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1"/>
  </p:notesMasterIdLst>
  <p:handoutMasterIdLst>
    <p:handoutMasterId r:id="rId32"/>
  </p:handoutMasterIdLst>
  <p:sldIdLst>
    <p:sldId id="684" r:id="rId2"/>
    <p:sldId id="553" r:id="rId3"/>
    <p:sldId id="694" r:id="rId4"/>
    <p:sldId id="654" r:id="rId5"/>
    <p:sldId id="681" r:id="rId6"/>
    <p:sldId id="658" r:id="rId7"/>
    <p:sldId id="667" r:id="rId8"/>
    <p:sldId id="666" r:id="rId9"/>
    <p:sldId id="682" r:id="rId10"/>
    <p:sldId id="679" r:id="rId11"/>
    <p:sldId id="680" r:id="rId12"/>
    <p:sldId id="690" r:id="rId13"/>
    <p:sldId id="663" r:id="rId14"/>
    <p:sldId id="674" r:id="rId15"/>
    <p:sldId id="675" r:id="rId16"/>
    <p:sldId id="676" r:id="rId17"/>
    <p:sldId id="691" r:id="rId18"/>
    <p:sldId id="685" r:id="rId19"/>
    <p:sldId id="686" r:id="rId20"/>
    <p:sldId id="310" r:id="rId21"/>
    <p:sldId id="612" r:id="rId22"/>
    <p:sldId id="613" r:id="rId23"/>
    <p:sldId id="322" r:id="rId24"/>
    <p:sldId id="695" r:id="rId25"/>
    <p:sldId id="696" r:id="rId26"/>
    <p:sldId id="697" r:id="rId27"/>
    <p:sldId id="698" r:id="rId28"/>
    <p:sldId id="687" r:id="rId29"/>
    <p:sldId id="550" r:id="rId30"/>
  </p:sldIdLst>
  <p:sldSz cx="12192000" cy="6858000"/>
  <p:notesSz cx="7023100" cy="9309100"/>
  <p:kinsoku lang="ja-JP" invalStChars="、。，．・：；？！゛゜ヽヾゝゞ々ー’”）〕］｝〉》」』】°‰′″℃￠％ぁぃぅぇぉっゃゅょゎァィゥェォッャュョヮヵヶ!%),.:;?]}｡｣､･ｧｨｩｪｫｬｭｮｯｰﾞﾟ" invalEndChars="‘“（〔［｛〈《「『【￥＄$([\{｢￡"/>
  <p:defaultTextStyle>
    <a:defPPr>
      <a:defRPr lang="en-GB"/>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355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FF"/>
    <a:srgbClr val="CCFFFF"/>
    <a:srgbClr val="66FF33"/>
    <a:srgbClr val="FF0000"/>
    <a:srgbClr val="FF6600"/>
    <a:srgbClr val="FFFF00"/>
    <a:srgbClr val="80808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53" autoAdjust="0"/>
    <p:restoredTop sz="95007" autoAdjust="0"/>
  </p:normalViewPr>
  <p:slideViewPr>
    <p:cSldViewPr>
      <p:cViewPr varScale="1">
        <p:scale>
          <a:sx n="112" d="100"/>
          <a:sy n="112" d="100"/>
        </p:scale>
        <p:origin x="288" y="184"/>
      </p:cViewPr>
      <p:guideLst>
        <p:guide orient="horz" pos="3552"/>
        <p:guide pos="3840"/>
      </p:guideLst>
    </p:cSldViewPr>
  </p:slideViewPr>
  <p:outlineViewPr>
    <p:cViewPr>
      <p:scale>
        <a:sx n="25" d="100"/>
        <a:sy n="25" d="100"/>
      </p:scale>
      <p:origin x="0" y="-5938"/>
    </p:cViewPr>
  </p:outlineViewPr>
  <p:notesTextViewPr>
    <p:cViewPr>
      <p:scale>
        <a:sx n="50" d="100"/>
        <a:sy n="50" d="100"/>
      </p:scale>
      <p:origin x="0" y="0"/>
    </p:cViewPr>
  </p:notesTextViewPr>
  <p:sorterViewPr>
    <p:cViewPr>
      <p:scale>
        <a:sx n="100" d="100"/>
        <a:sy n="100" d="100"/>
      </p:scale>
      <p:origin x="0" y="-709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430213" y="703263"/>
            <a:ext cx="6183312" cy="34798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935038" y="4422775"/>
            <a:ext cx="5151437" cy="4187825"/>
          </a:xfrm>
          <a:prstGeom prst="rect">
            <a:avLst/>
          </a:prstGeom>
          <a:noFill/>
          <a:ln w="12700">
            <a:noFill/>
            <a:miter lim="800000"/>
            <a:headEnd/>
            <a:tailEnd/>
          </a:ln>
          <a:effectLst/>
        </p:spPr>
        <p:txBody>
          <a:bodyPr vert="horz" wrap="square" lIns="94845" tIns="46622" rIns="94845" bIns="46622" numCol="1" anchor="t" anchorCtr="0" compatLnSpc="1">
            <a:prstTxWarp prst="textNoShape">
              <a:avLst/>
            </a:prstTxWarp>
          </a:bodyPr>
          <a:lstStyle/>
          <a:p>
            <a:pPr lvl="0"/>
            <a:r>
              <a:rPr lang="en-GB" noProof="0"/>
              <a:t>Click to edit Master text styles</a:t>
            </a:r>
          </a:p>
          <a:p>
            <a:pPr lvl="0"/>
            <a:r>
              <a:rPr lang="en-GB" noProof="0"/>
              <a:t>Second level</a:t>
            </a:r>
          </a:p>
          <a:p>
            <a:pPr lvl="0"/>
            <a:r>
              <a:rPr lang="en-GB" noProof="0"/>
              <a:t>Third level</a:t>
            </a:r>
          </a:p>
          <a:p>
            <a:pPr lvl="0"/>
            <a:r>
              <a:rPr lang="en-GB" noProof="0"/>
              <a:t>Fourth level</a:t>
            </a:r>
          </a:p>
          <a:p>
            <a:pPr lvl="0"/>
            <a:r>
              <a:rPr lang="en-GB" noProof="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283802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917744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393308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558276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82926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958750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77098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58401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472451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810540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5440425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625463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946718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476258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865932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033981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832763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5973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026813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917744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491171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17480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4623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6133" y="457200"/>
            <a:ext cx="2726267"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7333" y="457200"/>
            <a:ext cx="79756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7275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8267" y="457200"/>
            <a:ext cx="10363200" cy="800100"/>
          </a:xfrm>
        </p:spPr>
        <p:txBody>
          <a:bodyPr/>
          <a:lstStyle/>
          <a:p>
            <a:r>
              <a:rPr lang="en-US"/>
              <a:t>Click to edit Master title style</a:t>
            </a:r>
          </a:p>
        </p:txBody>
      </p:sp>
      <p:sp>
        <p:nvSpPr>
          <p:cNvPr id="3" name="Text Placeholder 2"/>
          <p:cNvSpPr>
            <a:spLocks noGrp="1"/>
          </p:cNvSpPr>
          <p:nvPr>
            <p:ph type="body" sz="half" idx="1"/>
          </p:nvPr>
        </p:nvSpPr>
        <p:spPr>
          <a:xfrm>
            <a:off x="677334" y="1657350"/>
            <a:ext cx="5350933" cy="3371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1467" y="1657350"/>
            <a:ext cx="5350933" cy="3371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1726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342900" indent="-342900">
              <a:buFontTx/>
              <a:buBlip>
                <a:blip r:embed="rId2"/>
              </a:buBlip>
              <a:defRPr/>
            </a:lvl1pPr>
            <a:lvl2pPr marL="742950" indent="-28575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2012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73294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2672823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1657350"/>
            <a:ext cx="5350933" cy="337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1467" y="1657350"/>
            <a:ext cx="5350933" cy="337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0919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9594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0"/>
            </a:lvl1pPr>
          </a:lstStyle>
          <a:p>
            <a:r>
              <a:rPr lang="en-US" dirty="0"/>
              <a:t>Click to edit Master title style</a:t>
            </a:r>
          </a:p>
        </p:txBody>
      </p:sp>
    </p:spTree>
    <p:extLst>
      <p:ext uri="{BB962C8B-B14F-4D97-AF65-F5344CB8AC3E}">
        <p14:creationId xmlns:p14="http://schemas.microsoft.com/office/powerpoint/2010/main" val="2577247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1059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marL="342900" indent="-342900">
              <a:buFont typeface="Wingdings" panose="05000000000000000000" pitchFamily="2" charset="2"/>
              <a:buChar char="§"/>
              <a:defRPr sz="3200"/>
            </a:lvl1pPr>
            <a:lvl2pPr marL="742950" indent="-285750">
              <a:buClr>
                <a:schemeClr val="accent1"/>
              </a:buClr>
              <a:buFont typeface="Wingdings" panose="05000000000000000000" pitchFamily="2" charset="2"/>
              <a:buChar char="§"/>
              <a:defRPr sz="2800"/>
            </a:lvl2pPr>
            <a:lvl3pPr marL="1257300" indent="-342900">
              <a:buClr>
                <a:schemeClr val="accent1"/>
              </a:buClr>
              <a:buFont typeface="Wingdings" panose="05000000000000000000" pitchFamily="2" charset="2"/>
              <a:buChar char="§"/>
              <a:defRPr sz="2400"/>
            </a:lvl3pPr>
            <a:lvl4pPr marL="1714500" indent="-342900">
              <a:buClr>
                <a:schemeClr val="accent1"/>
              </a:buClr>
              <a:buFont typeface="Wingdings" panose="05000000000000000000" pitchFamily="2" charset="2"/>
              <a:buChar char="§"/>
              <a:defRPr sz="2000"/>
            </a:lvl4pPr>
            <a:lvl5pPr marL="2171700" indent="-342900">
              <a:buClr>
                <a:schemeClr val="accent1"/>
              </a:buClr>
              <a:buFont typeface="Wingdings" panose="05000000000000000000" pitchFamily="2" charset="2"/>
              <a:buChar cha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162045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48267" y="457200"/>
            <a:ext cx="10363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677333" y="1657350"/>
            <a:ext cx="10905067"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 </a:t>
            </a:r>
          </a:p>
        </p:txBody>
      </p:sp>
      <p:sp>
        <p:nvSpPr>
          <p:cNvPr id="1028" name="Rectangle 5"/>
          <p:cNvSpPr>
            <a:spLocks noChangeArrowheads="1"/>
          </p:cNvSpPr>
          <p:nvPr/>
        </p:nvSpPr>
        <p:spPr bwMode="auto">
          <a:xfrm>
            <a:off x="4343400" y="6305550"/>
            <a:ext cx="3962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defRPr/>
            </a:pPr>
            <a:r>
              <a:rPr lang="en-GB" altLang="en-US" sz="1200" dirty="0">
                <a:solidFill>
                  <a:schemeClr val="tx1"/>
                </a:solidFill>
                <a:latin typeface="Verdana"/>
                <a:cs typeface="Verdana"/>
              </a:rPr>
              <a:t>Peter</a:t>
            </a:r>
            <a:r>
              <a:rPr lang="en-GB" altLang="en-US" sz="1200" baseline="0" dirty="0">
                <a:solidFill>
                  <a:schemeClr val="tx1"/>
                </a:solidFill>
                <a:latin typeface="Verdana"/>
                <a:cs typeface="Verdana"/>
              </a:rPr>
              <a:t> </a:t>
            </a:r>
            <a:r>
              <a:rPr lang="en-GB" altLang="en-US" sz="1200" baseline="0" dirty="0" err="1">
                <a:solidFill>
                  <a:schemeClr val="tx1"/>
                </a:solidFill>
                <a:latin typeface="Verdana"/>
                <a:cs typeface="Verdana"/>
              </a:rPr>
              <a:t>Kluit</a:t>
            </a:r>
            <a:r>
              <a:rPr lang="en-GB" altLang="en-US" sz="1200" baseline="0" dirty="0">
                <a:solidFill>
                  <a:schemeClr val="tx1"/>
                </a:solidFill>
                <a:latin typeface="Verdana"/>
                <a:cs typeface="Verdana"/>
              </a:rPr>
              <a:t> (</a:t>
            </a:r>
            <a:r>
              <a:rPr lang="en-GB" altLang="en-US" sz="1200" baseline="0" dirty="0" err="1">
                <a:solidFill>
                  <a:schemeClr val="tx1"/>
                </a:solidFill>
                <a:latin typeface="Verdana"/>
                <a:cs typeface="Verdana"/>
              </a:rPr>
              <a:t>Nikhef</a:t>
            </a:r>
            <a:r>
              <a:rPr lang="en-GB" altLang="en-US" sz="1200" baseline="0" dirty="0">
                <a:solidFill>
                  <a:schemeClr val="tx1"/>
                </a:solidFill>
                <a:latin typeface="Verdana"/>
                <a:cs typeface="Verdana"/>
              </a:rPr>
              <a:t>)</a:t>
            </a:r>
            <a:endParaRPr lang="en-GB" altLang="en-US" sz="1200" dirty="0">
              <a:solidFill>
                <a:schemeClr val="tx1"/>
              </a:solidFill>
              <a:latin typeface="Verdana"/>
              <a:cs typeface="Verdana"/>
            </a:endParaRPr>
          </a:p>
        </p:txBody>
      </p:sp>
      <p:sp>
        <p:nvSpPr>
          <p:cNvPr id="1029" name="Rectangle 6"/>
          <p:cNvSpPr>
            <a:spLocks noChangeArrowheads="1"/>
          </p:cNvSpPr>
          <p:nvPr/>
        </p:nvSpPr>
        <p:spPr bwMode="auto">
          <a:xfrm>
            <a:off x="8940800" y="6229350"/>
            <a:ext cx="254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a:spcBef>
                <a:spcPct val="50000"/>
              </a:spcBef>
              <a:defRPr/>
            </a:pPr>
            <a:r>
              <a:rPr lang="en-GB" altLang="en-US" sz="800">
                <a:solidFill>
                  <a:schemeClr val="bg2"/>
                </a:solidFill>
              </a:rPr>
              <a:t> </a:t>
            </a:r>
            <a:fld id="{50F9948D-FA28-478D-A82E-F93DDFBE36D5}" type="slidenum">
              <a:rPr lang="en-GB" altLang="en-US" sz="800" smtClean="0">
                <a:solidFill>
                  <a:schemeClr val="bg2"/>
                </a:solidFill>
              </a:rPr>
              <a:pPr algn="r">
                <a:spcBef>
                  <a:spcPct val="50000"/>
                </a:spcBef>
                <a:defRPr/>
              </a:pPr>
              <a:t>‹#›</a:t>
            </a:fld>
            <a:endParaRPr lang="en-GB" altLang="en-US" sz="800">
              <a:solidFill>
                <a:schemeClr val="bg2"/>
              </a:solidFill>
            </a:endParaRPr>
          </a:p>
        </p:txBody>
      </p:sp>
      <p:sp>
        <p:nvSpPr>
          <p:cNvPr id="1030" name="Rectangle 8"/>
          <p:cNvSpPr>
            <a:spLocks noChangeArrowheads="1"/>
          </p:cNvSpPr>
          <p:nvPr/>
        </p:nvSpPr>
        <p:spPr bwMode="auto">
          <a:xfrm>
            <a:off x="533400" y="6460282"/>
            <a:ext cx="4906061" cy="24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indent="0" algn="l" defTabSz="914400" rtl="0" eaLnBrk="0" fontAlgn="base" latinLnBrk="0" hangingPunct="0">
              <a:lnSpc>
                <a:spcPct val="100000"/>
              </a:lnSpc>
              <a:spcBef>
                <a:spcPct val="50000"/>
              </a:spcBef>
              <a:spcAft>
                <a:spcPct val="0"/>
              </a:spcAft>
              <a:buClrTx/>
              <a:buSzTx/>
              <a:buFontTx/>
              <a:buNone/>
              <a:tabLst/>
              <a:defRPr/>
            </a:pPr>
            <a:r>
              <a:rPr lang="en-US" altLang="en-US" sz="1200" kern="1200" dirty="0">
                <a:solidFill>
                  <a:schemeClr val="tx1"/>
                </a:solidFill>
                <a:latin typeface="Verdana"/>
                <a:ea typeface="+mn-ea"/>
                <a:cs typeface="Verdana"/>
              </a:rPr>
              <a:t>LCTPC 28 March 2024</a:t>
            </a:r>
            <a:endParaRPr lang="en-GB" altLang="en-US" sz="900" dirty="0">
              <a:latin typeface="Verdana"/>
              <a:cs typeface="Verdan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Times New Roman" pitchFamily="18" charset="0"/>
        </a:defRPr>
      </a:lvl2pPr>
      <a:lvl3pPr algn="ctr" rtl="0" eaLnBrk="0" fontAlgn="base" hangingPunct="0">
        <a:spcBef>
          <a:spcPct val="0"/>
        </a:spcBef>
        <a:spcAft>
          <a:spcPct val="0"/>
        </a:spcAft>
        <a:defRPr sz="2800" b="1">
          <a:solidFill>
            <a:schemeClr val="tx2"/>
          </a:solidFill>
          <a:latin typeface="Times New Roman" pitchFamily="18" charset="0"/>
        </a:defRPr>
      </a:lvl3pPr>
      <a:lvl4pPr algn="ctr" rtl="0" eaLnBrk="0" fontAlgn="base" hangingPunct="0">
        <a:spcBef>
          <a:spcPct val="0"/>
        </a:spcBef>
        <a:spcAft>
          <a:spcPct val="0"/>
        </a:spcAft>
        <a:defRPr sz="2800" b="1">
          <a:solidFill>
            <a:schemeClr val="tx2"/>
          </a:solidFill>
          <a:latin typeface="Times New Roman" pitchFamily="18" charset="0"/>
        </a:defRPr>
      </a:lvl4pPr>
      <a:lvl5pPr algn="ctr" rtl="0" eaLnBrk="0" fontAlgn="base" hangingPunct="0">
        <a:spcBef>
          <a:spcPct val="0"/>
        </a:spcBef>
        <a:spcAft>
          <a:spcPct val="0"/>
        </a:spcAft>
        <a:defRPr sz="2800" b="1">
          <a:solidFill>
            <a:schemeClr val="tx2"/>
          </a:solidFill>
          <a:latin typeface="Times New Roman" pitchFamily="18" charset="0"/>
        </a:defRPr>
      </a:lvl5pPr>
      <a:lvl6pPr marL="457200" algn="ctr" rtl="0" eaLnBrk="0" fontAlgn="base" hangingPunct="0">
        <a:spcBef>
          <a:spcPct val="0"/>
        </a:spcBef>
        <a:spcAft>
          <a:spcPct val="0"/>
        </a:spcAft>
        <a:defRPr sz="2800" b="1">
          <a:solidFill>
            <a:schemeClr val="tx2"/>
          </a:solidFill>
          <a:latin typeface="Times New Roman" pitchFamily="18" charset="0"/>
        </a:defRPr>
      </a:lvl6pPr>
      <a:lvl7pPr marL="914400" algn="ctr" rtl="0" eaLnBrk="0" fontAlgn="base" hangingPunct="0">
        <a:spcBef>
          <a:spcPct val="0"/>
        </a:spcBef>
        <a:spcAft>
          <a:spcPct val="0"/>
        </a:spcAft>
        <a:defRPr sz="2800" b="1">
          <a:solidFill>
            <a:schemeClr val="tx2"/>
          </a:solidFill>
          <a:latin typeface="Times New Roman" pitchFamily="18" charset="0"/>
        </a:defRPr>
      </a:lvl7pPr>
      <a:lvl8pPr marL="1371600" algn="ctr" rtl="0" eaLnBrk="0" fontAlgn="base" hangingPunct="0">
        <a:spcBef>
          <a:spcPct val="0"/>
        </a:spcBef>
        <a:spcAft>
          <a:spcPct val="0"/>
        </a:spcAft>
        <a:defRPr sz="2800" b="1">
          <a:solidFill>
            <a:schemeClr val="tx2"/>
          </a:solidFill>
          <a:latin typeface="Times New Roman" pitchFamily="18" charset="0"/>
        </a:defRPr>
      </a:lvl8pPr>
      <a:lvl9pPr marL="1828800" algn="ctr" rtl="0" eaLnBrk="0" fontAlgn="base" hangingPunct="0">
        <a:spcBef>
          <a:spcPct val="0"/>
        </a:spcBef>
        <a:spcAft>
          <a:spcPct val="0"/>
        </a:spcAft>
        <a:defRPr sz="28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100000"/>
        <a:buFont typeface="Monotype Sorts"/>
        <a:buChar char="u"/>
        <a:defRPr>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100000"/>
        <a:buFont typeface="Monotype Sorts"/>
        <a:buChar char="l"/>
        <a:defRPr sz="1600">
          <a:solidFill>
            <a:schemeClr val="tx1"/>
          </a:solidFill>
          <a:latin typeface="+mn-lt"/>
        </a:defRPr>
      </a:lvl2pPr>
      <a:lvl3pPr marL="1143000" indent="-228600" algn="l" rtl="0" eaLnBrk="0" fontAlgn="base" hangingPunct="0">
        <a:spcBef>
          <a:spcPct val="20000"/>
        </a:spcBef>
        <a:spcAft>
          <a:spcPct val="0"/>
        </a:spcAft>
        <a:buClr>
          <a:schemeClr val="folHlink"/>
        </a:buClr>
        <a:buSzPct val="100000"/>
        <a:buFont typeface="Monotype Sorts"/>
        <a:buChar char="n"/>
        <a:defRPr sz="1400">
          <a:solidFill>
            <a:schemeClr val="tx1"/>
          </a:solidFill>
          <a:latin typeface="+mn-lt"/>
        </a:defRPr>
      </a:lvl3pPr>
      <a:lvl4pPr marL="1600200" indent="-228600" algn="l" rtl="0" eaLnBrk="0" fontAlgn="base" hangingPunct="0">
        <a:spcBef>
          <a:spcPct val="20000"/>
        </a:spcBef>
        <a:spcAft>
          <a:spcPct val="0"/>
        </a:spcAft>
        <a:buClr>
          <a:schemeClr val="accent2"/>
        </a:buClr>
        <a:buSzPct val="100000"/>
        <a:buFont typeface="Monotype Sorts"/>
        <a:buChar char="u"/>
        <a:defRPr sz="1200">
          <a:solidFill>
            <a:schemeClr val="tx1"/>
          </a:solidFill>
          <a:latin typeface="+mn-lt"/>
        </a:defRPr>
      </a:lvl4pPr>
      <a:lvl5pPr marL="2057400" indent="-228600" algn="l" rtl="0" eaLnBrk="0" fontAlgn="base" hangingPunct="0">
        <a:spcBef>
          <a:spcPct val="20000"/>
        </a:spcBef>
        <a:spcAft>
          <a:spcPct val="0"/>
        </a:spcAft>
        <a:buClr>
          <a:schemeClr val="folHlink"/>
        </a:buClr>
        <a:buSzPct val="100000"/>
        <a:buFont typeface="Monotype Sorts"/>
        <a:buChar char="l"/>
        <a:defRPr sz="1000">
          <a:solidFill>
            <a:schemeClr val="tx1"/>
          </a:solidFill>
          <a:latin typeface="+mn-lt"/>
        </a:defRPr>
      </a:lvl5pPr>
      <a:lvl6pPr marL="2514600" indent="-228600" algn="l" rtl="0" eaLnBrk="0" fontAlgn="base" hangingPunct="0">
        <a:spcBef>
          <a:spcPct val="20000"/>
        </a:spcBef>
        <a:spcAft>
          <a:spcPct val="0"/>
        </a:spcAft>
        <a:buClr>
          <a:schemeClr val="folHlink"/>
        </a:buClr>
        <a:buSzPct val="100000"/>
        <a:buFont typeface="Monotype Sorts" pitchFamily="2" charset="2"/>
        <a:buChar char="l"/>
        <a:defRPr sz="1000">
          <a:solidFill>
            <a:schemeClr val="tx1"/>
          </a:solidFill>
          <a:latin typeface="+mn-lt"/>
        </a:defRPr>
      </a:lvl6pPr>
      <a:lvl7pPr marL="2971800" indent="-228600" algn="l" rtl="0" eaLnBrk="0" fontAlgn="base" hangingPunct="0">
        <a:spcBef>
          <a:spcPct val="20000"/>
        </a:spcBef>
        <a:spcAft>
          <a:spcPct val="0"/>
        </a:spcAft>
        <a:buClr>
          <a:schemeClr val="folHlink"/>
        </a:buClr>
        <a:buSzPct val="100000"/>
        <a:buFont typeface="Monotype Sorts" pitchFamily="2" charset="2"/>
        <a:buChar char="l"/>
        <a:defRPr sz="1000">
          <a:solidFill>
            <a:schemeClr val="tx1"/>
          </a:solidFill>
          <a:latin typeface="+mn-lt"/>
        </a:defRPr>
      </a:lvl7pPr>
      <a:lvl8pPr marL="3429000" indent="-228600" algn="l" rtl="0" eaLnBrk="0" fontAlgn="base" hangingPunct="0">
        <a:spcBef>
          <a:spcPct val="20000"/>
        </a:spcBef>
        <a:spcAft>
          <a:spcPct val="0"/>
        </a:spcAft>
        <a:buClr>
          <a:schemeClr val="folHlink"/>
        </a:buClr>
        <a:buSzPct val="100000"/>
        <a:buFont typeface="Monotype Sorts" pitchFamily="2" charset="2"/>
        <a:buChar char="l"/>
        <a:defRPr sz="1000">
          <a:solidFill>
            <a:schemeClr val="tx1"/>
          </a:solidFill>
          <a:latin typeface="+mn-lt"/>
        </a:defRPr>
      </a:lvl8pPr>
      <a:lvl9pPr marL="3886200" indent="-228600" algn="l" rtl="0" eaLnBrk="0" fontAlgn="base" hangingPunct="0">
        <a:spcBef>
          <a:spcPct val="20000"/>
        </a:spcBef>
        <a:spcAft>
          <a:spcPct val="0"/>
        </a:spcAft>
        <a:buClr>
          <a:schemeClr val="folHlink"/>
        </a:buClr>
        <a:buSzPct val="100000"/>
        <a:buFont typeface="Monotype Sorts" pitchFamily="2" charset="2"/>
        <a:buChar char="l"/>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png"/><Relationship Id="rId10" Type="http://schemas.openxmlformats.org/officeDocument/2006/relationships/image" Target="../media/image9.emf"/><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hyperlink" Target="https://github.com/iLCSoft/MarlinReco/blob/master/Analysis/PIDTools/" TargetMode="External"/><Relationship Id="rId3" Type="http://schemas.openxmlformats.org/officeDocument/2006/relationships/image" Target="../media/image22.emf"/><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4.emf"/><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6.emf"/><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7.emf"/></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gif"/><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emf"/><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gif"/><Relationship Id="rId5"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4.jpeg"/></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agenda.linearcollider.org/event/10269" TargetMode="Externa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720.png"/><Relationship Id="rId2" Type="http://schemas.openxmlformats.org/officeDocument/2006/relationships/hyperlink" Target="https://agenda.linearcollider.org/event/10041/"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indico.ihep.ac.cn/event/17020/contributions/118690/" TargetMode="External"/><Relationship Id="rId2" Type="http://schemas.openxmlformats.org/officeDocument/2006/relationships/hyperlink" Target="https://agenda.linearcollider.org/event/9903/contributions/51756/attachments/38604/60743/TPC-teraz-update.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hyperlink" Target="https://agenda.linearcollider.org/event/8508/"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31.emf"/><Relationship Id="rId7"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33.emf"/></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4.emf"/><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5.emf"/><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6.emf"/><Relationship Id="rId7"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5.emf"/><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6.em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7.emf"/><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https://www.nikhef.nl/pub/services/biblio/theses_pdf/thesis_C_Ligtenberg.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onn.png"/>
          <p:cNvPicPr>
            <a:picLocks noChangeAspect="1"/>
          </p:cNvPicPr>
          <p:nvPr/>
        </p:nvPicPr>
        <p:blipFill>
          <a:blip r:embed="rId3"/>
          <a:stretch>
            <a:fillRect/>
          </a:stretch>
        </p:blipFill>
        <p:spPr>
          <a:xfrm>
            <a:off x="9629774" y="711200"/>
            <a:ext cx="2232026" cy="965200"/>
          </a:xfrm>
          <a:prstGeom prst="rect">
            <a:avLst/>
          </a:prstGeom>
        </p:spPr>
      </p:pic>
      <p:sp>
        <p:nvSpPr>
          <p:cNvPr id="3074" name="Rectangle 4"/>
          <p:cNvSpPr>
            <a:spLocks noGrp="1" noChangeArrowheads="1"/>
          </p:cNvSpPr>
          <p:nvPr>
            <p:ph type="ctrTitle"/>
          </p:nvPr>
        </p:nvSpPr>
        <p:spPr>
          <a:xfrm>
            <a:off x="3652068" y="762878"/>
            <a:ext cx="5977706" cy="1080120"/>
          </a:xfrm>
        </p:spPr>
        <p:txBody>
          <a:bodyPr anchor="ctr"/>
          <a:lstStyle/>
          <a:p>
            <a:r>
              <a:rPr kumimoji="0" lang="en-GB" altLang="en-US" sz="3200" b="0" i="0" u="none" strike="noStrike" kern="0" cap="none" spc="0" normalizeH="0" baseline="0" noProof="0" dirty="0">
                <a:ln>
                  <a:noFill/>
                </a:ln>
                <a:solidFill>
                  <a:srgbClr val="FF0000"/>
                </a:solidFill>
                <a:effectLst/>
                <a:uLnTx/>
                <a:uFillTx/>
                <a:latin typeface="Verdana"/>
                <a:ea typeface="+mn-ea"/>
                <a:cs typeface="Verdana"/>
              </a:rPr>
              <a:t>Pixel TPC </a:t>
            </a:r>
            <a:r>
              <a:rPr kumimoji="0" lang="en-GB" altLang="en-US" sz="3200" b="0" i="0" u="none" strike="noStrike" kern="0" cap="none" spc="0" normalizeH="0" baseline="0" noProof="0" dirty="0" err="1">
                <a:ln>
                  <a:noFill/>
                </a:ln>
                <a:solidFill>
                  <a:srgbClr val="FF0000"/>
                </a:solidFill>
                <a:effectLst/>
                <a:uLnTx/>
                <a:uFillTx/>
                <a:latin typeface="Verdana"/>
                <a:ea typeface="+mn-ea"/>
                <a:cs typeface="Verdana"/>
              </a:rPr>
              <a:t>dEdx</a:t>
            </a:r>
            <a:r>
              <a:rPr kumimoji="0" lang="en-GB" altLang="en-US" sz="3200" b="0" i="0" u="none" strike="noStrike" kern="0" cap="none" spc="0" normalizeH="0" baseline="0" noProof="0" dirty="0">
                <a:ln>
                  <a:noFill/>
                </a:ln>
                <a:solidFill>
                  <a:srgbClr val="FF0000"/>
                </a:solidFill>
                <a:effectLst/>
                <a:uLnTx/>
                <a:uFillTx/>
                <a:latin typeface="Verdana"/>
                <a:ea typeface="+mn-ea"/>
                <a:cs typeface="Verdana"/>
              </a:rPr>
              <a:t> performance in ILD</a:t>
            </a:r>
            <a:endParaRPr lang="en-GB" altLang="en-US" sz="3600" b="0" dirty="0">
              <a:latin typeface="Verdana" panose="020B0604030504040204" pitchFamily="34" charset="0"/>
              <a:ea typeface="Verdana" panose="020B0604030504040204" pitchFamily="34" charset="0"/>
              <a:cs typeface="Verdana" panose="020B0604030504040204" pitchFamily="34" charset="0"/>
            </a:endParaRPr>
          </a:p>
        </p:txBody>
      </p:sp>
      <p:sp>
        <p:nvSpPr>
          <p:cNvPr id="3076" name="Rectangle 6"/>
          <p:cNvSpPr>
            <a:spLocks noGrp="1" noChangeArrowheads="1"/>
          </p:cNvSpPr>
          <p:nvPr>
            <p:ph type="subTitle" idx="1"/>
          </p:nvPr>
        </p:nvSpPr>
        <p:spPr>
          <a:xfrm>
            <a:off x="1126231" y="2174193"/>
            <a:ext cx="4103220" cy="2819221"/>
          </a:xfrm>
        </p:spPr>
        <p:txBody>
          <a:bodyPr/>
          <a:lstStyle/>
          <a:p>
            <a:pPr indent="-457200">
              <a:lnSpc>
                <a:spcPct val="120000"/>
              </a:lnSpc>
              <a:spcBef>
                <a:spcPct val="0"/>
              </a:spcBef>
              <a:defRPr/>
            </a:pPr>
            <a:r>
              <a:rPr lang="en-GB" altLang="en-US" dirty="0" err="1">
                <a:latin typeface="Verdana"/>
                <a:cs typeface="Verdana"/>
              </a:rPr>
              <a:t>Yevgen</a:t>
            </a:r>
            <a:r>
              <a:rPr lang="en-GB" altLang="en-US" dirty="0">
                <a:latin typeface="Verdana"/>
                <a:cs typeface="Verdana"/>
              </a:rPr>
              <a:t> </a:t>
            </a:r>
            <a:r>
              <a:rPr lang="en-GB" altLang="en-US" dirty="0" err="1">
                <a:latin typeface="Verdana"/>
                <a:cs typeface="Verdana"/>
              </a:rPr>
              <a:t>Bilevych</a:t>
            </a:r>
            <a:r>
              <a:rPr lang="en-GB" altLang="en-US" dirty="0">
                <a:latin typeface="Verdana"/>
                <a:cs typeface="Verdana"/>
              </a:rPr>
              <a:t>, Klaus </a:t>
            </a:r>
            <a:r>
              <a:rPr lang="en-GB" altLang="en-US" dirty="0" err="1">
                <a:latin typeface="Verdana"/>
                <a:cs typeface="Verdana"/>
              </a:rPr>
              <a:t>Desch</a:t>
            </a:r>
            <a:r>
              <a:rPr lang="en-GB" altLang="en-US" dirty="0">
                <a:latin typeface="Verdana"/>
                <a:cs typeface="Verdana"/>
              </a:rPr>
              <a:t>, Sander van </a:t>
            </a:r>
            <a:r>
              <a:rPr lang="en-GB" altLang="en-US" dirty="0" err="1">
                <a:latin typeface="Verdana"/>
                <a:cs typeface="Verdana"/>
              </a:rPr>
              <a:t>Doesburg</a:t>
            </a:r>
            <a:r>
              <a:rPr lang="en-GB" altLang="en-US" dirty="0">
                <a:latin typeface="Verdana"/>
                <a:cs typeface="Verdana"/>
              </a:rPr>
              <a:t>, Harry van der Graaf, Fred </a:t>
            </a:r>
            <a:r>
              <a:rPr lang="en-GB" altLang="en-US" dirty="0" err="1">
                <a:latin typeface="Verdana"/>
                <a:cs typeface="Verdana"/>
              </a:rPr>
              <a:t>Hartjes</a:t>
            </a:r>
            <a:r>
              <a:rPr lang="en-GB" altLang="en-US" dirty="0">
                <a:latin typeface="Verdana"/>
                <a:cs typeface="Verdana"/>
              </a:rPr>
              <a:t>, Jochen Kaminski, Peter Kluit, Naomi van der Kolk, </a:t>
            </a:r>
          </a:p>
          <a:p>
            <a:pPr indent="-457200">
              <a:lnSpc>
                <a:spcPct val="120000"/>
              </a:lnSpc>
              <a:spcBef>
                <a:spcPct val="0"/>
              </a:spcBef>
              <a:defRPr/>
            </a:pPr>
            <a:r>
              <a:rPr lang="en-GB" altLang="en-US" dirty="0">
                <a:latin typeface="Verdana"/>
                <a:cs typeface="Verdana"/>
              </a:rPr>
              <a:t>Cornelis </a:t>
            </a:r>
            <a:r>
              <a:rPr lang="en-GB" altLang="en-US" dirty="0" err="1">
                <a:latin typeface="Verdana"/>
                <a:cs typeface="Verdana"/>
              </a:rPr>
              <a:t>Ligtenberg</a:t>
            </a:r>
            <a:r>
              <a:rPr lang="en-GB" altLang="en-US" dirty="0">
                <a:latin typeface="Verdana"/>
                <a:cs typeface="Verdana"/>
              </a:rPr>
              <a:t>, </a:t>
            </a:r>
          </a:p>
          <a:p>
            <a:pPr indent="-457200">
              <a:lnSpc>
                <a:spcPct val="120000"/>
              </a:lnSpc>
              <a:spcBef>
                <a:spcPct val="0"/>
              </a:spcBef>
              <a:defRPr/>
            </a:pPr>
            <a:r>
              <a:rPr lang="en-GB" altLang="en-US" dirty="0">
                <a:latin typeface="Verdana"/>
                <a:cs typeface="Verdana"/>
              </a:rPr>
              <a:t>Gerhard Raven, and </a:t>
            </a:r>
          </a:p>
          <a:p>
            <a:pPr indent="-457200">
              <a:lnSpc>
                <a:spcPct val="120000"/>
              </a:lnSpc>
              <a:spcBef>
                <a:spcPct val="0"/>
              </a:spcBef>
              <a:defRPr/>
            </a:pPr>
            <a:r>
              <a:rPr lang="en-GB" altLang="en-US" dirty="0">
                <a:latin typeface="Verdana"/>
                <a:cs typeface="Verdana"/>
              </a:rPr>
              <a:t>Jan </a:t>
            </a:r>
            <a:r>
              <a:rPr lang="en-GB" altLang="en-US" dirty="0" err="1">
                <a:latin typeface="Verdana"/>
                <a:cs typeface="Verdana"/>
              </a:rPr>
              <a:t>Timmermans</a:t>
            </a:r>
            <a:endParaRPr lang="en-GB" altLang="en-US" dirty="0">
              <a:latin typeface="Verdana"/>
              <a:cs typeface="Verdana"/>
            </a:endParaRPr>
          </a:p>
          <a:p>
            <a:pPr indent="-457200">
              <a:lnSpc>
                <a:spcPct val="120000"/>
              </a:lnSpc>
              <a:spcBef>
                <a:spcPct val="0"/>
              </a:spcBef>
              <a:defRPr/>
            </a:pPr>
            <a:r>
              <a:rPr lang="en-GB" altLang="en-US" dirty="0"/>
              <a:t> </a:t>
            </a:r>
          </a:p>
        </p:txBody>
      </p:sp>
      <p:sp>
        <p:nvSpPr>
          <p:cNvPr id="2" name="Text Box 8"/>
          <p:cNvSpPr txBox="1">
            <a:spLocks noChangeArrowheads="1"/>
          </p:cNvSpPr>
          <p:nvPr/>
        </p:nvSpPr>
        <p:spPr bwMode="auto">
          <a:xfrm>
            <a:off x="2927350" y="6011864"/>
            <a:ext cx="65976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lr>
                <a:schemeClr val="accent1"/>
              </a:buClr>
              <a:buSzPct val="100000"/>
              <a:buFont typeface="Monotype Sorts"/>
              <a:buChar char="u"/>
              <a:defRPr>
                <a:solidFill>
                  <a:schemeClr val="tx1"/>
                </a:solidFill>
                <a:latin typeface="Times New Roman" panose="02020603050405020304" pitchFamily="18" charset="0"/>
              </a:defRPr>
            </a:lvl1pPr>
            <a:lvl2pPr marL="742950" indent="-285750">
              <a:spcBef>
                <a:spcPct val="20000"/>
              </a:spcBef>
              <a:buClr>
                <a:schemeClr val="hlink"/>
              </a:buClr>
              <a:buSzPct val="100000"/>
              <a:buFont typeface="Monotype Sorts"/>
              <a:buChar char="l"/>
              <a:defRPr sz="1600">
                <a:solidFill>
                  <a:schemeClr val="tx1"/>
                </a:solidFill>
                <a:latin typeface="Times New Roman" panose="02020603050405020304" pitchFamily="18" charset="0"/>
              </a:defRPr>
            </a:lvl2pPr>
            <a:lvl3pPr marL="1143000" indent="-228600">
              <a:spcBef>
                <a:spcPct val="20000"/>
              </a:spcBef>
              <a:buClr>
                <a:schemeClr val="folHlink"/>
              </a:buClr>
              <a:buSzPct val="100000"/>
              <a:buFont typeface="Monotype Sorts"/>
              <a:buChar char="n"/>
              <a:defRPr sz="1400">
                <a:solidFill>
                  <a:schemeClr val="tx1"/>
                </a:solidFill>
                <a:latin typeface="Times New Roman" panose="02020603050405020304" pitchFamily="18" charset="0"/>
              </a:defRPr>
            </a:lvl3pPr>
            <a:lvl4pPr marL="1600200" indent="-228600">
              <a:spcBef>
                <a:spcPct val="20000"/>
              </a:spcBef>
              <a:buClr>
                <a:schemeClr val="accent2"/>
              </a:buClr>
              <a:buSzPct val="100000"/>
              <a:buFont typeface="Monotype Sorts"/>
              <a:buChar char="u"/>
              <a:defRPr sz="1200">
                <a:solidFill>
                  <a:schemeClr val="tx1"/>
                </a:solidFill>
                <a:latin typeface="Times New Roman" panose="02020603050405020304" pitchFamily="18" charset="0"/>
              </a:defRPr>
            </a:lvl4pPr>
            <a:lvl5pPr marL="2057400" indent="-228600">
              <a:spcBef>
                <a:spcPct val="20000"/>
              </a:spcBef>
              <a:buClr>
                <a:schemeClr val="folHlink"/>
              </a:buClr>
              <a:buSzPct val="100000"/>
              <a:buFont typeface="Monotype Sorts"/>
              <a:buChar char="l"/>
              <a:defRPr sz="1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folHlink"/>
              </a:buClr>
              <a:buSzPct val="100000"/>
              <a:buFont typeface="Monotype Sorts"/>
              <a:buChar char="l"/>
              <a:defRPr sz="1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folHlink"/>
              </a:buClr>
              <a:buSzPct val="100000"/>
              <a:buFont typeface="Monotype Sorts"/>
              <a:buChar char="l"/>
              <a:defRPr sz="1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folHlink"/>
              </a:buClr>
              <a:buSzPct val="100000"/>
              <a:buFont typeface="Monotype Sorts"/>
              <a:buChar char="l"/>
              <a:defRPr sz="1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folHlink"/>
              </a:buClr>
              <a:buSzPct val="100000"/>
              <a:buFont typeface="Monotype Sorts"/>
              <a:buChar char="l"/>
              <a:defRPr sz="1000">
                <a:solidFill>
                  <a:schemeClr val="tx1"/>
                </a:solidFill>
                <a:latin typeface="Times New Roman" panose="02020603050405020304" pitchFamily="18" charset="0"/>
              </a:defRPr>
            </a:lvl9pPr>
          </a:lstStyle>
          <a:p>
            <a:pPr algn="ctr">
              <a:spcBef>
                <a:spcPct val="50000"/>
              </a:spcBef>
              <a:buNone/>
            </a:pPr>
            <a:r>
              <a:rPr lang="en-US" sz="1600" dirty="0">
                <a:latin typeface="Verdana"/>
                <a:cs typeface="Verdana"/>
              </a:rPr>
              <a:t> LCTPC WP 28 March 2024</a:t>
            </a:r>
            <a:endParaRPr lang="en-GB" altLang="en-US" sz="1600" i="1" dirty="0">
              <a:latin typeface="Verdana"/>
              <a:cs typeface="Verdana"/>
            </a:endParaRPr>
          </a:p>
        </p:txBody>
      </p:sp>
      <p:pic>
        <p:nvPicPr>
          <p:cNvPr id="307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400" y="652463"/>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2"/>
          <p:cNvPicPr>
            <a:picLocks noChangeAspect="1"/>
          </p:cNvPicPr>
          <p:nvPr/>
        </p:nvPicPr>
        <p:blipFill>
          <a:blip r:embed="rId5">
            <a:extLst>
              <a:ext uri="{28A0092B-C50C-407E-A947-70E740481C1C}">
                <a14:useLocalDpi xmlns:a14="http://schemas.microsoft.com/office/drawing/2010/main" val="0"/>
              </a:ext>
            </a:extLst>
          </a:blip>
          <a:srcRect l="3799" t="5901" r="5202" b="18501"/>
          <a:stretch>
            <a:fillRect/>
          </a:stretch>
        </p:blipFill>
        <p:spPr bwMode="auto">
          <a:xfrm flipH="1">
            <a:off x="5872172" y="2497942"/>
            <a:ext cx="2103839" cy="2329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LCTPClogo_simple.wb.png"/>
          <p:cNvPicPr>
            <a:picLocks noChangeAspect="1"/>
          </p:cNvPicPr>
          <p:nvPr/>
        </p:nvPicPr>
        <p:blipFill>
          <a:blip r:embed="rId6"/>
          <a:stretch>
            <a:fillRect/>
          </a:stretch>
        </p:blipFill>
        <p:spPr>
          <a:xfrm rot="10800000" flipH="1" flipV="1">
            <a:off x="838200" y="5538470"/>
            <a:ext cx="1600200" cy="915012"/>
          </a:xfrm>
          <a:prstGeom prst="rect">
            <a:avLst/>
          </a:prstGeom>
        </p:spPr>
      </p:pic>
      <p:pic>
        <p:nvPicPr>
          <p:cNvPr id="25" name="Picture 24" descr="ildlogoTransparant.png"/>
          <p:cNvPicPr>
            <a:picLocks noChangeAspect="1"/>
          </p:cNvPicPr>
          <p:nvPr/>
        </p:nvPicPr>
        <p:blipFill>
          <a:blip r:embed="rId7"/>
          <a:stretch>
            <a:fillRect/>
          </a:stretch>
        </p:blipFill>
        <p:spPr>
          <a:xfrm>
            <a:off x="10551592" y="5733256"/>
            <a:ext cx="1089024" cy="696976"/>
          </a:xfrm>
          <a:prstGeom prst="rect">
            <a:avLst/>
          </a:prstGeom>
        </p:spPr>
      </p:pic>
      <p:pic>
        <p:nvPicPr>
          <p:cNvPr id="12" name="Picture 11" descr="CEPC_logo.png">
            <a:extLst>
              <a:ext uri="{FF2B5EF4-FFF2-40B4-BE49-F238E27FC236}">
                <a16:creationId xmlns:a16="http://schemas.microsoft.com/office/drawing/2014/main" id="{7BD7AD5D-FF02-7D4D-99A1-8CBCB1E54D9B}"/>
              </a:ext>
            </a:extLst>
          </p:cNvPr>
          <p:cNvPicPr>
            <a:picLocks noChangeAspect="1"/>
          </p:cNvPicPr>
          <p:nvPr/>
        </p:nvPicPr>
        <p:blipFill>
          <a:blip r:embed="rId8"/>
          <a:stretch>
            <a:fillRect/>
          </a:stretch>
        </p:blipFill>
        <p:spPr>
          <a:xfrm>
            <a:off x="5063480" y="4993415"/>
            <a:ext cx="1622491" cy="955439"/>
          </a:xfrm>
          <a:prstGeom prst="rect">
            <a:avLst/>
          </a:prstGeom>
        </p:spPr>
      </p:pic>
      <p:pic>
        <p:nvPicPr>
          <p:cNvPr id="4" name="Picture 3">
            <a:extLst>
              <a:ext uri="{FF2B5EF4-FFF2-40B4-BE49-F238E27FC236}">
                <a16:creationId xmlns:a16="http://schemas.microsoft.com/office/drawing/2014/main" id="{62E65BF5-320A-3B47-8204-DC65DDCA163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42673" y="5136573"/>
            <a:ext cx="1997744" cy="884715"/>
          </a:xfrm>
          <a:prstGeom prst="rect">
            <a:avLst/>
          </a:prstGeom>
        </p:spPr>
      </p:pic>
      <p:pic>
        <p:nvPicPr>
          <p:cNvPr id="13" name="Afbeelding 6">
            <a:extLst>
              <a:ext uri="{FF2B5EF4-FFF2-40B4-BE49-F238E27FC236}">
                <a16:creationId xmlns:a16="http://schemas.microsoft.com/office/drawing/2014/main" id="{24CE5863-C9F8-FB42-A5F5-390A83884929}"/>
              </a:ext>
            </a:extLst>
          </p:cNvPr>
          <p:cNvPicPr>
            <a:picLocks noChangeAspect="1"/>
          </p:cNvPicPr>
          <p:nvPr/>
        </p:nvPicPr>
        <p:blipFill rotWithShape="1">
          <a:blip r:embed="rId10"/>
          <a:srcRect l="10224" t="5416" r="10487" b="5393"/>
          <a:stretch/>
        </p:blipFill>
        <p:spPr>
          <a:xfrm>
            <a:off x="8618732" y="2328274"/>
            <a:ext cx="3285893" cy="2630331"/>
          </a:xfrm>
          <a:prstGeom prst="rect">
            <a:avLst/>
          </a:prstGeom>
        </p:spPr>
      </p:pic>
      <p:pic>
        <p:nvPicPr>
          <p:cNvPr id="14" name="Picture 13">
            <a:extLst>
              <a:ext uri="{FF2B5EF4-FFF2-40B4-BE49-F238E27FC236}">
                <a16:creationId xmlns:a16="http://schemas.microsoft.com/office/drawing/2014/main" id="{E8AF7C9B-6D7C-774B-A961-276A1781293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50976" y="4939672"/>
            <a:ext cx="1600199" cy="1081616"/>
          </a:xfrm>
          <a:prstGeom prst="rect">
            <a:avLst/>
          </a:prstGeom>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onn.png"/>
          <p:cNvPicPr>
            <a:picLocks noChangeAspect="1"/>
          </p:cNvPicPr>
          <p:nvPr/>
        </p:nvPicPr>
        <p:blipFill>
          <a:blip r:embed="rId3"/>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CTPClogo_simple.wb.png"/>
          <p:cNvPicPr>
            <a:picLocks noChangeAspect="1"/>
          </p:cNvPicPr>
          <p:nvPr/>
        </p:nvPicPr>
        <p:blipFill>
          <a:blip r:embed="rId5"/>
          <a:stretch>
            <a:fillRect/>
          </a:stretch>
        </p:blipFill>
        <p:spPr>
          <a:xfrm rot="10800000" flipH="1" flipV="1">
            <a:off x="304800" y="5562600"/>
            <a:ext cx="1600200" cy="915012"/>
          </a:xfrm>
          <a:prstGeom prst="rect">
            <a:avLst/>
          </a:prstGeom>
        </p:spPr>
      </p:pic>
      <p:pic>
        <p:nvPicPr>
          <p:cNvPr id="25" name="Picture 24" descr="ildlogoTransparant.png"/>
          <p:cNvPicPr>
            <a:picLocks noChangeAspect="1"/>
          </p:cNvPicPr>
          <p:nvPr/>
        </p:nvPicPr>
        <p:blipFill>
          <a:blip r:embed="rId6"/>
          <a:stretch>
            <a:fillRect/>
          </a:stretch>
        </p:blipFill>
        <p:spPr>
          <a:xfrm>
            <a:off x="10569576" y="5791200"/>
            <a:ext cx="1089024" cy="696976"/>
          </a:xfrm>
          <a:prstGeom prst="rect">
            <a:avLst/>
          </a:prstGeom>
        </p:spPr>
      </p:pic>
      <p:sp>
        <p:nvSpPr>
          <p:cNvPr id="2" name="Rectangle 1">
            <a:extLst>
              <a:ext uri="{FF2B5EF4-FFF2-40B4-BE49-F238E27FC236}">
                <a16:creationId xmlns:a16="http://schemas.microsoft.com/office/drawing/2014/main" id="{3B5751A4-A1C8-994A-A53E-C7F6319043C6}"/>
              </a:ext>
            </a:extLst>
          </p:cNvPr>
          <p:cNvSpPr/>
          <p:nvPr/>
        </p:nvSpPr>
        <p:spPr>
          <a:xfrm>
            <a:off x="3359696" y="363130"/>
            <a:ext cx="6773008" cy="584775"/>
          </a:xfrm>
          <a:prstGeom prst="rect">
            <a:avLst/>
          </a:prstGeom>
        </p:spPr>
        <p:txBody>
          <a:bodyPr wrap="none">
            <a:spAutoFit/>
          </a:bodyPr>
          <a:lstStyle/>
          <a:p>
            <a:r>
              <a:rPr lang="nl-NL" sz="3200" kern="0" dirty="0">
                <a:solidFill>
                  <a:srgbClr val="FF0000"/>
                </a:solidFill>
                <a:latin typeface="Verdana"/>
                <a:ea typeface="+mj-ea"/>
                <a:cs typeface="Verdana"/>
              </a:rPr>
              <a:t>DESY </a:t>
            </a:r>
            <a:r>
              <a:rPr lang="nl-NL" sz="3200" kern="0" dirty="0" err="1">
                <a:solidFill>
                  <a:srgbClr val="FF0000"/>
                </a:solidFill>
                <a:latin typeface="Verdana"/>
                <a:ea typeface="+mj-ea"/>
                <a:cs typeface="Verdana"/>
              </a:rPr>
              <a:t>testbeam</a:t>
            </a:r>
            <a:r>
              <a:rPr lang="nl-NL" sz="3200" kern="0" dirty="0">
                <a:solidFill>
                  <a:srgbClr val="FF0000"/>
                </a:solidFill>
                <a:latin typeface="Verdana"/>
                <a:ea typeface="+mj-ea"/>
                <a:cs typeface="Verdana"/>
              </a:rPr>
              <a:t> Module Analysis</a:t>
            </a:r>
            <a:endParaRPr lang="nl-NL" sz="3200" dirty="0"/>
          </a:p>
        </p:txBody>
      </p:sp>
      <p:graphicFrame>
        <p:nvGraphicFramePr>
          <p:cNvPr id="4" name="Table 4">
            <a:extLst>
              <a:ext uri="{FF2B5EF4-FFF2-40B4-BE49-F238E27FC236}">
                <a16:creationId xmlns:a16="http://schemas.microsoft.com/office/drawing/2014/main" id="{BF291BB5-74D9-2E16-8FBB-52C93FC4888E}"/>
              </a:ext>
            </a:extLst>
          </p:cNvPr>
          <p:cNvGraphicFramePr>
            <a:graphicFrameLocks noGrp="1"/>
          </p:cNvGraphicFramePr>
          <p:nvPr>
            <p:extLst>
              <p:ext uri="{D42A27DB-BD31-4B8C-83A1-F6EECF244321}">
                <p14:modId xmlns:p14="http://schemas.microsoft.com/office/powerpoint/2010/main" val="4257784445"/>
              </p:ext>
            </p:extLst>
          </p:nvPr>
        </p:nvGraphicFramePr>
        <p:xfrm>
          <a:off x="1271464" y="2708920"/>
          <a:ext cx="9505055" cy="1112520"/>
        </p:xfrm>
        <a:graphic>
          <a:graphicData uri="http://schemas.openxmlformats.org/drawingml/2006/table">
            <a:tbl>
              <a:tblPr firstRow="1" bandRow="1">
                <a:tableStyleId>{5C22544A-7EE6-4342-B048-85BDC9FD1C3A}</a:tableStyleId>
              </a:tblPr>
              <a:tblGrid>
                <a:gridCol w="2821812">
                  <a:extLst>
                    <a:ext uri="{9D8B030D-6E8A-4147-A177-3AD203B41FA5}">
                      <a16:colId xmlns:a16="http://schemas.microsoft.com/office/drawing/2014/main" val="2970155944"/>
                    </a:ext>
                  </a:extLst>
                </a:gridCol>
                <a:gridCol w="3514891">
                  <a:extLst>
                    <a:ext uri="{9D8B030D-6E8A-4147-A177-3AD203B41FA5}">
                      <a16:colId xmlns:a16="http://schemas.microsoft.com/office/drawing/2014/main" val="3470605904"/>
                    </a:ext>
                  </a:extLst>
                </a:gridCol>
                <a:gridCol w="3168352">
                  <a:extLst>
                    <a:ext uri="{9D8B030D-6E8A-4147-A177-3AD203B41FA5}">
                      <a16:colId xmlns:a16="http://schemas.microsoft.com/office/drawing/2014/main" val="68192367"/>
                    </a:ext>
                  </a:extLst>
                </a:gridCol>
              </a:tblGrid>
              <a:tr h="370840">
                <a:tc>
                  <a:txBody>
                    <a:bodyPr/>
                    <a:lstStyle/>
                    <a:p>
                      <a:pPr algn="ctr"/>
                      <a:r>
                        <a:rPr lang="en-NL" baseline="0" dirty="0">
                          <a:latin typeface="Verdana" panose="020B0604030504040204" pitchFamily="34" charset="0"/>
                        </a:rPr>
                        <a:t>Method </a:t>
                      </a:r>
                    </a:p>
                  </a:txBody>
                  <a:tcPr/>
                </a:tc>
                <a:tc>
                  <a:txBody>
                    <a:bodyPr/>
                    <a:lstStyle/>
                    <a:p>
                      <a:pPr algn="ctr"/>
                      <a:r>
                        <a:rPr lang="en-GB" baseline="0" dirty="0">
                          <a:latin typeface="Verdana" panose="020B0604030504040204" pitchFamily="34" charset="0"/>
                        </a:rPr>
                        <a:t>B=0 R</a:t>
                      </a:r>
                      <a:r>
                        <a:rPr lang="en-NL" baseline="0" dirty="0">
                          <a:latin typeface="Verdana" panose="020B0604030504040204" pitchFamily="34" charset="0"/>
                        </a:rPr>
                        <a:t>esolution (%)</a:t>
                      </a:r>
                    </a:p>
                  </a:txBody>
                  <a:tcPr/>
                </a:tc>
                <a:tc>
                  <a:txBody>
                    <a:bodyPr/>
                    <a:lstStyle/>
                    <a:p>
                      <a:pPr algn="ctr"/>
                      <a:r>
                        <a:rPr lang="en-NL" baseline="0" dirty="0">
                          <a:latin typeface="Verdana" panose="020B0604030504040204" pitchFamily="34" charset="0"/>
                        </a:rPr>
                        <a:t>B= 1 T Resolution (%)</a:t>
                      </a:r>
                    </a:p>
                  </a:txBody>
                  <a:tcPr/>
                </a:tc>
                <a:extLst>
                  <a:ext uri="{0D108BD9-81ED-4DB2-BD59-A6C34878D82A}">
                    <a16:rowId xmlns:a16="http://schemas.microsoft.com/office/drawing/2014/main" val="1667583051"/>
                  </a:ext>
                </a:extLst>
              </a:tr>
              <a:tr h="370840">
                <a:tc>
                  <a:txBody>
                    <a:bodyPr/>
                    <a:lstStyle/>
                    <a:p>
                      <a:pPr algn="ctr"/>
                      <a:r>
                        <a:rPr lang="en-GB" baseline="0" dirty="0">
                          <a:latin typeface="Verdana" panose="020B0604030504040204" pitchFamily="34" charset="0"/>
                        </a:rPr>
                        <a:t>(1) </a:t>
                      </a:r>
                      <a:r>
                        <a:rPr lang="en-GB" baseline="0" dirty="0" err="1">
                          <a:latin typeface="Verdana" panose="020B0604030504040204" pitchFamily="34" charset="0"/>
                        </a:rPr>
                        <a:t>dEdx</a:t>
                      </a:r>
                      <a:r>
                        <a:rPr lang="en-GB" baseline="0" dirty="0">
                          <a:latin typeface="Verdana" panose="020B0604030504040204" pitchFamily="34" charset="0"/>
                        </a:rPr>
                        <a:t> 90 t</a:t>
                      </a:r>
                      <a:r>
                        <a:rPr lang="en-NL" baseline="0" dirty="0">
                          <a:latin typeface="Verdana" panose="020B0604030504040204" pitchFamily="34" charset="0"/>
                        </a:rPr>
                        <a:t>ail  </a:t>
                      </a:r>
                    </a:p>
                  </a:txBody>
                  <a:tcPr/>
                </a:tc>
                <a:tc>
                  <a:txBody>
                    <a:bodyPr/>
                    <a:lstStyle/>
                    <a:p>
                      <a:pPr algn="ctr"/>
                      <a:r>
                        <a:rPr lang="en-NL" baseline="0" dirty="0">
                          <a:latin typeface="Verdana" panose="020B0604030504040204" pitchFamily="34" charset="0"/>
                        </a:rPr>
                        <a:t>6.0</a:t>
                      </a:r>
                    </a:p>
                  </a:txBody>
                  <a:tcPr/>
                </a:tc>
                <a:tc>
                  <a:txBody>
                    <a:bodyPr/>
                    <a:lstStyle/>
                    <a:p>
                      <a:pPr algn="ctr"/>
                      <a:r>
                        <a:rPr lang="en-NL" baseline="0" dirty="0">
                          <a:latin typeface="Verdana" panose="020B0604030504040204" pitchFamily="34" charset="0"/>
                        </a:rPr>
                        <a:t>3.6</a:t>
                      </a:r>
                    </a:p>
                  </a:txBody>
                  <a:tcPr/>
                </a:tc>
                <a:extLst>
                  <a:ext uri="{0D108BD9-81ED-4DB2-BD59-A6C34878D82A}">
                    <a16:rowId xmlns:a16="http://schemas.microsoft.com/office/drawing/2014/main" val="1694057560"/>
                  </a:ext>
                </a:extLst>
              </a:tr>
              <a:tr h="370840">
                <a:tc>
                  <a:txBody>
                    <a:bodyPr/>
                    <a:lstStyle/>
                    <a:p>
                      <a:pPr algn="ctr"/>
                      <a:r>
                        <a:rPr lang="en-NL" baseline="0" dirty="0">
                          <a:latin typeface="Verdana" panose="020B0604030504040204" pitchFamily="34" charset="0"/>
                        </a:rPr>
                        <a:t>(2) Fit slope </a:t>
                      </a:r>
                    </a:p>
                  </a:txBody>
                  <a:tcPr/>
                </a:tc>
                <a:tc>
                  <a:txBody>
                    <a:bodyPr/>
                    <a:lstStyle/>
                    <a:p>
                      <a:pPr algn="ctr"/>
                      <a:r>
                        <a:rPr lang="en-NL" baseline="0" dirty="0">
                          <a:latin typeface="Verdana" panose="020B0604030504040204" pitchFamily="34" charset="0"/>
                        </a:rPr>
                        <a:t>5.4</a:t>
                      </a:r>
                    </a:p>
                  </a:txBody>
                  <a:tcPr/>
                </a:tc>
                <a:tc>
                  <a:txBody>
                    <a:bodyPr/>
                    <a:lstStyle/>
                    <a:p>
                      <a:pPr algn="ctr"/>
                      <a:r>
                        <a:rPr lang="en-NL" baseline="0" dirty="0">
                          <a:latin typeface="Verdana" panose="020B0604030504040204" pitchFamily="34" charset="0"/>
                        </a:rPr>
                        <a:t>2.9</a:t>
                      </a:r>
                    </a:p>
                  </a:txBody>
                  <a:tcPr/>
                </a:tc>
                <a:extLst>
                  <a:ext uri="{0D108BD9-81ED-4DB2-BD59-A6C34878D82A}">
                    <a16:rowId xmlns:a16="http://schemas.microsoft.com/office/drawing/2014/main" val="3608359137"/>
                  </a:ext>
                </a:extLst>
              </a:tr>
            </a:tbl>
          </a:graphicData>
        </a:graphic>
      </p:graphicFrame>
      <p:sp>
        <p:nvSpPr>
          <p:cNvPr id="7" name="TextBox 6">
            <a:extLst>
              <a:ext uri="{FF2B5EF4-FFF2-40B4-BE49-F238E27FC236}">
                <a16:creationId xmlns:a16="http://schemas.microsoft.com/office/drawing/2014/main" id="{1E264E63-8AAD-7FBE-695A-E0A0C8D78909}"/>
              </a:ext>
            </a:extLst>
          </p:cNvPr>
          <p:cNvSpPr txBox="1"/>
          <p:nvPr/>
        </p:nvSpPr>
        <p:spPr>
          <a:xfrm>
            <a:off x="1847528" y="4149080"/>
            <a:ext cx="9145016" cy="1631216"/>
          </a:xfrm>
          <a:prstGeom prst="rect">
            <a:avLst/>
          </a:prstGeom>
          <a:noFill/>
        </p:spPr>
        <p:txBody>
          <a:bodyPr wrap="square">
            <a:spAutoFit/>
          </a:bodyPr>
          <a:lstStyle/>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The “</a:t>
            </a:r>
            <a:r>
              <a:rPr lang="en-GB"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dEdx</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90 tail” method is truncation at 90% where large clusters are identified and removed (tail reduced)</a:t>
            </a:r>
          </a:p>
          <a:p>
            <a:r>
              <a:rPr kumimoji="0" lang="en-GB" sz="2000" b="0" i="0" u="none" strike="noStrike" kern="1200" cap="none" spc="0" normalizeH="0" baseline="0" noProof="0" dirty="0">
                <a:ln>
                  <a:noFill/>
                </a:ln>
                <a:solidFill>
                  <a:srgbClr val="0066FF"/>
                </a:solidFill>
                <a:effectLst/>
                <a:uLnTx/>
                <a:uFillTx/>
                <a:latin typeface="Verdana" panose="020B0604030504040204" pitchFamily="34" charset="0"/>
                <a:ea typeface="Verdana" panose="020B0604030504040204" pitchFamily="34" charset="0"/>
                <a:cs typeface="Verdana" panose="020B0604030504040204" pitchFamily="34" charset="0"/>
              </a:rPr>
              <a:t>For the “Fit slope” method (2) </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an </a:t>
            </a:r>
            <a:r>
              <a:rPr kumimoji="0" lang="en-GB" sz="2000" b="0" i="0" u="none" strike="noStrike" kern="1200" cap="none" spc="0" normalizeH="0" baseline="0" noProof="0" dirty="0">
                <a:ln>
                  <a:noFill/>
                </a:ln>
                <a:solidFill>
                  <a:srgbClr val="0066FF"/>
                </a:solidFill>
                <a:effectLst/>
                <a:uLnTx/>
                <a:uFillTx/>
                <a:latin typeface="Verdana" panose="020B0604030504040204" pitchFamily="34" charset="0"/>
                <a:ea typeface="Verdana" panose="020B0604030504040204" pitchFamily="34" charset="0"/>
                <a:cs typeface="Verdana" panose="020B0604030504040204" pitchFamily="34" charset="0"/>
              </a:rPr>
              <a:t>exponential distribution (with the slope and amplitude as free parameters) is fitted to the distribution of distance between the hits (as discussed: after applying the weights) </a:t>
            </a:r>
            <a:endParaRPr lang="en-NL" sz="2000" dirty="0"/>
          </a:p>
        </p:txBody>
      </p:sp>
      <p:sp>
        <p:nvSpPr>
          <p:cNvPr id="5" name="TextBox 4">
            <a:extLst>
              <a:ext uri="{FF2B5EF4-FFF2-40B4-BE49-F238E27FC236}">
                <a16:creationId xmlns:a16="http://schemas.microsoft.com/office/drawing/2014/main" id="{54AF332A-6A13-47FE-F934-072476F815A3}"/>
              </a:ext>
            </a:extLst>
          </p:cNvPr>
          <p:cNvSpPr txBox="1"/>
          <p:nvPr/>
        </p:nvSpPr>
        <p:spPr>
          <a:xfrm>
            <a:off x="1881592" y="1785010"/>
            <a:ext cx="8842057" cy="707886"/>
          </a:xfrm>
          <a:prstGeom prst="rect">
            <a:avLst/>
          </a:prstGeom>
          <a:noFill/>
        </p:spPr>
        <p:txBody>
          <a:bodyPr wrap="square">
            <a:spAutoFit/>
          </a:bodyPr>
          <a:lstStyle/>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The dEdx resolution for electrons from data by combining tracks to form a 1 m long track with realistic coverage </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~60% </a:t>
            </a:r>
            <a:r>
              <a:rPr kumimoji="0" lang="en-GB" sz="2000" b="0" i="0" u="none" strike="noStrike" kern="1200" cap="none" spc="0" normalizeH="0" baseline="0" noProof="0" dirty="0">
                <a:ln>
                  <a:noFill/>
                </a:ln>
                <a:solidFill>
                  <a:srgbClr val="0066FF"/>
                </a:solidFill>
                <a:effectLst/>
                <a:uLnTx/>
                <a:uFillTx/>
                <a:latin typeface="Verdana" panose="020B0604030504040204" pitchFamily="34" charset="0"/>
                <a:ea typeface="Verdana" panose="020B0604030504040204" pitchFamily="34" charset="0"/>
                <a:cs typeface="Verdana" panose="020B0604030504040204" pitchFamily="34" charset="0"/>
              </a:rPr>
              <a:t>coverage</a:t>
            </a:r>
            <a:r>
              <a:rPr kumimoji="0" lang="en-NL" sz="2000" b="0" i="0" u="none" strike="noStrike" kern="1200" cap="none" spc="0" normalizeH="0" baseline="0" noProof="0" dirty="0">
                <a:ln>
                  <a:noFill/>
                </a:ln>
                <a:solidFill>
                  <a:srgbClr val="0066FF"/>
                </a:solidFill>
                <a:effectLst/>
                <a:uLnTx/>
                <a:uFillTx/>
                <a:latin typeface="Verdana" panose="020B0604030504040204" pitchFamily="34" charset="0"/>
                <a:ea typeface="Verdana" panose="020B0604030504040204" pitchFamily="34" charset="0"/>
                <a:cs typeface="Verdana" panose="020B0604030504040204" pitchFamily="34" charset="0"/>
              </a:rPr>
              <a:t>. </a:t>
            </a:r>
            <a:endParaRPr kumimoji="0" lang="en-GB" sz="2000" b="0" i="0" u="none" strike="noStrike" kern="1200" cap="none" spc="0" normalizeH="0" baseline="0" noProof="0" dirty="0">
              <a:ln>
                <a:noFill/>
              </a:ln>
              <a:solidFill>
                <a:srgbClr val="0066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DB5E1262-F3F3-E987-95A9-6D5E92BB19DC}"/>
              </a:ext>
            </a:extLst>
          </p:cNvPr>
          <p:cNvSpPr txBox="1"/>
          <p:nvPr/>
        </p:nvSpPr>
        <p:spPr>
          <a:xfrm>
            <a:off x="2711624" y="1104175"/>
            <a:ext cx="6433328" cy="523220"/>
          </a:xfrm>
          <a:prstGeom prst="rect">
            <a:avLst/>
          </a:prstGeom>
          <a:noFill/>
        </p:spPr>
        <p:txBody>
          <a:bodyPr wrap="square">
            <a:spAutoFit/>
          </a:bodyPr>
          <a:lstStyle/>
          <a:p>
            <a:pPr algn="ctr"/>
            <a:r>
              <a:rPr lang="en-NL" sz="2800" dirty="0">
                <a:solidFill>
                  <a:srgbClr val="FF0000"/>
                </a:solidFill>
                <a:latin typeface="Verdana" panose="020B0604030504040204" pitchFamily="34" charset="0"/>
                <a:ea typeface="Verdana" panose="020B0604030504040204" pitchFamily="34" charset="0"/>
                <a:cs typeface="Verdana" panose="020B0604030504040204" pitchFamily="34" charset="0"/>
              </a:rPr>
              <a:t>Summary of performance of dEdx</a:t>
            </a:r>
            <a:endParaRPr lang="en-NL" sz="2800" dirty="0">
              <a:solidFill>
                <a:srgbClr val="0066FF"/>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xtBox 8">
            <a:extLst>
              <a:ext uri="{FF2B5EF4-FFF2-40B4-BE49-F238E27FC236}">
                <a16:creationId xmlns:a16="http://schemas.microsoft.com/office/drawing/2014/main" id="{4D8296DA-BC0A-4FD3-3B66-0CD1BF79C70A}"/>
              </a:ext>
            </a:extLst>
          </p:cNvPr>
          <p:cNvSpPr txBox="1"/>
          <p:nvPr/>
        </p:nvSpPr>
        <p:spPr>
          <a:xfrm rot="17346532">
            <a:off x="-484876" y="2695607"/>
            <a:ext cx="2427932" cy="461665"/>
          </a:xfrm>
          <a:prstGeom prst="rect">
            <a:avLst/>
          </a:prstGeom>
          <a:noFill/>
        </p:spPr>
        <p:txBody>
          <a:bodyPr wrap="square">
            <a:spAutoFit/>
          </a:bodyPr>
          <a:lstStyle/>
          <a:p>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Preliminary</a:t>
            </a:r>
          </a:p>
        </p:txBody>
      </p:sp>
    </p:spTree>
    <p:extLst>
      <p:ext uri="{BB962C8B-B14F-4D97-AF65-F5344CB8AC3E}">
        <p14:creationId xmlns:p14="http://schemas.microsoft.com/office/powerpoint/2010/main" val="2423045874"/>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onn.png"/>
          <p:cNvPicPr>
            <a:picLocks noChangeAspect="1"/>
          </p:cNvPicPr>
          <p:nvPr/>
        </p:nvPicPr>
        <p:blipFill>
          <a:blip r:embed="rId3"/>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CTPClogo_simple.wb.png"/>
          <p:cNvPicPr>
            <a:picLocks noChangeAspect="1"/>
          </p:cNvPicPr>
          <p:nvPr/>
        </p:nvPicPr>
        <p:blipFill>
          <a:blip r:embed="rId5"/>
          <a:stretch>
            <a:fillRect/>
          </a:stretch>
        </p:blipFill>
        <p:spPr>
          <a:xfrm rot="10800000" flipH="1" flipV="1">
            <a:off x="304800" y="5562600"/>
            <a:ext cx="1600200" cy="915012"/>
          </a:xfrm>
          <a:prstGeom prst="rect">
            <a:avLst/>
          </a:prstGeom>
        </p:spPr>
      </p:pic>
      <p:pic>
        <p:nvPicPr>
          <p:cNvPr id="25" name="Picture 24" descr="ildlogoTransparant.png"/>
          <p:cNvPicPr>
            <a:picLocks noChangeAspect="1"/>
          </p:cNvPicPr>
          <p:nvPr/>
        </p:nvPicPr>
        <p:blipFill>
          <a:blip r:embed="rId6"/>
          <a:stretch>
            <a:fillRect/>
          </a:stretch>
        </p:blipFill>
        <p:spPr>
          <a:xfrm>
            <a:off x="10569576" y="5791200"/>
            <a:ext cx="1089024" cy="696976"/>
          </a:xfrm>
          <a:prstGeom prst="rect">
            <a:avLst/>
          </a:prstGeom>
        </p:spPr>
      </p:pic>
      <p:sp>
        <p:nvSpPr>
          <p:cNvPr id="2" name="Rectangle 1">
            <a:extLst>
              <a:ext uri="{FF2B5EF4-FFF2-40B4-BE49-F238E27FC236}">
                <a16:creationId xmlns:a16="http://schemas.microsoft.com/office/drawing/2014/main" id="{3B5751A4-A1C8-994A-A53E-C7F6319043C6}"/>
              </a:ext>
            </a:extLst>
          </p:cNvPr>
          <p:cNvSpPr/>
          <p:nvPr/>
        </p:nvSpPr>
        <p:spPr>
          <a:xfrm>
            <a:off x="3359696" y="363130"/>
            <a:ext cx="6773008" cy="584775"/>
          </a:xfrm>
          <a:prstGeom prst="rect">
            <a:avLst/>
          </a:prstGeom>
        </p:spPr>
        <p:txBody>
          <a:bodyPr wrap="none">
            <a:spAutoFit/>
          </a:bodyPr>
          <a:lstStyle/>
          <a:p>
            <a:r>
              <a:rPr lang="nl-NL" sz="3200" kern="0" dirty="0">
                <a:solidFill>
                  <a:srgbClr val="FF0000"/>
                </a:solidFill>
                <a:latin typeface="Verdana"/>
                <a:ea typeface="+mj-ea"/>
                <a:cs typeface="Verdana"/>
              </a:rPr>
              <a:t>DESY </a:t>
            </a:r>
            <a:r>
              <a:rPr lang="nl-NL" sz="3200" kern="0" dirty="0" err="1">
                <a:solidFill>
                  <a:srgbClr val="FF0000"/>
                </a:solidFill>
                <a:latin typeface="Verdana"/>
                <a:ea typeface="+mj-ea"/>
                <a:cs typeface="Verdana"/>
              </a:rPr>
              <a:t>testbeam</a:t>
            </a:r>
            <a:r>
              <a:rPr lang="nl-NL" sz="3200" kern="0" dirty="0">
                <a:solidFill>
                  <a:srgbClr val="FF0000"/>
                </a:solidFill>
                <a:latin typeface="Verdana"/>
                <a:ea typeface="+mj-ea"/>
                <a:cs typeface="Verdana"/>
              </a:rPr>
              <a:t> Module Analysis</a:t>
            </a:r>
            <a:endParaRPr lang="nl-NL" sz="3200" dirty="0"/>
          </a:p>
        </p:txBody>
      </p:sp>
      <p:sp>
        <p:nvSpPr>
          <p:cNvPr id="3" name="TextBox 2">
            <a:extLst>
              <a:ext uri="{FF2B5EF4-FFF2-40B4-BE49-F238E27FC236}">
                <a16:creationId xmlns:a16="http://schemas.microsoft.com/office/drawing/2014/main" id="{E6BD2F96-317E-46E9-8B30-07D6AEAAA013}"/>
              </a:ext>
            </a:extLst>
          </p:cNvPr>
          <p:cNvSpPr txBox="1"/>
          <p:nvPr/>
        </p:nvSpPr>
        <p:spPr>
          <a:xfrm>
            <a:off x="695400" y="1449202"/>
            <a:ext cx="9955088" cy="523220"/>
          </a:xfrm>
          <a:prstGeom prst="rect">
            <a:avLst/>
          </a:prstGeom>
          <a:noFill/>
        </p:spPr>
        <p:txBody>
          <a:bodyPr wrap="square" rtlCol="0">
            <a:spAutoFit/>
          </a:bodyPr>
          <a:lstStyle/>
          <a:p>
            <a:pPr algn="ctr"/>
            <a:r>
              <a:rPr lang="en-NL" sz="2800" dirty="0">
                <a:solidFill>
                  <a:srgbClr val="FF0000"/>
                </a:solidFill>
                <a:latin typeface="Verdana" panose="020B0604030504040204" pitchFamily="34" charset="0"/>
                <a:ea typeface="Verdana" panose="020B0604030504040204" pitchFamily="34" charset="0"/>
                <a:cs typeface="Verdana" panose="020B0604030504040204" pitchFamily="34" charset="0"/>
              </a:rPr>
              <a:t>dEdx Performance extrapolated to ILD detector</a:t>
            </a:r>
          </a:p>
        </p:txBody>
      </p:sp>
      <p:sp>
        <p:nvSpPr>
          <p:cNvPr id="9" name="TextBox 8">
            <a:extLst>
              <a:ext uri="{FF2B5EF4-FFF2-40B4-BE49-F238E27FC236}">
                <a16:creationId xmlns:a16="http://schemas.microsoft.com/office/drawing/2014/main" id="{56AAE81B-AB8C-885C-7786-D157961EEBBA}"/>
              </a:ext>
            </a:extLst>
          </p:cNvPr>
          <p:cNvSpPr txBox="1"/>
          <p:nvPr/>
        </p:nvSpPr>
        <p:spPr>
          <a:xfrm>
            <a:off x="1380503" y="2275125"/>
            <a:ext cx="3419353" cy="3170099"/>
          </a:xfrm>
          <a:prstGeom prst="rect">
            <a:avLst/>
          </a:prstGeom>
          <a:noFill/>
        </p:spPr>
        <p:txBody>
          <a:bodyPr wrap="square" rtlCol="0">
            <a:spAutoFit/>
          </a:bodyPr>
          <a:lstStyle/>
          <a:p>
            <a:pPr algn="ctr"/>
            <a:r>
              <a:rPr lang="en-NL" sz="2000" dirty="0">
                <a:latin typeface="Verdana" panose="020B0604030504040204" pitchFamily="34" charset="0"/>
                <a:ea typeface="Verdana" panose="020B0604030504040204" pitchFamily="34" charset="0"/>
                <a:cs typeface="Verdana" panose="020B0604030504040204" pitchFamily="34" charset="0"/>
              </a:rPr>
              <a:t>Test beam B = 1 T</a:t>
            </a:r>
          </a:p>
          <a:p>
            <a:pPr algn="ctr"/>
            <a:r>
              <a:rPr lang="en-GB" sz="2000" dirty="0">
                <a:latin typeface="Verdana" panose="020B0604030504040204" pitchFamily="34" charset="0"/>
                <a:ea typeface="Verdana" panose="020B0604030504040204" pitchFamily="34" charset="0"/>
                <a:cs typeface="Verdana" panose="020B0604030504040204" pitchFamily="34" charset="0"/>
              </a:rPr>
              <a:t>p</a:t>
            </a:r>
            <a:r>
              <a:rPr lang="en-NL" sz="2000" dirty="0">
                <a:latin typeface="Verdana" panose="020B0604030504040204" pitchFamily="34" charset="0"/>
                <a:ea typeface="Verdana" panose="020B0604030504040204" pitchFamily="34" charset="0"/>
                <a:cs typeface="Verdana" panose="020B0604030504040204" pitchFamily="34" charset="0"/>
              </a:rPr>
              <a:t>=5,6 GeV/c </a:t>
            </a:r>
          </a:p>
          <a:p>
            <a:pPr algn="ctr"/>
            <a:endParaRPr lang="en-GB" sz="2000" dirty="0">
              <a:latin typeface="Verdana" panose="020B0604030504040204" pitchFamily="34" charset="0"/>
              <a:ea typeface="Verdana" panose="020B0604030504040204" pitchFamily="34" charset="0"/>
              <a:cs typeface="Verdana" panose="020B0604030504040204" pitchFamily="34" charset="0"/>
            </a:endParaRPr>
          </a:p>
          <a:p>
            <a:pPr algn="ctr"/>
            <a:r>
              <a:rPr lang="en-GB" sz="2000" dirty="0">
                <a:latin typeface="Verdana" panose="020B0604030504040204" pitchFamily="34" charset="0"/>
                <a:ea typeface="Verdana" panose="020B0604030504040204" pitchFamily="34" charset="0"/>
                <a:cs typeface="Verdana" panose="020B0604030504040204" pitchFamily="34" charset="0"/>
              </a:rPr>
              <a:t>M</a:t>
            </a:r>
            <a:r>
              <a:rPr lang="en-NL" sz="2000" dirty="0">
                <a:latin typeface="Verdana" panose="020B0604030504040204" pitchFamily="34" charset="0"/>
                <a:ea typeface="Verdana" panose="020B0604030504040204" pitchFamily="34" charset="0"/>
                <a:cs typeface="Verdana" panose="020B0604030504040204" pitchFamily="34" charset="0"/>
              </a:rPr>
              <a:t>ethod 2 fit slope of the distance distribution</a:t>
            </a:r>
          </a:p>
          <a:p>
            <a:pPr algn="ctr"/>
            <a:endParaRPr lang="en-NL" sz="2000" dirty="0">
              <a:latin typeface="Verdana" panose="020B0604030504040204" pitchFamily="34" charset="0"/>
              <a:ea typeface="Verdana" panose="020B0604030504040204" pitchFamily="34" charset="0"/>
              <a:cs typeface="Verdana" panose="020B0604030504040204" pitchFamily="34" charset="0"/>
            </a:endParaRPr>
          </a:p>
          <a:p>
            <a:pPr algn="ctr"/>
            <a:r>
              <a:rPr lang="en-GB" sz="2000" dirty="0">
                <a:latin typeface="Verdana" panose="020B0604030504040204" pitchFamily="34" charset="0"/>
                <a:ea typeface="Verdana" panose="020B0604030504040204" pitchFamily="34" charset="0"/>
                <a:cs typeface="Verdana" panose="020B0604030504040204" pitchFamily="34" charset="0"/>
              </a:rPr>
              <a:t>e</a:t>
            </a:r>
            <a:r>
              <a:rPr lang="en-NL" sz="2000" dirty="0">
                <a:latin typeface="Verdana" panose="020B0604030504040204" pitchFamily="34" charset="0"/>
                <a:ea typeface="Verdana" panose="020B0604030504040204" pitchFamily="34" charset="0"/>
                <a:cs typeface="Verdana" panose="020B0604030504040204" pitchFamily="34" charset="0"/>
              </a:rPr>
              <a:t>lectron resolution 2.9%</a:t>
            </a:r>
          </a:p>
          <a:p>
            <a:pPr algn="ctr"/>
            <a:endParaRPr lang="en-NL" sz="2000" dirty="0">
              <a:latin typeface="Verdana" panose="020B0604030504040204" pitchFamily="34" charset="0"/>
              <a:ea typeface="Verdana" panose="020B0604030504040204" pitchFamily="34" charset="0"/>
              <a:cs typeface="Verdana" panose="020B0604030504040204" pitchFamily="34" charset="0"/>
            </a:endParaRPr>
          </a:p>
          <a:p>
            <a:pPr algn="ctr"/>
            <a:r>
              <a:rPr lang="en-NL" sz="2000" dirty="0">
                <a:latin typeface="Verdana" panose="020B0604030504040204" pitchFamily="34" charset="0"/>
                <a:ea typeface="Verdana" panose="020B0604030504040204" pitchFamily="34" charset="0"/>
                <a:cs typeface="Verdana" panose="020B0604030504040204" pitchFamily="34" charset="0"/>
              </a:rPr>
              <a:t>1 </a:t>
            </a:r>
            <a:r>
              <a:rPr lang="en-GB" sz="2000" dirty="0">
                <a:latin typeface="Verdana" panose="020B0604030504040204" pitchFamily="34" charset="0"/>
                <a:ea typeface="Verdana" panose="020B0604030504040204" pitchFamily="34" charset="0"/>
                <a:cs typeface="Verdana" panose="020B0604030504040204" pitchFamily="34" charset="0"/>
              </a:rPr>
              <a:t>m t</a:t>
            </a:r>
            <a:r>
              <a:rPr lang="en-NL" sz="2000" dirty="0">
                <a:latin typeface="Verdana" panose="020B0604030504040204" pitchFamily="34" charset="0"/>
                <a:ea typeface="Verdana" panose="020B0604030504040204" pitchFamily="34" charset="0"/>
                <a:cs typeface="Verdana" panose="020B0604030504040204" pitchFamily="34" charset="0"/>
              </a:rPr>
              <a:t>rack 60% and coverage</a:t>
            </a:r>
          </a:p>
        </p:txBody>
      </p:sp>
      <p:sp>
        <p:nvSpPr>
          <p:cNvPr id="6" name="TextBox 5">
            <a:extLst>
              <a:ext uri="{FF2B5EF4-FFF2-40B4-BE49-F238E27FC236}">
                <a16:creationId xmlns:a16="http://schemas.microsoft.com/office/drawing/2014/main" id="{A0B04710-7D26-9BFF-3C3B-5AFDD0E986D5}"/>
              </a:ext>
            </a:extLst>
          </p:cNvPr>
          <p:cNvSpPr txBox="1"/>
          <p:nvPr/>
        </p:nvSpPr>
        <p:spPr>
          <a:xfrm>
            <a:off x="5187706" y="2132856"/>
            <a:ext cx="5444798" cy="3385542"/>
          </a:xfrm>
          <a:prstGeom prst="rect">
            <a:avLst/>
          </a:prstGeom>
          <a:noFill/>
        </p:spPr>
        <p:txBody>
          <a:bodyPr wrap="square">
            <a:spAutoFit/>
          </a:bodyPr>
          <a:lstStyle/>
          <a:p>
            <a:pPr algn="ctr"/>
            <a:r>
              <a:rPr lang="en-GB" sz="3200" dirty="0">
                <a:solidFill>
                  <a:srgbClr val="0066FF"/>
                </a:solidFill>
                <a:latin typeface="Verdana" panose="020B0604030504040204" pitchFamily="34" charset="0"/>
                <a:ea typeface="Verdana" panose="020B0604030504040204" pitchFamily="34" charset="0"/>
                <a:cs typeface="Verdana" panose="020B0604030504040204" pitchFamily="34" charset="0"/>
              </a:rPr>
              <a:t>ILD detector </a:t>
            </a:r>
          </a:p>
          <a:p>
            <a:pPr algn="ctr"/>
            <a:r>
              <a:rPr lang="en-GB" sz="1400" dirty="0">
                <a:solidFill>
                  <a:srgbClr val="0066FF"/>
                </a:solidFill>
                <a:latin typeface="Verdana" panose="020B0604030504040204" pitchFamily="34" charset="0"/>
                <a:ea typeface="Verdana" panose="020B0604030504040204" pitchFamily="34" charset="0"/>
                <a:cs typeface="Verdana" panose="020B0604030504040204" pitchFamily="34" charset="0"/>
              </a:rPr>
              <a:t> </a:t>
            </a:r>
          </a:p>
          <a:p>
            <a:pPr algn="ctr"/>
            <a:r>
              <a:rPr lang="en-GB" dirty="0" err="1">
                <a:solidFill>
                  <a:srgbClr val="0066FF"/>
                </a:solidFill>
                <a:latin typeface="Verdana" panose="020B0604030504040204" pitchFamily="34" charset="0"/>
                <a:ea typeface="Verdana" panose="020B0604030504040204" pitchFamily="34" charset="0"/>
                <a:cs typeface="Verdana" panose="020B0604030504040204" pitchFamily="34" charset="0"/>
              </a:rPr>
              <a:t>rInner</a:t>
            </a:r>
            <a:r>
              <a:rPr lang="en-GB" dirty="0">
                <a:solidFill>
                  <a:srgbClr val="0066FF"/>
                </a:solidFill>
                <a:latin typeface="Verdana" panose="020B0604030504040204" pitchFamily="34" charset="0"/>
                <a:ea typeface="Verdana" panose="020B0604030504040204" pitchFamily="34" charset="0"/>
                <a:cs typeface="Verdana" panose="020B0604030504040204" pitchFamily="34" charset="0"/>
              </a:rPr>
              <a:t> = 329  </a:t>
            </a:r>
            <a:r>
              <a:rPr lang="en-GB" dirty="0" err="1">
                <a:solidFill>
                  <a:srgbClr val="0066FF"/>
                </a:solidFill>
                <a:latin typeface="Verdana" panose="020B0604030504040204" pitchFamily="34" charset="0"/>
                <a:ea typeface="Verdana" panose="020B0604030504040204" pitchFamily="34" charset="0"/>
                <a:cs typeface="Verdana" panose="020B0604030504040204" pitchFamily="34" charset="0"/>
              </a:rPr>
              <a:t>rOuter</a:t>
            </a:r>
            <a:r>
              <a:rPr lang="en-GB" dirty="0">
                <a:solidFill>
                  <a:srgbClr val="0066FF"/>
                </a:solidFill>
                <a:latin typeface="Verdana" panose="020B0604030504040204" pitchFamily="34" charset="0"/>
                <a:ea typeface="Verdana" panose="020B0604030504040204" pitchFamily="34" charset="0"/>
                <a:cs typeface="Verdana" panose="020B0604030504040204" pitchFamily="34" charset="0"/>
              </a:rPr>
              <a:t> = 1770 mm </a:t>
            </a:r>
          </a:p>
          <a:p>
            <a:pPr algn="ctr"/>
            <a:r>
              <a:rPr lang="en-GB" dirty="0">
                <a:solidFill>
                  <a:srgbClr val="0066FF"/>
                </a:solidFill>
                <a:latin typeface="Verdana" panose="020B0604030504040204" pitchFamily="34" charset="0"/>
                <a:ea typeface="Verdana" panose="020B0604030504040204" pitchFamily="34" charset="0"/>
                <a:cs typeface="Verdana" panose="020B0604030504040204" pitchFamily="34" charset="0"/>
              </a:rPr>
              <a:t>  </a:t>
            </a:r>
          </a:p>
          <a:p>
            <a:pPr algn="ctr"/>
            <a:r>
              <a:rPr lang="en-GB" dirty="0">
                <a:solidFill>
                  <a:srgbClr val="0066FF"/>
                </a:solidFill>
                <a:latin typeface="Verdana" panose="020B0604030504040204" pitchFamily="34" charset="0"/>
                <a:ea typeface="Verdana" panose="020B0604030504040204" pitchFamily="34" charset="0"/>
                <a:cs typeface="Verdana" panose="020B0604030504040204" pitchFamily="34" charset="0"/>
              </a:rPr>
              <a:t>electron resolution = 2.5%</a:t>
            </a:r>
          </a:p>
          <a:p>
            <a:pPr algn="ctr"/>
            <a:r>
              <a:rPr lang="en-GB" dirty="0">
                <a:solidFill>
                  <a:srgbClr val="0066FF"/>
                </a:solidFill>
                <a:latin typeface="Verdana" panose="020B0604030504040204" pitchFamily="34" charset="0"/>
                <a:ea typeface="Verdana" panose="020B0604030504040204" pitchFamily="34" charset="0"/>
                <a:cs typeface="Verdana" panose="020B0604030504040204" pitchFamily="34" charset="0"/>
              </a:rPr>
              <a:t>at </a:t>
            </a:r>
            <a:r>
              <a:rPr lang="en-GB" dirty="0">
                <a:solidFill>
                  <a:srgbClr val="0066FF"/>
                </a:solidFill>
                <a:latin typeface="Symbol" pitchFamily="2" charset="2"/>
                <a:ea typeface="Verdana" panose="020B0604030504040204" pitchFamily="34" charset="0"/>
                <a:cs typeface="Verdana" panose="020B0604030504040204" pitchFamily="34" charset="0"/>
              </a:rPr>
              <a:t>q=p</a:t>
            </a:r>
            <a:r>
              <a:rPr lang="en-GB" dirty="0">
                <a:solidFill>
                  <a:srgbClr val="0066FF"/>
                </a:solidFill>
                <a:latin typeface="Verdana" panose="020B0604030504040204" pitchFamily="34" charset="0"/>
                <a:ea typeface="Verdana" panose="020B0604030504040204" pitchFamily="34" charset="0"/>
                <a:cs typeface="Verdana" panose="020B0604030504040204" pitchFamily="34" charset="0"/>
              </a:rPr>
              <a:t>/2 (cost=0)</a:t>
            </a:r>
          </a:p>
          <a:p>
            <a:pPr algn="ctr"/>
            <a:r>
              <a:rPr lang="en-GB" dirty="0">
                <a:solidFill>
                  <a:srgbClr val="0066FF"/>
                </a:solidFill>
                <a:latin typeface="Verdana" panose="020B0604030504040204" pitchFamily="34" charset="0"/>
                <a:ea typeface="Verdana" panose="020B0604030504040204" pitchFamily="34" charset="0"/>
                <a:cs typeface="Verdana" panose="020B0604030504040204" pitchFamily="34" charset="0"/>
              </a:rPr>
              <a:t> </a:t>
            </a:r>
          </a:p>
          <a:p>
            <a:pPr algn="ctr"/>
            <a:r>
              <a:rPr lang="en-GB" dirty="0">
                <a:solidFill>
                  <a:srgbClr val="0066FF"/>
                </a:solidFill>
                <a:latin typeface="Verdana" panose="020B0604030504040204" pitchFamily="34" charset="0"/>
                <a:ea typeface="Verdana" panose="020B0604030504040204" pitchFamily="34" charset="0"/>
                <a:cs typeface="Verdana" panose="020B0604030504040204" pitchFamily="34" charset="0"/>
              </a:rPr>
              <a:t>Assume Pixel TPC performance at B = 1 T at p = 5,6 GeV/c</a:t>
            </a:r>
            <a:endParaRPr lang="en-NL" dirty="0">
              <a:solidFill>
                <a:srgbClr val="0066FF"/>
              </a:solidFill>
            </a:endParaRPr>
          </a:p>
        </p:txBody>
      </p:sp>
    </p:spTree>
    <p:extLst>
      <p:ext uri="{BB962C8B-B14F-4D97-AF65-F5344CB8AC3E}">
        <p14:creationId xmlns:p14="http://schemas.microsoft.com/office/powerpoint/2010/main" val="945170244"/>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onn.png"/>
          <p:cNvPicPr>
            <a:picLocks noChangeAspect="1"/>
          </p:cNvPicPr>
          <p:nvPr/>
        </p:nvPicPr>
        <p:blipFill>
          <a:blip r:embed="rId3"/>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CTPClogo_simple.wb.png"/>
          <p:cNvPicPr>
            <a:picLocks noChangeAspect="1"/>
          </p:cNvPicPr>
          <p:nvPr/>
        </p:nvPicPr>
        <p:blipFill>
          <a:blip r:embed="rId5"/>
          <a:stretch>
            <a:fillRect/>
          </a:stretch>
        </p:blipFill>
        <p:spPr>
          <a:xfrm rot="10800000" flipH="1" flipV="1">
            <a:off x="304800" y="5562600"/>
            <a:ext cx="1600200" cy="915012"/>
          </a:xfrm>
          <a:prstGeom prst="rect">
            <a:avLst/>
          </a:prstGeom>
        </p:spPr>
      </p:pic>
      <p:pic>
        <p:nvPicPr>
          <p:cNvPr id="25" name="Picture 24" descr="ildlogoTransparant.png"/>
          <p:cNvPicPr>
            <a:picLocks noChangeAspect="1"/>
          </p:cNvPicPr>
          <p:nvPr/>
        </p:nvPicPr>
        <p:blipFill>
          <a:blip r:embed="rId6"/>
          <a:stretch>
            <a:fillRect/>
          </a:stretch>
        </p:blipFill>
        <p:spPr>
          <a:xfrm>
            <a:off x="10569576" y="5791200"/>
            <a:ext cx="1089024" cy="696976"/>
          </a:xfrm>
          <a:prstGeom prst="rect">
            <a:avLst/>
          </a:prstGeom>
        </p:spPr>
      </p:pic>
      <p:sp>
        <p:nvSpPr>
          <p:cNvPr id="2" name="Rectangle 1">
            <a:extLst>
              <a:ext uri="{FF2B5EF4-FFF2-40B4-BE49-F238E27FC236}">
                <a16:creationId xmlns:a16="http://schemas.microsoft.com/office/drawing/2014/main" id="{3B5751A4-A1C8-994A-A53E-C7F6319043C6}"/>
              </a:ext>
            </a:extLst>
          </p:cNvPr>
          <p:cNvSpPr/>
          <p:nvPr/>
        </p:nvSpPr>
        <p:spPr>
          <a:xfrm>
            <a:off x="3359696" y="363130"/>
            <a:ext cx="6773008" cy="584775"/>
          </a:xfrm>
          <a:prstGeom prst="rect">
            <a:avLst/>
          </a:prstGeom>
        </p:spPr>
        <p:txBody>
          <a:bodyPr wrap="none">
            <a:spAutoFit/>
          </a:bodyPr>
          <a:lstStyle/>
          <a:p>
            <a:r>
              <a:rPr lang="nl-NL" sz="3200" kern="0" dirty="0">
                <a:solidFill>
                  <a:srgbClr val="FF0000"/>
                </a:solidFill>
                <a:latin typeface="Verdana"/>
                <a:ea typeface="+mj-ea"/>
                <a:cs typeface="Verdana"/>
              </a:rPr>
              <a:t>DESY </a:t>
            </a:r>
            <a:r>
              <a:rPr lang="nl-NL" sz="3200" kern="0" dirty="0" err="1">
                <a:solidFill>
                  <a:srgbClr val="FF0000"/>
                </a:solidFill>
                <a:latin typeface="Verdana"/>
                <a:ea typeface="+mj-ea"/>
                <a:cs typeface="Verdana"/>
              </a:rPr>
              <a:t>testbeam</a:t>
            </a:r>
            <a:r>
              <a:rPr lang="nl-NL" sz="3200" kern="0" dirty="0">
                <a:solidFill>
                  <a:srgbClr val="FF0000"/>
                </a:solidFill>
                <a:latin typeface="Verdana"/>
                <a:ea typeface="+mj-ea"/>
                <a:cs typeface="Verdana"/>
              </a:rPr>
              <a:t> Module Analysis</a:t>
            </a:r>
            <a:endParaRPr lang="nl-NL" sz="3200" dirty="0"/>
          </a:p>
        </p:txBody>
      </p:sp>
      <p:sp>
        <p:nvSpPr>
          <p:cNvPr id="3" name="TextBox 2">
            <a:extLst>
              <a:ext uri="{FF2B5EF4-FFF2-40B4-BE49-F238E27FC236}">
                <a16:creationId xmlns:a16="http://schemas.microsoft.com/office/drawing/2014/main" id="{E6BD2F96-317E-46E9-8B30-07D6AEAAA013}"/>
              </a:ext>
            </a:extLst>
          </p:cNvPr>
          <p:cNvSpPr txBox="1"/>
          <p:nvPr/>
        </p:nvSpPr>
        <p:spPr>
          <a:xfrm>
            <a:off x="1109464" y="1340768"/>
            <a:ext cx="9955088" cy="523220"/>
          </a:xfrm>
          <a:prstGeom prst="rect">
            <a:avLst/>
          </a:prstGeom>
          <a:noFill/>
        </p:spPr>
        <p:txBody>
          <a:bodyPr wrap="square" rtlCol="0">
            <a:spAutoFit/>
          </a:bodyPr>
          <a:lstStyle/>
          <a:p>
            <a:pPr algn="ctr"/>
            <a:r>
              <a:rPr lang="en-NL" sz="2800" dirty="0">
                <a:solidFill>
                  <a:srgbClr val="FF0000"/>
                </a:solidFill>
                <a:latin typeface="Verdana" panose="020B0604030504040204" pitchFamily="34" charset="0"/>
                <a:ea typeface="Verdana" panose="020B0604030504040204" pitchFamily="34" charset="0"/>
                <a:cs typeface="Verdana" panose="020B0604030504040204" pitchFamily="34" charset="0"/>
              </a:rPr>
              <a:t>dEdx performance and the impact of diffusion</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6AAE81B-AB8C-885C-7786-D157961EEBBA}"/>
                  </a:ext>
                </a:extLst>
              </p:cNvPr>
              <p:cNvSpPr txBox="1"/>
              <p:nvPr/>
            </p:nvSpPr>
            <p:spPr>
              <a:xfrm>
                <a:off x="1501599" y="2059905"/>
                <a:ext cx="9706969" cy="4773999"/>
              </a:xfrm>
              <a:prstGeom prst="rect">
                <a:avLst/>
              </a:prstGeom>
              <a:noFill/>
            </p:spPr>
            <p:txBody>
              <a:bodyPr wrap="square" rtlCol="0">
                <a:spAutoFit/>
              </a:bodyPr>
              <a:lstStyle/>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Testbeam e</a:t>
                </a: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lectron dEdx resolution 2.9%. The diffusion in the test beam is 130</a:t>
                </a:r>
                <a:r>
                  <a:rPr lang="en-NL" sz="2000" dirty="0">
                    <a:solidFill>
                      <a:srgbClr val="0066FF"/>
                    </a:solidFill>
                    <a:latin typeface="Symbol" pitchFamily="2" charset="2"/>
                    <a:ea typeface="Verdana" panose="020B0604030504040204" pitchFamily="34" charset="0"/>
                    <a:cs typeface="Verdana" panose="020B0604030504040204" pitchFamily="34" charset="0"/>
                  </a:rPr>
                  <a:t> m</a:t>
                </a: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m. What is the performance if the diffusion is larger? </a:t>
                </a:r>
              </a:p>
              <a:p>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In ILD running at a B field of 3.5 T</a:t>
                </a:r>
                <a:r>
                  <a:rPr lang="en-NL" sz="2000" dirty="0">
                    <a:latin typeface="Verdana" panose="020B0604030504040204" pitchFamily="34" charset="0"/>
                    <a:ea typeface="Verdana" panose="020B0604030504040204" pitchFamily="34" charset="0"/>
                    <a:cs typeface="Verdana" panose="020B0604030504040204" pitchFamily="34" charset="0"/>
                  </a:rPr>
                  <a:t>(2T) </a:t>
                </a: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the diffusion is </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D</a:t>
                </a:r>
                <a:r>
                  <a:rPr lang="en-GB" sz="2000" baseline="-25000" dirty="0">
                    <a:solidFill>
                      <a:srgbClr val="0066FF"/>
                    </a:solidFill>
                    <a:latin typeface="Verdana" panose="020B0604030504040204" pitchFamily="34" charset="0"/>
                    <a:ea typeface="Verdana" panose="020B0604030504040204" pitchFamily="34" charset="0"/>
                    <a:cs typeface="Verdana" panose="020B0604030504040204" pitchFamily="34" charset="0"/>
                  </a:rPr>
                  <a:t>T</a:t>
                </a: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=30</a:t>
                </a:r>
                <a:r>
                  <a:rPr lang="en-NL" sz="2000" dirty="0">
                    <a:latin typeface="Verdana" panose="020B0604030504040204" pitchFamily="34" charset="0"/>
                    <a:ea typeface="Verdana" panose="020B0604030504040204" pitchFamily="34" charset="0"/>
                    <a:cs typeface="Verdana" panose="020B0604030504040204" pitchFamily="34" charset="0"/>
                  </a:rPr>
                  <a:t>(50)</a:t>
                </a:r>
                <a:r>
                  <a:rPr lang="en-NL" sz="2000" dirty="0">
                    <a:solidFill>
                      <a:srgbClr val="0066FF"/>
                    </a:solidFill>
                    <a:latin typeface="Symbol" pitchFamily="2" charset="2"/>
                    <a:ea typeface="Verdana" panose="020B0604030504040204" pitchFamily="34" charset="0"/>
                    <a:cs typeface="Verdana" panose="020B0604030504040204" pitchFamily="34" charset="0"/>
                  </a:rPr>
                  <a:t>m</a:t>
                </a: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m/</a:t>
                </a:r>
                <a14:m>
                  <m:oMath xmlns:m="http://schemas.openxmlformats.org/officeDocument/2006/math">
                    <m:rad>
                      <m:radPr>
                        <m:degHide m:val="on"/>
                        <m:ctrlPr>
                          <a:rPr lang="en-NL" sz="2000" i="1">
                            <a:solidFill>
                              <a:srgbClr val="0066FF"/>
                            </a:solidFill>
                            <a:latin typeface="Cambria Math" panose="02040503050406030204" pitchFamily="18" charset="0"/>
                            <a:ea typeface="Cambria Math" panose="02040503050406030204" pitchFamily="18" charset="0"/>
                            <a:cs typeface="Verdana" panose="020B0604030504040204" pitchFamily="34" charset="0"/>
                          </a:rPr>
                        </m:ctrlPr>
                      </m:radPr>
                      <m:deg/>
                      <m:e>
                        <m:r>
                          <m:rPr>
                            <m:sty m:val="p"/>
                          </m:rPr>
                          <a:rPr lang="en-US" sz="2000">
                            <a:solidFill>
                              <a:srgbClr val="0066FF"/>
                            </a:solidFill>
                            <a:latin typeface="Cambria Math" panose="02040503050406030204" pitchFamily="18" charset="0"/>
                            <a:ea typeface="Cambria Math" panose="02040503050406030204" pitchFamily="18" charset="0"/>
                            <a:cs typeface="Verdana" panose="020B0604030504040204" pitchFamily="34" charset="0"/>
                          </a:rPr>
                          <m:t>cm</m:t>
                        </m:r>
                      </m:e>
                    </m:rad>
                    <m:r>
                      <a:rPr lang="en-US" sz="2000" b="0" i="0" smtClean="0">
                        <a:solidFill>
                          <a:srgbClr val="0066FF"/>
                        </a:solidFill>
                        <a:latin typeface="Cambria Math" panose="02040503050406030204" pitchFamily="18" charset="0"/>
                        <a:ea typeface="Cambria Math" panose="02040503050406030204" pitchFamily="18" charset="0"/>
                        <a:cs typeface="Verdana" panose="020B0604030504040204" pitchFamily="34" charset="0"/>
                      </a:rPr>
                      <m:t> .</m:t>
                    </m:r>
                  </m:oMath>
                </a14:m>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 The ILD-TPC halflength is 235 cm. The total diffusion ranges between say 30 and 460</a:t>
                </a:r>
                <a:r>
                  <a:rPr lang="en-NL" sz="2000" dirty="0">
                    <a:latin typeface="Verdana" panose="020B0604030504040204" pitchFamily="34" charset="0"/>
                    <a:ea typeface="Verdana" panose="020B0604030504040204" pitchFamily="34" charset="0"/>
                    <a:cs typeface="Verdana" panose="020B0604030504040204" pitchFamily="34" charset="0"/>
                  </a:rPr>
                  <a:t>(760) </a:t>
                </a:r>
                <a:r>
                  <a:rPr lang="en-NL" sz="2000" dirty="0">
                    <a:solidFill>
                      <a:srgbClr val="0066FF"/>
                    </a:solidFill>
                    <a:latin typeface="Symbol" pitchFamily="2" charset="2"/>
                    <a:ea typeface="Verdana" panose="020B0604030504040204" pitchFamily="34" charset="0"/>
                    <a:cs typeface="Verdana" panose="020B0604030504040204" pitchFamily="34" charset="0"/>
                  </a:rPr>
                  <a:t>m</a:t>
                </a: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m. So drift distances in ILD up to only 25</a:t>
                </a:r>
                <a:r>
                  <a:rPr lang="en-NL" sz="2000" dirty="0">
                    <a:latin typeface="Verdana" panose="020B0604030504040204" pitchFamily="34" charset="0"/>
                    <a:ea typeface="Verdana" panose="020B0604030504040204" pitchFamily="34" charset="0"/>
                    <a:cs typeface="Verdana" panose="020B0604030504040204" pitchFamily="34" charset="0"/>
                  </a:rPr>
                  <a:t>(18) </a:t>
                </a: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cm correspond to the test beam situation. </a:t>
                </a:r>
              </a:p>
              <a:p>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To study the impact, the testbeam data was used and smeared with an additional 330 </a:t>
                </a:r>
                <a:r>
                  <a:rPr lang="en-NL" sz="2000" dirty="0">
                    <a:latin typeface="Verdana" panose="020B0604030504040204" pitchFamily="34" charset="0"/>
                    <a:ea typeface="Verdana" panose="020B0604030504040204" pitchFamily="34" charset="0"/>
                    <a:cs typeface="Verdana" panose="020B0604030504040204" pitchFamily="34" charset="0"/>
                  </a:rPr>
                  <a:t>(500)</a:t>
                </a: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en-NL" sz="2000" dirty="0">
                    <a:solidFill>
                      <a:srgbClr val="0066FF"/>
                    </a:solidFill>
                    <a:latin typeface="Symbol" pitchFamily="2" charset="2"/>
                    <a:ea typeface="Verdana" panose="020B0604030504040204" pitchFamily="34" charset="0"/>
                    <a:cs typeface="Verdana" panose="020B0604030504040204" pitchFamily="34" charset="0"/>
                  </a:rPr>
                  <a:t>m</a:t>
                </a: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m and the dEdx methods reran. The dEdx resolution is 3.6</a:t>
                </a:r>
                <a:r>
                  <a:rPr lang="en-NL" sz="2000" dirty="0">
                    <a:latin typeface="Verdana" panose="020B0604030504040204" pitchFamily="34" charset="0"/>
                    <a:ea typeface="Verdana" panose="020B0604030504040204" pitchFamily="34" charset="0"/>
                    <a:cs typeface="Verdana" panose="020B0604030504040204" pitchFamily="34" charset="0"/>
                  </a:rPr>
                  <a:t>(3.8)</a:t>
                </a: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 It is clear that this is the worst case scenario: by doing a track-by-track fit one will end up closer to 2.9%.    </a:t>
                </a:r>
              </a:p>
              <a:p>
                <a:endParaRPr lang="en-NL"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NL" sz="2000" dirty="0">
                  <a:latin typeface="Verdana" panose="020B0604030504040204" pitchFamily="34" charset="0"/>
                  <a:ea typeface="Verdana" panose="020B0604030504040204" pitchFamily="34" charset="0"/>
                  <a:cs typeface="Verdana" panose="020B0604030504040204" pitchFamily="34" charset="0"/>
                </a:endParaRPr>
              </a:p>
              <a:p>
                <a:pPr algn="ctr"/>
                <a:endParaRPr lang="en-NL" sz="2000" dirty="0">
                  <a:latin typeface="Verdana" panose="020B0604030504040204" pitchFamily="34" charset="0"/>
                  <a:ea typeface="Verdana" panose="020B0604030504040204" pitchFamily="34" charset="0"/>
                  <a:cs typeface="Verdana" panose="020B0604030504040204" pitchFamily="34" charset="0"/>
                </a:endParaRPr>
              </a:p>
            </p:txBody>
          </p:sp>
        </mc:Choice>
        <mc:Fallback xmlns="">
          <p:sp>
            <p:nvSpPr>
              <p:cNvPr id="9" name="TextBox 8">
                <a:extLst>
                  <a:ext uri="{FF2B5EF4-FFF2-40B4-BE49-F238E27FC236}">
                    <a16:creationId xmlns:a16="http://schemas.microsoft.com/office/drawing/2014/main" id="{56AAE81B-AB8C-885C-7786-D157961EEBBA}"/>
                  </a:ext>
                </a:extLst>
              </p:cNvPr>
              <p:cNvSpPr txBox="1">
                <a:spLocks noRot="1" noChangeAspect="1" noMove="1" noResize="1" noEditPoints="1" noAdjustHandles="1" noChangeArrowheads="1" noChangeShapeType="1" noTextEdit="1"/>
              </p:cNvSpPr>
              <p:nvPr/>
            </p:nvSpPr>
            <p:spPr>
              <a:xfrm>
                <a:off x="1501599" y="2059905"/>
                <a:ext cx="9706969" cy="4773999"/>
              </a:xfrm>
              <a:prstGeom prst="rect">
                <a:avLst/>
              </a:prstGeom>
              <a:blipFill>
                <a:blip r:embed="rId7"/>
                <a:stretch>
                  <a:fillRect l="-654" t="-796" r="-1176"/>
                </a:stretch>
              </a:blipFill>
            </p:spPr>
            <p:txBody>
              <a:bodyPr/>
              <a:lstStyle/>
              <a:p>
                <a:r>
                  <a:rPr lang="en-NL">
                    <a:noFill/>
                  </a:rPr>
                  <a:t> </a:t>
                </a:r>
              </a:p>
            </p:txBody>
          </p:sp>
        </mc:Fallback>
      </mc:AlternateContent>
      <p:sp>
        <p:nvSpPr>
          <p:cNvPr id="5" name="TextBox 4">
            <a:extLst>
              <a:ext uri="{FF2B5EF4-FFF2-40B4-BE49-F238E27FC236}">
                <a16:creationId xmlns:a16="http://schemas.microsoft.com/office/drawing/2014/main" id="{B9058B7C-C147-E311-93E0-2DE8C2A80065}"/>
              </a:ext>
            </a:extLst>
          </p:cNvPr>
          <p:cNvSpPr txBox="1"/>
          <p:nvPr/>
        </p:nvSpPr>
        <p:spPr>
          <a:xfrm rot="16200000">
            <a:off x="-1384152" y="2700241"/>
            <a:ext cx="4415199" cy="400110"/>
          </a:xfrm>
          <a:prstGeom prst="rect">
            <a:avLst/>
          </a:prstGeom>
          <a:noFill/>
        </p:spPr>
        <p:txBody>
          <a:bodyPr wrap="square">
            <a:spAutoFit/>
          </a:bodyPr>
          <a:lstStyle/>
          <a:p>
            <a:r>
              <a:rPr lang="en-GB" sz="2000" dirty="0">
                <a:latin typeface="Verdana" panose="020B0604030504040204" pitchFamily="34" charset="0"/>
                <a:ea typeface="Verdana" panose="020B0604030504040204" pitchFamily="34" charset="0"/>
                <a:cs typeface="Verdana" panose="020B0604030504040204" pitchFamily="34" charset="0"/>
              </a:rPr>
              <a:t>Q</a:t>
            </a:r>
            <a:r>
              <a:rPr lang="en-NL" sz="2000" dirty="0">
                <a:latin typeface="Verdana" panose="020B0604030504040204" pitchFamily="34" charset="0"/>
                <a:ea typeface="Verdana" panose="020B0604030504040204" pitchFamily="34" charset="0"/>
                <a:cs typeface="Verdana" panose="020B0604030504040204" pitchFamily="34" charset="0"/>
              </a:rPr>
              <a:t>uestion by Ulli in LCTPC</a:t>
            </a:r>
            <a:endParaRPr lang="en-NL" sz="2000" dirty="0"/>
          </a:p>
        </p:txBody>
      </p:sp>
    </p:spTree>
    <p:extLst>
      <p:ext uri="{BB962C8B-B14F-4D97-AF65-F5344CB8AC3E}">
        <p14:creationId xmlns:p14="http://schemas.microsoft.com/office/powerpoint/2010/main" val="3522148165"/>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E0C26FC-F524-8DF0-4250-AA85A723CD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221619" y="367342"/>
            <a:ext cx="4414762" cy="6858000"/>
          </a:xfrm>
          <a:prstGeom prst="rect">
            <a:avLst/>
          </a:prstGeom>
        </p:spPr>
      </p:pic>
      <p:pic>
        <p:nvPicPr>
          <p:cNvPr id="11" name="Picture 10" descr="bonn.png"/>
          <p:cNvPicPr>
            <a:picLocks noChangeAspect="1"/>
          </p:cNvPicPr>
          <p:nvPr/>
        </p:nvPicPr>
        <p:blipFill>
          <a:blip r:embed="rId4"/>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CTPClogo_simple.wb.png"/>
          <p:cNvPicPr>
            <a:picLocks noChangeAspect="1"/>
          </p:cNvPicPr>
          <p:nvPr/>
        </p:nvPicPr>
        <p:blipFill>
          <a:blip r:embed="rId6"/>
          <a:stretch>
            <a:fillRect/>
          </a:stretch>
        </p:blipFill>
        <p:spPr>
          <a:xfrm rot="10800000" flipH="1" flipV="1">
            <a:off x="304800" y="5562600"/>
            <a:ext cx="1600200" cy="915012"/>
          </a:xfrm>
          <a:prstGeom prst="rect">
            <a:avLst/>
          </a:prstGeom>
        </p:spPr>
      </p:pic>
      <p:pic>
        <p:nvPicPr>
          <p:cNvPr id="25" name="Picture 24" descr="ildlogoTransparant.png"/>
          <p:cNvPicPr>
            <a:picLocks noChangeAspect="1"/>
          </p:cNvPicPr>
          <p:nvPr/>
        </p:nvPicPr>
        <p:blipFill>
          <a:blip r:embed="rId7"/>
          <a:stretch>
            <a:fillRect/>
          </a:stretch>
        </p:blipFill>
        <p:spPr>
          <a:xfrm>
            <a:off x="10569576" y="5791200"/>
            <a:ext cx="1089024" cy="696976"/>
          </a:xfrm>
          <a:prstGeom prst="rect">
            <a:avLst/>
          </a:prstGeom>
        </p:spPr>
      </p:pic>
      <p:sp>
        <p:nvSpPr>
          <p:cNvPr id="2" name="Rectangle 1">
            <a:extLst>
              <a:ext uri="{FF2B5EF4-FFF2-40B4-BE49-F238E27FC236}">
                <a16:creationId xmlns:a16="http://schemas.microsoft.com/office/drawing/2014/main" id="{3B5751A4-A1C8-994A-A53E-C7F6319043C6}"/>
              </a:ext>
            </a:extLst>
          </p:cNvPr>
          <p:cNvSpPr/>
          <p:nvPr/>
        </p:nvSpPr>
        <p:spPr>
          <a:xfrm>
            <a:off x="3359696" y="363130"/>
            <a:ext cx="6773008" cy="584775"/>
          </a:xfrm>
          <a:prstGeom prst="rect">
            <a:avLst/>
          </a:prstGeom>
        </p:spPr>
        <p:txBody>
          <a:bodyPr wrap="none">
            <a:spAutoFit/>
          </a:bodyPr>
          <a:lstStyle/>
          <a:p>
            <a:r>
              <a:rPr lang="nl-NL" sz="3200" kern="0" dirty="0">
                <a:solidFill>
                  <a:srgbClr val="FF0000"/>
                </a:solidFill>
                <a:latin typeface="Verdana"/>
                <a:ea typeface="+mj-ea"/>
                <a:cs typeface="Verdana"/>
              </a:rPr>
              <a:t>DESY </a:t>
            </a:r>
            <a:r>
              <a:rPr lang="nl-NL" sz="3200" kern="0" dirty="0" err="1">
                <a:solidFill>
                  <a:srgbClr val="FF0000"/>
                </a:solidFill>
                <a:latin typeface="Verdana"/>
                <a:ea typeface="+mj-ea"/>
                <a:cs typeface="Verdana"/>
              </a:rPr>
              <a:t>testbeam</a:t>
            </a:r>
            <a:r>
              <a:rPr lang="nl-NL" sz="3200" kern="0" dirty="0">
                <a:solidFill>
                  <a:srgbClr val="FF0000"/>
                </a:solidFill>
                <a:latin typeface="Verdana"/>
                <a:ea typeface="+mj-ea"/>
                <a:cs typeface="Verdana"/>
              </a:rPr>
              <a:t> Module Analysis</a:t>
            </a:r>
            <a:endParaRPr lang="nl-NL" sz="3200" dirty="0"/>
          </a:p>
        </p:txBody>
      </p:sp>
      <p:sp>
        <p:nvSpPr>
          <p:cNvPr id="3" name="TextBox 2">
            <a:extLst>
              <a:ext uri="{FF2B5EF4-FFF2-40B4-BE49-F238E27FC236}">
                <a16:creationId xmlns:a16="http://schemas.microsoft.com/office/drawing/2014/main" id="{E6BD2F96-317E-46E9-8B30-07D6AEAAA013}"/>
              </a:ext>
            </a:extLst>
          </p:cNvPr>
          <p:cNvSpPr txBox="1"/>
          <p:nvPr/>
        </p:nvSpPr>
        <p:spPr>
          <a:xfrm>
            <a:off x="1499456" y="1124744"/>
            <a:ext cx="9955088" cy="523220"/>
          </a:xfrm>
          <a:prstGeom prst="rect">
            <a:avLst/>
          </a:prstGeom>
          <a:noFill/>
        </p:spPr>
        <p:txBody>
          <a:bodyPr wrap="square" rtlCol="0">
            <a:spAutoFit/>
          </a:bodyPr>
          <a:lstStyle/>
          <a:p>
            <a:pPr algn="ctr"/>
            <a:r>
              <a:rPr lang="en-NL" sz="2800" dirty="0">
                <a:solidFill>
                  <a:srgbClr val="FF0000"/>
                </a:solidFill>
                <a:latin typeface="Verdana" panose="020B0604030504040204" pitchFamily="34" charset="0"/>
                <a:ea typeface="Verdana" panose="020B0604030504040204" pitchFamily="34" charset="0"/>
                <a:cs typeface="Verdana" panose="020B0604030504040204" pitchFamily="34" charset="0"/>
              </a:rPr>
              <a:t>ILD dEdx performance</a:t>
            </a:r>
          </a:p>
        </p:txBody>
      </p:sp>
      <p:sp>
        <p:nvSpPr>
          <p:cNvPr id="5" name="TextBox 4">
            <a:extLst>
              <a:ext uri="{FF2B5EF4-FFF2-40B4-BE49-F238E27FC236}">
                <a16:creationId xmlns:a16="http://schemas.microsoft.com/office/drawing/2014/main" id="{2F883329-1F52-BA4C-229D-2347B571B407}"/>
              </a:ext>
            </a:extLst>
          </p:cNvPr>
          <p:cNvSpPr txBox="1"/>
          <p:nvPr/>
        </p:nvSpPr>
        <p:spPr>
          <a:xfrm>
            <a:off x="6467068" y="2266370"/>
            <a:ext cx="5418584" cy="2554545"/>
          </a:xfrm>
          <a:prstGeom prst="rect">
            <a:avLst/>
          </a:prstGeom>
          <a:noFill/>
        </p:spPr>
        <p:txBody>
          <a:bodyPr wrap="square">
            <a:spAutoFit/>
          </a:bodyPr>
          <a:lstStyle/>
          <a:p>
            <a:pPr marL="342900" indent="-342900">
              <a:buFont typeface="Arial" panose="020B0604020202020204" pitchFamily="34" charset="0"/>
              <a:buChar char="•"/>
            </a:pP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Contacted Ullrich Einhaus for dEdx studies in ILD</a:t>
            </a:r>
          </a:p>
          <a:p>
            <a:pPr marL="342900" indent="-342900">
              <a:buFont typeface="Arial" panose="020B0604020202020204" pitchFamily="34" charset="0"/>
              <a:buChar char="•"/>
            </a:pP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Extracted the ILC soft parametrisations </a:t>
            </a:r>
            <a:r>
              <a:rPr lang="en-NL" sz="2000">
                <a:solidFill>
                  <a:srgbClr val="0066FF"/>
                </a:solidFill>
                <a:latin typeface="Verdana" panose="020B0604030504040204" pitchFamily="34" charset="0"/>
                <a:ea typeface="Verdana" panose="020B0604030504040204" pitchFamily="34" charset="0"/>
                <a:cs typeface="Verdana" panose="020B0604030504040204" pitchFamily="34" charset="0"/>
              </a:rPr>
              <a:t>for energy </a:t>
            </a: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loss based on G4 </a:t>
            </a:r>
            <a:r>
              <a:rPr lang="en-NL" sz="2000">
                <a:solidFill>
                  <a:srgbClr val="0066FF"/>
                </a:solidFill>
                <a:latin typeface="Verdana" panose="020B0604030504040204" pitchFamily="34" charset="0"/>
                <a:ea typeface="Verdana" panose="020B0604030504040204" pitchFamily="34" charset="0"/>
                <a:cs typeface="Verdana" panose="020B0604030504040204" pitchFamily="34" charset="0"/>
              </a:rPr>
              <a:t>and full </a:t>
            </a: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simulation of the ILC TPC with T2K gas</a:t>
            </a:r>
          </a:p>
          <a:p>
            <a:pPr marL="342900" indent="-342900">
              <a:buFont typeface="Arial" panose="020B0604020202020204" pitchFamily="34" charset="0"/>
              <a:buChar char="•"/>
            </a:pP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hlinkClick r:id="rId8"/>
              </a:rPr>
              <a:t>Link</a:t>
            </a: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 generated in 2020 with ILC soft v02-02 and v02-02-01 </a:t>
            </a:r>
          </a:p>
        </p:txBody>
      </p:sp>
    </p:spTree>
    <p:extLst>
      <p:ext uri="{BB962C8B-B14F-4D97-AF65-F5344CB8AC3E}">
        <p14:creationId xmlns:p14="http://schemas.microsoft.com/office/powerpoint/2010/main" val="294393904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3E02A32-1255-DB44-F26A-25AD13466F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566231" y="370017"/>
            <a:ext cx="4414762" cy="6858000"/>
          </a:xfrm>
          <a:prstGeom prst="rect">
            <a:avLst/>
          </a:prstGeom>
        </p:spPr>
      </p:pic>
      <p:pic>
        <p:nvPicPr>
          <p:cNvPr id="11" name="Picture 10" descr="bonn.png"/>
          <p:cNvPicPr>
            <a:picLocks noChangeAspect="1"/>
          </p:cNvPicPr>
          <p:nvPr/>
        </p:nvPicPr>
        <p:blipFill>
          <a:blip r:embed="rId4"/>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CTPClogo_simple.wb.png"/>
          <p:cNvPicPr>
            <a:picLocks noChangeAspect="1"/>
          </p:cNvPicPr>
          <p:nvPr/>
        </p:nvPicPr>
        <p:blipFill>
          <a:blip r:embed="rId6"/>
          <a:stretch>
            <a:fillRect/>
          </a:stretch>
        </p:blipFill>
        <p:spPr>
          <a:xfrm rot="10800000" flipH="1" flipV="1">
            <a:off x="304800" y="5562600"/>
            <a:ext cx="1600200" cy="915012"/>
          </a:xfrm>
          <a:prstGeom prst="rect">
            <a:avLst/>
          </a:prstGeom>
        </p:spPr>
      </p:pic>
      <p:pic>
        <p:nvPicPr>
          <p:cNvPr id="25" name="Picture 24" descr="ildlogoTransparant.png"/>
          <p:cNvPicPr>
            <a:picLocks noChangeAspect="1"/>
          </p:cNvPicPr>
          <p:nvPr/>
        </p:nvPicPr>
        <p:blipFill>
          <a:blip r:embed="rId7"/>
          <a:stretch>
            <a:fillRect/>
          </a:stretch>
        </p:blipFill>
        <p:spPr>
          <a:xfrm>
            <a:off x="10569576" y="5791200"/>
            <a:ext cx="1089024" cy="696976"/>
          </a:xfrm>
          <a:prstGeom prst="rect">
            <a:avLst/>
          </a:prstGeom>
        </p:spPr>
      </p:pic>
      <p:sp>
        <p:nvSpPr>
          <p:cNvPr id="2" name="Rectangle 1">
            <a:extLst>
              <a:ext uri="{FF2B5EF4-FFF2-40B4-BE49-F238E27FC236}">
                <a16:creationId xmlns:a16="http://schemas.microsoft.com/office/drawing/2014/main" id="{3B5751A4-A1C8-994A-A53E-C7F6319043C6}"/>
              </a:ext>
            </a:extLst>
          </p:cNvPr>
          <p:cNvSpPr/>
          <p:nvPr/>
        </p:nvSpPr>
        <p:spPr>
          <a:xfrm>
            <a:off x="3359696" y="363130"/>
            <a:ext cx="6773008" cy="584775"/>
          </a:xfrm>
          <a:prstGeom prst="rect">
            <a:avLst/>
          </a:prstGeom>
        </p:spPr>
        <p:txBody>
          <a:bodyPr wrap="none">
            <a:spAutoFit/>
          </a:bodyPr>
          <a:lstStyle/>
          <a:p>
            <a:r>
              <a:rPr lang="nl-NL" sz="3200" kern="0" dirty="0">
                <a:solidFill>
                  <a:srgbClr val="FF0000"/>
                </a:solidFill>
                <a:latin typeface="Verdana"/>
                <a:ea typeface="+mj-ea"/>
                <a:cs typeface="Verdana"/>
              </a:rPr>
              <a:t>DESY </a:t>
            </a:r>
            <a:r>
              <a:rPr lang="nl-NL" sz="3200" kern="0" dirty="0" err="1">
                <a:solidFill>
                  <a:srgbClr val="FF0000"/>
                </a:solidFill>
                <a:latin typeface="Verdana"/>
                <a:ea typeface="+mj-ea"/>
                <a:cs typeface="Verdana"/>
              </a:rPr>
              <a:t>testbeam</a:t>
            </a:r>
            <a:r>
              <a:rPr lang="nl-NL" sz="3200" kern="0" dirty="0">
                <a:solidFill>
                  <a:srgbClr val="FF0000"/>
                </a:solidFill>
                <a:latin typeface="Verdana"/>
                <a:ea typeface="+mj-ea"/>
                <a:cs typeface="Verdana"/>
              </a:rPr>
              <a:t> Module Analysis</a:t>
            </a:r>
            <a:endParaRPr lang="nl-NL" sz="3200" dirty="0"/>
          </a:p>
        </p:txBody>
      </p:sp>
      <p:sp>
        <p:nvSpPr>
          <p:cNvPr id="3" name="TextBox 2">
            <a:extLst>
              <a:ext uri="{FF2B5EF4-FFF2-40B4-BE49-F238E27FC236}">
                <a16:creationId xmlns:a16="http://schemas.microsoft.com/office/drawing/2014/main" id="{E6BD2F96-317E-46E9-8B30-07D6AEAAA013}"/>
              </a:ext>
            </a:extLst>
          </p:cNvPr>
          <p:cNvSpPr txBox="1"/>
          <p:nvPr/>
        </p:nvSpPr>
        <p:spPr>
          <a:xfrm>
            <a:off x="1499456" y="1124744"/>
            <a:ext cx="9955088" cy="523220"/>
          </a:xfrm>
          <a:prstGeom prst="rect">
            <a:avLst/>
          </a:prstGeom>
          <a:noFill/>
        </p:spPr>
        <p:txBody>
          <a:bodyPr wrap="square" rtlCol="0">
            <a:spAutoFit/>
          </a:bodyPr>
          <a:lstStyle/>
          <a:p>
            <a:pPr algn="ctr"/>
            <a:r>
              <a:rPr lang="en-NL" sz="2800" dirty="0">
                <a:solidFill>
                  <a:srgbClr val="FF0000"/>
                </a:solidFill>
                <a:latin typeface="Verdana" panose="020B0604030504040204" pitchFamily="34" charset="0"/>
                <a:ea typeface="Verdana" panose="020B0604030504040204" pitchFamily="34" charset="0"/>
                <a:cs typeface="Verdana" panose="020B0604030504040204" pitchFamily="34" charset="0"/>
              </a:rPr>
              <a:t>dEdx performance</a:t>
            </a:r>
          </a:p>
        </p:txBody>
      </p:sp>
      <p:sp>
        <p:nvSpPr>
          <p:cNvPr id="5" name="TextBox 4">
            <a:extLst>
              <a:ext uri="{FF2B5EF4-FFF2-40B4-BE49-F238E27FC236}">
                <a16:creationId xmlns:a16="http://schemas.microsoft.com/office/drawing/2014/main" id="{2F883329-1F52-BA4C-229D-2347B571B407}"/>
              </a:ext>
            </a:extLst>
          </p:cNvPr>
          <p:cNvSpPr txBox="1"/>
          <p:nvPr/>
        </p:nvSpPr>
        <p:spPr>
          <a:xfrm>
            <a:off x="8040216" y="3398907"/>
            <a:ext cx="5418584" cy="400110"/>
          </a:xfrm>
          <a:prstGeom prst="rect">
            <a:avLst/>
          </a:prstGeom>
          <a:noFill/>
        </p:spPr>
        <p:txBody>
          <a:bodyPr wrap="square">
            <a:spAutoFit/>
          </a:bodyPr>
          <a:lstStyle/>
          <a:p>
            <a:pPr marL="342900" indent="-342900">
              <a:buFont typeface="Arial" panose="020B0604020202020204" pitchFamily="34" charset="0"/>
              <a:buChar char="•"/>
            </a:pP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 zoom on Low momenta</a:t>
            </a:r>
          </a:p>
        </p:txBody>
      </p:sp>
    </p:spTree>
    <p:extLst>
      <p:ext uri="{BB962C8B-B14F-4D97-AF65-F5344CB8AC3E}">
        <p14:creationId xmlns:p14="http://schemas.microsoft.com/office/powerpoint/2010/main" val="3491400213"/>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1279553-9974-C5B7-285C-C719286AB5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221619" y="447487"/>
            <a:ext cx="4414762" cy="6858000"/>
          </a:xfrm>
          <a:prstGeom prst="rect">
            <a:avLst/>
          </a:prstGeom>
        </p:spPr>
      </p:pic>
      <p:pic>
        <p:nvPicPr>
          <p:cNvPr id="11" name="Picture 10" descr="bonn.png"/>
          <p:cNvPicPr>
            <a:picLocks noChangeAspect="1"/>
          </p:cNvPicPr>
          <p:nvPr/>
        </p:nvPicPr>
        <p:blipFill>
          <a:blip r:embed="rId4"/>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CTPClogo_simple.wb.png"/>
          <p:cNvPicPr>
            <a:picLocks noChangeAspect="1"/>
          </p:cNvPicPr>
          <p:nvPr/>
        </p:nvPicPr>
        <p:blipFill>
          <a:blip r:embed="rId6"/>
          <a:stretch>
            <a:fillRect/>
          </a:stretch>
        </p:blipFill>
        <p:spPr>
          <a:xfrm rot="10800000" flipH="1" flipV="1">
            <a:off x="304800" y="5562600"/>
            <a:ext cx="1600200" cy="915012"/>
          </a:xfrm>
          <a:prstGeom prst="rect">
            <a:avLst/>
          </a:prstGeom>
        </p:spPr>
      </p:pic>
      <p:pic>
        <p:nvPicPr>
          <p:cNvPr id="25" name="Picture 24" descr="ildlogoTransparant.png"/>
          <p:cNvPicPr>
            <a:picLocks noChangeAspect="1"/>
          </p:cNvPicPr>
          <p:nvPr/>
        </p:nvPicPr>
        <p:blipFill>
          <a:blip r:embed="rId7"/>
          <a:stretch>
            <a:fillRect/>
          </a:stretch>
        </p:blipFill>
        <p:spPr>
          <a:xfrm>
            <a:off x="10569576" y="5791200"/>
            <a:ext cx="1089024" cy="696976"/>
          </a:xfrm>
          <a:prstGeom prst="rect">
            <a:avLst/>
          </a:prstGeom>
        </p:spPr>
      </p:pic>
      <p:sp>
        <p:nvSpPr>
          <p:cNvPr id="2" name="Rectangle 1">
            <a:extLst>
              <a:ext uri="{FF2B5EF4-FFF2-40B4-BE49-F238E27FC236}">
                <a16:creationId xmlns:a16="http://schemas.microsoft.com/office/drawing/2014/main" id="{3B5751A4-A1C8-994A-A53E-C7F6319043C6}"/>
              </a:ext>
            </a:extLst>
          </p:cNvPr>
          <p:cNvSpPr/>
          <p:nvPr/>
        </p:nvSpPr>
        <p:spPr>
          <a:xfrm>
            <a:off x="3359696" y="363130"/>
            <a:ext cx="6773008" cy="584775"/>
          </a:xfrm>
          <a:prstGeom prst="rect">
            <a:avLst/>
          </a:prstGeom>
        </p:spPr>
        <p:txBody>
          <a:bodyPr wrap="none">
            <a:spAutoFit/>
          </a:bodyPr>
          <a:lstStyle/>
          <a:p>
            <a:r>
              <a:rPr lang="nl-NL" sz="3200" kern="0" dirty="0">
                <a:solidFill>
                  <a:srgbClr val="FF0000"/>
                </a:solidFill>
                <a:latin typeface="Verdana"/>
                <a:ea typeface="+mj-ea"/>
                <a:cs typeface="Verdana"/>
              </a:rPr>
              <a:t>DESY </a:t>
            </a:r>
            <a:r>
              <a:rPr lang="nl-NL" sz="3200" kern="0" dirty="0" err="1">
                <a:solidFill>
                  <a:srgbClr val="FF0000"/>
                </a:solidFill>
                <a:latin typeface="Verdana"/>
                <a:ea typeface="+mj-ea"/>
                <a:cs typeface="Verdana"/>
              </a:rPr>
              <a:t>testbeam</a:t>
            </a:r>
            <a:r>
              <a:rPr lang="nl-NL" sz="3200" kern="0" dirty="0">
                <a:solidFill>
                  <a:srgbClr val="FF0000"/>
                </a:solidFill>
                <a:latin typeface="Verdana"/>
                <a:ea typeface="+mj-ea"/>
                <a:cs typeface="Verdana"/>
              </a:rPr>
              <a:t> Module Analysis</a:t>
            </a:r>
            <a:endParaRPr lang="nl-NL" sz="3200" dirty="0"/>
          </a:p>
        </p:txBody>
      </p:sp>
      <p:sp>
        <p:nvSpPr>
          <p:cNvPr id="3" name="TextBox 2">
            <a:extLst>
              <a:ext uri="{FF2B5EF4-FFF2-40B4-BE49-F238E27FC236}">
                <a16:creationId xmlns:a16="http://schemas.microsoft.com/office/drawing/2014/main" id="{E6BD2F96-317E-46E9-8B30-07D6AEAAA013}"/>
              </a:ext>
            </a:extLst>
          </p:cNvPr>
          <p:cNvSpPr txBox="1"/>
          <p:nvPr/>
        </p:nvSpPr>
        <p:spPr>
          <a:xfrm>
            <a:off x="1499456" y="1124744"/>
            <a:ext cx="9955088" cy="523220"/>
          </a:xfrm>
          <a:prstGeom prst="rect">
            <a:avLst/>
          </a:prstGeom>
          <a:noFill/>
        </p:spPr>
        <p:txBody>
          <a:bodyPr wrap="square" rtlCol="0">
            <a:spAutoFit/>
          </a:bodyPr>
          <a:lstStyle/>
          <a:p>
            <a:pPr algn="ctr"/>
            <a:r>
              <a:rPr lang="en-NL" sz="2800" dirty="0">
                <a:solidFill>
                  <a:srgbClr val="FF0000"/>
                </a:solidFill>
                <a:latin typeface="Verdana" panose="020B0604030504040204" pitchFamily="34" charset="0"/>
                <a:ea typeface="Verdana" panose="020B0604030504040204" pitchFamily="34" charset="0"/>
                <a:cs typeface="Verdana" panose="020B0604030504040204" pitchFamily="34" charset="0"/>
              </a:rPr>
              <a:t>Pixel TPC dEdx performance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F883329-1F52-BA4C-229D-2347B571B407}"/>
                  </a:ext>
                </a:extLst>
              </p:cNvPr>
              <p:cNvSpPr txBox="1"/>
              <p:nvPr/>
            </p:nvSpPr>
            <p:spPr>
              <a:xfrm>
                <a:off x="6500966" y="1915169"/>
                <a:ext cx="5418584" cy="4466159"/>
              </a:xfrm>
              <a:prstGeom prst="rect">
                <a:avLst/>
              </a:prstGeom>
              <a:noFill/>
            </p:spPr>
            <p:txBody>
              <a:bodyPr wrap="square">
                <a:spAutoFit/>
              </a:bodyPr>
              <a:lstStyle/>
              <a:p>
                <a:pPr marL="342900" indent="-342900">
                  <a:buFont typeface="Arial" panose="020B0604020202020204" pitchFamily="34" charset="0"/>
                  <a:buChar char="•"/>
                </a:pP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ILD Performance with:</a:t>
                </a:r>
                <a:endParaRPr lang="en-GB" sz="2000" dirty="0">
                  <a:solidFill>
                    <a:srgbClr val="000000"/>
                  </a:solidFill>
                  <a:effectLst/>
                  <a:latin typeface="Menlo" panose="020B0609030804020204" pitchFamily="49" charset="0"/>
                </a:endParaRPr>
              </a:p>
              <a:p>
                <a:r>
                  <a:rPr lang="en-GB" sz="2000" dirty="0">
                    <a:solidFill>
                      <a:srgbClr val="000000"/>
                    </a:solidFill>
                    <a:effectLst/>
                    <a:latin typeface="Menlo" panose="020B0609030804020204" pitchFamily="49" charset="0"/>
                  </a:rPr>
                  <a:t>   </a:t>
                </a:r>
                <a:r>
                  <a:rPr lang="en-GB" sz="2000"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rInner</a:t>
                </a:r>
                <a:r>
                  <a:rPr lang="en-GB"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 329</a:t>
                </a:r>
                <a:r>
                  <a:rPr lang="en-GB" sz="20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GB" sz="2000"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rOuter</a:t>
                </a:r>
                <a:r>
                  <a:rPr lang="en-GB"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 1770 mm</a:t>
                </a:r>
              </a:p>
              <a:p>
                <a:r>
                  <a:rPr lang="en-GB"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n-GB" sz="20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GB" sz="2000"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zMax</a:t>
                </a:r>
                <a:r>
                  <a:rPr lang="en-GB"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 2350  mm // half length</a:t>
                </a:r>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Pixel TPC resolution from electron p = 5 (6) GeV test beam (for B = 1 T) of 2.5% - the ‘max’  scenario at cos </a:t>
                </a:r>
                <a:r>
                  <a:rPr lang="en-NL" sz="2000" dirty="0">
                    <a:solidFill>
                      <a:srgbClr val="0066FF"/>
                    </a:solidFill>
                    <a:latin typeface="Symbol" pitchFamily="2" charset="2"/>
                    <a:ea typeface="Verdana" panose="020B0604030504040204" pitchFamily="34" charset="0"/>
                    <a:cs typeface="Verdana" panose="020B0604030504040204" pitchFamily="34" charset="0"/>
                  </a:rPr>
                  <a:t>q = 0</a:t>
                </a: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 </a:t>
                </a:r>
              </a:p>
              <a:p>
                <a:pPr marL="342900" indent="-342900">
                  <a:buFont typeface="Arial" panose="020B0604020202020204" pitchFamily="34" charset="0"/>
                  <a:buChar char="•"/>
                </a:pP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Resolution scales as:</a:t>
                </a:r>
              </a:p>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          1/</a:t>
                </a:r>
                <a14:m>
                  <m:oMath xmlns:m="http://schemas.openxmlformats.org/officeDocument/2006/math">
                    <m:rad>
                      <m:radPr>
                        <m:degHide m:val="on"/>
                        <m:ctrlPr>
                          <a:rPr lang="en-NL" sz="2000" b="0" i="1" smtClean="0">
                            <a:solidFill>
                              <a:srgbClr val="0066FF"/>
                            </a:solidFill>
                            <a:latin typeface="Cambria Math" panose="02040503050406030204" pitchFamily="18" charset="0"/>
                            <a:ea typeface="Cambria Math" panose="02040503050406030204" pitchFamily="18" charset="0"/>
                            <a:cs typeface="Verdana" panose="020B0604030504040204" pitchFamily="34" charset="0"/>
                          </a:rPr>
                        </m:ctrlPr>
                      </m:radPr>
                      <m:deg/>
                      <m:e>
                        <m:r>
                          <m:rPr>
                            <m:sty m:val="p"/>
                          </m:rPr>
                          <a:rPr lang="en-US" sz="2000" b="0" i="0" smtClean="0">
                            <a:solidFill>
                              <a:srgbClr val="0066FF"/>
                            </a:solidFill>
                            <a:latin typeface="Cambria Math" panose="02040503050406030204" pitchFamily="18" charset="0"/>
                            <a:ea typeface="Cambria Math" panose="02040503050406030204" pitchFamily="18" charset="0"/>
                            <a:cs typeface="Verdana" panose="020B0604030504040204" pitchFamily="34" charset="0"/>
                          </a:rPr>
                          <m:t>track</m:t>
                        </m:r>
                        <m:r>
                          <a:rPr lang="en-US" sz="2000" b="0" i="0" smtClean="0">
                            <a:solidFill>
                              <a:srgbClr val="0066FF"/>
                            </a:solidFill>
                            <a:latin typeface="Cambria Math" panose="02040503050406030204" pitchFamily="18" charset="0"/>
                            <a:ea typeface="Cambria Math" panose="02040503050406030204" pitchFamily="18" charset="0"/>
                            <a:cs typeface="Verdana" panose="020B0604030504040204" pitchFamily="34" charset="0"/>
                          </a:rPr>
                          <m:t> </m:t>
                        </m:r>
                        <m:r>
                          <m:rPr>
                            <m:sty m:val="p"/>
                          </m:rPr>
                          <a:rPr lang="en-US" sz="2000" b="0" i="0" smtClean="0">
                            <a:solidFill>
                              <a:srgbClr val="0066FF"/>
                            </a:solidFill>
                            <a:latin typeface="Cambria Math" panose="02040503050406030204" pitchFamily="18" charset="0"/>
                            <a:ea typeface="Cambria Math" panose="02040503050406030204" pitchFamily="18" charset="0"/>
                            <a:cs typeface="Verdana" panose="020B0604030504040204" pitchFamily="34" charset="0"/>
                          </a:rPr>
                          <m:t>length</m:t>
                        </m:r>
                        <m:r>
                          <a:rPr lang="en-US" sz="2000" b="0" i="0" smtClean="0">
                            <a:solidFill>
                              <a:srgbClr val="0066FF"/>
                            </a:solidFill>
                            <a:latin typeface="Cambria Math" panose="02040503050406030204" pitchFamily="18" charset="0"/>
                            <a:ea typeface="Cambria Math" panose="02040503050406030204" pitchFamily="18" charset="0"/>
                            <a:cs typeface="Verdana" panose="020B0604030504040204" pitchFamily="34" charset="0"/>
                          </a:rPr>
                          <m:t> </m:t>
                        </m:r>
                        <m:r>
                          <a:rPr lang="en-US" sz="2000" b="0" i="1" smtClean="0">
                            <a:solidFill>
                              <a:srgbClr val="0066FF"/>
                            </a:solidFill>
                            <a:latin typeface="Cambria Math" panose="02040503050406030204" pitchFamily="18" charset="0"/>
                            <a:ea typeface="Cambria Math" panose="02040503050406030204" pitchFamily="18" charset="0"/>
                            <a:cs typeface="Verdana" panose="020B0604030504040204" pitchFamily="34" charset="0"/>
                          </a:rPr>
                          <m:t>&lt;</m:t>
                        </m:r>
                        <m:r>
                          <m:rPr>
                            <m:sty m:val="p"/>
                          </m:rPr>
                          <a:rPr lang="en-US" sz="2000" b="0" i="0" smtClean="0">
                            <a:solidFill>
                              <a:srgbClr val="0066FF"/>
                            </a:solidFill>
                            <a:latin typeface="Cambria Math" panose="02040503050406030204" pitchFamily="18" charset="0"/>
                            <a:ea typeface="Cambria Math" panose="02040503050406030204" pitchFamily="18" charset="0"/>
                            <a:cs typeface="Verdana" panose="020B0604030504040204" pitchFamily="34" charset="0"/>
                          </a:rPr>
                          <m:t>Eloss</m:t>
                        </m:r>
                        <m:r>
                          <a:rPr lang="en-US" sz="2000" b="0" i="1" smtClean="0">
                            <a:solidFill>
                              <a:srgbClr val="0066FF"/>
                            </a:solidFill>
                            <a:latin typeface="Cambria Math" panose="02040503050406030204" pitchFamily="18" charset="0"/>
                            <a:ea typeface="Cambria Math" panose="02040503050406030204" pitchFamily="18" charset="0"/>
                            <a:cs typeface="Verdana" panose="020B0604030504040204" pitchFamily="34" charset="0"/>
                          </a:rPr>
                          <m:t>&gt;</m:t>
                        </m:r>
                      </m:e>
                    </m:rad>
                  </m:oMath>
                </a14:m>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Separation electron pion</a:t>
                </a:r>
              </a:p>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      |&lt;Eloss e&gt; - &lt;Eloss </a:t>
                </a:r>
                <a:r>
                  <a:rPr lang="en-NL" sz="2000" dirty="0">
                    <a:solidFill>
                      <a:srgbClr val="0066FF"/>
                    </a:solidFill>
                    <a:latin typeface="Symbol" pitchFamily="2" charset="2"/>
                    <a:ea typeface="Verdana" panose="020B0604030504040204" pitchFamily="34" charset="0"/>
                    <a:cs typeface="Verdana" panose="020B0604030504040204" pitchFamily="34" charset="0"/>
                  </a:rPr>
                  <a:t>p</a:t>
                </a: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&gt;| / </a:t>
                </a:r>
                <a:r>
                  <a:rPr lang="en-NL" sz="2000" dirty="0">
                    <a:solidFill>
                      <a:srgbClr val="0066FF"/>
                    </a:solidFill>
                    <a:latin typeface="Symbol" pitchFamily="2" charset="2"/>
                    <a:ea typeface="Verdana" panose="020B0604030504040204" pitchFamily="34" charset="0"/>
                    <a:cs typeface="Verdana" panose="020B0604030504040204" pitchFamily="34" charset="0"/>
                  </a:rPr>
                  <a:t>s </a:t>
                </a:r>
                <a:r>
                  <a:rPr lang="en-NL" sz="2000" baseline="-25000" dirty="0">
                    <a:solidFill>
                      <a:srgbClr val="0066FF"/>
                    </a:solidFill>
                    <a:latin typeface="Symbol" pitchFamily="2" charset="2"/>
                    <a:ea typeface="Verdana" panose="020B0604030504040204" pitchFamily="34" charset="0"/>
                    <a:cs typeface="Verdana" panose="020B0604030504040204" pitchFamily="34" charset="0"/>
                  </a:rPr>
                  <a:t>p</a:t>
                </a:r>
              </a:p>
              <a:p>
                <a:pPr marL="342900" indent="-342900">
                  <a:buFont typeface="Arial" panose="020B0604020202020204" pitchFamily="34" charset="0"/>
                  <a:buChar char="•"/>
                </a:pPr>
                <a:r>
                  <a:rPr lang="en-NL" sz="2000" baseline="-25000" dirty="0">
                    <a:solidFill>
                      <a:srgbClr val="0066FF"/>
                    </a:solidFill>
                    <a:latin typeface="Symbol" pitchFamily="2" charset="2"/>
                    <a:ea typeface="Verdana" panose="020B0604030504040204" pitchFamily="34" charset="0"/>
                    <a:cs typeface="Verdana" panose="020B0604030504040204" pitchFamily="34" charset="0"/>
                  </a:rPr>
                  <a:t> </a:t>
                </a: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Separation pion kaon</a:t>
                </a:r>
              </a:p>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      |&lt;Eloss </a:t>
                </a:r>
                <a:r>
                  <a:rPr lang="en-NL" sz="2000" dirty="0">
                    <a:solidFill>
                      <a:srgbClr val="0066FF"/>
                    </a:solidFill>
                    <a:latin typeface="Symbol" pitchFamily="2" charset="2"/>
                    <a:ea typeface="Verdana" panose="020B0604030504040204" pitchFamily="34" charset="0"/>
                    <a:cs typeface="Verdana" panose="020B0604030504040204" pitchFamily="34" charset="0"/>
                  </a:rPr>
                  <a:t>p </a:t>
                </a: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&gt; - &lt;Eloss </a:t>
                </a:r>
                <a:r>
                  <a:rPr lang="en-NL" sz="2000" dirty="0">
                    <a:solidFill>
                      <a:srgbClr val="0066FF"/>
                    </a:solidFill>
                    <a:latin typeface="Symbol" pitchFamily="2" charset="2"/>
                    <a:ea typeface="Verdana" panose="020B0604030504040204" pitchFamily="34" charset="0"/>
                    <a:cs typeface="Verdana" panose="020B0604030504040204" pitchFamily="34" charset="0"/>
                  </a:rPr>
                  <a:t>K</a:t>
                </a: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&gt;| / </a:t>
                </a:r>
                <a:r>
                  <a:rPr lang="en-NL" sz="2000" dirty="0">
                    <a:solidFill>
                      <a:srgbClr val="0066FF"/>
                    </a:solidFill>
                    <a:latin typeface="Symbol" pitchFamily="2" charset="2"/>
                    <a:ea typeface="Verdana" panose="020B0604030504040204" pitchFamily="34" charset="0"/>
                    <a:cs typeface="Verdana" panose="020B0604030504040204" pitchFamily="34" charset="0"/>
                  </a:rPr>
                  <a:t>s </a:t>
                </a:r>
                <a:r>
                  <a:rPr lang="en-NL" sz="2000" baseline="-25000" dirty="0">
                    <a:solidFill>
                      <a:srgbClr val="0066FF"/>
                    </a:solidFill>
                    <a:latin typeface="Symbol" pitchFamily="2" charset="2"/>
                    <a:ea typeface="Verdana" panose="020B0604030504040204" pitchFamily="34" charset="0"/>
                    <a:cs typeface="Verdana" panose="020B0604030504040204" pitchFamily="34" charset="0"/>
                  </a:rPr>
                  <a:t>p</a:t>
                </a:r>
              </a:p>
              <a:p>
                <a:r>
                  <a:rPr lang="en-NL" sz="2000" baseline="-25000" dirty="0">
                    <a:solidFill>
                      <a:srgbClr val="0066FF"/>
                    </a:solidFill>
                    <a:latin typeface="Symbol" pitchFamily="2" charset="2"/>
                    <a:ea typeface="Verdana" panose="020B0604030504040204" pitchFamily="34" charset="0"/>
                    <a:cs typeface="Verdana" panose="020B0604030504040204" pitchFamily="34" charset="0"/>
                  </a:rPr>
                  <a:t>     </a:t>
                </a:r>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p:txBody>
          </p:sp>
        </mc:Choice>
        <mc:Fallback xmlns="">
          <p:sp>
            <p:nvSpPr>
              <p:cNvPr id="5" name="TextBox 4">
                <a:extLst>
                  <a:ext uri="{FF2B5EF4-FFF2-40B4-BE49-F238E27FC236}">
                    <a16:creationId xmlns:a16="http://schemas.microsoft.com/office/drawing/2014/main" id="{2F883329-1F52-BA4C-229D-2347B571B407}"/>
                  </a:ext>
                </a:extLst>
              </p:cNvPr>
              <p:cNvSpPr txBox="1">
                <a:spLocks noRot="1" noChangeAspect="1" noMove="1" noResize="1" noEditPoints="1" noAdjustHandles="1" noChangeArrowheads="1" noChangeShapeType="1" noTextEdit="1"/>
              </p:cNvSpPr>
              <p:nvPr/>
            </p:nvSpPr>
            <p:spPr>
              <a:xfrm>
                <a:off x="6500966" y="1915169"/>
                <a:ext cx="5418584" cy="4466159"/>
              </a:xfrm>
              <a:prstGeom prst="rect">
                <a:avLst/>
              </a:prstGeom>
              <a:blipFill>
                <a:blip r:embed="rId8"/>
                <a:stretch>
                  <a:fillRect l="-935" t="-850" r="-2336"/>
                </a:stretch>
              </a:blipFill>
            </p:spPr>
            <p:txBody>
              <a:bodyPr/>
              <a:lstStyle/>
              <a:p>
                <a:r>
                  <a:rPr lang="en-NL">
                    <a:noFill/>
                  </a:rPr>
                  <a:t> </a:t>
                </a:r>
              </a:p>
            </p:txBody>
          </p:sp>
        </mc:Fallback>
      </mc:AlternateContent>
      <p:sp>
        <p:nvSpPr>
          <p:cNvPr id="13" name="TextBox 12">
            <a:extLst>
              <a:ext uri="{FF2B5EF4-FFF2-40B4-BE49-F238E27FC236}">
                <a16:creationId xmlns:a16="http://schemas.microsoft.com/office/drawing/2014/main" id="{93983F02-12B4-6174-519C-1A054914A060}"/>
              </a:ext>
            </a:extLst>
          </p:cNvPr>
          <p:cNvSpPr txBox="1"/>
          <p:nvPr/>
        </p:nvSpPr>
        <p:spPr>
          <a:xfrm>
            <a:off x="1499456" y="2300788"/>
            <a:ext cx="2520280" cy="461665"/>
          </a:xfrm>
          <a:prstGeom prst="rect">
            <a:avLst/>
          </a:prstGeom>
          <a:noFill/>
        </p:spPr>
        <p:txBody>
          <a:bodyPr wrap="square" rtlCol="0">
            <a:spAutoFit/>
          </a:bodyPr>
          <a:lstStyle/>
          <a:p>
            <a:r>
              <a:rPr lang="en-NL" dirty="0">
                <a:latin typeface="Verdana" panose="020B0604030504040204" pitchFamily="34" charset="0"/>
                <a:ea typeface="Verdana" panose="020B0604030504040204" pitchFamily="34" charset="0"/>
                <a:cs typeface="Verdana" panose="020B0604030504040204" pitchFamily="34" charset="0"/>
              </a:rPr>
              <a:t>ILD Pixel TPC</a:t>
            </a:r>
          </a:p>
        </p:txBody>
      </p:sp>
    </p:spTree>
    <p:extLst>
      <p:ext uri="{BB962C8B-B14F-4D97-AF65-F5344CB8AC3E}">
        <p14:creationId xmlns:p14="http://schemas.microsoft.com/office/powerpoint/2010/main" val="2737634765"/>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1CA3B8D-2222-F4B1-AA2B-F3698E0232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196939" y="96875"/>
            <a:ext cx="4414762" cy="6858000"/>
          </a:xfrm>
          <a:prstGeom prst="rect">
            <a:avLst/>
          </a:prstGeom>
        </p:spPr>
      </p:pic>
      <p:pic>
        <p:nvPicPr>
          <p:cNvPr id="11" name="Picture 10" descr="bonn.png"/>
          <p:cNvPicPr>
            <a:picLocks noChangeAspect="1"/>
          </p:cNvPicPr>
          <p:nvPr/>
        </p:nvPicPr>
        <p:blipFill>
          <a:blip r:embed="rId4"/>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CTPClogo_simple.wb.png"/>
          <p:cNvPicPr>
            <a:picLocks noChangeAspect="1"/>
          </p:cNvPicPr>
          <p:nvPr/>
        </p:nvPicPr>
        <p:blipFill>
          <a:blip r:embed="rId6"/>
          <a:stretch>
            <a:fillRect/>
          </a:stretch>
        </p:blipFill>
        <p:spPr>
          <a:xfrm rot="10800000" flipH="1" flipV="1">
            <a:off x="304800" y="5562600"/>
            <a:ext cx="1600200" cy="915012"/>
          </a:xfrm>
          <a:prstGeom prst="rect">
            <a:avLst/>
          </a:prstGeom>
        </p:spPr>
      </p:pic>
      <p:pic>
        <p:nvPicPr>
          <p:cNvPr id="25" name="Picture 24" descr="ildlogoTransparant.png"/>
          <p:cNvPicPr>
            <a:picLocks noChangeAspect="1"/>
          </p:cNvPicPr>
          <p:nvPr/>
        </p:nvPicPr>
        <p:blipFill>
          <a:blip r:embed="rId7"/>
          <a:stretch>
            <a:fillRect/>
          </a:stretch>
        </p:blipFill>
        <p:spPr>
          <a:xfrm>
            <a:off x="10569576" y="5791200"/>
            <a:ext cx="1089024" cy="696976"/>
          </a:xfrm>
          <a:prstGeom prst="rect">
            <a:avLst/>
          </a:prstGeom>
        </p:spPr>
      </p:pic>
      <p:sp>
        <p:nvSpPr>
          <p:cNvPr id="2" name="Rectangle 1">
            <a:extLst>
              <a:ext uri="{FF2B5EF4-FFF2-40B4-BE49-F238E27FC236}">
                <a16:creationId xmlns:a16="http://schemas.microsoft.com/office/drawing/2014/main" id="{3B5751A4-A1C8-994A-A53E-C7F6319043C6}"/>
              </a:ext>
            </a:extLst>
          </p:cNvPr>
          <p:cNvSpPr/>
          <p:nvPr/>
        </p:nvSpPr>
        <p:spPr>
          <a:xfrm>
            <a:off x="3359696" y="363130"/>
            <a:ext cx="6773008" cy="584775"/>
          </a:xfrm>
          <a:prstGeom prst="rect">
            <a:avLst/>
          </a:prstGeom>
        </p:spPr>
        <p:txBody>
          <a:bodyPr wrap="none">
            <a:spAutoFit/>
          </a:bodyPr>
          <a:lstStyle/>
          <a:p>
            <a:r>
              <a:rPr lang="nl-NL" sz="3200" kern="0" dirty="0">
                <a:solidFill>
                  <a:srgbClr val="FF0000"/>
                </a:solidFill>
                <a:latin typeface="Verdana"/>
                <a:ea typeface="+mj-ea"/>
                <a:cs typeface="Verdana"/>
              </a:rPr>
              <a:t>DESY </a:t>
            </a:r>
            <a:r>
              <a:rPr lang="nl-NL" sz="3200" kern="0" dirty="0" err="1">
                <a:solidFill>
                  <a:srgbClr val="FF0000"/>
                </a:solidFill>
                <a:latin typeface="Verdana"/>
                <a:ea typeface="+mj-ea"/>
                <a:cs typeface="Verdana"/>
              </a:rPr>
              <a:t>testbeam</a:t>
            </a:r>
            <a:r>
              <a:rPr lang="nl-NL" sz="3200" kern="0" dirty="0">
                <a:solidFill>
                  <a:srgbClr val="FF0000"/>
                </a:solidFill>
                <a:latin typeface="Verdana"/>
                <a:ea typeface="+mj-ea"/>
                <a:cs typeface="Verdana"/>
              </a:rPr>
              <a:t> Module Analysis</a:t>
            </a:r>
            <a:endParaRPr lang="nl-NL" sz="3200" dirty="0"/>
          </a:p>
        </p:txBody>
      </p:sp>
      <p:sp>
        <p:nvSpPr>
          <p:cNvPr id="3" name="TextBox 2">
            <a:extLst>
              <a:ext uri="{FF2B5EF4-FFF2-40B4-BE49-F238E27FC236}">
                <a16:creationId xmlns:a16="http://schemas.microsoft.com/office/drawing/2014/main" id="{E6BD2F96-317E-46E9-8B30-07D6AEAAA013}"/>
              </a:ext>
            </a:extLst>
          </p:cNvPr>
          <p:cNvSpPr txBox="1"/>
          <p:nvPr/>
        </p:nvSpPr>
        <p:spPr>
          <a:xfrm>
            <a:off x="1499456" y="1124744"/>
            <a:ext cx="9955088" cy="523220"/>
          </a:xfrm>
          <a:prstGeom prst="rect">
            <a:avLst/>
          </a:prstGeom>
          <a:noFill/>
        </p:spPr>
        <p:txBody>
          <a:bodyPr wrap="square" rtlCol="0">
            <a:spAutoFit/>
          </a:bodyPr>
          <a:lstStyle/>
          <a:p>
            <a:pPr algn="ctr"/>
            <a:r>
              <a:rPr lang="en-NL" sz="2800" dirty="0">
                <a:solidFill>
                  <a:srgbClr val="FF0000"/>
                </a:solidFill>
                <a:latin typeface="Verdana" panose="020B0604030504040204" pitchFamily="34" charset="0"/>
                <a:ea typeface="Verdana" panose="020B0604030504040204" pitchFamily="34" charset="0"/>
                <a:cs typeface="Verdana" panose="020B0604030504040204" pitchFamily="34" charset="0"/>
              </a:rPr>
              <a:t>Pixel TPC dEdx performance</a:t>
            </a:r>
          </a:p>
        </p:txBody>
      </p:sp>
      <p:sp>
        <p:nvSpPr>
          <p:cNvPr id="5" name="TextBox 4">
            <a:extLst>
              <a:ext uri="{FF2B5EF4-FFF2-40B4-BE49-F238E27FC236}">
                <a16:creationId xmlns:a16="http://schemas.microsoft.com/office/drawing/2014/main" id="{2F883329-1F52-BA4C-229D-2347B571B407}"/>
              </a:ext>
            </a:extLst>
          </p:cNvPr>
          <p:cNvSpPr txBox="1"/>
          <p:nvPr/>
        </p:nvSpPr>
        <p:spPr>
          <a:xfrm>
            <a:off x="6500966" y="2091620"/>
            <a:ext cx="5418584" cy="4708981"/>
          </a:xfrm>
          <a:prstGeom prst="rect">
            <a:avLst/>
          </a:prstGeom>
          <a:noFill/>
        </p:spPr>
        <p:txBody>
          <a:bodyPr wrap="square">
            <a:spAutoFit/>
          </a:bodyPr>
          <a:lstStyle/>
          <a:p>
            <a:pPr marL="342900" indent="-342900">
              <a:buFont typeface="Arial" panose="020B0604020202020204" pitchFamily="34" charset="0"/>
              <a:buChar char="•"/>
            </a:pP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Separation pion kaon</a:t>
            </a:r>
          </a:p>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      |&lt;Eloss </a:t>
            </a:r>
            <a:r>
              <a:rPr lang="en-NL" sz="2000" dirty="0">
                <a:solidFill>
                  <a:srgbClr val="0066FF"/>
                </a:solidFill>
                <a:latin typeface="Symbol" pitchFamily="2" charset="2"/>
                <a:ea typeface="Verdana" panose="020B0604030504040204" pitchFamily="34" charset="0"/>
                <a:cs typeface="Verdana" panose="020B0604030504040204" pitchFamily="34" charset="0"/>
              </a:rPr>
              <a:t>p </a:t>
            </a: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&gt; - &lt;Eloss </a:t>
            </a:r>
            <a:r>
              <a:rPr lang="en-NL" sz="2000" dirty="0">
                <a:solidFill>
                  <a:srgbClr val="0066FF"/>
                </a:solidFill>
                <a:latin typeface="Symbol" pitchFamily="2" charset="2"/>
                <a:ea typeface="Verdana" panose="020B0604030504040204" pitchFamily="34" charset="0"/>
                <a:cs typeface="Verdana" panose="020B0604030504040204" pitchFamily="34" charset="0"/>
              </a:rPr>
              <a:t>K</a:t>
            </a: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&gt;| / </a:t>
            </a:r>
            <a:r>
              <a:rPr lang="en-NL" sz="2000" dirty="0">
                <a:solidFill>
                  <a:srgbClr val="0066FF"/>
                </a:solidFill>
                <a:latin typeface="Symbol" pitchFamily="2" charset="2"/>
                <a:ea typeface="Verdana" panose="020B0604030504040204" pitchFamily="34" charset="0"/>
                <a:cs typeface="Verdana" panose="020B0604030504040204" pitchFamily="34" charset="0"/>
              </a:rPr>
              <a:t>s </a:t>
            </a:r>
            <a:r>
              <a:rPr lang="en-NL" sz="2000" baseline="-25000" dirty="0">
                <a:solidFill>
                  <a:srgbClr val="0066FF"/>
                </a:solidFill>
                <a:latin typeface="Symbol" pitchFamily="2" charset="2"/>
                <a:ea typeface="Verdana" panose="020B0604030504040204" pitchFamily="34" charset="0"/>
                <a:cs typeface="Verdana" panose="020B0604030504040204" pitchFamily="34" charset="0"/>
              </a:rPr>
              <a:t>p</a:t>
            </a:r>
          </a:p>
          <a:p>
            <a:pPr marL="342900" indent="-342900">
              <a:buFont typeface="Arial" panose="020B0604020202020204" pitchFamily="34" charset="0"/>
              <a:buChar char="•"/>
            </a:pPr>
            <a:r>
              <a:rPr lang="en-NL" sz="2000" baseline="-25000" dirty="0">
                <a:solidFill>
                  <a:srgbClr val="0066FF"/>
                </a:solidFill>
                <a:latin typeface="Symbol" pitchFamily="2" charset="2"/>
                <a:ea typeface="Verdana" panose="020B0604030504040204" pitchFamily="34" charset="0"/>
                <a:cs typeface="Verdana" panose="020B0604030504040204" pitchFamily="34" charset="0"/>
              </a:rPr>
              <a:t> </a:t>
            </a: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Separation pion kaon for different cos(theta) values due to the track length dependence</a:t>
            </a:r>
          </a:p>
          <a:p>
            <a:pPr marL="342900" indent="-342900">
              <a:buFont typeface="Arial" panose="020B0604020202020204" pitchFamily="34" charset="0"/>
              <a:buChar char="•"/>
            </a:pPr>
            <a:r>
              <a:rPr lang="en-NL" sz="2000" dirty="0">
                <a:solidFill>
                  <a:srgbClr val="FF0000"/>
                </a:solidFill>
                <a:latin typeface="Verdana" panose="020B0604030504040204" pitchFamily="34" charset="0"/>
                <a:ea typeface="Verdana" panose="020B0604030504040204" pitchFamily="34" charset="0"/>
                <a:cs typeface="Verdana" panose="020B0604030504040204" pitchFamily="34" charset="0"/>
              </a:rPr>
              <a:t>For cos(theta)=0 till 0.95 the separation lies between the black and red curves. </a:t>
            </a: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Only above 0.95-0.975 the separation drops till the blue curve.</a:t>
            </a:r>
          </a:p>
          <a:p>
            <a:pPr marL="342900" indent="-342900">
              <a:buFont typeface="Arial" panose="020B0604020202020204" pitchFamily="34" charset="0"/>
              <a:buChar char="•"/>
            </a:pP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‘max’  scenario with resolution 2.5%</a:t>
            </a:r>
          </a:p>
          <a:p>
            <a:pPr marL="342900" indent="-342900">
              <a:buFont typeface="Arial" panose="020B0604020202020204" pitchFamily="34" charset="0"/>
              <a:buChar char="•"/>
            </a:pP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Excellent performance over very large polar angle range </a:t>
            </a:r>
          </a:p>
          <a:p>
            <a:r>
              <a:rPr lang="en-NL" sz="2000" baseline="-25000" dirty="0">
                <a:solidFill>
                  <a:srgbClr val="0066FF"/>
                </a:solidFill>
                <a:latin typeface="Symbol" pitchFamily="2" charset="2"/>
                <a:ea typeface="Verdana" panose="020B0604030504040204" pitchFamily="34" charset="0"/>
                <a:cs typeface="Verdana" panose="020B0604030504040204" pitchFamily="34" charset="0"/>
              </a:rPr>
              <a:t>   </a:t>
            </a:r>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a:extLst>
              <a:ext uri="{FF2B5EF4-FFF2-40B4-BE49-F238E27FC236}">
                <a16:creationId xmlns:a16="http://schemas.microsoft.com/office/drawing/2014/main" id="{93983F02-12B4-6174-519C-1A054914A060}"/>
              </a:ext>
            </a:extLst>
          </p:cNvPr>
          <p:cNvSpPr txBox="1"/>
          <p:nvPr/>
        </p:nvSpPr>
        <p:spPr>
          <a:xfrm>
            <a:off x="1499456" y="2300788"/>
            <a:ext cx="2520280" cy="461665"/>
          </a:xfrm>
          <a:prstGeom prst="rect">
            <a:avLst/>
          </a:prstGeom>
          <a:noFill/>
        </p:spPr>
        <p:txBody>
          <a:bodyPr wrap="square" rtlCol="0">
            <a:spAutoFit/>
          </a:bodyPr>
          <a:lstStyle/>
          <a:p>
            <a:r>
              <a:rPr lang="en-NL" dirty="0">
                <a:latin typeface="Verdana" panose="020B0604030504040204" pitchFamily="34" charset="0"/>
                <a:ea typeface="Verdana" panose="020B0604030504040204" pitchFamily="34" charset="0"/>
                <a:cs typeface="Verdana" panose="020B0604030504040204" pitchFamily="34" charset="0"/>
              </a:rPr>
              <a:t>ILD Pixel TPC</a:t>
            </a:r>
          </a:p>
        </p:txBody>
      </p:sp>
    </p:spTree>
    <p:extLst>
      <p:ext uri="{BB962C8B-B14F-4D97-AF65-F5344CB8AC3E}">
        <p14:creationId xmlns:p14="http://schemas.microsoft.com/office/powerpoint/2010/main" val="3287648628"/>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53C4591-D6D5-008D-0A52-09ADF60336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314766" y="926408"/>
            <a:ext cx="3839482" cy="5964346"/>
          </a:xfrm>
          <a:prstGeom prst="rect">
            <a:avLst/>
          </a:prstGeom>
        </p:spPr>
      </p:pic>
      <p:pic>
        <p:nvPicPr>
          <p:cNvPr id="6" name="Picture 5">
            <a:extLst>
              <a:ext uri="{FF2B5EF4-FFF2-40B4-BE49-F238E27FC236}">
                <a16:creationId xmlns:a16="http://schemas.microsoft.com/office/drawing/2014/main" id="{B8E31637-560E-7FBF-98F4-AC765CF511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306993" y="945200"/>
            <a:ext cx="3771575" cy="5858857"/>
          </a:xfrm>
          <a:prstGeom prst="rect">
            <a:avLst/>
          </a:prstGeom>
        </p:spPr>
      </p:pic>
      <p:pic>
        <p:nvPicPr>
          <p:cNvPr id="11" name="Picture 10" descr="bonn.png"/>
          <p:cNvPicPr>
            <a:picLocks noChangeAspect="1"/>
          </p:cNvPicPr>
          <p:nvPr/>
        </p:nvPicPr>
        <p:blipFill>
          <a:blip r:embed="rId5"/>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CTPClogo_simple.wb.png"/>
          <p:cNvPicPr>
            <a:picLocks noChangeAspect="1"/>
          </p:cNvPicPr>
          <p:nvPr/>
        </p:nvPicPr>
        <p:blipFill>
          <a:blip r:embed="rId7"/>
          <a:stretch>
            <a:fillRect/>
          </a:stretch>
        </p:blipFill>
        <p:spPr>
          <a:xfrm rot="10800000" flipH="1" flipV="1">
            <a:off x="304800" y="5562600"/>
            <a:ext cx="1600200" cy="915012"/>
          </a:xfrm>
          <a:prstGeom prst="rect">
            <a:avLst/>
          </a:prstGeom>
        </p:spPr>
      </p:pic>
      <p:pic>
        <p:nvPicPr>
          <p:cNvPr id="25" name="Picture 24" descr="ildlogoTransparant.png"/>
          <p:cNvPicPr>
            <a:picLocks noChangeAspect="1"/>
          </p:cNvPicPr>
          <p:nvPr/>
        </p:nvPicPr>
        <p:blipFill>
          <a:blip r:embed="rId8"/>
          <a:stretch>
            <a:fillRect/>
          </a:stretch>
        </p:blipFill>
        <p:spPr>
          <a:xfrm>
            <a:off x="10569576" y="5791200"/>
            <a:ext cx="1089024" cy="696976"/>
          </a:xfrm>
          <a:prstGeom prst="rect">
            <a:avLst/>
          </a:prstGeom>
        </p:spPr>
      </p:pic>
      <p:sp>
        <p:nvSpPr>
          <p:cNvPr id="2" name="Rectangle 1">
            <a:extLst>
              <a:ext uri="{FF2B5EF4-FFF2-40B4-BE49-F238E27FC236}">
                <a16:creationId xmlns:a16="http://schemas.microsoft.com/office/drawing/2014/main" id="{3B5751A4-A1C8-994A-A53E-C7F6319043C6}"/>
              </a:ext>
            </a:extLst>
          </p:cNvPr>
          <p:cNvSpPr/>
          <p:nvPr/>
        </p:nvSpPr>
        <p:spPr>
          <a:xfrm>
            <a:off x="3359696" y="363130"/>
            <a:ext cx="6773008" cy="584775"/>
          </a:xfrm>
          <a:prstGeom prst="rect">
            <a:avLst/>
          </a:prstGeom>
        </p:spPr>
        <p:txBody>
          <a:bodyPr wrap="none">
            <a:spAutoFit/>
          </a:bodyPr>
          <a:lstStyle/>
          <a:p>
            <a:r>
              <a:rPr lang="nl-NL" sz="3200" kern="0" dirty="0">
                <a:solidFill>
                  <a:srgbClr val="FF0000"/>
                </a:solidFill>
                <a:latin typeface="Verdana"/>
                <a:ea typeface="+mj-ea"/>
                <a:cs typeface="Verdana"/>
              </a:rPr>
              <a:t>DESY </a:t>
            </a:r>
            <a:r>
              <a:rPr lang="nl-NL" sz="3200" kern="0" dirty="0" err="1">
                <a:solidFill>
                  <a:srgbClr val="FF0000"/>
                </a:solidFill>
                <a:latin typeface="Verdana"/>
                <a:ea typeface="+mj-ea"/>
                <a:cs typeface="Verdana"/>
              </a:rPr>
              <a:t>testbeam</a:t>
            </a:r>
            <a:r>
              <a:rPr lang="nl-NL" sz="3200" kern="0" dirty="0">
                <a:solidFill>
                  <a:srgbClr val="FF0000"/>
                </a:solidFill>
                <a:latin typeface="Verdana"/>
                <a:ea typeface="+mj-ea"/>
                <a:cs typeface="Verdana"/>
              </a:rPr>
              <a:t> Module Analysis</a:t>
            </a:r>
            <a:endParaRPr lang="nl-NL" sz="3200" dirty="0"/>
          </a:p>
        </p:txBody>
      </p:sp>
      <p:sp>
        <p:nvSpPr>
          <p:cNvPr id="3" name="TextBox 2">
            <a:extLst>
              <a:ext uri="{FF2B5EF4-FFF2-40B4-BE49-F238E27FC236}">
                <a16:creationId xmlns:a16="http://schemas.microsoft.com/office/drawing/2014/main" id="{E6BD2F96-317E-46E9-8B30-07D6AEAAA013}"/>
              </a:ext>
            </a:extLst>
          </p:cNvPr>
          <p:cNvSpPr txBox="1"/>
          <p:nvPr/>
        </p:nvSpPr>
        <p:spPr>
          <a:xfrm>
            <a:off x="1499456" y="1124744"/>
            <a:ext cx="9955088" cy="523220"/>
          </a:xfrm>
          <a:prstGeom prst="rect">
            <a:avLst/>
          </a:prstGeom>
          <a:noFill/>
        </p:spPr>
        <p:txBody>
          <a:bodyPr wrap="square" rtlCol="0">
            <a:spAutoFit/>
          </a:bodyPr>
          <a:lstStyle/>
          <a:p>
            <a:pPr algn="ctr"/>
            <a:r>
              <a:rPr lang="en-NL" sz="2800" dirty="0">
                <a:solidFill>
                  <a:srgbClr val="FF0000"/>
                </a:solidFill>
                <a:latin typeface="Verdana" panose="020B0604030504040204" pitchFamily="34" charset="0"/>
                <a:ea typeface="Verdana" panose="020B0604030504040204" pitchFamily="34" charset="0"/>
                <a:cs typeface="Verdana" panose="020B0604030504040204" pitchFamily="34" charset="0"/>
              </a:rPr>
              <a:t>Pixel TPC dEdx performance</a:t>
            </a:r>
          </a:p>
        </p:txBody>
      </p:sp>
      <p:sp>
        <p:nvSpPr>
          <p:cNvPr id="5" name="TextBox 4">
            <a:extLst>
              <a:ext uri="{FF2B5EF4-FFF2-40B4-BE49-F238E27FC236}">
                <a16:creationId xmlns:a16="http://schemas.microsoft.com/office/drawing/2014/main" id="{2F883329-1F52-BA4C-229D-2347B571B407}"/>
              </a:ext>
            </a:extLst>
          </p:cNvPr>
          <p:cNvSpPr txBox="1"/>
          <p:nvPr/>
        </p:nvSpPr>
        <p:spPr>
          <a:xfrm>
            <a:off x="1955601" y="1785010"/>
            <a:ext cx="9324975" cy="707886"/>
          </a:xfrm>
          <a:prstGeom prst="rect">
            <a:avLst/>
          </a:prstGeom>
          <a:noFill/>
        </p:spPr>
        <p:txBody>
          <a:bodyPr wrap="square">
            <a:spAutoFit/>
          </a:bodyPr>
          <a:lstStyle/>
          <a:p>
            <a:r>
              <a:rPr lang="en-NL" sz="2000" dirty="0">
                <a:latin typeface="Verdana" panose="020B0604030504040204" pitchFamily="34" charset="0"/>
                <a:ea typeface="Verdana" panose="020B0604030504040204" pitchFamily="34" charset="0"/>
                <a:cs typeface="Verdana" panose="020B0604030504040204" pitchFamily="34" charset="0"/>
              </a:rPr>
              <a:t>Worst case </a:t>
            </a: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ILD Performance with: 3.1% and 3.3 % (2T) at cos </a:t>
            </a:r>
            <a:r>
              <a:rPr lang="en-NL" sz="2000" dirty="0">
                <a:solidFill>
                  <a:srgbClr val="0066FF"/>
                </a:solidFill>
                <a:latin typeface="Symbol" pitchFamily="2" charset="2"/>
                <a:ea typeface="Verdana" panose="020B0604030504040204" pitchFamily="34" charset="0"/>
                <a:cs typeface="Verdana" panose="020B0604030504040204" pitchFamily="34" charset="0"/>
              </a:rPr>
              <a:t>q = 0</a:t>
            </a: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 </a:t>
            </a:r>
          </a:p>
          <a:p>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TextBox 13">
            <a:extLst>
              <a:ext uri="{FF2B5EF4-FFF2-40B4-BE49-F238E27FC236}">
                <a16:creationId xmlns:a16="http://schemas.microsoft.com/office/drawing/2014/main" id="{86E098C7-87ED-B7CF-E833-78E9F8364F6C}"/>
              </a:ext>
            </a:extLst>
          </p:cNvPr>
          <p:cNvSpPr txBox="1"/>
          <p:nvPr/>
        </p:nvSpPr>
        <p:spPr>
          <a:xfrm>
            <a:off x="2503886" y="5760416"/>
            <a:ext cx="8560666" cy="400110"/>
          </a:xfrm>
          <a:prstGeom prst="rect">
            <a:avLst/>
          </a:prstGeom>
          <a:noFill/>
        </p:spPr>
        <p:txBody>
          <a:bodyPr wrap="square">
            <a:spAutoFit/>
          </a:bodyPr>
          <a:lstStyle/>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Note the momentum range (50 GeV) B= 2T for Z running</a:t>
            </a:r>
            <a:endParaRPr lang="en-NL" sz="2000" dirty="0"/>
          </a:p>
        </p:txBody>
      </p:sp>
      <p:sp>
        <p:nvSpPr>
          <p:cNvPr id="16" name="TextBox 15">
            <a:extLst>
              <a:ext uri="{FF2B5EF4-FFF2-40B4-BE49-F238E27FC236}">
                <a16:creationId xmlns:a16="http://schemas.microsoft.com/office/drawing/2014/main" id="{DF2337F4-3E96-0C3A-DC30-D03D08C491CB}"/>
              </a:ext>
            </a:extLst>
          </p:cNvPr>
          <p:cNvSpPr txBox="1"/>
          <p:nvPr/>
        </p:nvSpPr>
        <p:spPr>
          <a:xfrm>
            <a:off x="1344612" y="2579264"/>
            <a:ext cx="2465268" cy="461665"/>
          </a:xfrm>
          <a:prstGeom prst="rect">
            <a:avLst/>
          </a:prstGeom>
          <a:noFill/>
        </p:spPr>
        <p:txBody>
          <a:bodyPr wrap="square">
            <a:spAutoFit/>
          </a:bodyPr>
          <a:lstStyle/>
          <a:p>
            <a:r>
              <a:rPr lang="en-NL" dirty="0">
                <a:latin typeface="Verdana" panose="020B0604030504040204" pitchFamily="34" charset="0"/>
                <a:ea typeface="Verdana" panose="020B0604030504040204" pitchFamily="34" charset="0"/>
                <a:cs typeface="Verdana" panose="020B0604030504040204" pitchFamily="34" charset="0"/>
              </a:rPr>
              <a:t>ILD Pixel TPC</a:t>
            </a:r>
          </a:p>
        </p:txBody>
      </p:sp>
    </p:spTree>
    <p:extLst>
      <p:ext uri="{BB962C8B-B14F-4D97-AF65-F5344CB8AC3E}">
        <p14:creationId xmlns:p14="http://schemas.microsoft.com/office/powerpoint/2010/main" val="3245345113"/>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onn.png"/>
          <p:cNvPicPr>
            <a:picLocks noChangeAspect="1"/>
          </p:cNvPicPr>
          <p:nvPr/>
        </p:nvPicPr>
        <p:blipFill>
          <a:blip r:embed="rId3"/>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CTPClogo_simple.wb.png"/>
          <p:cNvPicPr>
            <a:picLocks noChangeAspect="1"/>
          </p:cNvPicPr>
          <p:nvPr/>
        </p:nvPicPr>
        <p:blipFill>
          <a:blip r:embed="rId5"/>
          <a:stretch>
            <a:fillRect/>
          </a:stretch>
        </p:blipFill>
        <p:spPr>
          <a:xfrm rot="10800000" flipH="1" flipV="1">
            <a:off x="304800" y="5562600"/>
            <a:ext cx="1600200" cy="915012"/>
          </a:xfrm>
          <a:prstGeom prst="rect">
            <a:avLst/>
          </a:prstGeom>
        </p:spPr>
      </p:pic>
      <p:pic>
        <p:nvPicPr>
          <p:cNvPr id="25" name="Picture 24" descr="ildlogoTransparant.png"/>
          <p:cNvPicPr>
            <a:picLocks noChangeAspect="1"/>
          </p:cNvPicPr>
          <p:nvPr/>
        </p:nvPicPr>
        <p:blipFill>
          <a:blip r:embed="rId6"/>
          <a:stretch>
            <a:fillRect/>
          </a:stretch>
        </p:blipFill>
        <p:spPr>
          <a:xfrm>
            <a:off x="10569576" y="5791200"/>
            <a:ext cx="1089024" cy="696976"/>
          </a:xfrm>
          <a:prstGeom prst="rect">
            <a:avLst/>
          </a:prstGeom>
        </p:spPr>
      </p:pic>
      <p:sp>
        <p:nvSpPr>
          <p:cNvPr id="3" name="TextBox 2">
            <a:extLst>
              <a:ext uri="{FF2B5EF4-FFF2-40B4-BE49-F238E27FC236}">
                <a16:creationId xmlns:a16="http://schemas.microsoft.com/office/drawing/2014/main" id="{E6BD2F96-317E-46E9-8B30-07D6AEAAA013}"/>
              </a:ext>
            </a:extLst>
          </p:cNvPr>
          <p:cNvSpPr txBox="1"/>
          <p:nvPr/>
        </p:nvSpPr>
        <p:spPr>
          <a:xfrm>
            <a:off x="1499456" y="467961"/>
            <a:ext cx="9955088" cy="584775"/>
          </a:xfrm>
          <a:prstGeom prst="rect">
            <a:avLst/>
          </a:prstGeom>
          <a:noFill/>
        </p:spPr>
        <p:txBody>
          <a:bodyPr wrap="square" rtlCol="0">
            <a:spAutoFit/>
          </a:bodyPr>
          <a:lstStyle/>
          <a:p>
            <a:pPr algn="ctr"/>
            <a:r>
              <a:rPr lang="en-NL" sz="3200" dirty="0">
                <a:solidFill>
                  <a:srgbClr val="FF0000"/>
                </a:solidFill>
                <a:latin typeface="Verdana" panose="020B0604030504040204" pitchFamily="34" charset="0"/>
                <a:ea typeface="Verdana" panose="020B0604030504040204" pitchFamily="34" charset="0"/>
                <a:cs typeface="Verdana" panose="020B0604030504040204" pitchFamily="34" charset="0"/>
              </a:rPr>
              <a:t>Pixel TPC dEdx performance</a:t>
            </a:r>
          </a:p>
        </p:txBody>
      </p:sp>
      <p:sp>
        <p:nvSpPr>
          <p:cNvPr id="14" name="TextBox 13">
            <a:extLst>
              <a:ext uri="{FF2B5EF4-FFF2-40B4-BE49-F238E27FC236}">
                <a16:creationId xmlns:a16="http://schemas.microsoft.com/office/drawing/2014/main" id="{7619DA6A-516F-2E7D-44FF-9538D2B6C8E3}"/>
              </a:ext>
            </a:extLst>
          </p:cNvPr>
          <p:cNvSpPr txBox="1"/>
          <p:nvPr/>
        </p:nvSpPr>
        <p:spPr>
          <a:xfrm>
            <a:off x="872612" y="1649120"/>
            <a:ext cx="10912988" cy="4093428"/>
          </a:xfrm>
          <a:prstGeom prst="rect">
            <a:avLst/>
          </a:prstGeom>
          <a:noFill/>
        </p:spPr>
        <p:txBody>
          <a:bodyPr wrap="square">
            <a:spAutoFit/>
          </a:bodyPr>
          <a:lstStyle/>
          <a:p>
            <a:pPr marL="342900" marR="0" lvl="0" indent="-342900" algn="l" defTabSz="914400" rtl="0" eaLnBrk="0" fontAlgn="base" latinLnBrk="0" hangingPunct="0">
              <a:lnSpc>
                <a:spcPct val="100000"/>
              </a:lnSpc>
              <a:spcBef>
                <a:spcPct val="20000"/>
              </a:spcBef>
              <a:spcAft>
                <a:spcPct val="0"/>
              </a:spcAft>
              <a:buClr>
                <a:srgbClr val="FF6600"/>
              </a:buClr>
              <a:buSzPct val="100000"/>
              <a:buFontTx/>
              <a:buBlip>
                <a:blip r:embed="rId7"/>
              </a:buBlip>
              <a:tabLst/>
              <a:defRPr/>
            </a:pPr>
            <a:r>
              <a:rPr kumimoji="0" lang="en-US" sz="2000" b="0" i="0" u="none" strike="noStrike" kern="0" cap="none" spc="0" normalizeH="0" baseline="0" noProof="0" dirty="0" err="1">
                <a:ln>
                  <a:noFill/>
                </a:ln>
                <a:solidFill>
                  <a:srgbClr val="0066FF"/>
                </a:solidFill>
                <a:effectLst/>
                <a:uLnTx/>
                <a:uFillTx/>
                <a:latin typeface="Verdana"/>
                <a:ea typeface="+mn-ea"/>
                <a:cs typeface="Verdana"/>
              </a:rPr>
              <a:t>dE</a:t>
            </a:r>
            <a:r>
              <a:rPr kumimoji="0" lang="en-US" sz="2000" b="0" i="0" u="none" strike="noStrike" kern="0" cap="none" spc="0" normalizeH="0" baseline="0" noProof="0" dirty="0">
                <a:ln>
                  <a:noFill/>
                </a:ln>
                <a:solidFill>
                  <a:srgbClr val="0066FF"/>
                </a:solidFill>
                <a:effectLst/>
                <a:uLnTx/>
                <a:uFillTx/>
                <a:latin typeface="Verdana"/>
                <a:ea typeface="+mn-ea"/>
                <a:cs typeface="Verdana"/>
              </a:rPr>
              <a:t>/dx resolution for an electron with </a:t>
            </a:r>
            <a:r>
              <a:rPr kumimoji="0" lang="en-GB" sz="2000" b="0" i="0" u="none" strike="noStrike" kern="0" cap="none" spc="0" normalizeH="0" baseline="0" noProof="0" dirty="0">
                <a:ln>
                  <a:noFill/>
                </a:ln>
                <a:solidFill>
                  <a:srgbClr val="0066FF"/>
                </a:solidFill>
                <a:effectLst/>
                <a:uLnTx/>
                <a:uFillTx/>
                <a:latin typeface="Verdana" panose="020B0604030504040204" pitchFamily="34" charset="0"/>
                <a:ea typeface="Verdana" panose="020B0604030504040204" pitchFamily="34" charset="0"/>
                <a:cs typeface="Verdana" panose="020B0604030504040204" pitchFamily="34" charset="0"/>
              </a:rPr>
              <a:t>p</a:t>
            </a:r>
            <a:r>
              <a:rPr kumimoji="0" lang="en-NL" sz="2000" b="0" i="0" u="none" strike="noStrike" kern="0" cap="none" spc="0" normalizeH="0" baseline="0" noProof="0" dirty="0">
                <a:ln>
                  <a:noFill/>
                </a:ln>
                <a:solidFill>
                  <a:srgbClr val="0066FF"/>
                </a:solidFill>
                <a:effectLst/>
                <a:uLnTx/>
                <a:uFillTx/>
                <a:latin typeface="Verdana" panose="020B0604030504040204" pitchFamily="34" charset="0"/>
                <a:ea typeface="Verdana" panose="020B0604030504040204" pitchFamily="34" charset="0"/>
                <a:cs typeface="Verdana" panose="020B0604030504040204" pitchFamily="34" charset="0"/>
              </a:rPr>
              <a:t>=5,6 GeV/c </a:t>
            </a:r>
            <a:r>
              <a:rPr kumimoji="0" lang="en-US" sz="2000" b="0" i="0" u="none" strike="noStrike" kern="0" cap="none" spc="0" normalizeH="0" baseline="0" noProof="0" dirty="0">
                <a:ln>
                  <a:noFill/>
                </a:ln>
                <a:solidFill>
                  <a:srgbClr val="0066FF"/>
                </a:solidFill>
                <a:effectLst/>
                <a:uLnTx/>
                <a:uFillTx/>
                <a:latin typeface="Verdana"/>
                <a:ea typeface="+mn-ea"/>
                <a:cs typeface="Verdana"/>
              </a:rPr>
              <a:t>of 1 m track length with 60% coverage is measured to be 2.9% (at B = 1 Tesla)</a:t>
            </a:r>
          </a:p>
          <a:p>
            <a:pPr marL="342900" marR="0" lvl="0" indent="-342900" algn="l" defTabSz="914400" rtl="0" eaLnBrk="0" fontAlgn="base" latinLnBrk="0" hangingPunct="0">
              <a:lnSpc>
                <a:spcPct val="100000"/>
              </a:lnSpc>
              <a:spcBef>
                <a:spcPct val="20000"/>
              </a:spcBef>
              <a:spcAft>
                <a:spcPct val="0"/>
              </a:spcAft>
              <a:buClr>
                <a:srgbClr val="FF6600"/>
              </a:buClr>
              <a:buSzPct val="100000"/>
              <a:buFontTx/>
              <a:buBlip>
                <a:blip r:embed="rId7"/>
              </a:buBlip>
              <a:tabLst/>
              <a:defRPr/>
            </a:pPr>
            <a:r>
              <a:rPr kumimoji="0" lang="en-US" sz="2000" b="0" i="0" u="none" strike="noStrike" kern="0" cap="none" spc="0" normalizeH="0" baseline="0" noProof="0" dirty="0">
                <a:ln>
                  <a:noFill/>
                </a:ln>
                <a:solidFill>
                  <a:srgbClr val="0066FF"/>
                </a:solidFill>
                <a:effectLst/>
                <a:uLnTx/>
                <a:uFillTx/>
                <a:latin typeface="Verdana"/>
                <a:ea typeface="+mn-ea"/>
                <a:cs typeface="Verdana"/>
              </a:rPr>
              <a:t>The extrapolated resolution for the ILD detector is 2.5% (</a:t>
            </a:r>
            <a:r>
              <a:rPr kumimoji="0" lang="en-US" sz="2000" b="0" i="0" u="none" strike="noStrike" kern="0" cap="none" spc="0" normalizeH="0" baseline="0" noProof="0" dirty="0" err="1">
                <a:ln>
                  <a:noFill/>
                </a:ln>
                <a:solidFill>
                  <a:srgbClr val="0066FF"/>
                </a:solidFill>
                <a:effectLst/>
                <a:uLnTx/>
                <a:uFillTx/>
                <a:latin typeface="Verdana"/>
                <a:ea typeface="+mn-ea"/>
                <a:cs typeface="Verdana"/>
              </a:rPr>
              <a:t>w.c.</a:t>
            </a:r>
            <a:r>
              <a:rPr kumimoji="0" lang="en-US" sz="2000" b="0" i="0" u="none" strike="noStrike" kern="0" cap="none" spc="0" normalizeH="0" baseline="0" noProof="0" dirty="0">
                <a:ln>
                  <a:noFill/>
                </a:ln>
                <a:solidFill>
                  <a:srgbClr val="0066FF"/>
                </a:solidFill>
                <a:effectLst/>
                <a:uLnTx/>
                <a:uFillTx/>
                <a:latin typeface="Verdana"/>
                <a:ea typeface="+mn-ea"/>
                <a:cs typeface="Verdana"/>
              </a:rPr>
              <a:t> 3.1 and 3.3% 2T)</a:t>
            </a:r>
          </a:p>
          <a:p>
            <a:pPr marL="342900" marR="0" lvl="0" indent="-342900" algn="l" defTabSz="914400" rtl="0" eaLnBrk="0" fontAlgn="base" latinLnBrk="0" hangingPunct="0">
              <a:lnSpc>
                <a:spcPct val="100000"/>
              </a:lnSpc>
              <a:spcBef>
                <a:spcPct val="20000"/>
              </a:spcBef>
              <a:spcAft>
                <a:spcPct val="0"/>
              </a:spcAft>
              <a:buClr>
                <a:srgbClr val="FF6600"/>
              </a:buClr>
              <a:buSzPct val="100000"/>
              <a:buFontTx/>
              <a:buBlip>
                <a:blip r:embed="rId7"/>
              </a:buBlip>
              <a:tabLst/>
              <a:defRPr/>
            </a:pPr>
            <a:r>
              <a:rPr kumimoji="0" lang="en-US" sz="2000" b="0" i="0" u="none" strike="noStrike" kern="0" cap="none" spc="0" normalizeH="0" baseline="0" noProof="0" dirty="0">
                <a:ln>
                  <a:noFill/>
                </a:ln>
                <a:solidFill>
                  <a:srgbClr val="0066FF"/>
                </a:solidFill>
                <a:effectLst/>
                <a:uLnTx/>
                <a:uFillTx/>
                <a:latin typeface="Verdana"/>
                <a:ea typeface="+mn-ea"/>
                <a:cs typeface="Verdana"/>
              </a:rPr>
              <a:t>This allows for particle identification and separation of Kaons from </a:t>
            </a:r>
            <a:r>
              <a:rPr kumimoji="0" lang="en-US" sz="2000" b="0" i="0" u="none" strike="noStrike" kern="0" cap="none" spc="0" normalizeH="0" baseline="0" noProof="0" dirty="0" err="1">
                <a:ln>
                  <a:noFill/>
                </a:ln>
                <a:solidFill>
                  <a:srgbClr val="0066FF"/>
                </a:solidFill>
                <a:effectLst/>
                <a:uLnTx/>
                <a:uFillTx/>
                <a:latin typeface="Verdana"/>
                <a:ea typeface="+mn-ea"/>
                <a:cs typeface="Verdana"/>
              </a:rPr>
              <a:t>pions</a:t>
            </a:r>
            <a:r>
              <a:rPr kumimoji="0" lang="en-US" sz="2000" b="0" i="0" u="none" strike="noStrike" kern="0" cap="none" spc="0" normalizeH="0" baseline="0" noProof="0" dirty="0">
                <a:ln>
                  <a:noFill/>
                </a:ln>
                <a:solidFill>
                  <a:srgbClr val="0066FF"/>
                </a:solidFill>
                <a:effectLst/>
                <a:uLnTx/>
                <a:uFillTx/>
                <a:latin typeface="Verdana"/>
                <a:ea typeface="+mn-ea"/>
                <a:cs typeface="Verdana"/>
              </a:rPr>
              <a:t> up to momenta of 45 GeV with more than 4-5</a:t>
            </a:r>
            <a:r>
              <a:rPr kumimoji="0" lang="en-US" b="0" i="0" u="none" strike="noStrike" kern="0" cap="none" spc="0" normalizeH="0" baseline="0" noProof="0" dirty="0">
                <a:ln>
                  <a:noFill/>
                </a:ln>
                <a:solidFill>
                  <a:srgbClr val="0066FF"/>
                </a:solidFill>
                <a:effectLst/>
                <a:uLnTx/>
                <a:uFillTx/>
                <a:latin typeface="Symbol" pitchFamily="2" charset="2"/>
                <a:cs typeface="Verdana"/>
              </a:rPr>
              <a:t>s</a:t>
            </a:r>
            <a:r>
              <a:rPr kumimoji="0" lang="en-US" sz="2000" b="0" i="0" u="none" strike="noStrike" kern="0" cap="none" spc="0" normalizeH="0" baseline="0" noProof="0" dirty="0">
                <a:ln>
                  <a:noFill/>
                </a:ln>
                <a:solidFill>
                  <a:srgbClr val="0066FF"/>
                </a:solidFill>
                <a:effectLst/>
                <a:uLnTx/>
                <a:uFillTx/>
                <a:latin typeface="Verdana"/>
                <a:ea typeface="+mn-ea"/>
                <a:cs typeface="Verdana"/>
              </a:rPr>
              <a:t> for cos(</a:t>
            </a:r>
            <a:r>
              <a:rPr kumimoji="0" lang="en-US" sz="2000" b="0" i="0" u="none" strike="noStrike" kern="0" cap="none" spc="0" normalizeH="0" baseline="0" noProof="0" dirty="0">
                <a:ln>
                  <a:noFill/>
                </a:ln>
                <a:solidFill>
                  <a:srgbClr val="0066FF"/>
                </a:solidFill>
                <a:effectLst/>
                <a:uLnTx/>
                <a:uFillTx/>
                <a:latin typeface="Symbol" pitchFamily="2" charset="2"/>
                <a:ea typeface="+mn-ea"/>
                <a:cs typeface="Verdana"/>
              </a:rPr>
              <a:t>q</a:t>
            </a:r>
            <a:r>
              <a:rPr kumimoji="0" lang="en-US" sz="2000" b="0" i="0" u="none" strike="noStrike" kern="0" cap="none" spc="0" normalizeH="0" baseline="0" noProof="0" dirty="0">
                <a:ln>
                  <a:noFill/>
                </a:ln>
                <a:solidFill>
                  <a:srgbClr val="0066FF"/>
                </a:solidFill>
                <a:effectLst/>
                <a:uLnTx/>
                <a:uFillTx/>
                <a:latin typeface="Verdana"/>
                <a:ea typeface="+mn-ea"/>
                <a:cs typeface="Verdana"/>
              </a:rPr>
              <a:t>)  from 0 to 0.95</a:t>
            </a:r>
          </a:p>
          <a:p>
            <a:pPr marR="0" lvl="0" algn="l" defTabSz="914400" rtl="0" eaLnBrk="0" fontAlgn="base" latinLnBrk="0" hangingPunct="0">
              <a:lnSpc>
                <a:spcPct val="100000"/>
              </a:lnSpc>
              <a:spcBef>
                <a:spcPct val="20000"/>
              </a:spcBef>
              <a:spcAft>
                <a:spcPct val="0"/>
              </a:spcAft>
              <a:buClr>
                <a:srgbClr val="FF6600"/>
              </a:buClr>
              <a:buSzPct val="100000"/>
              <a:tabLst/>
              <a:defRPr/>
            </a:pPr>
            <a:r>
              <a:rPr kumimoji="0" lang="en-US" sz="2000" b="0" i="0" u="none" strike="noStrike" kern="0" cap="none" spc="0" normalizeH="0" baseline="0" noProof="0" dirty="0">
                <a:ln>
                  <a:noFill/>
                </a:ln>
                <a:solidFill>
                  <a:srgbClr val="0066FF"/>
                </a:solidFill>
                <a:effectLst/>
                <a:uLnTx/>
                <a:uFillTx/>
                <a:latin typeface="Verdana"/>
                <a:ea typeface="+mn-ea"/>
                <a:cs typeface="Verdana"/>
              </a:rPr>
              <a:t>  </a:t>
            </a:r>
            <a:endParaRPr kumimoji="0" lang="en-US" sz="2200" b="0" i="0" u="none" strike="noStrike" kern="0" cap="none" spc="0" normalizeH="0" baseline="0" noProof="0" dirty="0">
              <a:ln>
                <a:noFill/>
              </a:ln>
              <a:solidFill>
                <a:srgbClr val="000000"/>
              </a:solidFill>
              <a:effectLst/>
              <a:uLnTx/>
              <a:uFillTx/>
              <a:latin typeface="Verdana"/>
              <a:ea typeface="+mn-ea"/>
              <a:cs typeface="Verdana"/>
            </a:endParaRPr>
          </a:p>
          <a:p>
            <a:pPr marL="342900" marR="0" lvl="0" indent="-342900" algn="l" defTabSz="914400" rtl="0" eaLnBrk="0" fontAlgn="base" latinLnBrk="0" hangingPunct="0">
              <a:lnSpc>
                <a:spcPct val="100000"/>
              </a:lnSpc>
              <a:spcBef>
                <a:spcPct val="20000"/>
              </a:spcBef>
              <a:spcAft>
                <a:spcPct val="0"/>
              </a:spcAft>
              <a:buClr>
                <a:srgbClr val="FF6600"/>
              </a:buClr>
              <a:buSzPct val="100000"/>
              <a:buFontTx/>
              <a:buBlip>
                <a:blip r:embed="rId7"/>
              </a:buBlip>
              <a:tabLst/>
              <a:defRPr/>
            </a:pPr>
            <a:r>
              <a:rPr kumimoji="0" lang="en-US" sz="2000" b="0" i="0" u="none" strike="noStrike" kern="0" cap="none" spc="0" normalizeH="0" baseline="0" noProof="0" dirty="0">
                <a:ln>
                  <a:noFill/>
                </a:ln>
                <a:solidFill>
                  <a:srgbClr val="0066FF"/>
                </a:solidFill>
                <a:effectLst/>
                <a:uLnTx/>
                <a:uFillTx/>
                <a:latin typeface="Verdana"/>
                <a:ea typeface="+mn-ea"/>
                <a:cs typeface="Verdana"/>
              </a:rPr>
              <a:t>A test beam @ </a:t>
            </a:r>
            <a:r>
              <a:rPr kumimoji="0" lang="en-US" sz="2000" b="0" i="0" u="none" strike="noStrike" kern="0" cap="none" spc="0" normalizeH="0" baseline="0" noProof="0" dirty="0" err="1">
                <a:ln>
                  <a:noFill/>
                </a:ln>
                <a:solidFill>
                  <a:srgbClr val="0066FF"/>
                </a:solidFill>
                <a:effectLst/>
                <a:uLnTx/>
                <a:uFillTx/>
                <a:latin typeface="Verdana"/>
                <a:ea typeface="+mn-ea"/>
                <a:cs typeface="Verdana"/>
              </a:rPr>
              <a:t>FermiLab</a:t>
            </a:r>
            <a:r>
              <a:rPr kumimoji="0" lang="en-US" sz="2000" b="0" i="0" u="none" strike="noStrike" kern="0" cap="none" spc="0" normalizeH="0" baseline="0" noProof="0" dirty="0">
                <a:ln>
                  <a:noFill/>
                </a:ln>
                <a:solidFill>
                  <a:srgbClr val="0066FF"/>
                </a:solidFill>
                <a:effectLst/>
                <a:uLnTx/>
                <a:uFillTx/>
                <a:latin typeface="Verdana"/>
                <a:ea typeface="+mn-ea"/>
                <a:cs typeface="Verdana"/>
              </a:rPr>
              <a:t> with a quad in a TPC is planned (2024, US Grant EIC)</a:t>
            </a:r>
          </a:p>
          <a:p>
            <a:pPr marL="742950" marR="0" lvl="1" indent="-285750" algn="l" defTabSz="914400" rtl="0" eaLnBrk="0" fontAlgn="base" latinLnBrk="0" hangingPunct="0">
              <a:lnSpc>
                <a:spcPct val="100000"/>
              </a:lnSpc>
              <a:spcBef>
                <a:spcPct val="20000"/>
              </a:spcBef>
              <a:spcAft>
                <a:spcPct val="0"/>
              </a:spcAft>
              <a:buClr>
                <a:srgbClr val="996633"/>
              </a:buClr>
              <a:buSzPct val="100000"/>
              <a:buFontTx/>
              <a:buBlip>
                <a:blip r:embed="rId7"/>
              </a:buBlip>
              <a:tabLst/>
              <a:defRPr/>
            </a:pPr>
            <a:r>
              <a:rPr kumimoji="0" lang="en-US" sz="1600" b="0" i="0" u="none" strike="noStrike" kern="0" cap="none" spc="0" normalizeH="0" baseline="0" noProof="0" dirty="0">
                <a:ln>
                  <a:noFill/>
                </a:ln>
                <a:solidFill>
                  <a:srgbClr val="0066FF"/>
                </a:solidFill>
                <a:effectLst/>
                <a:uLnTx/>
                <a:uFillTx/>
                <a:latin typeface="Verdana"/>
                <a:cs typeface="Verdana"/>
              </a:rPr>
              <a:t>an EIC R&amp;D program for CO2 cooling is funded (2023) (Yale, Stony Brook, Purdue, Bonn, </a:t>
            </a:r>
            <a:r>
              <a:rPr kumimoji="0" lang="en-US" sz="1600" b="0" i="0" u="none" strike="noStrike" kern="0" cap="none" spc="0" normalizeH="0" baseline="0" noProof="0" dirty="0" err="1">
                <a:ln>
                  <a:noFill/>
                </a:ln>
                <a:solidFill>
                  <a:srgbClr val="0066FF"/>
                </a:solidFill>
                <a:effectLst/>
                <a:uLnTx/>
                <a:uFillTx/>
                <a:latin typeface="Verdana"/>
                <a:cs typeface="Verdana"/>
              </a:rPr>
              <a:t>Nikhef</a:t>
            </a:r>
            <a:r>
              <a:rPr kumimoji="0" lang="en-US" sz="1600" b="0" i="0" u="none" strike="noStrike" kern="0" cap="none" spc="0" normalizeH="0" baseline="0" noProof="0" dirty="0">
                <a:ln>
                  <a:noFill/>
                </a:ln>
                <a:solidFill>
                  <a:srgbClr val="0066FF"/>
                </a:solidFill>
                <a:effectLst/>
                <a:uLnTx/>
                <a:uFillTx/>
                <a:latin typeface="Verdana"/>
                <a:cs typeface="Verdana"/>
              </a:rPr>
              <a:t>)</a:t>
            </a:r>
          </a:p>
          <a:p>
            <a:pPr marL="742950" marR="0" lvl="1" indent="-285750" algn="l" defTabSz="914400" rtl="0" eaLnBrk="0" fontAlgn="base" latinLnBrk="0" hangingPunct="0">
              <a:lnSpc>
                <a:spcPct val="100000"/>
              </a:lnSpc>
              <a:spcBef>
                <a:spcPct val="20000"/>
              </a:spcBef>
              <a:spcAft>
                <a:spcPct val="0"/>
              </a:spcAft>
              <a:buClr>
                <a:srgbClr val="996633"/>
              </a:buClr>
              <a:buSzPct val="100000"/>
              <a:buFontTx/>
              <a:buBlip>
                <a:blip r:embed="rId7"/>
              </a:buBlip>
              <a:tabLst/>
              <a:defRPr/>
            </a:pPr>
            <a:r>
              <a:rPr kumimoji="0" lang="en-US" sz="1800" b="0" i="0" u="none" strike="noStrike" kern="0" cap="none" spc="0" normalizeH="0" baseline="0" noProof="0" dirty="0">
                <a:ln>
                  <a:noFill/>
                </a:ln>
                <a:solidFill>
                  <a:srgbClr val="0066FF"/>
                </a:solidFill>
                <a:effectLst/>
                <a:uLnTx/>
                <a:uFillTx/>
                <a:latin typeface="Verdana"/>
                <a:cs typeface="Verdana"/>
              </a:rPr>
              <a:t>Focus is particle identification and tracking at the Electron-Ion-Collider</a:t>
            </a:r>
          </a:p>
          <a:p>
            <a:pPr marL="342900" marR="0" lvl="0" indent="-342900" algn="l" defTabSz="914400" rtl="0" eaLnBrk="0" fontAlgn="base" latinLnBrk="0" hangingPunct="0">
              <a:lnSpc>
                <a:spcPct val="100000"/>
              </a:lnSpc>
              <a:spcBef>
                <a:spcPct val="20000"/>
              </a:spcBef>
              <a:spcAft>
                <a:spcPct val="0"/>
              </a:spcAft>
              <a:buClr>
                <a:srgbClr val="FF6600"/>
              </a:buClr>
              <a:buSzPct val="100000"/>
              <a:buFontTx/>
              <a:buBlip>
                <a:blip r:embed="rId7"/>
              </a:buBlip>
              <a:tabLst/>
              <a:defRPr/>
            </a:pPr>
            <a:r>
              <a:rPr kumimoji="0" lang="en-US" sz="2000" b="0" i="0" u="none" strike="noStrike" kern="0" cap="none" spc="0" normalizeH="0" baseline="0" noProof="0" dirty="0">
                <a:ln>
                  <a:noFill/>
                </a:ln>
                <a:solidFill>
                  <a:srgbClr val="0066FF"/>
                </a:solidFill>
                <a:effectLst/>
                <a:uLnTx/>
                <a:uFillTx/>
                <a:latin typeface="Verdana"/>
                <a:ea typeface="+mn-ea"/>
                <a:cs typeface="Verdana"/>
              </a:rPr>
              <a:t>A pixel TPC has become a realistic viable option for experiments</a:t>
            </a:r>
          </a:p>
          <a:p>
            <a:pPr marL="742950" marR="0" lvl="1" indent="-285750" algn="l" defTabSz="914400" rtl="0" eaLnBrk="0" fontAlgn="base" latinLnBrk="0" hangingPunct="0">
              <a:lnSpc>
                <a:spcPct val="100000"/>
              </a:lnSpc>
              <a:spcBef>
                <a:spcPct val="20000"/>
              </a:spcBef>
              <a:spcAft>
                <a:spcPct val="0"/>
              </a:spcAft>
              <a:buClr>
                <a:srgbClr val="996633"/>
              </a:buClr>
              <a:buSzPct val="100000"/>
              <a:buFontTx/>
              <a:buBlip>
                <a:blip r:embed="rId7"/>
              </a:buBlip>
              <a:tabLst/>
              <a:defRPr/>
            </a:pPr>
            <a:r>
              <a:rPr kumimoji="0" lang="en-US" sz="1600" b="0" i="0" u="none" strike="noStrike" kern="0" cap="none" spc="0" normalizeH="0" baseline="0" noProof="0" dirty="0">
                <a:ln>
                  <a:noFill/>
                </a:ln>
                <a:solidFill>
                  <a:srgbClr val="000000"/>
                </a:solidFill>
                <a:effectLst/>
                <a:uLnTx/>
                <a:uFillTx/>
                <a:latin typeface="Verdana"/>
                <a:cs typeface="Verdana"/>
              </a:rPr>
              <a:t>High precision tracking like ILD@ILC in the transverse and longitudinal planes, </a:t>
            </a:r>
            <a:r>
              <a:rPr kumimoji="0" lang="en-US" sz="1600" b="0" i="0" u="none" strike="noStrike" kern="0" cap="none" spc="0" normalizeH="0" baseline="0" noProof="0" dirty="0" err="1">
                <a:ln>
                  <a:noFill/>
                </a:ln>
                <a:solidFill>
                  <a:srgbClr val="000000"/>
                </a:solidFill>
                <a:effectLst/>
                <a:uLnTx/>
                <a:uFillTx/>
                <a:latin typeface="Verdana"/>
                <a:cs typeface="Verdana"/>
              </a:rPr>
              <a:t>dE</a:t>
            </a:r>
            <a:r>
              <a:rPr kumimoji="0" lang="en-US" sz="1600" b="0" i="0" u="none" strike="noStrike" kern="0" cap="none" spc="0" normalizeH="0" baseline="0" noProof="0" dirty="0">
                <a:ln>
                  <a:noFill/>
                </a:ln>
                <a:solidFill>
                  <a:srgbClr val="000000"/>
                </a:solidFill>
                <a:effectLst/>
                <a:uLnTx/>
                <a:uFillTx/>
                <a:latin typeface="Verdana"/>
                <a:cs typeface="Verdana"/>
              </a:rPr>
              <a:t>/dx by electron and cluster counting, excellent two track resolution, digital readout that can deal with high rates</a:t>
            </a:r>
          </a:p>
        </p:txBody>
      </p:sp>
    </p:spTree>
    <p:extLst>
      <p:ext uri="{BB962C8B-B14F-4D97-AF65-F5344CB8AC3E}">
        <p14:creationId xmlns:p14="http://schemas.microsoft.com/office/powerpoint/2010/main" val="278019195"/>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8CC231-EC49-46BA-B8D3-09F05285A0A1}"/>
              </a:ext>
            </a:extLst>
          </p:cNvPr>
          <p:cNvSpPr>
            <a:spLocks noGrp="1"/>
          </p:cNvSpPr>
          <p:nvPr>
            <p:ph type="title"/>
          </p:nvPr>
        </p:nvSpPr>
        <p:spPr>
          <a:xfrm>
            <a:off x="948266" y="188640"/>
            <a:ext cx="10764357" cy="3024336"/>
          </a:xfrm>
        </p:spPr>
        <p:txBody>
          <a:bodyPr/>
          <a:lstStyle/>
          <a:p>
            <a:br>
              <a:rPr lang="nl-NL" sz="3600" b="0" dirty="0">
                <a:latin typeface="Verdana" panose="020B0604030504040204" pitchFamily="34" charset="0"/>
                <a:ea typeface="Verdana" panose="020B0604030504040204" pitchFamily="34" charset="0"/>
                <a:cs typeface="Verdana" panose="020B0604030504040204" pitchFamily="34" charset="0"/>
              </a:rPr>
            </a:br>
            <a:br>
              <a:rPr lang="nl-NL" sz="3600" b="0" dirty="0">
                <a:latin typeface="Verdana" panose="020B0604030504040204" pitchFamily="34" charset="0"/>
                <a:ea typeface="Verdana" panose="020B0604030504040204" pitchFamily="34" charset="0"/>
                <a:cs typeface="Verdana" panose="020B0604030504040204" pitchFamily="34" charset="0"/>
              </a:rPr>
            </a:br>
            <a:r>
              <a:rPr lang="nl-NL" sz="4000" b="0" dirty="0" err="1">
                <a:solidFill>
                  <a:srgbClr val="FF0000"/>
                </a:solidFill>
                <a:latin typeface="Verdana" panose="020B0604030504040204" pitchFamily="34" charset="0"/>
                <a:ea typeface="Verdana" panose="020B0604030504040204" pitchFamily="34" charset="0"/>
                <a:cs typeface="Verdana" panose="020B0604030504040204" pitchFamily="34" charset="0"/>
              </a:rPr>
              <a:t>Operation</a:t>
            </a:r>
            <a:r>
              <a:rPr lang="nl-NL" sz="4000" b="0" dirty="0">
                <a:solidFill>
                  <a:srgbClr val="FF0000"/>
                </a:solidFill>
                <a:latin typeface="Verdana" panose="020B0604030504040204" pitchFamily="34" charset="0"/>
                <a:ea typeface="Verdana" panose="020B0604030504040204" pitchFamily="34" charset="0"/>
                <a:cs typeface="Verdana" panose="020B0604030504040204" pitchFamily="34" charset="0"/>
              </a:rPr>
              <a:t> of a Pixel TPC </a:t>
            </a:r>
            <a:br>
              <a:rPr lang="nl-NL" sz="4000" b="0" dirty="0">
                <a:solidFill>
                  <a:srgbClr val="FF0000"/>
                </a:solidFill>
                <a:latin typeface="Verdana" panose="020B0604030504040204" pitchFamily="34" charset="0"/>
                <a:ea typeface="Verdana" panose="020B0604030504040204" pitchFamily="34" charset="0"/>
                <a:cs typeface="Verdana" panose="020B0604030504040204" pitchFamily="34" charset="0"/>
              </a:rPr>
            </a:br>
            <a:r>
              <a:rPr lang="nl-NL" sz="4000" b="0" dirty="0">
                <a:solidFill>
                  <a:srgbClr val="FF0000"/>
                </a:solidFill>
                <a:latin typeface="Verdana" panose="020B0604030504040204" pitchFamily="34" charset="0"/>
                <a:ea typeface="Verdana" panose="020B0604030504040204" pitchFamily="34" charset="0"/>
                <a:cs typeface="Verdana" panose="020B0604030504040204" pitchFamily="34" charset="0"/>
              </a:rPr>
              <a:t>at CEPC or FCC-</a:t>
            </a:r>
            <a:r>
              <a:rPr lang="nl-NL" sz="4000" b="0" dirty="0" err="1">
                <a:solidFill>
                  <a:srgbClr val="FF0000"/>
                </a:solidFill>
                <a:latin typeface="Verdana" panose="020B0604030504040204" pitchFamily="34" charset="0"/>
                <a:ea typeface="Verdana" panose="020B0604030504040204" pitchFamily="34" charset="0"/>
                <a:cs typeface="Verdana" panose="020B0604030504040204" pitchFamily="34" charset="0"/>
              </a:rPr>
              <a:t>ee</a:t>
            </a:r>
            <a:endParaRPr lang="en-GB" sz="3600" b="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ijdelijke aanduiding voor datum 3">
            <a:extLst>
              <a:ext uri="{FF2B5EF4-FFF2-40B4-BE49-F238E27FC236}">
                <a16:creationId xmlns:a16="http://schemas.microsoft.com/office/drawing/2014/main" id="{143A0E9E-8C1A-470F-B709-7C23131E6295}"/>
              </a:ext>
            </a:extLst>
          </p:cNvPr>
          <p:cNvSpPr>
            <a:spLocks noGrp="1"/>
          </p:cNvSpPr>
          <p:nvPr>
            <p:ph type="dt" sz="half" idx="10"/>
          </p:nvPr>
        </p:nvSpPr>
        <p:spPr>
          <a:xfrm>
            <a:off x="428625" y="6597419"/>
            <a:ext cx="2743200" cy="260581"/>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26/10/2020</a:t>
            </a:r>
            <a:endParaRPr lang="en-GB" dirty="0"/>
          </a:p>
        </p:txBody>
      </p:sp>
      <p:sp>
        <p:nvSpPr>
          <p:cNvPr id="5" name="Tijdelijke aanduiding voor voettekst 4">
            <a:extLst>
              <a:ext uri="{FF2B5EF4-FFF2-40B4-BE49-F238E27FC236}">
                <a16:creationId xmlns:a16="http://schemas.microsoft.com/office/drawing/2014/main" id="{1F214B82-A4FE-404C-8B1B-22CB8F49BAA6}"/>
              </a:ext>
            </a:extLst>
          </p:cNvPr>
          <p:cNvSpPr>
            <a:spLocks noGrp="1"/>
          </p:cNvSpPr>
          <p:nvPr>
            <p:ph type="ftr" sz="quarter" idx="11"/>
          </p:nvPr>
        </p:nvSpPr>
        <p:spPr>
          <a:xfrm>
            <a:off x="3171825" y="6597419"/>
            <a:ext cx="5848350" cy="260581"/>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Pixel TPC R&amp;D (Peter Kluit)</a:t>
            </a:r>
            <a:endParaRPr lang="en-GB" dirty="0"/>
          </a:p>
        </p:txBody>
      </p:sp>
    </p:spTree>
    <p:extLst>
      <p:ext uri="{BB962C8B-B14F-4D97-AF65-F5344CB8AC3E}">
        <p14:creationId xmlns:p14="http://schemas.microsoft.com/office/powerpoint/2010/main" val="3295869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Afbeelding 6">
            <a:extLst>
              <a:ext uri="{FF2B5EF4-FFF2-40B4-BE49-F238E27FC236}">
                <a16:creationId xmlns:a16="http://schemas.microsoft.com/office/drawing/2014/main" id="{3B2F6128-E4B0-AF4D-B59E-5964AFCCC13B}"/>
              </a:ext>
            </a:extLst>
          </p:cNvPr>
          <p:cNvPicPr>
            <a:picLocks noChangeAspect="1"/>
          </p:cNvPicPr>
          <p:nvPr/>
        </p:nvPicPr>
        <p:blipFill rotWithShape="1">
          <a:blip r:embed="rId3"/>
          <a:srcRect l="10224" t="5416" r="10487" b="5393"/>
          <a:stretch/>
        </p:blipFill>
        <p:spPr>
          <a:xfrm rot="17763818">
            <a:off x="5165305" y="1696189"/>
            <a:ext cx="3285893" cy="2630331"/>
          </a:xfrm>
          <a:prstGeom prst="rect">
            <a:avLst/>
          </a:prstGeom>
        </p:spPr>
      </p:pic>
      <p:sp>
        <p:nvSpPr>
          <p:cNvPr id="3074" name="Rectangle 4"/>
          <p:cNvSpPr>
            <a:spLocks noGrp="1" noChangeArrowheads="1"/>
          </p:cNvSpPr>
          <p:nvPr>
            <p:ph type="ctrTitle"/>
          </p:nvPr>
        </p:nvSpPr>
        <p:spPr>
          <a:xfrm>
            <a:off x="3311798" y="291480"/>
            <a:ext cx="5208042" cy="1080120"/>
          </a:xfrm>
        </p:spPr>
        <p:txBody>
          <a:bodyPr anchor="ctr"/>
          <a:lstStyle/>
          <a:p>
            <a:r>
              <a:rPr lang="en-GB" altLang="en-US" sz="4000" b="0" dirty="0">
                <a:latin typeface="Verdana"/>
                <a:cs typeface="Verdana"/>
              </a:rPr>
              <a:t>Pixel TPC</a:t>
            </a:r>
          </a:p>
        </p:txBody>
      </p:sp>
      <p:pic>
        <p:nvPicPr>
          <p:cNvPr id="3079" name="Picture 2"/>
          <p:cNvPicPr>
            <a:picLocks noChangeAspect="1"/>
          </p:cNvPicPr>
          <p:nvPr/>
        </p:nvPicPr>
        <p:blipFill>
          <a:blip r:embed="rId4">
            <a:extLst>
              <a:ext uri="{28A0092B-C50C-407E-A947-70E740481C1C}">
                <a14:useLocalDpi xmlns:a14="http://schemas.microsoft.com/office/drawing/2010/main" val="0"/>
              </a:ext>
            </a:extLst>
          </a:blip>
          <a:srcRect l="3799" t="5901" r="5202" b="18501"/>
          <a:stretch>
            <a:fillRect/>
          </a:stretch>
        </p:blipFill>
        <p:spPr bwMode="auto">
          <a:xfrm flipH="1">
            <a:off x="3295347" y="2298086"/>
            <a:ext cx="2191053" cy="2426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44">
            <a:extLst>
              <a:ext uri="{FF2B5EF4-FFF2-40B4-BE49-F238E27FC236}">
                <a16:creationId xmlns:a16="http://schemas.microsoft.com/office/drawing/2014/main" id="{CDEDC3A7-1097-49CA-8924-8BB5F0DD655C}"/>
              </a:ext>
            </a:extLst>
          </p:cNvPr>
          <p:cNvPicPr>
            <a:picLocks noChangeAspect="1"/>
          </p:cNvPicPr>
          <p:nvPr/>
        </p:nvPicPr>
        <p:blipFill>
          <a:blip r:embed="rId5">
            <a:alphaModFix/>
            <a:extLst>
              <a:ext uri="{BEBA8EAE-BF5A-486C-A8C5-ECC9F3942E4B}">
                <a14:imgProps xmlns:a14="http://schemas.microsoft.com/office/drawing/2010/main">
                  <a14:imgLayer>
                    <a14:imgEffect>
                      <a14:brightnessContrast bright="20000"/>
                    </a14:imgEffect>
                  </a14:imgLayer>
                </a14:imgProps>
              </a:ext>
            </a:extLst>
          </a:blip>
          <a:srcRect r="55828"/>
          <a:stretch>
            <a:fillRect/>
          </a:stretch>
        </p:blipFill>
        <p:spPr>
          <a:xfrm>
            <a:off x="1646118" y="2667000"/>
            <a:ext cx="1401882" cy="1780090"/>
          </a:xfrm>
          <a:prstGeom prst="rect">
            <a:avLst/>
          </a:prstGeom>
          <a:noFill/>
          <a:ln>
            <a:noFill/>
          </a:ln>
        </p:spPr>
      </p:pic>
      <p:pic>
        <p:nvPicPr>
          <p:cNvPr id="11" name="Picture 10" descr="TPC-Pixel-ComAcceptanceZoom.gif"/>
          <p:cNvPicPr>
            <a:picLocks noChangeAspect="1"/>
          </p:cNvPicPr>
          <p:nvPr/>
        </p:nvPicPr>
        <p:blipFill>
          <a:blip r:embed="rId6"/>
          <a:srcRect r="9979"/>
          <a:stretch>
            <a:fillRect/>
          </a:stretch>
        </p:blipFill>
        <p:spPr>
          <a:xfrm>
            <a:off x="9270930" y="2697022"/>
            <a:ext cx="2235270" cy="2408378"/>
          </a:xfrm>
          <a:prstGeom prst="rect">
            <a:avLst/>
          </a:prstGeom>
        </p:spPr>
      </p:pic>
      <p:cxnSp>
        <p:nvCxnSpPr>
          <p:cNvPr id="12" name="Straight Arrow Connector 11"/>
          <p:cNvCxnSpPr/>
          <p:nvPr/>
        </p:nvCxnSpPr>
        <p:spPr bwMode="auto">
          <a:xfrm flipV="1">
            <a:off x="2438400" y="2743200"/>
            <a:ext cx="1524000" cy="76200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15" name="Straight Arrow Connector 14"/>
          <p:cNvCxnSpPr>
            <a:cxnSpLocks/>
          </p:cNvCxnSpPr>
          <p:nvPr/>
        </p:nvCxnSpPr>
        <p:spPr bwMode="auto">
          <a:xfrm flipV="1">
            <a:off x="4343400" y="2514600"/>
            <a:ext cx="2274352" cy="338336"/>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20" name="TextBox 19"/>
          <p:cNvSpPr txBox="1"/>
          <p:nvPr/>
        </p:nvSpPr>
        <p:spPr>
          <a:xfrm>
            <a:off x="152400" y="5100935"/>
            <a:ext cx="11734800" cy="461665"/>
          </a:xfrm>
          <a:prstGeom prst="rect">
            <a:avLst/>
          </a:prstGeom>
          <a:noFill/>
        </p:spPr>
        <p:txBody>
          <a:bodyPr wrap="square" rtlCol="0">
            <a:spAutoFit/>
          </a:bodyPr>
          <a:lstStyle/>
          <a:p>
            <a:r>
              <a:rPr lang="en-US" sz="1800" dirty="0">
                <a:latin typeface="Verdana"/>
                <a:cs typeface="Verdana"/>
              </a:rPr>
              <a:t>(TimePix1)    </a:t>
            </a:r>
            <a:r>
              <a:rPr lang="en-US" dirty="0">
                <a:latin typeface="Verdana"/>
                <a:cs typeface="Verdana"/>
              </a:rPr>
              <a:t>TPX3 chip     Quad             Module                  TPC plane </a:t>
            </a:r>
          </a:p>
        </p:txBody>
      </p:sp>
      <p:sp>
        <p:nvSpPr>
          <p:cNvPr id="22" name="TextBox 21"/>
          <p:cNvSpPr txBox="1"/>
          <p:nvPr/>
        </p:nvSpPr>
        <p:spPr>
          <a:xfrm>
            <a:off x="228600" y="5634335"/>
            <a:ext cx="10210800" cy="461665"/>
          </a:xfrm>
          <a:prstGeom prst="rect">
            <a:avLst/>
          </a:prstGeom>
          <a:noFill/>
        </p:spPr>
        <p:txBody>
          <a:bodyPr wrap="square" rtlCol="0">
            <a:spAutoFit/>
          </a:bodyPr>
          <a:lstStyle/>
          <a:p>
            <a:r>
              <a:rPr lang="en-US" sz="1800" dirty="0">
                <a:latin typeface="Verdana"/>
                <a:cs typeface="Verdana"/>
              </a:rPr>
              <a:t>(2007-14)      </a:t>
            </a:r>
            <a:r>
              <a:rPr lang="en-US">
                <a:latin typeface="Verdana"/>
                <a:cs typeface="Verdana"/>
              </a:rPr>
              <a:t>2017           </a:t>
            </a:r>
            <a:r>
              <a:rPr lang="en-US" dirty="0">
                <a:latin typeface="Verdana"/>
                <a:cs typeface="Verdana"/>
              </a:rPr>
              <a:t>2018              2019                   </a:t>
            </a:r>
          </a:p>
        </p:txBody>
      </p:sp>
      <p:pic>
        <p:nvPicPr>
          <p:cNvPr id="14" name="Afbeelding 6">
            <a:extLst>
              <a:ext uri="{FF2B5EF4-FFF2-40B4-BE49-F238E27FC236}">
                <a16:creationId xmlns:a16="http://schemas.microsoft.com/office/drawing/2014/main" id="{7BF66A80-5CC3-41F5-949C-307378DC09CF}"/>
              </a:ext>
            </a:extLst>
          </p:cNvPr>
          <p:cNvPicPr>
            <a:picLocks noChangeAspect="1"/>
          </p:cNvPicPr>
          <p:nvPr/>
        </p:nvPicPr>
        <p:blipFill rotWithShape="1">
          <a:blip r:embed="rId7">
            <a:lum/>
            <a:alphaModFix amt="64000"/>
          </a:blip>
          <a:srcRect l="8327" r="4591" b="4133"/>
          <a:stretch/>
        </p:blipFill>
        <p:spPr>
          <a:xfrm>
            <a:off x="8534400" y="228600"/>
            <a:ext cx="3147508" cy="2373863"/>
          </a:xfrm>
          <a:prstGeom prst="rect">
            <a:avLst/>
          </a:prstGeom>
          <a:noFill/>
          <a:ln>
            <a:noFill/>
          </a:ln>
        </p:spPr>
      </p:pic>
      <p:cxnSp>
        <p:nvCxnSpPr>
          <p:cNvPr id="21" name="Straight Arrow Connector 20"/>
          <p:cNvCxnSpPr>
            <a:cxnSpLocks/>
          </p:cNvCxnSpPr>
          <p:nvPr/>
        </p:nvCxnSpPr>
        <p:spPr bwMode="auto">
          <a:xfrm>
            <a:off x="6781800" y="3657600"/>
            <a:ext cx="3657600" cy="22860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17" name="Straight Arrow Connector 16"/>
          <p:cNvCxnSpPr/>
          <p:nvPr/>
        </p:nvCxnSpPr>
        <p:spPr bwMode="auto">
          <a:xfrm flipV="1">
            <a:off x="6781800" y="1676400"/>
            <a:ext cx="4572000" cy="198120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pic>
        <p:nvPicPr>
          <p:cNvPr id="24" name="Picture 23" descr="ildlogoTransparant.png"/>
          <p:cNvPicPr>
            <a:picLocks noChangeAspect="1"/>
          </p:cNvPicPr>
          <p:nvPr/>
        </p:nvPicPr>
        <p:blipFill>
          <a:blip r:embed="rId8"/>
          <a:stretch>
            <a:fillRect/>
          </a:stretch>
        </p:blipFill>
        <p:spPr>
          <a:xfrm>
            <a:off x="8610600" y="228600"/>
            <a:ext cx="838200" cy="536448"/>
          </a:xfrm>
          <a:prstGeom prst="rect">
            <a:avLst/>
          </a:prstGeom>
        </p:spPr>
      </p:pic>
      <p:pic>
        <p:nvPicPr>
          <p:cNvPr id="16" name="Picture 2" descr="D:\Freiburg\Octopuce\P101002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3048000"/>
            <a:ext cx="1181301" cy="885824"/>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19" name="Rectangle 18"/>
          <p:cNvSpPr/>
          <p:nvPr/>
        </p:nvSpPr>
        <p:spPr>
          <a:xfrm>
            <a:off x="152400" y="4114800"/>
            <a:ext cx="1474983" cy="369332"/>
          </a:xfrm>
          <a:prstGeom prst="rect">
            <a:avLst/>
          </a:prstGeom>
        </p:spPr>
        <p:txBody>
          <a:bodyPr wrap="none">
            <a:spAutoFit/>
          </a:bodyPr>
          <a:lstStyle/>
          <a:p>
            <a:r>
              <a:rPr lang="en-US" sz="1800" dirty="0">
                <a:latin typeface="Verdana"/>
                <a:cs typeface="Verdana"/>
              </a:rPr>
              <a:t>(</a:t>
            </a:r>
            <a:r>
              <a:rPr lang="en-US" sz="1800" dirty="0" err="1">
                <a:latin typeface="Verdana"/>
                <a:cs typeface="Verdana"/>
              </a:rPr>
              <a:t>Octopuce</a:t>
            </a:r>
            <a:r>
              <a:rPr lang="en-US" sz="1800" dirty="0">
                <a:latin typeface="Verdana"/>
                <a:cs typeface="Verdana"/>
              </a:rPr>
              <a:t>)</a:t>
            </a:r>
            <a:endParaRPr lang="en-US" sz="1800" dirty="0"/>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8CC231-EC49-46BA-B8D3-09F05285A0A1}"/>
              </a:ext>
            </a:extLst>
          </p:cNvPr>
          <p:cNvSpPr>
            <a:spLocks noGrp="1"/>
          </p:cNvSpPr>
          <p:nvPr>
            <p:ph type="title"/>
          </p:nvPr>
        </p:nvSpPr>
        <p:spPr>
          <a:xfrm>
            <a:off x="948267" y="188640"/>
            <a:ext cx="10363200" cy="800100"/>
          </a:xfrm>
        </p:spPr>
        <p:txBody>
          <a:bodyPr/>
          <a:lstStyle/>
          <a:p>
            <a:r>
              <a:rPr lang="nl-NL" sz="3600" b="0" dirty="0">
                <a:latin typeface="Verdana" panose="020B0604030504040204" pitchFamily="34" charset="0"/>
                <a:ea typeface="Verdana" panose="020B0604030504040204" pitchFamily="34" charset="0"/>
                <a:cs typeface="Verdana" panose="020B0604030504040204" pitchFamily="34" charset="0"/>
              </a:rPr>
              <a:t>A Pixel TPC at CEPC or FCC-</a:t>
            </a:r>
            <a:r>
              <a:rPr lang="nl-NL" sz="3600" b="0" dirty="0" err="1">
                <a:latin typeface="Verdana" panose="020B0604030504040204" pitchFamily="34" charset="0"/>
                <a:ea typeface="Verdana" panose="020B0604030504040204" pitchFamily="34" charset="0"/>
                <a:cs typeface="Verdana" panose="020B0604030504040204" pitchFamily="34" charset="0"/>
              </a:rPr>
              <a:t>ee</a:t>
            </a:r>
            <a:endParaRPr lang="en-GB" sz="3600" b="0" dirty="0">
              <a:latin typeface="Verdana" panose="020B0604030504040204" pitchFamily="34" charset="0"/>
              <a:ea typeface="Verdana" panose="020B0604030504040204" pitchFamily="34" charset="0"/>
              <a:cs typeface="Verdana" panose="020B0604030504040204" pitchFamily="34" charset="0"/>
            </a:endParaRPr>
          </a:p>
        </p:txBody>
      </p:sp>
      <mc:AlternateContent xmlns:mc="http://schemas.openxmlformats.org/markup-compatibility/2006" xmlns:a14="http://schemas.microsoft.com/office/drawing/2010/main">
        <mc:Choice Requires="a14">
          <p:sp>
            <p:nvSpPr>
              <p:cNvPr id="3" name="Tijdelijke aanduiding voor inhoud 2">
                <a:extLst>
                  <a:ext uri="{FF2B5EF4-FFF2-40B4-BE49-F238E27FC236}">
                    <a16:creationId xmlns:a16="http://schemas.microsoft.com/office/drawing/2014/main" id="{39822A7A-1EC3-441B-8C12-ABFF22A4945A}"/>
                  </a:ext>
                </a:extLst>
              </p:cNvPr>
              <p:cNvSpPr>
                <a:spLocks noGrp="1"/>
              </p:cNvSpPr>
              <p:nvPr>
                <p:ph idx="1"/>
              </p:nvPr>
            </p:nvSpPr>
            <p:spPr>
              <a:xfrm>
                <a:off x="838199" y="1196622"/>
                <a:ext cx="11234465" cy="5184706"/>
              </a:xfrm>
            </p:spPr>
            <p:txBody>
              <a:bodyPr>
                <a:normAutofit fontScale="92500" lnSpcReduction="10000"/>
              </a:bodyPr>
              <a:lstStyle/>
              <a:p>
                <a:pPr marL="0" indent="0">
                  <a:buNone/>
                </a:pPr>
                <a:r>
                  <a:rPr lang="en-GB" sz="2000" dirty="0">
                    <a:latin typeface="Verdana" panose="020B0604030504040204" pitchFamily="34" charset="0"/>
                    <a:ea typeface="Verdana" panose="020B0604030504040204" pitchFamily="34" charset="0"/>
                    <a:cs typeface="Verdana" panose="020B0604030504040204" pitchFamily="34" charset="0"/>
                  </a:rPr>
                  <a:t>The most difficult situation for a TPC is running at the Z. </a:t>
                </a:r>
              </a:p>
              <a:p>
                <a:pPr marL="0" indent="0">
                  <a:buNone/>
                </a:pPr>
                <a:r>
                  <a:rPr lang="en-GB" sz="2000" dirty="0">
                    <a:latin typeface="Verdana" panose="020B0604030504040204" pitchFamily="34" charset="0"/>
                    <a:ea typeface="Verdana" panose="020B0604030504040204" pitchFamily="34" charset="0"/>
                    <a:cs typeface="Verdana" panose="020B0604030504040204" pitchFamily="34" charset="0"/>
                  </a:rPr>
                  <a:t>At the Z pole with </a:t>
                </a:r>
                <a:r>
                  <a:rPr lang="nl-NL" sz="2000" dirty="0">
                    <a:latin typeface="Verdana" panose="020B0604030504040204" pitchFamily="34" charset="0"/>
                    <a:ea typeface="Verdana" panose="020B0604030504040204" pitchFamily="34" charset="0"/>
                    <a:cs typeface="Verdana" panose="020B0604030504040204" pitchFamily="34" charset="0"/>
                  </a:rPr>
                  <a:t>L = 200 10</a:t>
                </a:r>
                <a:r>
                  <a:rPr lang="nl-NL" sz="2000" baseline="30000" dirty="0">
                    <a:latin typeface="Verdana" panose="020B0604030504040204" pitchFamily="34" charset="0"/>
                    <a:ea typeface="Verdana" panose="020B0604030504040204" pitchFamily="34" charset="0"/>
                    <a:cs typeface="Verdana" panose="020B0604030504040204" pitchFamily="34" charset="0"/>
                  </a:rPr>
                  <a:t>34</a:t>
                </a:r>
                <a:r>
                  <a:rPr lang="nl-NL" sz="2000" dirty="0">
                    <a:latin typeface="Verdana" panose="020B0604030504040204" pitchFamily="34" charset="0"/>
                    <a:ea typeface="Verdana" panose="020B0604030504040204" pitchFamily="34" charset="0"/>
                    <a:cs typeface="Verdana" panose="020B0604030504040204" pitchFamily="34" charset="0"/>
                  </a:rPr>
                  <a:t> cm</a:t>
                </a:r>
                <a:r>
                  <a:rPr lang="nl-NL" sz="2000" baseline="30000" dirty="0">
                    <a:latin typeface="Verdana" panose="020B0604030504040204" pitchFamily="34" charset="0"/>
                    <a:ea typeface="Verdana" panose="020B0604030504040204" pitchFamily="34" charset="0"/>
                    <a:cs typeface="Verdana" panose="020B0604030504040204" pitchFamily="34" charset="0"/>
                  </a:rPr>
                  <a:t>-2</a:t>
                </a:r>
                <a:r>
                  <a:rPr lang="nl-NL" sz="2000" dirty="0">
                    <a:latin typeface="Verdana" panose="020B0604030504040204" pitchFamily="34" charset="0"/>
                    <a:ea typeface="Verdana" panose="020B0604030504040204" pitchFamily="34" charset="0"/>
                    <a:cs typeface="Verdana" panose="020B0604030504040204" pitchFamily="34" charset="0"/>
                  </a:rPr>
                  <a:t> s</a:t>
                </a:r>
                <a:r>
                  <a:rPr lang="nl-NL" sz="2000" baseline="30000" dirty="0">
                    <a:latin typeface="Verdana" panose="020B0604030504040204" pitchFamily="34" charset="0"/>
                    <a:ea typeface="Verdana" panose="020B0604030504040204" pitchFamily="34" charset="0"/>
                    <a:cs typeface="Verdana" panose="020B0604030504040204" pitchFamily="34" charset="0"/>
                  </a:rPr>
                  <a:t>-1</a:t>
                </a:r>
                <a:r>
                  <a:rPr lang="nl-NL" sz="2000" dirty="0">
                    <a:latin typeface="Verdana" panose="020B0604030504040204" pitchFamily="34" charset="0"/>
                    <a:ea typeface="Verdana" panose="020B0604030504040204" pitchFamily="34" charset="0"/>
                    <a:cs typeface="Verdana" panose="020B0604030504040204" pitchFamily="34" charset="0"/>
                  </a:rPr>
                  <a:t>  </a:t>
                </a:r>
                <a:r>
                  <a:rPr lang="nl-NL" sz="2000" dirty="0" err="1">
                    <a:latin typeface="Verdana" panose="020B0604030504040204" pitchFamily="34" charset="0"/>
                    <a:ea typeface="Verdana" panose="020B0604030504040204" pitchFamily="34" charset="0"/>
                    <a:cs typeface="Verdana" panose="020B0604030504040204" pitchFamily="34" charset="0"/>
                  </a:rPr>
                  <a:t>Z</a:t>
                </a:r>
                <a:r>
                  <a:rPr lang="nl-NL" sz="2000" dirty="0">
                    <a:latin typeface="Verdana" panose="020B0604030504040204" pitchFamily="34" charset="0"/>
                    <a:ea typeface="Verdana" panose="020B0604030504040204" pitchFamily="34" charset="0"/>
                    <a:cs typeface="Verdana" panose="020B0604030504040204" pitchFamily="34" charset="0"/>
                  </a:rPr>
                  <a:t> </a:t>
                </a:r>
                <a:r>
                  <a:rPr lang="nl-NL" sz="2000" dirty="0" err="1">
                    <a:latin typeface="Verdana" panose="020B0604030504040204" pitchFamily="34" charset="0"/>
                    <a:ea typeface="Verdana" panose="020B0604030504040204" pitchFamily="34" charset="0"/>
                    <a:cs typeface="Verdana" panose="020B0604030504040204" pitchFamily="34" charset="0"/>
                  </a:rPr>
                  <a:t>bosons</a:t>
                </a:r>
                <a:r>
                  <a:rPr lang="nl-NL" sz="2000" dirty="0">
                    <a:latin typeface="Verdana" panose="020B0604030504040204" pitchFamily="34" charset="0"/>
                    <a:ea typeface="Verdana" panose="020B0604030504040204" pitchFamily="34" charset="0"/>
                    <a:cs typeface="Verdana" panose="020B0604030504040204" pitchFamily="34" charset="0"/>
                  </a:rPr>
                  <a:t> </a:t>
                </a:r>
                <a:r>
                  <a:rPr lang="nl-NL" sz="2000" dirty="0" err="1">
                    <a:latin typeface="Verdana" panose="020B0604030504040204" pitchFamily="34" charset="0"/>
                    <a:ea typeface="Verdana" panose="020B0604030504040204" pitchFamily="34" charset="0"/>
                    <a:cs typeface="Verdana" panose="020B0604030504040204" pitchFamily="34" charset="0"/>
                  </a:rPr>
                  <a:t>will</a:t>
                </a:r>
                <a:r>
                  <a:rPr lang="nl-NL" sz="2000" dirty="0">
                    <a:latin typeface="Verdana" panose="020B0604030504040204" pitchFamily="34" charset="0"/>
                    <a:ea typeface="Verdana" panose="020B0604030504040204" pitchFamily="34" charset="0"/>
                    <a:cs typeface="Verdana" panose="020B0604030504040204" pitchFamily="34" charset="0"/>
                  </a:rPr>
                  <a:t> </a:t>
                </a:r>
                <a:r>
                  <a:rPr lang="nl-NL" sz="2000" dirty="0" err="1">
                    <a:latin typeface="Verdana" panose="020B0604030504040204" pitchFamily="34" charset="0"/>
                    <a:ea typeface="Verdana" panose="020B0604030504040204" pitchFamily="34" charset="0"/>
                    <a:cs typeface="Verdana" panose="020B0604030504040204" pitchFamily="34" charset="0"/>
                  </a:rPr>
                  <a:t>be</a:t>
                </a:r>
                <a:r>
                  <a:rPr lang="nl-NL" sz="2000" dirty="0">
                    <a:latin typeface="Verdana" panose="020B0604030504040204" pitchFamily="34" charset="0"/>
                    <a:ea typeface="Verdana" panose="020B0604030504040204" pitchFamily="34" charset="0"/>
                    <a:cs typeface="Verdana" panose="020B0604030504040204" pitchFamily="34" charset="0"/>
                  </a:rPr>
                  <a:t> </a:t>
                </a:r>
                <a:r>
                  <a:rPr lang="nl-NL" sz="2000" dirty="0" err="1">
                    <a:latin typeface="Verdana" panose="020B0604030504040204" pitchFamily="34" charset="0"/>
                    <a:ea typeface="Verdana" panose="020B0604030504040204" pitchFamily="34" charset="0"/>
                    <a:cs typeface="Verdana" panose="020B0604030504040204" pitchFamily="34" charset="0"/>
                  </a:rPr>
                  <a:t>produced</a:t>
                </a:r>
                <a:r>
                  <a:rPr lang="nl-NL" sz="2000" dirty="0">
                    <a:latin typeface="Verdana" panose="020B0604030504040204" pitchFamily="34" charset="0"/>
                    <a:ea typeface="Verdana" panose="020B0604030504040204" pitchFamily="34" charset="0"/>
                    <a:cs typeface="Verdana" panose="020B0604030504040204" pitchFamily="34" charset="0"/>
                  </a:rPr>
                  <a:t> at </a:t>
                </a:r>
                <a14:m>
                  <m:oMath xmlns:m="http://schemas.openxmlformats.org/officeDocument/2006/math">
                    <m:r>
                      <a:rPr lang="nl-NL" sz="2000" b="0" i="1" smtClean="0">
                        <a:latin typeface="Cambria Math" panose="02040503050406030204" pitchFamily="18" charset="0"/>
                      </a:rPr>
                      <m:t>~</m:t>
                    </m:r>
                  </m:oMath>
                </a14:m>
                <a:r>
                  <a:rPr lang="nl-NL" sz="2000" dirty="0">
                    <a:latin typeface="Verdana" panose="020B0604030504040204" pitchFamily="34" charset="0"/>
                    <a:ea typeface="Verdana" panose="020B0604030504040204" pitchFamily="34" charset="0"/>
                    <a:cs typeface="Verdana" panose="020B0604030504040204" pitchFamily="34" charset="0"/>
                  </a:rPr>
                  <a:t>60 kHz</a:t>
                </a:r>
              </a:p>
              <a:p>
                <a:pPr marL="0" indent="0">
                  <a:buNone/>
                </a:pPr>
                <a:endParaRPr lang="nl-NL" sz="2000" dirty="0">
                  <a:latin typeface="Verdana" panose="020B0604030504040204" pitchFamily="34" charset="0"/>
                  <a:ea typeface="Verdana" panose="020B0604030504040204" pitchFamily="34" charset="0"/>
                  <a:cs typeface="Verdana" panose="020B0604030504040204" pitchFamily="34" charset="0"/>
                </a:endParaRPr>
              </a:p>
              <a:p>
                <a:endPar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endPar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endPar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endPar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nl-NL"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Can</a:t>
                </a:r>
                <a:r>
                  <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rPr>
                  <a:t> a pixel TPC </a:t>
                </a:r>
                <a:r>
                  <a:rPr lang="nl-NL"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reconstruct</a:t>
                </a:r>
                <a:r>
                  <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nl-NL"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the</a:t>
                </a:r>
                <a:r>
                  <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rPr>
                  <a:t> events?</a:t>
                </a:r>
                <a:endPar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pPr lvl="1"/>
                <a:r>
                  <a:rPr lang="en-GB" sz="1800" dirty="0">
                    <a:latin typeface="Verdana" panose="020B0604030504040204" pitchFamily="34" charset="0"/>
                    <a:ea typeface="Verdana" panose="020B0604030504040204" pitchFamily="34" charset="0"/>
                    <a:cs typeface="Verdana" panose="020B0604030504040204" pitchFamily="34" charset="0"/>
                  </a:rPr>
                  <a:t>The TPC total drift time is about </a:t>
                </a:r>
                <a:r>
                  <a:rPr lang="en-US" sz="1800" dirty="0">
                    <a:latin typeface="Verdana" panose="020B0604030504040204" pitchFamily="34" charset="0"/>
                    <a:ea typeface="Verdana" panose="020B0604030504040204" pitchFamily="34" charset="0"/>
                    <a:cs typeface="Verdana" panose="020B0604030504040204" pitchFamily="34" charset="0"/>
                  </a:rPr>
                  <a:t>30 </a:t>
                </a:r>
                <a:r>
                  <a:rPr lang="en-US" sz="1800" dirty="0" err="1">
                    <a:latin typeface="Verdana" panose="020B0604030504040204" pitchFamily="34" charset="0"/>
                    <a:ea typeface="Verdana" panose="020B0604030504040204" pitchFamily="34" charset="0"/>
                    <a:cs typeface="Verdana" panose="020B0604030504040204" pitchFamily="34" charset="0"/>
                  </a:rPr>
                  <a:t>μs</a:t>
                </a:r>
                <a:endParaRPr lang="en-US" sz="1800" dirty="0">
                  <a:latin typeface="Verdana" panose="020B0604030504040204" pitchFamily="34" charset="0"/>
                  <a:ea typeface="Verdana" panose="020B0604030504040204" pitchFamily="34" charset="0"/>
                  <a:cs typeface="Verdana" panose="020B0604030504040204" pitchFamily="34" charset="0"/>
                </a:endParaRPr>
              </a:p>
              <a:p>
                <a:pPr lvl="1"/>
                <a:r>
                  <a:rPr lang="en-US" sz="1800" dirty="0">
                    <a:latin typeface="Verdana" panose="020B0604030504040204" pitchFamily="34" charset="0"/>
                    <a:ea typeface="Verdana" panose="020B0604030504040204" pitchFamily="34" charset="0"/>
                    <a:cs typeface="Verdana" panose="020B0604030504040204" pitchFamily="34" charset="0"/>
                  </a:rPr>
                  <a:t>This means that there is on average 2 event / TPC readout cycle</a:t>
                </a:r>
              </a:p>
              <a:p>
                <a:pPr lvl="1"/>
                <a:r>
                  <a:rPr lang="nl-NL" sz="1800" dirty="0">
                    <a:latin typeface="Verdana" panose="020B0604030504040204" pitchFamily="34" charset="0"/>
                    <a:ea typeface="Verdana" panose="020B0604030504040204" pitchFamily="34" charset="0"/>
                    <a:cs typeface="Verdana" panose="020B0604030504040204" pitchFamily="34" charset="0"/>
                  </a:rPr>
                  <a:t>YES: The excellent time </a:t>
                </a:r>
                <a:r>
                  <a:rPr lang="nl-NL" sz="1800" dirty="0" err="1">
                    <a:latin typeface="Verdana" panose="020B0604030504040204" pitchFamily="34" charset="0"/>
                    <a:ea typeface="Verdana" panose="020B0604030504040204" pitchFamily="34" charset="0"/>
                    <a:cs typeface="Verdana" panose="020B0604030504040204" pitchFamily="34" charset="0"/>
                  </a:rPr>
                  <a:t>resolution</a:t>
                </a:r>
                <a:r>
                  <a:rPr lang="nl-NL" sz="1800" dirty="0">
                    <a:latin typeface="Verdana" panose="020B0604030504040204" pitchFamily="34" charset="0"/>
                    <a:ea typeface="Verdana" panose="020B0604030504040204" pitchFamily="34" charset="0"/>
                    <a:cs typeface="Verdana" panose="020B0604030504040204" pitchFamily="34" charset="0"/>
                  </a:rPr>
                  <a:t>: time stamping of tracks &lt; 1.2 ns </a:t>
                </a:r>
                <a:r>
                  <a:rPr lang="nl-NL" sz="1800" dirty="0" err="1">
                    <a:latin typeface="Verdana" panose="020B0604030504040204" pitchFamily="34" charset="0"/>
                    <a:ea typeface="Verdana" panose="020B0604030504040204" pitchFamily="34" charset="0"/>
                    <a:cs typeface="Verdana" panose="020B0604030504040204" pitchFamily="34" charset="0"/>
                  </a:rPr>
                  <a:t>allows</a:t>
                </a:r>
                <a:r>
                  <a:rPr lang="nl-NL" sz="1800" dirty="0">
                    <a:latin typeface="Verdana" panose="020B0604030504040204" pitchFamily="34" charset="0"/>
                    <a:ea typeface="Verdana" panose="020B0604030504040204" pitchFamily="34" charset="0"/>
                    <a:cs typeface="Verdana" panose="020B0604030504040204" pitchFamily="34" charset="0"/>
                  </a:rPr>
                  <a:t> </a:t>
                </a:r>
                <a:r>
                  <a:rPr lang="nl-NL" sz="1800" dirty="0" err="1">
                    <a:latin typeface="Verdana" panose="020B0604030504040204" pitchFamily="34" charset="0"/>
                    <a:ea typeface="Verdana" panose="020B0604030504040204" pitchFamily="34" charset="0"/>
                    <a:cs typeface="Verdana" panose="020B0604030504040204" pitchFamily="34" charset="0"/>
                  </a:rPr>
                  <a:t>to</a:t>
                </a:r>
                <a:r>
                  <a:rPr lang="nl-NL" sz="1800" dirty="0">
                    <a:latin typeface="Verdana" panose="020B0604030504040204" pitchFamily="34" charset="0"/>
                    <a:ea typeface="Verdana" panose="020B0604030504040204" pitchFamily="34" charset="0"/>
                    <a:cs typeface="Verdana" panose="020B0604030504040204" pitchFamily="34" charset="0"/>
                  </a:rPr>
                  <a:t> </a:t>
                </a:r>
                <a:r>
                  <a:rPr lang="nl-NL" sz="1800" dirty="0" err="1">
                    <a:latin typeface="Verdana" panose="020B0604030504040204" pitchFamily="34" charset="0"/>
                    <a:ea typeface="Verdana" panose="020B0604030504040204" pitchFamily="34" charset="0"/>
                    <a:cs typeface="Verdana" panose="020B0604030504040204" pitchFamily="34" charset="0"/>
                  </a:rPr>
                  <a:t>resolve</a:t>
                </a:r>
                <a:r>
                  <a:rPr lang="nl-NL" sz="1800" dirty="0">
                    <a:latin typeface="Verdana" panose="020B0604030504040204" pitchFamily="34" charset="0"/>
                    <a:ea typeface="Verdana" panose="020B0604030504040204" pitchFamily="34" charset="0"/>
                    <a:cs typeface="Verdana" panose="020B0604030504040204" pitchFamily="34" charset="0"/>
                  </a:rPr>
                  <a:t> </a:t>
                </a:r>
                <a:r>
                  <a:rPr lang="nl-NL" sz="1800" dirty="0" err="1">
                    <a:latin typeface="Verdana" panose="020B0604030504040204" pitchFamily="34" charset="0"/>
                    <a:ea typeface="Verdana" panose="020B0604030504040204" pitchFamily="34" charset="0"/>
                    <a:cs typeface="Verdana" panose="020B0604030504040204" pitchFamily="34" charset="0"/>
                  </a:rPr>
                  <a:t>and</a:t>
                </a:r>
                <a:r>
                  <a:rPr lang="nl-NL" sz="1800" dirty="0">
                    <a:latin typeface="Verdana" panose="020B0604030504040204" pitchFamily="34" charset="0"/>
                    <a:ea typeface="Verdana" panose="020B0604030504040204" pitchFamily="34" charset="0"/>
                    <a:cs typeface="Verdana" panose="020B0604030504040204" pitchFamily="34" charset="0"/>
                  </a:rPr>
                  <a:t> </a:t>
                </a:r>
                <a:r>
                  <a:rPr lang="nl-NL" sz="1800" dirty="0" err="1">
                    <a:latin typeface="Verdana" panose="020B0604030504040204" pitchFamily="34" charset="0"/>
                    <a:ea typeface="Verdana" panose="020B0604030504040204" pitchFamily="34" charset="0"/>
                    <a:cs typeface="Verdana" panose="020B0604030504040204" pitchFamily="34" charset="0"/>
                  </a:rPr>
                  <a:t>reconstruct</a:t>
                </a:r>
                <a:r>
                  <a:rPr lang="nl-NL" sz="1800" dirty="0">
                    <a:latin typeface="Verdana" panose="020B0604030504040204" pitchFamily="34" charset="0"/>
                    <a:ea typeface="Verdana" panose="020B0604030504040204" pitchFamily="34" charset="0"/>
                    <a:cs typeface="Verdana" panose="020B0604030504040204" pitchFamily="34" charset="0"/>
                  </a:rPr>
                  <a:t> </a:t>
                </a:r>
                <a:r>
                  <a:rPr lang="nl-NL" sz="1800" dirty="0" err="1">
                    <a:latin typeface="Verdana" panose="020B0604030504040204" pitchFamily="34" charset="0"/>
                    <a:ea typeface="Verdana" panose="020B0604030504040204" pitchFamily="34" charset="0"/>
                    <a:cs typeface="Verdana" panose="020B0604030504040204" pitchFamily="34" charset="0"/>
                  </a:rPr>
                  <a:t>the</a:t>
                </a:r>
                <a:r>
                  <a:rPr lang="nl-NL" sz="1800" dirty="0">
                    <a:latin typeface="Verdana" panose="020B0604030504040204" pitchFamily="34" charset="0"/>
                    <a:ea typeface="Verdana" panose="020B0604030504040204" pitchFamily="34" charset="0"/>
                    <a:cs typeface="Verdana" panose="020B0604030504040204" pitchFamily="34" charset="0"/>
                  </a:rPr>
                  <a:t> events</a:t>
                </a:r>
                <a:endParaRPr lang="en-GB" sz="2000" dirty="0">
                  <a:latin typeface="Verdana" panose="020B0604030504040204" pitchFamily="34" charset="0"/>
                  <a:ea typeface="Verdana" panose="020B0604030504040204" pitchFamily="34" charset="0"/>
                  <a:cs typeface="Verdana" panose="020B0604030504040204" pitchFamily="34" charset="0"/>
                </a:endParaRPr>
              </a:p>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Can the current readout deal with the rate?</a:t>
                </a:r>
              </a:p>
              <a:p>
                <a:pPr lvl="1"/>
                <a:r>
                  <a:rPr lang="en-GB" sz="1800" dirty="0">
                    <a:latin typeface="Verdana" panose="020B0604030504040204" pitchFamily="34" charset="0"/>
                    <a:ea typeface="Verdana" panose="020B0604030504040204" pitchFamily="34" charset="0"/>
                    <a:cs typeface="Verdana" panose="020B0604030504040204" pitchFamily="34" charset="0"/>
                  </a:rPr>
                  <a:t>Link speed of Timepix3 (in Quad): 2.6 </a:t>
                </a:r>
                <a:r>
                  <a:rPr lang="en-GB" sz="1800" dirty="0" err="1">
                    <a:latin typeface="Verdana" panose="020B0604030504040204" pitchFamily="34" charset="0"/>
                    <a:ea typeface="Verdana" panose="020B0604030504040204" pitchFamily="34" charset="0"/>
                    <a:cs typeface="Verdana" panose="020B0604030504040204" pitchFamily="34" charset="0"/>
                  </a:rPr>
                  <a:t>MHits</a:t>
                </a:r>
                <a:r>
                  <a:rPr lang="en-GB" sz="1800" dirty="0">
                    <a:latin typeface="Verdana" panose="020B0604030504040204" pitchFamily="34" charset="0"/>
                    <a:ea typeface="Verdana" panose="020B0604030504040204" pitchFamily="34" charset="0"/>
                    <a:cs typeface="Verdana" panose="020B0604030504040204" pitchFamily="34" charset="0"/>
                  </a:rPr>
                  <a:t>/s per 1.41 × 1.41 cm</a:t>
                </a:r>
                <a:r>
                  <a:rPr lang="en-GB" sz="1800" baseline="30000" dirty="0">
                    <a:latin typeface="Verdana" panose="020B0604030504040204" pitchFamily="34" charset="0"/>
                    <a:ea typeface="Verdana" panose="020B0604030504040204" pitchFamily="34" charset="0"/>
                    <a:cs typeface="Verdana" panose="020B0604030504040204" pitchFamily="34" charset="0"/>
                  </a:rPr>
                  <a:t>2  </a:t>
                </a:r>
                <a:r>
                  <a:rPr lang="en-GB" sz="1800" dirty="0" err="1">
                    <a:solidFill>
                      <a:srgbClr val="FF0000"/>
                    </a:solidFill>
                    <a:latin typeface="Verdana" panose="020B0604030504040204" pitchFamily="34" charset="0"/>
                    <a:ea typeface="Verdana" panose="020B0604030504040204" pitchFamily="34" charset="0"/>
                    <a:cs typeface="Verdana" panose="020B0604030504040204" pitchFamily="34" charset="0"/>
                    <a:hlinkClick r:id="rId2"/>
                  </a:rPr>
                  <a:t>Testbeam</a:t>
                </a:r>
                <a:r>
                  <a:rPr lang="en-GB" sz="1800" dirty="0">
                    <a:solidFill>
                      <a:srgbClr val="FF0000"/>
                    </a:solidFill>
                    <a:latin typeface="Verdana" panose="020B0604030504040204" pitchFamily="34" charset="0"/>
                    <a:ea typeface="Verdana" panose="020B0604030504040204" pitchFamily="34" charset="0"/>
                    <a:cs typeface="Verdana" panose="020B0604030504040204" pitchFamily="34" charset="0"/>
                    <a:hlinkClick r:id="rId2"/>
                  </a:rPr>
                  <a:t> up to 1.5 kHz</a:t>
                </a:r>
                <a:endParaRPr lang="en-GB" sz="1800" baseline="300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lvl="1"/>
                <a:r>
                  <a:rPr lang="en-GB" sz="1800" dirty="0">
                    <a:latin typeface="Verdana" panose="020B0604030504040204" pitchFamily="34" charset="0"/>
                    <a:ea typeface="Verdana" panose="020B0604030504040204" pitchFamily="34" charset="0"/>
                    <a:cs typeface="Verdana" panose="020B0604030504040204" pitchFamily="34" charset="0"/>
                  </a:rPr>
                  <a:t>YES: This is largely sufficient to deal with high luminosity Z running</a:t>
                </a:r>
              </a:p>
              <a:p>
                <a:pPr lvl="1"/>
                <a:r>
                  <a:rPr lang="en-GB" sz="1800" dirty="0">
                    <a:latin typeface="Verdana" panose="020B0604030504040204" pitchFamily="34" charset="0"/>
                    <a:ea typeface="Verdana" panose="020B0604030504040204" pitchFamily="34" charset="0"/>
                    <a:cs typeface="Verdana" panose="020B0604030504040204" pitchFamily="34" charset="0"/>
                  </a:rPr>
                  <a:t>NB: Data size is not a show stopper as e.g. </a:t>
                </a:r>
                <a:r>
                  <a:rPr lang="en-GB" sz="1800" dirty="0" err="1">
                    <a:latin typeface="Verdana" panose="020B0604030504040204" pitchFamily="34" charset="0"/>
                    <a:ea typeface="Verdana" panose="020B0604030504040204" pitchFamily="34" charset="0"/>
                    <a:cs typeface="Verdana" panose="020B0604030504040204" pitchFamily="34" charset="0"/>
                  </a:rPr>
                  <a:t>LHCb</a:t>
                </a:r>
                <a:r>
                  <a:rPr lang="en-GB" sz="1800" dirty="0">
                    <a:latin typeface="Verdana" panose="020B0604030504040204" pitchFamily="34" charset="0"/>
                    <a:ea typeface="Verdana" panose="020B0604030504040204" pitchFamily="34" charset="0"/>
                    <a:cs typeface="Verdana" panose="020B0604030504040204" pitchFamily="34" charset="0"/>
                  </a:rPr>
                  <a:t> experiment shows using the </a:t>
                </a:r>
                <a:r>
                  <a:rPr lang="en-GB" sz="1800" dirty="0" err="1">
                    <a:latin typeface="Verdana" panose="020B0604030504040204" pitchFamily="34" charset="0"/>
                    <a:ea typeface="Verdana" panose="020B0604030504040204" pitchFamily="34" charset="0"/>
                    <a:cs typeface="Verdana" panose="020B0604030504040204" pitchFamily="34" charset="0"/>
                  </a:rPr>
                  <a:t>VeloPix</a:t>
                </a:r>
                <a:r>
                  <a:rPr lang="en-GB" sz="1800" dirty="0">
                    <a:latin typeface="Verdana" panose="020B0604030504040204" pitchFamily="34" charset="0"/>
                    <a:ea typeface="Verdana" panose="020B0604030504040204" pitchFamily="34" charset="0"/>
                    <a:cs typeface="Verdana" panose="020B0604030504040204" pitchFamily="34" charset="0"/>
                  </a:rPr>
                  <a:t> chip </a:t>
                </a:r>
              </a:p>
              <a:p>
                <a:endParaRPr lang="nl-NL" dirty="0"/>
              </a:p>
            </p:txBody>
          </p:sp>
        </mc:Choice>
        <mc:Fallback xmlns="">
          <p:sp>
            <p:nvSpPr>
              <p:cNvPr id="3" name="Tijdelijke aanduiding voor inhoud 2">
                <a:extLst>
                  <a:ext uri="{FF2B5EF4-FFF2-40B4-BE49-F238E27FC236}">
                    <a16:creationId xmlns:a16="http://schemas.microsoft.com/office/drawing/2014/main" id="{39822A7A-1EC3-441B-8C12-ABFF22A4945A}"/>
                  </a:ext>
                </a:extLst>
              </p:cNvPr>
              <p:cNvSpPr>
                <a:spLocks noGrp="1" noRot="1" noChangeAspect="1" noMove="1" noResize="1" noEditPoints="1" noAdjustHandles="1" noChangeArrowheads="1" noChangeShapeType="1" noTextEdit="1"/>
              </p:cNvSpPr>
              <p:nvPr>
                <p:ph idx="1"/>
              </p:nvPr>
            </p:nvSpPr>
            <p:spPr>
              <a:xfrm>
                <a:off x="838199" y="1196622"/>
                <a:ext cx="11234465" cy="5184706"/>
              </a:xfrm>
              <a:blipFill>
                <a:blip r:embed="rId3"/>
                <a:stretch>
                  <a:fillRect l="-451" t="-1222" b="-1222"/>
                </a:stretch>
              </a:blipFill>
            </p:spPr>
            <p:txBody>
              <a:bodyPr/>
              <a:lstStyle/>
              <a:p>
                <a:r>
                  <a:rPr lang="en-NL">
                    <a:noFill/>
                  </a:rPr>
                  <a:t> </a:t>
                </a:r>
              </a:p>
            </p:txBody>
          </p:sp>
        </mc:Fallback>
      </mc:AlternateContent>
      <p:sp>
        <p:nvSpPr>
          <p:cNvPr id="4" name="Tijdelijke aanduiding voor datum 3">
            <a:extLst>
              <a:ext uri="{FF2B5EF4-FFF2-40B4-BE49-F238E27FC236}">
                <a16:creationId xmlns:a16="http://schemas.microsoft.com/office/drawing/2014/main" id="{143A0E9E-8C1A-470F-B709-7C23131E6295}"/>
              </a:ext>
            </a:extLst>
          </p:cNvPr>
          <p:cNvSpPr>
            <a:spLocks noGrp="1"/>
          </p:cNvSpPr>
          <p:nvPr>
            <p:ph type="dt" sz="half" idx="10"/>
          </p:nvPr>
        </p:nvSpPr>
        <p:spPr>
          <a:xfrm>
            <a:off x="428625" y="6597419"/>
            <a:ext cx="2743200" cy="260581"/>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26/10/2020</a:t>
            </a:r>
            <a:endParaRPr lang="en-GB" dirty="0"/>
          </a:p>
        </p:txBody>
      </p:sp>
      <p:sp>
        <p:nvSpPr>
          <p:cNvPr id="5" name="Tijdelijke aanduiding voor voettekst 4">
            <a:extLst>
              <a:ext uri="{FF2B5EF4-FFF2-40B4-BE49-F238E27FC236}">
                <a16:creationId xmlns:a16="http://schemas.microsoft.com/office/drawing/2014/main" id="{1F214B82-A4FE-404C-8B1B-22CB8F49BAA6}"/>
              </a:ext>
            </a:extLst>
          </p:cNvPr>
          <p:cNvSpPr>
            <a:spLocks noGrp="1"/>
          </p:cNvSpPr>
          <p:nvPr>
            <p:ph type="ftr" sz="quarter" idx="11"/>
          </p:nvPr>
        </p:nvSpPr>
        <p:spPr>
          <a:xfrm>
            <a:off x="3171825" y="6597419"/>
            <a:ext cx="5848350" cy="260581"/>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Pixel TPC R&amp;D (Peter Kluit)</a:t>
            </a:r>
            <a:endParaRPr lang="en-GB" dirty="0"/>
          </a:p>
        </p:txBody>
      </p:sp>
      <p:pic>
        <p:nvPicPr>
          <p:cNvPr id="10" name="Picture 9">
            <a:extLst>
              <a:ext uri="{FF2B5EF4-FFF2-40B4-BE49-F238E27FC236}">
                <a16:creationId xmlns:a16="http://schemas.microsoft.com/office/drawing/2014/main" id="{A776C8F5-4D7C-1845-AB26-BC4CCE0724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8852" y="1988840"/>
            <a:ext cx="3466852" cy="1648731"/>
          </a:xfrm>
          <a:prstGeom prst="rect">
            <a:avLst/>
          </a:prstGeom>
        </p:spPr>
      </p:pic>
      <p:grpSp>
        <p:nvGrpSpPr>
          <p:cNvPr id="12" name="Groep 8">
            <a:extLst>
              <a:ext uri="{FF2B5EF4-FFF2-40B4-BE49-F238E27FC236}">
                <a16:creationId xmlns:a16="http://schemas.microsoft.com/office/drawing/2014/main" id="{50D56FB8-D3E1-144E-906C-4CAD19ED7E1E}"/>
              </a:ext>
            </a:extLst>
          </p:cNvPr>
          <p:cNvGrpSpPr/>
          <p:nvPr/>
        </p:nvGrpSpPr>
        <p:grpSpPr>
          <a:xfrm>
            <a:off x="1631504" y="1916832"/>
            <a:ext cx="4824537" cy="1584176"/>
            <a:chOff x="7149455" y="4681579"/>
            <a:chExt cx="4876923" cy="1764303"/>
          </a:xfrm>
        </p:grpSpPr>
        <p:pic>
          <p:nvPicPr>
            <p:cNvPr id="13" name="Afbeelding 6">
              <a:extLst>
                <a:ext uri="{FF2B5EF4-FFF2-40B4-BE49-F238E27FC236}">
                  <a16:creationId xmlns:a16="http://schemas.microsoft.com/office/drawing/2014/main" id="{4B2B1183-034B-D044-B833-090BE692906C}"/>
                </a:ext>
              </a:extLst>
            </p:cNvPr>
            <p:cNvPicPr>
              <a:picLocks noChangeAspect="1"/>
            </p:cNvPicPr>
            <p:nvPr/>
          </p:nvPicPr>
          <p:blipFill rotWithShape="1">
            <a:blip r:embed="rId5">
              <a:extLst>
                <a:ext uri="{28A0092B-C50C-407E-A947-70E740481C1C}">
                  <a14:useLocalDpi xmlns:a14="http://schemas.microsoft.com/office/drawing/2010/main" val="0"/>
                </a:ext>
              </a:extLst>
            </a:blip>
            <a:srcRect t="7517" b="25276"/>
            <a:stretch/>
          </p:blipFill>
          <p:spPr>
            <a:xfrm>
              <a:off x="7149455" y="4681579"/>
              <a:ext cx="4669132" cy="1764303"/>
            </a:xfrm>
            <a:prstGeom prst="rect">
              <a:avLst/>
            </a:prstGeom>
          </p:spPr>
        </p:pic>
        <p:sp>
          <p:nvSpPr>
            <p:cNvPr id="14" name="Tekstvak 7">
              <a:extLst>
                <a:ext uri="{FF2B5EF4-FFF2-40B4-BE49-F238E27FC236}">
                  <a16:creationId xmlns:a16="http://schemas.microsoft.com/office/drawing/2014/main" id="{370EADA3-3EF4-CD41-9D12-A9689F0DDA22}"/>
                </a:ext>
              </a:extLst>
            </p:cNvPr>
            <p:cNvSpPr txBox="1"/>
            <p:nvPr/>
          </p:nvSpPr>
          <p:spPr>
            <a:xfrm>
              <a:off x="11075925" y="6168883"/>
              <a:ext cx="950453" cy="276999"/>
            </a:xfrm>
            <a:prstGeom prst="rect">
              <a:avLst/>
            </a:prstGeom>
            <a:noFill/>
          </p:spPr>
          <p:txBody>
            <a:bodyPr wrap="none" rtlCol="0">
              <a:spAutoFit/>
            </a:bodyPr>
            <a:lstStyle/>
            <a:p>
              <a:r>
                <a:rPr lang="nl-NL" sz="1200" dirty="0"/>
                <a:t>Picture IHEP</a:t>
              </a:r>
              <a:endParaRPr lang="en-GB" sz="1200" dirty="0"/>
            </a:p>
          </p:txBody>
        </p:sp>
      </p:grpSp>
    </p:spTree>
    <p:extLst>
      <p:ext uri="{BB962C8B-B14F-4D97-AF65-F5344CB8AC3E}">
        <p14:creationId xmlns:p14="http://schemas.microsoft.com/office/powerpoint/2010/main" val="2218079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8CC231-EC49-46BA-B8D3-09F05285A0A1}"/>
              </a:ext>
            </a:extLst>
          </p:cNvPr>
          <p:cNvSpPr>
            <a:spLocks noGrp="1"/>
          </p:cNvSpPr>
          <p:nvPr>
            <p:ph type="title"/>
          </p:nvPr>
        </p:nvSpPr>
        <p:spPr>
          <a:xfrm>
            <a:off x="948267" y="188640"/>
            <a:ext cx="10363200" cy="800100"/>
          </a:xfrm>
        </p:spPr>
        <p:txBody>
          <a:bodyPr/>
          <a:lstStyle/>
          <a:p>
            <a:r>
              <a:rPr lang="nl-NL" sz="3600" b="0" dirty="0">
                <a:latin typeface="Verdana" panose="020B0604030504040204" pitchFamily="34" charset="0"/>
                <a:ea typeface="Verdana" panose="020B0604030504040204" pitchFamily="34" charset="0"/>
                <a:cs typeface="Verdana" panose="020B0604030504040204" pitchFamily="34" charset="0"/>
              </a:rPr>
              <a:t>A Pixel TPC at CEPC or FCC-</a:t>
            </a:r>
            <a:r>
              <a:rPr lang="nl-NL" sz="3600" b="0" dirty="0" err="1">
                <a:latin typeface="Verdana" panose="020B0604030504040204" pitchFamily="34" charset="0"/>
                <a:ea typeface="Verdana" panose="020B0604030504040204" pitchFamily="34" charset="0"/>
                <a:cs typeface="Verdana" panose="020B0604030504040204" pitchFamily="34" charset="0"/>
              </a:rPr>
              <a:t>ee</a:t>
            </a:r>
            <a:endParaRPr lang="en-GB" sz="3600" b="0" dirty="0">
              <a:latin typeface="Verdana" panose="020B0604030504040204" pitchFamily="34" charset="0"/>
              <a:ea typeface="Verdana" panose="020B0604030504040204" pitchFamily="34" charset="0"/>
              <a:cs typeface="Verdana" panose="020B0604030504040204" pitchFamily="34" charset="0"/>
            </a:endParaRPr>
          </a:p>
        </p:txBody>
      </p:sp>
      <mc:AlternateContent xmlns:mc="http://schemas.openxmlformats.org/markup-compatibility/2006" xmlns:a14="http://schemas.microsoft.com/office/drawing/2010/main">
        <mc:Choice Requires="a14">
          <p:sp>
            <p:nvSpPr>
              <p:cNvPr id="3" name="Tijdelijke aanduiding voor inhoud 2">
                <a:extLst>
                  <a:ext uri="{FF2B5EF4-FFF2-40B4-BE49-F238E27FC236}">
                    <a16:creationId xmlns:a16="http://schemas.microsoft.com/office/drawing/2014/main" id="{39822A7A-1EC3-441B-8C12-ABFF22A4945A}"/>
                  </a:ext>
                </a:extLst>
              </p:cNvPr>
              <p:cNvSpPr>
                <a:spLocks noGrp="1"/>
              </p:cNvSpPr>
              <p:nvPr>
                <p:ph idx="1"/>
              </p:nvPr>
            </p:nvSpPr>
            <p:spPr>
              <a:xfrm>
                <a:off x="838199" y="980728"/>
                <a:ext cx="10800645" cy="4980341"/>
              </a:xfrm>
            </p:spPr>
            <p:txBody>
              <a:bodyPr>
                <a:normAutofit/>
              </a:bodyPr>
              <a:lstStyle/>
              <a:p>
                <a:pPr marL="0" indent="0">
                  <a:buNone/>
                </a:pPr>
                <a:r>
                  <a:rPr lang="nl-NL" sz="2000" dirty="0">
                    <a:latin typeface="Verdana" panose="020B0604030504040204" pitchFamily="34" charset="0"/>
                    <a:ea typeface="Verdana" panose="020B0604030504040204" pitchFamily="34" charset="0"/>
                    <a:cs typeface="Verdana" panose="020B0604030504040204" pitchFamily="34" charset="0"/>
                  </a:rPr>
                  <a:t> </a:t>
                </a:r>
              </a:p>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What is the current power consumption?</a:t>
                </a:r>
              </a:p>
              <a:p>
                <a:pPr lvl="1"/>
                <a:r>
                  <a:rPr lang="en-GB" sz="1800" dirty="0">
                    <a:latin typeface="Verdana" panose="020B0604030504040204" pitchFamily="34" charset="0"/>
                    <a:ea typeface="Verdana" panose="020B0604030504040204" pitchFamily="34" charset="0"/>
                    <a:cs typeface="Verdana" panose="020B0604030504040204" pitchFamily="34" charset="0"/>
                  </a:rPr>
                  <a:t>No power pulsing possible at these colliders (at ILC power pulsing was possible) </a:t>
                </a:r>
              </a:p>
              <a:p>
                <a:pPr lvl="1"/>
                <a:r>
                  <a:rPr lang="en-GB" sz="1800" dirty="0">
                    <a:latin typeface="Verdana" panose="020B0604030504040204" pitchFamily="34" charset="0"/>
                    <a:ea typeface="Verdana" panose="020B0604030504040204" pitchFamily="34" charset="0"/>
                    <a:cs typeface="Verdana" panose="020B0604030504040204" pitchFamily="34" charset="0"/>
                  </a:rPr>
                  <a:t>Current power consumption TPX3 chip </a:t>
                </a:r>
                <a14:m>
                  <m:oMath xmlns:m="http://schemas.openxmlformats.org/officeDocument/2006/math">
                    <m:r>
                      <a:rPr lang="nl-NL" sz="1800" b="0" i="1" smtClean="0">
                        <a:latin typeface="Cambria Math" panose="02040503050406030204" pitchFamily="18" charset="0"/>
                      </a:rPr>
                      <m:t>~</m:t>
                    </m:r>
                  </m:oMath>
                </a14:m>
                <a:r>
                  <a:rPr lang="en-GB" sz="1800" dirty="0">
                    <a:latin typeface="Verdana" panose="020B0604030504040204" pitchFamily="34" charset="0"/>
                    <a:ea typeface="Verdana" panose="020B0604030504040204" pitchFamily="34" charset="0"/>
                    <a:cs typeface="Verdana" panose="020B0604030504040204" pitchFamily="34" charset="0"/>
                  </a:rPr>
                  <a:t>2W/chip per 1.41 × 1.41 cm</a:t>
                </a:r>
                <a:r>
                  <a:rPr lang="en-GB" sz="1800" baseline="30000" dirty="0">
                    <a:latin typeface="Verdana" panose="020B0604030504040204" pitchFamily="34" charset="0"/>
                    <a:ea typeface="Verdana" panose="020B0604030504040204" pitchFamily="34" charset="0"/>
                    <a:cs typeface="Verdana" panose="020B0604030504040204" pitchFamily="34" charset="0"/>
                  </a:rPr>
                  <a:t>2</a:t>
                </a:r>
                <a:endParaRPr lang="en-GB" sz="1800" dirty="0">
                  <a:latin typeface="Verdana" panose="020B0604030504040204" pitchFamily="34" charset="0"/>
                  <a:ea typeface="Verdana" panose="020B0604030504040204" pitchFamily="34" charset="0"/>
                  <a:cs typeface="Verdana" panose="020B0604030504040204" pitchFamily="34" charset="0"/>
                </a:endParaRPr>
              </a:p>
              <a:p>
                <a:pPr lvl="1"/>
                <a:r>
                  <a:rPr lang="en-GB" sz="1800" dirty="0">
                    <a:latin typeface="Verdana" panose="020B0604030504040204" pitchFamily="34" charset="0"/>
                    <a:ea typeface="Verdana" panose="020B0604030504040204" pitchFamily="34" charset="0"/>
                    <a:cs typeface="Verdana" panose="020B0604030504040204" pitchFamily="34" charset="0"/>
                  </a:rPr>
                  <a:t>So: good cooling is important but in my opinion no show stopper</a:t>
                </a:r>
              </a:p>
              <a:p>
                <a:pPr lvl="1"/>
                <a:r>
                  <a:rPr lang="en-GB" sz="1800" dirty="0">
                    <a:latin typeface="Verdana" panose="020B0604030504040204" pitchFamily="34" charset="0"/>
                    <a:ea typeface="Verdana" panose="020B0604030504040204" pitchFamily="34" charset="0"/>
                    <a:cs typeface="Verdana" panose="020B0604030504040204" pitchFamily="34" charset="0"/>
                  </a:rPr>
                  <a:t>For Silicon detectors lower consumption for the chips and cooling is an important point that needs R&amp;D (e.g. microchannel cooling). </a:t>
                </a:r>
              </a:p>
              <a:p>
                <a:pPr lvl="1"/>
                <a:r>
                  <a:rPr lang="en-GB" sz="1800" dirty="0">
                    <a:latin typeface="Verdana" panose="020B0604030504040204" pitchFamily="34" charset="0"/>
                    <a:ea typeface="Verdana" panose="020B0604030504040204" pitchFamily="34" charset="0"/>
                    <a:cs typeface="Verdana" panose="020B0604030504040204" pitchFamily="34" charset="0"/>
                  </a:rPr>
                  <a:t>To save power the TPX3/4 chips can be run in </a:t>
                </a:r>
                <a:r>
                  <a:rPr lang="en-GB" sz="1800" dirty="0">
                    <a:latin typeface="Verdana" panose="020B0604030504040204" pitchFamily="34" charset="0"/>
                    <a:ea typeface="Verdana" panose="020B0604030504040204" pitchFamily="34" charset="0"/>
                    <a:cs typeface="Verdana" panose="020B0604030504040204" pitchFamily="34" charset="0"/>
                    <a:hlinkClick r:id="rId2"/>
                  </a:rPr>
                  <a:t>LowPowerMode</a:t>
                </a:r>
                <a:r>
                  <a:rPr lang="en-GB" sz="1800" dirty="0">
                    <a:latin typeface="Verdana" panose="020B0604030504040204" pitchFamily="34" charset="0"/>
                    <a:ea typeface="Verdana" panose="020B0604030504040204" pitchFamily="34" charset="0"/>
                    <a:cs typeface="Verdana" panose="020B0604030504040204" pitchFamily="34" charset="0"/>
                  </a:rPr>
                  <a:t>: </a:t>
                </a:r>
                <a:r>
                  <a:rPr lang="en-GB" sz="1800" dirty="0">
                    <a:solidFill>
                      <a:srgbClr val="FF0000"/>
                    </a:solidFill>
                    <a:latin typeface="Verdana" panose="020B0604030504040204" pitchFamily="34" charset="0"/>
                    <a:ea typeface="Verdana" panose="020B0604030504040204" pitchFamily="34" charset="0"/>
                    <a:cs typeface="Verdana" panose="020B0604030504040204" pitchFamily="34" charset="0"/>
                  </a:rPr>
                  <a:t>reduction factor 10.</a:t>
                </a:r>
              </a:p>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Can one limit the track distortions?</a:t>
                </a:r>
              </a:p>
              <a:p>
                <a:pPr lvl="1"/>
                <a:r>
                  <a:rPr lang="en-GB" sz="1800" dirty="0">
                    <a:latin typeface="Verdana" panose="020B0604030504040204" pitchFamily="34" charset="0"/>
                    <a:ea typeface="Verdana" panose="020B0604030504040204" pitchFamily="34" charset="0"/>
                    <a:cs typeface="Verdana" panose="020B0604030504040204" pitchFamily="34" charset="0"/>
                  </a:rPr>
                  <a:t>There are two important sources of track distortions: </a:t>
                </a:r>
              </a:p>
              <a:p>
                <a:pPr lvl="2"/>
                <a:r>
                  <a:rPr lang="en-GB" sz="1800" dirty="0">
                    <a:latin typeface="Verdana" panose="020B0604030504040204" pitchFamily="34" charset="0"/>
                    <a:ea typeface="Verdana" panose="020B0604030504040204" pitchFamily="34" charset="0"/>
                    <a:cs typeface="Verdana" panose="020B0604030504040204" pitchFamily="34" charset="0"/>
                  </a:rPr>
                  <a:t>the distortions of the TPC drift field due to the primary ions </a:t>
                </a:r>
              </a:p>
              <a:p>
                <a:pPr lvl="2"/>
                <a:r>
                  <a:rPr lang="en-GB" sz="1800" dirty="0">
                    <a:latin typeface="Verdana" panose="020B0604030504040204" pitchFamily="34" charset="0"/>
                    <a:ea typeface="Verdana" panose="020B0604030504040204" pitchFamily="34" charset="0"/>
                    <a:cs typeface="Verdana" panose="020B0604030504040204" pitchFamily="34" charset="0"/>
                  </a:rPr>
                  <a:t>the distortions of the TPC drift field due to the ion back flow (IBF)</a:t>
                </a:r>
              </a:p>
              <a:p>
                <a:pPr lvl="1"/>
                <a:r>
                  <a:rPr lang="en-GB" sz="1800" dirty="0">
                    <a:latin typeface="Verdana" panose="020B0604030504040204" pitchFamily="34" charset="0"/>
                    <a:ea typeface="Verdana" panose="020B0604030504040204" pitchFamily="34" charset="0"/>
                    <a:cs typeface="Verdana" panose="020B0604030504040204" pitchFamily="34" charset="0"/>
                  </a:rPr>
                  <a:t>At the ILC gating is possible; for CEPC or FCC-</a:t>
                </a:r>
                <a:r>
                  <a:rPr lang="en-GB" sz="1800" dirty="0" err="1">
                    <a:latin typeface="Verdana" panose="020B0604030504040204" pitchFamily="34" charset="0"/>
                    <a:ea typeface="Verdana" panose="020B0604030504040204" pitchFamily="34" charset="0"/>
                    <a:cs typeface="Verdana" panose="020B0604030504040204" pitchFamily="34" charset="0"/>
                  </a:rPr>
                  <a:t>ee</a:t>
                </a:r>
                <a:r>
                  <a:rPr lang="en-GB" sz="1800" dirty="0">
                    <a:latin typeface="Verdana" panose="020B0604030504040204" pitchFamily="34" charset="0"/>
                    <a:ea typeface="Verdana" panose="020B0604030504040204" pitchFamily="34" charset="0"/>
                    <a:cs typeface="Verdana" panose="020B0604030504040204" pitchFamily="34" charset="0"/>
                  </a:rPr>
                  <a:t> this is more involved, for a Pixel TPC a double grid is the best solution (see next slide) </a:t>
                </a:r>
              </a:p>
            </p:txBody>
          </p:sp>
        </mc:Choice>
        <mc:Fallback xmlns="">
          <p:sp>
            <p:nvSpPr>
              <p:cNvPr id="3" name="Tijdelijke aanduiding voor inhoud 2">
                <a:extLst>
                  <a:ext uri="{FF2B5EF4-FFF2-40B4-BE49-F238E27FC236}">
                    <a16:creationId xmlns:a16="http://schemas.microsoft.com/office/drawing/2014/main" id="{39822A7A-1EC3-441B-8C12-ABFF22A4945A}"/>
                  </a:ext>
                </a:extLst>
              </p:cNvPr>
              <p:cNvSpPr>
                <a:spLocks noGrp="1" noRot="1" noChangeAspect="1" noMove="1" noResize="1" noEditPoints="1" noAdjustHandles="1" noChangeArrowheads="1" noChangeShapeType="1" noTextEdit="1"/>
              </p:cNvSpPr>
              <p:nvPr>
                <p:ph idx="1"/>
              </p:nvPr>
            </p:nvSpPr>
            <p:spPr>
              <a:xfrm>
                <a:off x="838199" y="980728"/>
                <a:ext cx="10800645" cy="4980341"/>
              </a:xfrm>
              <a:blipFill>
                <a:blip r:embed="rId3"/>
                <a:stretch>
                  <a:fillRect/>
                </a:stretch>
              </a:blipFill>
            </p:spPr>
            <p:txBody>
              <a:bodyPr/>
              <a:lstStyle/>
              <a:p>
                <a:r>
                  <a:rPr lang="en-NL">
                    <a:noFill/>
                  </a:rPr>
                  <a:t> </a:t>
                </a:r>
              </a:p>
            </p:txBody>
          </p:sp>
        </mc:Fallback>
      </mc:AlternateContent>
      <p:sp>
        <p:nvSpPr>
          <p:cNvPr id="4" name="Tijdelijke aanduiding voor datum 3">
            <a:extLst>
              <a:ext uri="{FF2B5EF4-FFF2-40B4-BE49-F238E27FC236}">
                <a16:creationId xmlns:a16="http://schemas.microsoft.com/office/drawing/2014/main" id="{143A0E9E-8C1A-470F-B709-7C23131E6295}"/>
              </a:ext>
            </a:extLst>
          </p:cNvPr>
          <p:cNvSpPr>
            <a:spLocks noGrp="1"/>
          </p:cNvSpPr>
          <p:nvPr>
            <p:ph type="dt" sz="half" idx="10"/>
          </p:nvPr>
        </p:nvSpPr>
        <p:spPr>
          <a:xfrm>
            <a:off x="428625" y="6597419"/>
            <a:ext cx="2743200" cy="260581"/>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26/10/2020</a:t>
            </a:r>
            <a:endParaRPr lang="en-GB" dirty="0"/>
          </a:p>
        </p:txBody>
      </p:sp>
      <p:sp>
        <p:nvSpPr>
          <p:cNvPr id="5" name="Tijdelijke aanduiding voor voettekst 4">
            <a:extLst>
              <a:ext uri="{FF2B5EF4-FFF2-40B4-BE49-F238E27FC236}">
                <a16:creationId xmlns:a16="http://schemas.microsoft.com/office/drawing/2014/main" id="{1F214B82-A4FE-404C-8B1B-22CB8F49BAA6}"/>
              </a:ext>
            </a:extLst>
          </p:cNvPr>
          <p:cNvSpPr>
            <a:spLocks noGrp="1"/>
          </p:cNvSpPr>
          <p:nvPr>
            <p:ph type="ftr" sz="quarter" idx="11"/>
          </p:nvPr>
        </p:nvSpPr>
        <p:spPr>
          <a:xfrm>
            <a:off x="3171825" y="6597419"/>
            <a:ext cx="5848350" cy="260581"/>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Pixel TPC R&amp;D (Peter Kluit)</a:t>
            </a:r>
            <a:endParaRPr lang="en-GB" dirty="0"/>
          </a:p>
        </p:txBody>
      </p:sp>
    </p:spTree>
    <p:extLst>
      <p:ext uri="{BB962C8B-B14F-4D97-AF65-F5344CB8AC3E}">
        <p14:creationId xmlns:p14="http://schemas.microsoft.com/office/powerpoint/2010/main" val="3033082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8CC231-EC49-46BA-B8D3-09F05285A0A1}"/>
              </a:ext>
            </a:extLst>
          </p:cNvPr>
          <p:cNvSpPr>
            <a:spLocks noGrp="1"/>
          </p:cNvSpPr>
          <p:nvPr>
            <p:ph type="title"/>
          </p:nvPr>
        </p:nvSpPr>
        <p:spPr>
          <a:xfrm>
            <a:off x="948267" y="188640"/>
            <a:ext cx="10363200" cy="800100"/>
          </a:xfrm>
        </p:spPr>
        <p:txBody>
          <a:bodyPr/>
          <a:lstStyle/>
          <a:p>
            <a:r>
              <a:rPr lang="nl-NL" sz="3600" b="0" dirty="0">
                <a:latin typeface="Verdana" panose="020B0604030504040204" pitchFamily="34" charset="0"/>
                <a:ea typeface="Verdana" panose="020B0604030504040204" pitchFamily="34" charset="0"/>
                <a:cs typeface="Verdana" panose="020B0604030504040204" pitchFamily="34" charset="0"/>
              </a:rPr>
              <a:t>A Pixel TPC at CEPC or FCC-</a:t>
            </a:r>
            <a:r>
              <a:rPr lang="nl-NL" sz="3600" b="0" dirty="0" err="1">
                <a:latin typeface="Verdana" panose="020B0604030504040204" pitchFamily="34" charset="0"/>
                <a:ea typeface="Verdana" panose="020B0604030504040204" pitchFamily="34" charset="0"/>
                <a:cs typeface="Verdana" panose="020B0604030504040204" pitchFamily="34" charset="0"/>
              </a:rPr>
              <a:t>ee</a:t>
            </a:r>
            <a:endParaRPr lang="en-GB" sz="3600" b="0" dirty="0">
              <a:latin typeface="Verdana" panose="020B0604030504040204" pitchFamily="34" charset="0"/>
              <a:ea typeface="Verdana" panose="020B0604030504040204" pitchFamily="34" charset="0"/>
              <a:cs typeface="Verdana" panose="020B0604030504040204" pitchFamily="34" charset="0"/>
            </a:endParaRPr>
          </a:p>
        </p:txBody>
      </p:sp>
      <p:sp>
        <p:nvSpPr>
          <p:cNvPr id="3" name="Tijdelijke aanduiding voor inhoud 2">
            <a:extLst>
              <a:ext uri="{FF2B5EF4-FFF2-40B4-BE49-F238E27FC236}">
                <a16:creationId xmlns:a16="http://schemas.microsoft.com/office/drawing/2014/main" id="{39822A7A-1EC3-441B-8C12-ABFF22A4945A}"/>
              </a:ext>
            </a:extLst>
          </p:cNvPr>
          <p:cNvSpPr>
            <a:spLocks noGrp="1"/>
          </p:cNvSpPr>
          <p:nvPr>
            <p:ph idx="1"/>
          </p:nvPr>
        </p:nvSpPr>
        <p:spPr>
          <a:xfrm>
            <a:off x="1055440" y="731014"/>
            <a:ext cx="10586393" cy="5722322"/>
          </a:xfrm>
        </p:spPr>
        <p:txBody>
          <a:bodyPr>
            <a:noAutofit/>
          </a:bodyPr>
          <a:lstStyle/>
          <a:p>
            <a:pPr marL="0" indent="0">
              <a:buNone/>
            </a:pPr>
            <a:endParaRPr lang="nl-NL" sz="2000" dirty="0">
              <a:latin typeface="Verdana" panose="020B0604030504040204" pitchFamily="34" charset="0"/>
              <a:ea typeface="Verdana" panose="020B0604030504040204" pitchFamily="34" charset="0"/>
              <a:cs typeface="Verdana" panose="020B0604030504040204" pitchFamily="34" charset="0"/>
            </a:endParaRPr>
          </a:p>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Is it possible to reduce the IBF for a pixel TPC?</a:t>
            </a:r>
          </a:p>
          <a:p>
            <a:pPr lvl="1"/>
            <a:r>
              <a:rPr lang="en-GB" sz="1800" dirty="0">
                <a:latin typeface="Verdana" panose="020B0604030504040204" pitchFamily="34" charset="0"/>
                <a:ea typeface="Verdana" panose="020B0604030504040204" pitchFamily="34" charset="0"/>
                <a:cs typeface="Verdana" panose="020B0604030504040204" pitchFamily="34" charset="0"/>
              </a:rPr>
              <a:t>IDEA: by making chip with a double grid structure (see next slide) </a:t>
            </a:r>
          </a:p>
          <a:p>
            <a:pPr lvl="1"/>
            <a:r>
              <a:rPr lang="en-GB" sz="1800" dirty="0">
                <a:latin typeface="Verdana" panose="020B0604030504040204" pitchFamily="34" charset="0"/>
                <a:ea typeface="Verdana" panose="020B0604030504040204" pitchFamily="34" charset="0"/>
                <a:cs typeface="Verdana" panose="020B0604030504040204" pitchFamily="34" charset="0"/>
              </a:rPr>
              <a:t>This idea was already realized as a TWINGRID </a:t>
            </a:r>
            <a:r>
              <a:rPr lang="en-GB" sz="1700" dirty="0">
                <a:latin typeface="Verdana" panose="020B0604030504040204" pitchFamily="34" charset="0"/>
                <a:ea typeface="Verdana" panose="020B0604030504040204" pitchFamily="34" charset="0"/>
                <a:cs typeface="Verdana" panose="020B0604030504040204" pitchFamily="34" charset="0"/>
              </a:rPr>
              <a:t>NIMA 610 (2009) 644-648 </a:t>
            </a:r>
          </a:p>
          <a:p>
            <a:pPr lvl="1"/>
            <a:r>
              <a:rPr lang="en-GB" sz="1800" dirty="0">
                <a:latin typeface="Verdana" panose="020B0604030504040204" pitchFamily="34" charset="0"/>
                <a:ea typeface="Verdana" panose="020B0604030504040204" pitchFamily="34" charset="0"/>
                <a:cs typeface="Verdana" panose="020B0604030504040204" pitchFamily="34" charset="0"/>
              </a:rPr>
              <a:t>For GEMs for the ALICE TPC this was also the way – several GEMs on top of each other to reduce IBF </a:t>
            </a:r>
          </a:p>
          <a:p>
            <a:pPr lvl="1"/>
            <a:r>
              <a:rPr lang="en-GB" sz="1800" dirty="0">
                <a:latin typeface="Verdana" panose="020B0604030504040204" pitchFamily="34" charset="0"/>
                <a:ea typeface="Verdana" panose="020B0604030504040204" pitchFamily="34" charset="0"/>
                <a:cs typeface="Verdana" panose="020B0604030504040204" pitchFamily="34" charset="0"/>
              </a:rPr>
              <a:t>For the Pixel the IBF can be easily modelled and w</a:t>
            </a:r>
            <a:r>
              <a:rPr lang="nl-NL" sz="1800" dirty="0" err="1">
                <a:latin typeface="Verdana" panose="020B0604030504040204" pitchFamily="34" charset="0"/>
                <a:ea typeface="Verdana" panose="020B0604030504040204" pitchFamily="34" charset="0"/>
                <a:cs typeface="Verdana" panose="020B0604030504040204" pitchFamily="34" charset="0"/>
              </a:rPr>
              <a:t>ith</a:t>
            </a:r>
            <a:r>
              <a:rPr lang="nl-NL" sz="1800" dirty="0">
                <a:latin typeface="Verdana" panose="020B0604030504040204" pitchFamily="34" charset="0"/>
                <a:ea typeface="Verdana" panose="020B0604030504040204" pitchFamily="34" charset="0"/>
                <a:cs typeface="Verdana" panose="020B0604030504040204" pitchFamily="34" charset="0"/>
              </a:rPr>
              <a:t> a hole </a:t>
            </a:r>
            <a:r>
              <a:rPr lang="nl-NL" sz="1800" dirty="0" err="1">
                <a:latin typeface="Verdana" panose="020B0604030504040204" pitchFamily="34" charset="0"/>
                <a:ea typeface="Verdana" panose="020B0604030504040204" pitchFamily="34" charset="0"/>
                <a:cs typeface="Verdana" panose="020B0604030504040204" pitchFamily="34" charset="0"/>
              </a:rPr>
              <a:t>size</a:t>
            </a:r>
            <a:r>
              <a:rPr lang="nl-NL" sz="1800" dirty="0">
                <a:latin typeface="Verdana" panose="020B0604030504040204" pitchFamily="34" charset="0"/>
                <a:ea typeface="Verdana" panose="020B0604030504040204" pitchFamily="34" charset="0"/>
                <a:cs typeface="Verdana" panose="020B0604030504040204" pitchFamily="34" charset="0"/>
              </a:rPr>
              <a:t> of 25 </a:t>
            </a:r>
            <a:r>
              <a:rPr lang="en-US" sz="1800" dirty="0" err="1">
                <a:latin typeface="Verdana" panose="020B0604030504040204" pitchFamily="34" charset="0"/>
                <a:ea typeface="Verdana" panose="020B0604030504040204" pitchFamily="34" charset="0"/>
                <a:cs typeface="Verdana" panose="020B0604030504040204" pitchFamily="34" charset="0"/>
              </a:rPr>
              <a:t>μm</a:t>
            </a:r>
            <a:r>
              <a:rPr lang="en-US" sz="1800" dirty="0">
                <a:latin typeface="Verdana" panose="020B0604030504040204" pitchFamily="34" charset="0"/>
                <a:ea typeface="Verdana" panose="020B0604030504040204" pitchFamily="34" charset="0"/>
                <a:cs typeface="Verdana" panose="020B0604030504040204" pitchFamily="34" charset="0"/>
              </a:rPr>
              <a:t> an IBF of  3 10</a:t>
            </a:r>
            <a:r>
              <a:rPr lang="en-US" sz="1800" baseline="30000" dirty="0">
                <a:latin typeface="Verdana" panose="020B0604030504040204" pitchFamily="34" charset="0"/>
                <a:ea typeface="Verdana" panose="020B0604030504040204" pitchFamily="34" charset="0"/>
                <a:cs typeface="Verdana" panose="020B0604030504040204" pitchFamily="34" charset="0"/>
              </a:rPr>
              <a:t>-4  </a:t>
            </a:r>
            <a:r>
              <a:rPr lang="nl-NL" sz="1800" dirty="0" err="1">
                <a:latin typeface="Verdana" panose="020B0604030504040204" pitchFamily="34" charset="0"/>
                <a:ea typeface="Verdana" panose="020B0604030504040204" pitchFamily="34" charset="0"/>
                <a:cs typeface="Verdana" panose="020B0604030504040204" pitchFamily="34" charset="0"/>
              </a:rPr>
              <a:t>can</a:t>
            </a:r>
            <a:r>
              <a:rPr lang="nl-NL" sz="1800" dirty="0">
                <a:latin typeface="Verdana" panose="020B0604030504040204" pitchFamily="34" charset="0"/>
                <a:ea typeface="Verdana" panose="020B0604030504040204" pitchFamily="34" charset="0"/>
                <a:cs typeface="Verdana" panose="020B0604030504040204" pitchFamily="34" charset="0"/>
              </a:rPr>
              <a:t> </a:t>
            </a:r>
            <a:r>
              <a:rPr lang="nl-NL" sz="1800" dirty="0" err="1">
                <a:latin typeface="Verdana" panose="020B0604030504040204" pitchFamily="34" charset="0"/>
                <a:ea typeface="Verdana" panose="020B0604030504040204" pitchFamily="34" charset="0"/>
                <a:cs typeface="Verdana" panose="020B0604030504040204" pitchFamily="34" charset="0"/>
              </a:rPr>
              <a:t>be</a:t>
            </a:r>
            <a:r>
              <a:rPr lang="nl-NL" sz="1800" dirty="0">
                <a:latin typeface="Verdana" panose="020B0604030504040204" pitchFamily="34" charset="0"/>
                <a:ea typeface="Verdana" panose="020B0604030504040204" pitchFamily="34" charset="0"/>
                <a:cs typeface="Verdana" panose="020B0604030504040204" pitchFamily="34" charset="0"/>
              </a:rPr>
              <a:t> </a:t>
            </a:r>
            <a:r>
              <a:rPr lang="nl-NL" sz="1800" dirty="0" err="1">
                <a:latin typeface="Verdana" panose="020B0604030504040204" pitchFamily="34" charset="0"/>
                <a:ea typeface="Verdana" panose="020B0604030504040204" pitchFamily="34" charset="0"/>
                <a:cs typeface="Verdana" panose="020B0604030504040204" pitchFamily="34" charset="0"/>
              </a:rPr>
              <a:t>achieved</a:t>
            </a:r>
            <a:r>
              <a:rPr lang="nl-NL" sz="1800" dirty="0">
                <a:latin typeface="Verdana" panose="020B0604030504040204" pitchFamily="34" charset="0"/>
                <a:ea typeface="Verdana" panose="020B0604030504040204" pitchFamily="34" charset="0"/>
                <a:cs typeface="Verdana" panose="020B0604030504040204" pitchFamily="34" charset="0"/>
              </a:rPr>
              <a:t> </a:t>
            </a:r>
            <a:r>
              <a:rPr lang="nl-NL" sz="1800" dirty="0" err="1">
                <a:latin typeface="Verdana" panose="020B0604030504040204" pitchFamily="34" charset="0"/>
                <a:ea typeface="Verdana" panose="020B0604030504040204" pitchFamily="34" charset="0"/>
                <a:cs typeface="Verdana" panose="020B0604030504040204" pitchFamily="34" charset="0"/>
              </a:rPr>
              <a:t>and</a:t>
            </a:r>
            <a:r>
              <a:rPr lang="nl-NL" sz="1800" dirty="0">
                <a:latin typeface="Verdana" panose="020B0604030504040204" pitchFamily="34" charset="0"/>
                <a:ea typeface="Verdana" panose="020B0604030504040204" pitchFamily="34" charset="0"/>
                <a:cs typeface="Verdana" panose="020B0604030504040204" pitchFamily="34" charset="0"/>
              </a:rPr>
              <a:t> </a:t>
            </a:r>
            <a:r>
              <a:rPr lang="nl-NL" sz="1800" dirty="0" err="1">
                <a:latin typeface="Verdana" panose="020B0604030504040204" pitchFamily="34" charset="0"/>
                <a:ea typeface="Verdana" panose="020B0604030504040204" pitchFamily="34" charset="0"/>
                <a:cs typeface="Verdana" panose="020B0604030504040204" pitchFamily="34" charset="0"/>
              </a:rPr>
              <a:t>the</a:t>
            </a:r>
            <a:r>
              <a:rPr lang="nl-NL" sz="1800" dirty="0">
                <a:latin typeface="Verdana" panose="020B0604030504040204" pitchFamily="34" charset="0"/>
                <a:ea typeface="Verdana" panose="020B0604030504040204" pitchFamily="34" charset="0"/>
                <a:cs typeface="Verdana" panose="020B0604030504040204" pitchFamily="34" charset="0"/>
              </a:rPr>
              <a:t> </a:t>
            </a:r>
            <a:r>
              <a:rPr lang="nl-NL" sz="1800" dirty="0" err="1">
                <a:latin typeface="Verdana" panose="020B0604030504040204" pitchFamily="34" charset="0"/>
                <a:ea typeface="Verdana" panose="020B0604030504040204" pitchFamily="34" charset="0"/>
                <a:cs typeface="Verdana" panose="020B0604030504040204" pitchFamily="34" charset="0"/>
              </a:rPr>
              <a:t>value</a:t>
            </a:r>
            <a:r>
              <a:rPr lang="nl-NL" sz="1800" dirty="0">
                <a:latin typeface="Verdana" panose="020B0604030504040204" pitchFamily="34" charset="0"/>
                <a:ea typeface="Verdana" panose="020B0604030504040204" pitchFamily="34" charset="0"/>
                <a:cs typeface="Verdana" panose="020B0604030504040204" pitchFamily="34" charset="0"/>
              </a:rPr>
              <a:t> </a:t>
            </a:r>
            <a:r>
              <a:rPr lang="nl-NL" sz="1800" dirty="0" err="1">
                <a:latin typeface="Verdana" panose="020B0604030504040204" pitchFamily="34" charset="0"/>
                <a:ea typeface="Verdana" panose="020B0604030504040204" pitchFamily="34" charset="0"/>
                <a:cs typeface="Verdana" panose="020B0604030504040204" pitchFamily="34" charset="0"/>
              </a:rPr>
              <a:t>for</a:t>
            </a:r>
            <a:r>
              <a:rPr lang="nl-NL" sz="1800" dirty="0">
                <a:latin typeface="Verdana" panose="020B0604030504040204" pitchFamily="34" charset="0"/>
                <a:ea typeface="Verdana" panose="020B0604030504040204" pitchFamily="34" charset="0"/>
                <a:cs typeface="Verdana" panose="020B0604030504040204" pitchFamily="34" charset="0"/>
              </a:rPr>
              <a:t> IBF*</a:t>
            </a:r>
            <a:r>
              <a:rPr lang="nl-NL" sz="1800" dirty="0" err="1">
                <a:latin typeface="Verdana" panose="020B0604030504040204" pitchFamily="34" charset="0"/>
                <a:ea typeface="Verdana" panose="020B0604030504040204" pitchFamily="34" charset="0"/>
                <a:cs typeface="Verdana" panose="020B0604030504040204" pitchFamily="34" charset="0"/>
              </a:rPr>
              <a:t>Gain</a:t>
            </a:r>
            <a:r>
              <a:rPr lang="nl-NL" sz="1800" dirty="0">
                <a:latin typeface="Verdana" panose="020B0604030504040204" pitchFamily="34" charset="0"/>
                <a:ea typeface="Verdana" panose="020B0604030504040204" pitchFamily="34" charset="0"/>
                <a:cs typeface="Verdana" panose="020B0604030504040204" pitchFamily="34" charset="0"/>
              </a:rPr>
              <a:t> (2000) </a:t>
            </a:r>
            <a:r>
              <a:rPr lang="nl-NL" sz="1800" dirty="0" err="1">
                <a:latin typeface="Verdana" panose="020B0604030504040204" pitchFamily="34" charset="0"/>
                <a:ea typeface="Verdana" panose="020B0604030504040204" pitchFamily="34" charset="0"/>
                <a:cs typeface="Verdana" panose="020B0604030504040204" pitchFamily="34" charset="0"/>
              </a:rPr>
              <a:t>would</a:t>
            </a:r>
            <a:r>
              <a:rPr lang="nl-NL" sz="1800" dirty="0">
                <a:latin typeface="Verdana" panose="020B0604030504040204" pitchFamily="34" charset="0"/>
                <a:ea typeface="Verdana" panose="020B0604030504040204" pitchFamily="34" charset="0"/>
                <a:cs typeface="Verdana" panose="020B0604030504040204" pitchFamily="34" charset="0"/>
              </a:rPr>
              <a:t> </a:t>
            </a:r>
            <a:r>
              <a:rPr lang="nl-NL" sz="1800" dirty="0" err="1">
                <a:latin typeface="Verdana" panose="020B0604030504040204" pitchFamily="34" charset="0"/>
                <a:ea typeface="Verdana" panose="020B0604030504040204" pitchFamily="34" charset="0"/>
                <a:cs typeface="Verdana" panose="020B0604030504040204" pitchFamily="34" charset="0"/>
              </a:rPr>
              <a:t>be</a:t>
            </a:r>
            <a:r>
              <a:rPr lang="nl-NL" sz="1800" dirty="0">
                <a:latin typeface="Verdana" panose="020B0604030504040204" pitchFamily="34" charset="0"/>
                <a:ea typeface="Verdana" panose="020B0604030504040204" pitchFamily="34" charset="0"/>
                <a:cs typeface="Verdana" panose="020B0604030504040204" pitchFamily="34" charset="0"/>
              </a:rPr>
              <a:t> 0.6. </a:t>
            </a:r>
          </a:p>
          <a:p>
            <a:pPr lvl="1"/>
            <a:r>
              <a:rPr lang="nl-NL" sz="1800" dirty="0">
                <a:latin typeface="Verdana" panose="020B0604030504040204" pitchFamily="34" charset="0"/>
                <a:ea typeface="Verdana" panose="020B0604030504040204" pitchFamily="34" charset="0"/>
                <a:cs typeface="Verdana" panose="020B0604030504040204" pitchFamily="34" charset="0"/>
              </a:rPr>
              <a:t>YES: </a:t>
            </a:r>
            <a:r>
              <a:rPr lang="nl-NL" sz="1800" dirty="0" err="1">
                <a:latin typeface="Verdana" panose="020B0604030504040204" pitchFamily="34" charset="0"/>
                <a:ea typeface="Verdana" panose="020B0604030504040204" pitchFamily="34" charset="0"/>
                <a:cs typeface="Verdana" panose="020B0604030504040204" pitchFamily="34" charset="0"/>
              </a:rPr>
              <a:t>the</a:t>
            </a:r>
            <a:r>
              <a:rPr lang="nl-NL" sz="1800" dirty="0">
                <a:latin typeface="Verdana" panose="020B0604030504040204" pitchFamily="34" charset="0"/>
                <a:ea typeface="Verdana" panose="020B0604030504040204" pitchFamily="34" charset="0"/>
                <a:cs typeface="Verdana" panose="020B0604030504040204" pitchFamily="34" charset="0"/>
              </a:rPr>
              <a:t> IBF </a:t>
            </a:r>
            <a:r>
              <a:rPr lang="nl-NL" sz="1800" dirty="0" err="1">
                <a:latin typeface="Verdana" panose="020B0604030504040204" pitchFamily="34" charset="0"/>
                <a:ea typeface="Verdana" panose="020B0604030504040204" pitchFamily="34" charset="0"/>
                <a:cs typeface="Verdana" panose="020B0604030504040204" pitchFamily="34" charset="0"/>
              </a:rPr>
              <a:t>can</a:t>
            </a:r>
            <a:r>
              <a:rPr lang="nl-NL" sz="1800" dirty="0">
                <a:latin typeface="Verdana" panose="020B0604030504040204" pitchFamily="34" charset="0"/>
                <a:ea typeface="Verdana" panose="020B0604030504040204" pitchFamily="34" charset="0"/>
                <a:cs typeface="Verdana" panose="020B0604030504040204" pitchFamily="34" charset="0"/>
              </a:rPr>
              <a:t> </a:t>
            </a:r>
            <a:r>
              <a:rPr lang="nl-NL" sz="1800" dirty="0" err="1">
                <a:latin typeface="Verdana" panose="020B0604030504040204" pitchFamily="34" charset="0"/>
                <a:ea typeface="Verdana" panose="020B0604030504040204" pitchFamily="34" charset="0"/>
                <a:cs typeface="Verdana" panose="020B0604030504040204" pitchFamily="34" charset="0"/>
              </a:rPr>
              <a:t>be</a:t>
            </a:r>
            <a:r>
              <a:rPr lang="nl-NL" sz="1800" dirty="0">
                <a:latin typeface="Verdana" panose="020B0604030504040204" pitchFamily="34" charset="0"/>
                <a:ea typeface="Verdana" panose="020B0604030504040204" pitchFamily="34" charset="0"/>
                <a:cs typeface="Verdana" panose="020B0604030504040204" pitchFamily="34" charset="0"/>
              </a:rPr>
              <a:t> </a:t>
            </a:r>
            <a:r>
              <a:rPr lang="nl-NL" sz="1800" dirty="0" err="1">
                <a:latin typeface="Verdana" panose="020B0604030504040204" pitchFamily="34" charset="0"/>
                <a:ea typeface="Verdana" panose="020B0604030504040204" pitchFamily="34" charset="0"/>
                <a:cs typeface="Verdana" panose="020B0604030504040204" pitchFamily="34" charset="0"/>
              </a:rPr>
              <a:t>reduced</a:t>
            </a:r>
            <a:r>
              <a:rPr lang="nl-NL" sz="1800" dirty="0">
                <a:latin typeface="Verdana" panose="020B0604030504040204" pitchFamily="34" charset="0"/>
                <a:ea typeface="Verdana" panose="020B0604030504040204" pitchFamily="34" charset="0"/>
                <a:cs typeface="Verdana" panose="020B0604030504040204" pitchFamily="34" charset="0"/>
              </a:rPr>
              <a:t> </a:t>
            </a:r>
            <a:r>
              <a:rPr lang="nl-NL" sz="1800" dirty="0" err="1">
                <a:latin typeface="Verdana" panose="020B0604030504040204" pitchFamily="34" charset="0"/>
                <a:ea typeface="Verdana" panose="020B0604030504040204" pitchFamily="34" charset="0"/>
                <a:cs typeface="Verdana" panose="020B0604030504040204" pitchFamily="34" charset="0"/>
              </a:rPr>
              <a:t>to</a:t>
            </a:r>
            <a:r>
              <a:rPr lang="nl-NL" sz="1800" dirty="0">
                <a:latin typeface="Verdana" panose="020B0604030504040204" pitchFamily="34" charset="0"/>
                <a:ea typeface="Verdana" panose="020B0604030504040204" pitchFamily="34" charset="0"/>
                <a:cs typeface="Verdana" panose="020B0604030504040204" pitchFamily="34" charset="0"/>
              </a:rPr>
              <a:t> 0.6 but </a:t>
            </a:r>
            <a:r>
              <a:rPr lang="nl-NL" sz="1800" dirty="0" err="1">
                <a:latin typeface="Verdana" panose="020B0604030504040204" pitchFamily="34" charset="0"/>
                <a:ea typeface="Verdana" panose="020B0604030504040204" pitchFamily="34" charset="0"/>
                <a:cs typeface="Verdana" panose="020B0604030504040204" pitchFamily="34" charset="0"/>
              </a:rPr>
              <a:t>this</a:t>
            </a:r>
            <a:r>
              <a:rPr lang="nl-NL" sz="1800" dirty="0">
                <a:latin typeface="Verdana" panose="020B0604030504040204" pitchFamily="34" charset="0"/>
                <a:ea typeface="Verdana" panose="020B0604030504040204" pitchFamily="34" charset="0"/>
                <a:cs typeface="Verdana" panose="020B0604030504040204" pitchFamily="34" charset="0"/>
              </a:rPr>
              <a:t> </a:t>
            </a:r>
            <a:r>
              <a:rPr lang="nl-NL" sz="1800" dirty="0" err="1">
                <a:latin typeface="Verdana" panose="020B0604030504040204" pitchFamily="34" charset="0"/>
                <a:ea typeface="Verdana" panose="020B0604030504040204" pitchFamily="34" charset="0"/>
                <a:cs typeface="Verdana" panose="020B0604030504040204" pitchFamily="34" charset="0"/>
              </a:rPr>
              <a:t>needs</a:t>
            </a:r>
            <a:r>
              <a:rPr lang="nl-NL" sz="1800" dirty="0">
                <a:latin typeface="Verdana" panose="020B0604030504040204" pitchFamily="34" charset="0"/>
                <a:ea typeface="Verdana" panose="020B0604030504040204" pitchFamily="34" charset="0"/>
                <a:cs typeface="Verdana" panose="020B0604030504040204" pitchFamily="34" charset="0"/>
              </a:rPr>
              <a:t> R&amp;D</a:t>
            </a:r>
          </a:p>
          <a:p>
            <a:pPr lvl="1"/>
            <a:r>
              <a:rPr lang="nl-NL" sz="1800" dirty="0">
                <a:latin typeface="Verdana" panose="020B0604030504040204" pitchFamily="34" charset="0"/>
                <a:ea typeface="Verdana" panose="020B0604030504040204" pitchFamily="34" charset="0"/>
                <a:cs typeface="Verdana" panose="020B0604030504040204" pitchFamily="34" charset="0"/>
              </a:rPr>
              <a:t>In </a:t>
            </a:r>
            <a:r>
              <a:rPr lang="nl-NL" sz="1800" dirty="0" err="1">
                <a:latin typeface="Verdana" panose="020B0604030504040204" pitchFamily="34" charset="0"/>
                <a:ea typeface="Verdana" panose="020B0604030504040204" pitchFamily="34" charset="0"/>
                <a:cs typeface="Verdana" panose="020B0604030504040204" pitchFamily="34" charset="0"/>
              </a:rPr>
              <a:t>the</a:t>
            </a:r>
            <a:r>
              <a:rPr lang="nl-NL" sz="1800" dirty="0">
                <a:latin typeface="Verdana" panose="020B0604030504040204" pitchFamily="34" charset="0"/>
                <a:ea typeface="Verdana" panose="020B0604030504040204" pitchFamily="34" charset="0"/>
                <a:cs typeface="Verdana" panose="020B0604030504040204" pitchFamily="34" charset="0"/>
              </a:rPr>
              <a:t> new detector lab in Bonn </a:t>
            </a:r>
            <a:r>
              <a:rPr lang="nl-NL" sz="1800" dirty="0" err="1">
                <a:latin typeface="Verdana" panose="020B0604030504040204" pitchFamily="34" charset="0"/>
                <a:ea typeface="Verdana" panose="020B0604030504040204" pitchFamily="34" charset="0"/>
                <a:cs typeface="Verdana" panose="020B0604030504040204" pitchFamily="34" charset="0"/>
              </a:rPr>
              <a:t>it</a:t>
            </a:r>
            <a:r>
              <a:rPr lang="nl-NL" sz="1800" dirty="0">
                <a:latin typeface="Verdana" panose="020B0604030504040204" pitchFamily="34" charset="0"/>
                <a:ea typeface="Verdana" panose="020B0604030504040204" pitchFamily="34" charset="0"/>
                <a:cs typeface="Verdana" panose="020B0604030504040204" pitchFamily="34" charset="0"/>
              </a:rPr>
              <a:t> is </a:t>
            </a:r>
            <a:r>
              <a:rPr lang="nl-NL" sz="1800" dirty="0" err="1">
                <a:latin typeface="Verdana" panose="020B0604030504040204" pitchFamily="34" charset="0"/>
                <a:ea typeface="Verdana" panose="020B0604030504040204" pitchFamily="34" charset="0"/>
                <a:cs typeface="Verdana" panose="020B0604030504040204" pitchFamily="34" charset="0"/>
              </a:rPr>
              <a:t>possible</a:t>
            </a:r>
            <a:r>
              <a:rPr lang="nl-NL" sz="1800" dirty="0">
                <a:latin typeface="Verdana" panose="020B0604030504040204" pitchFamily="34" charset="0"/>
                <a:ea typeface="Verdana" panose="020B0604030504040204" pitchFamily="34" charset="0"/>
                <a:cs typeface="Verdana" panose="020B0604030504040204" pitchFamily="34" charset="0"/>
              </a:rPr>
              <a:t> </a:t>
            </a:r>
            <a:r>
              <a:rPr lang="nl-NL" sz="1800" dirty="0" err="1">
                <a:latin typeface="Verdana" panose="020B0604030504040204" pitchFamily="34" charset="0"/>
                <a:ea typeface="Verdana" panose="020B0604030504040204" pitchFamily="34" charset="0"/>
                <a:cs typeface="Verdana" panose="020B0604030504040204" pitchFamily="34" charset="0"/>
              </a:rPr>
              <a:t>to</a:t>
            </a:r>
            <a:r>
              <a:rPr lang="nl-NL" sz="1800" dirty="0">
                <a:latin typeface="Verdana" panose="020B0604030504040204" pitchFamily="34" charset="0"/>
                <a:ea typeface="Verdana" panose="020B0604030504040204" pitchFamily="34" charset="0"/>
                <a:cs typeface="Verdana" panose="020B0604030504040204" pitchFamily="34" charset="0"/>
              </a:rPr>
              <a:t> make </a:t>
            </a:r>
            <a:r>
              <a:rPr lang="nl-NL" sz="1800" dirty="0" err="1">
                <a:latin typeface="Verdana" panose="020B0604030504040204" pitchFamily="34" charset="0"/>
                <a:ea typeface="Verdana" panose="020B0604030504040204" pitchFamily="34" charset="0"/>
                <a:cs typeface="Verdana" panose="020B0604030504040204" pitchFamily="34" charset="0"/>
              </a:rPr>
              <a:t>and</a:t>
            </a:r>
            <a:r>
              <a:rPr lang="nl-NL" sz="1800" dirty="0">
                <a:latin typeface="Verdana" panose="020B0604030504040204" pitchFamily="34" charset="0"/>
                <a:ea typeface="Verdana" panose="020B0604030504040204" pitchFamily="34" charset="0"/>
                <a:cs typeface="Verdana" panose="020B0604030504040204" pitchFamily="34" charset="0"/>
              </a:rPr>
              <a:t> </a:t>
            </a:r>
            <a:r>
              <a:rPr lang="nl-NL" sz="1800" dirty="0" err="1">
                <a:latin typeface="Verdana" panose="020B0604030504040204" pitchFamily="34" charset="0"/>
                <a:ea typeface="Verdana" panose="020B0604030504040204" pitchFamily="34" charset="0"/>
                <a:cs typeface="Verdana" panose="020B0604030504040204" pitchFamily="34" charset="0"/>
              </a:rPr>
              <a:t>study</a:t>
            </a:r>
            <a:r>
              <a:rPr lang="nl-NL" sz="1800" dirty="0">
                <a:latin typeface="Verdana" panose="020B0604030504040204" pitchFamily="34" charset="0"/>
                <a:ea typeface="Verdana" panose="020B0604030504040204" pitchFamily="34" charset="0"/>
                <a:cs typeface="Verdana" panose="020B0604030504040204" pitchFamily="34" charset="0"/>
              </a:rPr>
              <a:t> </a:t>
            </a:r>
            <a:r>
              <a:rPr lang="nl-NL" sz="1800" dirty="0" err="1">
                <a:latin typeface="Verdana" panose="020B0604030504040204" pitchFamily="34" charset="0"/>
                <a:ea typeface="Verdana" panose="020B0604030504040204" pitchFamily="34" charset="0"/>
                <a:cs typeface="Verdana" panose="020B0604030504040204" pitchFamily="34" charset="0"/>
              </a:rPr>
              <a:t>this</a:t>
            </a:r>
            <a:r>
              <a:rPr lang="nl-NL" sz="1800" dirty="0">
                <a:latin typeface="Verdana" panose="020B0604030504040204" pitchFamily="34" charset="0"/>
                <a:ea typeface="Verdana" panose="020B0604030504040204" pitchFamily="34" charset="0"/>
                <a:cs typeface="Verdana" panose="020B0604030504040204" pitchFamily="34" charset="0"/>
              </a:rPr>
              <a:t> device</a:t>
            </a:r>
          </a:p>
          <a:p>
            <a:r>
              <a:rPr lang="nl-NL"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What</a:t>
            </a:r>
            <a:r>
              <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nl-NL"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would</a:t>
            </a:r>
            <a:r>
              <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nl-NL"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be</a:t>
            </a:r>
            <a:r>
              <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nl-NL"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the</a:t>
            </a:r>
            <a:r>
              <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nl-NL"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size</a:t>
            </a:r>
            <a:r>
              <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rPr>
              <a:t> of </a:t>
            </a:r>
            <a:r>
              <a:rPr lang="nl-NL"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the</a:t>
            </a:r>
            <a:r>
              <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rPr>
              <a:t> TPC </a:t>
            </a:r>
            <a:r>
              <a:rPr lang="nl-NL"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distortions</a:t>
            </a:r>
            <a:r>
              <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rPr>
              <a:t>?</a:t>
            </a:r>
          </a:p>
          <a:p>
            <a:pPr lvl="1"/>
            <a:r>
              <a:rPr lang="en-GB" sz="1800" dirty="0">
                <a:latin typeface="Verdana" panose="020B0604030504040204" pitchFamily="34" charset="0"/>
                <a:ea typeface="Verdana" panose="020B0604030504040204" pitchFamily="34" charset="0"/>
                <a:cs typeface="Verdana" panose="020B0604030504040204" pitchFamily="34" charset="0"/>
                <a:hlinkClick r:id="rId2"/>
              </a:rPr>
              <a:t>Tera-Z studies</a:t>
            </a:r>
            <a:r>
              <a:rPr lang="en-GB" sz="1800" dirty="0">
                <a:latin typeface="Verdana" panose="020B0604030504040204" pitchFamily="34" charset="0"/>
                <a:ea typeface="Verdana" panose="020B0604030504040204" pitchFamily="34" charset="0"/>
                <a:cs typeface="Verdana" panose="020B0604030504040204" pitchFamily="34" charset="0"/>
              </a:rPr>
              <a:t> by Daniel Jeans and </a:t>
            </a:r>
            <a:r>
              <a:rPr lang="en-GB" sz="1800" dirty="0">
                <a:latin typeface="Verdana" panose="020B0604030504040204" pitchFamily="34" charset="0"/>
                <a:ea typeface="Verdana" panose="020B0604030504040204" pitchFamily="34" charset="0"/>
                <a:cs typeface="Verdana" panose="020B0604030504040204" pitchFamily="34" charset="0"/>
                <a:hlinkClick r:id="rId2"/>
              </a:rPr>
              <a:t>Keisuke Fuji </a:t>
            </a:r>
            <a:r>
              <a:rPr lang="en-GB" sz="1800" dirty="0">
                <a:latin typeface="Verdana" panose="020B0604030504040204" pitchFamily="34" charset="0"/>
                <a:ea typeface="Verdana" panose="020B0604030504040204" pitchFamily="34" charset="0"/>
                <a:cs typeface="Verdana" panose="020B0604030504040204" pitchFamily="34" charset="0"/>
              </a:rPr>
              <a:t>show that for FCC-</a:t>
            </a:r>
            <a:r>
              <a:rPr lang="en-GB" sz="1800" dirty="0" err="1">
                <a:latin typeface="Verdana" panose="020B0604030504040204" pitchFamily="34" charset="0"/>
                <a:ea typeface="Verdana" panose="020B0604030504040204" pitchFamily="34" charset="0"/>
                <a:cs typeface="Verdana" panose="020B0604030504040204" pitchFamily="34" charset="0"/>
              </a:rPr>
              <a:t>ee</a:t>
            </a:r>
            <a:r>
              <a:rPr lang="en-GB" sz="1800" dirty="0">
                <a:latin typeface="Verdana" panose="020B0604030504040204" pitchFamily="34" charset="0"/>
                <a:ea typeface="Verdana" panose="020B0604030504040204" pitchFamily="34" charset="0"/>
                <a:cs typeface="Verdana" panose="020B0604030504040204" pitchFamily="34" charset="0"/>
              </a:rPr>
              <a:t> or CEPC this means: distortions from Z decays up to &lt; O(100) </a:t>
            </a:r>
            <a:r>
              <a:rPr lang="en-NL" sz="1800" dirty="0">
                <a:latin typeface="Symbol" pitchFamily="2" charset="2"/>
                <a:ea typeface="Verdana" panose="020B0604030504040204" pitchFamily="34" charset="0"/>
                <a:cs typeface="Verdana" panose="020B0604030504040204" pitchFamily="34" charset="0"/>
              </a:rPr>
              <a:t>m</a:t>
            </a:r>
            <a:r>
              <a:rPr lang="en-NL" sz="1800" dirty="0">
                <a:latin typeface="Verdana" panose="020B0604030504040204" pitchFamily="34" charset="0"/>
                <a:ea typeface="Verdana" panose="020B0604030504040204" pitchFamily="34" charset="0"/>
                <a:cs typeface="Verdana" panose="020B0604030504040204" pitchFamily="34" charset="0"/>
              </a:rPr>
              <a:t>m</a:t>
            </a:r>
          </a:p>
          <a:p>
            <a:pPr lvl="1"/>
            <a:r>
              <a:rPr lang="en-NL" sz="1800" dirty="0">
                <a:latin typeface="Verdana" panose="020B0604030504040204" pitchFamily="34" charset="0"/>
                <a:ea typeface="Verdana" panose="020B0604030504040204" pitchFamily="34" charset="0"/>
                <a:cs typeface="Verdana" panose="020B0604030504040204" pitchFamily="34" charset="0"/>
              </a:rPr>
              <a:t>Beam strahlung gives (now) a factor 200 more background. Detector optimization and shielding is important for TPC and Silicon detectors to reduce pair background.</a:t>
            </a:r>
          </a:p>
          <a:p>
            <a:pPr lvl="1"/>
            <a:r>
              <a:rPr lang="en-NL" sz="1800" dirty="0">
                <a:latin typeface="Verdana" panose="020B0604030504040204" pitchFamily="34" charset="0"/>
                <a:ea typeface="Verdana" panose="020B0604030504040204" pitchFamily="34" charset="0"/>
                <a:cs typeface="Verdana" panose="020B0604030504040204" pitchFamily="34" charset="0"/>
              </a:rPr>
              <a:t>It was argued that in an </a:t>
            </a:r>
            <a:r>
              <a:rPr lang="en-NL" sz="1800" dirty="0">
                <a:latin typeface="Verdana" panose="020B0604030504040204" pitchFamily="34" charset="0"/>
                <a:ea typeface="Verdana" panose="020B0604030504040204" pitchFamily="34" charset="0"/>
                <a:cs typeface="Verdana" panose="020B0604030504040204" pitchFamily="34" charset="0"/>
                <a:hlinkClick r:id="rId3"/>
              </a:rPr>
              <a:t>ILD like detector</a:t>
            </a:r>
            <a:r>
              <a:rPr lang="en-NL" sz="1800" dirty="0">
                <a:latin typeface="Verdana" panose="020B0604030504040204" pitchFamily="34" charset="0"/>
                <a:ea typeface="Verdana" panose="020B0604030504040204" pitchFamily="34" charset="0"/>
                <a:cs typeface="Verdana" panose="020B0604030504040204" pitchFamily="34" charset="0"/>
              </a:rPr>
              <a:t> the distortions can be mapped out using the VTX-SIT/SET detectors. </a:t>
            </a:r>
          </a:p>
        </p:txBody>
      </p:sp>
      <p:sp>
        <p:nvSpPr>
          <p:cNvPr id="4" name="Tijdelijke aanduiding voor datum 3">
            <a:extLst>
              <a:ext uri="{FF2B5EF4-FFF2-40B4-BE49-F238E27FC236}">
                <a16:creationId xmlns:a16="http://schemas.microsoft.com/office/drawing/2014/main" id="{143A0E9E-8C1A-470F-B709-7C23131E6295}"/>
              </a:ext>
            </a:extLst>
          </p:cNvPr>
          <p:cNvSpPr>
            <a:spLocks noGrp="1"/>
          </p:cNvSpPr>
          <p:nvPr>
            <p:ph type="dt" sz="half" idx="10"/>
          </p:nvPr>
        </p:nvSpPr>
        <p:spPr>
          <a:xfrm>
            <a:off x="428625" y="6597419"/>
            <a:ext cx="2743200" cy="260581"/>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26/10/2020</a:t>
            </a:r>
            <a:endParaRPr lang="en-GB" dirty="0"/>
          </a:p>
        </p:txBody>
      </p:sp>
      <p:sp>
        <p:nvSpPr>
          <p:cNvPr id="5" name="Tijdelijke aanduiding voor voettekst 4">
            <a:extLst>
              <a:ext uri="{FF2B5EF4-FFF2-40B4-BE49-F238E27FC236}">
                <a16:creationId xmlns:a16="http://schemas.microsoft.com/office/drawing/2014/main" id="{1F214B82-A4FE-404C-8B1B-22CB8F49BAA6}"/>
              </a:ext>
            </a:extLst>
          </p:cNvPr>
          <p:cNvSpPr>
            <a:spLocks noGrp="1"/>
          </p:cNvSpPr>
          <p:nvPr>
            <p:ph type="ftr" sz="quarter" idx="11"/>
          </p:nvPr>
        </p:nvSpPr>
        <p:spPr>
          <a:xfrm>
            <a:off x="3171825" y="6597419"/>
            <a:ext cx="5848350" cy="260581"/>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Pixel TPC R&amp;D (Peter Kluit)</a:t>
            </a:r>
            <a:endParaRPr lang="en-GB" dirty="0"/>
          </a:p>
        </p:txBody>
      </p:sp>
    </p:spTree>
    <p:extLst>
      <p:ext uri="{BB962C8B-B14F-4D97-AF65-F5344CB8AC3E}">
        <p14:creationId xmlns:p14="http://schemas.microsoft.com/office/powerpoint/2010/main" val="1173085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8CC231-EC49-46BA-B8D3-09F05285A0A1}"/>
              </a:ext>
            </a:extLst>
          </p:cNvPr>
          <p:cNvSpPr>
            <a:spLocks noGrp="1"/>
          </p:cNvSpPr>
          <p:nvPr>
            <p:ph type="title"/>
          </p:nvPr>
        </p:nvSpPr>
        <p:spPr>
          <a:xfrm>
            <a:off x="948267" y="116632"/>
            <a:ext cx="10363200" cy="800100"/>
          </a:xfrm>
        </p:spPr>
        <p:txBody>
          <a:bodyPr/>
          <a:lstStyle/>
          <a:p>
            <a:r>
              <a:rPr lang="nl-NL" sz="3200" b="0" dirty="0" err="1">
                <a:latin typeface="Verdana" panose="020B0604030504040204" pitchFamily="34" charset="0"/>
                <a:ea typeface="Verdana" panose="020B0604030504040204" pitchFamily="34" charset="0"/>
                <a:cs typeface="Verdana" panose="020B0604030504040204" pitchFamily="34" charset="0"/>
              </a:rPr>
              <a:t>Reducing</a:t>
            </a:r>
            <a:r>
              <a:rPr lang="nl-NL" sz="3200" b="0" dirty="0">
                <a:latin typeface="Verdana" panose="020B0604030504040204" pitchFamily="34" charset="0"/>
                <a:ea typeface="Verdana" panose="020B0604030504040204" pitchFamily="34" charset="0"/>
                <a:cs typeface="Verdana" panose="020B0604030504040204" pitchFamily="34" charset="0"/>
              </a:rPr>
              <a:t> </a:t>
            </a:r>
            <a:r>
              <a:rPr lang="nl-NL" sz="3200" b="0" dirty="0" err="1">
                <a:latin typeface="Verdana" panose="020B0604030504040204" pitchFamily="34" charset="0"/>
                <a:ea typeface="Verdana" panose="020B0604030504040204" pitchFamily="34" charset="0"/>
                <a:cs typeface="Verdana" panose="020B0604030504040204" pitchFamily="34" charset="0"/>
              </a:rPr>
              <a:t>the</a:t>
            </a:r>
            <a:r>
              <a:rPr lang="nl-NL" sz="3200" b="0" dirty="0">
                <a:latin typeface="Verdana" panose="020B0604030504040204" pitchFamily="34" charset="0"/>
                <a:ea typeface="Verdana" panose="020B0604030504040204" pitchFamily="34" charset="0"/>
                <a:cs typeface="Verdana" panose="020B0604030504040204" pitchFamily="34" charset="0"/>
              </a:rPr>
              <a:t> Ion back flow in a Pixel TPC</a:t>
            </a:r>
            <a:endParaRPr lang="en-GB" sz="3200" b="0" dirty="0">
              <a:latin typeface="Verdana" panose="020B0604030504040204" pitchFamily="34" charset="0"/>
              <a:ea typeface="Verdana" panose="020B0604030504040204" pitchFamily="34" charset="0"/>
              <a:cs typeface="Verdana" panose="020B0604030504040204" pitchFamily="34" charset="0"/>
            </a:endParaRPr>
          </a:p>
        </p:txBody>
      </p:sp>
      <p:sp>
        <p:nvSpPr>
          <p:cNvPr id="3" name="Tijdelijke aanduiding voor inhoud 2">
            <a:extLst>
              <a:ext uri="{FF2B5EF4-FFF2-40B4-BE49-F238E27FC236}">
                <a16:creationId xmlns:a16="http://schemas.microsoft.com/office/drawing/2014/main" id="{39822A7A-1EC3-441B-8C12-ABFF22A4945A}"/>
              </a:ext>
            </a:extLst>
          </p:cNvPr>
          <p:cNvSpPr>
            <a:spLocks noGrp="1"/>
          </p:cNvSpPr>
          <p:nvPr>
            <p:ph idx="1"/>
          </p:nvPr>
        </p:nvSpPr>
        <p:spPr>
          <a:xfrm>
            <a:off x="1083248" y="1185617"/>
            <a:ext cx="9934707" cy="4979687"/>
          </a:xfrm>
        </p:spPr>
        <p:txBody>
          <a:bodyPr>
            <a:normAutofit/>
          </a:bodyPr>
          <a:lstStyle/>
          <a:p>
            <a:pPr marL="0" indent="0">
              <a:buNone/>
            </a:pPr>
            <a:r>
              <a:rPr lang="nl-NL" sz="2000" dirty="0">
                <a:latin typeface="Verdana" panose="020B0604030504040204" pitchFamily="34" charset="0"/>
                <a:ea typeface="Verdana" panose="020B0604030504040204" pitchFamily="34" charset="0"/>
                <a:cs typeface="Verdana" panose="020B0604030504040204" pitchFamily="34" charset="0"/>
              </a:rPr>
              <a:t>The Ion back flow </a:t>
            </a:r>
            <a:r>
              <a:rPr lang="nl-NL" sz="2000" dirty="0" err="1">
                <a:latin typeface="Verdana" panose="020B0604030504040204" pitchFamily="34" charset="0"/>
                <a:ea typeface="Verdana" panose="020B0604030504040204" pitchFamily="34" charset="0"/>
                <a:cs typeface="Verdana" panose="020B0604030504040204" pitchFamily="34" charset="0"/>
              </a:rPr>
              <a:t>can</a:t>
            </a:r>
            <a:r>
              <a:rPr lang="nl-NL" sz="2000" dirty="0">
                <a:latin typeface="Verdana" panose="020B0604030504040204" pitchFamily="34" charset="0"/>
                <a:ea typeface="Verdana" panose="020B0604030504040204" pitchFamily="34" charset="0"/>
                <a:cs typeface="Verdana" panose="020B0604030504040204" pitchFamily="34" charset="0"/>
              </a:rPr>
              <a:t> </a:t>
            </a:r>
            <a:r>
              <a:rPr lang="nl-NL" sz="2000" dirty="0" err="1">
                <a:latin typeface="Verdana" panose="020B0604030504040204" pitchFamily="34" charset="0"/>
                <a:ea typeface="Verdana" panose="020B0604030504040204" pitchFamily="34" charset="0"/>
                <a:cs typeface="Verdana" panose="020B0604030504040204" pitchFamily="34" charset="0"/>
              </a:rPr>
              <a:t>be</a:t>
            </a:r>
            <a:r>
              <a:rPr lang="nl-NL" sz="2000" dirty="0">
                <a:latin typeface="Verdana" panose="020B0604030504040204" pitchFamily="34" charset="0"/>
                <a:ea typeface="Verdana" panose="020B0604030504040204" pitchFamily="34" charset="0"/>
                <a:cs typeface="Verdana" panose="020B0604030504040204" pitchFamily="34" charset="0"/>
              </a:rPr>
              <a:t> </a:t>
            </a:r>
            <a:r>
              <a:rPr lang="nl-NL" sz="2000" dirty="0" err="1">
                <a:latin typeface="Verdana" panose="020B0604030504040204" pitchFamily="34" charset="0"/>
                <a:ea typeface="Verdana" panose="020B0604030504040204" pitchFamily="34" charset="0"/>
                <a:cs typeface="Verdana" panose="020B0604030504040204" pitchFamily="34" charset="0"/>
              </a:rPr>
              <a:t>reduced</a:t>
            </a:r>
            <a:r>
              <a:rPr lang="nl-NL" sz="2000" dirty="0">
                <a:latin typeface="Verdana" panose="020B0604030504040204" pitchFamily="34" charset="0"/>
                <a:ea typeface="Verdana" panose="020B0604030504040204" pitchFamily="34" charset="0"/>
                <a:cs typeface="Verdana" panose="020B0604030504040204" pitchFamily="34" charset="0"/>
              </a:rPr>
              <a:t> </a:t>
            </a:r>
            <a:r>
              <a:rPr lang="nl-NL" sz="2000" dirty="0" err="1">
                <a:latin typeface="Verdana" panose="020B0604030504040204" pitchFamily="34" charset="0"/>
                <a:ea typeface="Verdana" panose="020B0604030504040204" pitchFamily="34" charset="0"/>
                <a:cs typeface="Verdana" panose="020B0604030504040204" pitchFamily="34" charset="0"/>
              </a:rPr>
              <a:t>by</a:t>
            </a:r>
            <a:r>
              <a:rPr lang="nl-NL" sz="2000" dirty="0">
                <a:latin typeface="Verdana" panose="020B0604030504040204" pitchFamily="34" charset="0"/>
                <a:ea typeface="Verdana" panose="020B0604030504040204" pitchFamily="34" charset="0"/>
                <a:cs typeface="Verdana" panose="020B0604030504040204" pitchFamily="34" charset="0"/>
              </a:rPr>
              <a:t> </a:t>
            </a:r>
            <a:r>
              <a:rPr lang="nl-NL" sz="2000" dirty="0" err="1">
                <a:latin typeface="Verdana" panose="020B0604030504040204" pitchFamily="34" charset="0"/>
                <a:ea typeface="Verdana" panose="020B0604030504040204" pitchFamily="34" charset="0"/>
                <a:cs typeface="Verdana" panose="020B0604030504040204" pitchFamily="34" charset="0"/>
              </a:rPr>
              <a:t>adding</a:t>
            </a:r>
            <a:r>
              <a:rPr lang="nl-NL" sz="2000" dirty="0">
                <a:latin typeface="Verdana" panose="020B0604030504040204" pitchFamily="34" charset="0"/>
                <a:ea typeface="Verdana" panose="020B0604030504040204" pitchFamily="34" charset="0"/>
                <a:cs typeface="Verdana" panose="020B0604030504040204" pitchFamily="34" charset="0"/>
              </a:rPr>
              <a:t> a second </a:t>
            </a:r>
            <a:r>
              <a:rPr lang="nl-NL" sz="2000" dirty="0" err="1">
                <a:latin typeface="Verdana" panose="020B0604030504040204" pitchFamily="34" charset="0"/>
                <a:ea typeface="Verdana" panose="020B0604030504040204" pitchFamily="34" charset="0"/>
                <a:cs typeface="Verdana" panose="020B0604030504040204" pitchFamily="34" charset="0"/>
              </a:rPr>
              <a:t>grid</a:t>
            </a:r>
            <a:r>
              <a:rPr lang="nl-NL" sz="2000" dirty="0">
                <a:latin typeface="Verdana" panose="020B0604030504040204" pitchFamily="34" charset="0"/>
                <a:ea typeface="Verdana" panose="020B0604030504040204" pitchFamily="34" charset="0"/>
                <a:cs typeface="Verdana" panose="020B0604030504040204" pitchFamily="34" charset="0"/>
              </a:rPr>
              <a:t> </a:t>
            </a:r>
            <a:r>
              <a:rPr lang="nl-NL" sz="2000" dirty="0" err="1">
                <a:latin typeface="Verdana" panose="020B0604030504040204" pitchFamily="34" charset="0"/>
                <a:ea typeface="Verdana" panose="020B0604030504040204" pitchFamily="34" charset="0"/>
                <a:cs typeface="Verdana" panose="020B0604030504040204" pitchFamily="34" charset="0"/>
              </a:rPr>
              <a:t>to</a:t>
            </a:r>
            <a:r>
              <a:rPr lang="nl-NL" sz="2000" dirty="0">
                <a:latin typeface="Verdana" panose="020B0604030504040204" pitchFamily="34" charset="0"/>
                <a:ea typeface="Verdana" panose="020B0604030504040204" pitchFamily="34" charset="0"/>
                <a:cs typeface="Verdana" panose="020B0604030504040204" pitchFamily="34" charset="0"/>
              </a:rPr>
              <a:t> </a:t>
            </a:r>
            <a:r>
              <a:rPr lang="nl-NL" sz="2000" dirty="0" err="1">
                <a:latin typeface="Verdana" panose="020B0604030504040204" pitchFamily="34" charset="0"/>
                <a:ea typeface="Verdana" panose="020B0604030504040204" pitchFamily="34" charset="0"/>
                <a:cs typeface="Verdana" panose="020B0604030504040204" pitchFamily="34" charset="0"/>
              </a:rPr>
              <a:t>the</a:t>
            </a:r>
            <a:r>
              <a:rPr lang="nl-NL" sz="2000" dirty="0">
                <a:latin typeface="Verdana" panose="020B0604030504040204" pitchFamily="34" charset="0"/>
                <a:ea typeface="Verdana" panose="020B0604030504040204" pitchFamily="34" charset="0"/>
                <a:cs typeface="Verdana" panose="020B0604030504040204" pitchFamily="34" charset="0"/>
              </a:rPr>
              <a:t> device.</a:t>
            </a:r>
          </a:p>
          <a:p>
            <a:pPr marL="0" indent="0">
              <a:buNone/>
            </a:pPr>
            <a:r>
              <a:rPr lang="nl-NL" sz="2000" dirty="0">
                <a:latin typeface="Verdana" panose="020B0604030504040204" pitchFamily="34" charset="0"/>
                <a:ea typeface="Verdana" panose="020B0604030504040204" pitchFamily="34" charset="0"/>
                <a:cs typeface="Verdana" panose="020B0604030504040204" pitchFamily="34" charset="0"/>
              </a:rPr>
              <a:t>It is important </a:t>
            </a:r>
            <a:r>
              <a:rPr lang="nl-NL" sz="2000" dirty="0" err="1">
                <a:latin typeface="Verdana" panose="020B0604030504040204" pitchFamily="34" charset="0"/>
                <a:ea typeface="Verdana" panose="020B0604030504040204" pitchFamily="34" charset="0"/>
                <a:cs typeface="Verdana" panose="020B0604030504040204" pitchFamily="34" charset="0"/>
              </a:rPr>
              <a:t>that</a:t>
            </a:r>
            <a:r>
              <a:rPr lang="nl-NL" sz="2000" dirty="0">
                <a:latin typeface="Verdana" panose="020B0604030504040204" pitchFamily="34" charset="0"/>
                <a:ea typeface="Verdana" panose="020B0604030504040204" pitchFamily="34" charset="0"/>
                <a:cs typeface="Verdana" panose="020B0604030504040204" pitchFamily="34" charset="0"/>
              </a:rPr>
              <a:t> </a:t>
            </a:r>
            <a:r>
              <a:rPr lang="nl-NL" sz="2000" dirty="0" err="1">
                <a:latin typeface="Verdana" panose="020B0604030504040204" pitchFamily="34" charset="0"/>
                <a:ea typeface="Verdana" panose="020B0604030504040204" pitchFamily="34" charset="0"/>
                <a:cs typeface="Verdana" panose="020B0604030504040204" pitchFamily="34" charset="0"/>
              </a:rPr>
              <a:t>the</a:t>
            </a:r>
            <a:r>
              <a:rPr lang="nl-NL" sz="2000" dirty="0">
                <a:latin typeface="Verdana" panose="020B0604030504040204" pitchFamily="34" charset="0"/>
                <a:ea typeface="Verdana" panose="020B0604030504040204" pitchFamily="34" charset="0"/>
                <a:cs typeface="Verdana" panose="020B0604030504040204" pitchFamily="34" charset="0"/>
              </a:rPr>
              <a:t> holes of </a:t>
            </a:r>
            <a:r>
              <a:rPr lang="nl-NL" sz="2000" dirty="0" err="1">
                <a:latin typeface="Verdana" panose="020B0604030504040204" pitchFamily="34" charset="0"/>
                <a:ea typeface="Verdana" panose="020B0604030504040204" pitchFamily="34" charset="0"/>
                <a:cs typeface="Verdana" panose="020B0604030504040204" pitchFamily="34" charset="0"/>
              </a:rPr>
              <a:t>the</a:t>
            </a:r>
            <a:r>
              <a:rPr lang="nl-NL" sz="2000" dirty="0">
                <a:latin typeface="Verdana" panose="020B0604030504040204" pitchFamily="34" charset="0"/>
                <a:ea typeface="Verdana" panose="020B0604030504040204" pitchFamily="34" charset="0"/>
                <a:cs typeface="Verdana" panose="020B0604030504040204" pitchFamily="34" charset="0"/>
              </a:rPr>
              <a:t> </a:t>
            </a:r>
            <a:r>
              <a:rPr lang="nl-NL" sz="2000" dirty="0" err="1">
                <a:latin typeface="Verdana" panose="020B0604030504040204" pitchFamily="34" charset="0"/>
                <a:ea typeface="Verdana" panose="020B0604030504040204" pitchFamily="34" charset="0"/>
                <a:cs typeface="Verdana" panose="020B0604030504040204" pitchFamily="34" charset="0"/>
              </a:rPr>
              <a:t>grids</a:t>
            </a:r>
            <a:r>
              <a:rPr lang="nl-NL" sz="2000" dirty="0">
                <a:latin typeface="Verdana" panose="020B0604030504040204" pitchFamily="34" charset="0"/>
                <a:ea typeface="Verdana" panose="020B0604030504040204" pitchFamily="34" charset="0"/>
                <a:cs typeface="Verdana" panose="020B0604030504040204" pitchFamily="34" charset="0"/>
              </a:rPr>
              <a:t> are </a:t>
            </a:r>
            <a:r>
              <a:rPr lang="nl-NL" sz="2000" dirty="0" err="1">
                <a:latin typeface="Verdana" panose="020B0604030504040204" pitchFamily="34" charset="0"/>
                <a:ea typeface="Verdana" panose="020B0604030504040204" pitchFamily="34" charset="0"/>
                <a:cs typeface="Verdana" panose="020B0604030504040204" pitchFamily="34" charset="0"/>
              </a:rPr>
              <a:t>aligned</a:t>
            </a:r>
            <a:r>
              <a:rPr lang="nl-NL" sz="2000" dirty="0">
                <a:latin typeface="Verdana" panose="020B0604030504040204" pitchFamily="34" charset="0"/>
                <a:ea typeface="Verdana" panose="020B0604030504040204" pitchFamily="34" charset="0"/>
                <a:cs typeface="Verdana" panose="020B0604030504040204" pitchFamily="34" charset="0"/>
              </a:rPr>
              <a:t>.  The Ion back flow is a </a:t>
            </a:r>
            <a:r>
              <a:rPr lang="nl-NL" sz="2000" dirty="0" err="1">
                <a:latin typeface="Verdana" panose="020B0604030504040204" pitchFamily="34" charset="0"/>
                <a:ea typeface="Verdana" panose="020B0604030504040204" pitchFamily="34" charset="0"/>
                <a:cs typeface="Verdana" panose="020B0604030504040204" pitchFamily="34" charset="0"/>
              </a:rPr>
              <a:t>function</a:t>
            </a:r>
            <a:r>
              <a:rPr lang="nl-NL" sz="2000" dirty="0">
                <a:latin typeface="Verdana" panose="020B0604030504040204" pitchFamily="34" charset="0"/>
                <a:ea typeface="Verdana" panose="020B0604030504040204" pitchFamily="34" charset="0"/>
                <a:cs typeface="Verdana" panose="020B0604030504040204" pitchFamily="34" charset="0"/>
              </a:rPr>
              <a:t> of </a:t>
            </a:r>
            <a:r>
              <a:rPr lang="nl-NL" sz="2000" dirty="0" err="1">
                <a:latin typeface="Verdana" panose="020B0604030504040204" pitchFamily="34" charset="0"/>
                <a:ea typeface="Verdana" panose="020B0604030504040204" pitchFamily="34" charset="0"/>
                <a:cs typeface="Verdana" panose="020B0604030504040204" pitchFamily="34" charset="0"/>
              </a:rPr>
              <a:t>the</a:t>
            </a:r>
            <a:r>
              <a:rPr lang="nl-NL" sz="2000" dirty="0">
                <a:latin typeface="Verdana" panose="020B0604030504040204" pitchFamily="34" charset="0"/>
                <a:ea typeface="Verdana" panose="020B0604030504040204" pitchFamily="34" charset="0"/>
                <a:cs typeface="Verdana" panose="020B0604030504040204" pitchFamily="34" charset="0"/>
              </a:rPr>
              <a:t> </a:t>
            </a:r>
            <a:r>
              <a:rPr lang="nl-NL" sz="2000" dirty="0" err="1">
                <a:latin typeface="Verdana" panose="020B0604030504040204" pitchFamily="34" charset="0"/>
                <a:ea typeface="Verdana" panose="020B0604030504040204" pitchFamily="34" charset="0"/>
                <a:cs typeface="Verdana" panose="020B0604030504040204" pitchFamily="34" charset="0"/>
              </a:rPr>
              <a:t>geometry</a:t>
            </a:r>
            <a:r>
              <a:rPr lang="nl-NL" sz="2000" dirty="0">
                <a:latin typeface="Verdana" panose="020B0604030504040204" pitchFamily="34" charset="0"/>
                <a:ea typeface="Verdana" panose="020B0604030504040204" pitchFamily="34" charset="0"/>
                <a:cs typeface="Verdana" panose="020B0604030504040204" pitchFamily="34" charset="0"/>
              </a:rPr>
              <a:t> </a:t>
            </a:r>
            <a:r>
              <a:rPr lang="nl-NL" sz="2000" dirty="0" err="1">
                <a:latin typeface="Verdana" panose="020B0604030504040204" pitchFamily="34" charset="0"/>
                <a:ea typeface="Verdana" panose="020B0604030504040204" pitchFamily="34" charset="0"/>
                <a:cs typeface="Verdana" panose="020B0604030504040204" pitchFamily="34" charset="0"/>
              </a:rPr>
              <a:t>and</a:t>
            </a:r>
            <a:r>
              <a:rPr lang="nl-NL" sz="2000" dirty="0">
                <a:latin typeface="Verdana" panose="020B0604030504040204" pitchFamily="34" charset="0"/>
                <a:ea typeface="Verdana" panose="020B0604030504040204" pitchFamily="34" charset="0"/>
                <a:cs typeface="Verdana" panose="020B0604030504040204" pitchFamily="34" charset="0"/>
              </a:rPr>
              <a:t> </a:t>
            </a:r>
            <a:r>
              <a:rPr lang="nl-NL" sz="2000" dirty="0" err="1">
                <a:latin typeface="Verdana" panose="020B0604030504040204" pitchFamily="34" charset="0"/>
                <a:ea typeface="Verdana" panose="020B0604030504040204" pitchFamily="34" charset="0"/>
                <a:cs typeface="Verdana" panose="020B0604030504040204" pitchFamily="34" charset="0"/>
              </a:rPr>
              <a:t>electric</a:t>
            </a:r>
            <a:r>
              <a:rPr lang="nl-NL" sz="2000" dirty="0">
                <a:latin typeface="Verdana" panose="020B0604030504040204" pitchFamily="34" charset="0"/>
                <a:ea typeface="Verdana" panose="020B0604030504040204" pitchFamily="34" charset="0"/>
                <a:cs typeface="Verdana" panose="020B0604030504040204" pitchFamily="34" charset="0"/>
              </a:rPr>
              <a:t> fields. </a:t>
            </a:r>
            <a:r>
              <a:rPr lang="nl-NL" sz="2000" dirty="0" err="1">
                <a:latin typeface="Verdana" panose="020B0604030504040204" pitchFamily="34" charset="0"/>
                <a:ea typeface="Verdana" panose="020B0604030504040204" pitchFamily="34" charset="0"/>
                <a:cs typeface="Verdana" panose="020B0604030504040204" pitchFamily="34" charset="0"/>
              </a:rPr>
              <a:t>Detailed</a:t>
            </a:r>
            <a:r>
              <a:rPr lang="nl-NL" sz="2000" dirty="0">
                <a:latin typeface="Verdana" panose="020B0604030504040204" pitchFamily="34" charset="0"/>
                <a:ea typeface="Verdana" panose="020B0604030504040204" pitchFamily="34" charset="0"/>
                <a:cs typeface="Verdana" panose="020B0604030504040204" pitchFamily="34" charset="0"/>
              </a:rPr>
              <a:t> </a:t>
            </a:r>
            <a:r>
              <a:rPr lang="nl-NL" sz="2000" dirty="0" err="1">
                <a:latin typeface="Verdana" panose="020B0604030504040204" pitchFamily="34" charset="0"/>
                <a:ea typeface="Verdana" panose="020B0604030504040204" pitchFamily="34" charset="0"/>
                <a:cs typeface="Verdana" panose="020B0604030504040204" pitchFamily="34" charset="0"/>
              </a:rPr>
              <a:t>simulations</a:t>
            </a:r>
            <a:r>
              <a:rPr lang="nl-NL" sz="2000" dirty="0">
                <a:latin typeface="Verdana" panose="020B0604030504040204" pitchFamily="34" charset="0"/>
                <a:ea typeface="Verdana" panose="020B0604030504040204" pitchFamily="34" charset="0"/>
                <a:cs typeface="Verdana" panose="020B0604030504040204" pitchFamily="34" charset="0"/>
              </a:rPr>
              <a:t> – </a:t>
            </a:r>
            <a:r>
              <a:rPr lang="nl-NL" sz="2000" dirty="0" err="1">
                <a:latin typeface="Verdana" panose="020B0604030504040204" pitchFamily="34" charset="0"/>
                <a:ea typeface="Verdana" panose="020B0604030504040204" pitchFamily="34" charset="0"/>
                <a:cs typeface="Verdana" panose="020B0604030504040204" pitchFamily="34" charset="0"/>
              </a:rPr>
              <a:t>validated</a:t>
            </a:r>
            <a:r>
              <a:rPr lang="nl-NL" sz="2000" dirty="0">
                <a:latin typeface="Verdana" panose="020B0604030504040204" pitchFamily="34" charset="0"/>
                <a:ea typeface="Verdana" panose="020B0604030504040204" pitchFamily="34" charset="0"/>
                <a:cs typeface="Verdana" panose="020B0604030504040204" pitchFamily="34" charset="0"/>
              </a:rPr>
              <a:t> </a:t>
            </a:r>
            <a:r>
              <a:rPr lang="nl-NL" sz="2000" dirty="0" err="1">
                <a:latin typeface="Verdana" panose="020B0604030504040204" pitchFamily="34" charset="0"/>
                <a:ea typeface="Verdana" panose="020B0604030504040204" pitchFamily="34" charset="0"/>
                <a:cs typeface="Verdana" panose="020B0604030504040204" pitchFamily="34" charset="0"/>
              </a:rPr>
              <a:t>by</a:t>
            </a:r>
            <a:r>
              <a:rPr lang="nl-NL" sz="2000" dirty="0">
                <a:latin typeface="Verdana" panose="020B0604030504040204" pitchFamily="34" charset="0"/>
                <a:ea typeface="Verdana" panose="020B0604030504040204" pitchFamily="34" charset="0"/>
                <a:cs typeface="Verdana" panose="020B0604030504040204" pitchFamily="34" charset="0"/>
              </a:rPr>
              <a:t> data - have been </a:t>
            </a:r>
            <a:r>
              <a:rPr lang="nl-NL" sz="2000" dirty="0" err="1">
                <a:latin typeface="Verdana" panose="020B0604030504040204" pitchFamily="34" charset="0"/>
                <a:ea typeface="Verdana" panose="020B0604030504040204" pitchFamily="34" charset="0"/>
                <a:cs typeface="Verdana" panose="020B0604030504040204" pitchFamily="34" charset="0"/>
              </a:rPr>
              <a:t>presented</a:t>
            </a:r>
            <a:r>
              <a:rPr lang="nl-NL" sz="2000" dirty="0">
                <a:latin typeface="Verdana" panose="020B0604030504040204" pitchFamily="34" charset="0"/>
                <a:ea typeface="Verdana" panose="020B0604030504040204" pitchFamily="34" charset="0"/>
                <a:cs typeface="Verdana" panose="020B0604030504040204" pitchFamily="34" charset="0"/>
              </a:rPr>
              <a:t> in </a:t>
            </a:r>
            <a:r>
              <a:rPr lang="nl-NL" sz="2000" dirty="0">
                <a:latin typeface="Verdana" panose="020B0604030504040204" pitchFamily="34" charset="0"/>
                <a:ea typeface="Verdana" panose="020B0604030504040204" pitchFamily="34" charset="0"/>
                <a:cs typeface="Verdana" panose="020B0604030504040204" pitchFamily="34" charset="0"/>
                <a:hlinkClick r:id="rId2"/>
              </a:rPr>
              <a:t>LCTPC WP #326</a:t>
            </a:r>
            <a:r>
              <a:rPr lang="nl-NL" sz="2000" dirty="0">
                <a:latin typeface="Verdana" panose="020B0604030504040204" pitchFamily="34" charset="0"/>
                <a:ea typeface="Verdana" panose="020B0604030504040204" pitchFamily="34" charset="0"/>
                <a:cs typeface="Verdana" panose="020B0604030504040204" pitchFamily="34" charset="0"/>
              </a:rPr>
              <a:t>.  </a:t>
            </a:r>
          </a:p>
          <a:p>
            <a:pPr marL="0" indent="0">
              <a:buNone/>
            </a:pPr>
            <a:r>
              <a:rPr lang="nl-NL"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With</a:t>
            </a:r>
            <a:r>
              <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rPr>
              <a:t> a hole </a:t>
            </a:r>
            <a:r>
              <a:rPr lang="nl-NL"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size</a:t>
            </a:r>
            <a:r>
              <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rPr>
              <a:t> of 25 </a:t>
            </a:r>
            <a:r>
              <a:rPr lang="en-US"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μm</a:t>
            </a:r>
            <a:r>
              <a:rPr lang="en-US" sz="2000" dirty="0">
                <a:solidFill>
                  <a:srgbClr val="0066FF"/>
                </a:solidFill>
                <a:latin typeface="Verdana" panose="020B0604030504040204" pitchFamily="34" charset="0"/>
                <a:ea typeface="Verdana" panose="020B0604030504040204" pitchFamily="34" charset="0"/>
                <a:cs typeface="Verdana" panose="020B0604030504040204" pitchFamily="34" charset="0"/>
              </a:rPr>
              <a:t> an IBF </a:t>
            </a:r>
            <a:r>
              <a:rPr lang="en-US" sz="2000">
                <a:solidFill>
                  <a:srgbClr val="0066FF"/>
                </a:solidFill>
                <a:latin typeface="Verdana" panose="020B0604030504040204" pitchFamily="34" charset="0"/>
                <a:ea typeface="Verdana" panose="020B0604030504040204" pitchFamily="34" charset="0"/>
                <a:cs typeface="Verdana" panose="020B0604030504040204" pitchFamily="34" charset="0"/>
              </a:rPr>
              <a:t>of 3 </a:t>
            </a:r>
            <a:r>
              <a:rPr lang="en-US" sz="2000" dirty="0">
                <a:solidFill>
                  <a:srgbClr val="0066FF"/>
                </a:solidFill>
                <a:latin typeface="Verdana" panose="020B0604030504040204" pitchFamily="34" charset="0"/>
                <a:ea typeface="Verdana" panose="020B0604030504040204" pitchFamily="34" charset="0"/>
                <a:cs typeface="Verdana" panose="020B0604030504040204" pitchFamily="34" charset="0"/>
              </a:rPr>
              <a:t>10</a:t>
            </a:r>
            <a:r>
              <a:rPr lang="en-US" sz="2000" baseline="30000" dirty="0">
                <a:solidFill>
                  <a:srgbClr val="0066FF"/>
                </a:solidFill>
                <a:latin typeface="Verdana" panose="020B0604030504040204" pitchFamily="34" charset="0"/>
                <a:ea typeface="Verdana" panose="020B0604030504040204" pitchFamily="34" charset="0"/>
                <a:cs typeface="Verdana" panose="020B0604030504040204" pitchFamily="34" charset="0"/>
              </a:rPr>
              <a:t>-4  </a:t>
            </a:r>
            <a:r>
              <a:rPr lang="nl-NL"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can</a:t>
            </a:r>
            <a:r>
              <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nl-NL"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be</a:t>
            </a:r>
            <a:r>
              <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nl-NL"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achieved</a:t>
            </a:r>
            <a:r>
              <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nl-NL"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and</a:t>
            </a:r>
            <a:r>
              <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nl-NL"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the</a:t>
            </a:r>
            <a:r>
              <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nl-NL"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value</a:t>
            </a:r>
            <a:r>
              <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nl-NL"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for</a:t>
            </a:r>
            <a:r>
              <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rPr>
              <a:t> IBF*</a:t>
            </a:r>
            <a:r>
              <a:rPr lang="nl-NL"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Gain</a:t>
            </a:r>
            <a:r>
              <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rPr>
              <a:t> (2000) </a:t>
            </a:r>
            <a:r>
              <a:rPr lang="nl-NL"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would</a:t>
            </a:r>
            <a:r>
              <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nl-NL"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be</a:t>
            </a:r>
            <a:r>
              <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rPr>
              <a:t> 0.6. </a:t>
            </a:r>
          </a:p>
        </p:txBody>
      </p:sp>
      <p:sp>
        <p:nvSpPr>
          <p:cNvPr id="4" name="Tijdelijke aanduiding voor datum 3">
            <a:extLst>
              <a:ext uri="{FF2B5EF4-FFF2-40B4-BE49-F238E27FC236}">
                <a16:creationId xmlns:a16="http://schemas.microsoft.com/office/drawing/2014/main" id="{143A0E9E-8C1A-470F-B709-7C23131E6295}"/>
              </a:ext>
            </a:extLst>
          </p:cNvPr>
          <p:cNvSpPr>
            <a:spLocks noGrp="1"/>
          </p:cNvSpPr>
          <p:nvPr>
            <p:ph type="dt" sz="half" idx="10"/>
          </p:nvPr>
        </p:nvSpPr>
        <p:spPr>
          <a:xfrm>
            <a:off x="428625" y="6597419"/>
            <a:ext cx="2743200" cy="260581"/>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26/10/2020</a:t>
            </a:r>
            <a:endParaRPr lang="en-GB" dirty="0"/>
          </a:p>
        </p:txBody>
      </p:sp>
      <p:sp>
        <p:nvSpPr>
          <p:cNvPr id="5" name="Tijdelijke aanduiding voor voettekst 4">
            <a:extLst>
              <a:ext uri="{FF2B5EF4-FFF2-40B4-BE49-F238E27FC236}">
                <a16:creationId xmlns:a16="http://schemas.microsoft.com/office/drawing/2014/main" id="{1F214B82-A4FE-404C-8B1B-22CB8F49BAA6}"/>
              </a:ext>
            </a:extLst>
          </p:cNvPr>
          <p:cNvSpPr>
            <a:spLocks noGrp="1"/>
          </p:cNvSpPr>
          <p:nvPr>
            <p:ph type="ftr" sz="quarter" idx="11"/>
          </p:nvPr>
        </p:nvSpPr>
        <p:spPr>
          <a:xfrm>
            <a:off x="3171825" y="6597419"/>
            <a:ext cx="5848350" cy="260581"/>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Pixel TPC R&amp;D (Peter Kluit)</a:t>
            </a:r>
            <a:endParaRPr lang="en-GB" dirty="0"/>
          </a:p>
        </p:txBody>
      </p:sp>
      <p:pic>
        <p:nvPicPr>
          <p:cNvPr id="7" name="Picture 6">
            <a:extLst>
              <a:ext uri="{FF2B5EF4-FFF2-40B4-BE49-F238E27FC236}">
                <a16:creationId xmlns:a16="http://schemas.microsoft.com/office/drawing/2014/main" id="{4B3B02B1-81E7-A545-9CFB-3B847B2ECD91}"/>
              </a:ext>
            </a:extLst>
          </p:cNvPr>
          <p:cNvPicPr>
            <a:picLocks noChangeAspect="1"/>
          </p:cNvPicPr>
          <p:nvPr/>
        </p:nvPicPr>
        <p:blipFill>
          <a:blip r:embed="rId3"/>
          <a:stretch>
            <a:fillRect/>
          </a:stretch>
        </p:blipFill>
        <p:spPr>
          <a:xfrm>
            <a:off x="0" y="3483013"/>
            <a:ext cx="5164667" cy="2189370"/>
          </a:xfrm>
          <a:prstGeom prst="rect">
            <a:avLst/>
          </a:prstGeom>
        </p:spPr>
      </p:pic>
      <p:graphicFrame>
        <p:nvGraphicFramePr>
          <p:cNvPr id="22" name="Table 21">
            <a:extLst>
              <a:ext uri="{FF2B5EF4-FFF2-40B4-BE49-F238E27FC236}">
                <a16:creationId xmlns:a16="http://schemas.microsoft.com/office/drawing/2014/main" id="{CBEBA02B-93F0-9B4C-B46B-02322BB99C0B}"/>
              </a:ext>
            </a:extLst>
          </p:cNvPr>
          <p:cNvGraphicFramePr>
            <a:graphicFrameLocks noGrp="1"/>
          </p:cNvGraphicFramePr>
          <p:nvPr/>
        </p:nvGraphicFramePr>
        <p:xfrm>
          <a:off x="5303912" y="3448144"/>
          <a:ext cx="6840760" cy="2357120"/>
        </p:xfrm>
        <a:graphic>
          <a:graphicData uri="http://schemas.openxmlformats.org/drawingml/2006/table">
            <a:tbl>
              <a:tblPr firstRow="1" bandRow="1">
                <a:tableStyleId>{5C22544A-7EE6-4342-B048-85BDC9FD1C3A}</a:tableStyleId>
              </a:tblPr>
              <a:tblGrid>
                <a:gridCol w="1710190">
                  <a:extLst>
                    <a:ext uri="{9D8B030D-6E8A-4147-A177-3AD203B41FA5}">
                      <a16:colId xmlns:a16="http://schemas.microsoft.com/office/drawing/2014/main" val="20000"/>
                    </a:ext>
                  </a:extLst>
                </a:gridCol>
                <a:gridCol w="1710190">
                  <a:extLst>
                    <a:ext uri="{9D8B030D-6E8A-4147-A177-3AD203B41FA5}">
                      <a16:colId xmlns:a16="http://schemas.microsoft.com/office/drawing/2014/main" val="20001"/>
                    </a:ext>
                  </a:extLst>
                </a:gridCol>
                <a:gridCol w="1710190">
                  <a:extLst>
                    <a:ext uri="{9D8B030D-6E8A-4147-A177-3AD203B41FA5}">
                      <a16:colId xmlns:a16="http://schemas.microsoft.com/office/drawing/2014/main" val="20002"/>
                    </a:ext>
                  </a:extLst>
                </a:gridCol>
                <a:gridCol w="1710190">
                  <a:extLst>
                    <a:ext uri="{9D8B030D-6E8A-4147-A177-3AD203B41FA5}">
                      <a16:colId xmlns:a16="http://schemas.microsoft.com/office/drawing/2014/main" val="20003"/>
                    </a:ext>
                  </a:extLst>
                </a:gridCol>
              </a:tblGrid>
              <a:tr h="7431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baseline="0" dirty="0">
                        <a:latin typeface="Verdana" panose="020B0604030504040204" pitchFamily="34" charset="0"/>
                        <a:ea typeface="Verdana" panose="020B0604030504040204" pitchFamily="34" charset="0"/>
                        <a:cs typeface="Verdana" panose="020B060403050404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a:latin typeface="Verdana" panose="020B0604030504040204" pitchFamily="34" charset="0"/>
                          <a:ea typeface="Verdana" panose="020B0604030504040204" pitchFamily="34" charset="0"/>
                          <a:cs typeface="Verdana" panose="020B0604030504040204" pitchFamily="34" charset="0"/>
                        </a:rPr>
                        <a:t>Ion backflow </a:t>
                      </a:r>
                    </a:p>
                  </a:txBody>
                  <a:tcPr/>
                </a:tc>
                <a:tc>
                  <a:txBody>
                    <a:bodyPr/>
                    <a:lstStyle/>
                    <a:p>
                      <a:pPr algn="ctr"/>
                      <a:endParaRPr lang="en-US" sz="1800" b="0" baseline="0" dirty="0">
                        <a:latin typeface="Verdana" panose="020B0604030504040204" pitchFamily="34" charset="0"/>
                        <a:ea typeface="Verdana" panose="020B0604030504040204" pitchFamily="34" charset="0"/>
                        <a:cs typeface="Verdana" panose="020B0604030504040204" pitchFamily="34" charset="0"/>
                      </a:endParaRPr>
                    </a:p>
                    <a:p>
                      <a:pPr algn="ctr"/>
                      <a:r>
                        <a:rPr lang="en-US" sz="1800" b="0" baseline="0" dirty="0">
                          <a:latin typeface="Verdana" panose="020B0604030504040204" pitchFamily="34" charset="0"/>
                          <a:ea typeface="Verdana" panose="020B0604030504040204" pitchFamily="34" charset="0"/>
                          <a:cs typeface="Verdana" panose="020B0604030504040204" pitchFamily="34" charset="0"/>
                        </a:rPr>
                        <a:t>Hole 30 </a:t>
                      </a:r>
                      <a:r>
                        <a:rPr kumimoji="0" lang="en-US" sz="1800" b="0" i="0" u="none" strike="noStrike" kern="1200" cap="none" spc="0" normalizeH="0" baseline="0" noProof="0" dirty="0" err="1">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μm</a:t>
                      </a:r>
                      <a:endParaRPr lang="en-US" sz="1600" b="0" baseline="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endParaRPr lang="en-US" sz="1600" b="0" dirty="0">
                        <a:latin typeface="Verdana" panose="020B0604030504040204" pitchFamily="34" charset="0"/>
                        <a:ea typeface="Verdana" panose="020B0604030504040204" pitchFamily="34" charset="0"/>
                        <a:cs typeface="Verdana" panose="020B060403050404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800" b="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Hole 25 </a:t>
                      </a:r>
                      <a:r>
                        <a:rPr kumimoji="0" lang="en-US" sz="1800" b="0" i="0" u="none" strike="noStrike" kern="1200" cap="none" spc="0" normalizeH="0" baseline="0" noProof="0" dirty="0" err="1">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μm</a:t>
                      </a:r>
                      <a:endParaRPr lang="en-US" sz="18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en-US" sz="1600"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endParaRPr lang="en-US" sz="1600" b="0" dirty="0">
                        <a:latin typeface="Verdana" panose="020B0604030504040204" pitchFamily="34" charset="0"/>
                        <a:ea typeface="Verdana" panose="020B0604030504040204" pitchFamily="34" charset="0"/>
                        <a:cs typeface="Verdana" panose="020B060403050404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800" b="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Hole 20 </a:t>
                      </a:r>
                      <a:r>
                        <a:rPr kumimoji="0" lang="en-US" sz="1800" b="0" i="0" u="none" strike="noStrike" kern="1200" cap="none" spc="0" normalizeH="0" baseline="0" noProof="0" dirty="0" err="1">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μm</a:t>
                      </a:r>
                      <a:endParaRPr lang="en-US" sz="18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0"/>
                  </a:ext>
                </a:extLst>
              </a:tr>
              <a:tr h="291749">
                <a:tc>
                  <a:txBody>
                    <a:bodyPr/>
                    <a:lstStyle/>
                    <a:p>
                      <a:pPr algn="ctr"/>
                      <a:r>
                        <a:rPr lang="en-US" sz="1600" dirty="0">
                          <a:latin typeface="Verdana" panose="020B0604030504040204" pitchFamily="34" charset="0"/>
                          <a:ea typeface="Verdana" panose="020B0604030504040204" pitchFamily="34" charset="0"/>
                          <a:cs typeface="Verdana" panose="020B0604030504040204" pitchFamily="34" charset="0"/>
                        </a:rPr>
                        <a:t>Top grid</a:t>
                      </a:r>
                    </a:p>
                  </a:txBody>
                  <a:tcPr/>
                </a:tc>
                <a:tc>
                  <a:txBody>
                    <a:bodyPr/>
                    <a:lstStyle/>
                    <a:p>
                      <a:pPr algn="ctr"/>
                      <a:r>
                        <a:rPr lang="en-US" sz="1600" dirty="0">
                          <a:latin typeface="Verdana" panose="020B0604030504040204" pitchFamily="34" charset="0"/>
                          <a:ea typeface="Verdana" panose="020B0604030504040204" pitchFamily="34" charset="0"/>
                          <a:cs typeface="Verdana" panose="020B0604030504040204" pitchFamily="34" charset="0"/>
                        </a:rPr>
                        <a:t>2.2%</a:t>
                      </a:r>
                    </a:p>
                  </a:txBody>
                  <a:tcPr/>
                </a:tc>
                <a:tc>
                  <a:txBody>
                    <a:bodyPr/>
                    <a:lstStyle/>
                    <a:p>
                      <a:pPr algn="ctr"/>
                      <a:r>
                        <a:rPr lang="en-US" sz="1600" dirty="0">
                          <a:latin typeface="Verdana" panose="020B0604030504040204" pitchFamily="34" charset="0"/>
                          <a:ea typeface="Verdana" panose="020B0604030504040204" pitchFamily="34" charset="0"/>
                          <a:cs typeface="Verdana" panose="020B0604030504040204" pitchFamily="34" charset="0"/>
                        </a:rPr>
                        <a:t>1.2%</a:t>
                      </a:r>
                    </a:p>
                  </a:txBody>
                  <a:tcPr/>
                </a:tc>
                <a:tc>
                  <a:txBody>
                    <a:bodyPr/>
                    <a:lstStyle/>
                    <a:p>
                      <a:pPr algn="ctr"/>
                      <a:r>
                        <a:rPr lang="en-US" sz="1600" dirty="0">
                          <a:latin typeface="Verdana" panose="020B0604030504040204" pitchFamily="34" charset="0"/>
                          <a:ea typeface="Verdana" panose="020B0604030504040204" pitchFamily="34" charset="0"/>
                          <a:cs typeface="Verdana" panose="020B0604030504040204" pitchFamily="34" charset="0"/>
                        </a:rPr>
                        <a:t>0.7%</a:t>
                      </a:r>
                    </a:p>
                  </a:txBody>
                  <a:tcPr/>
                </a:tc>
                <a:extLst>
                  <a:ext uri="{0D108BD9-81ED-4DB2-BD59-A6C34878D82A}">
                    <a16:rowId xmlns:a16="http://schemas.microsoft.com/office/drawing/2014/main" val="10001"/>
                  </a:ext>
                </a:extLst>
              </a:tr>
              <a:tr h="291749">
                <a:tc>
                  <a:txBody>
                    <a:bodyPr/>
                    <a:lstStyle/>
                    <a:p>
                      <a:pPr algn="ctr"/>
                      <a:r>
                        <a:rPr lang="en-US" sz="1600" dirty="0" err="1">
                          <a:latin typeface="Verdana" panose="020B0604030504040204" pitchFamily="34" charset="0"/>
                          <a:ea typeface="Verdana" panose="020B0604030504040204" pitchFamily="34" charset="0"/>
                          <a:cs typeface="Verdana" panose="020B0604030504040204" pitchFamily="34" charset="0"/>
                        </a:rPr>
                        <a:t>GridPix</a:t>
                      </a: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sz="1600" dirty="0">
                          <a:latin typeface="Verdana" panose="020B0604030504040204" pitchFamily="34" charset="0"/>
                          <a:ea typeface="Verdana" panose="020B0604030504040204" pitchFamily="34" charset="0"/>
                          <a:cs typeface="Verdana" panose="020B0604030504040204" pitchFamily="34" charset="0"/>
                        </a:rPr>
                        <a:t>5.5%</a:t>
                      </a:r>
                    </a:p>
                  </a:txBody>
                  <a:tcPr/>
                </a:tc>
                <a:tc>
                  <a:txBody>
                    <a:bodyPr/>
                    <a:lstStyle/>
                    <a:p>
                      <a:pPr algn="ctr"/>
                      <a:r>
                        <a:rPr lang="en-US" sz="1600" dirty="0">
                          <a:latin typeface="Verdana" panose="020B0604030504040204" pitchFamily="34" charset="0"/>
                          <a:ea typeface="Verdana" panose="020B0604030504040204" pitchFamily="34" charset="0"/>
                          <a:cs typeface="Verdana" panose="020B0604030504040204" pitchFamily="34" charset="0"/>
                        </a:rPr>
                        <a:t>2.8%</a:t>
                      </a:r>
                    </a:p>
                  </a:txBody>
                  <a:tcPr/>
                </a:tc>
                <a:tc>
                  <a:txBody>
                    <a:bodyPr/>
                    <a:lstStyle/>
                    <a:p>
                      <a:pPr algn="ctr"/>
                      <a:r>
                        <a:rPr lang="en-US" sz="1600" dirty="0">
                          <a:latin typeface="Verdana" panose="020B0604030504040204" pitchFamily="34" charset="0"/>
                          <a:ea typeface="Verdana" panose="020B0604030504040204" pitchFamily="34" charset="0"/>
                          <a:cs typeface="Verdana" panose="020B0604030504040204" pitchFamily="34" charset="0"/>
                        </a:rPr>
                        <a:t>1.7%</a:t>
                      </a:r>
                    </a:p>
                  </a:txBody>
                  <a:tcPr/>
                </a:tc>
                <a:extLst>
                  <a:ext uri="{0D108BD9-81ED-4DB2-BD59-A6C34878D82A}">
                    <a16:rowId xmlns:a16="http://schemas.microsoft.com/office/drawing/2014/main" val="10002"/>
                  </a:ext>
                </a:extLst>
              </a:tr>
              <a:tr h="29174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Total</a:t>
                      </a:r>
                    </a:p>
                  </a:txBody>
                  <a:tcPr/>
                </a:tc>
                <a:tc>
                  <a:txBody>
                    <a:bodyPr/>
                    <a:lstStyle/>
                    <a:p>
                      <a:pPr algn="ctr"/>
                      <a:r>
                        <a:rPr lang="en-US" sz="1600" dirty="0">
                          <a:latin typeface="Verdana" panose="020B0604030504040204" pitchFamily="34" charset="0"/>
                          <a:ea typeface="Verdana" panose="020B0604030504040204" pitchFamily="34" charset="0"/>
                          <a:cs typeface="Verdana" panose="020B0604030504040204" pitchFamily="34" charset="0"/>
                        </a:rPr>
                        <a:t>12</a:t>
                      </a:r>
                      <a:r>
                        <a:rPr lang="en-US" sz="1600" baseline="0" dirty="0">
                          <a:latin typeface="Verdana" panose="020B0604030504040204" pitchFamily="34" charset="0"/>
                          <a:ea typeface="Verdana" panose="020B0604030504040204" pitchFamily="34" charset="0"/>
                          <a:cs typeface="Verdana" panose="020B0604030504040204" pitchFamily="34" charset="0"/>
                        </a:rPr>
                        <a:t> 10</a:t>
                      </a:r>
                      <a:r>
                        <a:rPr lang="en-US" sz="1600" baseline="30000" dirty="0">
                          <a:latin typeface="Verdana" panose="020B0604030504040204" pitchFamily="34" charset="0"/>
                          <a:ea typeface="Verdana" panose="020B0604030504040204" pitchFamily="34" charset="0"/>
                          <a:cs typeface="Verdana" panose="020B0604030504040204" pitchFamily="34" charset="0"/>
                        </a:rPr>
                        <a:t>-4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a:latin typeface="Verdana" panose="020B0604030504040204" pitchFamily="34" charset="0"/>
                          <a:ea typeface="Verdana" panose="020B0604030504040204" pitchFamily="34" charset="0"/>
                          <a:cs typeface="Verdana" panose="020B0604030504040204" pitchFamily="34" charset="0"/>
                        </a:rPr>
                        <a:t>3 10</a:t>
                      </a:r>
                      <a:r>
                        <a:rPr lang="en-US" sz="1600" baseline="30000" dirty="0">
                          <a:latin typeface="Verdana" panose="020B0604030504040204" pitchFamily="34" charset="0"/>
                          <a:ea typeface="Verdana" panose="020B0604030504040204" pitchFamily="34" charset="0"/>
                          <a:cs typeface="Verdana" panose="020B0604030504040204" pitchFamily="34" charset="0"/>
                        </a:rPr>
                        <a:t>-4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1</a:t>
                      </a:r>
                      <a:r>
                        <a:rPr lang="en-US" sz="1600" baseline="0" dirty="0">
                          <a:latin typeface="Verdana" panose="020B0604030504040204" pitchFamily="34" charset="0"/>
                          <a:ea typeface="Verdana" panose="020B0604030504040204" pitchFamily="34" charset="0"/>
                          <a:cs typeface="Verdana" panose="020B0604030504040204" pitchFamily="34" charset="0"/>
                        </a:rPr>
                        <a:t> 10</a:t>
                      </a:r>
                      <a:r>
                        <a:rPr lang="en-US" sz="1600" baseline="30000" dirty="0">
                          <a:latin typeface="Verdana" panose="020B0604030504040204" pitchFamily="34" charset="0"/>
                          <a:ea typeface="Verdana" panose="020B0604030504040204" pitchFamily="34" charset="0"/>
                          <a:cs typeface="Verdana" panose="020B0604030504040204" pitchFamily="34" charset="0"/>
                        </a:rPr>
                        <a:t>-4</a:t>
                      </a:r>
                    </a:p>
                  </a:txBody>
                  <a:tcPr/>
                </a:tc>
                <a:extLst>
                  <a:ext uri="{0D108BD9-81ED-4DB2-BD59-A6C34878D82A}">
                    <a16:rowId xmlns:a16="http://schemas.microsoft.com/office/drawing/2014/main" val="10003"/>
                  </a:ext>
                </a:extLst>
              </a:tr>
              <a:tr h="4315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err="1">
                          <a:latin typeface="Verdana" panose="020B0604030504040204" pitchFamily="34" charset="0"/>
                          <a:ea typeface="Verdana" panose="020B0604030504040204" pitchFamily="34" charset="0"/>
                          <a:cs typeface="Verdana" panose="020B0604030504040204" pitchFamily="34" charset="0"/>
                        </a:rPr>
                        <a:t>transparancy</a:t>
                      </a: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100%</a:t>
                      </a:r>
                    </a:p>
                    <a:p>
                      <a:pPr algn="ctr"/>
                      <a:endParaRPr lang="en-US" sz="1600" baseline="300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99.4%</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aseline="300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91.7%</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aseline="300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48223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08DEBDD-5BEC-37EF-C944-549431445C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877925" y="1319065"/>
            <a:ext cx="3388532" cy="5263829"/>
          </a:xfrm>
          <a:prstGeom prst="rect">
            <a:avLst/>
          </a:prstGeom>
        </p:spPr>
      </p:pic>
      <p:pic>
        <p:nvPicPr>
          <p:cNvPr id="11" name="Picture 10" descr="bonn.png"/>
          <p:cNvPicPr>
            <a:picLocks noChangeAspect="1"/>
          </p:cNvPicPr>
          <p:nvPr/>
        </p:nvPicPr>
        <p:blipFill>
          <a:blip r:embed="rId4"/>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CTPClogo_simple.wb.png"/>
          <p:cNvPicPr>
            <a:picLocks noChangeAspect="1"/>
          </p:cNvPicPr>
          <p:nvPr/>
        </p:nvPicPr>
        <p:blipFill>
          <a:blip r:embed="rId6"/>
          <a:stretch>
            <a:fillRect/>
          </a:stretch>
        </p:blipFill>
        <p:spPr>
          <a:xfrm rot="10800000" flipH="1" flipV="1">
            <a:off x="304800" y="5562600"/>
            <a:ext cx="1600200" cy="915012"/>
          </a:xfrm>
          <a:prstGeom prst="rect">
            <a:avLst/>
          </a:prstGeom>
        </p:spPr>
      </p:pic>
      <p:pic>
        <p:nvPicPr>
          <p:cNvPr id="25" name="Picture 24" descr="ildlogoTransparant.png"/>
          <p:cNvPicPr>
            <a:picLocks noChangeAspect="1"/>
          </p:cNvPicPr>
          <p:nvPr/>
        </p:nvPicPr>
        <p:blipFill>
          <a:blip r:embed="rId7"/>
          <a:stretch>
            <a:fillRect/>
          </a:stretch>
        </p:blipFill>
        <p:spPr>
          <a:xfrm>
            <a:off x="10569576" y="5791200"/>
            <a:ext cx="1089024" cy="696976"/>
          </a:xfrm>
          <a:prstGeom prst="rect">
            <a:avLst/>
          </a:prstGeom>
        </p:spPr>
      </p:pic>
      <p:sp>
        <p:nvSpPr>
          <p:cNvPr id="2" name="Rectangle 1">
            <a:extLst>
              <a:ext uri="{FF2B5EF4-FFF2-40B4-BE49-F238E27FC236}">
                <a16:creationId xmlns:a16="http://schemas.microsoft.com/office/drawing/2014/main" id="{3B5751A4-A1C8-994A-A53E-C7F6319043C6}"/>
              </a:ext>
            </a:extLst>
          </p:cNvPr>
          <p:cNvSpPr/>
          <p:nvPr/>
        </p:nvSpPr>
        <p:spPr>
          <a:xfrm>
            <a:off x="3359696" y="539969"/>
            <a:ext cx="5495415" cy="584775"/>
          </a:xfrm>
          <a:prstGeom prst="rect">
            <a:avLst/>
          </a:prstGeom>
        </p:spPr>
        <p:txBody>
          <a:bodyPr wrap="none">
            <a:spAutoFit/>
          </a:bodyPr>
          <a:lstStyle/>
          <a:p>
            <a:r>
              <a:rPr lang="nl-NL" sz="3200" kern="0" dirty="0">
                <a:solidFill>
                  <a:srgbClr val="FF0000"/>
                </a:solidFill>
                <a:latin typeface="Verdana"/>
                <a:ea typeface="+mj-ea"/>
                <a:cs typeface="Verdana"/>
              </a:rPr>
              <a:t>Pixel TPC tracking studies</a:t>
            </a:r>
          </a:p>
        </p:txBody>
      </p:sp>
      <p:sp>
        <p:nvSpPr>
          <p:cNvPr id="5" name="TextBox 4">
            <a:extLst>
              <a:ext uri="{FF2B5EF4-FFF2-40B4-BE49-F238E27FC236}">
                <a16:creationId xmlns:a16="http://schemas.microsoft.com/office/drawing/2014/main" id="{2F883329-1F52-BA4C-229D-2347B571B407}"/>
              </a:ext>
            </a:extLst>
          </p:cNvPr>
          <p:cNvSpPr txBox="1"/>
          <p:nvPr/>
        </p:nvSpPr>
        <p:spPr>
          <a:xfrm>
            <a:off x="1879106" y="1353644"/>
            <a:ext cx="9324975" cy="707886"/>
          </a:xfrm>
          <a:prstGeom prst="rect">
            <a:avLst/>
          </a:prstGeom>
          <a:noFill/>
        </p:spPr>
        <p:txBody>
          <a:bodyPr wrap="square">
            <a:spAutoFit/>
          </a:bodyPr>
          <a:lstStyle/>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ILD tracking Performance for a Pixel TPC based on test beam </a:t>
            </a:r>
          </a:p>
          <a:p>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TextBox 14">
            <a:extLst>
              <a:ext uri="{FF2B5EF4-FFF2-40B4-BE49-F238E27FC236}">
                <a16:creationId xmlns:a16="http://schemas.microsoft.com/office/drawing/2014/main" id="{BE498E08-8E6F-22B2-B90F-91327B82C69E}"/>
              </a:ext>
            </a:extLst>
          </p:cNvPr>
          <p:cNvSpPr txBox="1"/>
          <p:nvPr/>
        </p:nvSpPr>
        <p:spPr>
          <a:xfrm>
            <a:off x="228600" y="2578030"/>
            <a:ext cx="6396781" cy="369332"/>
          </a:xfrm>
          <a:prstGeom prst="rect">
            <a:avLst/>
          </a:prstGeom>
          <a:noFill/>
        </p:spPr>
        <p:txBody>
          <a:bodyPr wrap="square">
            <a:spAutoFit/>
          </a:bodyPr>
          <a:lstStyle/>
          <a:p>
            <a:r>
              <a:rPr lang="en-GB" sz="1800" dirty="0">
                <a:solidFill>
                  <a:srgbClr val="0066FF"/>
                </a:solidFill>
                <a:latin typeface="Verdana" panose="020B0604030504040204" pitchFamily="34" charset="0"/>
                <a:ea typeface="Verdana" panose="020B0604030504040204" pitchFamily="34" charset="0"/>
                <a:cs typeface="Verdana" panose="020B0604030504040204" pitchFamily="34" charset="0"/>
              </a:rPr>
              <a:t>S</a:t>
            </a:r>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ingle electron resolution       6 mm pad resolution </a:t>
            </a:r>
            <a:endParaRPr lang="en-NL" sz="1800" dirty="0"/>
          </a:p>
        </p:txBody>
      </p:sp>
      <p:sp>
        <p:nvSpPr>
          <p:cNvPr id="18" name="TextBox 17">
            <a:extLst>
              <a:ext uri="{FF2B5EF4-FFF2-40B4-BE49-F238E27FC236}">
                <a16:creationId xmlns:a16="http://schemas.microsoft.com/office/drawing/2014/main" id="{3CF1A895-AB68-8AD4-48C1-DAED0FA4A1E8}"/>
              </a:ext>
            </a:extLst>
          </p:cNvPr>
          <p:cNvSpPr txBox="1"/>
          <p:nvPr/>
        </p:nvSpPr>
        <p:spPr>
          <a:xfrm>
            <a:off x="7896200" y="2038782"/>
            <a:ext cx="6195060" cy="400110"/>
          </a:xfrm>
          <a:prstGeom prst="rect">
            <a:avLst/>
          </a:prstGeom>
          <a:noFill/>
        </p:spPr>
        <p:txBody>
          <a:bodyPr wrap="square">
            <a:spAutoFit/>
          </a:bodyPr>
          <a:lstStyle/>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10 cm track resolution</a:t>
            </a:r>
            <a:endParaRPr lang="en-NL" sz="2000" dirty="0"/>
          </a:p>
        </p:txBody>
      </p:sp>
      <p:sp>
        <p:nvSpPr>
          <p:cNvPr id="20" name="TextBox 19">
            <a:extLst>
              <a:ext uri="{FF2B5EF4-FFF2-40B4-BE49-F238E27FC236}">
                <a16:creationId xmlns:a16="http://schemas.microsoft.com/office/drawing/2014/main" id="{084C4A7E-1327-6D39-357C-E708B2E066B1}"/>
              </a:ext>
            </a:extLst>
          </p:cNvPr>
          <p:cNvSpPr txBox="1"/>
          <p:nvPr/>
        </p:nvSpPr>
        <p:spPr>
          <a:xfrm>
            <a:off x="2349155" y="5682734"/>
            <a:ext cx="8571381" cy="338554"/>
          </a:xfrm>
          <a:prstGeom prst="rect">
            <a:avLst/>
          </a:prstGeom>
          <a:noFill/>
        </p:spPr>
        <p:txBody>
          <a:bodyPr wrap="square">
            <a:spAutoFit/>
          </a:bodyPr>
          <a:lstStyle/>
          <a:p>
            <a:r>
              <a:rPr lang="en-GB" sz="1600" dirty="0">
                <a:solidFill>
                  <a:srgbClr val="0066FF"/>
                </a:solidFill>
                <a:latin typeface="Verdana" panose="020B0604030504040204" pitchFamily="34" charset="0"/>
                <a:ea typeface="Verdana" panose="020B0604030504040204" pitchFamily="34" charset="0"/>
                <a:cs typeface="Verdana" panose="020B0604030504040204" pitchFamily="34" charset="0"/>
              </a:rPr>
              <a:t>Each 10 cm we have a point with a resolution of &lt; 19 (31) </a:t>
            </a:r>
            <a:r>
              <a:rPr lang="en-NL" sz="1600" dirty="0">
                <a:solidFill>
                  <a:srgbClr val="0066FF"/>
                </a:solidFill>
                <a:latin typeface="Symbol" pitchFamily="2" charset="2"/>
                <a:ea typeface="Verdana" panose="020B0604030504040204" pitchFamily="34" charset="0"/>
                <a:cs typeface="Verdana" panose="020B0604030504040204" pitchFamily="34" charset="0"/>
              </a:rPr>
              <a:t>m</a:t>
            </a:r>
            <a:r>
              <a:rPr lang="en-NL" sz="1600" dirty="0">
                <a:solidFill>
                  <a:srgbClr val="0066FF"/>
                </a:solidFill>
                <a:latin typeface="Verdana" panose="020B0604030504040204" pitchFamily="34" charset="0"/>
                <a:ea typeface="Verdana" panose="020B0604030504040204" pitchFamily="34" charset="0"/>
                <a:cs typeface="Verdana" panose="020B0604030504040204" pitchFamily="34" charset="0"/>
              </a:rPr>
              <a:t>m</a:t>
            </a:r>
            <a:r>
              <a:rPr lang="en-GB" sz="1600" dirty="0">
                <a:solidFill>
                  <a:srgbClr val="0066FF"/>
                </a:solidFill>
                <a:latin typeface="Verdana" panose="020B0604030504040204" pitchFamily="34" charset="0"/>
                <a:ea typeface="Verdana" panose="020B0604030504040204" pitchFamily="34" charset="0"/>
                <a:cs typeface="Verdana" panose="020B0604030504040204" pitchFamily="34" charset="0"/>
              </a:rPr>
              <a:t> on the track</a:t>
            </a:r>
            <a:endParaRPr lang="en-NL" sz="1600" dirty="0"/>
          </a:p>
        </p:txBody>
      </p:sp>
      <p:pic>
        <p:nvPicPr>
          <p:cNvPr id="4" name="Picture 3">
            <a:extLst>
              <a:ext uri="{FF2B5EF4-FFF2-40B4-BE49-F238E27FC236}">
                <a16:creationId xmlns:a16="http://schemas.microsoft.com/office/drawing/2014/main" id="{92A00393-A1AB-38ED-E54E-5A1A985ECC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650820" y="2367329"/>
            <a:ext cx="2331878" cy="3622396"/>
          </a:xfrm>
          <a:prstGeom prst="rect">
            <a:avLst/>
          </a:prstGeom>
        </p:spPr>
      </p:pic>
      <p:pic>
        <p:nvPicPr>
          <p:cNvPr id="8" name="Picture 7">
            <a:extLst>
              <a:ext uri="{FF2B5EF4-FFF2-40B4-BE49-F238E27FC236}">
                <a16:creationId xmlns:a16="http://schemas.microsoft.com/office/drawing/2014/main" id="{22483D02-CF41-F77B-5D05-5C7FBF3EBA0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5400000">
            <a:off x="4073016" y="2349284"/>
            <a:ext cx="2397102" cy="3723718"/>
          </a:xfrm>
          <a:prstGeom prst="rect">
            <a:avLst/>
          </a:prstGeom>
        </p:spPr>
      </p:pic>
    </p:spTree>
    <p:extLst>
      <p:ext uri="{BB962C8B-B14F-4D97-AF65-F5344CB8AC3E}">
        <p14:creationId xmlns:p14="http://schemas.microsoft.com/office/powerpoint/2010/main" val="1090725047"/>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onn.png"/>
          <p:cNvPicPr>
            <a:picLocks noChangeAspect="1"/>
          </p:cNvPicPr>
          <p:nvPr/>
        </p:nvPicPr>
        <p:blipFill>
          <a:blip r:embed="rId3"/>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CTPClogo_simple.wb.png"/>
          <p:cNvPicPr>
            <a:picLocks noChangeAspect="1"/>
          </p:cNvPicPr>
          <p:nvPr/>
        </p:nvPicPr>
        <p:blipFill>
          <a:blip r:embed="rId5"/>
          <a:stretch>
            <a:fillRect/>
          </a:stretch>
        </p:blipFill>
        <p:spPr>
          <a:xfrm rot="10800000" flipH="1" flipV="1">
            <a:off x="304800" y="5562600"/>
            <a:ext cx="1600200" cy="915012"/>
          </a:xfrm>
          <a:prstGeom prst="rect">
            <a:avLst/>
          </a:prstGeom>
        </p:spPr>
      </p:pic>
      <p:pic>
        <p:nvPicPr>
          <p:cNvPr id="25" name="Picture 24" descr="ildlogoTransparant.png"/>
          <p:cNvPicPr>
            <a:picLocks noChangeAspect="1"/>
          </p:cNvPicPr>
          <p:nvPr/>
        </p:nvPicPr>
        <p:blipFill>
          <a:blip r:embed="rId6"/>
          <a:stretch>
            <a:fillRect/>
          </a:stretch>
        </p:blipFill>
        <p:spPr>
          <a:xfrm>
            <a:off x="10569576" y="5791200"/>
            <a:ext cx="1089024" cy="696976"/>
          </a:xfrm>
          <a:prstGeom prst="rect">
            <a:avLst/>
          </a:prstGeom>
        </p:spPr>
      </p:pic>
      <p:sp>
        <p:nvSpPr>
          <p:cNvPr id="2" name="Rectangle 1">
            <a:extLst>
              <a:ext uri="{FF2B5EF4-FFF2-40B4-BE49-F238E27FC236}">
                <a16:creationId xmlns:a16="http://schemas.microsoft.com/office/drawing/2014/main" id="{3B5751A4-A1C8-994A-A53E-C7F6319043C6}"/>
              </a:ext>
            </a:extLst>
          </p:cNvPr>
          <p:cNvSpPr/>
          <p:nvPr/>
        </p:nvSpPr>
        <p:spPr>
          <a:xfrm>
            <a:off x="3359696" y="539969"/>
            <a:ext cx="5495415" cy="584775"/>
          </a:xfrm>
          <a:prstGeom prst="rect">
            <a:avLst/>
          </a:prstGeom>
        </p:spPr>
        <p:txBody>
          <a:bodyPr wrap="none">
            <a:spAutoFit/>
          </a:bodyPr>
          <a:lstStyle/>
          <a:p>
            <a:r>
              <a:rPr lang="nl-NL" sz="3200" kern="0" dirty="0">
                <a:solidFill>
                  <a:srgbClr val="FF0000"/>
                </a:solidFill>
                <a:latin typeface="Verdana"/>
                <a:ea typeface="+mj-ea"/>
                <a:cs typeface="Verdana"/>
              </a:rPr>
              <a:t>Pixel TPC tracking studies</a:t>
            </a:r>
          </a:p>
        </p:txBody>
      </p:sp>
      <p:sp>
        <p:nvSpPr>
          <p:cNvPr id="5" name="TextBox 4">
            <a:extLst>
              <a:ext uri="{FF2B5EF4-FFF2-40B4-BE49-F238E27FC236}">
                <a16:creationId xmlns:a16="http://schemas.microsoft.com/office/drawing/2014/main" id="{2F883329-1F52-BA4C-229D-2347B571B407}"/>
              </a:ext>
            </a:extLst>
          </p:cNvPr>
          <p:cNvSpPr txBox="1"/>
          <p:nvPr/>
        </p:nvSpPr>
        <p:spPr>
          <a:xfrm>
            <a:off x="1879106" y="1484784"/>
            <a:ext cx="9324975" cy="707886"/>
          </a:xfrm>
          <a:prstGeom prst="rect">
            <a:avLst/>
          </a:prstGeom>
          <a:noFill/>
        </p:spPr>
        <p:txBody>
          <a:bodyPr wrap="square">
            <a:spAutoFit/>
          </a:bodyPr>
          <a:lstStyle/>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ILD tracking Performance for a Pixel TPC based on test beam </a:t>
            </a:r>
          </a:p>
          <a:p>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TextBox 17">
            <a:extLst>
              <a:ext uri="{FF2B5EF4-FFF2-40B4-BE49-F238E27FC236}">
                <a16:creationId xmlns:a16="http://schemas.microsoft.com/office/drawing/2014/main" id="{3CF1A895-AB68-8AD4-48C1-DAED0FA4A1E8}"/>
              </a:ext>
            </a:extLst>
          </p:cNvPr>
          <p:cNvSpPr txBox="1"/>
          <p:nvPr/>
        </p:nvSpPr>
        <p:spPr>
          <a:xfrm>
            <a:off x="623392" y="2132856"/>
            <a:ext cx="4032448" cy="3170099"/>
          </a:xfrm>
          <a:prstGeom prst="rect">
            <a:avLst/>
          </a:prstGeom>
          <a:noFill/>
        </p:spPr>
        <p:txBody>
          <a:bodyPr wrap="square">
            <a:spAutoFit/>
          </a:bodyPr>
          <a:lstStyle/>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The last 10 cm track provides very high resolution ‘point’ in the endcap (cos </a:t>
            </a:r>
            <a:r>
              <a:rPr lang="en-GB" sz="2000" dirty="0">
                <a:solidFill>
                  <a:srgbClr val="0066FF"/>
                </a:solidFill>
                <a:latin typeface="Symbol" pitchFamily="2" charset="2"/>
                <a:ea typeface="Verdana" panose="020B0604030504040204" pitchFamily="34" charset="0"/>
                <a:cs typeface="Verdana" panose="020B0604030504040204" pitchFamily="34" charset="0"/>
              </a:rPr>
              <a:t>q</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&gt;0.8). This is due to the short drift distance and the high resolution pixel readout.</a:t>
            </a:r>
          </a:p>
          <a:p>
            <a:endPar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Question can we use the endcap ‘point’ and calibrate out the TPC distortions?</a:t>
            </a:r>
            <a:endParaRPr lang="en-NL" sz="2000" dirty="0"/>
          </a:p>
        </p:txBody>
      </p:sp>
      <p:pic>
        <p:nvPicPr>
          <p:cNvPr id="4" name="Picture 3">
            <a:extLst>
              <a:ext uri="{FF2B5EF4-FFF2-40B4-BE49-F238E27FC236}">
                <a16:creationId xmlns:a16="http://schemas.microsoft.com/office/drawing/2014/main" id="{45D58C77-2C0B-C2B7-4593-46C92A045A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6022219" y="764419"/>
            <a:ext cx="4414762" cy="6858000"/>
          </a:xfrm>
          <a:prstGeom prst="rect">
            <a:avLst/>
          </a:prstGeom>
        </p:spPr>
      </p:pic>
    </p:spTree>
    <p:extLst>
      <p:ext uri="{BB962C8B-B14F-4D97-AF65-F5344CB8AC3E}">
        <p14:creationId xmlns:p14="http://schemas.microsoft.com/office/powerpoint/2010/main" val="4047828364"/>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onn.png"/>
          <p:cNvPicPr>
            <a:picLocks noChangeAspect="1"/>
          </p:cNvPicPr>
          <p:nvPr/>
        </p:nvPicPr>
        <p:blipFill>
          <a:blip r:embed="rId3"/>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CTPClogo_simple.wb.png"/>
          <p:cNvPicPr>
            <a:picLocks noChangeAspect="1"/>
          </p:cNvPicPr>
          <p:nvPr/>
        </p:nvPicPr>
        <p:blipFill>
          <a:blip r:embed="rId5"/>
          <a:stretch>
            <a:fillRect/>
          </a:stretch>
        </p:blipFill>
        <p:spPr>
          <a:xfrm rot="10800000" flipH="1" flipV="1">
            <a:off x="304800" y="5562600"/>
            <a:ext cx="1600200" cy="915012"/>
          </a:xfrm>
          <a:prstGeom prst="rect">
            <a:avLst/>
          </a:prstGeom>
        </p:spPr>
      </p:pic>
      <p:pic>
        <p:nvPicPr>
          <p:cNvPr id="25" name="Picture 24" descr="ildlogoTransparant.png"/>
          <p:cNvPicPr>
            <a:picLocks noChangeAspect="1"/>
          </p:cNvPicPr>
          <p:nvPr/>
        </p:nvPicPr>
        <p:blipFill>
          <a:blip r:embed="rId6"/>
          <a:stretch>
            <a:fillRect/>
          </a:stretch>
        </p:blipFill>
        <p:spPr>
          <a:xfrm>
            <a:off x="10569576" y="5791200"/>
            <a:ext cx="1089024" cy="696976"/>
          </a:xfrm>
          <a:prstGeom prst="rect">
            <a:avLst/>
          </a:prstGeom>
        </p:spPr>
      </p:pic>
      <p:sp>
        <p:nvSpPr>
          <p:cNvPr id="2" name="Rectangle 1">
            <a:extLst>
              <a:ext uri="{FF2B5EF4-FFF2-40B4-BE49-F238E27FC236}">
                <a16:creationId xmlns:a16="http://schemas.microsoft.com/office/drawing/2014/main" id="{3B5751A4-A1C8-994A-A53E-C7F6319043C6}"/>
              </a:ext>
            </a:extLst>
          </p:cNvPr>
          <p:cNvSpPr/>
          <p:nvPr/>
        </p:nvSpPr>
        <p:spPr>
          <a:xfrm>
            <a:off x="3359696" y="539969"/>
            <a:ext cx="5495415" cy="584775"/>
          </a:xfrm>
          <a:prstGeom prst="rect">
            <a:avLst/>
          </a:prstGeom>
        </p:spPr>
        <p:txBody>
          <a:bodyPr wrap="none">
            <a:spAutoFit/>
          </a:bodyPr>
          <a:lstStyle/>
          <a:p>
            <a:r>
              <a:rPr lang="nl-NL" sz="3200" kern="0" dirty="0">
                <a:solidFill>
                  <a:srgbClr val="FF0000"/>
                </a:solidFill>
                <a:latin typeface="Verdana"/>
                <a:ea typeface="+mj-ea"/>
                <a:cs typeface="Verdana"/>
              </a:rPr>
              <a:t>Pixel TPC tracking studies</a:t>
            </a:r>
          </a:p>
        </p:txBody>
      </p:sp>
      <p:sp>
        <p:nvSpPr>
          <p:cNvPr id="5" name="TextBox 4">
            <a:extLst>
              <a:ext uri="{FF2B5EF4-FFF2-40B4-BE49-F238E27FC236}">
                <a16:creationId xmlns:a16="http://schemas.microsoft.com/office/drawing/2014/main" id="{2F883329-1F52-BA4C-229D-2347B571B407}"/>
              </a:ext>
            </a:extLst>
          </p:cNvPr>
          <p:cNvSpPr txBox="1"/>
          <p:nvPr/>
        </p:nvSpPr>
        <p:spPr>
          <a:xfrm>
            <a:off x="1879106" y="1426131"/>
            <a:ext cx="9324975" cy="1138773"/>
          </a:xfrm>
          <a:prstGeom prst="rect">
            <a:avLst/>
          </a:prstGeom>
          <a:noFill/>
        </p:spPr>
        <p:txBody>
          <a:bodyPr wrap="square">
            <a:spAutoFit/>
          </a:bodyPr>
          <a:lstStyle/>
          <a:p>
            <a:pPr algn="ctr"/>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Crude distortion model for beam-beam background </a:t>
            </a:r>
          </a:p>
          <a:p>
            <a:pPr algn="ctr"/>
            <a:r>
              <a:rPr lang="en-GB" dirty="0">
                <a:solidFill>
                  <a:srgbClr val="0066FF"/>
                </a:solidFill>
                <a:latin typeface="Verdana" panose="020B0604030504040204" pitchFamily="34" charset="0"/>
                <a:ea typeface="Verdana" panose="020B0604030504040204" pitchFamily="34" charset="0"/>
                <a:cs typeface="Verdana" panose="020B0604030504040204" pitchFamily="34" charset="0"/>
              </a:rPr>
              <a:t>e.g.</a:t>
            </a:r>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 for FCCee or CEPC  </a:t>
            </a:r>
          </a:p>
          <a:p>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TextBox 17">
            <a:extLst>
              <a:ext uri="{FF2B5EF4-FFF2-40B4-BE49-F238E27FC236}">
                <a16:creationId xmlns:a16="http://schemas.microsoft.com/office/drawing/2014/main" id="{3CF1A895-AB68-8AD4-48C1-DAED0FA4A1E8}"/>
              </a:ext>
            </a:extLst>
          </p:cNvPr>
          <p:cNvSpPr txBox="1"/>
          <p:nvPr/>
        </p:nvSpPr>
        <p:spPr>
          <a:xfrm>
            <a:off x="695400" y="2276872"/>
            <a:ext cx="4681196" cy="3477875"/>
          </a:xfrm>
          <a:prstGeom prst="rect">
            <a:avLst/>
          </a:prstGeom>
          <a:noFill/>
        </p:spPr>
        <p:txBody>
          <a:bodyPr wrap="square">
            <a:spAutoFit/>
          </a:bodyPr>
          <a:lstStyle/>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Distortions have an amplitude of </a:t>
            </a:r>
            <a:r>
              <a:rPr lang="en-GB" sz="2000" dirty="0">
                <a:solidFill>
                  <a:srgbClr val="FF0000"/>
                </a:solidFill>
                <a:latin typeface="Verdana" panose="020B0604030504040204" pitchFamily="34" charset="0"/>
                <a:ea typeface="Verdana" panose="020B0604030504040204" pitchFamily="34" charset="0"/>
                <a:cs typeface="Verdana" panose="020B0604030504040204" pitchFamily="34" charset="0"/>
              </a:rPr>
              <a:t>10 cm* </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and are described by the following function:</a:t>
            </a:r>
          </a:p>
          <a:p>
            <a:pPr marL="342900" indent="-342900">
              <a:buFont typeface="Symbol" pitchFamily="2" charset="2"/>
              <a:buChar char="D"/>
            </a:pPr>
            <a:r>
              <a:rPr lang="en-GB" sz="2000" dirty="0">
                <a:latin typeface="Verdana" panose="020B0604030504040204" pitchFamily="34" charset="0"/>
                <a:ea typeface="Verdana" panose="020B0604030504040204" pitchFamily="34" charset="0"/>
                <a:cs typeface="Verdana" panose="020B0604030504040204" pitchFamily="34" charset="0"/>
              </a:rPr>
              <a:t>= 10 (cm) (</a:t>
            </a:r>
            <a:r>
              <a:rPr lang="en-GB" sz="2000" dirty="0" err="1">
                <a:latin typeface="Verdana" panose="020B0604030504040204" pitchFamily="34" charset="0"/>
                <a:ea typeface="Verdana" panose="020B0604030504040204" pitchFamily="34" charset="0"/>
                <a:cs typeface="Verdana" panose="020B0604030504040204" pitchFamily="34" charset="0"/>
              </a:rPr>
              <a:t>rInner</a:t>
            </a:r>
            <a:r>
              <a:rPr lang="en-GB" sz="2000" dirty="0">
                <a:latin typeface="Verdana" panose="020B0604030504040204" pitchFamily="34" charset="0"/>
                <a:ea typeface="Verdana" panose="020B0604030504040204" pitchFamily="34" charset="0"/>
                <a:cs typeface="Verdana" panose="020B0604030504040204" pitchFamily="34" charset="0"/>
              </a:rPr>
              <a:t>/r)</a:t>
            </a:r>
            <a:r>
              <a:rPr lang="en-GB" sz="2000" baseline="30000" dirty="0">
                <a:latin typeface="Verdana" panose="020B0604030504040204" pitchFamily="34" charset="0"/>
                <a:ea typeface="Verdana" panose="020B0604030504040204" pitchFamily="34" charset="0"/>
                <a:cs typeface="Verdana" panose="020B0604030504040204" pitchFamily="34" charset="0"/>
              </a:rPr>
              <a:t>2</a:t>
            </a:r>
            <a:r>
              <a:rPr lang="en-GB" sz="2000" dirty="0">
                <a:latin typeface="Verdana" panose="020B0604030504040204" pitchFamily="34" charset="0"/>
                <a:ea typeface="Verdana" panose="020B0604030504040204" pitchFamily="34" charset="0"/>
                <a:cs typeface="Verdana" panose="020B0604030504040204" pitchFamily="34" charset="0"/>
              </a:rPr>
              <a:t> z/</a:t>
            </a:r>
            <a:r>
              <a:rPr lang="en-GB" sz="2000" dirty="0" err="1">
                <a:latin typeface="Verdana" panose="020B0604030504040204" pitchFamily="34" charset="0"/>
                <a:ea typeface="Verdana" panose="020B0604030504040204" pitchFamily="34" charset="0"/>
                <a:cs typeface="Verdana" panose="020B0604030504040204" pitchFamily="34" charset="0"/>
              </a:rPr>
              <a:t>zMax</a:t>
            </a:r>
            <a:endParaRPr lang="en-GB" sz="2000" dirty="0">
              <a:latin typeface="Verdana" panose="020B0604030504040204" pitchFamily="34" charset="0"/>
              <a:ea typeface="Verdana" panose="020B0604030504040204" pitchFamily="34" charset="0"/>
              <a:cs typeface="Verdana" panose="020B0604030504040204" pitchFamily="34" charset="0"/>
            </a:endParaRPr>
          </a:p>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z = drift distance r = radius</a:t>
            </a:r>
          </a:p>
          <a:p>
            <a:r>
              <a:rPr lang="en-GB"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rInner</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and </a:t>
            </a:r>
            <a:r>
              <a:rPr lang="en-GB"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zMax</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from ILD</a:t>
            </a:r>
          </a:p>
          <a:p>
            <a:endPar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These are </a:t>
            </a:r>
            <a:r>
              <a:rPr lang="en-GB" sz="2000" dirty="0">
                <a:solidFill>
                  <a:srgbClr val="FF0000"/>
                </a:solidFill>
                <a:latin typeface="Verdana" panose="020B0604030504040204" pitchFamily="34" charset="0"/>
                <a:ea typeface="Verdana" panose="020B0604030504040204" pitchFamily="34" charset="0"/>
                <a:cs typeface="Verdana" panose="020B0604030504040204" pitchFamily="34" charset="0"/>
              </a:rPr>
              <a:t>huge* distortions</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Here we use the last 10 cm of the track. Clearly the Barrel at large radii has 3.5 mm distortions </a:t>
            </a:r>
          </a:p>
        </p:txBody>
      </p:sp>
      <p:pic>
        <p:nvPicPr>
          <p:cNvPr id="4" name="Picture 3">
            <a:extLst>
              <a:ext uri="{FF2B5EF4-FFF2-40B4-BE49-F238E27FC236}">
                <a16:creationId xmlns:a16="http://schemas.microsoft.com/office/drawing/2014/main" id="{24C5FDF5-1DE6-8E86-CD3F-4129C29E3D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6599898" y="1108293"/>
            <a:ext cx="3835400" cy="5958004"/>
          </a:xfrm>
          <a:prstGeom prst="rect">
            <a:avLst/>
          </a:prstGeom>
        </p:spPr>
      </p:pic>
    </p:spTree>
    <p:extLst>
      <p:ext uri="{BB962C8B-B14F-4D97-AF65-F5344CB8AC3E}">
        <p14:creationId xmlns:p14="http://schemas.microsoft.com/office/powerpoint/2010/main" val="3470252026"/>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43AC17-92D4-4280-36FF-299949FA3B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394925" y="914583"/>
            <a:ext cx="4232315" cy="6574582"/>
          </a:xfrm>
          <a:prstGeom prst="rect">
            <a:avLst/>
          </a:prstGeom>
        </p:spPr>
      </p:pic>
      <p:pic>
        <p:nvPicPr>
          <p:cNvPr id="11" name="Picture 10" descr="bonn.png"/>
          <p:cNvPicPr>
            <a:picLocks noChangeAspect="1"/>
          </p:cNvPicPr>
          <p:nvPr/>
        </p:nvPicPr>
        <p:blipFill>
          <a:blip r:embed="rId4"/>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CTPClogo_simple.wb.png"/>
          <p:cNvPicPr>
            <a:picLocks noChangeAspect="1"/>
          </p:cNvPicPr>
          <p:nvPr/>
        </p:nvPicPr>
        <p:blipFill>
          <a:blip r:embed="rId6"/>
          <a:stretch>
            <a:fillRect/>
          </a:stretch>
        </p:blipFill>
        <p:spPr>
          <a:xfrm rot="10800000" flipH="1" flipV="1">
            <a:off x="304800" y="5562600"/>
            <a:ext cx="1600200" cy="915012"/>
          </a:xfrm>
          <a:prstGeom prst="rect">
            <a:avLst/>
          </a:prstGeom>
        </p:spPr>
      </p:pic>
      <p:pic>
        <p:nvPicPr>
          <p:cNvPr id="25" name="Picture 24" descr="ildlogoTransparant.png"/>
          <p:cNvPicPr>
            <a:picLocks noChangeAspect="1"/>
          </p:cNvPicPr>
          <p:nvPr/>
        </p:nvPicPr>
        <p:blipFill>
          <a:blip r:embed="rId7"/>
          <a:stretch>
            <a:fillRect/>
          </a:stretch>
        </p:blipFill>
        <p:spPr>
          <a:xfrm>
            <a:off x="10569576" y="5791200"/>
            <a:ext cx="1089024" cy="696976"/>
          </a:xfrm>
          <a:prstGeom prst="rect">
            <a:avLst/>
          </a:prstGeom>
        </p:spPr>
      </p:pic>
      <p:sp>
        <p:nvSpPr>
          <p:cNvPr id="2" name="Rectangle 1">
            <a:extLst>
              <a:ext uri="{FF2B5EF4-FFF2-40B4-BE49-F238E27FC236}">
                <a16:creationId xmlns:a16="http://schemas.microsoft.com/office/drawing/2014/main" id="{3B5751A4-A1C8-994A-A53E-C7F6319043C6}"/>
              </a:ext>
            </a:extLst>
          </p:cNvPr>
          <p:cNvSpPr/>
          <p:nvPr/>
        </p:nvSpPr>
        <p:spPr>
          <a:xfrm>
            <a:off x="3359696" y="539969"/>
            <a:ext cx="5495415" cy="584775"/>
          </a:xfrm>
          <a:prstGeom prst="rect">
            <a:avLst/>
          </a:prstGeom>
        </p:spPr>
        <p:txBody>
          <a:bodyPr wrap="none">
            <a:spAutoFit/>
          </a:bodyPr>
          <a:lstStyle/>
          <a:p>
            <a:r>
              <a:rPr lang="nl-NL" sz="3200" kern="0" dirty="0">
                <a:solidFill>
                  <a:srgbClr val="FF0000"/>
                </a:solidFill>
                <a:latin typeface="Verdana"/>
                <a:ea typeface="+mj-ea"/>
                <a:cs typeface="Verdana"/>
              </a:rPr>
              <a:t>Pixel TPC tracking studies</a:t>
            </a:r>
          </a:p>
        </p:txBody>
      </p:sp>
      <p:sp>
        <p:nvSpPr>
          <p:cNvPr id="5" name="TextBox 4">
            <a:extLst>
              <a:ext uri="{FF2B5EF4-FFF2-40B4-BE49-F238E27FC236}">
                <a16:creationId xmlns:a16="http://schemas.microsoft.com/office/drawing/2014/main" id="{2F883329-1F52-BA4C-229D-2347B571B407}"/>
              </a:ext>
            </a:extLst>
          </p:cNvPr>
          <p:cNvSpPr txBox="1"/>
          <p:nvPr/>
        </p:nvSpPr>
        <p:spPr>
          <a:xfrm>
            <a:off x="1879106" y="1426131"/>
            <a:ext cx="9324975" cy="1138773"/>
          </a:xfrm>
          <a:prstGeom prst="rect">
            <a:avLst/>
          </a:prstGeom>
          <a:noFill/>
        </p:spPr>
        <p:txBody>
          <a:bodyPr wrap="square">
            <a:spAutoFit/>
          </a:bodyPr>
          <a:lstStyle/>
          <a:p>
            <a:pPr algn="ctr"/>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Crude distortion model for beam-beam background </a:t>
            </a:r>
          </a:p>
          <a:p>
            <a:pPr algn="ctr"/>
            <a:r>
              <a:rPr lang="en-GB" dirty="0">
                <a:solidFill>
                  <a:srgbClr val="0066FF"/>
                </a:solidFill>
                <a:latin typeface="Verdana" panose="020B0604030504040204" pitchFamily="34" charset="0"/>
                <a:ea typeface="Verdana" panose="020B0604030504040204" pitchFamily="34" charset="0"/>
                <a:cs typeface="Verdana" panose="020B0604030504040204" pitchFamily="34" charset="0"/>
              </a:rPr>
              <a:t>e.g.</a:t>
            </a:r>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 for FCCee or CEPC  </a:t>
            </a:r>
          </a:p>
          <a:p>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id="{08877E27-68C0-E3CD-0BCD-97DF3354A786}"/>
              </a:ext>
            </a:extLst>
          </p:cNvPr>
          <p:cNvSpPr txBox="1"/>
          <p:nvPr/>
        </p:nvSpPr>
        <p:spPr>
          <a:xfrm>
            <a:off x="868532" y="2492896"/>
            <a:ext cx="3184186" cy="286232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66FF"/>
                </a:solidFill>
                <a:effectLst/>
                <a:uLnTx/>
                <a:uFillTx/>
                <a:latin typeface="Verdana" panose="020B0604030504040204" pitchFamily="34" charset="0"/>
                <a:ea typeface="Verdana" panose="020B0604030504040204" pitchFamily="34" charset="0"/>
                <a:cs typeface="Verdana" panose="020B0604030504040204" pitchFamily="34" charset="0"/>
              </a:rPr>
              <a:t>The endcap distortions are much smaller than the barrel and they range from 15-350 </a:t>
            </a:r>
            <a:r>
              <a:rPr kumimoji="0" lang="en-GB" sz="2000" b="0" i="0" u="none" strike="noStrike" kern="1200" cap="none" spc="0" normalizeH="0" baseline="0" noProof="0" dirty="0">
                <a:ln>
                  <a:noFill/>
                </a:ln>
                <a:solidFill>
                  <a:srgbClr val="0066FF"/>
                </a:solidFill>
                <a:effectLst/>
                <a:uLnTx/>
                <a:uFillTx/>
                <a:latin typeface="Symbol" pitchFamily="2" charset="2"/>
                <a:ea typeface="Verdana" panose="020B0604030504040204" pitchFamily="34" charset="0"/>
                <a:cs typeface="Verdana" panose="020B0604030504040204" pitchFamily="34" charset="0"/>
              </a:rPr>
              <a:t>m</a:t>
            </a:r>
            <a:r>
              <a:rPr kumimoji="0" lang="en-GB" sz="2000" b="0" i="0" u="none" strike="noStrike" kern="1200" cap="none" spc="0" normalizeH="0" baseline="0" noProof="0" dirty="0">
                <a:ln>
                  <a:noFill/>
                </a:ln>
                <a:solidFill>
                  <a:srgbClr val="0066FF"/>
                </a:solidFill>
                <a:effectLst/>
                <a:uLnTx/>
                <a:uFillTx/>
                <a:latin typeface="Verdana" panose="020B0604030504040204" pitchFamily="34" charset="0"/>
                <a:ea typeface="Verdana" panose="020B0604030504040204" pitchFamily="34" charset="0"/>
                <a:cs typeface="Verdana" panose="020B0604030504040204" pitchFamily="34" charset="0"/>
              </a:rPr>
              <a:t>m</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rPr>
              <a:t>So that region is rather quiet and can be used IMO to calibrate </a:t>
            </a:r>
            <a:r>
              <a:rPr lang="en-GB" sz="2000" dirty="0">
                <a:solidFill>
                  <a:srgbClr val="FF0000"/>
                </a:solidFill>
                <a:latin typeface="Verdana" panose="020B0604030504040204" pitchFamily="34" charset="0"/>
                <a:ea typeface="Verdana" panose="020B0604030504040204" pitchFamily="34" charset="0"/>
                <a:cs typeface="Verdana" panose="020B0604030504040204" pitchFamily="34" charset="0"/>
              </a:rPr>
              <a:t>pixel TPC distortions.</a:t>
            </a:r>
            <a:endParaRPr kumimoji="0" lang="en-GB" sz="2000" b="0"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30010640"/>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8CC231-EC49-46BA-B8D3-09F05285A0A1}"/>
              </a:ext>
            </a:extLst>
          </p:cNvPr>
          <p:cNvSpPr>
            <a:spLocks noGrp="1"/>
          </p:cNvSpPr>
          <p:nvPr>
            <p:ph type="title"/>
          </p:nvPr>
        </p:nvSpPr>
        <p:spPr>
          <a:xfrm>
            <a:off x="948267" y="116632"/>
            <a:ext cx="10363200" cy="800100"/>
          </a:xfrm>
        </p:spPr>
        <p:txBody>
          <a:bodyPr/>
          <a:lstStyle/>
          <a:p>
            <a:r>
              <a:rPr lang="nl-NL" sz="3600" b="0" dirty="0">
                <a:latin typeface="Verdana" panose="020B0604030504040204" pitchFamily="34" charset="0"/>
                <a:ea typeface="Verdana" panose="020B0604030504040204" pitchFamily="34" charset="0"/>
                <a:cs typeface="Verdana" panose="020B0604030504040204" pitchFamily="34" charset="0"/>
              </a:rPr>
              <a:t>Fitting out TPC </a:t>
            </a:r>
            <a:r>
              <a:rPr lang="nl-NL" sz="3600" b="0" dirty="0" err="1">
                <a:latin typeface="Verdana" panose="020B0604030504040204" pitchFamily="34" charset="0"/>
                <a:ea typeface="Verdana" panose="020B0604030504040204" pitchFamily="34" charset="0"/>
                <a:cs typeface="Verdana" panose="020B0604030504040204" pitchFamily="34" charset="0"/>
              </a:rPr>
              <a:t>distortions</a:t>
            </a:r>
            <a:r>
              <a:rPr lang="nl-NL" sz="3600" b="0" dirty="0">
                <a:latin typeface="Verdana" panose="020B0604030504040204" pitchFamily="34" charset="0"/>
                <a:ea typeface="Verdana" panose="020B0604030504040204" pitchFamily="34" charset="0"/>
                <a:cs typeface="Verdana" panose="020B0604030504040204" pitchFamily="34" charset="0"/>
              </a:rPr>
              <a:t> in ILD</a:t>
            </a:r>
            <a:endParaRPr lang="en-GB" sz="3600" b="0" dirty="0">
              <a:latin typeface="Verdana" panose="020B0604030504040204" pitchFamily="34" charset="0"/>
              <a:ea typeface="Verdana" panose="020B0604030504040204" pitchFamily="34" charset="0"/>
              <a:cs typeface="Verdana" panose="020B0604030504040204" pitchFamily="34" charset="0"/>
            </a:endParaRPr>
          </a:p>
        </p:txBody>
      </p:sp>
      <p:sp>
        <p:nvSpPr>
          <p:cNvPr id="3" name="Tijdelijke aanduiding voor inhoud 2">
            <a:extLst>
              <a:ext uri="{FF2B5EF4-FFF2-40B4-BE49-F238E27FC236}">
                <a16:creationId xmlns:a16="http://schemas.microsoft.com/office/drawing/2014/main" id="{39822A7A-1EC3-441B-8C12-ABFF22A4945A}"/>
              </a:ext>
            </a:extLst>
          </p:cNvPr>
          <p:cNvSpPr>
            <a:spLocks noGrp="1"/>
          </p:cNvSpPr>
          <p:nvPr>
            <p:ph idx="1"/>
          </p:nvPr>
        </p:nvSpPr>
        <p:spPr>
          <a:xfrm>
            <a:off x="1055440" y="1135678"/>
            <a:ext cx="10586393" cy="5722322"/>
          </a:xfrm>
        </p:spPr>
        <p:txBody>
          <a:bodyPr>
            <a:noAutofit/>
          </a:bodyPr>
          <a:lstStyle/>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It is possible to map out distortions using e.g. muons from Z decays</a:t>
            </a:r>
          </a:p>
          <a:p>
            <a:pPr lvl="1"/>
            <a:r>
              <a:rPr lang="en-GB" sz="1800" dirty="0">
                <a:solidFill>
                  <a:srgbClr val="0066FF"/>
                </a:solidFill>
                <a:latin typeface="Verdana" panose="020B0604030504040204" pitchFamily="34" charset="0"/>
                <a:ea typeface="Verdana" panose="020B0604030504040204" pitchFamily="34" charset="0"/>
                <a:cs typeface="Verdana" panose="020B0604030504040204" pitchFamily="34" charset="0"/>
              </a:rPr>
              <a:t>E.g. by fitting the 3D </a:t>
            </a:r>
            <a:r>
              <a:rPr lang="en-GB" sz="1800">
                <a:solidFill>
                  <a:srgbClr val="0066FF"/>
                </a:solidFill>
                <a:latin typeface="Verdana" panose="020B0604030504040204" pitchFamily="34" charset="0"/>
                <a:ea typeface="Verdana" panose="020B0604030504040204" pitchFamily="34" charset="0"/>
                <a:cs typeface="Verdana" panose="020B0604030504040204" pitchFamily="34" charset="0"/>
              </a:rPr>
              <a:t>space distribution </a:t>
            </a:r>
            <a:r>
              <a:rPr lang="en-GB" sz="1800" dirty="0">
                <a:solidFill>
                  <a:srgbClr val="0066FF"/>
                </a:solidFill>
                <a:latin typeface="Verdana" panose="020B0604030504040204" pitchFamily="34" charset="0"/>
                <a:ea typeface="Verdana" panose="020B0604030504040204" pitchFamily="34" charset="0"/>
                <a:cs typeface="Verdana" panose="020B0604030504040204" pitchFamily="34" charset="0"/>
              </a:rPr>
              <a:t>as a function of time as was done by ALEPH and more recently by ALICE. Using this distribution the hits positions are corrected and the TPC track refitted.</a:t>
            </a:r>
          </a:p>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However, ILD allows for more elaborate procedures. One can use the track predictions based of the silicon trackers SIT and SET to correct on a track-by-track level the TPC track. 	</a:t>
            </a:r>
          </a:p>
          <a:p>
            <a:pPr lvl="1"/>
            <a:r>
              <a:rPr lang="en-GB" sz="1800" dirty="0">
                <a:solidFill>
                  <a:srgbClr val="0066FF"/>
                </a:solidFill>
                <a:latin typeface="Verdana" panose="020B0604030504040204" pitchFamily="34" charset="0"/>
                <a:ea typeface="Verdana" panose="020B0604030504040204" pitchFamily="34" charset="0"/>
                <a:cs typeface="Verdana" panose="020B0604030504040204" pitchFamily="34" charset="0"/>
              </a:rPr>
              <a:t>One can use as a constraint that the extrapolated positions and angles agree with the measured in the SIT and SET.</a:t>
            </a:r>
          </a:p>
          <a:p>
            <a:pPr lvl="1"/>
            <a:r>
              <a:rPr lang="en-GB" sz="1800" dirty="0">
                <a:solidFill>
                  <a:srgbClr val="0066FF"/>
                </a:solidFill>
                <a:latin typeface="Verdana" panose="020B0604030504040204" pitchFamily="34" charset="0"/>
                <a:ea typeface="Verdana" panose="020B0604030504040204" pitchFamily="34" charset="0"/>
                <a:cs typeface="Verdana" panose="020B0604030504040204" pitchFamily="34" charset="0"/>
              </a:rPr>
              <a:t>Practically, one can e.g. correct the TPC track parameters</a:t>
            </a:r>
          </a:p>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The ultimate way is a fitting technique similar to what is developed in ATLAS. In the ATLAS track fit the common systematics is fitted out for sets of Muon hits. For ILD the fit would fit free parameters in the distortion model, while using as a constraint the SIT and SET position and direction measurements. </a:t>
            </a:r>
          </a:p>
          <a:p>
            <a:pPr lvl="1"/>
            <a:r>
              <a:rPr lang="en-GB" sz="1800" dirty="0">
                <a:solidFill>
                  <a:srgbClr val="0066FF"/>
                </a:solidFill>
                <a:latin typeface="Verdana" panose="020B0604030504040204" pitchFamily="34" charset="0"/>
                <a:ea typeface="Verdana" panose="020B0604030504040204" pitchFamily="34" charset="0"/>
                <a:cs typeface="Verdana" panose="020B0604030504040204" pitchFamily="34" charset="0"/>
              </a:rPr>
              <a:t>The simplest case is a model where the strength (amplitude) and radial dependence would be scaled and a model is used for the 3D extrapolations. </a:t>
            </a:r>
          </a:p>
        </p:txBody>
      </p:sp>
      <p:sp>
        <p:nvSpPr>
          <p:cNvPr id="4" name="Tijdelijke aanduiding voor datum 3">
            <a:extLst>
              <a:ext uri="{FF2B5EF4-FFF2-40B4-BE49-F238E27FC236}">
                <a16:creationId xmlns:a16="http://schemas.microsoft.com/office/drawing/2014/main" id="{143A0E9E-8C1A-470F-B709-7C23131E6295}"/>
              </a:ext>
            </a:extLst>
          </p:cNvPr>
          <p:cNvSpPr>
            <a:spLocks noGrp="1"/>
          </p:cNvSpPr>
          <p:nvPr>
            <p:ph type="dt" sz="half" idx="10"/>
          </p:nvPr>
        </p:nvSpPr>
        <p:spPr>
          <a:xfrm>
            <a:off x="428625" y="6597419"/>
            <a:ext cx="2743200" cy="260581"/>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26/10/2020</a:t>
            </a:r>
            <a:endParaRPr lang="en-GB" dirty="0"/>
          </a:p>
        </p:txBody>
      </p:sp>
      <p:sp>
        <p:nvSpPr>
          <p:cNvPr id="5" name="Tijdelijke aanduiding voor voettekst 4">
            <a:extLst>
              <a:ext uri="{FF2B5EF4-FFF2-40B4-BE49-F238E27FC236}">
                <a16:creationId xmlns:a16="http://schemas.microsoft.com/office/drawing/2014/main" id="{1F214B82-A4FE-404C-8B1B-22CB8F49BAA6}"/>
              </a:ext>
            </a:extLst>
          </p:cNvPr>
          <p:cNvSpPr>
            <a:spLocks noGrp="1"/>
          </p:cNvSpPr>
          <p:nvPr>
            <p:ph type="ftr" sz="quarter" idx="11"/>
          </p:nvPr>
        </p:nvSpPr>
        <p:spPr>
          <a:xfrm>
            <a:off x="3171825" y="6597419"/>
            <a:ext cx="5848350" cy="260581"/>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Pixel TPC R&amp;D (Peter Kluit)</a:t>
            </a:r>
            <a:endParaRPr lang="en-GB" dirty="0"/>
          </a:p>
        </p:txBody>
      </p:sp>
    </p:spTree>
    <p:extLst>
      <p:ext uri="{BB962C8B-B14F-4D97-AF65-F5344CB8AC3E}">
        <p14:creationId xmlns:p14="http://schemas.microsoft.com/office/powerpoint/2010/main" val="3724429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2A6131-5760-4854-9184-A8DBAE0EE3CC}"/>
              </a:ext>
            </a:extLst>
          </p:cNvPr>
          <p:cNvSpPr>
            <a:spLocks noGrp="1"/>
          </p:cNvSpPr>
          <p:nvPr>
            <p:ph type="title"/>
          </p:nvPr>
        </p:nvSpPr>
        <p:spPr>
          <a:xfrm>
            <a:off x="948266" y="188640"/>
            <a:ext cx="10363200" cy="720080"/>
          </a:xfrm>
        </p:spPr>
        <p:txBody>
          <a:bodyPr/>
          <a:lstStyle/>
          <a:p>
            <a:r>
              <a:rPr lang="en-US" sz="3200" b="0" dirty="0">
                <a:latin typeface="Verdana"/>
                <a:cs typeface="Verdana"/>
              </a:rPr>
              <a:t>Conclusions</a:t>
            </a:r>
            <a:r>
              <a:rPr lang="nl-NL" sz="3200" b="0" dirty="0">
                <a:latin typeface="Verdana" panose="020B0604030504040204" pitchFamily="34" charset="0"/>
                <a:ea typeface="Verdana" panose="020B0604030504040204" pitchFamily="34" charset="0"/>
                <a:cs typeface="Verdana" panose="020B0604030504040204" pitchFamily="34" charset="0"/>
              </a:rPr>
              <a:t>: Pixel TPC at a </a:t>
            </a:r>
            <a:r>
              <a:rPr lang="nl-NL" sz="3200" b="0" dirty="0" err="1">
                <a:latin typeface="Verdana" panose="020B0604030504040204" pitchFamily="34" charset="0"/>
                <a:ea typeface="Verdana" panose="020B0604030504040204" pitchFamily="34" charset="0"/>
                <a:cs typeface="Verdana" panose="020B0604030504040204" pitchFamily="34" charset="0"/>
              </a:rPr>
              <a:t>circular</a:t>
            </a:r>
            <a:r>
              <a:rPr lang="nl-NL" sz="3200" b="0" dirty="0">
                <a:latin typeface="Verdana" panose="020B0604030504040204" pitchFamily="34" charset="0"/>
                <a:ea typeface="Verdana" panose="020B0604030504040204" pitchFamily="34" charset="0"/>
                <a:cs typeface="Verdana" panose="020B0604030504040204" pitchFamily="34" charset="0"/>
              </a:rPr>
              <a:t> collider</a:t>
            </a:r>
            <a:endParaRPr lang="en-US" sz="3200" b="0" dirty="0">
              <a:latin typeface="Verdana"/>
              <a:cs typeface="Verdana"/>
            </a:endParaRPr>
          </a:p>
        </p:txBody>
      </p:sp>
      <p:sp>
        <p:nvSpPr>
          <p:cNvPr id="3" name="Tijdelijke aanduiding voor inhoud 2">
            <a:extLst>
              <a:ext uri="{FF2B5EF4-FFF2-40B4-BE49-F238E27FC236}">
                <a16:creationId xmlns:a16="http://schemas.microsoft.com/office/drawing/2014/main" id="{C6D65CE5-28D5-4BA6-93F2-E2172EAB075C}"/>
              </a:ext>
            </a:extLst>
          </p:cNvPr>
          <p:cNvSpPr>
            <a:spLocks noGrp="1"/>
          </p:cNvSpPr>
          <p:nvPr>
            <p:ph idx="1"/>
          </p:nvPr>
        </p:nvSpPr>
        <p:spPr>
          <a:xfrm>
            <a:off x="623392" y="1147192"/>
            <a:ext cx="11407824" cy="5018112"/>
          </a:xfrm>
        </p:spPr>
        <p:txBody>
          <a:bodyPr/>
          <a:lstStyle/>
          <a:p>
            <a:r>
              <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rPr>
              <a:t>YES: a pixel TPC </a:t>
            </a:r>
            <a:r>
              <a:rPr lang="nl-NL"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can</a:t>
            </a:r>
            <a:r>
              <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nl-NL"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reconstruct</a:t>
            </a:r>
            <a:r>
              <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nl-NL"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the</a:t>
            </a:r>
            <a:r>
              <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nl-NL"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Z</a:t>
            </a:r>
            <a:r>
              <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rPr>
              <a:t> events in </a:t>
            </a:r>
            <a:r>
              <a:rPr lang="nl-NL"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one</a:t>
            </a:r>
            <a:r>
              <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nl-NL"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readout</a:t>
            </a:r>
            <a:r>
              <a:rPr lang="nl-NL" sz="2000"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nl-NL"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cycle</a:t>
            </a:r>
            <a:endPar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US" sz="2000" dirty="0">
                <a:solidFill>
                  <a:srgbClr val="0066FF"/>
                </a:solidFill>
                <a:latin typeface="Verdana"/>
                <a:ea typeface="Verdana" panose="020B0604030504040204" pitchFamily="34" charset="0"/>
                <a:cs typeface="Verdana"/>
              </a:rPr>
              <a:t>YES:</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the current </a:t>
            </a:r>
            <a:r>
              <a:rPr lang="en-GB" sz="2000" dirty="0">
                <a:solidFill>
                  <a:srgbClr val="FF0000"/>
                </a:solidFill>
                <a:latin typeface="Verdana" panose="020B0604030504040204" pitchFamily="34" charset="0"/>
                <a:ea typeface="Verdana" panose="020B0604030504040204" pitchFamily="34" charset="0"/>
                <a:cs typeface="Verdana" panose="020B0604030504040204" pitchFamily="34" charset="0"/>
              </a:rPr>
              <a:t>readout</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of the Timepix3 chip can deal with the rate</a:t>
            </a:r>
          </a:p>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The current </a:t>
            </a:r>
            <a:r>
              <a:rPr lang="en-GB" sz="2000" dirty="0">
                <a:solidFill>
                  <a:srgbClr val="FF0000"/>
                </a:solidFill>
                <a:latin typeface="Verdana" panose="020B0604030504040204" pitchFamily="34" charset="0"/>
                <a:ea typeface="Verdana" panose="020B0604030504040204" pitchFamily="34" charset="0"/>
                <a:cs typeface="Verdana" panose="020B0604030504040204" pitchFamily="34" charset="0"/>
              </a:rPr>
              <a:t>power consumption </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is 1W/cm</a:t>
            </a:r>
            <a:r>
              <a:rPr lang="en-GB" sz="2000" baseline="30000" dirty="0">
                <a:solidFill>
                  <a:srgbClr val="0066FF"/>
                </a:solidFill>
                <a:latin typeface="Verdana" panose="020B0604030504040204" pitchFamily="34" charset="0"/>
                <a:ea typeface="Verdana" panose="020B0604030504040204" pitchFamily="34" charset="0"/>
                <a:cs typeface="Verdana" panose="020B0604030504040204" pitchFamily="34" charset="0"/>
              </a:rPr>
              <a:t>2</a:t>
            </a:r>
            <a:r>
              <a:rPr lang="en-GB" dirty="0">
                <a:latin typeface="Verdana" panose="020B0604030504040204" pitchFamily="34" charset="0"/>
                <a:ea typeface="Verdana" panose="020B0604030504040204" pitchFamily="34" charset="0"/>
                <a:cs typeface="Verdana" panose="020B0604030504040204" pitchFamily="34" charset="0"/>
              </a:rPr>
              <a:t>. </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By running the TPX chips in low power mode this can be reduced by a factor of </a:t>
            </a:r>
            <a:r>
              <a:rPr lang="en-GB" sz="2000" dirty="0">
                <a:solidFill>
                  <a:srgbClr val="FF0000"/>
                </a:solidFill>
                <a:latin typeface="Verdana" panose="020B0604030504040204" pitchFamily="34" charset="0"/>
                <a:ea typeface="Verdana" panose="020B0604030504040204" pitchFamily="34" charset="0"/>
                <a:cs typeface="Verdana" panose="020B0604030504040204" pitchFamily="34" charset="0"/>
              </a:rPr>
              <a:t>10</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Still good </a:t>
            </a:r>
            <a:r>
              <a:rPr lang="en-GB" sz="2000" dirty="0">
                <a:solidFill>
                  <a:srgbClr val="FF0000"/>
                </a:solidFill>
                <a:latin typeface="Verdana" panose="020B0604030504040204" pitchFamily="34" charset="0"/>
                <a:ea typeface="Verdana" panose="020B0604030504040204" pitchFamily="34" charset="0"/>
                <a:cs typeface="Verdana" panose="020B0604030504040204" pitchFamily="34" charset="0"/>
              </a:rPr>
              <a:t>cooling</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is important no show stopper; but needs extensive R&amp;D. </a:t>
            </a:r>
          </a:p>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Track distortions in the TPC drift volume are a concern at high </a:t>
            </a:r>
            <a:r>
              <a:rPr lang="en-GB"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lumi</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Z running:</a:t>
            </a:r>
          </a:p>
          <a:p>
            <a:pPr lvl="1"/>
            <a:r>
              <a:rPr lang="en-GB" sz="1800" dirty="0">
                <a:solidFill>
                  <a:srgbClr val="0066FF"/>
                </a:solidFill>
                <a:latin typeface="Verdana" panose="020B0604030504040204" pitchFamily="34" charset="0"/>
                <a:ea typeface="Verdana" panose="020B0604030504040204" pitchFamily="34" charset="0"/>
                <a:cs typeface="Verdana" panose="020B0604030504040204" pitchFamily="34" charset="0"/>
              </a:rPr>
              <a:t>Track distortions from Z decays in TPC are O(100) </a:t>
            </a:r>
            <a:r>
              <a:rPr lang="en-GB" sz="1800" dirty="0">
                <a:solidFill>
                  <a:srgbClr val="0066FF"/>
                </a:solidFill>
                <a:latin typeface="Symbol" pitchFamily="2" charset="2"/>
                <a:ea typeface="Verdana" panose="020B0604030504040204" pitchFamily="34" charset="0"/>
                <a:cs typeface="Verdana" panose="020B0604030504040204" pitchFamily="34" charset="0"/>
              </a:rPr>
              <a:t>m</a:t>
            </a:r>
            <a:r>
              <a:rPr lang="en-GB" sz="1800" dirty="0">
                <a:solidFill>
                  <a:srgbClr val="0066FF"/>
                </a:solidFill>
                <a:latin typeface="Verdana" panose="020B0604030504040204" pitchFamily="34" charset="0"/>
                <a:ea typeface="Verdana" panose="020B0604030504040204" pitchFamily="34" charset="0"/>
                <a:cs typeface="Verdana" panose="020B0604030504040204" pitchFamily="34" charset="0"/>
              </a:rPr>
              <a:t>m</a:t>
            </a:r>
            <a:endPar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pPr lvl="1"/>
            <a:r>
              <a:rPr lang="en-GB" sz="1800" dirty="0">
                <a:solidFill>
                  <a:srgbClr val="0066FF"/>
                </a:solidFill>
                <a:latin typeface="Verdana" panose="020B0604030504040204" pitchFamily="34" charset="0"/>
                <a:ea typeface="Verdana" panose="020B0604030504040204" pitchFamily="34" charset="0"/>
                <a:cs typeface="Verdana" panose="020B0604030504040204" pitchFamily="34" charset="0"/>
              </a:rPr>
              <a:t>It is possible to reduce the IBF for a pixel TPC by making a device with a </a:t>
            </a:r>
            <a:r>
              <a:rPr lang="en-GB" sz="1800" dirty="0">
                <a:solidFill>
                  <a:srgbClr val="FF0000"/>
                </a:solidFill>
                <a:latin typeface="Verdana" panose="020B0604030504040204" pitchFamily="34" charset="0"/>
                <a:ea typeface="Verdana" panose="020B0604030504040204" pitchFamily="34" charset="0"/>
                <a:cs typeface="Verdana" panose="020B0604030504040204" pitchFamily="34" charset="0"/>
              </a:rPr>
              <a:t>double grid</a:t>
            </a:r>
          </a:p>
          <a:p>
            <a:pPr lvl="1"/>
            <a:r>
              <a:rPr lang="en-GB" sz="1800" dirty="0">
                <a:solidFill>
                  <a:srgbClr val="0066FF"/>
                </a:solidFill>
                <a:latin typeface="Verdana" panose="020B0604030504040204" pitchFamily="34" charset="0"/>
                <a:ea typeface="Verdana" panose="020B0604030504040204" pitchFamily="34" charset="0"/>
                <a:cs typeface="Verdana" panose="020B0604030504040204" pitchFamily="34" charset="0"/>
              </a:rPr>
              <a:t>A double grid needs dedicated R&amp;D that can be performed in the new lab in Bonn </a:t>
            </a:r>
          </a:p>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The Z physics program at FCC-</a:t>
            </a:r>
            <a:r>
              <a:rPr lang="en-GB"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ee</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or CEPC with an ILD-like detector with a Pixel TPC (with double grid structures) sliced between two silicon trackers (VTX-SIT and SET) can be fully exploited. The reduction of </a:t>
            </a:r>
            <a:r>
              <a:rPr lang="en-GB"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beamstrahlung</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 and the fitting out of distortions - needs more study.</a:t>
            </a:r>
            <a:endParaRPr lang="en-GB" sz="2000" dirty="0">
              <a:latin typeface="Verdana" panose="020B0604030504040204" pitchFamily="34" charset="0"/>
              <a:ea typeface="Verdana" panose="020B0604030504040204" pitchFamily="34" charset="0"/>
              <a:cs typeface="Verdana" panose="020B0604030504040204" pitchFamily="34" charset="0"/>
            </a:endParaRPr>
          </a:p>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A pixel TPC can perfectly run at WW, ZH or </a:t>
            </a:r>
            <a:r>
              <a:rPr lang="en-GB"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tt</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energies where track distortions are several orders of magnitude smaller </a:t>
            </a:r>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03610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onn.png"/>
          <p:cNvPicPr>
            <a:picLocks noChangeAspect="1"/>
          </p:cNvPicPr>
          <p:nvPr/>
        </p:nvPicPr>
        <p:blipFill>
          <a:blip r:embed="rId3"/>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CTPClogo_simple.wb.png"/>
          <p:cNvPicPr>
            <a:picLocks noChangeAspect="1"/>
          </p:cNvPicPr>
          <p:nvPr/>
        </p:nvPicPr>
        <p:blipFill>
          <a:blip r:embed="rId5"/>
          <a:stretch>
            <a:fillRect/>
          </a:stretch>
        </p:blipFill>
        <p:spPr>
          <a:xfrm rot="10800000" flipH="1" flipV="1">
            <a:off x="304800" y="5562600"/>
            <a:ext cx="1600200" cy="915012"/>
          </a:xfrm>
          <a:prstGeom prst="rect">
            <a:avLst/>
          </a:prstGeom>
        </p:spPr>
      </p:pic>
      <p:pic>
        <p:nvPicPr>
          <p:cNvPr id="25" name="Picture 24" descr="ildlogoTransparant.png"/>
          <p:cNvPicPr>
            <a:picLocks noChangeAspect="1"/>
          </p:cNvPicPr>
          <p:nvPr/>
        </p:nvPicPr>
        <p:blipFill>
          <a:blip r:embed="rId6"/>
          <a:stretch>
            <a:fillRect/>
          </a:stretch>
        </p:blipFill>
        <p:spPr>
          <a:xfrm>
            <a:off x="10569576" y="5791200"/>
            <a:ext cx="1089024" cy="696976"/>
          </a:xfrm>
          <a:prstGeom prst="rect">
            <a:avLst/>
          </a:prstGeom>
        </p:spPr>
      </p:pic>
      <p:sp>
        <p:nvSpPr>
          <p:cNvPr id="2" name="Rectangle 1">
            <a:extLst>
              <a:ext uri="{FF2B5EF4-FFF2-40B4-BE49-F238E27FC236}">
                <a16:creationId xmlns:a16="http://schemas.microsoft.com/office/drawing/2014/main" id="{3B5751A4-A1C8-994A-A53E-C7F6319043C6}"/>
              </a:ext>
            </a:extLst>
          </p:cNvPr>
          <p:cNvSpPr/>
          <p:nvPr/>
        </p:nvSpPr>
        <p:spPr>
          <a:xfrm>
            <a:off x="3359696" y="363130"/>
            <a:ext cx="6773008" cy="584775"/>
          </a:xfrm>
          <a:prstGeom prst="rect">
            <a:avLst/>
          </a:prstGeom>
        </p:spPr>
        <p:txBody>
          <a:bodyPr wrap="none">
            <a:spAutoFit/>
          </a:bodyPr>
          <a:lstStyle/>
          <a:p>
            <a:r>
              <a:rPr lang="nl-NL" sz="3200" kern="0" dirty="0">
                <a:solidFill>
                  <a:srgbClr val="FF0000"/>
                </a:solidFill>
                <a:latin typeface="Verdana"/>
                <a:ea typeface="+mj-ea"/>
                <a:cs typeface="Verdana"/>
              </a:rPr>
              <a:t>DESY </a:t>
            </a:r>
            <a:r>
              <a:rPr lang="nl-NL" sz="3200" kern="0" dirty="0" err="1">
                <a:solidFill>
                  <a:srgbClr val="FF0000"/>
                </a:solidFill>
                <a:latin typeface="Verdana"/>
                <a:ea typeface="+mj-ea"/>
                <a:cs typeface="Verdana"/>
              </a:rPr>
              <a:t>testbeam</a:t>
            </a:r>
            <a:r>
              <a:rPr lang="nl-NL" sz="3200" kern="0" dirty="0">
                <a:solidFill>
                  <a:srgbClr val="FF0000"/>
                </a:solidFill>
                <a:latin typeface="Verdana"/>
                <a:ea typeface="+mj-ea"/>
                <a:cs typeface="Verdana"/>
              </a:rPr>
              <a:t> Module Analysis</a:t>
            </a:r>
            <a:endParaRPr lang="nl-NL" sz="3200" dirty="0"/>
          </a:p>
        </p:txBody>
      </p:sp>
      <p:sp>
        <p:nvSpPr>
          <p:cNvPr id="3" name="TextBox 2">
            <a:extLst>
              <a:ext uri="{FF2B5EF4-FFF2-40B4-BE49-F238E27FC236}">
                <a16:creationId xmlns:a16="http://schemas.microsoft.com/office/drawing/2014/main" id="{E6BD2F96-317E-46E9-8B30-07D6AEAAA013}"/>
              </a:ext>
            </a:extLst>
          </p:cNvPr>
          <p:cNvSpPr txBox="1"/>
          <p:nvPr/>
        </p:nvSpPr>
        <p:spPr>
          <a:xfrm>
            <a:off x="1271464" y="1124744"/>
            <a:ext cx="9955088" cy="584775"/>
          </a:xfrm>
          <a:prstGeom prst="rect">
            <a:avLst/>
          </a:prstGeom>
          <a:noFill/>
        </p:spPr>
        <p:txBody>
          <a:bodyPr wrap="square" rtlCol="0">
            <a:spAutoFit/>
          </a:bodyPr>
          <a:lstStyle/>
          <a:p>
            <a:pPr algn="ctr"/>
            <a:r>
              <a:rPr lang="en-NL" sz="3200" dirty="0">
                <a:solidFill>
                  <a:srgbClr val="FF0000"/>
                </a:solidFill>
                <a:latin typeface="Verdana" panose="020B0604030504040204" pitchFamily="34" charset="0"/>
                <a:ea typeface="Verdana" panose="020B0604030504040204" pitchFamily="34" charset="0"/>
                <a:cs typeface="Verdana" panose="020B0604030504040204" pitchFamily="34" charset="0"/>
              </a:rPr>
              <a:t>Performance of dEdx</a:t>
            </a:r>
            <a:endParaRPr lang="en-NL" dirty="0">
              <a:solidFill>
                <a:srgbClr val="0066FF"/>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2A31DE7E-CABF-501C-4134-90ECCC42B9C7}"/>
              </a:ext>
            </a:extLst>
          </p:cNvPr>
          <p:cNvSpPr txBox="1"/>
          <p:nvPr/>
        </p:nvSpPr>
        <p:spPr>
          <a:xfrm>
            <a:off x="1775520" y="1916832"/>
            <a:ext cx="9173061" cy="3754874"/>
          </a:xfrm>
          <a:prstGeom prst="rect">
            <a:avLst/>
          </a:prstGeom>
          <a:noFill/>
        </p:spPr>
        <p:txBody>
          <a:bodyPr wrap="square">
            <a:spAutoFit/>
          </a:bodyPr>
          <a:lstStyle/>
          <a:p>
            <a:pPr marL="342900" indent="-342900">
              <a:buFont typeface="Arial" panose="020B0604020202020204" pitchFamily="34" charset="0"/>
              <a:buChar char="•"/>
            </a:pP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It is possible to study in data the energy loss of electrons</a:t>
            </a:r>
          </a:p>
          <a:p>
            <a:pPr marL="342900" indent="-342900">
              <a:buFont typeface="Arial" panose="020B0604020202020204" pitchFamily="34" charset="0"/>
              <a:buChar char="•"/>
            </a:pP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The Pixel TPC has measurements with 55 </a:t>
            </a:r>
            <a:r>
              <a:rPr lang="en-US" sz="2000" kern="0" dirty="0">
                <a:solidFill>
                  <a:srgbClr val="0066FF"/>
                </a:solidFill>
                <a:latin typeface="Symbol" pitchFamily="2" charset="2"/>
                <a:cs typeface="Verdana"/>
              </a:rPr>
              <a:t>m</a:t>
            </a:r>
            <a:r>
              <a:rPr lang="en-US" sz="2000" kern="0" dirty="0">
                <a:solidFill>
                  <a:srgbClr val="0066FF"/>
                </a:solidFill>
                <a:latin typeface="Verdana"/>
                <a:cs typeface="Verdana"/>
              </a:rPr>
              <a:t>m</a:t>
            </a: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 pixel size</a:t>
            </a:r>
          </a:p>
          <a:p>
            <a:pPr marL="342900" indent="-342900">
              <a:buFont typeface="Arial" panose="020B0604020202020204" pitchFamily="34" charset="0"/>
              <a:buChar char="•"/>
            </a:pP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This allows to measure the number of hits as a function of the distance along the track </a:t>
            </a:r>
            <a:r>
              <a:rPr lang="en-NL" sz="2000" dirty="0">
                <a:solidFill>
                  <a:srgbClr val="FF0000"/>
                </a:solidFill>
                <a:latin typeface="Verdana" panose="020B0604030504040204" pitchFamily="34" charset="0"/>
                <a:ea typeface="Verdana" panose="020B0604030504040204" pitchFamily="34" charset="0"/>
                <a:cs typeface="Verdana" panose="020B0604030504040204" pitchFamily="34" charset="0"/>
              </a:rPr>
              <a:t>dN/dx </a:t>
            </a: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(dE/dx) with high granularity</a:t>
            </a:r>
          </a:p>
          <a:p>
            <a:pPr marL="342900" indent="-342900">
              <a:buFont typeface="Arial" panose="020B0604020202020204" pitchFamily="34" charset="0"/>
              <a:buChar char="•"/>
            </a:pP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It is possible to use also the ToT (a measure of the deposited charge) but this is not explored </a:t>
            </a:r>
          </a:p>
          <a:p>
            <a:pPr marL="342900" indent="-342900">
              <a:buFont typeface="Arial" panose="020B0604020202020204" pitchFamily="34" charset="0"/>
              <a:buChar char="•"/>
            </a:pP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The advantage of hit counting is that one is NOT getting the fluctuations from the multiplication process. The ToT will include these avalanche fluctuations. </a:t>
            </a:r>
          </a:p>
          <a:p>
            <a:pPr marL="342900" indent="-342900">
              <a:buFont typeface="Arial" panose="020B0604020202020204" pitchFamily="34" charset="0"/>
              <a:buChar char="•"/>
            </a:pP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Using e.g. a pad readout the charge is used as a measure of dEdx </a:t>
            </a:r>
          </a:p>
          <a:p>
            <a:pPr marL="800100" lvl="1" indent="-342900">
              <a:buFont typeface="Arial" panose="020B0604020202020204" pitchFamily="34" charset="0"/>
              <a:buChar char="•"/>
            </a:pPr>
            <a:r>
              <a:rPr lang="en-GB" sz="1800" dirty="0">
                <a:solidFill>
                  <a:srgbClr val="0066FF"/>
                </a:solidFill>
                <a:latin typeface="Verdana" panose="020B0604030504040204" pitchFamily="34" charset="0"/>
                <a:ea typeface="Verdana" panose="020B0604030504040204" pitchFamily="34" charset="0"/>
                <a:cs typeface="Verdana" panose="020B0604030504040204" pitchFamily="34" charset="0"/>
              </a:rPr>
              <a:t>This has a worse granularity and includes avalanche fluctuations </a:t>
            </a:r>
            <a:endPar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pPr lvl="1"/>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93128498"/>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31C0027-7361-31D4-9077-38B2FD90ED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008329" y="700582"/>
            <a:ext cx="3876868" cy="5387706"/>
          </a:xfrm>
          <a:prstGeom prst="rect">
            <a:avLst/>
          </a:prstGeom>
        </p:spPr>
      </p:pic>
      <p:pic>
        <p:nvPicPr>
          <p:cNvPr id="6" name="Picture 5">
            <a:extLst>
              <a:ext uri="{FF2B5EF4-FFF2-40B4-BE49-F238E27FC236}">
                <a16:creationId xmlns:a16="http://schemas.microsoft.com/office/drawing/2014/main" id="{7FAD4D7B-BC68-3852-105F-55AC6F1B0E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988050" y="650007"/>
            <a:ext cx="3876868" cy="5387706"/>
          </a:xfrm>
          <a:prstGeom prst="rect">
            <a:avLst/>
          </a:prstGeom>
        </p:spPr>
      </p:pic>
      <p:pic>
        <p:nvPicPr>
          <p:cNvPr id="11" name="Picture 10" descr="bonn.png"/>
          <p:cNvPicPr>
            <a:picLocks noChangeAspect="1"/>
          </p:cNvPicPr>
          <p:nvPr/>
        </p:nvPicPr>
        <p:blipFill>
          <a:blip r:embed="rId5"/>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CTPClogo_simple.wb.png"/>
          <p:cNvPicPr>
            <a:picLocks noChangeAspect="1"/>
          </p:cNvPicPr>
          <p:nvPr/>
        </p:nvPicPr>
        <p:blipFill>
          <a:blip r:embed="rId7"/>
          <a:stretch>
            <a:fillRect/>
          </a:stretch>
        </p:blipFill>
        <p:spPr>
          <a:xfrm rot="10800000" flipH="1" flipV="1">
            <a:off x="304800" y="5562600"/>
            <a:ext cx="1600200" cy="915012"/>
          </a:xfrm>
          <a:prstGeom prst="rect">
            <a:avLst/>
          </a:prstGeom>
        </p:spPr>
      </p:pic>
      <p:pic>
        <p:nvPicPr>
          <p:cNvPr id="25" name="Picture 24" descr="ildlogoTransparant.png"/>
          <p:cNvPicPr>
            <a:picLocks noChangeAspect="1"/>
          </p:cNvPicPr>
          <p:nvPr/>
        </p:nvPicPr>
        <p:blipFill>
          <a:blip r:embed="rId8"/>
          <a:stretch>
            <a:fillRect/>
          </a:stretch>
        </p:blipFill>
        <p:spPr>
          <a:xfrm>
            <a:off x="10569576" y="5791200"/>
            <a:ext cx="1089024" cy="696976"/>
          </a:xfrm>
          <a:prstGeom prst="rect">
            <a:avLst/>
          </a:prstGeom>
        </p:spPr>
      </p:pic>
      <p:sp>
        <p:nvSpPr>
          <p:cNvPr id="2" name="Rectangle 1">
            <a:extLst>
              <a:ext uri="{FF2B5EF4-FFF2-40B4-BE49-F238E27FC236}">
                <a16:creationId xmlns:a16="http://schemas.microsoft.com/office/drawing/2014/main" id="{3B5751A4-A1C8-994A-A53E-C7F6319043C6}"/>
              </a:ext>
            </a:extLst>
          </p:cNvPr>
          <p:cNvSpPr/>
          <p:nvPr/>
        </p:nvSpPr>
        <p:spPr>
          <a:xfrm>
            <a:off x="3359696" y="363130"/>
            <a:ext cx="6773008" cy="584775"/>
          </a:xfrm>
          <a:prstGeom prst="rect">
            <a:avLst/>
          </a:prstGeom>
        </p:spPr>
        <p:txBody>
          <a:bodyPr wrap="none">
            <a:spAutoFit/>
          </a:bodyPr>
          <a:lstStyle/>
          <a:p>
            <a:r>
              <a:rPr lang="nl-NL" sz="3200" kern="0" dirty="0">
                <a:solidFill>
                  <a:srgbClr val="FF0000"/>
                </a:solidFill>
                <a:latin typeface="Verdana"/>
                <a:ea typeface="+mj-ea"/>
                <a:cs typeface="Verdana"/>
              </a:rPr>
              <a:t>DESY </a:t>
            </a:r>
            <a:r>
              <a:rPr lang="nl-NL" sz="3200" kern="0" dirty="0" err="1">
                <a:solidFill>
                  <a:srgbClr val="FF0000"/>
                </a:solidFill>
                <a:latin typeface="Verdana"/>
                <a:ea typeface="+mj-ea"/>
                <a:cs typeface="Verdana"/>
              </a:rPr>
              <a:t>testbeam</a:t>
            </a:r>
            <a:r>
              <a:rPr lang="nl-NL" sz="3200" kern="0" dirty="0">
                <a:solidFill>
                  <a:srgbClr val="FF0000"/>
                </a:solidFill>
                <a:latin typeface="Verdana"/>
                <a:ea typeface="+mj-ea"/>
                <a:cs typeface="Verdana"/>
              </a:rPr>
              <a:t> Module Analysis</a:t>
            </a:r>
            <a:endParaRPr lang="nl-NL" sz="3200" dirty="0"/>
          </a:p>
        </p:txBody>
      </p:sp>
      <p:sp>
        <p:nvSpPr>
          <p:cNvPr id="3" name="TextBox 2">
            <a:extLst>
              <a:ext uri="{FF2B5EF4-FFF2-40B4-BE49-F238E27FC236}">
                <a16:creationId xmlns:a16="http://schemas.microsoft.com/office/drawing/2014/main" id="{E6BD2F96-317E-46E9-8B30-07D6AEAAA013}"/>
              </a:ext>
            </a:extLst>
          </p:cNvPr>
          <p:cNvSpPr txBox="1"/>
          <p:nvPr/>
        </p:nvSpPr>
        <p:spPr>
          <a:xfrm>
            <a:off x="1499456" y="1124744"/>
            <a:ext cx="9955088" cy="584775"/>
          </a:xfrm>
          <a:prstGeom prst="rect">
            <a:avLst/>
          </a:prstGeom>
          <a:noFill/>
        </p:spPr>
        <p:txBody>
          <a:bodyPr wrap="square" rtlCol="0">
            <a:spAutoFit/>
          </a:bodyPr>
          <a:lstStyle/>
          <a:p>
            <a:pPr algn="ctr"/>
            <a:r>
              <a:rPr lang="en-NL" sz="3200" dirty="0">
                <a:solidFill>
                  <a:srgbClr val="FF0000"/>
                </a:solidFill>
                <a:latin typeface="Verdana" panose="020B0604030504040204" pitchFamily="34" charset="0"/>
                <a:ea typeface="Verdana" panose="020B0604030504040204" pitchFamily="34" charset="0"/>
                <a:cs typeface="Verdana" panose="020B0604030504040204" pitchFamily="34" charset="0"/>
              </a:rPr>
              <a:t>Testbeam performance of dEdx</a:t>
            </a:r>
            <a:endParaRPr lang="en-NL" dirty="0">
              <a:solidFill>
                <a:srgbClr val="0066FF"/>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2A31DE7E-CABF-501C-4134-90ECCC42B9C7}"/>
              </a:ext>
            </a:extLst>
          </p:cNvPr>
          <p:cNvSpPr txBox="1"/>
          <p:nvPr/>
        </p:nvSpPr>
        <p:spPr>
          <a:xfrm>
            <a:off x="1941027" y="5152696"/>
            <a:ext cx="9173061" cy="1015663"/>
          </a:xfrm>
          <a:prstGeom prst="rect">
            <a:avLst/>
          </a:prstGeom>
          <a:noFill/>
        </p:spPr>
        <p:txBody>
          <a:bodyPr wrap="square">
            <a:spAutoFit/>
          </a:bodyPr>
          <a:lstStyle/>
          <a:p>
            <a:pPr marL="342900" indent="-342900">
              <a:buFont typeface="Arial" panose="020B0604020202020204" pitchFamily="34" charset="0"/>
              <a:buChar char="•"/>
            </a:pP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B=0 T has a large Landau tail</a:t>
            </a:r>
          </a:p>
          <a:p>
            <a:pPr marL="342900" indent="-342900">
              <a:buFont typeface="Arial" panose="020B0604020202020204" pitchFamily="34" charset="0"/>
              <a:buChar char="•"/>
            </a:pP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B=1 T smaller Landau tail and a more gaussian distribution</a:t>
            </a:r>
          </a:p>
          <a:p>
            <a:pPr marL="342900" indent="-342900">
              <a:buFont typeface="Arial" panose="020B0604020202020204" pitchFamily="34" charset="0"/>
              <a:buChar char="•"/>
            </a:pP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An electron crossing 8 chips in the module has about 1000 TX3 hits</a:t>
            </a:r>
          </a:p>
        </p:txBody>
      </p:sp>
      <p:sp>
        <p:nvSpPr>
          <p:cNvPr id="8" name="TextBox 7">
            <a:extLst>
              <a:ext uri="{FF2B5EF4-FFF2-40B4-BE49-F238E27FC236}">
                <a16:creationId xmlns:a16="http://schemas.microsoft.com/office/drawing/2014/main" id="{442E1823-6ED6-6CE1-F78B-E1BBBC6E9888}"/>
              </a:ext>
            </a:extLst>
          </p:cNvPr>
          <p:cNvSpPr txBox="1"/>
          <p:nvPr/>
        </p:nvSpPr>
        <p:spPr>
          <a:xfrm>
            <a:off x="4201081" y="2060848"/>
            <a:ext cx="1174839" cy="461665"/>
          </a:xfrm>
          <a:prstGeom prst="rect">
            <a:avLst/>
          </a:prstGeom>
          <a:solidFill>
            <a:schemeClr val="bg1"/>
          </a:solidFill>
        </p:spPr>
        <p:txBody>
          <a:bodyPr wrap="square">
            <a:spAutoFit/>
          </a:bodyPr>
          <a:lstStyle/>
          <a:p>
            <a:r>
              <a:rPr lang="en-NL" sz="2400" dirty="0">
                <a:latin typeface="Verdana" panose="020B0604030504040204" pitchFamily="34" charset="0"/>
                <a:ea typeface="Verdana" panose="020B0604030504040204" pitchFamily="34" charset="0"/>
                <a:cs typeface="Verdana" panose="020B0604030504040204" pitchFamily="34" charset="0"/>
              </a:rPr>
              <a:t>B=0 T</a:t>
            </a:r>
          </a:p>
        </p:txBody>
      </p:sp>
      <p:sp>
        <p:nvSpPr>
          <p:cNvPr id="13" name="TextBox 12">
            <a:extLst>
              <a:ext uri="{FF2B5EF4-FFF2-40B4-BE49-F238E27FC236}">
                <a16:creationId xmlns:a16="http://schemas.microsoft.com/office/drawing/2014/main" id="{32AFB9BE-BCFF-9183-0850-C2658E58D9D4}"/>
              </a:ext>
            </a:extLst>
          </p:cNvPr>
          <p:cNvSpPr txBox="1"/>
          <p:nvPr/>
        </p:nvSpPr>
        <p:spPr>
          <a:xfrm>
            <a:off x="9120545" y="2060847"/>
            <a:ext cx="1318855" cy="461665"/>
          </a:xfrm>
          <a:prstGeom prst="rect">
            <a:avLst/>
          </a:prstGeom>
          <a:solidFill>
            <a:schemeClr val="bg1"/>
          </a:solidFill>
        </p:spPr>
        <p:txBody>
          <a:bodyPr wrap="square">
            <a:spAutoFit/>
          </a:bodyPr>
          <a:lstStyle/>
          <a:p>
            <a:r>
              <a:rPr lang="en-NL" sz="2400" dirty="0">
                <a:latin typeface="Verdana" panose="020B0604030504040204" pitchFamily="34" charset="0"/>
                <a:ea typeface="Verdana" panose="020B0604030504040204" pitchFamily="34" charset="0"/>
                <a:cs typeface="Verdana" panose="020B0604030504040204" pitchFamily="34" charset="0"/>
              </a:rPr>
              <a:t>B=1 T</a:t>
            </a:r>
          </a:p>
        </p:txBody>
      </p:sp>
      <p:sp>
        <p:nvSpPr>
          <p:cNvPr id="15" name="TextBox 14">
            <a:extLst>
              <a:ext uri="{FF2B5EF4-FFF2-40B4-BE49-F238E27FC236}">
                <a16:creationId xmlns:a16="http://schemas.microsoft.com/office/drawing/2014/main" id="{D733FA8B-E49C-E5D2-6797-79B1E9173BD4}"/>
              </a:ext>
            </a:extLst>
          </p:cNvPr>
          <p:cNvSpPr txBox="1"/>
          <p:nvPr/>
        </p:nvSpPr>
        <p:spPr>
          <a:xfrm rot="19400085">
            <a:off x="5190072" y="2915016"/>
            <a:ext cx="2457525" cy="461665"/>
          </a:xfrm>
          <a:prstGeom prst="rect">
            <a:avLst/>
          </a:prstGeom>
          <a:noFill/>
        </p:spPr>
        <p:txBody>
          <a:bodyPr wrap="square">
            <a:spAutoFit/>
          </a:bodyPr>
          <a:lstStyle/>
          <a:p>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Preliminary</a:t>
            </a:r>
          </a:p>
        </p:txBody>
      </p:sp>
    </p:spTree>
    <p:extLst>
      <p:ext uri="{BB962C8B-B14F-4D97-AF65-F5344CB8AC3E}">
        <p14:creationId xmlns:p14="http://schemas.microsoft.com/office/powerpoint/2010/main" val="95015178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onn.png"/>
          <p:cNvPicPr>
            <a:picLocks noChangeAspect="1"/>
          </p:cNvPicPr>
          <p:nvPr/>
        </p:nvPicPr>
        <p:blipFill>
          <a:blip r:embed="rId3"/>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CTPClogo_simple.wb.png"/>
          <p:cNvPicPr>
            <a:picLocks noChangeAspect="1"/>
          </p:cNvPicPr>
          <p:nvPr/>
        </p:nvPicPr>
        <p:blipFill>
          <a:blip r:embed="rId5"/>
          <a:stretch>
            <a:fillRect/>
          </a:stretch>
        </p:blipFill>
        <p:spPr>
          <a:xfrm rot="10800000" flipH="1" flipV="1">
            <a:off x="304800" y="5562600"/>
            <a:ext cx="1600200" cy="915012"/>
          </a:xfrm>
          <a:prstGeom prst="rect">
            <a:avLst/>
          </a:prstGeom>
        </p:spPr>
      </p:pic>
      <p:pic>
        <p:nvPicPr>
          <p:cNvPr id="25" name="Picture 24" descr="ildlogoTransparant.png"/>
          <p:cNvPicPr>
            <a:picLocks noChangeAspect="1"/>
          </p:cNvPicPr>
          <p:nvPr/>
        </p:nvPicPr>
        <p:blipFill>
          <a:blip r:embed="rId6"/>
          <a:stretch>
            <a:fillRect/>
          </a:stretch>
        </p:blipFill>
        <p:spPr>
          <a:xfrm>
            <a:off x="10569576" y="5791200"/>
            <a:ext cx="1089024" cy="696976"/>
          </a:xfrm>
          <a:prstGeom prst="rect">
            <a:avLst/>
          </a:prstGeom>
        </p:spPr>
      </p:pic>
      <p:sp>
        <p:nvSpPr>
          <p:cNvPr id="2" name="Rectangle 1">
            <a:extLst>
              <a:ext uri="{FF2B5EF4-FFF2-40B4-BE49-F238E27FC236}">
                <a16:creationId xmlns:a16="http://schemas.microsoft.com/office/drawing/2014/main" id="{3B5751A4-A1C8-994A-A53E-C7F6319043C6}"/>
              </a:ext>
            </a:extLst>
          </p:cNvPr>
          <p:cNvSpPr/>
          <p:nvPr/>
        </p:nvSpPr>
        <p:spPr>
          <a:xfrm>
            <a:off x="3359696" y="363130"/>
            <a:ext cx="6773008" cy="584775"/>
          </a:xfrm>
          <a:prstGeom prst="rect">
            <a:avLst/>
          </a:prstGeom>
        </p:spPr>
        <p:txBody>
          <a:bodyPr wrap="none">
            <a:spAutoFit/>
          </a:bodyPr>
          <a:lstStyle/>
          <a:p>
            <a:r>
              <a:rPr lang="nl-NL" sz="3200" kern="0" dirty="0">
                <a:solidFill>
                  <a:srgbClr val="FF0000"/>
                </a:solidFill>
                <a:latin typeface="Verdana"/>
                <a:ea typeface="+mj-ea"/>
                <a:cs typeface="Verdana"/>
              </a:rPr>
              <a:t>DESY </a:t>
            </a:r>
            <a:r>
              <a:rPr lang="nl-NL" sz="3200" kern="0" dirty="0" err="1">
                <a:solidFill>
                  <a:srgbClr val="FF0000"/>
                </a:solidFill>
                <a:latin typeface="Verdana"/>
                <a:ea typeface="+mj-ea"/>
                <a:cs typeface="Verdana"/>
              </a:rPr>
              <a:t>testbeam</a:t>
            </a:r>
            <a:r>
              <a:rPr lang="nl-NL" sz="3200" kern="0" dirty="0">
                <a:solidFill>
                  <a:srgbClr val="FF0000"/>
                </a:solidFill>
                <a:latin typeface="Verdana"/>
                <a:ea typeface="+mj-ea"/>
                <a:cs typeface="Verdana"/>
              </a:rPr>
              <a:t> Module Analysis</a:t>
            </a:r>
            <a:endParaRPr lang="nl-NL" sz="3200" dirty="0"/>
          </a:p>
        </p:txBody>
      </p:sp>
      <p:sp>
        <p:nvSpPr>
          <p:cNvPr id="3" name="TextBox 2">
            <a:extLst>
              <a:ext uri="{FF2B5EF4-FFF2-40B4-BE49-F238E27FC236}">
                <a16:creationId xmlns:a16="http://schemas.microsoft.com/office/drawing/2014/main" id="{E6BD2F96-317E-46E9-8B30-07D6AEAAA013}"/>
              </a:ext>
            </a:extLst>
          </p:cNvPr>
          <p:cNvSpPr txBox="1"/>
          <p:nvPr/>
        </p:nvSpPr>
        <p:spPr>
          <a:xfrm>
            <a:off x="932922" y="980728"/>
            <a:ext cx="9955088" cy="523220"/>
          </a:xfrm>
          <a:prstGeom prst="rect">
            <a:avLst/>
          </a:prstGeom>
          <a:noFill/>
        </p:spPr>
        <p:txBody>
          <a:bodyPr wrap="square" rtlCol="0">
            <a:spAutoFit/>
          </a:bodyPr>
          <a:lstStyle/>
          <a:p>
            <a:pPr algn="ctr"/>
            <a:r>
              <a:rPr lang="en-NL" sz="2800" dirty="0">
                <a:solidFill>
                  <a:srgbClr val="FF0000"/>
                </a:solidFill>
                <a:latin typeface="Verdana" panose="020B0604030504040204" pitchFamily="34" charset="0"/>
                <a:ea typeface="Verdana" panose="020B0604030504040204" pitchFamily="34" charset="0"/>
                <a:cs typeface="Verdana" panose="020B0604030504040204" pitchFamily="34" charset="0"/>
              </a:rPr>
              <a:t>Analysis of dEdx performance  </a:t>
            </a:r>
          </a:p>
        </p:txBody>
      </p:sp>
      <p:sp>
        <p:nvSpPr>
          <p:cNvPr id="5" name="TextBox 4">
            <a:extLst>
              <a:ext uri="{FF2B5EF4-FFF2-40B4-BE49-F238E27FC236}">
                <a16:creationId xmlns:a16="http://schemas.microsoft.com/office/drawing/2014/main" id="{2F883329-1F52-BA4C-229D-2347B571B407}"/>
              </a:ext>
            </a:extLst>
          </p:cNvPr>
          <p:cNvSpPr txBox="1"/>
          <p:nvPr/>
        </p:nvSpPr>
        <p:spPr>
          <a:xfrm>
            <a:off x="1703512" y="1712486"/>
            <a:ext cx="9955088" cy="4247317"/>
          </a:xfrm>
          <a:prstGeom prst="rect">
            <a:avLst/>
          </a:prstGeom>
          <a:noFill/>
        </p:spPr>
        <p:txBody>
          <a:bodyPr wrap="square">
            <a:spAutoFit/>
          </a:bodyPr>
          <a:lstStyle/>
          <a:p>
            <a:pPr marL="342900" indent="-342900">
              <a:buFont typeface="Arial" panose="020B0604020202020204" pitchFamily="34" charset="0"/>
              <a:buChar char="•"/>
            </a:pPr>
            <a:r>
              <a:rPr lang="en-GB" sz="1800" dirty="0">
                <a:solidFill>
                  <a:srgbClr val="0066FF"/>
                </a:solidFill>
                <a:latin typeface="Verdana" panose="020B0604030504040204" pitchFamily="34" charset="0"/>
                <a:ea typeface="Verdana" panose="020B0604030504040204" pitchFamily="34" charset="0"/>
                <a:cs typeface="Verdana" panose="020B0604030504040204" pitchFamily="34" charset="0"/>
              </a:rPr>
              <a:t>Combine chips to form a 1 m long track with 60 % coverage for electrons</a:t>
            </a:r>
          </a:p>
          <a:p>
            <a:pPr marL="342900" indent="-342900">
              <a:buFont typeface="Arial" panose="020B0604020202020204" pitchFamily="34" charset="0"/>
              <a:buChar char="•"/>
            </a:pPr>
            <a:endParaRPr lang="en-GB" sz="18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GB" sz="1800" dirty="0">
                <a:solidFill>
                  <a:srgbClr val="0066FF"/>
                </a:solidFill>
                <a:latin typeface="Verdana" panose="020B0604030504040204" pitchFamily="34" charset="0"/>
                <a:ea typeface="Verdana" panose="020B0604030504040204" pitchFamily="34" charset="0"/>
                <a:cs typeface="Verdana" panose="020B0604030504040204" pitchFamily="34" charset="0"/>
              </a:rPr>
              <a:t>Method 1) reject large clusters and then run </a:t>
            </a:r>
            <a:r>
              <a:rPr lang="en-GB" sz="1800" dirty="0" err="1">
                <a:solidFill>
                  <a:srgbClr val="0066FF"/>
                </a:solidFill>
                <a:latin typeface="Verdana" panose="020B0604030504040204" pitchFamily="34" charset="0"/>
                <a:ea typeface="Verdana" panose="020B0604030504040204" pitchFamily="34" charset="0"/>
                <a:cs typeface="Verdana" panose="020B0604030504040204" pitchFamily="34" charset="0"/>
              </a:rPr>
              <a:t>dEdx</a:t>
            </a:r>
            <a:r>
              <a:rPr lang="en-GB" sz="1800" dirty="0">
                <a:solidFill>
                  <a:srgbClr val="0066FF"/>
                </a:solidFill>
                <a:latin typeface="Verdana" panose="020B0604030504040204" pitchFamily="34" charset="0"/>
                <a:ea typeface="Verdana" panose="020B0604030504040204" pitchFamily="34" charset="0"/>
                <a:cs typeface="Verdana" panose="020B0604030504040204" pitchFamily="34" charset="0"/>
              </a:rPr>
              <a:t> @ 90% using slices of 20 pixels along track (</a:t>
            </a:r>
            <a:r>
              <a:rPr lang="en-GB" sz="1800" dirty="0" err="1">
                <a:solidFill>
                  <a:srgbClr val="0066FF"/>
                </a:solidFill>
                <a:latin typeface="Verdana" panose="020B0604030504040204" pitchFamily="34" charset="0"/>
                <a:ea typeface="Verdana" panose="020B0604030504040204" pitchFamily="34" charset="0"/>
                <a:cs typeface="Verdana" panose="020B0604030504040204" pitchFamily="34" charset="0"/>
              </a:rPr>
              <a:t>xy</a:t>
            </a:r>
            <a:r>
              <a:rPr lang="en-GB" sz="1800" dirty="0">
                <a:solidFill>
                  <a:srgbClr val="0066FF"/>
                </a:solidFill>
                <a:latin typeface="Verdana" panose="020B0604030504040204" pitchFamily="34" charset="0"/>
                <a:ea typeface="Verdana" panose="020B0604030504040204" pitchFamily="34" charset="0"/>
                <a:cs typeface="Verdana" panose="020B0604030504040204" pitchFamily="34" charset="0"/>
              </a:rPr>
              <a:t>) (gives nr of selected hits). A large cluster has more than 6 hits in 5 consecutive pixels. </a:t>
            </a:r>
          </a:p>
          <a:p>
            <a:endParaRPr lang="en-GB" sz="18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GB" sz="1800" dirty="0">
                <a:solidFill>
                  <a:srgbClr val="0066FF"/>
                </a:solidFill>
                <a:latin typeface="Verdana" panose="020B0604030504040204" pitchFamily="34" charset="0"/>
                <a:ea typeface="Verdana" panose="020B0604030504040204" pitchFamily="34" charset="0"/>
                <a:cs typeface="Verdana" panose="020B0604030504040204" pitchFamily="34" charset="0"/>
              </a:rPr>
              <a:t>Method 2) fit the slope of the </a:t>
            </a:r>
            <a:r>
              <a:rPr lang="en-GB" sz="1800" dirty="0" err="1">
                <a:solidFill>
                  <a:srgbClr val="0066FF"/>
                </a:solidFill>
                <a:latin typeface="Verdana" panose="020B0604030504040204" pitchFamily="34" charset="0"/>
                <a:ea typeface="Verdana" panose="020B0604030504040204" pitchFamily="34" charset="0"/>
                <a:cs typeface="Verdana" panose="020B0604030504040204" pitchFamily="34" charset="0"/>
              </a:rPr>
              <a:t>N</a:t>
            </a:r>
            <a:r>
              <a:rPr lang="en-GB" sz="1800" baseline="-25000" dirty="0" err="1">
                <a:solidFill>
                  <a:srgbClr val="0066FF"/>
                </a:solidFill>
                <a:latin typeface="Verdana" panose="020B0604030504040204" pitchFamily="34" charset="0"/>
                <a:ea typeface="Verdana" panose="020B0604030504040204" pitchFamily="34" charset="0"/>
                <a:cs typeface="Verdana" panose="020B0604030504040204" pitchFamily="34" charset="0"/>
              </a:rPr>
              <a:t>scaled</a:t>
            </a:r>
            <a:r>
              <a:rPr lang="en-GB" sz="1800" dirty="0">
                <a:solidFill>
                  <a:srgbClr val="0066FF"/>
                </a:solidFill>
                <a:latin typeface="Verdana" panose="020B0604030504040204" pitchFamily="34" charset="0"/>
                <a:ea typeface="Verdana" panose="020B0604030504040204" pitchFamily="34" charset="0"/>
                <a:cs typeface="Verdana" panose="020B0604030504040204" pitchFamily="34" charset="0"/>
              </a:rPr>
              <a:t> minimum distance (d) distribution with an exponential function (</a:t>
            </a:r>
            <a:r>
              <a:rPr lang="en-GB" sz="1800" dirty="0" err="1">
                <a:solidFill>
                  <a:srgbClr val="0066FF"/>
                </a:solidFill>
                <a:latin typeface="Verdana" panose="020B0604030504040204" pitchFamily="34" charset="0"/>
                <a:ea typeface="Verdana" panose="020B0604030504040204" pitchFamily="34" charset="0"/>
                <a:cs typeface="Verdana" panose="020B0604030504040204" pitchFamily="34" charset="0"/>
              </a:rPr>
              <a:t>N</a:t>
            </a:r>
            <a:r>
              <a:rPr lang="en-GB" sz="1800" baseline="-25000" dirty="0" err="1">
                <a:solidFill>
                  <a:srgbClr val="0066FF"/>
                </a:solidFill>
                <a:latin typeface="Verdana" panose="020B0604030504040204" pitchFamily="34" charset="0"/>
                <a:ea typeface="Verdana" panose="020B0604030504040204" pitchFamily="34" charset="0"/>
                <a:cs typeface="Verdana" panose="020B0604030504040204" pitchFamily="34" charset="0"/>
              </a:rPr>
              <a:t>scale</a:t>
            </a:r>
            <a:r>
              <a:rPr lang="en-GB" sz="1800" dirty="0">
                <a:solidFill>
                  <a:srgbClr val="0066FF"/>
                </a:solidFill>
                <a:latin typeface="Verdana" panose="020B0604030504040204" pitchFamily="34" charset="0"/>
                <a:ea typeface="Verdana" panose="020B0604030504040204" pitchFamily="34" charset="0"/>
                <a:cs typeface="Verdana" panose="020B0604030504040204" pitchFamily="34" charset="0"/>
              </a:rPr>
              <a:t>(d)=defines the inverse weights):</a:t>
            </a:r>
          </a:p>
          <a:p>
            <a:r>
              <a:rPr lang="en-GB" sz="1800" dirty="0">
                <a:solidFill>
                  <a:srgbClr val="0066FF"/>
                </a:solidFill>
                <a:latin typeface="Verdana" panose="020B0604030504040204" pitchFamily="34" charset="0"/>
                <a:ea typeface="Verdana" panose="020B0604030504040204" pitchFamily="34" charset="0"/>
                <a:cs typeface="Verdana" panose="020B0604030504040204" pitchFamily="34" charset="0"/>
              </a:rPr>
              <a:t>        N(d)</a:t>
            </a:r>
            <a:r>
              <a:rPr lang="en-GB" sz="1800" baseline="-25000" dirty="0">
                <a:solidFill>
                  <a:srgbClr val="0066FF"/>
                </a:solidFill>
                <a:latin typeface="Verdana" panose="020B0604030504040204" pitchFamily="34" charset="0"/>
                <a:ea typeface="Verdana" panose="020B0604030504040204" pitchFamily="34" charset="0"/>
                <a:cs typeface="Verdana" panose="020B0604030504040204" pitchFamily="34" charset="0"/>
              </a:rPr>
              <a:t>scaled</a:t>
            </a:r>
            <a:r>
              <a:rPr lang="en-GB" sz="1800" dirty="0">
                <a:solidFill>
                  <a:srgbClr val="0066FF"/>
                </a:solidFill>
                <a:latin typeface="Verdana" panose="020B0604030504040204" pitchFamily="34" charset="0"/>
                <a:ea typeface="Verdana" panose="020B0604030504040204" pitchFamily="34" charset="0"/>
                <a:cs typeface="Verdana" panose="020B0604030504040204" pitchFamily="34" charset="0"/>
              </a:rPr>
              <a:t>  = </a:t>
            </a:r>
            <a:r>
              <a:rPr lang="en-GB" sz="1800" dirty="0" err="1">
                <a:solidFill>
                  <a:srgbClr val="0066FF"/>
                </a:solidFill>
                <a:latin typeface="Verdana" panose="020B0604030504040204" pitchFamily="34" charset="0"/>
                <a:ea typeface="Verdana" panose="020B0604030504040204" pitchFamily="34" charset="0"/>
                <a:cs typeface="Verdana" panose="020B0604030504040204" pitchFamily="34" charset="0"/>
              </a:rPr>
              <a:t>N</a:t>
            </a:r>
            <a:r>
              <a:rPr lang="en-GB" sz="1800" baseline="-25000" dirty="0" err="1">
                <a:solidFill>
                  <a:srgbClr val="0066FF"/>
                </a:solidFill>
                <a:latin typeface="Verdana" panose="020B0604030504040204" pitchFamily="34" charset="0"/>
                <a:ea typeface="Verdana" panose="020B0604030504040204" pitchFamily="34" charset="0"/>
                <a:cs typeface="Verdana" panose="020B0604030504040204" pitchFamily="34" charset="0"/>
              </a:rPr>
              <a:t>scale</a:t>
            </a:r>
            <a:r>
              <a:rPr lang="en-GB" sz="1800" dirty="0">
                <a:solidFill>
                  <a:srgbClr val="0066FF"/>
                </a:solidFill>
                <a:latin typeface="Verdana" panose="020B0604030504040204" pitchFamily="34" charset="0"/>
                <a:ea typeface="Verdana" panose="020B0604030504040204" pitchFamily="34" charset="0"/>
                <a:cs typeface="Verdana" panose="020B0604030504040204" pitchFamily="34" charset="0"/>
              </a:rPr>
              <a:t>(d) </a:t>
            </a:r>
            <a:r>
              <a:rPr lang="en-GB" sz="1800" dirty="0" err="1">
                <a:solidFill>
                  <a:srgbClr val="0066FF"/>
                </a:solidFill>
                <a:latin typeface="Verdana" panose="020B0604030504040204" pitchFamily="34" charset="0"/>
                <a:ea typeface="Verdana" panose="020B0604030504040204" pitchFamily="34" charset="0"/>
                <a:cs typeface="Verdana" panose="020B0604030504040204" pitchFamily="34" charset="0"/>
              </a:rPr>
              <a:t>N</a:t>
            </a:r>
            <a:r>
              <a:rPr lang="en-GB" sz="1800" baseline="-25000" dirty="0" err="1">
                <a:solidFill>
                  <a:srgbClr val="0066FF"/>
                </a:solidFill>
                <a:latin typeface="Verdana" panose="020B0604030504040204" pitchFamily="34" charset="0"/>
                <a:ea typeface="Verdana" panose="020B0604030504040204" pitchFamily="34" charset="0"/>
                <a:cs typeface="Verdana" panose="020B0604030504040204" pitchFamily="34" charset="0"/>
              </a:rPr>
              <a:t>observed</a:t>
            </a:r>
            <a:r>
              <a:rPr lang="en-GB" sz="1800" dirty="0">
                <a:solidFill>
                  <a:srgbClr val="0066FF"/>
                </a:solidFill>
                <a:latin typeface="Verdana" panose="020B0604030504040204" pitchFamily="34" charset="0"/>
                <a:ea typeface="Verdana" panose="020B0604030504040204" pitchFamily="34" charset="0"/>
                <a:cs typeface="Verdana" panose="020B0604030504040204" pitchFamily="34" charset="0"/>
              </a:rPr>
              <a:t>(d) </a:t>
            </a:r>
          </a:p>
          <a:p>
            <a:r>
              <a:rPr lang="en-GB" sz="1800" dirty="0">
                <a:solidFill>
                  <a:srgbClr val="0066FF"/>
                </a:solidFill>
                <a:latin typeface="Verdana" panose="020B0604030504040204" pitchFamily="34" charset="0"/>
                <a:ea typeface="Verdana" panose="020B0604030504040204" pitchFamily="34" charset="0"/>
                <a:cs typeface="Verdana" panose="020B0604030504040204" pitchFamily="34" charset="0"/>
              </a:rPr>
              <a:t>        N(d)</a:t>
            </a:r>
            <a:r>
              <a:rPr lang="en-GB" sz="1800" baseline="-25000" dirty="0">
                <a:solidFill>
                  <a:srgbClr val="0066FF"/>
                </a:solidFill>
                <a:latin typeface="Verdana" panose="020B0604030504040204" pitchFamily="34" charset="0"/>
                <a:ea typeface="Verdana" panose="020B0604030504040204" pitchFamily="34" charset="0"/>
                <a:cs typeface="Verdana" panose="020B0604030504040204" pitchFamily="34" charset="0"/>
              </a:rPr>
              <a:t>scaled</a:t>
            </a:r>
            <a:r>
              <a:rPr lang="en-GB" sz="1800" dirty="0">
                <a:solidFill>
                  <a:srgbClr val="0066FF"/>
                </a:solidFill>
                <a:latin typeface="Verdana" panose="020B0604030504040204" pitchFamily="34" charset="0"/>
                <a:ea typeface="Verdana" panose="020B0604030504040204" pitchFamily="34" charset="0"/>
                <a:cs typeface="Verdana" panose="020B0604030504040204" pitchFamily="34" charset="0"/>
              </a:rPr>
              <a:t>  is then fitted for each track with N</a:t>
            </a:r>
            <a:r>
              <a:rPr lang="en-GB" sz="1800" baseline="-25000" dirty="0">
                <a:solidFill>
                  <a:srgbClr val="0066FF"/>
                </a:solidFill>
                <a:latin typeface="Verdana" panose="020B0604030504040204" pitchFamily="34" charset="0"/>
                <a:ea typeface="Verdana" panose="020B0604030504040204" pitchFamily="34" charset="0"/>
                <a:cs typeface="Verdana" panose="020B0604030504040204" pitchFamily="34" charset="0"/>
              </a:rPr>
              <a:t>0</a:t>
            </a:r>
            <a:r>
              <a:rPr lang="en-GB" sz="1800" dirty="0">
                <a:solidFill>
                  <a:srgbClr val="0066FF"/>
                </a:solidFill>
                <a:latin typeface="Verdana" panose="020B0604030504040204" pitchFamily="34" charset="0"/>
                <a:ea typeface="Verdana" panose="020B0604030504040204" pitchFamily="34" charset="0"/>
                <a:cs typeface="Verdana" panose="020B0604030504040204" pitchFamily="34" charset="0"/>
              </a:rPr>
              <a:t> exp(-slope d)</a:t>
            </a:r>
          </a:p>
          <a:p>
            <a:pPr marL="342900" indent="-342900">
              <a:buFont typeface="Arial" panose="020B0604020202020204" pitchFamily="34" charset="0"/>
              <a:buChar char="•"/>
            </a:pPr>
            <a:endParaRPr lang="en-GB" sz="18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GB" sz="1800" dirty="0">
                <a:solidFill>
                  <a:srgbClr val="0066FF"/>
                </a:solidFill>
                <a:latin typeface="Verdana" panose="020B0604030504040204" pitchFamily="34" charset="0"/>
                <a:ea typeface="Verdana" panose="020B0604030504040204" pitchFamily="34" charset="0"/>
                <a:cs typeface="Verdana" panose="020B0604030504040204" pitchFamily="34" charset="0"/>
              </a:rPr>
              <a:t>Calculate the “</a:t>
            </a:r>
            <a:r>
              <a:rPr lang="en-GB" sz="1800" dirty="0" err="1">
                <a:solidFill>
                  <a:srgbClr val="0066FF"/>
                </a:solidFill>
                <a:latin typeface="Verdana" panose="020B0604030504040204" pitchFamily="34" charset="0"/>
                <a:ea typeface="Verdana" panose="020B0604030504040204" pitchFamily="34" charset="0"/>
                <a:cs typeface="Verdana" panose="020B0604030504040204" pitchFamily="34" charset="0"/>
              </a:rPr>
              <a:t>dEdx</a:t>
            </a:r>
            <a:r>
              <a:rPr lang="en-GB" sz="1800" dirty="0">
                <a:solidFill>
                  <a:srgbClr val="0066FF"/>
                </a:solidFill>
                <a:latin typeface="Verdana" panose="020B0604030504040204" pitchFamily="34" charset="0"/>
                <a:ea typeface="Verdana" panose="020B0604030504040204" pitchFamily="34" charset="0"/>
                <a:cs typeface="Verdana" panose="020B0604030504040204" pitchFamily="34" charset="0"/>
              </a:rPr>
              <a:t>” variable for electrons and MIP (==70% of hits)</a:t>
            </a:r>
          </a:p>
          <a:p>
            <a:pPr marL="800100" lvl="1" indent="-342900">
              <a:buFont typeface="Arial" panose="020B0604020202020204" pitchFamily="34" charset="0"/>
              <a:buChar char="•"/>
            </a:pPr>
            <a:r>
              <a:rPr lang="en-GB" sz="1800" dirty="0">
                <a:solidFill>
                  <a:srgbClr val="0066FF"/>
                </a:solidFill>
                <a:latin typeface="Verdana" panose="020B0604030504040204" pitchFamily="34" charset="0"/>
                <a:ea typeface="Verdana" panose="020B0604030504040204" pitchFamily="34" charset="0"/>
                <a:cs typeface="Verdana" panose="020B0604030504040204" pitchFamily="34" charset="0"/>
              </a:rPr>
              <a:t>method 1 = nr of selected hits</a:t>
            </a:r>
          </a:p>
          <a:p>
            <a:pPr marL="800100" lvl="1" indent="-342900">
              <a:buFont typeface="Arial" panose="020B0604020202020204" pitchFamily="34" charset="0"/>
              <a:buChar char="•"/>
            </a:pPr>
            <a:r>
              <a:rPr lang="en-GB" sz="1800" dirty="0">
                <a:solidFill>
                  <a:srgbClr val="0066FF"/>
                </a:solidFill>
                <a:latin typeface="Verdana" panose="020B0604030504040204" pitchFamily="34" charset="0"/>
                <a:ea typeface="Verdana" panose="020B0604030504040204" pitchFamily="34" charset="0"/>
                <a:cs typeface="Verdana" panose="020B0604030504040204" pitchFamily="34" charset="0"/>
              </a:rPr>
              <a:t>method 2 = slope </a:t>
            </a:r>
          </a:p>
          <a:p>
            <a:pPr marL="800100" lvl="1" indent="-342900">
              <a:buFont typeface="Arial" panose="020B0604020202020204" pitchFamily="34" charset="0"/>
              <a:buChar char="•"/>
            </a:pPr>
            <a:r>
              <a:rPr lang="en-GB" sz="1800" dirty="0">
                <a:solidFill>
                  <a:srgbClr val="0066FF"/>
                </a:solidFill>
                <a:latin typeface="Verdana" panose="020B0604030504040204" pitchFamily="34" charset="0"/>
                <a:ea typeface="Verdana" panose="020B0604030504040204" pitchFamily="34" charset="0"/>
                <a:cs typeface="Verdana" panose="020B0604030504040204" pitchFamily="34" charset="0"/>
              </a:rPr>
              <a:t>Resolution is </a:t>
            </a:r>
            <a:r>
              <a:rPr lang="en-GB" sz="1800" dirty="0">
                <a:solidFill>
                  <a:srgbClr val="0066FF"/>
                </a:solidFill>
                <a:latin typeface="Symbol" pitchFamily="2" charset="2"/>
                <a:ea typeface="Verdana" panose="020B0604030504040204" pitchFamily="34" charset="0"/>
                <a:cs typeface="Verdana" panose="020B0604030504040204" pitchFamily="34" charset="0"/>
              </a:rPr>
              <a:t>s  = s</a:t>
            </a:r>
            <a:r>
              <a:rPr lang="en-GB" sz="1800" dirty="0">
                <a:solidFill>
                  <a:srgbClr val="0066FF"/>
                </a:solidFill>
                <a:latin typeface="Verdana" panose="020B0604030504040204" pitchFamily="34" charset="0"/>
                <a:ea typeface="Verdana" panose="020B0604030504040204" pitchFamily="34" charset="0"/>
                <a:cs typeface="Verdana" panose="020B0604030504040204" pitchFamily="34" charset="0"/>
              </a:rPr>
              <a:t>(</a:t>
            </a:r>
            <a:r>
              <a:rPr lang="en-GB" sz="1800" dirty="0" err="1">
                <a:solidFill>
                  <a:srgbClr val="0066FF"/>
                </a:solidFill>
                <a:latin typeface="Verdana" panose="020B0604030504040204" pitchFamily="34" charset="0"/>
                <a:ea typeface="Verdana" panose="020B0604030504040204" pitchFamily="34" charset="0"/>
                <a:cs typeface="Verdana" panose="020B0604030504040204" pitchFamily="34" charset="0"/>
              </a:rPr>
              <a:t>dEdx</a:t>
            </a:r>
            <a:r>
              <a:rPr lang="en-GB" sz="1800" dirty="0">
                <a:solidFill>
                  <a:srgbClr val="0066FF"/>
                </a:solidFill>
                <a:latin typeface="Verdana" panose="020B0604030504040204" pitchFamily="34" charset="0"/>
                <a:ea typeface="Verdana" panose="020B0604030504040204" pitchFamily="34" charset="0"/>
                <a:cs typeface="Verdana" panose="020B0604030504040204" pitchFamily="34" charset="0"/>
              </a:rPr>
              <a:t>)/</a:t>
            </a:r>
            <a:r>
              <a:rPr lang="en-GB" sz="1800" dirty="0" err="1">
                <a:solidFill>
                  <a:srgbClr val="0066FF"/>
                </a:solidFill>
                <a:latin typeface="Verdana" panose="020B0604030504040204" pitchFamily="34" charset="0"/>
                <a:ea typeface="Verdana" panose="020B0604030504040204" pitchFamily="34" charset="0"/>
                <a:cs typeface="Verdana" panose="020B0604030504040204" pitchFamily="34" charset="0"/>
              </a:rPr>
              <a:t>dEdx</a:t>
            </a:r>
            <a:r>
              <a:rPr lang="en-GB" sz="1800" dirty="0">
                <a:solidFill>
                  <a:srgbClr val="0066FF"/>
                </a:solidFill>
                <a:latin typeface="Verdana" panose="020B0604030504040204" pitchFamily="34" charset="0"/>
                <a:ea typeface="Verdana" panose="020B0604030504040204" pitchFamily="34" charset="0"/>
                <a:cs typeface="Verdana" panose="020B0604030504040204" pitchFamily="34" charset="0"/>
              </a:rPr>
              <a:t>  (for </a:t>
            </a:r>
            <a:r>
              <a:rPr lang="en-GB" sz="1800" dirty="0">
                <a:solidFill>
                  <a:srgbClr val="0066FF"/>
                </a:solidFill>
                <a:latin typeface="Symbol" pitchFamily="2" charset="2"/>
                <a:ea typeface="Verdana" panose="020B0604030504040204" pitchFamily="34" charset="0"/>
                <a:cs typeface="Verdana" panose="020B0604030504040204" pitchFamily="34" charset="0"/>
              </a:rPr>
              <a:t>s </a:t>
            </a:r>
            <a:r>
              <a:rPr lang="en-GB" sz="1800" dirty="0">
                <a:solidFill>
                  <a:srgbClr val="0066FF"/>
                </a:solidFill>
                <a:latin typeface="Verdana" panose="020B0604030504040204" pitchFamily="34" charset="0"/>
                <a:ea typeface="Verdana" panose="020B0604030504040204" pitchFamily="34" charset="0"/>
                <a:cs typeface="Verdana" panose="020B0604030504040204" pitchFamily="34" charset="0"/>
              </a:rPr>
              <a:t>we use the rms) </a:t>
            </a:r>
          </a:p>
        </p:txBody>
      </p:sp>
    </p:spTree>
    <p:extLst>
      <p:ext uri="{BB962C8B-B14F-4D97-AF65-F5344CB8AC3E}">
        <p14:creationId xmlns:p14="http://schemas.microsoft.com/office/powerpoint/2010/main" val="49696196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7A5805-864E-0EB6-0936-73FDA54F4E6A}"/>
              </a:ext>
            </a:extLst>
          </p:cNvPr>
          <p:cNvPicPr>
            <a:picLocks noChangeAspect="1"/>
          </p:cNvPicPr>
          <p:nvPr/>
        </p:nvPicPr>
        <p:blipFill>
          <a:blip r:embed="rId3"/>
          <a:stretch>
            <a:fillRect/>
          </a:stretch>
        </p:blipFill>
        <p:spPr>
          <a:xfrm>
            <a:off x="3323420" y="1860269"/>
            <a:ext cx="3852700" cy="4215307"/>
          </a:xfrm>
          <a:prstGeom prst="rect">
            <a:avLst/>
          </a:prstGeom>
        </p:spPr>
      </p:pic>
      <p:pic>
        <p:nvPicPr>
          <p:cNvPr id="11" name="Picture 10" descr="bonn.png"/>
          <p:cNvPicPr>
            <a:picLocks noChangeAspect="1"/>
          </p:cNvPicPr>
          <p:nvPr/>
        </p:nvPicPr>
        <p:blipFill>
          <a:blip r:embed="rId4"/>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CTPClogo_simple.wb.png"/>
          <p:cNvPicPr>
            <a:picLocks noChangeAspect="1"/>
          </p:cNvPicPr>
          <p:nvPr/>
        </p:nvPicPr>
        <p:blipFill>
          <a:blip r:embed="rId6"/>
          <a:stretch>
            <a:fillRect/>
          </a:stretch>
        </p:blipFill>
        <p:spPr>
          <a:xfrm rot="10800000" flipH="1" flipV="1">
            <a:off x="304800" y="5562600"/>
            <a:ext cx="1600200" cy="915012"/>
          </a:xfrm>
          <a:prstGeom prst="rect">
            <a:avLst/>
          </a:prstGeom>
        </p:spPr>
      </p:pic>
      <p:pic>
        <p:nvPicPr>
          <p:cNvPr id="25" name="Picture 24" descr="ildlogoTransparant.png"/>
          <p:cNvPicPr>
            <a:picLocks noChangeAspect="1"/>
          </p:cNvPicPr>
          <p:nvPr/>
        </p:nvPicPr>
        <p:blipFill>
          <a:blip r:embed="rId7"/>
          <a:stretch>
            <a:fillRect/>
          </a:stretch>
        </p:blipFill>
        <p:spPr>
          <a:xfrm>
            <a:off x="10569576" y="5791200"/>
            <a:ext cx="1089024" cy="696976"/>
          </a:xfrm>
          <a:prstGeom prst="rect">
            <a:avLst/>
          </a:prstGeom>
        </p:spPr>
      </p:pic>
      <p:sp>
        <p:nvSpPr>
          <p:cNvPr id="2" name="Rectangle 1">
            <a:extLst>
              <a:ext uri="{FF2B5EF4-FFF2-40B4-BE49-F238E27FC236}">
                <a16:creationId xmlns:a16="http://schemas.microsoft.com/office/drawing/2014/main" id="{3B5751A4-A1C8-994A-A53E-C7F6319043C6}"/>
              </a:ext>
            </a:extLst>
          </p:cNvPr>
          <p:cNvSpPr/>
          <p:nvPr/>
        </p:nvSpPr>
        <p:spPr>
          <a:xfrm>
            <a:off x="3359696" y="363130"/>
            <a:ext cx="6773008" cy="584775"/>
          </a:xfrm>
          <a:prstGeom prst="rect">
            <a:avLst/>
          </a:prstGeom>
        </p:spPr>
        <p:txBody>
          <a:bodyPr wrap="none">
            <a:spAutoFit/>
          </a:bodyPr>
          <a:lstStyle/>
          <a:p>
            <a:r>
              <a:rPr lang="nl-NL" sz="3200" kern="0" dirty="0">
                <a:solidFill>
                  <a:srgbClr val="FF0000"/>
                </a:solidFill>
                <a:latin typeface="Verdana"/>
                <a:ea typeface="+mj-ea"/>
                <a:cs typeface="Verdana"/>
              </a:rPr>
              <a:t>DESY </a:t>
            </a:r>
            <a:r>
              <a:rPr lang="nl-NL" sz="3200" kern="0" dirty="0" err="1">
                <a:solidFill>
                  <a:srgbClr val="FF0000"/>
                </a:solidFill>
                <a:latin typeface="Verdana"/>
                <a:ea typeface="+mj-ea"/>
                <a:cs typeface="Verdana"/>
              </a:rPr>
              <a:t>testbeam</a:t>
            </a:r>
            <a:r>
              <a:rPr lang="nl-NL" sz="3200" kern="0" dirty="0">
                <a:solidFill>
                  <a:srgbClr val="FF0000"/>
                </a:solidFill>
                <a:latin typeface="Verdana"/>
                <a:ea typeface="+mj-ea"/>
                <a:cs typeface="Verdana"/>
              </a:rPr>
              <a:t> Module Analysis</a:t>
            </a:r>
            <a:endParaRPr lang="nl-NL" sz="3200" dirty="0"/>
          </a:p>
        </p:txBody>
      </p:sp>
      <p:sp>
        <p:nvSpPr>
          <p:cNvPr id="3" name="TextBox 2">
            <a:extLst>
              <a:ext uri="{FF2B5EF4-FFF2-40B4-BE49-F238E27FC236}">
                <a16:creationId xmlns:a16="http://schemas.microsoft.com/office/drawing/2014/main" id="{E6BD2F96-317E-46E9-8B30-07D6AEAAA013}"/>
              </a:ext>
            </a:extLst>
          </p:cNvPr>
          <p:cNvSpPr txBox="1"/>
          <p:nvPr/>
        </p:nvSpPr>
        <p:spPr>
          <a:xfrm>
            <a:off x="1499456" y="972017"/>
            <a:ext cx="9955088" cy="584775"/>
          </a:xfrm>
          <a:prstGeom prst="rect">
            <a:avLst/>
          </a:prstGeom>
          <a:noFill/>
        </p:spPr>
        <p:txBody>
          <a:bodyPr wrap="square" rtlCol="0">
            <a:spAutoFit/>
          </a:bodyPr>
          <a:lstStyle/>
          <a:p>
            <a:pPr algn="ctr"/>
            <a:r>
              <a:rPr lang="en-GB" sz="3200" dirty="0">
                <a:solidFill>
                  <a:srgbClr val="FF0000"/>
                </a:solidFill>
                <a:latin typeface="Verdana" panose="020B0604030504040204" pitchFamily="34" charset="0"/>
                <a:ea typeface="Verdana" panose="020B0604030504040204" pitchFamily="34" charset="0"/>
                <a:cs typeface="Verdana" panose="020B0604030504040204" pitchFamily="34" charset="0"/>
              </a:rPr>
              <a:t>D</a:t>
            </a:r>
            <a:r>
              <a:rPr lang="en-NL" sz="3200" dirty="0">
                <a:solidFill>
                  <a:srgbClr val="FF0000"/>
                </a:solidFill>
                <a:latin typeface="Verdana" panose="020B0604030504040204" pitchFamily="34" charset="0"/>
                <a:ea typeface="Verdana" panose="020B0604030504040204" pitchFamily="34" charset="0"/>
                <a:cs typeface="Verdana" panose="020B0604030504040204" pitchFamily="34" charset="0"/>
              </a:rPr>
              <a:t>istance distribution</a:t>
            </a:r>
            <a:endParaRPr lang="en-NL" dirty="0">
              <a:solidFill>
                <a:srgbClr val="0066FF"/>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xtBox 8">
            <a:extLst>
              <a:ext uri="{FF2B5EF4-FFF2-40B4-BE49-F238E27FC236}">
                <a16:creationId xmlns:a16="http://schemas.microsoft.com/office/drawing/2014/main" id="{871865CF-F51F-669D-6374-62DCFD439508}"/>
              </a:ext>
            </a:extLst>
          </p:cNvPr>
          <p:cNvSpPr txBox="1"/>
          <p:nvPr/>
        </p:nvSpPr>
        <p:spPr>
          <a:xfrm>
            <a:off x="4242048" y="1628800"/>
            <a:ext cx="2286000" cy="400110"/>
          </a:xfrm>
          <a:prstGeom prst="rect">
            <a:avLst/>
          </a:prstGeom>
          <a:noFill/>
        </p:spPr>
        <p:txBody>
          <a:bodyPr wrap="square" rtlCol="0">
            <a:spAutoFit/>
          </a:bodyPr>
          <a:lstStyle/>
          <a:p>
            <a:pPr algn="ct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Single chip</a:t>
            </a:r>
          </a:p>
        </p:txBody>
      </p:sp>
      <p:pic>
        <p:nvPicPr>
          <p:cNvPr id="16" name="Picture 15">
            <a:extLst>
              <a:ext uri="{FF2B5EF4-FFF2-40B4-BE49-F238E27FC236}">
                <a16:creationId xmlns:a16="http://schemas.microsoft.com/office/drawing/2014/main" id="{0324AB36-147C-6D3A-6C4E-B21BC9E0DDF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7394582" y="1937191"/>
            <a:ext cx="3191583" cy="3284261"/>
          </a:xfrm>
          <a:prstGeom prst="rect">
            <a:avLst/>
          </a:prstGeom>
        </p:spPr>
      </p:pic>
      <p:sp>
        <p:nvSpPr>
          <p:cNvPr id="18" name="TextBox 17">
            <a:extLst>
              <a:ext uri="{FF2B5EF4-FFF2-40B4-BE49-F238E27FC236}">
                <a16:creationId xmlns:a16="http://schemas.microsoft.com/office/drawing/2014/main" id="{76A7A636-6666-8B5C-39A3-20F10154826B}"/>
              </a:ext>
            </a:extLst>
          </p:cNvPr>
          <p:cNvSpPr txBox="1"/>
          <p:nvPr/>
        </p:nvSpPr>
        <p:spPr>
          <a:xfrm>
            <a:off x="7348242" y="1628279"/>
            <a:ext cx="3284262" cy="400110"/>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66FF"/>
                </a:solidFill>
                <a:effectLst/>
                <a:uLnTx/>
                <a:uFillTx/>
                <a:latin typeface="Verdana" panose="020B0604030504040204" pitchFamily="34" charset="0"/>
                <a:ea typeface="Verdana" panose="020B0604030504040204" pitchFamily="34" charset="0"/>
                <a:cs typeface="Verdana" panose="020B0604030504040204" pitchFamily="34" charset="0"/>
              </a:rPr>
              <a:t>Q</a:t>
            </a:r>
            <a:r>
              <a:rPr kumimoji="0" lang="en-NL" sz="2000" b="0" i="0" u="none" strike="noStrike" kern="1200" cap="none" spc="0" normalizeH="0" baseline="0" noProof="0" dirty="0">
                <a:ln>
                  <a:noFill/>
                </a:ln>
                <a:solidFill>
                  <a:srgbClr val="0066FF"/>
                </a:solidFill>
                <a:effectLst/>
                <a:uLnTx/>
                <a:uFillTx/>
                <a:latin typeface="Verdana" panose="020B0604030504040204" pitchFamily="34" charset="0"/>
                <a:ea typeface="Verdana" panose="020B0604030504040204" pitchFamily="34" charset="0"/>
                <a:cs typeface="Verdana" panose="020B0604030504040204" pitchFamily="34" charset="0"/>
              </a:rPr>
              <a:t>uad module</a:t>
            </a:r>
          </a:p>
        </p:txBody>
      </p:sp>
      <p:sp>
        <p:nvSpPr>
          <p:cNvPr id="20" name="TextBox 19">
            <a:extLst>
              <a:ext uri="{FF2B5EF4-FFF2-40B4-BE49-F238E27FC236}">
                <a16:creationId xmlns:a16="http://schemas.microsoft.com/office/drawing/2014/main" id="{B7F97F64-24D2-1EC0-227D-EECCE686AE7E}"/>
              </a:ext>
            </a:extLst>
          </p:cNvPr>
          <p:cNvSpPr txBox="1"/>
          <p:nvPr/>
        </p:nvSpPr>
        <p:spPr>
          <a:xfrm>
            <a:off x="8736632" y="2285849"/>
            <a:ext cx="1247800" cy="461665"/>
          </a:xfrm>
          <a:prstGeom prst="rect">
            <a:avLst/>
          </a:prstGeom>
          <a:noFill/>
        </p:spPr>
        <p:txBody>
          <a:bodyPr wrap="square">
            <a:spAutoFit/>
          </a:bodyPr>
          <a:lstStyle/>
          <a:p>
            <a:r>
              <a:rPr lang="en-NL" sz="2400" dirty="0">
                <a:latin typeface="Verdana" panose="020B0604030504040204" pitchFamily="34" charset="0"/>
                <a:ea typeface="Verdana" panose="020B0604030504040204" pitchFamily="34" charset="0"/>
                <a:cs typeface="Verdana" panose="020B0604030504040204" pitchFamily="34" charset="0"/>
              </a:rPr>
              <a:t>B=0 T</a:t>
            </a:r>
          </a:p>
        </p:txBody>
      </p:sp>
      <p:sp>
        <p:nvSpPr>
          <p:cNvPr id="6" name="TextBox 5">
            <a:extLst>
              <a:ext uri="{FF2B5EF4-FFF2-40B4-BE49-F238E27FC236}">
                <a16:creationId xmlns:a16="http://schemas.microsoft.com/office/drawing/2014/main" id="{4341D389-66AE-50F1-EE41-A850DC7C7B03}"/>
              </a:ext>
            </a:extLst>
          </p:cNvPr>
          <p:cNvSpPr txBox="1"/>
          <p:nvPr/>
        </p:nvSpPr>
        <p:spPr>
          <a:xfrm>
            <a:off x="381790" y="1772816"/>
            <a:ext cx="3553970" cy="3785652"/>
          </a:xfrm>
          <a:prstGeom prst="rect">
            <a:avLst/>
          </a:prstGeom>
          <a:noFill/>
        </p:spPr>
        <p:txBody>
          <a:bodyPr wrap="square">
            <a:spAutoFit/>
          </a:bodyPr>
          <a:lstStyle/>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Calculate minimum distance between the hits. </a:t>
            </a:r>
          </a:p>
          <a:p>
            <a:endPar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The slope of the distribution is related to the number of primary clusters /cm</a:t>
            </a:r>
          </a:p>
          <a:p>
            <a:endPar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The diffused peak at d&lt;10 comes from clusters with more than 1 hit.</a:t>
            </a:r>
          </a:p>
          <a:p>
            <a:endParaRPr lang="en-NL" sz="2000" dirty="0"/>
          </a:p>
        </p:txBody>
      </p:sp>
      <p:sp>
        <p:nvSpPr>
          <p:cNvPr id="8" name="TextBox 7">
            <a:extLst>
              <a:ext uri="{FF2B5EF4-FFF2-40B4-BE49-F238E27FC236}">
                <a16:creationId xmlns:a16="http://schemas.microsoft.com/office/drawing/2014/main" id="{59BDBACE-75BB-E3DF-9C20-06E3B4EAF6AD}"/>
              </a:ext>
            </a:extLst>
          </p:cNvPr>
          <p:cNvSpPr txBox="1"/>
          <p:nvPr/>
        </p:nvSpPr>
        <p:spPr>
          <a:xfrm>
            <a:off x="7345056" y="5391090"/>
            <a:ext cx="3767127" cy="400110"/>
          </a:xfrm>
          <a:prstGeom prst="rect">
            <a:avLst/>
          </a:prstGeom>
          <a:noFill/>
        </p:spPr>
        <p:txBody>
          <a:bodyPr wrap="square">
            <a:spAutoFit/>
          </a:bodyPr>
          <a:lstStyle/>
          <a:p>
            <a:r>
              <a:rPr lang="nl-NL" sz="2000" dirty="0">
                <a:latin typeface="Verdana"/>
                <a:cs typeface="Verdana"/>
              </a:rPr>
              <a:t> </a:t>
            </a:r>
            <a:r>
              <a:rPr lang="nl-NL" sz="2000" dirty="0">
                <a:latin typeface="Verdana"/>
                <a:cs typeface="Verdana"/>
                <a:hlinkClick r:id="rId9"/>
              </a:rPr>
              <a:t>Thesis</a:t>
            </a:r>
            <a:r>
              <a:rPr lang="nl-NL" sz="2000" dirty="0">
                <a:latin typeface="Verdana"/>
                <a:cs typeface="Verdana"/>
              </a:rPr>
              <a:t> </a:t>
            </a:r>
            <a:r>
              <a:rPr lang="en-NL" sz="2000" dirty="0">
                <a:latin typeface="Verdana" panose="020B0604030504040204" pitchFamily="34" charset="0"/>
                <a:ea typeface="Verdana" panose="020B0604030504040204" pitchFamily="34" charset="0"/>
                <a:cs typeface="Verdana" panose="020B0604030504040204" pitchFamily="34" charset="0"/>
              </a:rPr>
              <a:t>Kees Ligtenberg</a:t>
            </a:r>
          </a:p>
        </p:txBody>
      </p:sp>
      <p:sp>
        <p:nvSpPr>
          <p:cNvPr id="13" name="TextBox 12">
            <a:extLst>
              <a:ext uri="{FF2B5EF4-FFF2-40B4-BE49-F238E27FC236}">
                <a16:creationId xmlns:a16="http://schemas.microsoft.com/office/drawing/2014/main" id="{D492CD47-56C2-81E2-E862-8C6EC87DFE0D}"/>
              </a:ext>
            </a:extLst>
          </p:cNvPr>
          <p:cNvSpPr txBox="1"/>
          <p:nvPr/>
        </p:nvSpPr>
        <p:spPr>
          <a:xfrm>
            <a:off x="8562528" y="2774142"/>
            <a:ext cx="2286000" cy="400110"/>
          </a:xfrm>
          <a:prstGeom prst="rect">
            <a:avLst/>
          </a:prstGeom>
          <a:noFill/>
        </p:spPr>
        <p:txBody>
          <a:bodyPr wrap="square">
            <a:spAutoFit/>
          </a:bodyPr>
          <a:lstStyle/>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Preliminary</a:t>
            </a:r>
          </a:p>
        </p:txBody>
      </p:sp>
    </p:spTree>
    <p:extLst>
      <p:ext uri="{BB962C8B-B14F-4D97-AF65-F5344CB8AC3E}">
        <p14:creationId xmlns:p14="http://schemas.microsoft.com/office/powerpoint/2010/main" val="4156713045"/>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onn.png"/>
          <p:cNvPicPr>
            <a:picLocks noChangeAspect="1"/>
          </p:cNvPicPr>
          <p:nvPr/>
        </p:nvPicPr>
        <p:blipFill>
          <a:blip r:embed="rId3"/>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CTPClogo_simple.wb.png"/>
          <p:cNvPicPr>
            <a:picLocks noChangeAspect="1"/>
          </p:cNvPicPr>
          <p:nvPr/>
        </p:nvPicPr>
        <p:blipFill>
          <a:blip r:embed="rId5"/>
          <a:stretch>
            <a:fillRect/>
          </a:stretch>
        </p:blipFill>
        <p:spPr>
          <a:xfrm rot="10800000" flipH="1" flipV="1">
            <a:off x="304800" y="5562600"/>
            <a:ext cx="1600200" cy="915012"/>
          </a:xfrm>
          <a:prstGeom prst="rect">
            <a:avLst/>
          </a:prstGeom>
        </p:spPr>
      </p:pic>
      <p:pic>
        <p:nvPicPr>
          <p:cNvPr id="25" name="Picture 24" descr="ildlogoTransparant.png"/>
          <p:cNvPicPr>
            <a:picLocks noChangeAspect="1"/>
          </p:cNvPicPr>
          <p:nvPr/>
        </p:nvPicPr>
        <p:blipFill>
          <a:blip r:embed="rId6"/>
          <a:stretch>
            <a:fillRect/>
          </a:stretch>
        </p:blipFill>
        <p:spPr>
          <a:xfrm>
            <a:off x="10569576" y="5791200"/>
            <a:ext cx="1089024" cy="696976"/>
          </a:xfrm>
          <a:prstGeom prst="rect">
            <a:avLst/>
          </a:prstGeom>
        </p:spPr>
      </p:pic>
      <p:sp>
        <p:nvSpPr>
          <p:cNvPr id="2" name="Rectangle 1">
            <a:extLst>
              <a:ext uri="{FF2B5EF4-FFF2-40B4-BE49-F238E27FC236}">
                <a16:creationId xmlns:a16="http://schemas.microsoft.com/office/drawing/2014/main" id="{3B5751A4-A1C8-994A-A53E-C7F6319043C6}"/>
              </a:ext>
            </a:extLst>
          </p:cNvPr>
          <p:cNvSpPr/>
          <p:nvPr/>
        </p:nvSpPr>
        <p:spPr>
          <a:xfrm>
            <a:off x="3359696" y="363130"/>
            <a:ext cx="6773008" cy="584775"/>
          </a:xfrm>
          <a:prstGeom prst="rect">
            <a:avLst/>
          </a:prstGeom>
        </p:spPr>
        <p:txBody>
          <a:bodyPr wrap="none">
            <a:spAutoFit/>
          </a:bodyPr>
          <a:lstStyle/>
          <a:p>
            <a:r>
              <a:rPr lang="nl-NL" sz="3200" kern="0" dirty="0">
                <a:solidFill>
                  <a:srgbClr val="FF0000"/>
                </a:solidFill>
                <a:latin typeface="Verdana"/>
                <a:ea typeface="+mj-ea"/>
                <a:cs typeface="Verdana"/>
              </a:rPr>
              <a:t>DESY </a:t>
            </a:r>
            <a:r>
              <a:rPr lang="nl-NL" sz="3200" kern="0" dirty="0" err="1">
                <a:solidFill>
                  <a:srgbClr val="FF0000"/>
                </a:solidFill>
                <a:latin typeface="Verdana"/>
                <a:ea typeface="+mj-ea"/>
                <a:cs typeface="Verdana"/>
              </a:rPr>
              <a:t>testbeam</a:t>
            </a:r>
            <a:r>
              <a:rPr lang="nl-NL" sz="3200" kern="0" dirty="0">
                <a:solidFill>
                  <a:srgbClr val="FF0000"/>
                </a:solidFill>
                <a:latin typeface="Verdana"/>
                <a:ea typeface="+mj-ea"/>
                <a:cs typeface="Verdana"/>
              </a:rPr>
              <a:t> Module Analysis</a:t>
            </a:r>
            <a:endParaRPr lang="nl-NL" sz="3200" dirty="0"/>
          </a:p>
        </p:txBody>
      </p:sp>
      <p:sp>
        <p:nvSpPr>
          <p:cNvPr id="3" name="TextBox 2">
            <a:extLst>
              <a:ext uri="{FF2B5EF4-FFF2-40B4-BE49-F238E27FC236}">
                <a16:creationId xmlns:a16="http://schemas.microsoft.com/office/drawing/2014/main" id="{E6BD2F96-317E-46E9-8B30-07D6AEAAA013}"/>
              </a:ext>
            </a:extLst>
          </p:cNvPr>
          <p:cNvSpPr txBox="1"/>
          <p:nvPr/>
        </p:nvSpPr>
        <p:spPr>
          <a:xfrm>
            <a:off x="1499456" y="1124744"/>
            <a:ext cx="9955088" cy="584775"/>
          </a:xfrm>
          <a:prstGeom prst="rect">
            <a:avLst/>
          </a:prstGeom>
          <a:noFill/>
        </p:spPr>
        <p:txBody>
          <a:bodyPr wrap="square" rtlCol="0">
            <a:spAutoFit/>
          </a:bodyPr>
          <a:lstStyle/>
          <a:p>
            <a:pPr algn="ctr"/>
            <a:r>
              <a:rPr lang="en-NL" sz="3200" dirty="0">
                <a:solidFill>
                  <a:srgbClr val="FF0000"/>
                </a:solidFill>
                <a:latin typeface="Verdana" panose="020B0604030504040204" pitchFamily="34" charset="0"/>
                <a:ea typeface="Verdana" panose="020B0604030504040204" pitchFamily="34" charset="0"/>
                <a:cs typeface="Verdana" panose="020B0604030504040204" pitchFamily="34" charset="0"/>
              </a:rPr>
              <a:t>Performance of dEdx</a:t>
            </a:r>
            <a:endParaRPr lang="en-NL" dirty="0">
              <a:solidFill>
                <a:srgbClr val="0066FF"/>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xtBox 4">
            <a:extLst>
              <a:ext uri="{FF2B5EF4-FFF2-40B4-BE49-F238E27FC236}">
                <a16:creationId xmlns:a16="http://schemas.microsoft.com/office/drawing/2014/main" id="{827B021D-2585-D074-19D2-5139FB9914A9}"/>
              </a:ext>
            </a:extLst>
          </p:cNvPr>
          <p:cNvSpPr txBox="1"/>
          <p:nvPr/>
        </p:nvSpPr>
        <p:spPr>
          <a:xfrm>
            <a:off x="1775520" y="1700808"/>
            <a:ext cx="8496944" cy="461665"/>
          </a:xfrm>
          <a:prstGeom prst="rect">
            <a:avLst/>
          </a:prstGeom>
          <a:noFill/>
        </p:spPr>
        <p:txBody>
          <a:bodyPr wrap="square">
            <a:spAutoFit/>
          </a:bodyPr>
          <a:lstStyle/>
          <a:p>
            <a:pPr marR="0" lvl="0" algn="l" defTabSz="914400" rtl="0" eaLnBrk="0" fontAlgn="base" latinLnBrk="0" hangingPunct="0">
              <a:lnSpc>
                <a:spcPct val="100000"/>
              </a:lnSpc>
              <a:spcBef>
                <a:spcPct val="0"/>
              </a:spcBef>
              <a:spcAft>
                <a:spcPct val="0"/>
              </a:spcAft>
              <a:buClrTx/>
              <a:buSzTx/>
              <a:tabLst/>
              <a:defRPr/>
            </a:pPr>
            <a:r>
              <a:rPr kumimoji="0" lang="en-GB" b="0" i="0" u="none" strike="noStrike" kern="1200" cap="none" spc="0" normalizeH="0" baseline="0" noProof="0" dirty="0">
                <a:ln>
                  <a:noFill/>
                </a:ln>
                <a:solidFill>
                  <a:srgbClr val="0066FF"/>
                </a:solidFill>
                <a:effectLst/>
                <a:uLnTx/>
                <a:uFillTx/>
                <a:latin typeface="Verdana" panose="020B0604030504040204" pitchFamily="34" charset="0"/>
                <a:ea typeface="Verdana" panose="020B0604030504040204" pitchFamily="34" charset="0"/>
                <a:cs typeface="Verdana" panose="020B0604030504040204" pitchFamily="34" charset="0"/>
              </a:rPr>
              <a:t> Method 2: Fit slope of the distance distribution </a:t>
            </a:r>
          </a:p>
        </p:txBody>
      </p:sp>
      <p:pic>
        <p:nvPicPr>
          <p:cNvPr id="7" name="Picture 6">
            <a:extLst>
              <a:ext uri="{FF2B5EF4-FFF2-40B4-BE49-F238E27FC236}">
                <a16:creationId xmlns:a16="http://schemas.microsoft.com/office/drawing/2014/main" id="{501F437D-23FB-24F4-A80C-EC29141B17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1470134" y="2222218"/>
            <a:ext cx="3764284" cy="3873592"/>
          </a:xfrm>
          <a:prstGeom prst="rect">
            <a:avLst/>
          </a:prstGeom>
        </p:spPr>
      </p:pic>
      <p:sp>
        <p:nvSpPr>
          <p:cNvPr id="12" name="TextBox 11">
            <a:extLst>
              <a:ext uri="{FF2B5EF4-FFF2-40B4-BE49-F238E27FC236}">
                <a16:creationId xmlns:a16="http://schemas.microsoft.com/office/drawing/2014/main" id="{E3AED339-01A7-BB8C-DCEE-0FB80329F573}"/>
              </a:ext>
            </a:extLst>
          </p:cNvPr>
          <p:cNvSpPr txBox="1"/>
          <p:nvPr/>
        </p:nvSpPr>
        <p:spPr>
          <a:xfrm>
            <a:off x="5433088" y="2204864"/>
            <a:ext cx="6021456" cy="4062651"/>
          </a:xfrm>
          <a:prstGeom prst="rect">
            <a:avLst/>
          </a:prstGeom>
          <a:noFill/>
        </p:spPr>
        <p:txBody>
          <a:bodyPr wrap="square">
            <a:spAutoFit/>
          </a:bodyPr>
          <a:lstStyle/>
          <a:p>
            <a:r>
              <a:rPr lang="en-GB" sz="1800" dirty="0">
                <a:solidFill>
                  <a:srgbClr val="0066FF"/>
                </a:solidFill>
                <a:latin typeface="Verdana" panose="020B0604030504040204" pitchFamily="34" charset="0"/>
                <a:ea typeface="Verdana" panose="020B0604030504040204" pitchFamily="34" charset="0"/>
                <a:cs typeface="Verdana" panose="020B0604030504040204" pitchFamily="34" charset="0"/>
              </a:rPr>
              <a:t>From 10 clusters onwards an exponential distribution is followed.</a:t>
            </a:r>
          </a:p>
          <a:p>
            <a:r>
              <a:rPr lang="en-GB" sz="1800" dirty="0">
                <a:solidFill>
                  <a:srgbClr val="0066FF"/>
                </a:solidFill>
                <a:latin typeface="Verdana" panose="020B0604030504040204" pitchFamily="34" charset="0"/>
                <a:ea typeface="Verdana" panose="020B0604030504040204" pitchFamily="34" charset="0"/>
                <a:cs typeface="Verdana" panose="020B0604030504040204" pitchFamily="34" charset="0"/>
              </a:rPr>
              <a:t>Below 10 the distribution will be down-weighted (</a:t>
            </a:r>
            <a:r>
              <a:rPr lang="en-GB" sz="1800" dirty="0" err="1">
                <a:solidFill>
                  <a:srgbClr val="0066FF"/>
                </a:solidFill>
                <a:latin typeface="Verdana" panose="020B0604030504040204" pitchFamily="34" charset="0"/>
                <a:ea typeface="Verdana" panose="020B0604030504040204" pitchFamily="34" charset="0"/>
                <a:cs typeface="Verdana" panose="020B0604030504040204" pitchFamily="34" charset="0"/>
              </a:rPr>
              <a:t>N</a:t>
            </a:r>
            <a:r>
              <a:rPr lang="en-GB" sz="1800" baseline="-25000" dirty="0" err="1">
                <a:solidFill>
                  <a:srgbClr val="0066FF"/>
                </a:solidFill>
                <a:latin typeface="Verdana" panose="020B0604030504040204" pitchFamily="34" charset="0"/>
                <a:ea typeface="Verdana" panose="020B0604030504040204" pitchFamily="34" charset="0"/>
                <a:cs typeface="Verdana" panose="020B0604030504040204" pitchFamily="34" charset="0"/>
              </a:rPr>
              <a:t>scale</a:t>
            </a:r>
            <a:r>
              <a:rPr lang="en-GB" sz="1800" dirty="0">
                <a:solidFill>
                  <a:srgbClr val="0066FF"/>
                </a:solidFill>
                <a:latin typeface="Verdana" panose="020B0604030504040204" pitchFamily="34" charset="0"/>
                <a:ea typeface="Verdana" panose="020B0604030504040204" pitchFamily="34" charset="0"/>
                <a:cs typeface="Verdana" panose="020B0604030504040204" pitchFamily="34" charset="0"/>
              </a:rPr>
              <a:t>(d) = 1/weight). The weights are:</a:t>
            </a:r>
          </a:p>
          <a:p>
            <a:endParaRPr lang="en-GB" sz="1400" dirty="0">
              <a:solidFill>
                <a:srgbClr val="000000"/>
              </a:solidFill>
              <a:latin typeface="Menlo" panose="020B0609030804020204" pitchFamily="49" charset="0"/>
            </a:endParaRPr>
          </a:p>
          <a:p>
            <a:r>
              <a:rPr lang="en-GB" sz="1400" dirty="0">
                <a:solidFill>
                  <a:srgbClr val="000000"/>
                </a:solidFill>
                <a:latin typeface="Menlo" panose="020B0609030804020204" pitchFamily="49" charset="0"/>
              </a:rPr>
              <a:t>Weights B=0</a:t>
            </a:r>
            <a:r>
              <a:rPr lang="en-GB" sz="1400" dirty="0">
                <a:solidFill>
                  <a:srgbClr val="000000"/>
                </a:solidFill>
                <a:effectLst/>
                <a:latin typeface="Menlo" panose="020B0609030804020204" pitchFamily="49" charset="0"/>
              </a:rPr>
              <a:t> = { 35.0467 , 12.1497 , 4.52914 , 2.76311 , 1.99386 , 1.59795 , 1.3656 , 1.21409 , 1.11898 , 1.04385 };</a:t>
            </a:r>
          </a:p>
          <a:p>
            <a:endParaRPr lang="en-GB" sz="1400" dirty="0">
              <a:solidFill>
                <a:srgbClr val="000000"/>
              </a:solidFill>
              <a:latin typeface="Menlo" panose="020B0609030804020204" pitchFamily="49" charset="0"/>
            </a:endParaRPr>
          </a:p>
          <a:p>
            <a:r>
              <a:rPr lang="en-GB" sz="1400" dirty="0">
                <a:solidFill>
                  <a:srgbClr val="000000"/>
                </a:solidFill>
                <a:latin typeface="Menlo" panose="020B0609030804020204" pitchFamily="49" charset="0"/>
              </a:rPr>
              <a:t>Weights B=1 </a:t>
            </a:r>
            <a:r>
              <a:rPr lang="en-GB" sz="1400" dirty="0">
                <a:solidFill>
                  <a:srgbClr val="000000"/>
                </a:solidFill>
                <a:effectLst/>
                <a:latin typeface="Menlo" panose="020B0609030804020204" pitchFamily="49" charset="0"/>
              </a:rPr>
              <a:t>=   { 22.5617 , 7.39573 , 2.43318 , 1.54528 , 1.23428 , 1.09727 , 1.04368 , 1.01625 , 1.00182 , 0.998178 };</a:t>
            </a:r>
          </a:p>
          <a:p>
            <a:endParaRPr lang="en-GB" sz="1800" dirty="0">
              <a:solidFill>
                <a:srgbClr val="FF0000"/>
              </a:solidFill>
              <a:effectLst/>
              <a:latin typeface="Menlo" panose="020B0609030804020204" pitchFamily="49" charset="0"/>
            </a:endParaRPr>
          </a:p>
          <a:p>
            <a:r>
              <a:rPr lang="en-GB" sz="1800" dirty="0">
                <a:solidFill>
                  <a:srgbClr val="FF0000"/>
                </a:solidFill>
                <a:latin typeface="Verdana" panose="020B0604030504040204" pitchFamily="34" charset="0"/>
                <a:ea typeface="Verdana" panose="020B0604030504040204" pitchFamily="34" charset="0"/>
                <a:cs typeface="Verdana" panose="020B0604030504040204" pitchFamily="34" charset="0"/>
              </a:rPr>
              <a:t>Note the difference in weights in the B=0 and 1 T data sets. This is related to the </a:t>
            </a:r>
            <a:r>
              <a:rPr lang="en-GB" sz="1800" dirty="0" err="1">
                <a:solidFill>
                  <a:srgbClr val="FF0000"/>
                </a:solidFill>
                <a:latin typeface="Verdana" panose="020B0604030504040204" pitchFamily="34" charset="0"/>
                <a:ea typeface="Verdana" panose="020B0604030504040204" pitchFamily="34" charset="0"/>
                <a:cs typeface="Verdana" panose="020B0604030504040204" pitchFamily="34" charset="0"/>
              </a:rPr>
              <a:t>fluctutations</a:t>
            </a:r>
            <a:endParaRPr lang="en-GB" sz="1800" dirty="0">
              <a:solidFill>
                <a:srgbClr val="FF0000"/>
              </a:solidFill>
              <a:effectLst/>
              <a:latin typeface="Verdana" panose="020B0604030504040204" pitchFamily="34" charset="0"/>
              <a:ea typeface="Verdana" panose="020B0604030504040204" pitchFamily="34" charset="0"/>
              <a:cs typeface="Verdana" panose="020B0604030504040204" pitchFamily="34" charset="0"/>
            </a:endParaRPr>
          </a:p>
          <a:p>
            <a:endParaRPr lang="en-NL" sz="2000" dirty="0"/>
          </a:p>
        </p:txBody>
      </p:sp>
      <p:sp>
        <p:nvSpPr>
          <p:cNvPr id="14" name="TextBox 13">
            <a:extLst>
              <a:ext uri="{FF2B5EF4-FFF2-40B4-BE49-F238E27FC236}">
                <a16:creationId xmlns:a16="http://schemas.microsoft.com/office/drawing/2014/main" id="{09AED7BE-475E-6D1F-5692-9BA6573F3804}"/>
              </a:ext>
            </a:extLst>
          </p:cNvPr>
          <p:cNvSpPr txBox="1"/>
          <p:nvPr/>
        </p:nvSpPr>
        <p:spPr>
          <a:xfrm>
            <a:off x="3431704" y="2846839"/>
            <a:ext cx="1175792" cy="46166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NL" sz="2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B=0 T</a:t>
            </a:r>
          </a:p>
        </p:txBody>
      </p:sp>
      <p:sp>
        <p:nvSpPr>
          <p:cNvPr id="6" name="TextBox 5">
            <a:extLst>
              <a:ext uri="{FF2B5EF4-FFF2-40B4-BE49-F238E27FC236}">
                <a16:creationId xmlns:a16="http://schemas.microsoft.com/office/drawing/2014/main" id="{D9ACFA8E-8F7F-E760-58BA-FF04BD412F53}"/>
              </a:ext>
            </a:extLst>
          </p:cNvPr>
          <p:cNvSpPr txBox="1"/>
          <p:nvPr/>
        </p:nvSpPr>
        <p:spPr>
          <a:xfrm>
            <a:off x="2712297" y="3389100"/>
            <a:ext cx="1957767" cy="461665"/>
          </a:xfrm>
          <a:prstGeom prst="rect">
            <a:avLst/>
          </a:prstGeom>
          <a:noFill/>
        </p:spPr>
        <p:txBody>
          <a:bodyPr wrap="square">
            <a:spAutoFit/>
          </a:bodyPr>
          <a:lstStyle/>
          <a:p>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Preliminary</a:t>
            </a:r>
          </a:p>
        </p:txBody>
      </p:sp>
    </p:spTree>
    <p:extLst>
      <p:ext uri="{BB962C8B-B14F-4D97-AF65-F5344CB8AC3E}">
        <p14:creationId xmlns:p14="http://schemas.microsoft.com/office/powerpoint/2010/main" val="3303114497"/>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230D30-70C8-96A6-4532-2958CEBE27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373403" y="600931"/>
            <a:ext cx="4414762" cy="6858000"/>
          </a:xfrm>
          <a:prstGeom prst="rect">
            <a:avLst/>
          </a:prstGeom>
        </p:spPr>
      </p:pic>
      <p:pic>
        <p:nvPicPr>
          <p:cNvPr id="11" name="Picture 10" descr="bonn.png"/>
          <p:cNvPicPr>
            <a:picLocks noChangeAspect="1"/>
          </p:cNvPicPr>
          <p:nvPr/>
        </p:nvPicPr>
        <p:blipFill>
          <a:blip r:embed="rId4"/>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CTPClogo_simple.wb.png"/>
          <p:cNvPicPr>
            <a:picLocks noChangeAspect="1"/>
          </p:cNvPicPr>
          <p:nvPr/>
        </p:nvPicPr>
        <p:blipFill>
          <a:blip r:embed="rId6"/>
          <a:stretch>
            <a:fillRect/>
          </a:stretch>
        </p:blipFill>
        <p:spPr>
          <a:xfrm rot="10800000" flipH="1" flipV="1">
            <a:off x="304800" y="5562600"/>
            <a:ext cx="1600200" cy="915012"/>
          </a:xfrm>
          <a:prstGeom prst="rect">
            <a:avLst/>
          </a:prstGeom>
        </p:spPr>
      </p:pic>
      <p:pic>
        <p:nvPicPr>
          <p:cNvPr id="25" name="Picture 24" descr="ildlogoTransparant.png"/>
          <p:cNvPicPr>
            <a:picLocks noChangeAspect="1"/>
          </p:cNvPicPr>
          <p:nvPr/>
        </p:nvPicPr>
        <p:blipFill>
          <a:blip r:embed="rId7"/>
          <a:stretch>
            <a:fillRect/>
          </a:stretch>
        </p:blipFill>
        <p:spPr>
          <a:xfrm>
            <a:off x="10569576" y="5791200"/>
            <a:ext cx="1089024" cy="696976"/>
          </a:xfrm>
          <a:prstGeom prst="rect">
            <a:avLst/>
          </a:prstGeom>
        </p:spPr>
      </p:pic>
      <p:sp>
        <p:nvSpPr>
          <p:cNvPr id="2" name="Rectangle 1">
            <a:extLst>
              <a:ext uri="{FF2B5EF4-FFF2-40B4-BE49-F238E27FC236}">
                <a16:creationId xmlns:a16="http://schemas.microsoft.com/office/drawing/2014/main" id="{3B5751A4-A1C8-994A-A53E-C7F6319043C6}"/>
              </a:ext>
            </a:extLst>
          </p:cNvPr>
          <p:cNvSpPr/>
          <p:nvPr/>
        </p:nvSpPr>
        <p:spPr>
          <a:xfrm>
            <a:off x="3359696" y="363130"/>
            <a:ext cx="6773008" cy="584775"/>
          </a:xfrm>
          <a:prstGeom prst="rect">
            <a:avLst/>
          </a:prstGeom>
        </p:spPr>
        <p:txBody>
          <a:bodyPr wrap="none">
            <a:spAutoFit/>
          </a:bodyPr>
          <a:lstStyle/>
          <a:p>
            <a:r>
              <a:rPr lang="nl-NL" sz="3200" kern="0" dirty="0">
                <a:solidFill>
                  <a:srgbClr val="FF0000"/>
                </a:solidFill>
                <a:latin typeface="Verdana"/>
                <a:ea typeface="+mj-ea"/>
                <a:cs typeface="Verdana"/>
              </a:rPr>
              <a:t>DESY </a:t>
            </a:r>
            <a:r>
              <a:rPr lang="nl-NL" sz="3200" kern="0" dirty="0" err="1">
                <a:solidFill>
                  <a:srgbClr val="FF0000"/>
                </a:solidFill>
                <a:latin typeface="Verdana"/>
                <a:ea typeface="+mj-ea"/>
                <a:cs typeface="Verdana"/>
              </a:rPr>
              <a:t>testbeam</a:t>
            </a:r>
            <a:r>
              <a:rPr lang="nl-NL" sz="3200" kern="0" dirty="0">
                <a:solidFill>
                  <a:srgbClr val="FF0000"/>
                </a:solidFill>
                <a:latin typeface="Verdana"/>
                <a:ea typeface="+mj-ea"/>
                <a:cs typeface="Verdana"/>
              </a:rPr>
              <a:t> Module Analysis</a:t>
            </a:r>
            <a:endParaRPr lang="nl-NL" sz="3200" dirty="0"/>
          </a:p>
        </p:txBody>
      </p:sp>
      <p:sp>
        <p:nvSpPr>
          <p:cNvPr id="3" name="TextBox 2">
            <a:extLst>
              <a:ext uri="{FF2B5EF4-FFF2-40B4-BE49-F238E27FC236}">
                <a16:creationId xmlns:a16="http://schemas.microsoft.com/office/drawing/2014/main" id="{E6BD2F96-317E-46E9-8B30-07D6AEAAA013}"/>
              </a:ext>
            </a:extLst>
          </p:cNvPr>
          <p:cNvSpPr txBox="1"/>
          <p:nvPr/>
        </p:nvSpPr>
        <p:spPr>
          <a:xfrm>
            <a:off x="1490710" y="1311517"/>
            <a:ext cx="9955088" cy="523220"/>
          </a:xfrm>
          <a:prstGeom prst="rect">
            <a:avLst/>
          </a:prstGeom>
          <a:noFill/>
        </p:spPr>
        <p:txBody>
          <a:bodyPr wrap="square" rtlCol="0">
            <a:spAutoFit/>
          </a:bodyPr>
          <a:lstStyle/>
          <a:p>
            <a:pPr algn="ctr"/>
            <a:r>
              <a:rPr lang="en-NL" sz="2800" dirty="0">
                <a:solidFill>
                  <a:srgbClr val="FF0000"/>
                </a:solidFill>
                <a:latin typeface="Verdana" panose="020B0604030504040204" pitchFamily="34" charset="0"/>
                <a:ea typeface="Verdana" panose="020B0604030504040204" pitchFamily="34" charset="0"/>
                <a:cs typeface="Verdana" panose="020B0604030504040204" pitchFamily="34" charset="0"/>
              </a:rPr>
              <a:t>dEdx performance method 1 </a:t>
            </a:r>
          </a:p>
        </p:txBody>
      </p:sp>
      <p:sp>
        <p:nvSpPr>
          <p:cNvPr id="9" name="TextBox 8">
            <a:extLst>
              <a:ext uri="{FF2B5EF4-FFF2-40B4-BE49-F238E27FC236}">
                <a16:creationId xmlns:a16="http://schemas.microsoft.com/office/drawing/2014/main" id="{56AAE81B-AB8C-885C-7786-D157961EEBBA}"/>
              </a:ext>
            </a:extLst>
          </p:cNvPr>
          <p:cNvSpPr txBox="1"/>
          <p:nvPr/>
        </p:nvSpPr>
        <p:spPr>
          <a:xfrm>
            <a:off x="588900" y="1928953"/>
            <a:ext cx="3851400" cy="3539430"/>
          </a:xfrm>
          <a:prstGeom prst="rect">
            <a:avLst/>
          </a:prstGeom>
          <a:noFill/>
        </p:spPr>
        <p:txBody>
          <a:bodyPr wrap="square" rtlCol="0">
            <a:spAutoFit/>
          </a:bodyPr>
          <a:lstStyle/>
          <a:p>
            <a:pPr algn="ctr"/>
            <a:r>
              <a:rPr lang="en-GB" dirty="0">
                <a:latin typeface="Verdana" panose="020B0604030504040204" pitchFamily="34" charset="0"/>
                <a:ea typeface="Verdana" panose="020B0604030504040204" pitchFamily="34" charset="0"/>
                <a:cs typeface="Verdana" panose="020B0604030504040204" pitchFamily="34" charset="0"/>
              </a:rPr>
              <a:t>E</a:t>
            </a:r>
            <a:r>
              <a:rPr lang="en-NL" dirty="0">
                <a:latin typeface="Verdana" panose="020B0604030504040204" pitchFamily="34" charset="0"/>
                <a:ea typeface="Verdana" panose="020B0604030504040204" pitchFamily="34" charset="0"/>
                <a:cs typeface="Verdana" panose="020B0604030504040204" pitchFamily="34" charset="0"/>
              </a:rPr>
              <a:t>lectron resolution </a:t>
            </a:r>
          </a:p>
          <a:p>
            <a:pPr algn="ctr"/>
            <a:r>
              <a:rPr lang="en-NL" dirty="0">
                <a:latin typeface="Verdana" panose="020B0604030504040204" pitchFamily="34" charset="0"/>
                <a:ea typeface="Verdana" panose="020B0604030504040204" pitchFamily="34" charset="0"/>
                <a:cs typeface="Verdana" panose="020B0604030504040204" pitchFamily="34" charset="0"/>
              </a:rPr>
              <a:t>3.6%</a:t>
            </a:r>
          </a:p>
          <a:p>
            <a:pPr algn="ctr"/>
            <a:r>
              <a:rPr lang="en-NL" dirty="0">
                <a:latin typeface="Verdana" panose="020B0604030504040204" pitchFamily="34" charset="0"/>
                <a:ea typeface="Verdana" panose="020B0604030504040204" pitchFamily="34" charset="0"/>
                <a:cs typeface="Verdana" panose="020B0604030504040204" pitchFamily="34" charset="0"/>
              </a:rPr>
              <a:t>1 </a:t>
            </a:r>
            <a:r>
              <a:rPr lang="en-GB" dirty="0">
                <a:latin typeface="Verdana" panose="020B0604030504040204" pitchFamily="34" charset="0"/>
                <a:ea typeface="Verdana" panose="020B0604030504040204" pitchFamily="34" charset="0"/>
                <a:cs typeface="Verdana" panose="020B0604030504040204" pitchFamily="34" charset="0"/>
              </a:rPr>
              <a:t>m t</a:t>
            </a:r>
            <a:r>
              <a:rPr lang="en-NL" dirty="0">
                <a:latin typeface="Verdana" panose="020B0604030504040204" pitchFamily="34" charset="0"/>
                <a:ea typeface="Verdana" panose="020B0604030504040204" pitchFamily="34" charset="0"/>
                <a:cs typeface="Verdana" panose="020B0604030504040204" pitchFamily="34" charset="0"/>
              </a:rPr>
              <a:t>rack 60% and coverage</a:t>
            </a:r>
          </a:p>
          <a:p>
            <a:pPr algn="ctr"/>
            <a:endParaRPr lang="en-GB" dirty="0">
              <a:latin typeface="Verdana" panose="020B0604030504040204" pitchFamily="34" charset="0"/>
              <a:ea typeface="Verdana" panose="020B0604030504040204" pitchFamily="34" charset="0"/>
              <a:cs typeface="Verdana" panose="020B0604030504040204" pitchFamily="34" charset="0"/>
            </a:endParaRPr>
          </a:p>
          <a:p>
            <a:pPr algn="ctr"/>
            <a:r>
              <a:rPr lang="en-GB" dirty="0">
                <a:latin typeface="Verdana" panose="020B0604030504040204" pitchFamily="34" charset="0"/>
                <a:ea typeface="Verdana" panose="020B0604030504040204" pitchFamily="34" charset="0"/>
                <a:cs typeface="Verdana" panose="020B0604030504040204" pitchFamily="34" charset="0"/>
              </a:rPr>
              <a:t>L</a:t>
            </a:r>
            <a:r>
              <a:rPr lang="en-NL" dirty="0">
                <a:latin typeface="Verdana" panose="020B0604030504040204" pitchFamily="34" charset="0"/>
                <a:ea typeface="Verdana" panose="020B0604030504040204" pitchFamily="34" charset="0"/>
                <a:cs typeface="Verdana" panose="020B0604030504040204" pitchFamily="34" charset="0"/>
              </a:rPr>
              <a:t>inearity MIP-e = 1.03</a:t>
            </a:r>
          </a:p>
          <a:p>
            <a:pPr algn="ctr"/>
            <a:r>
              <a:rPr lang="en-GB" sz="2000" dirty="0">
                <a:latin typeface="Verdana" panose="020B0604030504040204" pitchFamily="34" charset="0"/>
                <a:ea typeface="Verdana" panose="020B0604030504040204" pitchFamily="34" charset="0"/>
                <a:cs typeface="Verdana" panose="020B0604030504040204" pitchFamily="34" charset="0"/>
              </a:rPr>
              <a:t>z</a:t>
            </a:r>
            <a:r>
              <a:rPr lang="en-NL" sz="2000" dirty="0">
                <a:latin typeface="Verdana" panose="020B0604030504040204" pitchFamily="34" charset="0"/>
                <a:ea typeface="Verdana" panose="020B0604030504040204" pitchFamily="34" charset="0"/>
                <a:cs typeface="Verdana" panose="020B0604030504040204" pitchFamily="34" charset="0"/>
              </a:rPr>
              <a:t> drift=5-15 mm (flat)</a:t>
            </a:r>
          </a:p>
          <a:p>
            <a:pPr algn="ctr"/>
            <a:endParaRPr lang="en-NL" sz="2000" dirty="0">
              <a:latin typeface="Verdana" panose="020B0604030504040204" pitchFamily="34" charset="0"/>
              <a:ea typeface="Verdana" panose="020B0604030504040204" pitchFamily="34" charset="0"/>
              <a:cs typeface="Verdana" panose="020B0604030504040204" pitchFamily="34" charset="0"/>
            </a:endParaRPr>
          </a:p>
          <a:p>
            <a:pPr algn="ctr"/>
            <a:r>
              <a:rPr lang="en-NL" sz="2000" dirty="0">
                <a:latin typeface="Verdana" panose="020B0604030504040204" pitchFamily="34" charset="0"/>
                <a:ea typeface="Verdana" panose="020B0604030504040204" pitchFamily="34" charset="0"/>
                <a:cs typeface="Verdana" panose="020B0604030504040204" pitchFamily="34" charset="0"/>
              </a:rPr>
              <a:t>MIP distribution is obtained by dropping 30% of the hits</a:t>
            </a:r>
          </a:p>
        </p:txBody>
      </p:sp>
      <p:sp>
        <p:nvSpPr>
          <p:cNvPr id="6" name="TextBox 5">
            <a:extLst>
              <a:ext uri="{FF2B5EF4-FFF2-40B4-BE49-F238E27FC236}">
                <a16:creationId xmlns:a16="http://schemas.microsoft.com/office/drawing/2014/main" id="{8BEBB611-D1A7-5B13-D4BB-8E7F23292AA1}"/>
              </a:ext>
            </a:extLst>
          </p:cNvPr>
          <p:cNvSpPr txBox="1"/>
          <p:nvPr/>
        </p:nvSpPr>
        <p:spPr>
          <a:xfrm>
            <a:off x="5519936" y="3301273"/>
            <a:ext cx="2831023" cy="461665"/>
          </a:xfrm>
          <a:prstGeom prst="rect">
            <a:avLst/>
          </a:prstGeom>
          <a:noFill/>
        </p:spPr>
        <p:txBody>
          <a:bodyPr wrap="square">
            <a:spAutoFit/>
          </a:bodyPr>
          <a:lstStyle/>
          <a:p>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Preliminary</a:t>
            </a:r>
          </a:p>
        </p:txBody>
      </p:sp>
      <p:sp>
        <p:nvSpPr>
          <p:cNvPr id="5" name="TextBox 4">
            <a:extLst>
              <a:ext uri="{FF2B5EF4-FFF2-40B4-BE49-F238E27FC236}">
                <a16:creationId xmlns:a16="http://schemas.microsoft.com/office/drawing/2014/main" id="{E42DDAE7-4D86-8433-4B3A-94DB7857B3CC}"/>
              </a:ext>
            </a:extLst>
          </p:cNvPr>
          <p:cNvSpPr txBox="1"/>
          <p:nvPr/>
        </p:nvSpPr>
        <p:spPr>
          <a:xfrm>
            <a:off x="2894800" y="5899365"/>
            <a:ext cx="3851400" cy="646331"/>
          </a:xfrm>
          <a:prstGeom prst="rect">
            <a:avLst/>
          </a:prstGeom>
          <a:noFill/>
        </p:spPr>
        <p:txBody>
          <a:bodyPr wrap="square" rtlCol="0">
            <a:spAutoFit/>
          </a:bodyPr>
          <a:lstStyle/>
          <a:p>
            <a:pPr algn="ctr"/>
            <a:r>
              <a:rPr lang="en-NL" sz="1800" dirty="0">
                <a:latin typeface="Verdana" panose="020B0604030504040204" pitchFamily="34" charset="0"/>
                <a:ea typeface="Verdana" panose="020B0604030504040204" pitchFamily="34" charset="0"/>
                <a:cs typeface="Verdana" panose="020B0604030504040204" pitchFamily="34" charset="0"/>
              </a:rPr>
              <a:t>MIP in plot was corrected … thanks Ulli</a:t>
            </a:r>
          </a:p>
        </p:txBody>
      </p:sp>
    </p:spTree>
    <p:extLst>
      <p:ext uri="{BB962C8B-B14F-4D97-AF65-F5344CB8AC3E}">
        <p14:creationId xmlns:p14="http://schemas.microsoft.com/office/powerpoint/2010/main" val="2869602236"/>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62FD27B-D79B-C103-B608-89CBF09D02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284155" y="600931"/>
            <a:ext cx="4414762" cy="6858000"/>
          </a:xfrm>
          <a:prstGeom prst="rect">
            <a:avLst/>
          </a:prstGeom>
        </p:spPr>
      </p:pic>
      <p:pic>
        <p:nvPicPr>
          <p:cNvPr id="11" name="Picture 10" descr="bonn.png"/>
          <p:cNvPicPr>
            <a:picLocks noChangeAspect="1"/>
          </p:cNvPicPr>
          <p:nvPr/>
        </p:nvPicPr>
        <p:blipFill>
          <a:blip r:embed="rId4"/>
          <a:stretch>
            <a:fillRect/>
          </a:stretch>
        </p:blipFill>
        <p:spPr>
          <a:xfrm>
            <a:off x="9296400" y="457200"/>
            <a:ext cx="2489200" cy="965200"/>
          </a:xfrm>
          <a:prstGeom prst="rect">
            <a:avLst/>
          </a:prstGeom>
        </p:spPr>
      </p:pic>
      <p:sp>
        <p:nvSpPr>
          <p:cNvPr id="3074" name="Rectangle 4"/>
          <p:cNvSpPr>
            <a:spLocks noGrp="1" noChangeArrowheads="1"/>
          </p:cNvSpPr>
          <p:nvPr>
            <p:ph type="ctrTitle"/>
          </p:nvPr>
        </p:nvSpPr>
        <p:spPr>
          <a:xfrm>
            <a:off x="2514600" y="260648"/>
            <a:ext cx="7924800" cy="775320"/>
          </a:xfrm>
        </p:spPr>
        <p:txBody>
          <a:bodyPr anchor="ctr"/>
          <a:lstStyle/>
          <a:p>
            <a:pPr marL="342900" lvl="2" indent="-342900">
              <a:spcBef>
                <a:spcPct val="20000"/>
              </a:spcBef>
            </a:pPr>
            <a:br>
              <a:rPr lang="en-US" sz="3200" dirty="0">
                <a:solidFill>
                  <a:srgbClr val="000000"/>
                </a:solidFill>
                <a:latin typeface="Verdana"/>
                <a:cs typeface="Verdana"/>
              </a:rPr>
            </a:br>
            <a:endParaRPr lang="en-GB" altLang="en-US" sz="4000" b="0" dirty="0">
              <a:latin typeface="Verdana"/>
              <a:cs typeface="Verdana"/>
            </a:endParaRPr>
          </a:p>
        </p:txBody>
      </p:sp>
      <p:pic>
        <p:nvPicPr>
          <p:cNvPr id="307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048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CTPClogo_simple.wb.png"/>
          <p:cNvPicPr>
            <a:picLocks noChangeAspect="1"/>
          </p:cNvPicPr>
          <p:nvPr/>
        </p:nvPicPr>
        <p:blipFill>
          <a:blip r:embed="rId6"/>
          <a:stretch>
            <a:fillRect/>
          </a:stretch>
        </p:blipFill>
        <p:spPr>
          <a:xfrm rot="10800000" flipH="1" flipV="1">
            <a:off x="304800" y="5562600"/>
            <a:ext cx="1600200" cy="915012"/>
          </a:xfrm>
          <a:prstGeom prst="rect">
            <a:avLst/>
          </a:prstGeom>
        </p:spPr>
      </p:pic>
      <p:pic>
        <p:nvPicPr>
          <p:cNvPr id="25" name="Picture 24" descr="ildlogoTransparant.png"/>
          <p:cNvPicPr>
            <a:picLocks noChangeAspect="1"/>
          </p:cNvPicPr>
          <p:nvPr/>
        </p:nvPicPr>
        <p:blipFill>
          <a:blip r:embed="rId7"/>
          <a:stretch>
            <a:fillRect/>
          </a:stretch>
        </p:blipFill>
        <p:spPr>
          <a:xfrm>
            <a:off x="10569576" y="5791200"/>
            <a:ext cx="1089024" cy="696976"/>
          </a:xfrm>
          <a:prstGeom prst="rect">
            <a:avLst/>
          </a:prstGeom>
        </p:spPr>
      </p:pic>
      <p:sp>
        <p:nvSpPr>
          <p:cNvPr id="2" name="Rectangle 1">
            <a:extLst>
              <a:ext uri="{FF2B5EF4-FFF2-40B4-BE49-F238E27FC236}">
                <a16:creationId xmlns:a16="http://schemas.microsoft.com/office/drawing/2014/main" id="{3B5751A4-A1C8-994A-A53E-C7F6319043C6}"/>
              </a:ext>
            </a:extLst>
          </p:cNvPr>
          <p:cNvSpPr/>
          <p:nvPr/>
        </p:nvSpPr>
        <p:spPr>
          <a:xfrm>
            <a:off x="3359696" y="363130"/>
            <a:ext cx="6773008" cy="584775"/>
          </a:xfrm>
          <a:prstGeom prst="rect">
            <a:avLst/>
          </a:prstGeom>
        </p:spPr>
        <p:txBody>
          <a:bodyPr wrap="none">
            <a:spAutoFit/>
          </a:bodyPr>
          <a:lstStyle/>
          <a:p>
            <a:r>
              <a:rPr lang="nl-NL" sz="3200" kern="0" dirty="0">
                <a:solidFill>
                  <a:srgbClr val="FF0000"/>
                </a:solidFill>
                <a:latin typeface="Verdana"/>
                <a:ea typeface="+mj-ea"/>
                <a:cs typeface="Verdana"/>
              </a:rPr>
              <a:t>DESY </a:t>
            </a:r>
            <a:r>
              <a:rPr lang="nl-NL" sz="3200" kern="0" dirty="0" err="1">
                <a:solidFill>
                  <a:srgbClr val="FF0000"/>
                </a:solidFill>
                <a:latin typeface="Verdana"/>
                <a:ea typeface="+mj-ea"/>
                <a:cs typeface="Verdana"/>
              </a:rPr>
              <a:t>testbeam</a:t>
            </a:r>
            <a:r>
              <a:rPr lang="nl-NL" sz="3200" kern="0" dirty="0">
                <a:solidFill>
                  <a:srgbClr val="FF0000"/>
                </a:solidFill>
                <a:latin typeface="Verdana"/>
                <a:ea typeface="+mj-ea"/>
                <a:cs typeface="Verdana"/>
              </a:rPr>
              <a:t> Module Analysis</a:t>
            </a:r>
            <a:endParaRPr lang="nl-NL" sz="3200" dirty="0"/>
          </a:p>
        </p:txBody>
      </p:sp>
      <p:sp>
        <p:nvSpPr>
          <p:cNvPr id="3" name="TextBox 2">
            <a:extLst>
              <a:ext uri="{FF2B5EF4-FFF2-40B4-BE49-F238E27FC236}">
                <a16:creationId xmlns:a16="http://schemas.microsoft.com/office/drawing/2014/main" id="{E6BD2F96-317E-46E9-8B30-07D6AEAAA013}"/>
              </a:ext>
            </a:extLst>
          </p:cNvPr>
          <p:cNvSpPr txBox="1"/>
          <p:nvPr/>
        </p:nvSpPr>
        <p:spPr>
          <a:xfrm>
            <a:off x="1490710" y="1311517"/>
            <a:ext cx="9955088" cy="523220"/>
          </a:xfrm>
          <a:prstGeom prst="rect">
            <a:avLst/>
          </a:prstGeom>
          <a:noFill/>
        </p:spPr>
        <p:txBody>
          <a:bodyPr wrap="square" rtlCol="0">
            <a:spAutoFit/>
          </a:bodyPr>
          <a:lstStyle/>
          <a:p>
            <a:pPr algn="ctr"/>
            <a:r>
              <a:rPr lang="en-NL" sz="2800" dirty="0">
                <a:solidFill>
                  <a:srgbClr val="FF0000"/>
                </a:solidFill>
                <a:latin typeface="Verdana" panose="020B0604030504040204" pitchFamily="34" charset="0"/>
                <a:ea typeface="Verdana" panose="020B0604030504040204" pitchFamily="34" charset="0"/>
                <a:cs typeface="Verdana" panose="020B0604030504040204" pitchFamily="34" charset="0"/>
              </a:rPr>
              <a:t>dEdx performance method 2 </a:t>
            </a:r>
          </a:p>
        </p:txBody>
      </p:sp>
      <p:sp>
        <p:nvSpPr>
          <p:cNvPr id="9" name="TextBox 8">
            <a:extLst>
              <a:ext uri="{FF2B5EF4-FFF2-40B4-BE49-F238E27FC236}">
                <a16:creationId xmlns:a16="http://schemas.microsoft.com/office/drawing/2014/main" id="{56AAE81B-AB8C-885C-7786-D157961EEBBA}"/>
              </a:ext>
            </a:extLst>
          </p:cNvPr>
          <p:cNvSpPr txBox="1"/>
          <p:nvPr/>
        </p:nvSpPr>
        <p:spPr>
          <a:xfrm>
            <a:off x="588416" y="1988840"/>
            <a:ext cx="3851400" cy="3600986"/>
          </a:xfrm>
          <a:prstGeom prst="rect">
            <a:avLst/>
          </a:prstGeom>
          <a:noFill/>
        </p:spPr>
        <p:txBody>
          <a:bodyPr wrap="square" rtlCol="0">
            <a:spAutoFit/>
          </a:bodyPr>
          <a:lstStyle/>
          <a:p>
            <a:pPr algn="ctr"/>
            <a:r>
              <a:rPr lang="en-GB" dirty="0">
                <a:latin typeface="Verdana" panose="020B0604030504040204" pitchFamily="34" charset="0"/>
                <a:ea typeface="Verdana" panose="020B0604030504040204" pitchFamily="34" charset="0"/>
                <a:cs typeface="Verdana" panose="020B0604030504040204" pitchFamily="34" charset="0"/>
              </a:rPr>
              <a:t>E</a:t>
            </a:r>
            <a:r>
              <a:rPr lang="en-NL" dirty="0">
                <a:latin typeface="Verdana" panose="020B0604030504040204" pitchFamily="34" charset="0"/>
                <a:ea typeface="Verdana" panose="020B0604030504040204" pitchFamily="34" charset="0"/>
                <a:cs typeface="Verdana" panose="020B0604030504040204" pitchFamily="34" charset="0"/>
              </a:rPr>
              <a:t>lectron resolution </a:t>
            </a:r>
          </a:p>
          <a:p>
            <a:pPr algn="ctr"/>
            <a:r>
              <a:rPr lang="en-NL" dirty="0">
                <a:latin typeface="Verdana" panose="020B0604030504040204" pitchFamily="34" charset="0"/>
                <a:ea typeface="Verdana" panose="020B0604030504040204" pitchFamily="34" charset="0"/>
                <a:cs typeface="Verdana" panose="020B0604030504040204" pitchFamily="34" charset="0"/>
              </a:rPr>
              <a:t> 2.9% </a:t>
            </a:r>
          </a:p>
          <a:p>
            <a:pPr algn="ctr"/>
            <a:r>
              <a:rPr lang="en-NL" dirty="0">
                <a:latin typeface="Verdana" panose="020B0604030504040204" pitchFamily="34" charset="0"/>
                <a:ea typeface="Verdana" panose="020B0604030504040204" pitchFamily="34" charset="0"/>
                <a:cs typeface="Verdana" panose="020B0604030504040204" pitchFamily="34" charset="0"/>
              </a:rPr>
              <a:t>1 </a:t>
            </a:r>
            <a:r>
              <a:rPr lang="en-GB" dirty="0">
                <a:latin typeface="Verdana" panose="020B0604030504040204" pitchFamily="34" charset="0"/>
                <a:ea typeface="Verdana" panose="020B0604030504040204" pitchFamily="34" charset="0"/>
                <a:cs typeface="Verdana" panose="020B0604030504040204" pitchFamily="34" charset="0"/>
              </a:rPr>
              <a:t>m t</a:t>
            </a:r>
            <a:r>
              <a:rPr lang="en-NL" dirty="0">
                <a:latin typeface="Verdana" panose="020B0604030504040204" pitchFamily="34" charset="0"/>
                <a:ea typeface="Verdana" panose="020B0604030504040204" pitchFamily="34" charset="0"/>
                <a:cs typeface="Verdana" panose="020B0604030504040204" pitchFamily="34" charset="0"/>
              </a:rPr>
              <a:t>rack 60% and coverage</a:t>
            </a:r>
          </a:p>
          <a:p>
            <a:pPr algn="ctr"/>
            <a:r>
              <a:rPr lang="en-GB" dirty="0">
                <a:latin typeface="Verdana" panose="020B0604030504040204" pitchFamily="34" charset="0"/>
                <a:ea typeface="Verdana" panose="020B0604030504040204" pitchFamily="34" charset="0"/>
                <a:cs typeface="Verdana" panose="020B0604030504040204" pitchFamily="34" charset="0"/>
              </a:rPr>
              <a:t>L</a:t>
            </a:r>
            <a:r>
              <a:rPr lang="en-NL" dirty="0">
                <a:latin typeface="Verdana" panose="020B0604030504040204" pitchFamily="34" charset="0"/>
                <a:ea typeface="Verdana" panose="020B0604030504040204" pitchFamily="34" charset="0"/>
                <a:cs typeface="Verdana" panose="020B0604030504040204" pitchFamily="34" charset="0"/>
              </a:rPr>
              <a:t>inearity MIP-e = 1.07</a:t>
            </a:r>
          </a:p>
          <a:p>
            <a:pPr algn="ctr"/>
            <a:endParaRPr lang="en-NL" dirty="0">
              <a:latin typeface="Verdana" panose="020B0604030504040204" pitchFamily="34" charset="0"/>
              <a:ea typeface="Verdana" panose="020B0604030504040204" pitchFamily="34" charset="0"/>
              <a:cs typeface="Verdana" panose="020B0604030504040204" pitchFamily="34" charset="0"/>
            </a:endParaRPr>
          </a:p>
          <a:p>
            <a:pPr algn="ctr"/>
            <a:r>
              <a:rPr lang="en-GB" sz="2000" dirty="0">
                <a:latin typeface="Verdana" panose="020B0604030504040204" pitchFamily="34" charset="0"/>
                <a:ea typeface="Verdana" panose="020B0604030504040204" pitchFamily="34" charset="0"/>
                <a:cs typeface="Verdana" panose="020B0604030504040204" pitchFamily="34" charset="0"/>
              </a:rPr>
              <a:t>Ideally this is 1. A number larger than 1 means that the</a:t>
            </a:r>
            <a:r>
              <a:rPr lang="en-NL" sz="2000" dirty="0">
                <a:latin typeface="Verdana" panose="020B0604030504040204" pitchFamily="34" charset="0"/>
                <a:ea typeface="Verdana" panose="020B0604030504040204" pitchFamily="34" charset="0"/>
                <a:cs typeface="Verdana" panose="020B0604030504040204" pitchFamily="34" charset="0"/>
              </a:rPr>
              <a:t> resolution is +7% larger</a:t>
            </a:r>
          </a:p>
          <a:p>
            <a:pPr algn="ctr"/>
            <a:endParaRPr lang="en-NL" dirty="0">
              <a:latin typeface="Verdana" panose="020B0604030504040204" pitchFamily="34" charset="0"/>
              <a:ea typeface="Verdana" panose="020B0604030504040204" pitchFamily="34" charset="0"/>
              <a:cs typeface="Verdana" panose="020B0604030504040204" pitchFamily="34" charset="0"/>
            </a:endParaRPr>
          </a:p>
        </p:txBody>
      </p:sp>
      <p:sp>
        <p:nvSpPr>
          <p:cNvPr id="5" name="TextBox 4">
            <a:extLst>
              <a:ext uri="{FF2B5EF4-FFF2-40B4-BE49-F238E27FC236}">
                <a16:creationId xmlns:a16="http://schemas.microsoft.com/office/drawing/2014/main" id="{159EF878-EDB3-B3D9-2D85-2308B5E965E9}"/>
              </a:ext>
            </a:extLst>
          </p:cNvPr>
          <p:cNvSpPr txBox="1"/>
          <p:nvPr/>
        </p:nvSpPr>
        <p:spPr>
          <a:xfrm>
            <a:off x="5459269" y="3351303"/>
            <a:ext cx="2470983" cy="461665"/>
          </a:xfrm>
          <a:prstGeom prst="rect">
            <a:avLst/>
          </a:prstGeom>
          <a:noFill/>
        </p:spPr>
        <p:txBody>
          <a:bodyPr wrap="square">
            <a:spAutoFit/>
          </a:bodyPr>
          <a:lstStyle/>
          <a:p>
            <a:r>
              <a:rPr lang="en-NL" dirty="0">
                <a:solidFill>
                  <a:srgbClr val="0066FF"/>
                </a:solidFill>
                <a:latin typeface="Verdana" panose="020B0604030504040204" pitchFamily="34" charset="0"/>
                <a:ea typeface="Verdana" panose="020B0604030504040204" pitchFamily="34" charset="0"/>
                <a:cs typeface="Verdana" panose="020B0604030504040204" pitchFamily="34" charset="0"/>
              </a:rPr>
              <a:t>Preliminary</a:t>
            </a:r>
          </a:p>
        </p:txBody>
      </p:sp>
    </p:spTree>
    <p:extLst>
      <p:ext uri="{BB962C8B-B14F-4D97-AF65-F5344CB8AC3E}">
        <p14:creationId xmlns:p14="http://schemas.microsoft.com/office/powerpoint/2010/main" val="1268481902"/>
      </p:ext>
    </p:extLst>
  </p:cSld>
  <p:clrMapOvr>
    <a:masterClrMapping/>
  </p:clrMapOvr>
  <p:transition spd="slow"/>
</p:sld>
</file>

<file path=ppt/theme/theme1.xml><?xml version="1.0" encoding="utf-8"?>
<a:theme xmlns:a="http://schemas.openxmlformats.org/drawingml/2006/main" name="Como">
  <a:themeElements>
    <a:clrScheme name="">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m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m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m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m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m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m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m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m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9103421</TotalTime>
  <Pages>11</Pages>
  <Words>3068</Words>
  <Application>Microsoft Macintosh PowerPoint</Application>
  <PresentationFormat>Widescreen</PresentationFormat>
  <Paragraphs>325</Paragraphs>
  <Slides>29</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Cambria Math</vt:lpstr>
      <vt:lpstr>Menlo</vt:lpstr>
      <vt:lpstr>Monotype Sorts</vt:lpstr>
      <vt:lpstr>Symbol</vt:lpstr>
      <vt:lpstr>Times New Roman</vt:lpstr>
      <vt:lpstr>Verdana</vt:lpstr>
      <vt:lpstr>Wingdings</vt:lpstr>
      <vt:lpstr>Como</vt:lpstr>
      <vt:lpstr>Pixel TPC dEdx performance in ILD</vt:lpstr>
      <vt:lpstr>Pixel TPC</vt:lpstr>
      <vt:lpstr> </vt:lpstr>
      <vt:lpstr> </vt:lpstr>
      <vt:lpstr> </vt:lpstr>
      <vt:lpstr> </vt:lpstr>
      <vt:lpstr> </vt:lpstr>
      <vt:lpstr> </vt:lpstr>
      <vt:lpstr> </vt:lpstr>
      <vt:lpstr> </vt:lpstr>
      <vt:lpstr> </vt:lpstr>
      <vt:lpstr> </vt:lpstr>
      <vt:lpstr> </vt:lpstr>
      <vt:lpstr> </vt:lpstr>
      <vt:lpstr> </vt:lpstr>
      <vt:lpstr> </vt:lpstr>
      <vt:lpstr> </vt:lpstr>
      <vt:lpstr> </vt:lpstr>
      <vt:lpstr>  Operation of a Pixel TPC  at CEPC or FCC-ee</vt:lpstr>
      <vt:lpstr>A Pixel TPC at CEPC or FCC-ee</vt:lpstr>
      <vt:lpstr>A Pixel TPC at CEPC or FCC-ee</vt:lpstr>
      <vt:lpstr>A Pixel TPC at CEPC or FCC-ee</vt:lpstr>
      <vt:lpstr>Reducing the Ion back flow in a Pixel TPC</vt:lpstr>
      <vt:lpstr> </vt:lpstr>
      <vt:lpstr> </vt:lpstr>
      <vt:lpstr> </vt:lpstr>
      <vt:lpstr> </vt:lpstr>
      <vt:lpstr>Fitting out TPC distortions in ILD</vt:lpstr>
      <vt:lpstr>Conclusions: Pixel TPC at a circular collider</vt:lpstr>
    </vt:vector>
  </TitlesOfParts>
  <Manager/>
  <Company>NIKHEF</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gaseous QUAD pixel detector</dc:title>
  <dc:subject/>
  <dc:creator>Peter Kluit </dc:creator>
  <cp:keywords/>
  <dc:description/>
  <cp:lastModifiedBy>Peter Kluit</cp:lastModifiedBy>
  <cp:revision>2533</cp:revision>
  <cp:lastPrinted>2002-02-06T08:01:21Z</cp:lastPrinted>
  <dcterms:created xsi:type="dcterms:W3CDTF">2019-10-28T05:36:17Z</dcterms:created>
  <dcterms:modified xsi:type="dcterms:W3CDTF">2024-03-28T12:55:03Z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F.Hartjes@nikhef.nl</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1</vt:i4>
  </property>
  <property fmtid="{D5CDD505-2E9C-101B-9397-08002B2CF9AE}" pid="21" name="OutputDir">
    <vt:lpwstr>\\Nikhefh\CT www\pub\techphys\diamond</vt:lpwstr>
  </property>
</Properties>
</file>