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684" r:id="rId2"/>
    <p:sldId id="310" r:id="rId3"/>
    <p:sldId id="556" r:id="rId4"/>
    <p:sldId id="555" r:id="rId5"/>
    <p:sldId id="554" r:id="rId6"/>
    <p:sldId id="558" r:id="rId7"/>
    <p:sldId id="559" r:id="rId8"/>
    <p:sldId id="557" r:id="rId9"/>
    <p:sldId id="560" r:id="rId10"/>
    <p:sldId id="711" r:id="rId11"/>
    <p:sldId id="712" r:id="rId12"/>
    <p:sldId id="703" r:id="rId13"/>
    <p:sldId id="713" r:id="rId14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CCFFFF"/>
    <a:srgbClr val="66FF33"/>
    <a:srgbClr val="FF0000"/>
    <a:srgbClr val="FF6600"/>
    <a:srgbClr val="FFFF00"/>
    <a:srgbClr val="8080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3" autoAdjust="0"/>
    <p:restoredTop sz="95007" autoAdjust="0"/>
  </p:normalViewPr>
  <p:slideViewPr>
    <p:cSldViewPr>
      <p:cViewPr varScale="1">
        <p:scale>
          <a:sx n="112" d="100"/>
          <a:sy n="112" d="100"/>
        </p:scale>
        <p:origin x="288" y="184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425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580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278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99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700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lang="en-US" alt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CEPC Review 2 April 2024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2.png"/><Relationship Id="rId7" Type="http://schemas.openxmlformats.org/officeDocument/2006/relationships/hyperlink" Target="https://iopscience.iop.org/article/10.1088/1748-0221/14/01/C0100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opscience.iop.org/article/10.1088/1748-0221/14/01/C0102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6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1748-0221/14/01/C01001" TargetMode="External"/><Relationship Id="rId2" Type="http://schemas.openxmlformats.org/officeDocument/2006/relationships/hyperlink" Target="https://iopscience.iop.org/article/10.1088/1748-0221/14/01/C0102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4" y="711200"/>
            <a:ext cx="2232026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52068" y="762878"/>
            <a:ext cx="5977706" cy="1080120"/>
          </a:xfrm>
        </p:spPr>
        <p:txBody>
          <a:bodyPr anchor="ctr"/>
          <a:lstStyle/>
          <a:p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Pixel TPC  tracking </a:t>
            </a:r>
            <a:r>
              <a:rPr lang="en-GB" altLang="en-US" sz="3200" b="0" dirty="0">
                <a:solidFill>
                  <a:srgbClr val="FF0000"/>
                </a:solidFill>
                <a:latin typeface="Verdana"/>
                <a:ea typeface="+mn-ea"/>
                <a:cs typeface="Verdana"/>
              </a:rPr>
              <a:t> low power CEPC</a:t>
            </a:r>
            <a:endParaRPr lang="en-GB" altLang="en-US" sz="36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26231" y="2174193"/>
            <a:ext cx="4103220" cy="2819221"/>
          </a:xfrm>
        </p:spPr>
        <p:txBody>
          <a:bodyPr/>
          <a:lstStyle/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 err="1">
                <a:latin typeface="Verdana"/>
                <a:cs typeface="Verdana"/>
              </a:rPr>
              <a:t>Yevgen</a:t>
            </a:r>
            <a:r>
              <a:rPr lang="en-GB" altLang="en-US" dirty="0">
                <a:latin typeface="Verdana"/>
                <a:cs typeface="Verdana"/>
              </a:rPr>
              <a:t> </a:t>
            </a:r>
            <a:r>
              <a:rPr lang="en-GB" altLang="en-US" dirty="0" err="1">
                <a:latin typeface="Verdana"/>
                <a:cs typeface="Verdana"/>
              </a:rPr>
              <a:t>Bilevych</a:t>
            </a:r>
            <a:r>
              <a:rPr lang="en-GB" altLang="en-US" dirty="0">
                <a:latin typeface="Verdana"/>
                <a:cs typeface="Verdana"/>
              </a:rPr>
              <a:t>, Klaus </a:t>
            </a:r>
            <a:r>
              <a:rPr lang="en-GB" altLang="en-US" dirty="0" err="1">
                <a:latin typeface="Verdana"/>
                <a:cs typeface="Verdana"/>
              </a:rPr>
              <a:t>Desch</a:t>
            </a:r>
            <a:r>
              <a:rPr lang="en-GB" altLang="en-US" dirty="0">
                <a:latin typeface="Verdana"/>
                <a:cs typeface="Verdana"/>
              </a:rPr>
              <a:t>, Sander van </a:t>
            </a:r>
            <a:r>
              <a:rPr lang="en-GB" altLang="en-US" dirty="0" err="1">
                <a:latin typeface="Verdana"/>
                <a:cs typeface="Verdana"/>
              </a:rPr>
              <a:t>Doesburg</a:t>
            </a:r>
            <a:r>
              <a:rPr lang="en-GB" altLang="en-US" dirty="0">
                <a:latin typeface="Verdana"/>
                <a:cs typeface="Verdana"/>
              </a:rPr>
              <a:t>, Harry van der Graaf, Fred </a:t>
            </a:r>
            <a:r>
              <a:rPr lang="en-GB" altLang="en-US" dirty="0" err="1">
                <a:latin typeface="Verdana"/>
                <a:cs typeface="Verdana"/>
              </a:rPr>
              <a:t>Hartjes</a:t>
            </a:r>
            <a:r>
              <a:rPr lang="en-GB" altLang="en-US" dirty="0">
                <a:latin typeface="Verdana"/>
                <a:cs typeface="Verdana"/>
              </a:rPr>
              <a:t>, Jochen Kaminski, Peter Kluit, Naomi van der Kolk,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Cornelis </a:t>
            </a:r>
            <a:r>
              <a:rPr lang="en-GB" altLang="en-US" dirty="0" err="1">
                <a:latin typeface="Verdana"/>
                <a:cs typeface="Verdana"/>
              </a:rPr>
              <a:t>Ligtenberg</a:t>
            </a:r>
            <a:r>
              <a:rPr lang="en-GB" altLang="en-US" dirty="0">
                <a:latin typeface="Verdana"/>
                <a:cs typeface="Verdana"/>
              </a:rPr>
              <a:t>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Gerhard Raven, and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Jan </a:t>
            </a:r>
            <a:r>
              <a:rPr lang="en-GB" altLang="en-US" dirty="0" err="1">
                <a:latin typeface="Verdana"/>
                <a:cs typeface="Verdana"/>
              </a:rPr>
              <a:t>Timmermans</a:t>
            </a:r>
            <a:endParaRPr lang="en-GB" altLang="en-US" dirty="0">
              <a:latin typeface="Verdana"/>
              <a:cs typeface="Verdana"/>
            </a:endParaRP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/>
              <a:t> </a:t>
            </a: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2463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5901" r="5202" b="18501"/>
          <a:stretch>
            <a:fillRect/>
          </a:stretch>
        </p:blipFill>
        <p:spPr bwMode="auto">
          <a:xfrm flipH="1">
            <a:off x="5872172" y="2497942"/>
            <a:ext cx="2103839" cy="232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838200" y="553847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1592" y="5733256"/>
            <a:ext cx="1089024" cy="696976"/>
          </a:xfrm>
          <a:prstGeom prst="rect">
            <a:avLst/>
          </a:prstGeom>
        </p:spPr>
      </p:pic>
      <p:pic>
        <p:nvPicPr>
          <p:cNvPr id="12" name="Picture 11" descr="CEPC_logo.png">
            <a:extLst>
              <a:ext uri="{FF2B5EF4-FFF2-40B4-BE49-F238E27FC236}">
                <a16:creationId xmlns:a16="http://schemas.microsoft.com/office/drawing/2014/main" id="{7BD7AD5D-FF02-7D4D-99A1-8CBCB1E54D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3480" y="4993415"/>
            <a:ext cx="1622491" cy="955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65BF5-320A-3B47-8204-DC65DDCA16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73" y="5136573"/>
            <a:ext cx="1997744" cy="884715"/>
          </a:xfrm>
          <a:prstGeom prst="rect">
            <a:avLst/>
          </a:prstGeom>
        </p:spPr>
      </p:pic>
      <p:pic>
        <p:nvPicPr>
          <p:cNvPr id="13" name="Afbeelding 6">
            <a:extLst>
              <a:ext uri="{FF2B5EF4-FFF2-40B4-BE49-F238E27FC236}">
                <a16:creationId xmlns:a16="http://schemas.microsoft.com/office/drawing/2014/main" id="{24CE5863-C9F8-FB42-A5F5-390A8388492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224" t="5416" r="10487" b="5393"/>
          <a:stretch/>
        </p:blipFill>
        <p:spPr>
          <a:xfrm>
            <a:off x="8618732" y="2328274"/>
            <a:ext cx="3285893" cy="26303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AF7C9B-6D7C-774B-A961-276A17812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76" y="4939672"/>
            <a:ext cx="1600199" cy="108161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539969"/>
            <a:ext cx="5495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Pixel TPC tracking studies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883329-1F52-BA4C-229D-2347B571B407}"/>
                  </a:ext>
                </a:extLst>
              </p:cNvPr>
              <p:cNvSpPr txBox="1"/>
              <p:nvPr/>
            </p:nvSpPr>
            <p:spPr>
              <a:xfrm>
                <a:off x="1955601" y="1644096"/>
                <a:ext cx="9324975" cy="4524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Comparing the performanc with standard power setting and low power TPX3 settings studied by the CERN and Prague groups.</a:t>
                </a:r>
              </a:p>
              <a:p>
                <a:endParaRPr lang="en-NL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Standard settings power is 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1.3 W/chip. With a new </a:t>
                </a:r>
                <a:r>
                  <a:rPr lang="en-GB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analog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setting of the currents and reducing the clock frequency from 40 MHz to 10 </a:t>
                </a:r>
                <a:r>
                  <a:rPr lang="en-GB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MHz.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Power can be reduced to 216 </a:t>
                </a:r>
                <a:r>
                  <a:rPr lang="en-GB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mW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/chip. </a:t>
                </a:r>
              </a:p>
              <a:p>
                <a:pPr lvl="1"/>
                <a:r>
                  <a:rPr lang="en-GB" sz="14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  <a:hlinkClick r:id="rId6"/>
                  </a:rPr>
                  <a:t>Ref1 https://iopscience.iop.org/article/10.1088/1748-0221/14/01/C01024</a:t>
                </a:r>
                <a:endParaRPr lang="en-GB" sz="14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1"/>
                <a:r>
                  <a:rPr lang="en-GB" sz="14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  <a:hlinkClick r:id="rId7"/>
                  </a:rPr>
                  <a:t>Ref2 https://iopscience.iop.org/article/10.1088/1748-0221/14/01/C01001</a:t>
                </a:r>
                <a:r>
                  <a:rPr lang="en-GB" sz="14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</a:t>
                </a:r>
                <a:endParaRPr lang="en-GB" sz="28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</a:p>
              <a:p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This means that the time resolution goes from 25 ns/16 = 1.56 ns to 100 ns/16 = </a:t>
                </a:r>
                <a:r>
                  <a:rPr lang="en-NL" sz="20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6.25 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nsec. The impact on the z resolution is studied.</a:t>
                </a:r>
              </a:p>
              <a:p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 single electron resoltution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σ</m:t>
                      </m:r>
                      <m:r>
                        <m:rPr>
                          <m:sty m:val="p"/>
                        </m:rPr>
                        <a:rPr lang="en-US" sz="2000" b="0" i="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z</m:t>
                      </m:r>
                      <m:r>
                        <a:rPr lang="en-US" sz="2000" b="0" i="0" baseline="30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2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σ</m:t>
                      </m:r>
                      <m:r>
                        <a:rPr lang="en-US" sz="2000" b="0" i="0" baseline="30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000" b="0" i="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z</m:t>
                      </m:r>
                      <m:r>
                        <a:rPr lang="en-US" sz="2000" b="0" i="0" baseline="-51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0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D</m:t>
                      </m:r>
                      <m:r>
                        <a:rPr lang="en-US" sz="2000" b="0" i="0" baseline="30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000" b="0" i="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z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z</m:t>
                          </m:r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z</m:t>
                          </m:r>
                          <m:r>
                            <a:rPr lang="en-US" sz="2000" b="0" i="0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NL" sz="2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Standard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σ</m:t>
                    </m:r>
                    <m:r>
                      <m:rPr>
                        <m:sty m:val="p"/>
                      </m:rPr>
                      <a:rPr lang="en-US" sz="2000" b="0" i="0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z</m:t>
                    </m:r>
                    <m:r>
                      <a:rPr lang="en-US" sz="2000" b="0" i="0" baseline="-51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0</m:t>
                    </m:r>
                  </m:oMath>
                </a14:m>
                <a:r>
                  <a:rPr lang="en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=150 </a:t>
                </a:r>
                <a:r>
                  <a:rPr lang="en-NL" sz="2000" dirty="0"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 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Low Power</a:t>
                </a:r>
                <a:r>
                  <a:rPr lang="en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σ</m:t>
                    </m:r>
                    <m:r>
                      <m:rPr>
                        <m:sty m:val="p"/>
                      </m:rPr>
                      <a:rPr lang="en-US" sz="2000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z</m:t>
                    </m:r>
                    <m:r>
                      <a:rPr lang="en-US" sz="2000" baseline="-51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0</m:t>
                    </m:r>
                  </m:oMath>
                </a14:m>
                <a:r>
                  <a:rPr lang="en-NL" sz="20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=380 </a:t>
                </a:r>
                <a:r>
                  <a:rPr lang="en-NL" sz="2000" dirty="0">
                    <a:solidFill>
                      <a:srgbClr val="FF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20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 </a:t>
                </a:r>
                <a:endParaRPr lang="en-NL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883329-1F52-BA4C-229D-2347B571B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601" y="1644096"/>
                <a:ext cx="9324975" cy="4524315"/>
              </a:xfrm>
              <a:prstGeom prst="rect">
                <a:avLst/>
              </a:prstGeom>
              <a:blipFill>
                <a:blip r:embed="rId8"/>
                <a:stretch>
                  <a:fillRect l="-816" t="-840" r="-68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22448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539969"/>
            <a:ext cx="5495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Pixel TPC tracking studies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83329-1F52-BA4C-229D-2347B571B407}"/>
              </a:ext>
            </a:extLst>
          </p:cNvPr>
          <p:cNvSpPr txBox="1"/>
          <p:nvPr/>
        </p:nvSpPr>
        <p:spPr>
          <a:xfrm>
            <a:off x="1879106" y="1353644"/>
            <a:ext cx="93249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CEPC tracking Performance in z for a Pixel TPC based on test beam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4C4A7E-1327-6D39-357C-E708B2E066B1}"/>
              </a:ext>
            </a:extLst>
          </p:cNvPr>
          <p:cNvSpPr txBox="1"/>
          <p:nvPr/>
        </p:nvSpPr>
        <p:spPr>
          <a:xfrm>
            <a:off x="2421163" y="5322694"/>
            <a:ext cx="85713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difference is only noticeable at short drift distances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655E58-390B-59A6-89D9-81189C2CA7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80203" y="972844"/>
            <a:ext cx="3221039" cy="5003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41077C-C35F-9EC3-19B7-24591B5E63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9675" y="862009"/>
            <a:ext cx="3282441" cy="50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1459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98E4CB-320A-5497-EFEC-1DDE4C044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6820" y="1168089"/>
            <a:ext cx="3124512" cy="4853694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539969"/>
            <a:ext cx="5495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Pixel TPC tracking studies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83329-1F52-BA4C-229D-2347B571B407}"/>
              </a:ext>
            </a:extLst>
          </p:cNvPr>
          <p:cNvSpPr txBox="1"/>
          <p:nvPr/>
        </p:nvSpPr>
        <p:spPr>
          <a:xfrm>
            <a:off x="1879106" y="1353644"/>
            <a:ext cx="93249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CEPC tracking Performance in z for a Pixel TPC based on test beam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F1A895-AB68-8AD4-48C1-DAED0FA4A1E8}"/>
              </a:ext>
            </a:extLst>
          </p:cNvPr>
          <p:cNvSpPr txBox="1"/>
          <p:nvPr/>
        </p:nvSpPr>
        <p:spPr>
          <a:xfrm>
            <a:off x="4439816" y="1809373"/>
            <a:ext cx="93249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cm track </a:t>
            </a:r>
            <a:r>
              <a:rPr kumimoji="0" lang="en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kumimoji="0" lang="en-NL" sz="18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endParaRPr lang="en-NL" sz="1800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4C4A7E-1327-6D39-357C-E708B2E066B1}"/>
              </a:ext>
            </a:extLst>
          </p:cNvPr>
          <p:cNvSpPr txBox="1"/>
          <p:nvPr/>
        </p:nvSpPr>
        <p:spPr>
          <a:xfrm>
            <a:off x="3359696" y="5465716"/>
            <a:ext cx="85713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Again only noticeable at large z values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3F3E55-3A02-5BE9-622D-4159B9F9B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4351" y="1261511"/>
            <a:ext cx="3319886" cy="51571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D345AC-E210-D9A8-F8B3-9E5739B6C5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0425" y="1224957"/>
            <a:ext cx="331988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7286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5EF1981-0AAC-BB55-535E-0D20A9C96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1743" y="1423597"/>
            <a:ext cx="3196304" cy="4965217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539969"/>
            <a:ext cx="5495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Pixel TPC tracking studies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83329-1F52-BA4C-229D-2347B571B407}"/>
              </a:ext>
            </a:extLst>
          </p:cNvPr>
          <p:cNvSpPr txBox="1"/>
          <p:nvPr/>
        </p:nvSpPr>
        <p:spPr>
          <a:xfrm>
            <a:off x="1879106" y="1353644"/>
            <a:ext cx="93249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CEPC tracking Performance in z for a Pixel TPC based on test beam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F1A895-AB68-8AD4-48C1-DAED0FA4A1E8}"/>
              </a:ext>
            </a:extLst>
          </p:cNvPr>
          <p:cNvSpPr txBox="1"/>
          <p:nvPr/>
        </p:nvSpPr>
        <p:spPr>
          <a:xfrm>
            <a:off x="4439816" y="1809373"/>
            <a:ext cx="93249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last 10 cm track </a:t>
            </a:r>
            <a:r>
              <a:rPr kumimoji="0" lang="en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kumimoji="0" lang="en-NL" sz="18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endParaRPr lang="en-NL" sz="1800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4C4A7E-1327-6D39-357C-E708B2E066B1}"/>
              </a:ext>
            </a:extLst>
          </p:cNvPr>
          <p:cNvSpPr txBox="1"/>
          <p:nvPr/>
        </p:nvSpPr>
        <p:spPr>
          <a:xfrm>
            <a:off x="6382404" y="4149080"/>
            <a:ext cx="24727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 difference at large cos(theta)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EDEE8E-C7A5-DE5B-E48E-BE69A2DCEF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3405" y="1290830"/>
            <a:ext cx="3319886" cy="51571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5D02C2C-50E1-340E-9392-38CEF49D6130}"/>
              </a:ext>
            </a:extLst>
          </p:cNvPr>
          <p:cNvSpPr txBox="1"/>
          <p:nvPr/>
        </p:nvSpPr>
        <p:spPr>
          <a:xfrm>
            <a:off x="2275633" y="5544260"/>
            <a:ext cx="853191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  <a:r>
              <a:rPr lang="en-NL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Running in low power has tiny impact on the z resolution</a:t>
            </a:r>
          </a:p>
          <a:p>
            <a:pPr algn="ctr"/>
            <a:r>
              <a:rPr lang="en-NL" sz="18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i.e. </a:t>
            </a:r>
            <a:r>
              <a:rPr lang="en-GB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process is dominated by diffusion </a:t>
            </a:r>
            <a:endParaRPr lang="en-NL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0842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CC231-EC49-46BA-B8D3-09F05285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188640"/>
            <a:ext cx="10363200" cy="800100"/>
          </a:xfrm>
        </p:spPr>
        <p:txBody>
          <a:bodyPr/>
          <a:lstStyle/>
          <a:p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R&amp;D topics: power </a:t>
            </a:r>
            <a:r>
              <a:rPr lang="nl-NL" sz="3600" b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consumption</a:t>
            </a:r>
            <a:endParaRPr lang="en-GB" sz="3600" b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39822A7A-1EC3-441B-8C12-ABFF22A494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655282"/>
                <a:ext cx="10363200" cy="4980341"/>
              </a:xfrm>
            </p:spPr>
            <p:txBody>
              <a:bodyPr>
                <a:normAutofit/>
              </a:bodyPr>
              <a:lstStyle/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Current TPX3 chip has 256x256 channels and a surface of 1.41 × 1.41 cm</a:t>
                </a:r>
                <a:r>
                  <a:rPr lang="en-GB" sz="2000" baseline="30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 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Power consumption </a:t>
                </a:r>
                <a14:m>
                  <m:oMath xmlns:m="http://schemas.openxmlformats.org/officeDocument/2006/math">
                    <m:r>
                      <a:rPr lang="nl-NL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1.3 W/chip; this means 20 </a:t>
                </a:r>
                <a:r>
                  <a:rPr lang="en-GB" sz="2000" dirty="0" err="1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GB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/channel 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 full pixel TPC  in an ILD like detector will have a total surface 160 000 cm</a:t>
                </a:r>
                <a:r>
                  <a:rPr lang="en-GB" sz="2000" baseline="30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 pixel TPC  at CEPC has a surface of 2 x 90 000 cm</a:t>
                </a:r>
                <a:r>
                  <a:rPr lang="en-GB" sz="2000" baseline="30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For full coverage in ILD (CEPC) one needs 80 k (90 k) chips 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With the current TPX3 chip one reaches about 60% coverage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For a pixel TPC in ILD with TPX3 coverage of 60% the total power is 62 kW (so 31 kW per endcap). For CEPC  80 kW (40 kW per endcap) </a:t>
                </a:r>
              </a:p>
              <a:p>
                <a:pPr marL="0" indent="0">
                  <a:buNone/>
                </a:pPr>
                <a:endParaRPr lang="en-GB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R&amp;D @ IHEP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based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on 0.5x0.5 mm</a:t>
                </a:r>
                <a:r>
                  <a:rPr lang="nl-NL" sz="2000" baseline="30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pixels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and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electronics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uses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 power of 2.4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mW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/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channel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(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version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0). Version 1 (April 2024) 0.3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mW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/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channel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</a:p>
              <a:p>
                <a:pPr lvl="1"/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For a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surface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of 180 000 cm</a:t>
                </a:r>
                <a:r>
                  <a:rPr lang="nl-NL" sz="2000" baseline="30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one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has 72 M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channels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and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22 kW power</a:t>
                </a:r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39822A7A-1EC3-441B-8C12-ABFF22A494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655282"/>
                <a:ext cx="10363200" cy="4980341"/>
              </a:xfrm>
              <a:blipFill>
                <a:blip r:embed="rId2"/>
                <a:stretch>
                  <a:fillRect t="-76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A0E9E-8C1A-470F-B709-7C23131E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625" y="6597419"/>
            <a:ext cx="274320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26/10/2020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214B82-A4FE-404C-8B1B-22CB8F49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825" y="6597419"/>
            <a:ext cx="584835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Pixel TPC R&amp;D (Peter Kluit)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07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CC231-EC49-46BA-B8D3-09F05285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188640"/>
            <a:ext cx="10363200" cy="800100"/>
          </a:xfrm>
        </p:spPr>
        <p:txBody>
          <a:bodyPr/>
          <a:lstStyle/>
          <a:p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</a:t>
            </a:r>
            <a:r>
              <a:rPr lang="nl-NL" sz="3600" b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consumption</a:t>
            </a:r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b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TPX4</a:t>
            </a:r>
            <a:endParaRPr lang="en-GB" sz="3600" b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822A7A-1EC3-441B-8C12-ABFF22A49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96622"/>
            <a:ext cx="10800645" cy="4980341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nl-NL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elegant solution </a:t>
            </a:r>
            <a:r>
              <a:rPr lang="nl-NL" sz="22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2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</a:t>
            </a:r>
            <a:r>
              <a:rPr lang="nl-NL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2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power </a:t>
            </a:r>
            <a:r>
              <a:rPr lang="nl-NL" sz="22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consumption</a:t>
            </a:r>
            <a:r>
              <a:rPr lang="nl-NL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- </a:t>
            </a:r>
            <a:r>
              <a:rPr lang="nl-NL" sz="22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according</a:t>
            </a:r>
            <a:r>
              <a:rPr lang="nl-NL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2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2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Nikhef</a:t>
            </a:r>
            <a:r>
              <a:rPr lang="nl-NL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electronics engineer V. </a:t>
            </a:r>
            <a:r>
              <a:rPr lang="nl-NL" sz="22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Gromov</a:t>
            </a:r>
            <a:r>
              <a:rPr lang="nl-NL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 </a:t>
            </a:r>
            <a:r>
              <a:rPr lang="nl-NL" sz="22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endParaRPr lang="nl-NL" sz="22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reducing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currents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gain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in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pre-amplifier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discriminator;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affect (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worsen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time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An option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digital power is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lower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clock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frequency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e.g. 10-25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Mhz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1"/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Unfortunately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reducing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channels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does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help;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increasing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channels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does help,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because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noise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reduction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(smaller pixels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noise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nl-NL" sz="24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TPX4 chip the power in standard operation is consumes 0.55 W/cm</a:t>
            </a:r>
            <a:r>
              <a:rPr lang="en-GB" sz="2000" baseline="30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 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special setting “low power mode” has been prepared for TPX4 reducing the power consumption by a factor of 5 (see next slide for the TPX4 settings).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 that the TPX4 chip has a larger surface 4*256x256 pixels of 55x55 </a:t>
            </a:r>
            <a:r>
              <a:rPr lang="en-GB" sz="20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sz="2000" baseline="30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A0E9E-8C1A-470F-B709-7C23131E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625" y="6597419"/>
            <a:ext cx="274320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26/10/2020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214B82-A4FE-404C-8B1B-22CB8F49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825" y="6597419"/>
            <a:ext cx="584835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Pixel TPC R&amp;D (Peter Kluit)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0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CC231-EC49-46BA-B8D3-09F05285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188640"/>
            <a:ext cx="10363200" cy="800100"/>
          </a:xfrm>
        </p:spPr>
        <p:txBody>
          <a:bodyPr/>
          <a:lstStyle/>
          <a:p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R&amp;D: low power mode TPX4</a:t>
            </a:r>
            <a:endParaRPr lang="en-GB" sz="3600" b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A0E9E-8C1A-470F-B709-7C23131E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625" y="6597419"/>
            <a:ext cx="274320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26/10/2020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214B82-A4FE-404C-8B1B-22CB8F49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825" y="6597419"/>
            <a:ext cx="584835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Pixel TPC R&amp;D (Peter Kluit)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4BF835-A401-074E-A9CB-81F78A4FF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887887"/>
            <a:ext cx="7920880" cy="542184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BCE513-968C-8857-3885-EB59C9541999}"/>
              </a:ext>
            </a:extLst>
          </p:cNvPr>
          <p:cNvSpPr txBox="1"/>
          <p:nvPr/>
        </p:nvSpPr>
        <p:spPr>
          <a:xfrm>
            <a:off x="8544272" y="1705451"/>
            <a:ext cx="338437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/>
              <a:t>VBiasPreamp I</a:t>
            </a:r>
          </a:p>
          <a:p>
            <a:endParaRPr lang="en-NL" sz="2000" dirty="0"/>
          </a:p>
          <a:p>
            <a:r>
              <a:rPr lang="en-NL" sz="2000" dirty="0"/>
              <a:t>VBiasLevelShift (I)  </a:t>
            </a:r>
          </a:p>
          <a:p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endParaRPr lang="en-GB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NL" sz="2000" dirty="0"/>
              <a:t>VBiasIkrum</a:t>
            </a:r>
            <a:endParaRPr lang="en-GB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2000" dirty="0"/>
          </a:p>
          <a:p>
            <a:r>
              <a:rPr lang="en-NL" sz="2000" dirty="0"/>
              <a:t>V</a:t>
            </a:r>
            <a:r>
              <a:rPr lang="en-GB" sz="2000" dirty="0"/>
              <a:t>Bias</a:t>
            </a:r>
            <a:r>
              <a:rPr lang="en-NL" sz="2000" dirty="0"/>
              <a:t>DiscTailNMOS</a:t>
            </a:r>
          </a:p>
          <a:p>
            <a:endParaRPr lang="en-NL" sz="2000" dirty="0"/>
          </a:p>
          <a:p>
            <a:r>
              <a:rPr lang="en-NL" sz="2000" dirty="0"/>
              <a:t>V</a:t>
            </a:r>
            <a:r>
              <a:rPr lang="en-GB" sz="2000" dirty="0"/>
              <a:t>Bias</a:t>
            </a:r>
            <a:r>
              <a:rPr lang="en-NL" sz="2000" dirty="0"/>
              <a:t>DiscPMOS</a:t>
            </a:r>
          </a:p>
          <a:p>
            <a:endParaRPr lang="en-NL" sz="2000" dirty="0"/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VBiasDAC     </a:t>
            </a:r>
          </a:p>
        </p:txBody>
      </p:sp>
    </p:spTree>
    <p:extLst>
      <p:ext uri="{BB962C8B-B14F-4D97-AF65-F5344CB8AC3E}">
        <p14:creationId xmlns:p14="http://schemas.microsoft.com/office/powerpoint/2010/main" val="249753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CC231-EC49-46BA-B8D3-09F05285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188640"/>
            <a:ext cx="10363200" cy="800100"/>
          </a:xfrm>
        </p:spPr>
        <p:txBody>
          <a:bodyPr/>
          <a:lstStyle/>
          <a:p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R&amp;D: TPX3 power </a:t>
            </a:r>
            <a:r>
              <a:rPr lang="nl-NL" sz="3600" b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consumption</a:t>
            </a:r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3600" b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822A7A-1EC3-441B-8C12-ABFF22A49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554" y="988740"/>
            <a:ext cx="10800645" cy="49803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Medipix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collaboration (CERN and Czech groups) carefully investigated the possibilities of the reduction of the power consumption for the TPX3 chip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results can be found at </a:t>
            </a:r>
          </a:p>
          <a:p>
            <a:pPr lvl="1"/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Ref1 https://iopscience.iop.org/article/10.1088/1748-0221/14/01/C01024</a:t>
            </a:r>
            <a:endParaRPr lang="en-GB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Ref2 https://iopscience.iop.org/article/10.1088/1748-0221/14/01/C01001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analog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power consumption 750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mW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 be reduced by a factor 10 [Ref1]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also the digital power consumption is 540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mW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reduced by lowering the clock frequency from 40MHz to 10 MHz, the total power consumption was show to be 216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mW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chip [ref2].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 settings uses 25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nsec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bins and ‘low power’ 100 ns bins.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running at lower power will worsen the time resolution: from bins of 25 ns/16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nsec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(1.5625) to 100 ns/16 = 6.25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nsec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bins.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 that this will bring down the power per endcap for ILD to 5(6) kW (CEPC) 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low power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dac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settings can be found on slide 7</a:t>
            </a:r>
          </a:p>
          <a:p>
            <a:pPr marL="0" indent="0">
              <a:buNone/>
            </a:pPr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A0E9E-8C1A-470F-B709-7C23131E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625" y="6597419"/>
            <a:ext cx="274320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26/10/2020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214B82-A4FE-404C-8B1B-22CB8F49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825" y="6597419"/>
            <a:ext cx="584835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Pixel TPC R&amp;D (Peter Kluit)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91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CC231-EC49-46BA-B8D3-09F05285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188640"/>
            <a:ext cx="10363200" cy="800100"/>
          </a:xfrm>
        </p:spPr>
        <p:txBody>
          <a:bodyPr/>
          <a:lstStyle/>
          <a:p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TPX3 power</a:t>
            </a:r>
            <a:endParaRPr lang="en-GB" sz="3600" b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A0E9E-8C1A-470F-B709-7C23131E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625" y="6597419"/>
            <a:ext cx="274320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26/10/2020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214B82-A4FE-404C-8B1B-22CB8F49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825" y="6597419"/>
            <a:ext cx="584835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Pixel TPC R&amp;D (Peter Kluit)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264D46-BFDB-52B8-8B0E-7343EA461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052736"/>
            <a:ext cx="7772400" cy="573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6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A0E9E-8C1A-470F-B709-7C23131E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625" y="6597419"/>
            <a:ext cx="274320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26/10/2020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214B82-A4FE-404C-8B1B-22CB8F49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825" y="6597419"/>
            <a:ext cx="584835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Pixel TPC R&amp;D (Peter Kluit)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8D92D5-C19C-160D-7FEE-83F20FA10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476672"/>
            <a:ext cx="7772400" cy="573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1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CC231-EC49-46BA-B8D3-09F05285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188640"/>
            <a:ext cx="10363200" cy="800100"/>
          </a:xfrm>
        </p:spPr>
        <p:txBody>
          <a:bodyPr/>
          <a:lstStyle/>
          <a:p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 power </a:t>
            </a:r>
            <a:r>
              <a:rPr lang="nl-NL" sz="3600" b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dacs</a:t>
            </a:r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b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TPX3</a:t>
            </a:r>
            <a:endParaRPr lang="en-GB" sz="3600" b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822A7A-1EC3-441B-8C12-ABFF22A49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96622"/>
            <a:ext cx="10800645" cy="4980341"/>
          </a:xfrm>
        </p:spPr>
        <p:txBody>
          <a:bodyPr>
            <a:normAutofit fontScale="62500" lnSpcReduction="20000"/>
          </a:bodyPr>
          <a:lstStyle/>
          <a:p>
            <a:endParaRPr lang="en-US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# TPX3 DAC settings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# lines starting with # are skipped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#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# </a:t>
            </a:r>
            <a:r>
              <a:rPr lang="en-GB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reg_nr</a:t>
            </a: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reg_value</a:t>
            </a:r>
            <a:endParaRPr lang="en-GB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#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1        8      # TPX3_IBIAS_PREAMP_ON  [0-255]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2        8      # TPX3_IBIAS_PREAMP_OFF [0-15]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3      128      # TPX3_VPREAMP_NCAS     [0-255]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4       10      # TPX3_IBIAS_IKRUM      [0-255]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5      128      # TPX3_VFBK             [0-255]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6      420      # TPX3_VTHRESH_FINE     [0-512]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7        6      # TPX3_VTHRESH_COARSE   [0-15]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8        8      # TPX3_IBIAS_DISCS1_ON  [0-255]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9        8      # TPX3_IBIAS_DISCS1_OFF [0- 15]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10        8      # TPX3_IBIAS_DISCS2_ON  [0-255]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11        8      # TPX3_IBIAS_DISCS2_OFF [0-15]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12       20      # TPX3_IBIAS_PIXELDAC   [0-255]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13      128      # TPX3_IBIAS_TPBUFIN    [0-255]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14      128      # TPX3_IBIAS_TPBUFOUT   [0-255]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15      128      # TPX3_VTP_COARSE       [0-255]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16      256      # TPX3_VTP_FINE         [0-512]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17      128      # TPX3_IBIAS_CP_PLL     [0-255]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18      128      # TPX3_PLL_VCNTRL       [0-255]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A0E9E-8C1A-470F-B709-7C23131E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625" y="6597419"/>
            <a:ext cx="274320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26/10/2020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214B82-A4FE-404C-8B1B-22CB8F49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825" y="6597419"/>
            <a:ext cx="584835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Pixel TPC R&amp;D (Peter Kluit)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038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CC231-EC49-46BA-B8D3-09F05285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188640"/>
            <a:ext cx="10363200" cy="800100"/>
          </a:xfrm>
        </p:spPr>
        <p:txBody>
          <a:bodyPr/>
          <a:lstStyle/>
          <a:p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R&amp;D: TPX3 power </a:t>
            </a:r>
            <a:r>
              <a:rPr lang="nl-NL" sz="3600" b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consumption</a:t>
            </a:r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3600" b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822A7A-1EC3-441B-8C12-ABFF22A49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267" y="692696"/>
            <a:ext cx="10800645" cy="49803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</a:t>
            </a:r>
            <a:r>
              <a:rPr lang="en-GB" sz="24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GridPix</a:t>
            </a:r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 is possible to test the </a:t>
            </a:r>
          </a:p>
          <a:p>
            <a:pPr lvl="1"/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Single chip new DAC settings plus lower clock frequency</a:t>
            </a:r>
          </a:p>
          <a:p>
            <a:pPr lvl="1"/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Quad         new DAC settings plus lower clock frequency </a:t>
            </a:r>
          </a:p>
          <a:p>
            <a:pPr lvl="1"/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      new DAC settings only</a:t>
            </a:r>
          </a:p>
          <a:p>
            <a:pPr lvl="1"/>
            <a:endParaRPr lang="en-GB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current design of the concentrators in the 32 chip module is based on a 40 MHz clock. This cannot be changed. So this will need a re-design of the concentrators. The concentrator combines the data streams and controls of 16 chips.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EIC I have prepared a set of low power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dac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settings</a:t>
            </a:r>
          </a:p>
          <a:p>
            <a:pPr marL="0" indent="0">
              <a:buNone/>
            </a:pPr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conclusion is that running the TPX3 </a:t>
            </a:r>
            <a:r>
              <a:rPr lang="en-GB" sz="24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Gridpixes</a:t>
            </a:r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low power mode reduces the power consumption for a pixel TPC to say 5 (6) kW per endcap. Pretty good.</a:t>
            </a: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A0E9E-8C1A-470F-B709-7C23131E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625" y="6597419"/>
            <a:ext cx="274320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26/10/2020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214B82-A4FE-404C-8B1B-22CB8F49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825" y="6597419"/>
            <a:ext cx="584835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Pixel TPC R&amp;D (Peter Kluit)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899901"/>
      </p:ext>
    </p:extLst>
  </p:cSld>
  <p:clrMapOvr>
    <a:masterClrMapping/>
  </p:clrMapOvr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9103626</TotalTime>
  <Pages>11</Pages>
  <Words>1327</Words>
  <Application>Microsoft Macintosh PowerPoint</Application>
  <PresentationFormat>Widescreen</PresentationFormat>
  <Paragraphs>132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Cambria Math</vt:lpstr>
      <vt:lpstr>Menlo</vt:lpstr>
      <vt:lpstr>Monotype Sorts</vt:lpstr>
      <vt:lpstr>Symbol</vt:lpstr>
      <vt:lpstr>Times New Roman</vt:lpstr>
      <vt:lpstr>Verdana</vt:lpstr>
      <vt:lpstr>Wingdings</vt:lpstr>
      <vt:lpstr>Como</vt:lpstr>
      <vt:lpstr>Pixel TPC  tracking  low power CEPC</vt:lpstr>
      <vt:lpstr>R&amp;D topics: power consumption</vt:lpstr>
      <vt:lpstr>power consumption for TPX4</vt:lpstr>
      <vt:lpstr>R&amp;D: low power mode TPX4</vt:lpstr>
      <vt:lpstr>R&amp;D: TPX3 power consumption </vt:lpstr>
      <vt:lpstr>TPX3 power</vt:lpstr>
      <vt:lpstr>PowerPoint Presentation</vt:lpstr>
      <vt:lpstr>Low power dacs for TPX3</vt:lpstr>
      <vt:lpstr>R&amp;D: TPX3 power consumption </vt:lpstr>
      <vt:lpstr> </vt:lpstr>
      <vt:lpstr> </vt:lpstr>
      <vt:lpstr> </vt:lpstr>
      <vt:lpstr> 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QUAD pixel detector</dc:title>
  <dc:subject/>
  <dc:creator>Peter Kluit </dc:creator>
  <cp:keywords/>
  <dc:description/>
  <cp:lastModifiedBy>Peter Kluit</cp:lastModifiedBy>
  <cp:revision>2544</cp:revision>
  <cp:lastPrinted>2002-02-06T08:01:21Z</cp:lastPrinted>
  <dcterms:created xsi:type="dcterms:W3CDTF">2019-10-28T05:36:17Z</dcterms:created>
  <dcterms:modified xsi:type="dcterms:W3CDTF">2024-04-03T09:37:33Z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