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84" r:id="rId2"/>
    <p:sldId id="553" r:id="rId3"/>
    <p:sldId id="605" r:id="rId4"/>
    <p:sldId id="476" r:id="rId5"/>
    <p:sldId id="545" r:id="rId6"/>
    <p:sldId id="482" r:id="rId7"/>
    <p:sldId id="572" r:id="rId8"/>
    <p:sldId id="574" r:id="rId9"/>
    <p:sldId id="668" r:id="rId10"/>
    <p:sldId id="671" r:id="rId11"/>
    <p:sldId id="673" r:id="rId12"/>
    <p:sldId id="692" r:id="rId13"/>
    <p:sldId id="693" r:id="rId14"/>
    <p:sldId id="699" r:id="rId15"/>
    <p:sldId id="700" r:id="rId16"/>
    <p:sldId id="701" r:id="rId17"/>
    <p:sldId id="702" r:id="rId18"/>
    <p:sldId id="703" r:id="rId19"/>
    <p:sldId id="710" r:id="rId20"/>
    <p:sldId id="704" r:id="rId21"/>
    <p:sldId id="694" r:id="rId22"/>
    <p:sldId id="654" r:id="rId23"/>
    <p:sldId id="681" r:id="rId24"/>
    <p:sldId id="666" r:id="rId25"/>
    <p:sldId id="682" r:id="rId26"/>
    <p:sldId id="679" r:id="rId27"/>
    <p:sldId id="680" r:id="rId28"/>
    <p:sldId id="663" r:id="rId29"/>
    <p:sldId id="675" r:id="rId30"/>
    <p:sldId id="691" r:id="rId31"/>
    <p:sldId id="685" r:id="rId32"/>
    <p:sldId id="686" r:id="rId33"/>
    <p:sldId id="310" r:id="rId34"/>
    <p:sldId id="612" r:id="rId35"/>
    <p:sldId id="613" r:id="rId36"/>
    <p:sldId id="687" r:id="rId37"/>
    <p:sldId id="550" r:id="rId38"/>
    <p:sldId id="709" r:id="rId39"/>
    <p:sldId id="705" r:id="rId40"/>
    <p:sldId id="706" r:id="rId41"/>
    <p:sldId id="707" r:id="rId42"/>
    <p:sldId id="708" r:id="rId43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FF"/>
    <a:srgbClr val="66FF33"/>
    <a:srgbClr val="FF0000"/>
    <a:srgbClr val="FF6600"/>
    <a:srgbClr val="FFFF00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3" autoAdjust="0"/>
    <p:restoredTop sz="95007" autoAdjust="0"/>
  </p:normalViewPr>
  <p:slideViewPr>
    <p:cSldViewPr>
      <p:cViewPr varScale="1">
        <p:scale>
          <a:sx n="112" d="100"/>
          <a:sy n="112" d="100"/>
        </p:scale>
        <p:origin x="288" y="18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3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41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27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262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811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5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8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1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50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401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451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79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850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95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CEPC Review 2 April 2024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9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linearcollider.org/event/10269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LCSoft/MarlinReco/blob/master/Analysis/PIDTools/" TargetMode="External"/><Relationship Id="rId3" Type="http://schemas.openxmlformats.org/officeDocument/2006/relationships/image" Target="../media/image5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genda.linearcollider.org/event/102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17020/contributions/118690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9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nikhef.nl/pub/services/biblio/theses_pdf/thesis_C_Ligtenberg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52068" y="762878"/>
            <a:ext cx="5977706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Pixel TPC  tracking and </a:t>
            </a:r>
            <a:r>
              <a:rPr kumimoji="0" lang="en-GB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dEdx</a:t>
            </a: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performance </a:t>
            </a:r>
            <a:r>
              <a:rPr lang="en-GB" altLang="en-US" sz="3200" b="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at CEPC</a:t>
            </a: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174193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</a:t>
            </a:r>
            <a:r>
              <a:rPr lang="en-GB" altLang="en-US" dirty="0" err="1">
                <a:latin typeface="Verdana"/>
                <a:cs typeface="Verdana"/>
              </a:rPr>
              <a:t>Hartjes</a:t>
            </a:r>
            <a:r>
              <a:rPr lang="en-GB" altLang="en-US" dirty="0">
                <a:latin typeface="Verdana"/>
                <a:cs typeface="Verdana"/>
              </a:rPr>
              <a:t>, Jochen Kaminski, Peter Kluit, 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480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F8D6-F8DC-0105-D2D1-76DCD0A0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10" y="-166524"/>
            <a:ext cx="3867488" cy="815191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2927648" y="998352"/>
            <a:ext cx="6250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6983-6990 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18" b="-1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75353" y="2158405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blipFill>
                <a:blip r:embed="rId11"/>
                <a:stretch>
                  <a:fillRect l="-2404" r="-14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4292395" y="1050387"/>
            <a:ext cx="436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6983-6988 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/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8788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</a:p>
          <a:p>
            <a:pPr algn="ctr"/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lvl="0">
                  <a:spcBef>
                    <a:spcPct val="20000"/>
                  </a:spcBef>
                  <a:buClr>
                    <a:srgbClr val="FF6600"/>
                  </a:buClr>
                  <a:buSzPct val="100000"/>
                </a:pPr>
                <a:endParaRPr lang="en-US" sz="2000" kern="0" dirty="0">
                  <a:solidFill>
                    <a:srgbClr val="0066FF"/>
                  </a:solidFill>
                  <a:latin typeface="Verdana"/>
                  <a:cs typeface="Verdana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endParaRPr lang="en-US" sz="2000" kern="0" dirty="0">
                  <a:solidFill>
                    <a:srgbClr val="0066FF"/>
                  </a:solidFill>
                  <a:latin typeface="Verdana"/>
                  <a:cs typeface="Verdana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  <a:blipFill>
                <a:blip r:embed="rId8"/>
                <a:stretch>
                  <a:fillRect t="-1068" r="-1108" b="-177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96321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7521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</a:p>
          <a:p>
            <a:pPr algn="ctr"/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43472" y="1844824"/>
            <a:ext cx="1029714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Writing a NIM paper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uding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more results)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details on the results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LCTPC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annual gathering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FCF85-EB85-399B-C85C-C312182963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0336" y="4057447"/>
            <a:ext cx="2366711" cy="16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333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2528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353644"/>
            <a:ext cx="932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tracking Performance in xy for a Pixel TPC based on test beam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98E08-8E6F-22B2-B90F-91327B82C69E}"/>
              </a:ext>
            </a:extLst>
          </p:cNvPr>
          <p:cNvSpPr txBox="1"/>
          <p:nvPr/>
        </p:nvSpPr>
        <p:spPr>
          <a:xfrm>
            <a:off x="228600" y="2578030"/>
            <a:ext cx="63967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ingle electron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xy                     6 mm track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8184232" y="2014031"/>
            <a:ext cx="6195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</a:t>
            </a:r>
            <a:r>
              <a:rPr kumimoji="0" lang="en-NL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349155" y="5682734"/>
            <a:ext cx="8571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22 (33) </a:t>
            </a:r>
            <a:r>
              <a:rPr lang="en-NL" sz="16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Comparable to performance of silicon detector (but TPC gas material).</a:t>
            </a:r>
            <a:endParaRPr lang="en-NL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8B3C0-068E-38CE-DDF8-09C6D8D3DDBE}"/>
              </a:ext>
            </a:extLst>
          </p:cNvPr>
          <p:cNvSpPr txBox="1"/>
          <p:nvPr/>
        </p:nvSpPr>
        <p:spPr>
          <a:xfrm>
            <a:off x="695300" y="1988840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TPC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 and dimensions Huirong Xi (talk) </a:t>
            </a:r>
            <a:endParaRPr lang="en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D424A-9D9E-FA9F-1FE2-48E740F75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141" y="2387157"/>
            <a:ext cx="2317719" cy="36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41CEE-4782-1D9D-7405-AF4C7D3F6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493" y="2372214"/>
            <a:ext cx="2317722" cy="3600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5BD96-FD6B-23B0-D316-009A4158A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1206" y="1500619"/>
            <a:ext cx="331988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988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84784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tracking Performance xy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623392" y="2264092"/>
            <a:ext cx="403244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last 10 cm track provides very high resolution ‘point’ in the endcap (cos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&gt;0.8). This is due to the short drift distance and the high resolution pixel readout.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point can be used to calibrate out the TPC distortions? There is no need for an additional forward silicon tracker.</a:t>
            </a:r>
            <a:endParaRPr lang="en-NL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27EF6-9843-5E71-7179-A23CB3AE6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523" y="764419"/>
            <a:ext cx="441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264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A35AD-8D74-6919-438B-138D07BD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2012" y="1215391"/>
            <a:ext cx="3055367" cy="474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98E4CB-320A-5497-EFEC-1DDE4C044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6820" y="1168089"/>
            <a:ext cx="3124512" cy="485369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353644"/>
            <a:ext cx="932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tracking Performance in z for a Pixel TPC based on test beam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2135560" y="1816470"/>
            <a:ext cx="932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NL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                                                    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last 10 cm of track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NL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sz="1800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421163" y="5322694"/>
            <a:ext cx="8571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140 </a:t>
            </a:r>
            <a:r>
              <a:rPr lang="en-NL" sz="16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endcap in the last 10 cm point 30 </a:t>
            </a:r>
            <a:r>
              <a:rPr lang="en-NL" sz="16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lang="en-GB" sz="16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7286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8328A-1BE9-596A-1823-4D2A3F12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5428" y="986973"/>
            <a:ext cx="3360381" cy="522009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751456" y="1268760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 to a drift chamber IDEA with 1.8 cm cells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66 points with resolution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(xy) 100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and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(z</a:t>
            </a:r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2000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47C8D-2DD3-4000-4E14-FBD33A47CEF6}"/>
              </a:ext>
            </a:extLst>
          </p:cNvPr>
          <p:cNvSpPr txBox="1"/>
          <p:nvPr/>
        </p:nvSpPr>
        <p:spPr>
          <a:xfrm>
            <a:off x="2207568" y="249289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B8E40-89FF-782A-251C-C3EAD4ECEC32}"/>
              </a:ext>
            </a:extLst>
          </p:cNvPr>
          <p:cNvSpPr txBox="1"/>
          <p:nvPr/>
        </p:nvSpPr>
        <p:spPr>
          <a:xfrm>
            <a:off x="2135560" y="5445224"/>
            <a:ext cx="9414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resolutions of a (Pixel) TPC for the same “cell” size are smaller by a factor of: xy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to 10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 T) ,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to 10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 T)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in z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3-10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NL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D340B-94FA-1EDB-34D9-E37689BA9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9230" y="949437"/>
            <a:ext cx="3388950" cy="526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0296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5207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271464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775520" y="1916832"/>
            <a:ext cx="917306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study in data the energy loss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has measurements with 55 </a:t>
            </a:r>
            <a:r>
              <a:rPr lang="en-US" sz="2000" kern="0" dirty="0">
                <a:solidFill>
                  <a:srgbClr val="0066FF"/>
                </a:solidFill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measure the number of hits as a function of the distance along the track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dN/dx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(dE/dx) with high granularity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use also the ToT (a measure of the deposited charge) but this is not explored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advantage of hit counting is that one is NOT getting the fluctuations from the multiplication process. The ToT will include these avalanche fluctuations.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a pad readout the charge is used as a measure of dEdx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has a worse granularity and includes avalanche fluctuations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2849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 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TX3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3FA8B-E49C-E5D2-6797-79B1E9173BD4}"/>
              </a:ext>
            </a:extLst>
          </p:cNvPr>
          <p:cNvSpPr txBox="1"/>
          <p:nvPr/>
        </p:nvSpPr>
        <p:spPr>
          <a:xfrm rot="19400085">
            <a:off x="5190072" y="2915016"/>
            <a:ext cx="245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932922" y="98072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dEdx performance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703512" y="1712486"/>
            <a:ext cx="99550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 chips to form a 1 m long track with 60 % coverage for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1) reject large clusters and then run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90% using slices of 20 pixels along track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(gives nr of selected hits). A large cluster has more than 6 hits in 5 consecutive pixels. </a:t>
            </a:r>
          </a:p>
          <a:p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2) fit the slope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minimum distance (d) distribution with an exponential function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(d)=defines the inverse weights):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is then fitted for each track with N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exp(-slope 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the “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variable for electrons and MIP (==70% of hits)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= nr of selected hits,  method 2 = slope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is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 = 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)/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(for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the rms) </a:t>
            </a:r>
          </a:p>
        </p:txBody>
      </p:sp>
    </p:spTree>
    <p:extLst>
      <p:ext uri="{BB962C8B-B14F-4D97-AF65-F5344CB8AC3E}">
        <p14:creationId xmlns:p14="http://schemas.microsoft.com/office/powerpoint/2010/main" val="49696196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230D30-70C8-96A6-4532-2958CEBE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3403" y="600931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method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900" y="1928953"/>
            <a:ext cx="385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3.6%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1.03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drift=5-15 mm (flat)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distribution is obtained by dropping 30% of the hits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BB611-D1A7-5B13-D4BB-8E7F23292AA1}"/>
              </a:ext>
            </a:extLst>
          </p:cNvPr>
          <p:cNvSpPr txBox="1"/>
          <p:nvPr/>
        </p:nvSpPr>
        <p:spPr>
          <a:xfrm>
            <a:off x="5519936" y="3301273"/>
            <a:ext cx="2831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696022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2FD27B-D79B-C103-B608-89CBF09D0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155" y="600931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method 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85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2.9%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1.07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 this is 1. A number larger than 1 means that the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is +7% larger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EF878-EDB3-B3D9-2D85-2308B5E965E9}"/>
              </a:ext>
            </a:extLst>
          </p:cNvPr>
          <p:cNvSpPr txBox="1"/>
          <p:nvPr/>
        </p:nvSpPr>
        <p:spPr>
          <a:xfrm>
            <a:off x="5459269" y="3351303"/>
            <a:ext cx="2470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6848190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84445"/>
              </p:ext>
            </p:extLst>
          </p:nvPr>
        </p:nvGraphicFramePr>
        <p:xfrm>
          <a:off x="1271464" y="2708920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90 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ail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Fit slope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847528" y="4149080"/>
            <a:ext cx="9145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“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 tail” method is truncation at 90% where large clusters are identified and removed (tail reduced)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“Fit slope” method (2)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exponential distribution (with the slope and amplitude as free parameters) is fitted to the distribution of distance between the hits (as discussed: after applying the weights) </a:t>
            </a:r>
            <a:endParaRPr lang="en-NL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785010"/>
            <a:ext cx="8842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dEdx resolution for electrons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2711624" y="1104175"/>
            <a:ext cx="643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of performance of dEdx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296DA-BC0A-4FD3-3B66-0CD1BF79C70A}"/>
              </a:ext>
            </a:extLst>
          </p:cNvPr>
          <p:cNvSpPr txBox="1"/>
          <p:nvPr/>
        </p:nvSpPr>
        <p:spPr>
          <a:xfrm rot="17346532">
            <a:off x="-484876" y="2695607"/>
            <a:ext cx="2427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695400" y="1449202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extrapolated to CEPC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1380503" y="2275125"/>
            <a:ext cx="3419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B = 1 T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</a:p>
          <a:p>
            <a:pPr algn="ctr"/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2 fit slope of the distance distribution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2.9%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187706" y="2132856"/>
            <a:ext cx="544479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TPC  </a:t>
            </a:r>
          </a:p>
          <a:p>
            <a:pPr algn="ctr"/>
            <a:r>
              <a:rPr lang="en-GB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600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1800 mm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resolution = 2.65%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 (cost=0)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Pixel TPC performance at B = 1 T at p = 5,6 GeV/c</a:t>
            </a:r>
            <a:endParaRPr lang="en-NL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7024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0C26FC-F524-8DF0-4250-AA85A723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36734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dEdx performance for T2K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467068" y="2266370"/>
            <a:ext cx="5418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Contacted Ullrich Einhaus for dEdx studies in 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the ILC soft parametrisations </a:t>
            </a:r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energy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 based on G4 </a:t>
            </a:r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full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 of the ILC TPC with T2K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Link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generated in 2020 with ILC soft v02-02 and v02-02-01 </a:t>
            </a:r>
          </a:p>
        </p:txBody>
      </p: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1E263E-C12B-7A9F-D1E3-43DCD61D3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0955" y="42634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Pixel TPC dEdx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83329-1F52-BA4C-229D-2347B571B407}"/>
                  </a:ext>
                </a:extLst>
              </p:cNvPr>
              <p:cNvSpPr txBox="1"/>
              <p:nvPr/>
            </p:nvSpPr>
            <p:spPr>
              <a:xfrm>
                <a:off x="6582072" y="2046411"/>
                <a:ext cx="5418584" cy="4466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Pixel TPC resolution from electron p = 5 (6) GeV test beam (for B = 1 T) of 2.65% - the ‘max’  scenario cos 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q = 0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 scales as:</a:t>
                </a:r>
              </a:p>
              <a:p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   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track</m:t>
                        </m:r>
                        <m:r>
                          <a:rPr lang="en-US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length</m:t>
                        </m:r>
                        <m:r>
                          <a:rPr lang="en-US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&lt;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Eloss</m:t>
                        </m:r>
                        <m:r>
                          <a:rPr lang="en-US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&gt;</m:t>
                        </m:r>
                      </m:e>
                    </m:rad>
                  </m:oMath>
                </a14:m>
                <a:endParaRPr lang="en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Separation electron pion</a:t>
                </a:r>
              </a:p>
              <a:p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|&lt;Eloss e&gt; - &lt;Eloss 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&gt;| / 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r>
                  <a:rPr lang="en-NL" sz="2000" baseline="-25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baseline="-25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Separation pion kaon</a:t>
                </a:r>
              </a:p>
              <a:p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|&lt;Eloss 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p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&gt; - &lt;Eloss 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K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&gt;| / 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r>
                  <a:rPr lang="en-NL" sz="2000" baseline="-25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</a:p>
              <a:p>
                <a:endParaRPr lang="en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Fantastic performance more than 5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K-</a:t>
                </a:r>
                <a:r>
                  <a:rPr lang="en-NL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separation at 45 GeV/c </a:t>
                </a:r>
                <a:endParaRPr lang="en-NL" sz="2000" baseline="-25000" dirty="0">
                  <a:solidFill>
                    <a:srgbClr val="0066FF"/>
                  </a:solidFill>
                  <a:latin typeface="Symbol" pitchFamily="2" charset="2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baseline="-25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     </a:t>
                </a:r>
                <a:endParaRPr lang="en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83329-1F52-BA4C-229D-2347B571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072" y="2046411"/>
                <a:ext cx="5418584" cy="4466159"/>
              </a:xfrm>
              <a:prstGeom prst="rect">
                <a:avLst/>
              </a:prstGeom>
              <a:blipFill>
                <a:blip r:embed="rId8"/>
                <a:stretch>
                  <a:fillRect l="-1168" t="-852" r="-210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63476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80B5B9-98FB-D574-125F-186502505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654" y="1112439"/>
            <a:ext cx="3661995" cy="5688632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033042" y="1781188"/>
            <a:ext cx="10701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Worst case (diffusion) CEPC Performance with: 3.4% and 3.5% (2T)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098C7-87ED-B7CF-E833-78E9F8364F6C}"/>
              </a:ext>
            </a:extLst>
          </p:cNvPr>
          <p:cNvSpPr txBox="1"/>
          <p:nvPr/>
        </p:nvSpPr>
        <p:spPr>
          <a:xfrm>
            <a:off x="2503886" y="5760416"/>
            <a:ext cx="8560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Worst case: p = 45 GeV/c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-K separation 4.0 (3T) and 3.9 </a:t>
            </a:r>
            <a:r>
              <a:rPr lang="en-NL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endParaRPr lang="en-NL" sz="2000" dirty="0">
              <a:latin typeface="Symbol" pitchFamily="2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94021E-67FF-85BA-6A19-AD8E06FC5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8090" y="1119536"/>
            <a:ext cx="3661997" cy="56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4511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9DA6A-516F-2E7D-44FF-9538D2B6C8E3}"/>
              </a:ext>
            </a:extLst>
          </p:cNvPr>
          <p:cNvSpPr txBox="1"/>
          <p:nvPr/>
        </p:nvSpPr>
        <p:spPr>
          <a:xfrm>
            <a:off x="872612" y="1649120"/>
            <a:ext cx="1091298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/dx resolution for an electron with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n-NL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1 m track length with 60% coverage is measured to be 2.9% (at B = 1 Tesla)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resolution for the CEPS detector is 2.65%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w.c.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3.4% @ 3T and 3.5% @ 2T)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This allows for particle identification and separation of Kaons from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pions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up to momenta of 45 GeV with more than 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(worst case 4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and 3.9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(2T)) for cos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 The separation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creases up to cos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0.85 (see back up slide).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test beam @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FermiLab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with a quad in a TPC is planned (2024, US Grant EIC)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an EIC R&amp;D program for CO2 cooling is funded (2023) (Yale, Stony Brook, Purdue, Bonn,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Nikhef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Focus is particle identification and tracking at the Electron-Ion-Collider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pixel TPC has become a realistic viable option for experiments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High precision tracking like ILD@ILC in the transverse and longitudinal planes,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/dx by electron and cluster counting, excellent two track resolution, digital readout that can deal with high rates</a:t>
            </a:r>
          </a:p>
        </p:txBody>
      </p:sp>
    </p:spTree>
    <p:extLst>
      <p:ext uri="{BB962C8B-B14F-4D97-AF65-F5344CB8AC3E}">
        <p14:creationId xmlns:p14="http://schemas.microsoft.com/office/powerpoint/2010/main" val="27801919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 Pixel TPC </a:t>
            </a:r>
            <a:b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CEPC or FCC-</a:t>
            </a: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869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96622"/>
                <a:ext cx="11234465" cy="518470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most difficult situation for a TPC is running at the Z. </a:t>
                </a:r>
              </a:p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Z pole with 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200 10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will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60 kHz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Quad): 2.6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MHits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 </a:t>
                </a:r>
                <a:r>
                  <a:rPr lang="en-GB" sz="1800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Testbeam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 up to 1.5 kHz</a:t>
                </a:r>
                <a:endParaRPr lang="en-GB" sz="1800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sufficient to deal with hits from Z’s in high luminosity Z running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NB: Data size is not a show stopper as e.g.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LHCb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experiment shows using the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VeloPix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chip 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96622"/>
                <a:ext cx="11234465" cy="5184706"/>
              </a:xfrm>
              <a:blipFill>
                <a:blip r:embed="rId3"/>
                <a:stretch>
                  <a:fillRect l="-451" t="-1222" b="-1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52" y="1988840"/>
            <a:ext cx="3466852" cy="1648731"/>
          </a:xfrm>
          <a:prstGeom prst="rect">
            <a:avLst/>
          </a:prstGeom>
        </p:spPr>
      </p:pic>
      <p:grpSp>
        <p:nvGrpSpPr>
          <p:cNvPr id="12" name="Groep 8">
            <a:extLst>
              <a:ext uri="{FF2B5EF4-FFF2-40B4-BE49-F238E27FC236}">
                <a16:creationId xmlns:a16="http://schemas.microsoft.com/office/drawing/2014/main" id="{50D56FB8-D3E1-144E-906C-4CAD19ED7E1E}"/>
              </a:ext>
            </a:extLst>
          </p:cNvPr>
          <p:cNvGrpSpPr/>
          <p:nvPr/>
        </p:nvGrpSpPr>
        <p:grpSpPr>
          <a:xfrm>
            <a:off x="1631504" y="1916832"/>
            <a:ext cx="4824537" cy="1584176"/>
            <a:chOff x="7149455" y="4681579"/>
            <a:chExt cx="4876923" cy="1764303"/>
          </a:xfrm>
        </p:grpSpPr>
        <p:pic>
          <p:nvPicPr>
            <p:cNvPr id="13" name="Afbeelding 6">
              <a:extLst>
                <a:ext uri="{FF2B5EF4-FFF2-40B4-BE49-F238E27FC236}">
                  <a16:creationId xmlns:a16="http://schemas.microsoft.com/office/drawing/2014/main" id="{4B2B1183-034B-D044-B833-090BE692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149455" y="4681579"/>
              <a:ext cx="4669132" cy="1764303"/>
            </a:xfrm>
            <a:prstGeom prst="rect">
              <a:avLst/>
            </a:prstGeom>
          </p:spPr>
        </p:pic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370EADA3-3EF4-CD41-9D12-A9689F0DDA22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possible at these colliders (at ILC power pulsing was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in my opinion no show stopper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Silicon detectors lower consumption for the chips and cooling is an important point that needs R&amp;D (e.g. microchannel cooling).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one limit the track distortions?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There are two important sources of track distortions: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primary ions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ion back flow (IBF)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ILC gating is possible; for CEPC or FCC-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this is more involved, for a Pixel TPC a double grid is the best solution (see next slide) 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082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731014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back up slide)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TWINGRID </a:t>
            </a:r>
            <a:r>
              <a:rPr lang="en-GB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NIMA 610 (2009) 644-648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several GEMs on top of each other to reduce IBF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Pixel the IBF can be easily modelled and w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 but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detector lab in Bonn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</a:t>
            </a: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 strahlung gives (now) a factor 200 more background. Detector optimization and shielding is important for TPC and Silicon detectors to reduce pair background.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VTX-SIT/SET detectors.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085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out TPC 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ILD/CEPC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091054"/>
            <a:ext cx="10586393" cy="5722322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out distortions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muons from Z decays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by fitting the 3D spatial distribution as a function of time as was done by ALEPH and more recently by ALICE. Using this distribution the hits positions are corrected and the TPC track refitted.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with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trackers around the TPC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more elaborate methods can be used. One can use the track predictions based of the silicon trackers SIT and SET to correct on a track-by-track level the TPC track. 	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use as a constraint that the extrapolated positions and angles agree with the measured in the SIT and SET.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Practically, one can e.g. correct the TPC track parameters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ultimate way is a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ATLAS. In the ATLAS track fit the common systematics is fitted out for sets of Muon hits. For ILD/CEPC the fit would fit free parameters in the distortion model, while using as a constraint the SIT and SET position and direction measurements. 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simplest case is a model where the strength (amplitude) and radial dependence would be scaled and a model is used for the 3D extrapolations.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429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363200" cy="72008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Conclusions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a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7192"/>
            <a:ext cx="11407824" cy="5018112"/>
          </a:xfrm>
        </p:spPr>
        <p:txBody>
          <a:bodyPr/>
          <a:lstStyle/>
          <a:p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a pixel TPC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reconstruct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 in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0066FF"/>
                </a:solidFill>
                <a:latin typeface="Verdana"/>
                <a:ea typeface="Verdana" panose="020B0604030504040204" pitchFamily="34" charset="0"/>
                <a:cs typeface="Verdana"/>
              </a:rPr>
              <a:t>YES: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current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Timepix3 chip can deal with the Z hit rate running</a:t>
            </a:r>
            <a:endParaRPr lang="en-GB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MDI design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/CEPC gives a lot of beam-beam background more that a factor 100 more hits from the beam than from the Z. This far from optimal.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improved MDI is needed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consumption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1W/cm</a:t>
            </a:r>
            <a:r>
              <a:rPr lang="en-GB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running the TPX chips in low power mode this can be reduced by a factor of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Still good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important no show stopper; but needs extensive R&amp;D.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in the TPC drift volume are a concern at high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running: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from Z decays in TPC are O(100)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reduce the IBF for a pixel TPC by making a device with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grid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double grid needs dedicated R&amp;D that can be performed in the new lab in Bonn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Z physics program at FCC-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with an ILD-like detector with a Pixel TPC (with double grid structures) sliced between two silicon trackers (VTX-SIT and SET) can be fully exploited. The reduction of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beamstrahlung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an improved MDI – and the fitting out of distortions - needs more study.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can perfectly run at WW, ZH or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where track distortions are several orders of magnitude smaller 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53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A5805-864E-0EB6-0936-73FDA54F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420" y="1860269"/>
            <a:ext cx="3852700" cy="421530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972017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istance distribution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865CF-F51F-669D-6374-62DCFD439508}"/>
              </a:ext>
            </a:extLst>
          </p:cNvPr>
          <p:cNvSpPr txBox="1"/>
          <p:nvPr/>
        </p:nvSpPr>
        <p:spPr>
          <a:xfrm>
            <a:off x="4242048" y="1628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chip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24AB36-147C-6D3A-6C4E-B21BC9E0D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4582" y="1937191"/>
            <a:ext cx="3191583" cy="32842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7A636-6666-8B5C-39A3-20F10154826B}"/>
              </a:ext>
            </a:extLst>
          </p:cNvPr>
          <p:cNvSpPr txBox="1"/>
          <p:nvPr/>
        </p:nvSpPr>
        <p:spPr>
          <a:xfrm>
            <a:off x="7348242" y="1628279"/>
            <a:ext cx="3284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uad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97F64-24D2-1EC0-227D-EECCE686AE7E}"/>
              </a:ext>
            </a:extLst>
          </p:cNvPr>
          <p:cNvSpPr txBox="1"/>
          <p:nvPr/>
        </p:nvSpPr>
        <p:spPr>
          <a:xfrm>
            <a:off x="8736632" y="2285849"/>
            <a:ext cx="124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1D389-66AE-50F1-EE41-A850DC7C7B03}"/>
              </a:ext>
            </a:extLst>
          </p:cNvPr>
          <p:cNvSpPr txBox="1"/>
          <p:nvPr/>
        </p:nvSpPr>
        <p:spPr>
          <a:xfrm>
            <a:off x="381790" y="1772816"/>
            <a:ext cx="35539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minimum distance between the hits. 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of the distribution is related to the number of primary clusters /cm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diffused peak at d&lt;10 comes from clusters with more than 1 hit.</a:t>
            </a:r>
          </a:p>
          <a:p>
            <a:endParaRPr lang="en-NL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DBACE-75BB-E3DF-9C20-06E3B4EAF6AD}"/>
              </a:ext>
            </a:extLst>
          </p:cNvPr>
          <p:cNvSpPr txBox="1"/>
          <p:nvPr/>
        </p:nvSpPr>
        <p:spPr>
          <a:xfrm>
            <a:off x="7345056" y="5391090"/>
            <a:ext cx="3767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>
                <a:latin typeface="Verdana"/>
                <a:cs typeface="Verdana"/>
                <a:hlinkClick r:id="rId9"/>
              </a:rPr>
              <a:t>Thesis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Kees Ligtenberg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2CD47-56C2-81E2-E862-8C6EC87DFE0D}"/>
              </a:ext>
            </a:extLst>
          </p:cNvPr>
          <p:cNvSpPr txBox="1"/>
          <p:nvPr/>
        </p:nvSpPr>
        <p:spPr>
          <a:xfrm>
            <a:off x="8562528" y="2774142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59729262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B021D-2585-D074-19D2-5139FB9914A9}"/>
              </a:ext>
            </a:extLst>
          </p:cNvPr>
          <p:cNvSpPr txBox="1"/>
          <p:nvPr/>
        </p:nvSpPr>
        <p:spPr>
          <a:xfrm>
            <a:off x="1775520" y="1700808"/>
            <a:ext cx="849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Method 2: Fit slope of the distance distribution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F437D-23FB-24F4-A80C-EC29141B1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134" y="2222218"/>
            <a:ext cx="3764284" cy="387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AED339-01A7-BB8C-DCEE-0FB80329F573}"/>
              </a:ext>
            </a:extLst>
          </p:cNvPr>
          <p:cNvSpPr txBox="1"/>
          <p:nvPr/>
        </p:nvSpPr>
        <p:spPr>
          <a:xfrm>
            <a:off x="5433088" y="2204864"/>
            <a:ext cx="602145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10 clusters onwards an exponential distribution is followed.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 10 the distribution will be down-weighted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= 1/weight). The weights are:</a:t>
            </a:r>
          </a:p>
          <a:p>
            <a:endParaRPr lang="en-GB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Menlo" panose="020B0609030804020204" pitchFamily="49" charset="0"/>
              </a:rPr>
              <a:t>Weights B=0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{ 35.0467 , 12.1497 , 4.52914 , 2.76311 , 1.99386 , 1.59795 , 1.3656 , 1.21409 , 1.11898 , 1.04385 };</a:t>
            </a:r>
          </a:p>
          <a:p>
            <a:endParaRPr lang="en-GB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Menlo" panose="020B0609030804020204" pitchFamily="49" charset="0"/>
              </a:rPr>
              <a:t>Weights B=1 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   { 22.5617 , 7.39573 , 2.43318 , 1.54528 , 1.23428 , 1.09727 , 1.04368 , 1.01625 , 1.00182 , 0.998178 };</a:t>
            </a:r>
          </a:p>
          <a:p>
            <a:endParaRPr lang="en-GB" sz="18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the difference in weights in the B=0 and 1 T data sets. This is related to the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fluctutations</a:t>
            </a:r>
            <a:endParaRPr lang="en-GB" sz="18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ED7BE-475E-6D1F-5692-9BA6573F3804}"/>
              </a:ext>
            </a:extLst>
          </p:cNvPr>
          <p:cNvSpPr txBox="1"/>
          <p:nvPr/>
        </p:nvSpPr>
        <p:spPr>
          <a:xfrm>
            <a:off x="3431704" y="2846839"/>
            <a:ext cx="1175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CFA8E-8F7F-E760-58BA-FF04BD412F53}"/>
              </a:ext>
            </a:extLst>
          </p:cNvPr>
          <p:cNvSpPr txBox="1"/>
          <p:nvPr/>
        </p:nvSpPr>
        <p:spPr>
          <a:xfrm>
            <a:off x="2712297" y="3389100"/>
            <a:ext cx="1957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0297403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2812DA-4D21-6E4D-F3B3-4C313983F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23419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500966" y="2091620"/>
            <a:ext cx="54185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for different cos(theta) values due to the track length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cos(theta)=0 till 0.95 the separation lies between the black and red curves.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above 0.95-0.975 the separation drops till the blue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‘max’  scenario with resolution 2.5%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 performance over very large polar angle range 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83F02-12B4-6174-519C-1A054914A060}"/>
              </a:ext>
            </a:extLst>
          </p:cNvPr>
          <p:cNvSpPr txBox="1"/>
          <p:nvPr/>
        </p:nvSpPr>
        <p:spPr>
          <a:xfrm>
            <a:off x="1499456" y="23007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Pixel TPC</a:t>
            </a:r>
          </a:p>
        </p:txBody>
      </p:sp>
    </p:spTree>
    <p:extLst>
      <p:ext uri="{BB962C8B-B14F-4D97-AF65-F5344CB8AC3E}">
        <p14:creationId xmlns:p14="http://schemas.microsoft.com/office/powerpoint/2010/main" val="4158912762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</a:t>
            </a:r>
            <a:r>
              <a:rPr lang="en-US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9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9103591</TotalTime>
  <Pages>11</Pages>
  <Words>3955</Words>
  <Application>Microsoft Macintosh PowerPoint</Application>
  <PresentationFormat>Widescreen</PresentationFormat>
  <Paragraphs>463</Paragraphs>
  <Slides>42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Cambria Math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Pixel TPC  tracking and dEdx performance at CEPC</vt:lpstr>
      <vt:lpstr>Pixel TPC</vt:lpstr>
      <vt:lpstr> Pixel TPC</vt:lpstr>
      <vt:lpstr> GridPix technology</vt:lpstr>
      <vt:lpstr>Pixel chip: TimePix3</vt:lpstr>
      <vt:lpstr>    QUAD as a building block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Operation of a Pixel TPC  at CEPC or FCC-ee</vt:lpstr>
      <vt:lpstr>A Pixel TPC at CEPC or FCC-ee</vt:lpstr>
      <vt:lpstr>A Pixel TPC at CEPC or FCC-ee</vt:lpstr>
      <vt:lpstr>A Pixel TPC at CEPC or FCC-ee</vt:lpstr>
      <vt:lpstr>Fitting out TPC distortions in ILD/CEPC</vt:lpstr>
      <vt:lpstr>Conclusions: Pixel TPC at a circular collider</vt:lpstr>
      <vt:lpstr>  Backup plots</vt:lpstr>
      <vt:lpstr> </vt:lpstr>
      <vt:lpstr> </vt:lpstr>
      <vt:lpstr> </vt:lpstr>
      <vt:lpstr>Reducing the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2540</cp:revision>
  <cp:lastPrinted>2002-02-06T08:01:21Z</cp:lastPrinted>
  <dcterms:created xsi:type="dcterms:W3CDTF">2019-10-28T05:36:17Z</dcterms:created>
  <dcterms:modified xsi:type="dcterms:W3CDTF">2024-04-03T09:32:21Z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