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0"/>
  </p:notesMasterIdLst>
  <p:handoutMasterIdLst>
    <p:handoutMasterId r:id="rId21"/>
  </p:handoutMasterIdLst>
  <p:sldIdLst>
    <p:sldId id="684" r:id="rId2"/>
    <p:sldId id="553" r:id="rId3"/>
    <p:sldId id="694" r:id="rId4"/>
    <p:sldId id="695" r:id="rId5"/>
    <p:sldId id="696" r:id="rId6"/>
    <p:sldId id="697" r:id="rId7"/>
    <p:sldId id="698" r:id="rId8"/>
    <p:sldId id="699" r:id="rId9"/>
    <p:sldId id="701" r:id="rId10"/>
    <p:sldId id="702" r:id="rId11"/>
    <p:sldId id="703" r:id="rId12"/>
    <p:sldId id="704" r:id="rId13"/>
    <p:sldId id="705" r:id="rId14"/>
    <p:sldId id="706" r:id="rId15"/>
    <p:sldId id="708" r:id="rId16"/>
    <p:sldId id="707" r:id="rId17"/>
    <p:sldId id="700" r:id="rId18"/>
    <p:sldId id="310" r:id="rId19"/>
  </p:sldIdLst>
  <p:sldSz cx="12192000" cy="6858000"/>
  <p:notesSz cx="7023100" cy="9309100"/>
  <p:kinsoku lang="ja-JP" invalStChars="、。，．・：；？！゛゜ヽヾゝゞ々ー’”）〕］｝〉》」』】°‰′″℃￠％ぁぃぅぇぉっゃゅょゎァィゥェォッャュョヮヵヶ!%),.:;?]}｡｣､･ｧｨｩｪｫｬｭｮｯｰﾞﾟ" invalEndChars="‘“（〔［｛〈《「『【￥＄$([\{｢￡"/>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35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CCFFFF"/>
    <a:srgbClr val="66FF33"/>
    <a:srgbClr val="FF0000"/>
    <a:srgbClr val="FF6600"/>
    <a:srgbClr val="FFFF00"/>
    <a:srgbClr val="80808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3" autoAdjust="0"/>
    <p:restoredTop sz="95007" autoAdjust="0"/>
  </p:normalViewPr>
  <p:slideViewPr>
    <p:cSldViewPr>
      <p:cViewPr varScale="1">
        <p:scale>
          <a:sx n="112" d="100"/>
          <a:sy n="112" d="100"/>
        </p:scale>
        <p:origin x="288" y="184"/>
      </p:cViewPr>
      <p:guideLst>
        <p:guide orient="horz" pos="3552"/>
        <p:guide pos="3840"/>
      </p:guideLst>
    </p:cSldViewPr>
  </p:slideViewPr>
  <p:outlineViewPr>
    <p:cViewPr>
      <p:scale>
        <a:sx n="25" d="100"/>
        <a:sy n="25" d="100"/>
      </p:scale>
      <p:origin x="0" y="-5938"/>
    </p:cViewPr>
  </p:outlineViewPr>
  <p:notesTextViewPr>
    <p:cViewPr>
      <p:scale>
        <a:sx n="50" d="100"/>
        <a:sy n="50" d="100"/>
      </p:scale>
      <p:origin x="0" y="0"/>
    </p:cViewPr>
  </p:notesTextViewPr>
  <p:sorterViewPr>
    <p:cViewPr>
      <p:scale>
        <a:sx n="100" d="100"/>
        <a:sy n="100" d="100"/>
      </p:scale>
      <p:origin x="0" y="-70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430213" y="703263"/>
            <a:ext cx="6183312" cy="3479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35038" y="4422775"/>
            <a:ext cx="5151437" cy="4187825"/>
          </a:xfrm>
          <a:prstGeom prst="rect">
            <a:avLst/>
          </a:prstGeom>
          <a:noFill/>
          <a:ln w="12700">
            <a:noFill/>
            <a:miter lim="800000"/>
            <a:headEnd/>
            <a:tailEnd/>
          </a:ln>
          <a:effectLst/>
        </p:spPr>
        <p:txBody>
          <a:bodyPr vert="horz" wrap="square" lIns="94845" tIns="46622" rIns="94845" bIns="46622" numCol="1" anchor="t" anchorCtr="0" compatLnSpc="1">
            <a:prstTxWarp prst="textNoShape">
              <a:avLst/>
            </a:prstTxWarp>
          </a:bodyPr>
          <a:lstStyle/>
          <a:p>
            <a:pPr lvl="0"/>
            <a:r>
              <a:rPr lang="en-GB" noProof="0"/>
              <a:t>Click to edit Master text styles</a:t>
            </a:r>
          </a:p>
          <a:p>
            <a:pPr lvl="0"/>
            <a:r>
              <a:rPr lang="en-GB" noProof="0"/>
              <a:t>Second level</a:t>
            </a:r>
          </a:p>
          <a:p>
            <a:pPr lvl="0"/>
            <a:r>
              <a:rPr lang="en-GB" noProof="0"/>
              <a:t>Third level</a:t>
            </a:r>
          </a:p>
          <a:p>
            <a:pPr lvl="0"/>
            <a:r>
              <a:rPr lang="en-GB" noProof="0"/>
              <a:t>Fourth level</a:t>
            </a:r>
          </a:p>
          <a:p>
            <a:pPr lvl="0"/>
            <a:r>
              <a:rPr lang="en-GB"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70475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8431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1520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33906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0813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078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1594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7625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56988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83794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6803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64752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6097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430213" y="703263"/>
            <a:ext cx="6183312" cy="3479800"/>
          </a:xfrm>
          <a:ln/>
        </p:spPr>
      </p:sp>
      <p:sp>
        <p:nvSpPr>
          <p:cNvPr id="4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83619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117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748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62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6133" y="457200"/>
            <a:ext cx="2726267"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7333" y="457200"/>
            <a:ext cx="79756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275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267" y="457200"/>
            <a:ext cx="10363200" cy="800100"/>
          </a:xfrm>
        </p:spPr>
        <p:txBody>
          <a:bodyPr/>
          <a:lstStyle/>
          <a:p>
            <a:r>
              <a:rPr lang="en-US"/>
              <a:t>Click to edit Master title style</a:t>
            </a:r>
          </a:p>
        </p:txBody>
      </p:sp>
      <p:sp>
        <p:nvSpPr>
          <p:cNvPr id="3" name="Text Placeholder 2"/>
          <p:cNvSpPr>
            <a:spLocks noGrp="1"/>
          </p:cNvSpPr>
          <p:nvPr>
            <p:ph type="body" sz="half" idx="1"/>
          </p:nvPr>
        </p:nvSpPr>
        <p:spPr>
          <a:xfrm>
            <a:off x="677334"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72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Tx/>
              <a:buBlip>
                <a:blip r:embed="rId2"/>
              </a:buBlip>
              <a:defRPr/>
            </a:lvl1pPr>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201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329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67282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1467" y="1657350"/>
            <a:ext cx="5350933"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91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59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0"/>
            </a:lvl1pPr>
          </a:lstStyle>
          <a:p>
            <a:r>
              <a:rPr lang="en-US" dirty="0"/>
              <a:t>Click to edit Master title style</a:t>
            </a:r>
          </a:p>
        </p:txBody>
      </p:sp>
    </p:spTree>
    <p:extLst>
      <p:ext uri="{BB962C8B-B14F-4D97-AF65-F5344CB8AC3E}">
        <p14:creationId xmlns:p14="http://schemas.microsoft.com/office/powerpoint/2010/main" val="257724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059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marL="342900" indent="-342900">
              <a:buFont typeface="Wingdings" panose="05000000000000000000" pitchFamily="2" charset="2"/>
              <a:buChar char="§"/>
              <a:defRPr sz="3200"/>
            </a:lvl1pPr>
            <a:lvl2pPr marL="742950" indent="-285750">
              <a:buClr>
                <a:schemeClr val="accent1"/>
              </a:buClr>
              <a:buFont typeface="Wingdings" panose="05000000000000000000" pitchFamily="2" charset="2"/>
              <a:buChar char="§"/>
              <a:defRPr sz="2800"/>
            </a:lvl2pPr>
            <a:lvl3pPr marL="1257300" indent="-342900">
              <a:buClr>
                <a:schemeClr val="accent1"/>
              </a:buClr>
              <a:buFont typeface="Wingdings" panose="05000000000000000000" pitchFamily="2" charset="2"/>
              <a:buChar char="§"/>
              <a:defRPr sz="2400"/>
            </a:lvl3pPr>
            <a:lvl4pPr marL="1714500" indent="-342900">
              <a:buClr>
                <a:schemeClr val="accent1"/>
              </a:buClr>
              <a:buFont typeface="Wingdings" panose="05000000000000000000" pitchFamily="2" charset="2"/>
              <a:buChar char="§"/>
              <a:defRPr sz="2000"/>
            </a:lvl4pPr>
            <a:lvl5pPr marL="2171700" indent="-342900">
              <a:buClr>
                <a:schemeClr val="accent1"/>
              </a:buClr>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6204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48267" y="457200"/>
            <a:ext cx="10363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77333" y="1657350"/>
            <a:ext cx="1090506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 </a:t>
            </a:r>
          </a:p>
        </p:txBody>
      </p:sp>
      <p:sp>
        <p:nvSpPr>
          <p:cNvPr id="1028" name="Rectangle 5"/>
          <p:cNvSpPr>
            <a:spLocks noChangeArrowheads="1"/>
          </p:cNvSpPr>
          <p:nvPr/>
        </p:nvSpPr>
        <p:spPr bwMode="auto">
          <a:xfrm>
            <a:off x="4343400" y="6305550"/>
            <a:ext cx="396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GB" altLang="en-US" sz="1200" dirty="0">
                <a:solidFill>
                  <a:schemeClr val="tx1"/>
                </a:solidFill>
                <a:latin typeface="Verdana"/>
                <a:cs typeface="Verdana"/>
              </a:rPr>
              <a:t>Peter</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Kluit</a:t>
            </a:r>
            <a:r>
              <a:rPr lang="en-GB" altLang="en-US" sz="1200" baseline="0" dirty="0">
                <a:solidFill>
                  <a:schemeClr val="tx1"/>
                </a:solidFill>
                <a:latin typeface="Verdana"/>
                <a:cs typeface="Verdana"/>
              </a:rPr>
              <a:t> (</a:t>
            </a:r>
            <a:r>
              <a:rPr lang="en-GB" altLang="en-US" sz="1200" baseline="0" dirty="0" err="1">
                <a:solidFill>
                  <a:schemeClr val="tx1"/>
                </a:solidFill>
                <a:latin typeface="Verdana"/>
                <a:cs typeface="Verdana"/>
              </a:rPr>
              <a:t>Nikhef</a:t>
            </a:r>
            <a:r>
              <a:rPr lang="en-GB" altLang="en-US" sz="1200" baseline="0" dirty="0">
                <a:solidFill>
                  <a:schemeClr val="tx1"/>
                </a:solidFill>
                <a:latin typeface="Verdana"/>
                <a:cs typeface="Verdana"/>
              </a:rPr>
              <a:t>)</a:t>
            </a:r>
            <a:endParaRPr lang="en-GB" altLang="en-US" sz="1200" dirty="0">
              <a:solidFill>
                <a:schemeClr val="tx1"/>
              </a:solidFill>
              <a:latin typeface="Verdana"/>
              <a:cs typeface="Verdana"/>
            </a:endParaRPr>
          </a:p>
        </p:txBody>
      </p:sp>
      <p:sp>
        <p:nvSpPr>
          <p:cNvPr id="1029" name="Rectangle 6"/>
          <p:cNvSpPr>
            <a:spLocks noChangeArrowheads="1"/>
          </p:cNvSpPr>
          <p:nvPr/>
        </p:nvSpPr>
        <p:spPr bwMode="auto">
          <a:xfrm>
            <a:off x="8940800" y="622935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a:spcBef>
                <a:spcPct val="50000"/>
              </a:spcBef>
              <a:defRPr/>
            </a:pPr>
            <a:r>
              <a:rPr lang="en-GB" altLang="en-US" sz="800">
                <a:solidFill>
                  <a:schemeClr val="bg2"/>
                </a:solidFill>
              </a:rPr>
              <a:t> </a:t>
            </a:r>
            <a:fld id="{50F9948D-FA28-478D-A82E-F93DDFBE36D5}" type="slidenum">
              <a:rPr lang="en-GB" altLang="en-US" sz="800" smtClean="0">
                <a:solidFill>
                  <a:schemeClr val="bg2"/>
                </a:solidFill>
              </a:rPr>
              <a:pPr algn="r">
                <a:spcBef>
                  <a:spcPct val="50000"/>
                </a:spcBef>
                <a:defRPr/>
              </a:pPr>
              <a:t>‹#›</a:t>
            </a:fld>
            <a:endParaRPr lang="en-GB" altLang="en-US" sz="800">
              <a:solidFill>
                <a:schemeClr val="bg2"/>
              </a:solidFill>
            </a:endParaRPr>
          </a:p>
        </p:txBody>
      </p:sp>
      <p:sp>
        <p:nvSpPr>
          <p:cNvPr id="1030" name="Rectangle 8"/>
          <p:cNvSpPr>
            <a:spLocks noChangeArrowheads="1"/>
          </p:cNvSpPr>
          <p:nvPr/>
        </p:nvSpPr>
        <p:spPr bwMode="auto">
          <a:xfrm>
            <a:off x="533400" y="6460282"/>
            <a:ext cx="4906061" cy="24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altLang="en-US" sz="1200" kern="1200" dirty="0">
                <a:solidFill>
                  <a:schemeClr val="tx1"/>
                </a:solidFill>
                <a:latin typeface="Verdana"/>
                <a:ea typeface="+mn-ea"/>
                <a:cs typeface="Verdana"/>
              </a:rPr>
              <a:t>Lepton Collider 8 April 2024</a:t>
            </a:r>
            <a:endParaRPr lang="en-GB" altLang="en-US" sz="900" dirty="0">
              <a:latin typeface="Verdana"/>
              <a:cs typeface="Verdan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Times New Roman" pitchFamily="18" charset="0"/>
        </a:defRPr>
      </a:lvl2pPr>
      <a:lvl3pPr algn="ctr" rtl="0" eaLnBrk="0" fontAlgn="base" hangingPunct="0">
        <a:spcBef>
          <a:spcPct val="0"/>
        </a:spcBef>
        <a:spcAft>
          <a:spcPct val="0"/>
        </a:spcAft>
        <a:defRPr sz="2800" b="1">
          <a:solidFill>
            <a:schemeClr val="tx2"/>
          </a:solidFill>
          <a:latin typeface="Times New Roman" pitchFamily="18" charset="0"/>
        </a:defRPr>
      </a:lvl3pPr>
      <a:lvl4pPr algn="ctr" rtl="0" eaLnBrk="0" fontAlgn="base" hangingPunct="0">
        <a:spcBef>
          <a:spcPct val="0"/>
        </a:spcBef>
        <a:spcAft>
          <a:spcPct val="0"/>
        </a:spcAft>
        <a:defRPr sz="2800" b="1">
          <a:solidFill>
            <a:schemeClr val="tx2"/>
          </a:solidFill>
          <a:latin typeface="Times New Roman" pitchFamily="18" charset="0"/>
        </a:defRPr>
      </a:lvl4pPr>
      <a:lvl5pPr algn="ctr" rtl="0" eaLnBrk="0" fontAlgn="base" hangingPunct="0">
        <a:spcBef>
          <a:spcPct val="0"/>
        </a:spcBef>
        <a:spcAft>
          <a:spcPct val="0"/>
        </a:spcAft>
        <a:defRPr sz="2800" b="1">
          <a:solidFill>
            <a:schemeClr val="tx2"/>
          </a:solidFill>
          <a:latin typeface="Times New Roman" pitchFamily="18"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100000"/>
        <a:buFont typeface="Monotype Sorts"/>
        <a:buChar char="u"/>
        <a:defRPr>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00000"/>
        <a:buFont typeface="Monotype Sorts"/>
        <a:buChar char="l"/>
        <a:defRPr sz="1600">
          <a:solidFill>
            <a:schemeClr val="tx1"/>
          </a:solidFill>
          <a:latin typeface="+mn-lt"/>
        </a:defRPr>
      </a:lvl2pPr>
      <a:lvl3pPr marL="1143000" indent="-228600" algn="l" rtl="0" eaLnBrk="0" fontAlgn="base" hangingPunct="0">
        <a:spcBef>
          <a:spcPct val="20000"/>
        </a:spcBef>
        <a:spcAft>
          <a:spcPct val="0"/>
        </a:spcAft>
        <a:buClr>
          <a:schemeClr val="folHlink"/>
        </a:buClr>
        <a:buSzPct val="100000"/>
        <a:buFont typeface="Monotype Sorts"/>
        <a:buChar char="n"/>
        <a:defRPr sz="1400">
          <a:solidFill>
            <a:schemeClr val="tx1"/>
          </a:solidFill>
          <a:latin typeface="+mn-lt"/>
        </a:defRPr>
      </a:lvl3pPr>
      <a:lvl4pPr marL="1600200" indent="-228600" algn="l" rtl="0" eaLnBrk="0" fontAlgn="base" hangingPunct="0">
        <a:spcBef>
          <a:spcPct val="20000"/>
        </a:spcBef>
        <a:spcAft>
          <a:spcPct val="0"/>
        </a:spcAft>
        <a:buClr>
          <a:schemeClr val="accent2"/>
        </a:buClr>
        <a:buSzPct val="100000"/>
        <a:buFont typeface="Monotype Sorts"/>
        <a:buChar char="u"/>
        <a:defRPr sz="12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Font typeface="Monotype Sorts"/>
        <a:buChar char="l"/>
        <a:defRPr sz="1000">
          <a:solidFill>
            <a:schemeClr val="tx1"/>
          </a:solidFill>
          <a:latin typeface="+mn-lt"/>
        </a:defRPr>
      </a:lvl5pPr>
      <a:lvl6pPr marL="25146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Font typeface="Monotype Sorts" pitchFamily="2" charset="2"/>
        <a:buChar char="l"/>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png"/><Relationship Id="rId7"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4.emf"/><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6.emf"/></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png"/><Relationship Id="rId7"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agenda.linearcollider.org/event/10269"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emf"/><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4.jpe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png"/><Relationship Id="rId7"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629774" y="711200"/>
            <a:ext cx="2232026" cy="965200"/>
          </a:xfrm>
          <a:prstGeom prst="rect">
            <a:avLst/>
          </a:prstGeom>
        </p:spPr>
      </p:pic>
      <p:sp>
        <p:nvSpPr>
          <p:cNvPr id="3074" name="Rectangle 4"/>
          <p:cNvSpPr>
            <a:spLocks noGrp="1" noChangeArrowheads="1"/>
          </p:cNvSpPr>
          <p:nvPr>
            <p:ph type="ctrTitle"/>
          </p:nvPr>
        </p:nvSpPr>
        <p:spPr>
          <a:xfrm>
            <a:off x="3652068" y="762878"/>
            <a:ext cx="5977706" cy="1080120"/>
          </a:xfrm>
        </p:spPr>
        <p:txBody>
          <a:bodyPr anchor="ctr"/>
          <a:lstStyle/>
          <a:p>
            <a:r>
              <a:rPr kumimoji="0" lang="en-GB" altLang="en-US" sz="3200" b="0" i="0" u="none" strike="noStrike" kern="0" cap="none" spc="0" normalizeH="0" baseline="0" noProof="0" dirty="0">
                <a:ln>
                  <a:noFill/>
                </a:ln>
                <a:solidFill>
                  <a:srgbClr val="FF0000"/>
                </a:solidFill>
                <a:effectLst/>
                <a:uLnTx/>
                <a:uFillTx/>
                <a:latin typeface="Verdana"/>
                <a:ea typeface="+mn-ea"/>
                <a:cs typeface="Verdana"/>
              </a:rPr>
              <a:t>Pixel TPC rates and gas</a:t>
            </a:r>
            <a:endParaRPr lang="en-GB" altLang="en-US" sz="3600" b="0" dirty="0">
              <a:latin typeface="Verdana" panose="020B0604030504040204" pitchFamily="34" charset="0"/>
              <a:ea typeface="Verdana" panose="020B0604030504040204" pitchFamily="34" charset="0"/>
              <a:cs typeface="Verdana" panose="020B0604030504040204" pitchFamily="34" charset="0"/>
            </a:endParaRPr>
          </a:p>
        </p:txBody>
      </p:sp>
      <p:sp>
        <p:nvSpPr>
          <p:cNvPr id="3076" name="Rectangle 6"/>
          <p:cNvSpPr>
            <a:spLocks noGrp="1" noChangeArrowheads="1"/>
          </p:cNvSpPr>
          <p:nvPr>
            <p:ph type="subTitle" idx="1"/>
          </p:nvPr>
        </p:nvSpPr>
        <p:spPr>
          <a:xfrm>
            <a:off x="1126231" y="2174193"/>
            <a:ext cx="4103220" cy="2819221"/>
          </a:xfrm>
        </p:spPr>
        <p:txBody>
          <a:bodyPr/>
          <a:lstStyle/>
          <a:p>
            <a:pPr indent="-457200">
              <a:lnSpc>
                <a:spcPct val="120000"/>
              </a:lnSpc>
              <a:spcBef>
                <a:spcPct val="0"/>
              </a:spcBef>
              <a:defRPr/>
            </a:pPr>
            <a:r>
              <a:rPr lang="en-GB" altLang="en-US" dirty="0" err="1">
                <a:latin typeface="Verdana"/>
                <a:cs typeface="Verdana"/>
              </a:rPr>
              <a:t>Yevgen</a:t>
            </a:r>
            <a:r>
              <a:rPr lang="en-GB" altLang="en-US" dirty="0">
                <a:latin typeface="Verdana"/>
                <a:cs typeface="Verdana"/>
              </a:rPr>
              <a:t> </a:t>
            </a:r>
            <a:r>
              <a:rPr lang="en-GB" altLang="en-US" dirty="0" err="1">
                <a:latin typeface="Verdana"/>
                <a:cs typeface="Verdana"/>
              </a:rPr>
              <a:t>Bilevych</a:t>
            </a:r>
            <a:r>
              <a:rPr lang="en-GB" altLang="en-US" dirty="0">
                <a:latin typeface="Verdana"/>
                <a:cs typeface="Verdana"/>
              </a:rPr>
              <a:t>, Klaus </a:t>
            </a:r>
            <a:r>
              <a:rPr lang="en-GB" altLang="en-US" dirty="0" err="1">
                <a:latin typeface="Verdana"/>
                <a:cs typeface="Verdana"/>
              </a:rPr>
              <a:t>Desch</a:t>
            </a:r>
            <a:r>
              <a:rPr lang="en-GB" altLang="en-US" dirty="0">
                <a:latin typeface="Verdana"/>
                <a:cs typeface="Verdana"/>
              </a:rPr>
              <a:t>, Sander van </a:t>
            </a:r>
            <a:r>
              <a:rPr lang="en-GB" altLang="en-US" dirty="0" err="1">
                <a:latin typeface="Verdana"/>
                <a:cs typeface="Verdana"/>
              </a:rPr>
              <a:t>Doesburg</a:t>
            </a:r>
            <a:r>
              <a:rPr lang="en-GB" altLang="en-US" dirty="0">
                <a:latin typeface="Verdana"/>
                <a:cs typeface="Verdana"/>
              </a:rPr>
              <a:t>, Harry van der Graaf, Fred </a:t>
            </a:r>
            <a:r>
              <a:rPr lang="en-GB" altLang="en-US" dirty="0" err="1">
                <a:latin typeface="Verdana"/>
                <a:cs typeface="Verdana"/>
              </a:rPr>
              <a:t>Hartjes</a:t>
            </a:r>
            <a:r>
              <a:rPr lang="en-GB" altLang="en-US" dirty="0">
                <a:latin typeface="Verdana"/>
                <a:cs typeface="Verdana"/>
              </a:rPr>
              <a:t>, Jochen Kaminski, Peter Kluit, Naomi van der Kolk, </a:t>
            </a:r>
          </a:p>
          <a:p>
            <a:pPr indent="-457200">
              <a:lnSpc>
                <a:spcPct val="120000"/>
              </a:lnSpc>
              <a:spcBef>
                <a:spcPct val="0"/>
              </a:spcBef>
              <a:defRPr/>
            </a:pPr>
            <a:r>
              <a:rPr lang="en-GB" altLang="en-US" dirty="0">
                <a:latin typeface="Verdana"/>
                <a:cs typeface="Verdana"/>
              </a:rPr>
              <a:t>Cornelis </a:t>
            </a:r>
            <a:r>
              <a:rPr lang="en-GB" altLang="en-US" dirty="0" err="1">
                <a:latin typeface="Verdana"/>
                <a:cs typeface="Verdana"/>
              </a:rPr>
              <a:t>Ligtenberg</a:t>
            </a:r>
            <a:r>
              <a:rPr lang="en-GB" altLang="en-US" dirty="0">
                <a:latin typeface="Verdana"/>
                <a:cs typeface="Verdana"/>
              </a:rPr>
              <a:t>, </a:t>
            </a:r>
          </a:p>
          <a:p>
            <a:pPr indent="-457200">
              <a:lnSpc>
                <a:spcPct val="120000"/>
              </a:lnSpc>
              <a:spcBef>
                <a:spcPct val="0"/>
              </a:spcBef>
              <a:defRPr/>
            </a:pPr>
            <a:r>
              <a:rPr lang="en-GB" altLang="en-US" dirty="0">
                <a:latin typeface="Verdana"/>
                <a:cs typeface="Verdana"/>
              </a:rPr>
              <a:t>Gerhard Raven, and </a:t>
            </a:r>
          </a:p>
          <a:p>
            <a:pPr indent="-457200">
              <a:lnSpc>
                <a:spcPct val="120000"/>
              </a:lnSpc>
              <a:spcBef>
                <a:spcPct val="0"/>
              </a:spcBef>
              <a:defRPr/>
            </a:pPr>
            <a:r>
              <a:rPr lang="en-GB" altLang="en-US" dirty="0">
                <a:latin typeface="Verdana"/>
                <a:cs typeface="Verdana"/>
              </a:rPr>
              <a:t>Jan </a:t>
            </a:r>
            <a:r>
              <a:rPr lang="en-GB" altLang="en-US" dirty="0" err="1">
                <a:latin typeface="Verdana"/>
                <a:cs typeface="Verdana"/>
              </a:rPr>
              <a:t>Timmermans</a:t>
            </a:r>
            <a:endParaRPr lang="en-GB" altLang="en-US" dirty="0">
              <a:latin typeface="Verdana"/>
              <a:cs typeface="Verdana"/>
            </a:endParaRPr>
          </a:p>
          <a:p>
            <a:pPr indent="-457200">
              <a:lnSpc>
                <a:spcPct val="120000"/>
              </a:lnSpc>
              <a:spcBef>
                <a:spcPct val="0"/>
              </a:spcBef>
              <a:defRPr/>
            </a:pPr>
            <a:r>
              <a:rPr lang="en-GB" altLang="en-US" dirty="0"/>
              <a:t> </a:t>
            </a: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5400" y="652463"/>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flipH="1">
            <a:off x="5872172" y="2497942"/>
            <a:ext cx="2103839" cy="232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838200" y="5538470"/>
            <a:ext cx="1600200" cy="915012"/>
          </a:xfrm>
          <a:prstGeom prst="rect">
            <a:avLst/>
          </a:prstGeom>
        </p:spPr>
      </p:pic>
      <p:pic>
        <p:nvPicPr>
          <p:cNvPr id="25" name="Picture 24" descr="ildlogoTransparant.png"/>
          <p:cNvPicPr>
            <a:picLocks noChangeAspect="1"/>
          </p:cNvPicPr>
          <p:nvPr/>
        </p:nvPicPr>
        <p:blipFill>
          <a:blip r:embed="rId7"/>
          <a:stretch>
            <a:fillRect/>
          </a:stretch>
        </p:blipFill>
        <p:spPr>
          <a:xfrm>
            <a:off x="10551592" y="5733256"/>
            <a:ext cx="1089024" cy="696976"/>
          </a:xfrm>
          <a:prstGeom prst="rect">
            <a:avLst/>
          </a:prstGeom>
        </p:spPr>
      </p:pic>
      <p:pic>
        <p:nvPicPr>
          <p:cNvPr id="12" name="Picture 11" descr="CEPC_logo.png">
            <a:extLst>
              <a:ext uri="{FF2B5EF4-FFF2-40B4-BE49-F238E27FC236}">
                <a16:creationId xmlns:a16="http://schemas.microsoft.com/office/drawing/2014/main" id="{7BD7AD5D-FF02-7D4D-99A1-8CBCB1E54D9B}"/>
              </a:ext>
            </a:extLst>
          </p:cNvPr>
          <p:cNvPicPr>
            <a:picLocks noChangeAspect="1"/>
          </p:cNvPicPr>
          <p:nvPr/>
        </p:nvPicPr>
        <p:blipFill>
          <a:blip r:embed="rId8"/>
          <a:stretch>
            <a:fillRect/>
          </a:stretch>
        </p:blipFill>
        <p:spPr>
          <a:xfrm>
            <a:off x="5063480" y="4993415"/>
            <a:ext cx="1622491" cy="955439"/>
          </a:xfrm>
          <a:prstGeom prst="rect">
            <a:avLst/>
          </a:prstGeom>
        </p:spPr>
      </p:pic>
      <p:pic>
        <p:nvPicPr>
          <p:cNvPr id="4" name="Picture 3">
            <a:extLst>
              <a:ext uri="{FF2B5EF4-FFF2-40B4-BE49-F238E27FC236}">
                <a16:creationId xmlns:a16="http://schemas.microsoft.com/office/drawing/2014/main" id="{62E65BF5-320A-3B47-8204-DC65DDCA163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842673" y="5136573"/>
            <a:ext cx="1997744" cy="884715"/>
          </a:xfrm>
          <a:prstGeom prst="rect">
            <a:avLst/>
          </a:prstGeom>
        </p:spPr>
      </p:pic>
      <p:pic>
        <p:nvPicPr>
          <p:cNvPr id="13" name="Afbeelding 6">
            <a:extLst>
              <a:ext uri="{FF2B5EF4-FFF2-40B4-BE49-F238E27FC236}">
                <a16:creationId xmlns:a16="http://schemas.microsoft.com/office/drawing/2014/main" id="{24CE5863-C9F8-FB42-A5F5-390A83884929}"/>
              </a:ext>
            </a:extLst>
          </p:cNvPr>
          <p:cNvPicPr>
            <a:picLocks noChangeAspect="1"/>
          </p:cNvPicPr>
          <p:nvPr/>
        </p:nvPicPr>
        <p:blipFill rotWithShape="1">
          <a:blip r:embed="rId10">
            <a:extLst>
              <a:ext uri="{28A0092B-C50C-407E-A947-70E740481C1C}">
                <a14:useLocalDpi xmlns:a14="http://schemas.microsoft.com/office/drawing/2010/main"/>
              </a:ext>
            </a:extLst>
          </a:blip>
          <a:srcRect l="10224" t="5416" r="10487" b="5393"/>
          <a:stretch/>
        </p:blipFill>
        <p:spPr>
          <a:xfrm>
            <a:off x="8618732" y="2328274"/>
            <a:ext cx="3285893" cy="2630331"/>
          </a:xfrm>
          <a:prstGeom prst="rect">
            <a:avLst/>
          </a:prstGeom>
        </p:spPr>
      </p:pic>
      <p:pic>
        <p:nvPicPr>
          <p:cNvPr id="14" name="Picture 13">
            <a:extLst>
              <a:ext uri="{FF2B5EF4-FFF2-40B4-BE49-F238E27FC236}">
                <a16:creationId xmlns:a16="http://schemas.microsoft.com/office/drawing/2014/main" id="{E8AF7C9B-6D7C-774B-A961-276A1781293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450976" y="4939672"/>
            <a:ext cx="1600199" cy="1081616"/>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016391" cy="584775"/>
          </a:xfrm>
          <a:prstGeom prst="rect">
            <a:avLst/>
          </a:prstGeom>
        </p:spPr>
        <p:txBody>
          <a:bodyPr wrap="none">
            <a:spAutoFit/>
          </a:bodyPr>
          <a:lstStyle/>
          <a:p>
            <a:r>
              <a:rPr lang="nl-NL" sz="3200" kern="0" dirty="0">
                <a:solidFill>
                  <a:srgbClr val="FF0000"/>
                </a:solidFill>
                <a:latin typeface="Verdana"/>
                <a:ea typeface="+mj-ea"/>
                <a:cs typeface="Verdana"/>
              </a:rPr>
              <a:t>Running a Pixel TPC </a:t>
            </a:r>
            <a:r>
              <a:rPr lang="nl-NL" sz="3200" kern="0" dirty="0" err="1">
                <a:solidFill>
                  <a:srgbClr val="FF0000"/>
                </a:solidFill>
                <a:latin typeface="Verdana"/>
                <a:ea typeface="+mj-ea"/>
                <a:cs typeface="Verdana"/>
              </a:rPr>
              <a:t>with</a:t>
            </a:r>
            <a:r>
              <a:rPr lang="nl-NL" sz="3200" kern="0" dirty="0">
                <a:solidFill>
                  <a:srgbClr val="FF0000"/>
                </a:solidFill>
                <a:latin typeface="Verdana"/>
                <a:ea typeface="+mj-ea"/>
                <a:cs typeface="Verdana"/>
              </a:rPr>
              <a:t> He</a:t>
            </a:r>
          </a:p>
        </p:txBody>
      </p:sp>
      <p:sp>
        <p:nvSpPr>
          <p:cNvPr id="5" name="TextBox 4">
            <a:extLst>
              <a:ext uri="{FF2B5EF4-FFF2-40B4-BE49-F238E27FC236}">
                <a16:creationId xmlns:a16="http://schemas.microsoft.com/office/drawing/2014/main" id="{B1C8A555-2FD4-5AB2-377A-B3ACD856D2C3}"/>
              </a:ext>
            </a:extLst>
          </p:cNvPr>
          <p:cNvSpPr txBox="1"/>
          <p:nvPr/>
        </p:nvSpPr>
        <p:spPr>
          <a:xfrm>
            <a:off x="3287490" y="1001687"/>
            <a:ext cx="6097904" cy="461665"/>
          </a:xfrm>
          <a:prstGeom prst="rect">
            <a:avLst/>
          </a:prstGeom>
          <a:noFill/>
        </p:spPr>
        <p:txBody>
          <a:bodyPr wrap="square">
            <a:spAutoFit/>
          </a:bodyPr>
          <a:lstStyle/>
          <a:p>
            <a:pPr algn="ct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For example Z run @ CEPC or FCCee</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0CA5F0F-0587-D4BA-59F4-33C6E1E9126E}"/>
                  </a:ext>
                </a:extLst>
              </p:cNvPr>
              <p:cNvSpPr txBox="1"/>
              <p:nvPr/>
            </p:nvSpPr>
            <p:spPr>
              <a:xfrm>
                <a:off x="1905001" y="1777007"/>
                <a:ext cx="9159551" cy="1234184"/>
              </a:xfrm>
              <a:prstGeom prst="rect">
                <a:avLst/>
              </a:prstGeom>
              <a:noFill/>
            </p:spPr>
            <p:txBody>
              <a:bodyPr wrap="square">
                <a:spAutoFit/>
              </a:bodyPr>
              <a:lstStyle/>
              <a:p>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We could e.g. run with the Neon version of T2K gas: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Ne</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:CF4:iCH4H10 95:3:2 and still reach low transverse diffusion: of about </a:t>
                </a:r>
                <a:r>
                  <a:rPr lang="en-NL" sz="1800" dirty="0">
                    <a:latin typeface="Verdana" panose="020B0604030504040204" pitchFamily="34" charset="0"/>
                    <a:ea typeface="Verdana" panose="020B0604030504040204" pitchFamily="34" charset="0"/>
                    <a:cs typeface="Verdana" panose="020B0604030504040204" pitchFamily="34" charset="0"/>
                  </a:rPr>
                  <a:t>D</a:t>
                </a:r>
                <a:r>
                  <a:rPr lang="en-NL" sz="1800" baseline="-25000" dirty="0">
                    <a:latin typeface="Verdana" panose="020B0604030504040204" pitchFamily="34" charset="0"/>
                    <a:ea typeface="Verdana" panose="020B0604030504040204" pitchFamily="34" charset="0"/>
                    <a:cs typeface="Verdana" panose="020B0604030504040204" pitchFamily="34" charset="0"/>
                  </a:rPr>
                  <a:t>T </a:t>
                </a:r>
                <a:r>
                  <a:rPr lang="en-NL" sz="1800" dirty="0">
                    <a:latin typeface="Verdana" panose="020B0604030504040204" pitchFamily="34" charset="0"/>
                    <a:ea typeface="Verdana" panose="020B0604030504040204" pitchFamily="34" charset="0"/>
                    <a:cs typeface="Verdana" panose="020B0604030504040204" pitchFamily="34" charset="0"/>
                  </a:rPr>
                  <a:t>= 70</a:t>
                </a:r>
                <a:r>
                  <a:rPr lang="en-NL" sz="18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NL" sz="1800" dirty="0">
                    <a:solidFill>
                      <a:schemeClr val="tx1"/>
                    </a:solidFill>
                    <a:latin typeface="Symbol" pitchFamily="2" charset="2"/>
                    <a:ea typeface="Verdana" panose="020B0604030504040204" pitchFamily="34" charset="0"/>
                    <a:cs typeface="Verdana" panose="020B0604030504040204" pitchFamily="34" charset="0"/>
                  </a:rPr>
                  <a:t>m</a:t>
                </a:r>
                <a:r>
                  <a:rPr lang="en-NL" sz="1800" dirty="0">
                    <a:solidFill>
                      <a:schemeClr val="tx1"/>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1800" i="1">
                            <a:solidFill>
                              <a:schemeClr val="tx1"/>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1800">
                            <a:solidFill>
                              <a:schemeClr val="tx1"/>
                            </a:solidFill>
                            <a:latin typeface="Cambria Math" panose="02040503050406030204" pitchFamily="18" charset="0"/>
                            <a:ea typeface="Cambria Math" panose="02040503050406030204" pitchFamily="18" charset="0"/>
                            <a:cs typeface="Verdana" panose="020B0604030504040204" pitchFamily="34" charset="0"/>
                          </a:rPr>
                          <m:t>cm</m:t>
                        </m:r>
                      </m:e>
                    </m:rad>
                  </m:oMath>
                </a14:m>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at 2 T. Drift field 200 V/cm.</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8" name="TextBox 7">
                <a:extLst>
                  <a:ext uri="{FF2B5EF4-FFF2-40B4-BE49-F238E27FC236}">
                    <a16:creationId xmlns:a16="http://schemas.microsoft.com/office/drawing/2014/main" id="{E0CA5F0F-0587-D4BA-59F4-33C6E1E9126E}"/>
                  </a:ext>
                </a:extLst>
              </p:cNvPr>
              <p:cNvSpPr txBox="1">
                <a:spLocks noRot="1" noChangeAspect="1" noMove="1" noResize="1" noEditPoints="1" noAdjustHandles="1" noChangeArrowheads="1" noChangeShapeType="1" noTextEdit="1"/>
              </p:cNvSpPr>
              <p:nvPr/>
            </p:nvSpPr>
            <p:spPr>
              <a:xfrm>
                <a:off x="1905001" y="1777007"/>
                <a:ext cx="9159551" cy="1234184"/>
              </a:xfrm>
              <a:prstGeom prst="rect">
                <a:avLst/>
              </a:prstGeom>
              <a:blipFill>
                <a:blip r:embed="rId7"/>
                <a:stretch>
                  <a:fillRect l="-693" t="-3061" r="-1108"/>
                </a:stretch>
              </a:blipFill>
            </p:spPr>
            <p:txBody>
              <a:bodyPr/>
              <a:lstStyle/>
              <a:p>
                <a:r>
                  <a:rPr lang="en-NL">
                    <a:noFill/>
                  </a:rPr>
                  <a:t> </a:t>
                </a:r>
              </a:p>
            </p:txBody>
          </p:sp>
        </mc:Fallback>
      </mc:AlternateContent>
      <p:sp>
        <p:nvSpPr>
          <p:cNvPr id="7" name="TextBox 6">
            <a:extLst>
              <a:ext uri="{FF2B5EF4-FFF2-40B4-BE49-F238E27FC236}">
                <a16:creationId xmlns:a16="http://schemas.microsoft.com/office/drawing/2014/main" id="{2938898A-BC42-CF2F-594D-D1B9F91372FC}"/>
              </a:ext>
            </a:extLst>
          </p:cNvPr>
          <p:cNvSpPr txBox="1"/>
          <p:nvPr/>
        </p:nvSpPr>
        <p:spPr>
          <a:xfrm>
            <a:off x="6484776" y="3266249"/>
            <a:ext cx="5999376" cy="923330"/>
          </a:xfrm>
          <a:prstGeom prst="rect">
            <a:avLst/>
          </a:prstGeom>
          <a:noFill/>
        </p:spPr>
        <p:txBody>
          <a:bodyPr wrap="square">
            <a:spAutoFit/>
          </a:bodyPr>
          <a:lstStyle/>
          <a:p>
            <a:r>
              <a:rPr lang="en-GB" sz="1800" dirty="0">
                <a:solidFill>
                  <a:srgbClr val="000000"/>
                </a:solidFill>
                <a:effectLst/>
                <a:latin typeface="Menlo" panose="020B0609030804020204" pitchFamily="49" charset="0"/>
              </a:rPr>
              <a:t>PDG clusters/cm  primary total</a:t>
            </a:r>
          </a:p>
          <a:p>
            <a:r>
              <a:rPr lang="en-GB" sz="1800" dirty="0">
                <a:solidFill>
                  <a:srgbClr val="000000"/>
                </a:solidFill>
                <a:effectLst/>
                <a:latin typeface="Menlo" panose="020B0609030804020204" pitchFamily="49" charset="0"/>
              </a:rPr>
              <a:t>Ne:CF4:iCH4       16.04    46</a:t>
            </a:r>
          </a:p>
          <a:p>
            <a:r>
              <a:rPr lang="en-GB" sz="1800" dirty="0">
                <a:solidFill>
                  <a:srgbClr val="000000"/>
                </a:solidFill>
                <a:effectLst/>
                <a:latin typeface="Menlo" panose="020B0609030804020204" pitchFamily="49" charset="0"/>
              </a:rPr>
              <a:t>   T2K             26     100</a:t>
            </a:r>
          </a:p>
        </p:txBody>
      </p:sp>
      <p:pic>
        <p:nvPicPr>
          <p:cNvPr id="6" name="Picture 5">
            <a:extLst>
              <a:ext uri="{FF2B5EF4-FFF2-40B4-BE49-F238E27FC236}">
                <a16:creationId xmlns:a16="http://schemas.microsoft.com/office/drawing/2014/main" id="{A821D221-8B49-3A74-5A67-3DC6AA22A12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11048" y="2634399"/>
            <a:ext cx="3888432" cy="3888432"/>
          </a:xfrm>
          <a:prstGeom prst="rect">
            <a:avLst/>
          </a:prstGeom>
        </p:spPr>
      </p:pic>
    </p:spTree>
    <p:extLst>
      <p:ext uri="{BB962C8B-B14F-4D97-AF65-F5344CB8AC3E}">
        <p14:creationId xmlns:p14="http://schemas.microsoft.com/office/powerpoint/2010/main" val="164985066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6437981" cy="584775"/>
          </a:xfrm>
          <a:prstGeom prst="rect">
            <a:avLst/>
          </a:prstGeom>
        </p:spPr>
        <p:txBody>
          <a:bodyPr wrap="none">
            <a:spAutoFit/>
          </a:bodyPr>
          <a:lstStyle/>
          <a:p>
            <a:r>
              <a:rPr lang="nl-NL" sz="3200" kern="0" dirty="0">
                <a:solidFill>
                  <a:srgbClr val="FF0000"/>
                </a:solidFill>
                <a:latin typeface="Verdana"/>
                <a:ea typeface="+mj-ea"/>
                <a:cs typeface="Verdana"/>
              </a:rPr>
              <a:t>T2K Pixel TPC tracking studies</a:t>
            </a:r>
          </a:p>
        </p:txBody>
      </p:sp>
      <p:sp>
        <p:nvSpPr>
          <p:cNvPr id="5" name="TextBox 4">
            <a:extLst>
              <a:ext uri="{FF2B5EF4-FFF2-40B4-BE49-F238E27FC236}">
                <a16:creationId xmlns:a16="http://schemas.microsoft.com/office/drawing/2014/main" id="{2F883329-1F52-BA4C-229D-2347B571B407}"/>
              </a:ext>
            </a:extLst>
          </p:cNvPr>
          <p:cNvSpPr txBox="1"/>
          <p:nvPr/>
        </p:nvSpPr>
        <p:spPr>
          <a:xfrm>
            <a:off x="1879106" y="1353644"/>
            <a:ext cx="9324975" cy="400110"/>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CEPC tracking Performance in xy for a Pixel TPC based on test beam </a:t>
            </a:r>
          </a:p>
        </p:txBody>
      </p:sp>
      <p:sp>
        <p:nvSpPr>
          <p:cNvPr id="15" name="TextBox 14">
            <a:extLst>
              <a:ext uri="{FF2B5EF4-FFF2-40B4-BE49-F238E27FC236}">
                <a16:creationId xmlns:a16="http://schemas.microsoft.com/office/drawing/2014/main" id="{BE498E08-8E6F-22B2-B90F-91327B82C69E}"/>
              </a:ext>
            </a:extLst>
          </p:cNvPr>
          <p:cNvSpPr txBox="1"/>
          <p:nvPr/>
        </p:nvSpPr>
        <p:spPr>
          <a:xfrm>
            <a:off x="228600" y="2578030"/>
            <a:ext cx="6396781" cy="400110"/>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S</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ingle electron </a:t>
            </a:r>
            <a:r>
              <a:rPr lang="en-NL" sz="2000" dirty="0">
                <a:solidFill>
                  <a:srgbClr val="0066FF"/>
                </a:solidFill>
                <a:latin typeface="Symbol" pitchFamily="2" charset="2"/>
                <a:ea typeface="Verdana" panose="020B0604030504040204" pitchFamily="34" charset="0"/>
                <a:cs typeface="Verdana" panose="020B0604030504040204" pitchFamily="34" charset="0"/>
              </a:rPr>
              <a:t>s</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 xy                     18 mm track</a:t>
            </a:r>
            <a:r>
              <a:rPr kumimoji="0" lang="en-NL" sz="2000"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 s</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endParaRPr lang="en-NL" sz="1800" dirty="0"/>
          </a:p>
        </p:txBody>
      </p:sp>
      <p:sp>
        <p:nvSpPr>
          <p:cNvPr id="18" name="TextBox 17">
            <a:extLst>
              <a:ext uri="{FF2B5EF4-FFF2-40B4-BE49-F238E27FC236}">
                <a16:creationId xmlns:a16="http://schemas.microsoft.com/office/drawing/2014/main" id="{3CF1A895-AB68-8AD4-48C1-DAED0FA4A1E8}"/>
              </a:ext>
            </a:extLst>
          </p:cNvPr>
          <p:cNvSpPr txBox="1"/>
          <p:nvPr/>
        </p:nvSpPr>
        <p:spPr>
          <a:xfrm>
            <a:off x="8184232" y="2014031"/>
            <a:ext cx="6195060" cy="461665"/>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10 cm track </a:t>
            </a:r>
            <a:r>
              <a:rPr kumimoji="0" lang="en-NL"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s</a:t>
            </a:r>
            <a:r>
              <a:rPr kumimoji="0" lang="en-NL"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a:t>
            </a:r>
            <a:endParaRPr lang="en-NL" sz="2000" dirty="0"/>
          </a:p>
        </p:txBody>
      </p:sp>
      <p:sp>
        <p:nvSpPr>
          <p:cNvPr id="20" name="TextBox 19">
            <a:extLst>
              <a:ext uri="{FF2B5EF4-FFF2-40B4-BE49-F238E27FC236}">
                <a16:creationId xmlns:a16="http://schemas.microsoft.com/office/drawing/2014/main" id="{084C4A7E-1327-6D39-357C-E708B2E066B1}"/>
              </a:ext>
            </a:extLst>
          </p:cNvPr>
          <p:cNvSpPr txBox="1"/>
          <p:nvPr/>
        </p:nvSpPr>
        <p:spPr>
          <a:xfrm>
            <a:off x="2349155" y="5682734"/>
            <a:ext cx="8571381" cy="584775"/>
          </a:xfrm>
          <a:prstGeom prst="rect">
            <a:avLst/>
          </a:prstGeom>
          <a:noFill/>
        </p:spPr>
        <p:txBody>
          <a:bodyPr wrap="square">
            <a:spAutoFit/>
          </a:bodyPr>
          <a:lstStyle/>
          <a:p>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Each 10 cm we have a point with a resolution of &lt; 33 </a:t>
            </a:r>
            <a:r>
              <a:rPr lang="en-NL" sz="1600" dirty="0">
                <a:solidFill>
                  <a:srgbClr val="0066FF"/>
                </a:solidFill>
                <a:latin typeface="Symbol" pitchFamily="2" charset="2"/>
                <a:ea typeface="Verdana" panose="020B0604030504040204" pitchFamily="34" charset="0"/>
                <a:cs typeface="Verdana" panose="020B0604030504040204" pitchFamily="34" charset="0"/>
              </a:rPr>
              <a:t>m</a:t>
            </a:r>
            <a:r>
              <a:rPr lang="en-NL" sz="1600" dirty="0">
                <a:solidFill>
                  <a:srgbClr val="0066FF"/>
                </a:solidFill>
                <a:latin typeface="Verdana" panose="020B0604030504040204" pitchFamily="34" charset="0"/>
                <a:ea typeface="Verdana" panose="020B0604030504040204" pitchFamily="34" charset="0"/>
                <a:cs typeface="Verdana" panose="020B0604030504040204" pitchFamily="34" charset="0"/>
              </a:rPr>
              <a:t>m</a:t>
            </a:r>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 at 2 T on the track</a:t>
            </a:r>
          </a:p>
          <a:p>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Comparable to performance of silicon detector (but TPC gas material).</a:t>
            </a:r>
            <a:endParaRPr lang="en-NL" sz="1600" dirty="0"/>
          </a:p>
        </p:txBody>
      </p:sp>
      <p:sp>
        <p:nvSpPr>
          <p:cNvPr id="17" name="TextBox 16">
            <a:extLst>
              <a:ext uri="{FF2B5EF4-FFF2-40B4-BE49-F238E27FC236}">
                <a16:creationId xmlns:a16="http://schemas.microsoft.com/office/drawing/2014/main" id="{0E98B3C0-068E-38CE-DDF8-09C6D8D3DDBE}"/>
              </a:ext>
            </a:extLst>
          </p:cNvPr>
          <p:cNvSpPr txBox="1"/>
          <p:nvPr/>
        </p:nvSpPr>
        <p:spPr>
          <a:xfrm>
            <a:off x="695300" y="1988840"/>
            <a:ext cx="7200900" cy="400110"/>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CEPC TPC </a:t>
            </a:r>
            <a:r>
              <a:rPr lang="en-NL" sz="2000" dirty="0">
                <a:latin typeface="Verdana" panose="020B0604030504040204" pitchFamily="34" charset="0"/>
                <a:ea typeface="Verdana" panose="020B0604030504040204" pitchFamily="34" charset="0"/>
                <a:cs typeface="Verdana" panose="020B0604030504040204" pitchFamily="34" charset="0"/>
              </a:rPr>
              <a:t>T2K gas and dimensions Huirong Xi (talk) </a:t>
            </a:r>
            <a:endParaRPr lang="en-NL" sz="2000" dirty="0"/>
          </a:p>
        </p:txBody>
      </p:sp>
      <p:pic>
        <p:nvPicPr>
          <p:cNvPr id="4" name="Picture 3">
            <a:extLst>
              <a:ext uri="{FF2B5EF4-FFF2-40B4-BE49-F238E27FC236}">
                <a16:creationId xmlns:a16="http://schemas.microsoft.com/office/drawing/2014/main" id="{8B3D424A-9D9E-FA9F-1FE2-48E740F75D6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5400000">
            <a:off x="746141" y="2387157"/>
            <a:ext cx="2317719" cy="3600402"/>
          </a:xfrm>
          <a:prstGeom prst="rect">
            <a:avLst/>
          </a:prstGeom>
        </p:spPr>
      </p:pic>
      <p:pic>
        <p:nvPicPr>
          <p:cNvPr id="13" name="Picture 12">
            <a:extLst>
              <a:ext uri="{FF2B5EF4-FFF2-40B4-BE49-F238E27FC236}">
                <a16:creationId xmlns:a16="http://schemas.microsoft.com/office/drawing/2014/main" id="{9505BD96-FD6B-23B0-D316-009A4158AE8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a:off x="8021206" y="1500619"/>
            <a:ext cx="3319886" cy="5157192"/>
          </a:xfrm>
          <a:prstGeom prst="rect">
            <a:avLst/>
          </a:prstGeom>
        </p:spPr>
      </p:pic>
      <p:pic>
        <p:nvPicPr>
          <p:cNvPr id="6" name="Picture 5">
            <a:extLst>
              <a:ext uri="{FF2B5EF4-FFF2-40B4-BE49-F238E27FC236}">
                <a16:creationId xmlns:a16="http://schemas.microsoft.com/office/drawing/2014/main" id="{08396127-2412-2473-B362-2C0AE92BAF8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5400000">
            <a:off x="4217058" y="2427619"/>
            <a:ext cx="2317720" cy="3600403"/>
          </a:xfrm>
          <a:prstGeom prst="rect">
            <a:avLst/>
          </a:prstGeom>
        </p:spPr>
      </p:pic>
    </p:spTree>
    <p:extLst>
      <p:ext uri="{BB962C8B-B14F-4D97-AF65-F5344CB8AC3E}">
        <p14:creationId xmlns:p14="http://schemas.microsoft.com/office/powerpoint/2010/main" val="346981988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7A3084-3A76-504A-C54C-1BFC8EA20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22197" y="1721804"/>
            <a:ext cx="3243969" cy="5039261"/>
          </a:xfrm>
          <a:prstGeom prst="rect">
            <a:avLst/>
          </a:prstGeom>
        </p:spPr>
      </p:pic>
      <p:pic>
        <p:nvPicPr>
          <p:cNvPr id="11" name="Picture 10" descr="bonn.png"/>
          <p:cNvPicPr>
            <a:picLocks noChangeAspect="1"/>
          </p:cNvPicPr>
          <p:nvPr/>
        </p:nvPicPr>
        <p:blipFill>
          <a:blip r:embed="rId4"/>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6"/>
          <a:stretch>
            <a:fillRect/>
          </a:stretch>
        </p:blipFill>
        <p:spPr>
          <a:xfrm rot="10800000" flipH="1" flipV="1">
            <a:off x="304800" y="5562600"/>
            <a:ext cx="1600200" cy="915012"/>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6192721" cy="584775"/>
          </a:xfrm>
          <a:prstGeom prst="rect">
            <a:avLst/>
          </a:prstGeom>
        </p:spPr>
        <p:txBody>
          <a:bodyPr wrap="none">
            <a:spAutoFit/>
          </a:bodyPr>
          <a:lstStyle/>
          <a:p>
            <a:r>
              <a:rPr lang="nl-NL" sz="3200" kern="0" dirty="0">
                <a:solidFill>
                  <a:srgbClr val="FF0000"/>
                </a:solidFill>
                <a:latin typeface="Verdana"/>
                <a:ea typeface="+mj-ea"/>
                <a:cs typeface="Verdana"/>
              </a:rPr>
              <a:t>Ne Pixel TPC tracking studies</a:t>
            </a:r>
          </a:p>
        </p:txBody>
      </p:sp>
      <p:sp>
        <p:nvSpPr>
          <p:cNvPr id="5" name="TextBox 4">
            <a:extLst>
              <a:ext uri="{FF2B5EF4-FFF2-40B4-BE49-F238E27FC236}">
                <a16:creationId xmlns:a16="http://schemas.microsoft.com/office/drawing/2014/main" id="{2F883329-1F52-BA4C-229D-2347B571B407}"/>
              </a:ext>
            </a:extLst>
          </p:cNvPr>
          <p:cNvSpPr txBox="1"/>
          <p:nvPr/>
        </p:nvSpPr>
        <p:spPr>
          <a:xfrm>
            <a:off x="1879106" y="1353644"/>
            <a:ext cx="9324975" cy="400110"/>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CEPC tracking Performance in xy for a Pixel TPC based on test beam </a:t>
            </a:r>
          </a:p>
        </p:txBody>
      </p:sp>
      <p:sp>
        <p:nvSpPr>
          <p:cNvPr id="15" name="TextBox 14">
            <a:extLst>
              <a:ext uri="{FF2B5EF4-FFF2-40B4-BE49-F238E27FC236}">
                <a16:creationId xmlns:a16="http://schemas.microsoft.com/office/drawing/2014/main" id="{BE498E08-8E6F-22B2-B90F-91327B82C69E}"/>
              </a:ext>
            </a:extLst>
          </p:cNvPr>
          <p:cNvSpPr txBox="1"/>
          <p:nvPr/>
        </p:nvSpPr>
        <p:spPr>
          <a:xfrm>
            <a:off x="228600" y="2578030"/>
            <a:ext cx="6396781" cy="400110"/>
          </a:xfrm>
          <a:prstGeom prst="rect">
            <a:avLst/>
          </a:prstGeom>
          <a:noFill/>
        </p:spPr>
        <p:txBody>
          <a:bodyPr wrap="square">
            <a:spAutoFit/>
          </a:bodyPr>
          <a:lstStyle/>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S</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ingle electron </a:t>
            </a:r>
            <a:r>
              <a:rPr lang="en-NL" sz="2000" dirty="0">
                <a:solidFill>
                  <a:srgbClr val="0066FF"/>
                </a:solidFill>
                <a:latin typeface="Symbol" pitchFamily="2" charset="2"/>
                <a:ea typeface="Verdana" panose="020B0604030504040204" pitchFamily="34" charset="0"/>
                <a:cs typeface="Verdana" panose="020B0604030504040204" pitchFamily="34" charset="0"/>
              </a:rPr>
              <a:t>s</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 xy                     18 mm track</a:t>
            </a:r>
            <a:r>
              <a:rPr kumimoji="0" lang="en-NL" sz="2000"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 s</a:t>
            </a:r>
            <a:r>
              <a:rPr lang="en-NL"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endParaRPr lang="en-NL" sz="1800" dirty="0"/>
          </a:p>
        </p:txBody>
      </p:sp>
      <p:sp>
        <p:nvSpPr>
          <p:cNvPr id="18" name="TextBox 17">
            <a:extLst>
              <a:ext uri="{FF2B5EF4-FFF2-40B4-BE49-F238E27FC236}">
                <a16:creationId xmlns:a16="http://schemas.microsoft.com/office/drawing/2014/main" id="{3CF1A895-AB68-8AD4-48C1-DAED0FA4A1E8}"/>
              </a:ext>
            </a:extLst>
          </p:cNvPr>
          <p:cNvSpPr txBox="1"/>
          <p:nvPr/>
        </p:nvSpPr>
        <p:spPr>
          <a:xfrm>
            <a:off x="8303247" y="2347197"/>
            <a:ext cx="6195060" cy="461665"/>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10 cm track </a:t>
            </a:r>
            <a:r>
              <a:rPr kumimoji="0" lang="en-NL"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s</a:t>
            </a:r>
            <a:r>
              <a:rPr kumimoji="0" lang="en-NL"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a:t>
            </a:r>
            <a:endParaRPr lang="en-NL" sz="2000" dirty="0"/>
          </a:p>
        </p:txBody>
      </p:sp>
      <p:sp>
        <p:nvSpPr>
          <p:cNvPr id="20" name="TextBox 19">
            <a:extLst>
              <a:ext uri="{FF2B5EF4-FFF2-40B4-BE49-F238E27FC236}">
                <a16:creationId xmlns:a16="http://schemas.microsoft.com/office/drawing/2014/main" id="{084C4A7E-1327-6D39-357C-E708B2E066B1}"/>
              </a:ext>
            </a:extLst>
          </p:cNvPr>
          <p:cNvSpPr txBox="1"/>
          <p:nvPr/>
        </p:nvSpPr>
        <p:spPr>
          <a:xfrm>
            <a:off x="2349155" y="5682734"/>
            <a:ext cx="8571381" cy="338554"/>
          </a:xfrm>
          <a:prstGeom prst="rect">
            <a:avLst/>
          </a:prstGeom>
          <a:noFill/>
        </p:spPr>
        <p:txBody>
          <a:bodyPr wrap="square">
            <a:spAutoFit/>
          </a:bodyPr>
          <a:lstStyle/>
          <a:p>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Each 10 cm we have a point with a resolution of &lt; 70 </a:t>
            </a:r>
            <a:r>
              <a:rPr lang="en-NL" sz="1600" dirty="0">
                <a:solidFill>
                  <a:srgbClr val="0066FF"/>
                </a:solidFill>
                <a:latin typeface="Symbol" pitchFamily="2" charset="2"/>
                <a:ea typeface="Verdana" panose="020B0604030504040204" pitchFamily="34" charset="0"/>
                <a:cs typeface="Verdana" panose="020B0604030504040204" pitchFamily="34" charset="0"/>
              </a:rPr>
              <a:t>m</a:t>
            </a:r>
            <a:r>
              <a:rPr lang="en-NL" sz="1600" dirty="0">
                <a:solidFill>
                  <a:srgbClr val="0066FF"/>
                </a:solidFill>
                <a:latin typeface="Verdana" panose="020B0604030504040204" pitchFamily="34" charset="0"/>
                <a:ea typeface="Verdana" panose="020B0604030504040204" pitchFamily="34" charset="0"/>
                <a:cs typeface="Verdana" panose="020B0604030504040204" pitchFamily="34" charset="0"/>
              </a:rPr>
              <a:t>m</a:t>
            </a:r>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 on the track</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E98B3C0-068E-38CE-DDF8-09C6D8D3DDBE}"/>
                  </a:ext>
                </a:extLst>
              </p:cNvPr>
              <p:cNvSpPr txBox="1"/>
              <p:nvPr/>
            </p:nvSpPr>
            <p:spPr>
              <a:xfrm>
                <a:off x="839316" y="1988840"/>
                <a:ext cx="10585276" cy="403572"/>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CEPC TPC </a:t>
                </a:r>
                <a:r>
                  <a:rPr lang="en-NL" sz="2000" dirty="0">
                    <a:latin typeface="Verdana" panose="020B0604030504040204" pitchFamily="34" charset="0"/>
                    <a:ea typeface="Verdana" panose="020B0604030504040204" pitchFamily="34" charset="0"/>
                    <a:cs typeface="Verdana" panose="020B0604030504040204" pitchFamily="34" charset="0"/>
                  </a:rPr>
                  <a:t>Ne:CF4:iCH4H10 95:3:2 gas with D</a:t>
                </a:r>
                <a:r>
                  <a:rPr lang="en-NL" sz="2000" baseline="-25000" dirty="0">
                    <a:latin typeface="Verdana" panose="020B0604030504040204" pitchFamily="34" charset="0"/>
                    <a:ea typeface="Verdana" panose="020B0604030504040204" pitchFamily="34" charset="0"/>
                    <a:cs typeface="Verdana" panose="020B0604030504040204" pitchFamily="34" charset="0"/>
                  </a:rPr>
                  <a:t>T </a:t>
                </a:r>
                <a:r>
                  <a:rPr lang="en-NL" sz="2000" dirty="0">
                    <a:latin typeface="Verdana" panose="020B0604030504040204" pitchFamily="34" charset="0"/>
                    <a:ea typeface="Verdana" panose="020B0604030504040204" pitchFamily="34" charset="0"/>
                    <a:cs typeface="Verdana" panose="020B0604030504040204" pitchFamily="34" charset="0"/>
                  </a:rPr>
                  <a:t>= 70</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NL" sz="2000" dirty="0">
                    <a:solidFill>
                      <a:schemeClr val="tx1"/>
                    </a:solidFill>
                    <a:latin typeface="Symbol" pitchFamily="2" charset="2"/>
                    <a:ea typeface="Verdana" panose="020B0604030504040204" pitchFamily="34" charset="0"/>
                    <a:cs typeface="Verdana" panose="020B0604030504040204" pitchFamily="34" charset="0"/>
                  </a:rPr>
                  <a:t>m</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2000" i="1">
                            <a:solidFill>
                              <a:schemeClr val="tx1"/>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2000">
                            <a:solidFill>
                              <a:schemeClr val="tx1"/>
                            </a:solidFill>
                            <a:latin typeface="Cambria Math" panose="02040503050406030204" pitchFamily="18" charset="0"/>
                            <a:ea typeface="Cambria Math" panose="02040503050406030204" pitchFamily="18" charset="0"/>
                            <a:cs typeface="Verdana" panose="020B0604030504040204" pitchFamily="34" charset="0"/>
                          </a:rPr>
                          <m:t>cm</m:t>
                        </m:r>
                      </m:e>
                    </m:rad>
                  </m:oMath>
                </a14:m>
                <a:r>
                  <a:rPr lang="en-NL" sz="2000" dirty="0">
                    <a:latin typeface="Verdana" panose="020B0604030504040204" pitchFamily="34" charset="0"/>
                    <a:ea typeface="Verdana" panose="020B0604030504040204" pitchFamily="34" charset="0"/>
                    <a:cs typeface="Verdana" panose="020B0604030504040204" pitchFamily="34" charset="0"/>
                  </a:rPr>
                  <a:t>  </a:t>
                </a:r>
                <a:r>
                  <a:rPr lang="en-GB" sz="2000" dirty="0">
                    <a:latin typeface="Verdana" panose="020B0604030504040204" pitchFamily="34" charset="0"/>
                    <a:ea typeface="Verdana" panose="020B0604030504040204" pitchFamily="34" charset="0"/>
                    <a:cs typeface="Verdana" panose="020B0604030504040204" pitchFamily="34" charset="0"/>
                  </a:rPr>
                  <a:t>at</a:t>
                </a:r>
                <a:r>
                  <a:rPr lang="en-NL" sz="2000" dirty="0">
                    <a:latin typeface="Verdana" panose="020B0604030504040204" pitchFamily="34" charset="0"/>
                    <a:ea typeface="Verdana" panose="020B0604030504040204" pitchFamily="34" charset="0"/>
                    <a:cs typeface="Verdana" panose="020B0604030504040204" pitchFamily="34" charset="0"/>
                  </a:rPr>
                  <a:t> 2 T. </a:t>
                </a:r>
                <a:endParaRPr lang="en-NL" sz="2000" dirty="0"/>
              </a:p>
            </p:txBody>
          </p:sp>
        </mc:Choice>
        <mc:Fallback xmlns="">
          <p:sp>
            <p:nvSpPr>
              <p:cNvPr id="17" name="TextBox 16">
                <a:extLst>
                  <a:ext uri="{FF2B5EF4-FFF2-40B4-BE49-F238E27FC236}">
                    <a16:creationId xmlns:a16="http://schemas.microsoft.com/office/drawing/2014/main" id="{0E98B3C0-068E-38CE-DDF8-09C6D8D3DDBE}"/>
                  </a:ext>
                </a:extLst>
              </p:cNvPr>
              <p:cNvSpPr txBox="1">
                <a:spLocks noRot="1" noChangeAspect="1" noMove="1" noResize="1" noEditPoints="1" noAdjustHandles="1" noChangeArrowheads="1" noChangeShapeType="1" noTextEdit="1"/>
              </p:cNvSpPr>
              <p:nvPr/>
            </p:nvSpPr>
            <p:spPr>
              <a:xfrm>
                <a:off x="839316" y="1988840"/>
                <a:ext cx="10585276" cy="403572"/>
              </a:xfrm>
              <a:prstGeom prst="rect">
                <a:avLst/>
              </a:prstGeom>
              <a:blipFill>
                <a:blip r:embed="rId7"/>
                <a:stretch>
                  <a:fillRect l="-719" t="-6061" b="-24242"/>
                </a:stretch>
              </a:blipFill>
            </p:spPr>
            <p:txBody>
              <a:bodyPr/>
              <a:lstStyle/>
              <a:p>
                <a:r>
                  <a:rPr lang="en-NL">
                    <a:noFill/>
                  </a:rPr>
                  <a:t> </a:t>
                </a:r>
              </a:p>
            </p:txBody>
          </p:sp>
        </mc:Fallback>
      </mc:AlternateContent>
      <p:pic>
        <p:nvPicPr>
          <p:cNvPr id="4" name="Picture 3">
            <a:extLst>
              <a:ext uri="{FF2B5EF4-FFF2-40B4-BE49-F238E27FC236}">
                <a16:creationId xmlns:a16="http://schemas.microsoft.com/office/drawing/2014/main" id="{7ACB0EC6-C98F-BCE8-D7EC-6445EEEF9A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63076" y="2363143"/>
            <a:ext cx="2326389" cy="3613870"/>
          </a:xfrm>
          <a:prstGeom prst="rect">
            <a:avLst/>
          </a:prstGeom>
        </p:spPr>
      </p:pic>
      <p:pic>
        <p:nvPicPr>
          <p:cNvPr id="8" name="Picture 7">
            <a:extLst>
              <a:ext uri="{FF2B5EF4-FFF2-40B4-BE49-F238E27FC236}">
                <a16:creationId xmlns:a16="http://schemas.microsoft.com/office/drawing/2014/main" id="{55B350A9-5309-1D22-75F9-074035C1D7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331213" y="2308975"/>
            <a:ext cx="2375380" cy="3689973"/>
          </a:xfrm>
          <a:prstGeom prst="rect">
            <a:avLst/>
          </a:prstGeom>
        </p:spPr>
      </p:pic>
    </p:spTree>
    <p:extLst>
      <p:ext uri="{BB962C8B-B14F-4D97-AF65-F5344CB8AC3E}">
        <p14:creationId xmlns:p14="http://schemas.microsoft.com/office/powerpoint/2010/main" val="114035777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6192721" cy="584775"/>
          </a:xfrm>
          <a:prstGeom prst="rect">
            <a:avLst/>
          </a:prstGeom>
        </p:spPr>
        <p:txBody>
          <a:bodyPr wrap="none">
            <a:spAutoFit/>
          </a:bodyPr>
          <a:lstStyle/>
          <a:p>
            <a:r>
              <a:rPr lang="nl-NL" sz="3200" kern="0" dirty="0">
                <a:solidFill>
                  <a:srgbClr val="FF0000"/>
                </a:solidFill>
                <a:latin typeface="Verdana"/>
                <a:ea typeface="+mj-ea"/>
                <a:cs typeface="Verdana"/>
              </a:rPr>
              <a:t>Ne Pixel TPC tracking studies</a:t>
            </a:r>
          </a:p>
        </p:txBody>
      </p:sp>
      <p:sp>
        <p:nvSpPr>
          <p:cNvPr id="20" name="TextBox 19">
            <a:extLst>
              <a:ext uri="{FF2B5EF4-FFF2-40B4-BE49-F238E27FC236}">
                <a16:creationId xmlns:a16="http://schemas.microsoft.com/office/drawing/2014/main" id="{084C4A7E-1327-6D39-357C-E708B2E066B1}"/>
              </a:ext>
            </a:extLst>
          </p:cNvPr>
          <p:cNvSpPr txBox="1"/>
          <p:nvPr/>
        </p:nvSpPr>
        <p:spPr>
          <a:xfrm>
            <a:off x="2349155" y="5682734"/>
            <a:ext cx="8571381" cy="584775"/>
          </a:xfrm>
          <a:prstGeom prst="rect">
            <a:avLst/>
          </a:prstGeom>
          <a:noFill/>
        </p:spPr>
        <p:txBody>
          <a:bodyPr wrap="square">
            <a:spAutoFit/>
          </a:bodyPr>
          <a:lstStyle/>
          <a:p>
            <a:r>
              <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rPr>
              <a:t>At the last 10 cm of the track the performance is maximally a factor 1.5 worse for the Neon based “T2K”  gas mixture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E98B3C0-068E-38CE-DDF8-09C6D8D3DDBE}"/>
                  </a:ext>
                </a:extLst>
              </p:cNvPr>
              <p:cNvSpPr txBox="1"/>
              <p:nvPr/>
            </p:nvSpPr>
            <p:spPr>
              <a:xfrm>
                <a:off x="695400" y="1541000"/>
                <a:ext cx="10225136" cy="403572"/>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CEPC TPC </a:t>
                </a:r>
                <a:r>
                  <a:rPr lang="en-NL" sz="2000" dirty="0">
                    <a:latin typeface="Verdana" panose="020B0604030504040204" pitchFamily="34" charset="0"/>
                    <a:ea typeface="Verdana" panose="020B0604030504040204" pitchFamily="34" charset="0"/>
                    <a:cs typeface="Verdana" panose="020B0604030504040204" pitchFamily="34" charset="0"/>
                  </a:rPr>
                  <a:t>Ne:CF4:iCH4H10 95:3:2 gas with D</a:t>
                </a:r>
                <a:r>
                  <a:rPr lang="en-NL" sz="2000" baseline="-25000" dirty="0">
                    <a:latin typeface="Verdana" panose="020B0604030504040204" pitchFamily="34" charset="0"/>
                    <a:ea typeface="Verdana" panose="020B0604030504040204" pitchFamily="34" charset="0"/>
                    <a:cs typeface="Verdana" panose="020B0604030504040204" pitchFamily="34" charset="0"/>
                  </a:rPr>
                  <a:t>T </a:t>
                </a:r>
                <a:r>
                  <a:rPr lang="en-NL" sz="2000" dirty="0">
                    <a:latin typeface="Verdana" panose="020B0604030504040204" pitchFamily="34" charset="0"/>
                    <a:ea typeface="Verdana" panose="020B0604030504040204" pitchFamily="34" charset="0"/>
                    <a:cs typeface="Verdana" panose="020B0604030504040204" pitchFamily="34" charset="0"/>
                  </a:rPr>
                  <a:t>= 70 </a:t>
                </a:r>
                <a:r>
                  <a:rPr lang="en-NL" sz="2000" dirty="0">
                    <a:latin typeface="Symbol" pitchFamily="2" charset="2"/>
                    <a:ea typeface="Verdana" panose="020B0604030504040204" pitchFamily="34" charset="0"/>
                    <a:cs typeface="Verdana" panose="020B0604030504040204" pitchFamily="34" charset="0"/>
                  </a:rPr>
                  <a:t>m</a:t>
                </a:r>
                <a:r>
                  <a:rPr lang="en-NL" sz="2000" dirty="0">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2000" i="1">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2000">
                            <a:latin typeface="Cambria Math" panose="02040503050406030204" pitchFamily="18" charset="0"/>
                            <a:ea typeface="Cambria Math" panose="02040503050406030204" pitchFamily="18" charset="0"/>
                            <a:cs typeface="Verdana" panose="020B0604030504040204" pitchFamily="34" charset="0"/>
                          </a:rPr>
                          <m:t>cm</m:t>
                        </m:r>
                      </m:e>
                    </m:rad>
                  </m:oMath>
                </a14:m>
                <a:r>
                  <a:rPr lang="en-NL" sz="2000" dirty="0">
                    <a:latin typeface="Verdana" panose="020B0604030504040204" pitchFamily="34" charset="0"/>
                    <a:ea typeface="Verdana" panose="020B0604030504040204" pitchFamily="34" charset="0"/>
                    <a:cs typeface="Verdana" panose="020B0604030504040204" pitchFamily="34" charset="0"/>
                  </a:rPr>
                  <a:t>  </a:t>
                </a:r>
                <a:r>
                  <a:rPr lang="en-GB" sz="2000" dirty="0">
                    <a:latin typeface="Verdana" panose="020B0604030504040204" pitchFamily="34" charset="0"/>
                    <a:ea typeface="Verdana" panose="020B0604030504040204" pitchFamily="34" charset="0"/>
                    <a:cs typeface="Verdana" panose="020B0604030504040204" pitchFamily="34" charset="0"/>
                  </a:rPr>
                  <a:t>at</a:t>
                </a:r>
                <a:r>
                  <a:rPr lang="en-NL" sz="2000" dirty="0">
                    <a:latin typeface="Verdana" panose="020B0604030504040204" pitchFamily="34" charset="0"/>
                    <a:ea typeface="Verdana" panose="020B0604030504040204" pitchFamily="34" charset="0"/>
                    <a:cs typeface="Verdana" panose="020B0604030504040204" pitchFamily="34" charset="0"/>
                  </a:rPr>
                  <a:t> 2 T.  </a:t>
                </a:r>
                <a:endParaRPr lang="en-NL" sz="2000" dirty="0"/>
              </a:p>
            </p:txBody>
          </p:sp>
        </mc:Choice>
        <mc:Fallback xmlns="">
          <p:sp>
            <p:nvSpPr>
              <p:cNvPr id="17" name="TextBox 16">
                <a:extLst>
                  <a:ext uri="{FF2B5EF4-FFF2-40B4-BE49-F238E27FC236}">
                    <a16:creationId xmlns:a16="http://schemas.microsoft.com/office/drawing/2014/main" id="{0E98B3C0-068E-38CE-DDF8-09C6D8D3DDBE}"/>
                  </a:ext>
                </a:extLst>
              </p:cNvPr>
              <p:cNvSpPr txBox="1">
                <a:spLocks noRot="1" noChangeAspect="1" noMove="1" noResize="1" noEditPoints="1" noAdjustHandles="1" noChangeArrowheads="1" noChangeShapeType="1" noTextEdit="1"/>
              </p:cNvSpPr>
              <p:nvPr/>
            </p:nvSpPr>
            <p:spPr>
              <a:xfrm>
                <a:off x="695400" y="1541000"/>
                <a:ext cx="10225136" cy="403572"/>
              </a:xfrm>
              <a:prstGeom prst="rect">
                <a:avLst/>
              </a:prstGeom>
              <a:blipFill>
                <a:blip r:embed="rId6"/>
                <a:stretch>
                  <a:fillRect l="-620" t="-9091" b="-24242"/>
                </a:stretch>
              </a:blipFill>
            </p:spPr>
            <p:txBody>
              <a:bodyPr/>
              <a:lstStyle/>
              <a:p>
                <a:r>
                  <a:rPr lang="en-NL">
                    <a:noFill/>
                  </a:rPr>
                  <a:t> </a:t>
                </a:r>
              </a:p>
            </p:txBody>
          </p:sp>
        </mc:Fallback>
      </mc:AlternateContent>
      <p:sp>
        <p:nvSpPr>
          <p:cNvPr id="8" name="TextBox 7">
            <a:extLst>
              <a:ext uri="{FF2B5EF4-FFF2-40B4-BE49-F238E27FC236}">
                <a16:creationId xmlns:a16="http://schemas.microsoft.com/office/drawing/2014/main" id="{FC62F9AC-1AB8-8DD1-EF54-07A38A90D6EF}"/>
              </a:ext>
            </a:extLst>
          </p:cNvPr>
          <p:cNvSpPr txBox="1"/>
          <p:nvPr/>
        </p:nvSpPr>
        <p:spPr>
          <a:xfrm>
            <a:off x="5375919" y="2044879"/>
            <a:ext cx="2736304" cy="400110"/>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last 10 cm track </a:t>
            </a:r>
            <a:r>
              <a:rPr kumimoji="0" lang="en-NL" sz="2000"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s     </a:t>
            </a:r>
            <a:r>
              <a:rPr kumimoji="0" lang="en-NL"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a:t>
            </a:r>
            <a:endParaRPr lang="en-NL" sz="2000" dirty="0"/>
          </a:p>
        </p:txBody>
      </p:sp>
      <p:pic>
        <p:nvPicPr>
          <p:cNvPr id="12" name="Picture 11">
            <a:extLst>
              <a:ext uri="{FF2B5EF4-FFF2-40B4-BE49-F238E27FC236}">
                <a16:creationId xmlns:a16="http://schemas.microsoft.com/office/drawing/2014/main" id="{0B20F73B-6FE6-3AC3-B58C-E67361ACFE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a:off x="7612736" y="1559968"/>
            <a:ext cx="3139235" cy="4876565"/>
          </a:xfrm>
          <a:prstGeom prst="rect">
            <a:avLst/>
          </a:prstGeom>
        </p:spPr>
      </p:pic>
      <p:pic>
        <p:nvPicPr>
          <p:cNvPr id="5" name="Picture 4">
            <a:extLst>
              <a:ext uri="{FF2B5EF4-FFF2-40B4-BE49-F238E27FC236}">
                <a16:creationId xmlns:a16="http://schemas.microsoft.com/office/drawing/2014/main" id="{CF63821E-3EFC-E713-927F-78F3FDDD7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285284" y="1552224"/>
            <a:ext cx="3139235" cy="4876565"/>
          </a:xfrm>
          <a:prstGeom prst="rect">
            <a:avLst/>
          </a:prstGeom>
        </p:spPr>
      </p:pic>
    </p:spTree>
    <p:extLst>
      <p:ext uri="{BB962C8B-B14F-4D97-AF65-F5344CB8AC3E}">
        <p14:creationId xmlns:p14="http://schemas.microsoft.com/office/powerpoint/2010/main" val="235802682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6192721" cy="584775"/>
          </a:xfrm>
          <a:prstGeom prst="rect">
            <a:avLst/>
          </a:prstGeom>
        </p:spPr>
        <p:txBody>
          <a:bodyPr wrap="none">
            <a:spAutoFit/>
          </a:bodyPr>
          <a:lstStyle/>
          <a:p>
            <a:r>
              <a:rPr lang="nl-NL" sz="3200" kern="0" dirty="0">
                <a:solidFill>
                  <a:srgbClr val="FF0000"/>
                </a:solidFill>
                <a:latin typeface="Verdana"/>
                <a:ea typeface="+mj-ea"/>
                <a:cs typeface="Verdana"/>
              </a:rPr>
              <a:t>Ne Pixel TPC tracking studies</a:t>
            </a:r>
          </a:p>
        </p:txBody>
      </p:sp>
      <p:sp>
        <p:nvSpPr>
          <p:cNvPr id="20" name="TextBox 19">
            <a:extLst>
              <a:ext uri="{FF2B5EF4-FFF2-40B4-BE49-F238E27FC236}">
                <a16:creationId xmlns:a16="http://schemas.microsoft.com/office/drawing/2014/main" id="{084C4A7E-1327-6D39-357C-E708B2E066B1}"/>
              </a:ext>
            </a:extLst>
          </p:cNvPr>
          <p:cNvSpPr txBox="1"/>
          <p:nvPr/>
        </p:nvSpPr>
        <p:spPr>
          <a:xfrm>
            <a:off x="1969619" y="2075657"/>
            <a:ext cx="8571381" cy="4524315"/>
          </a:xfrm>
          <a:prstGeom prst="rect">
            <a:avLst/>
          </a:prstGeom>
          <a:noFill/>
        </p:spPr>
        <p:txBody>
          <a:bodyPr wrap="square">
            <a:spAutoFit/>
          </a:bodyPr>
          <a:lstStyle/>
          <a:p>
            <a:pPr algn="ct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Expected performance</a:t>
            </a: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Clearly the momentum resolution for the standalone TPC track will increase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w.r.t.</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the T2K gas by a factor of 1.5 to 2 (due to lower number of hits and diffusion)</a:t>
            </a:r>
          </a:p>
          <a:p>
            <a:pPr marL="285750" indent="-28575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The impact on the momentum resolution is smaller if one refits including the VTX and SIT detectors (at the start of the track). </a:t>
            </a:r>
          </a:p>
          <a:p>
            <a:pPr marL="285750" indent="-28575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The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dEdx</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dNdx</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performance might be quite spectacular, because of the smaller fluctuations (less secondary clusters); cluster counting will be possible.</a:t>
            </a:r>
          </a:p>
          <a:p>
            <a:pPr marL="285750" indent="-28575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The reduction of the beam background due to this gas needs to be checked (back of the envelop gives 12.5). </a:t>
            </a:r>
          </a:p>
          <a:p>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It is possible to get more precise numbers. The comparison is however “unfair” we assume that in the T2K gas the systematics due to beam backgrounds is zero. And clearly that is too optimistic.  </a:t>
            </a:r>
          </a:p>
          <a:p>
            <a:pPr marL="285750" indent="-285750">
              <a:buFontTx/>
              <a:buChar char="-"/>
            </a:pPr>
            <a:endParaRPr lang="en-GB" sz="16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E98B3C0-068E-38CE-DDF8-09C6D8D3DDBE}"/>
                  </a:ext>
                </a:extLst>
              </p:cNvPr>
              <p:cNvSpPr txBox="1"/>
              <p:nvPr/>
            </p:nvSpPr>
            <p:spPr>
              <a:xfrm>
                <a:off x="1847428" y="1484784"/>
                <a:ext cx="9433148" cy="403572"/>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CEPC TPC </a:t>
                </a:r>
                <a:r>
                  <a:rPr lang="en-GB" sz="2000" dirty="0">
                    <a:latin typeface="Verdana" panose="020B0604030504040204" pitchFamily="34" charset="0"/>
                    <a:ea typeface="Verdana" panose="020B0604030504040204" pitchFamily="34" charset="0"/>
                    <a:cs typeface="Verdana" panose="020B0604030504040204" pitchFamily="34" charset="0"/>
                  </a:rPr>
                  <a:t>Ne:CF4:iCH4H10 95:3:2 </a:t>
                </a:r>
                <a:r>
                  <a:rPr lang="en-NL" sz="2000" dirty="0">
                    <a:latin typeface="Verdana" panose="020B0604030504040204" pitchFamily="34" charset="0"/>
                    <a:ea typeface="Verdana" panose="020B0604030504040204" pitchFamily="34" charset="0"/>
                    <a:cs typeface="Verdana" panose="020B0604030504040204" pitchFamily="34" charset="0"/>
                  </a:rPr>
                  <a:t>gas with D</a:t>
                </a:r>
                <a:r>
                  <a:rPr lang="en-NL" sz="2000" baseline="-25000" dirty="0">
                    <a:latin typeface="Verdana" panose="020B0604030504040204" pitchFamily="34" charset="0"/>
                    <a:ea typeface="Verdana" panose="020B0604030504040204" pitchFamily="34" charset="0"/>
                    <a:cs typeface="Verdana" panose="020B0604030504040204" pitchFamily="34" charset="0"/>
                  </a:rPr>
                  <a:t>T </a:t>
                </a:r>
                <a:r>
                  <a:rPr lang="en-NL" sz="2000" dirty="0">
                    <a:latin typeface="Verdana" panose="020B0604030504040204" pitchFamily="34" charset="0"/>
                    <a:ea typeface="Verdana" panose="020B0604030504040204" pitchFamily="34" charset="0"/>
                    <a:cs typeface="Verdana" panose="020B0604030504040204" pitchFamily="34" charset="0"/>
                  </a:rPr>
                  <a:t>= 70</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NL" sz="2000" dirty="0">
                    <a:solidFill>
                      <a:schemeClr val="tx1"/>
                    </a:solidFill>
                    <a:latin typeface="Symbol" pitchFamily="2" charset="2"/>
                    <a:ea typeface="Verdana" panose="020B0604030504040204" pitchFamily="34" charset="0"/>
                    <a:cs typeface="Verdana" panose="020B0604030504040204" pitchFamily="34" charset="0"/>
                  </a:rPr>
                  <a:t>m</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2000" i="1">
                            <a:solidFill>
                              <a:schemeClr val="tx1"/>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2000">
                            <a:solidFill>
                              <a:schemeClr val="tx1"/>
                            </a:solidFill>
                            <a:latin typeface="Cambria Math" panose="02040503050406030204" pitchFamily="18" charset="0"/>
                            <a:ea typeface="Cambria Math" panose="02040503050406030204" pitchFamily="18" charset="0"/>
                            <a:cs typeface="Verdana" panose="020B0604030504040204" pitchFamily="34" charset="0"/>
                          </a:rPr>
                          <m:t>cm</m:t>
                        </m:r>
                        <m:r>
                          <a:rPr lang="en-US" sz="2000" b="0" i="0"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 </m:t>
                        </m:r>
                      </m:e>
                    </m:rad>
                    <m:r>
                      <a:rPr lang="en-US" sz="2000" b="0" i="1"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 </m:t>
                    </m:r>
                  </m:oMath>
                </a14:m>
                <a:r>
                  <a:rPr lang="en-NL" sz="2000" dirty="0">
                    <a:latin typeface="Verdana" panose="020B0604030504040204" pitchFamily="34" charset="0"/>
                    <a:ea typeface="Verdana" panose="020B0604030504040204" pitchFamily="34" charset="0"/>
                    <a:cs typeface="Verdana" panose="020B0604030504040204" pitchFamily="34" charset="0"/>
                  </a:rPr>
                  <a:t>at 2 T </a:t>
                </a:r>
                <a:endParaRPr lang="en-NL" sz="2000" dirty="0"/>
              </a:p>
            </p:txBody>
          </p:sp>
        </mc:Choice>
        <mc:Fallback xmlns="">
          <p:sp>
            <p:nvSpPr>
              <p:cNvPr id="17" name="TextBox 16">
                <a:extLst>
                  <a:ext uri="{FF2B5EF4-FFF2-40B4-BE49-F238E27FC236}">
                    <a16:creationId xmlns:a16="http://schemas.microsoft.com/office/drawing/2014/main" id="{0E98B3C0-068E-38CE-DDF8-09C6D8D3DDBE}"/>
                  </a:ext>
                </a:extLst>
              </p:cNvPr>
              <p:cNvSpPr txBox="1">
                <a:spLocks noRot="1" noChangeAspect="1" noMove="1" noResize="1" noEditPoints="1" noAdjustHandles="1" noChangeArrowheads="1" noChangeShapeType="1" noTextEdit="1"/>
              </p:cNvSpPr>
              <p:nvPr/>
            </p:nvSpPr>
            <p:spPr>
              <a:xfrm>
                <a:off x="1847428" y="1484784"/>
                <a:ext cx="9433148" cy="403572"/>
              </a:xfrm>
              <a:prstGeom prst="rect">
                <a:avLst/>
              </a:prstGeom>
              <a:blipFill>
                <a:blip r:embed="rId6"/>
                <a:stretch>
                  <a:fillRect l="-672" t="-9375" b="-25000"/>
                </a:stretch>
              </a:blipFill>
            </p:spPr>
            <p:txBody>
              <a:bodyPr/>
              <a:lstStyle/>
              <a:p>
                <a:r>
                  <a:rPr lang="en-NL">
                    <a:noFill/>
                  </a:rPr>
                  <a:t> </a:t>
                </a:r>
              </a:p>
            </p:txBody>
          </p:sp>
        </mc:Fallback>
      </mc:AlternateContent>
    </p:spTree>
    <p:extLst>
      <p:ext uri="{BB962C8B-B14F-4D97-AF65-F5344CB8AC3E}">
        <p14:creationId xmlns:p14="http://schemas.microsoft.com/office/powerpoint/2010/main" val="274473116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6437981" cy="584775"/>
          </a:xfrm>
          <a:prstGeom prst="rect">
            <a:avLst/>
          </a:prstGeom>
        </p:spPr>
        <p:txBody>
          <a:bodyPr wrap="none">
            <a:spAutoFit/>
          </a:bodyPr>
          <a:lstStyle/>
          <a:p>
            <a:r>
              <a:rPr lang="nl-NL" sz="3200" kern="0" dirty="0">
                <a:solidFill>
                  <a:srgbClr val="FF0000"/>
                </a:solidFill>
                <a:latin typeface="Verdana"/>
                <a:ea typeface="+mj-ea"/>
                <a:cs typeface="Verdana"/>
              </a:rPr>
              <a:t>T2K Pixel TPC tracking studies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E98B3C0-068E-38CE-DDF8-09C6D8D3DDBE}"/>
                  </a:ext>
                </a:extLst>
              </p:cNvPr>
              <p:cNvSpPr txBox="1"/>
              <p:nvPr/>
            </p:nvSpPr>
            <p:spPr>
              <a:xfrm>
                <a:off x="1760426" y="1350165"/>
                <a:ext cx="9433148" cy="403572"/>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sz="2000" dirty="0">
                    <a:latin typeface="Verdana" panose="020B0604030504040204" pitchFamily="34" charset="0"/>
                    <a:ea typeface="Verdana" panose="020B0604030504040204" pitchFamily="34" charset="0"/>
                    <a:cs typeface="Verdana" panose="020B0604030504040204" pitchFamily="34" charset="0"/>
                  </a:rPr>
                  <a:t>Ar:CF4:iCH4H10 95:3:2 </a:t>
                </a:r>
                <a:r>
                  <a:rPr lang="en-NL" sz="2000" dirty="0">
                    <a:latin typeface="Verdana" panose="020B0604030504040204" pitchFamily="34" charset="0"/>
                    <a:ea typeface="Verdana" panose="020B0604030504040204" pitchFamily="34" charset="0"/>
                    <a:cs typeface="Verdana" panose="020B0604030504040204" pitchFamily="34" charset="0"/>
                  </a:rPr>
                  <a:t>gas with D</a:t>
                </a:r>
                <a:r>
                  <a:rPr lang="en-NL" sz="2000" baseline="-25000" dirty="0">
                    <a:latin typeface="Verdana" panose="020B0604030504040204" pitchFamily="34" charset="0"/>
                    <a:ea typeface="Verdana" panose="020B0604030504040204" pitchFamily="34" charset="0"/>
                    <a:cs typeface="Verdana" panose="020B0604030504040204" pitchFamily="34" charset="0"/>
                  </a:rPr>
                  <a:t>T </a:t>
                </a:r>
                <a:r>
                  <a:rPr lang="en-NL" sz="2000" dirty="0">
                    <a:latin typeface="Verdana" panose="020B0604030504040204" pitchFamily="34" charset="0"/>
                    <a:ea typeface="Verdana" panose="020B0604030504040204" pitchFamily="34" charset="0"/>
                    <a:cs typeface="Verdana" panose="020B0604030504040204" pitchFamily="34" charset="0"/>
                  </a:rPr>
                  <a:t>= 50</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NL" sz="2000" dirty="0">
                    <a:solidFill>
                      <a:schemeClr val="tx1"/>
                    </a:solidFill>
                    <a:latin typeface="Symbol" pitchFamily="2" charset="2"/>
                    <a:ea typeface="Verdana" panose="020B0604030504040204" pitchFamily="34" charset="0"/>
                    <a:cs typeface="Verdana" panose="020B0604030504040204" pitchFamily="34" charset="0"/>
                  </a:rPr>
                  <a:t>m</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2000" i="1">
                            <a:solidFill>
                              <a:schemeClr val="tx1"/>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2000">
                            <a:solidFill>
                              <a:schemeClr val="tx1"/>
                            </a:solidFill>
                            <a:latin typeface="Cambria Math" panose="02040503050406030204" pitchFamily="18" charset="0"/>
                            <a:ea typeface="Cambria Math" panose="02040503050406030204" pitchFamily="18" charset="0"/>
                            <a:cs typeface="Verdana" panose="020B0604030504040204" pitchFamily="34" charset="0"/>
                          </a:rPr>
                          <m:t>cm</m:t>
                        </m:r>
                        <m:r>
                          <a:rPr lang="en-US" sz="2000" b="0" i="0"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 </m:t>
                        </m:r>
                      </m:e>
                    </m:rad>
                    <m:r>
                      <a:rPr lang="en-US" sz="2000" b="0" i="1"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 </m:t>
                    </m:r>
                  </m:oMath>
                </a14:m>
                <a:r>
                  <a:rPr lang="en-NL" sz="2000" dirty="0">
                    <a:latin typeface="Verdana" panose="020B0604030504040204" pitchFamily="34" charset="0"/>
                    <a:ea typeface="Verdana" panose="020B0604030504040204" pitchFamily="34" charset="0"/>
                    <a:cs typeface="Verdana" panose="020B0604030504040204" pitchFamily="34" charset="0"/>
                  </a:rPr>
                  <a:t>at 2 T </a:t>
                </a:r>
                <a:endParaRPr lang="en-NL" sz="2000" dirty="0"/>
              </a:p>
            </p:txBody>
          </p:sp>
        </mc:Choice>
        <mc:Fallback xmlns="">
          <p:sp>
            <p:nvSpPr>
              <p:cNvPr id="17" name="TextBox 16">
                <a:extLst>
                  <a:ext uri="{FF2B5EF4-FFF2-40B4-BE49-F238E27FC236}">
                    <a16:creationId xmlns:a16="http://schemas.microsoft.com/office/drawing/2014/main" id="{0E98B3C0-068E-38CE-DDF8-09C6D8D3DDBE}"/>
                  </a:ext>
                </a:extLst>
              </p:cNvPr>
              <p:cNvSpPr txBox="1">
                <a:spLocks noRot="1" noChangeAspect="1" noMove="1" noResize="1" noEditPoints="1" noAdjustHandles="1" noChangeArrowheads="1" noChangeShapeType="1" noTextEdit="1"/>
              </p:cNvSpPr>
              <p:nvPr/>
            </p:nvSpPr>
            <p:spPr>
              <a:xfrm>
                <a:off x="1760426" y="1350165"/>
                <a:ext cx="9433148" cy="403572"/>
              </a:xfrm>
              <a:prstGeom prst="rect">
                <a:avLst/>
              </a:prstGeom>
              <a:blipFill>
                <a:blip r:embed="rId6"/>
                <a:stretch>
                  <a:fillRect t="-9091" b="-21212"/>
                </a:stretch>
              </a:blipFill>
            </p:spPr>
            <p:txBody>
              <a:bodyPr/>
              <a:lstStyle/>
              <a:p>
                <a:r>
                  <a:rPr lang="en-NL">
                    <a:noFill/>
                  </a:rPr>
                  <a:t> </a:t>
                </a:r>
              </a:p>
            </p:txBody>
          </p:sp>
        </mc:Fallback>
      </mc:AlternateContent>
      <p:pic>
        <p:nvPicPr>
          <p:cNvPr id="4" name="Picture 3">
            <a:extLst>
              <a:ext uri="{FF2B5EF4-FFF2-40B4-BE49-F238E27FC236}">
                <a16:creationId xmlns:a16="http://schemas.microsoft.com/office/drawing/2014/main" id="{BD3AB3C5-849A-A2AF-39EE-4A9F552580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412111" y="491524"/>
            <a:ext cx="4438952" cy="6858000"/>
          </a:xfrm>
          <a:prstGeom prst="rect">
            <a:avLst/>
          </a:prstGeom>
        </p:spPr>
      </p:pic>
      <p:sp>
        <p:nvSpPr>
          <p:cNvPr id="6" name="TextBox 5">
            <a:extLst>
              <a:ext uri="{FF2B5EF4-FFF2-40B4-BE49-F238E27FC236}">
                <a16:creationId xmlns:a16="http://schemas.microsoft.com/office/drawing/2014/main" id="{F675F248-E915-287F-7BAB-004DEB3CE3EC}"/>
              </a:ext>
            </a:extLst>
          </p:cNvPr>
          <p:cNvSpPr txBox="1"/>
          <p:nvPr/>
        </p:nvSpPr>
        <p:spPr>
          <a:xfrm>
            <a:off x="8038877" y="1875973"/>
            <a:ext cx="4127167" cy="4247317"/>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defRPr/>
            </a:pP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Wrote a simulation using the ILD geometry and resolutions.</a:t>
            </a:r>
          </a:p>
          <a:p>
            <a:pPr marR="0" lvl="0" algn="l" defTabSz="914400" rtl="0" eaLnBrk="0" fontAlgn="base" latinLnBrk="0" hangingPunct="0">
              <a:lnSpc>
                <a:spcPct val="100000"/>
              </a:lnSpc>
              <a:spcBef>
                <a:spcPct val="0"/>
              </a:spcBef>
              <a:spcAft>
                <a:spcPct val="0"/>
              </a:spcAft>
              <a:buClrTx/>
              <a:buSzTx/>
              <a:tabLst/>
              <a:defRPr/>
            </a:pPr>
            <a:r>
              <a:rPr lang="en-GB" sz="1800" noProof="0" dirty="0">
                <a:solidFill>
                  <a:srgbClr val="0066FF"/>
                </a:solidFill>
                <a:latin typeface="Verdana" panose="020B0604030504040204" pitchFamily="34" charset="0"/>
                <a:ea typeface="Verdana" panose="020B0604030504040204" pitchFamily="34" charset="0"/>
                <a:cs typeface="Verdana" panose="020B0604030504040204" pitchFamily="34" charset="0"/>
              </a:rPr>
              <a:t>Assumes no multiple scattering</a:t>
            </a:r>
          </a:p>
          <a:p>
            <a:pPr marR="0" lvl="0" algn="l" defTabSz="914400" rtl="0" eaLnBrk="0" fontAlgn="base" latinLnBrk="0" hangingPunct="0">
              <a:lnSpc>
                <a:spcPct val="100000"/>
              </a:lnSpc>
              <a:spcBef>
                <a:spcPct val="0"/>
              </a:spcBef>
              <a:spcAft>
                <a:spcPct val="0"/>
              </a:spcAft>
              <a:buClrTx/>
              <a:buSzTx/>
              <a:tabLst/>
              <a:defRP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Resolution is </a:t>
            </a:r>
            <a:r>
              <a:rPr lang="en-GB" sz="1800" dirty="0">
                <a:solidFill>
                  <a:srgbClr val="0066FF"/>
                </a:solidFill>
                <a:latin typeface="Symbol" pitchFamily="2" charset="2"/>
                <a:ea typeface="Verdana" panose="020B0604030504040204" pitchFamily="34" charset="0"/>
                <a:cs typeface="Verdana" panose="020B0604030504040204" pitchFamily="34" charset="0"/>
              </a:rPr>
              <a:t>s</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(1/p) in GeV</a:t>
            </a:r>
            <a:r>
              <a:rPr lang="en-GB" sz="1800" baseline="30000" dirty="0">
                <a:solidFill>
                  <a:srgbClr val="0066FF"/>
                </a:solidFill>
                <a:latin typeface="Verdana" panose="020B0604030504040204" pitchFamily="34" charset="0"/>
                <a:ea typeface="Verdana" panose="020B0604030504040204" pitchFamily="34" charset="0"/>
                <a:cs typeface="Verdana" panose="020B0604030504040204" pitchFamily="34" charset="0"/>
              </a:rPr>
              <a:t>-1</a:t>
            </a:r>
            <a:endParaRPr lang="en-GB" sz="1800" baseline="30000" noProof="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0" fontAlgn="base" latinLnBrk="0" hangingPunct="0">
              <a:lnSpc>
                <a:spcPct val="100000"/>
              </a:lnSpc>
              <a:spcBef>
                <a:spcPct val="0"/>
              </a:spcBef>
              <a:spcAft>
                <a:spcPct val="0"/>
              </a:spcAft>
              <a:buClrTx/>
              <a:buSzTx/>
              <a:tabLst/>
              <a:defRPr/>
            </a:pPr>
            <a:endParaRPr kumimoji="0" lang="en-GB" sz="1800" b="0" i="0" u="none" strike="noStrike" kern="1200" cap="none" spc="0" normalizeH="0" baseline="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0" fontAlgn="base" latinLnBrk="0" hangingPunct="0">
              <a:lnSpc>
                <a:spcPct val="100000"/>
              </a:lnSpc>
              <a:spcBef>
                <a:spcPct val="0"/>
              </a:spcBef>
              <a:spcAft>
                <a:spcPct val="0"/>
              </a:spcAft>
              <a:buClrTx/>
              <a:buSzTx/>
              <a:tabLst/>
              <a:defRPr/>
            </a:pPr>
            <a:r>
              <a:rPr kumimoji="0" lang="en-GB" sz="1800" b="0" i="0" u="none" strike="noStrike" kern="1200" cap="none" spc="0" normalizeH="0" baseline="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Allow</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s to study the cos </a:t>
            </a:r>
            <a:r>
              <a:rPr lang="en-GB" sz="1800" dirty="0">
                <a:solidFill>
                  <a:srgbClr val="0066FF"/>
                </a:solidFill>
                <a:latin typeface="Symbol" pitchFamily="2" charset="2"/>
                <a:ea typeface="Verdana" panose="020B0604030504040204" pitchFamily="34" charset="0"/>
                <a:cs typeface="Verdana" panose="020B0604030504040204" pitchFamily="34" charset="0"/>
              </a:rPr>
              <a:t>q</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dependence TPC resolution improves due to track length up to cos </a:t>
            </a:r>
            <a:r>
              <a:rPr lang="en-GB" sz="1800" dirty="0">
                <a:solidFill>
                  <a:srgbClr val="0066FF"/>
                </a:solidFill>
                <a:latin typeface="Symbol" pitchFamily="2" charset="2"/>
                <a:ea typeface="Verdana" panose="020B0604030504040204" pitchFamily="34" charset="0"/>
                <a:cs typeface="Verdana" panose="020B0604030504040204" pitchFamily="34" charset="0"/>
              </a:rPr>
              <a:t>q</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=0.8</a:t>
            </a:r>
            <a:r>
              <a:rPr lang="en-GB" sz="1800" dirty="0">
                <a:latin typeface="Verdana" panose="020B0604030504040204" pitchFamily="34" charset="0"/>
                <a:ea typeface="Verdana" panose="020B0604030504040204" pitchFamily="34" charset="0"/>
                <a:cs typeface="Verdana" panose="020B0604030504040204" pitchFamily="34" charset="0"/>
              </a:rPr>
              <a:t>*</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Above: with shorter radial length high resolution points (small diffusion at the end of track)</a:t>
            </a:r>
          </a:p>
          <a:p>
            <a:pPr marR="0" lvl="0" algn="l" defTabSz="914400" rtl="0" eaLnBrk="0" fontAlgn="base" latinLnBrk="0" hangingPunct="0">
              <a:lnSpc>
                <a:spcPct val="100000"/>
              </a:lnSpc>
              <a:spcBef>
                <a:spcPct val="0"/>
              </a:spcBef>
              <a:spcAft>
                <a:spcPct val="0"/>
              </a:spcAft>
              <a:buClrTx/>
              <a:buSzTx/>
              <a:tabLst/>
              <a:defRP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R="0" lvl="0" algn="l" defTabSz="914400" rtl="0" eaLnBrk="0" fontAlgn="base" latinLnBrk="0" hangingPunct="0">
              <a:lnSpc>
                <a:spcPct val="100000"/>
              </a:lnSpc>
              <a:spcBef>
                <a:spcPct val="0"/>
              </a:spcBef>
              <a:spcAft>
                <a:spcPct val="0"/>
              </a:spcAft>
              <a:buClrTx/>
              <a:buSzTx/>
              <a:tabLst/>
              <a:defRP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Combining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VTX-SIT-TPC-SET</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BIG gain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wrt</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sz="1800" dirty="0">
                <a:latin typeface="Verdana" panose="020B0604030504040204" pitchFamily="34" charset="0"/>
                <a:ea typeface="Verdana" panose="020B0604030504040204" pitchFamily="34" charset="0"/>
                <a:cs typeface="Verdana" panose="020B0604030504040204" pitchFamily="34" charset="0"/>
              </a:rPr>
              <a:t>VTX-SIT-SET</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only</a:t>
            </a:r>
          </a:p>
        </p:txBody>
      </p:sp>
      <p:sp>
        <p:nvSpPr>
          <p:cNvPr id="8" name="TextBox 7">
            <a:extLst>
              <a:ext uri="{FF2B5EF4-FFF2-40B4-BE49-F238E27FC236}">
                <a16:creationId xmlns:a16="http://schemas.microsoft.com/office/drawing/2014/main" id="{BCEA078F-546A-23AA-1E72-853CF5AB953E}"/>
              </a:ext>
            </a:extLst>
          </p:cNvPr>
          <p:cNvSpPr txBox="1"/>
          <p:nvPr/>
        </p:nvSpPr>
        <p:spPr>
          <a:xfrm>
            <a:off x="7724940" y="6175331"/>
            <a:ext cx="4127166" cy="369332"/>
          </a:xfrm>
          <a:prstGeom prst="rect">
            <a:avLst/>
          </a:prstGeom>
          <a:noFill/>
        </p:spPr>
        <p:txBody>
          <a:bodyPr wrap="square">
            <a:spAutoFit/>
          </a:bodyPr>
          <a:lstStyle/>
          <a:p>
            <a:r>
              <a:rPr kumimoji="0" lang="en-GB" sz="1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This is IMO not in ILD simulation.</a:t>
            </a:r>
            <a:endParaRPr lang="en-NL" dirty="0"/>
          </a:p>
        </p:txBody>
      </p:sp>
    </p:spTree>
    <p:extLst>
      <p:ext uri="{BB962C8B-B14F-4D97-AF65-F5344CB8AC3E}">
        <p14:creationId xmlns:p14="http://schemas.microsoft.com/office/powerpoint/2010/main" val="415992374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539969"/>
            <a:ext cx="6192721" cy="584775"/>
          </a:xfrm>
          <a:prstGeom prst="rect">
            <a:avLst/>
          </a:prstGeom>
        </p:spPr>
        <p:txBody>
          <a:bodyPr wrap="none">
            <a:spAutoFit/>
          </a:bodyPr>
          <a:lstStyle/>
          <a:p>
            <a:r>
              <a:rPr lang="nl-NL" sz="3200" kern="0" dirty="0">
                <a:solidFill>
                  <a:srgbClr val="FF0000"/>
                </a:solidFill>
                <a:latin typeface="Verdana"/>
                <a:ea typeface="+mj-ea"/>
                <a:cs typeface="Verdana"/>
              </a:rPr>
              <a:t>Ne Pixel TPC tracking studies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E98B3C0-068E-38CE-DDF8-09C6D8D3DDBE}"/>
                  </a:ext>
                </a:extLst>
              </p:cNvPr>
              <p:cNvSpPr txBox="1"/>
              <p:nvPr/>
            </p:nvSpPr>
            <p:spPr>
              <a:xfrm>
                <a:off x="1847428" y="1484784"/>
                <a:ext cx="9433148" cy="403572"/>
              </a:xfrm>
              <a:prstGeom prst="rect">
                <a:avLst/>
              </a:prstGeom>
              <a:noFill/>
            </p:spPr>
            <p:txBody>
              <a:bodyPr wrap="square">
                <a:spAutoFit/>
              </a:bodyPr>
              <a:lstStyle/>
              <a:p>
                <a:r>
                  <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en-GB" sz="2000" dirty="0">
                    <a:latin typeface="Verdana" panose="020B0604030504040204" pitchFamily="34" charset="0"/>
                    <a:ea typeface="Verdana" panose="020B0604030504040204" pitchFamily="34" charset="0"/>
                    <a:cs typeface="Verdana" panose="020B0604030504040204" pitchFamily="34" charset="0"/>
                  </a:rPr>
                  <a:t>Ne:CF4:iCH4H10 95:3:2 </a:t>
                </a:r>
                <a:r>
                  <a:rPr lang="en-NL" sz="2000" dirty="0">
                    <a:latin typeface="Verdana" panose="020B0604030504040204" pitchFamily="34" charset="0"/>
                    <a:ea typeface="Verdana" panose="020B0604030504040204" pitchFamily="34" charset="0"/>
                    <a:cs typeface="Verdana" panose="020B0604030504040204" pitchFamily="34" charset="0"/>
                  </a:rPr>
                  <a:t>gas with D</a:t>
                </a:r>
                <a:r>
                  <a:rPr lang="en-NL" sz="2000" baseline="-25000" dirty="0">
                    <a:latin typeface="Verdana" panose="020B0604030504040204" pitchFamily="34" charset="0"/>
                    <a:ea typeface="Verdana" panose="020B0604030504040204" pitchFamily="34" charset="0"/>
                    <a:cs typeface="Verdana" panose="020B0604030504040204" pitchFamily="34" charset="0"/>
                  </a:rPr>
                  <a:t>T </a:t>
                </a:r>
                <a:r>
                  <a:rPr lang="en-NL" sz="2000" dirty="0">
                    <a:latin typeface="Verdana" panose="020B0604030504040204" pitchFamily="34" charset="0"/>
                    <a:ea typeface="Verdana" panose="020B0604030504040204" pitchFamily="34" charset="0"/>
                    <a:cs typeface="Verdana" panose="020B0604030504040204" pitchFamily="34" charset="0"/>
                  </a:rPr>
                  <a:t>= 70</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NL" sz="2000" dirty="0">
                    <a:solidFill>
                      <a:schemeClr val="tx1"/>
                    </a:solidFill>
                    <a:latin typeface="Symbol" pitchFamily="2" charset="2"/>
                    <a:ea typeface="Verdana" panose="020B0604030504040204" pitchFamily="34" charset="0"/>
                    <a:cs typeface="Verdana" panose="020B0604030504040204" pitchFamily="34" charset="0"/>
                  </a:rPr>
                  <a:t>m</a:t>
                </a:r>
                <a:r>
                  <a:rPr lang="en-NL" sz="2000" dirty="0">
                    <a:solidFill>
                      <a:schemeClr val="tx1"/>
                    </a:solidFill>
                    <a:latin typeface="Verdana" panose="020B0604030504040204" pitchFamily="34" charset="0"/>
                    <a:ea typeface="Verdana" panose="020B0604030504040204" pitchFamily="34" charset="0"/>
                    <a:cs typeface="Verdana" panose="020B0604030504040204" pitchFamily="34" charset="0"/>
                  </a:rPr>
                  <a:t>m/</a:t>
                </a:r>
                <a14:m>
                  <m:oMath xmlns:m="http://schemas.openxmlformats.org/officeDocument/2006/math">
                    <m:rad>
                      <m:radPr>
                        <m:degHide m:val="on"/>
                        <m:ctrlPr>
                          <a:rPr lang="en-NL" sz="2000" i="1">
                            <a:solidFill>
                              <a:schemeClr val="tx1"/>
                            </a:solidFill>
                            <a:latin typeface="Cambria Math" panose="02040503050406030204" pitchFamily="18" charset="0"/>
                            <a:ea typeface="Cambria Math" panose="02040503050406030204" pitchFamily="18" charset="0"/>
                            <a:cs typeface="Verdana" panose="020B0604030504040204" pitchFamily="34" charset="0"/>
                          </a:rPr>
                        </m:ctrlPr>
                      </m:radPr>
                      <m:deg/>
                      <m:e>
                        <m:r>
                          <m:rPr>
                            <m:sty m:val="p"/>
                          </m:rPr>
                          <a:rPr lang="en-US" sz="2000">
                            <a:solidFill>
                              <a:schemeClr val="tx1"/>
                            </a:solidFill>
                            <a:latin typeface="Cambria Math" panose="02040503050406030204" pitchFamily="18" charset="0"/>
                            <a:ea typeface="Cambria Math" panose="02040503050406030204" pitchFamily="18" charset="0"/>
                            <a:cs typeface="Verdana" panose="020B0604030504040204" pitchFamily="34" charset="0"/>
                          </a:rPr>
                          <m:t>cm</m:t>
                        </m:r>
                        <m:r>
                          <a:rPr lang="en-US" sz="2000" b="0" i="0"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 </m:t>
                        </m:r>
                      </m:e>
                    </m:rad>
                    <m:r>
                      <a:rPr lang="en-US" sz="2000" b="0" i="1" smtClean="0">
                        <a:solidFill>
                          <a:schemeClr val="tx1"/>
                        </a:solidFill>
                        <a:latin typeface="Cambria Math" panose="02040503050406030204" pitchFamily="18" charset="0"/>
                        <a:ea typeface="Cambria Math" panose="02040503050406030204" pitchFamily="18" charset="0"/>
                        <a:cs typeface="Verdana" panose="020B0604030504040204" pitchFamily="34" charset="0"/>
                      </a:rPr>
                      <m:t> </m:t>
                    </m:r>
                  </m:oMath>
                </a14:m>
                <a:r>
                  <a:rPr lang="en-NL" sz="2000" dirty="0">
                    <a:latin typeface="Verdana" panose="020B0604030504040204" pitchFamily="34" charset="0"/>
                    <a:ea typeface="Verdana" panose="020B0604030504040204" pitchFamily="34" charset="0"/>
                    <a:cs typeface="Verdana" panose="020B0604030504040204" pitchFamily="34" charset="0"/>
                  </a:rPr>
                  <a:t>at 2 T </a:t>
                </a:r>
                <a:endParaRPr lang="en-NL" sz="2000" dirty="0"/>
              </a:p>
            </p:txBody>
          </p:sp>
        </mc:Choice>
        <mc:Fallback xmlns="">
          <p:sp>
            <p:nvSpPr>
              <p:cNvPr id="17" name="TextBox 16">
                <a:extLst>
                  <a:ext uri="{FF2B5EF4-FFF2-40B4-BE49-F238E27FC236}">
                    <a16:creationId xmlns:a16="http://schemas.microsoft.com/office/drawing/2014/main" id="{0E98B3C0-068E-38CE-DDF8-09C6D8D3DDBE}"/>
                  </a:ext>
                </a:extLst>
              </p:cNvPr>
              <p:cNvSpPr txBox="1">
                <a:spLocks noRot="1" noChangeAspect="1" noMove="1" noResize="1" noEditPoints="1" noAdjustHandles="1" noChangeArrowheads="1" noChangeShapeType="1" noTextEdit="1"/>
              </p:cNvSpPr>
              <p:nvPr/>
            </p:nvSpPr>
            <p:spPr>
              <a:xfrm>
                <a:off x="1847428" y="1484784"/>
                <a:ext cx="9433148" cy="403572"/>
              </a:xfrm>
              <a:prstGeom prst="rect">
                <a:avLst/>
              </a:prstGeom>
              <a:blipFill>
                <a:blip r:embed="rId6"/>
                <a:stretch>
                  <a:fillRect t="-9375" b="-25000"/>
                </a:stretch>
              </a:blipFill>
            </p:spPr>
            <p:txBody>
              <a:bodyPr/>
              <a:lstStyle/>
              <a:p>
                <a:r>
                  <a:rPr lang="en-NL">
                    <a:noFill/>
                  </a:rPr>
                  <a:t> </a:t>
                </a:r>
              </a:p>
            </p:txBody>
          </p:sp>
        </mc:Fallback>
      </mc:AlternateContent>
      <p:pic>
        <p:nvPicPr>
          <p:cNvPr id="4" name="Picture 3">
            <a:extLst>
              <a:ext uri="{FF2B5EF4-FFF2-40B4-BE49-F238E27FC236}">
                <a16:creationId xmlns:a16="http://schemas.microsoft.com/office/drawing/2014/main" id="{77FEE757-F4AD-68D9-7C50-AE06F6300E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13036" y="677706"/>
            <a:ext cx="4438952" cy="6858000"/>
          </a:xfrm>
          <a:prstGeom prst="rect">
            <a:avLst/>
          </a:prstGeom>
        </p:spPr>
      </p:pic>
      <p:sp>
        <p:nvSpPr>
          <p:cNvPr id="6" name="TextBox 5">
            <a:extLst>
              <a:ext uri="{FF2B5EF4-FFF2-40B4-BE49-F238E27FC236}">
                <a16:creationId xmlns:a16="http://schemas.microsoft.com/office/drawing/2014/main" id="{F6B1C919-7D27-B38E-3E9C-850109BD0E40}"/>
              </a:ext>
            </a:extLst>
          </p:cNvPr>
          <p:cNvSpPr txBox="1"/>
          <p:nvPr/>
        </p:nvSpPr>
        <p:spPr>
          <a:xfrm>
            <a:off x="8257208" y="2204864"/>
            <a:ext cx="3934792" cy="433965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Comparing the TPC</a:t>
            </a:r>
            <a:r>
              <a:rPr kumimoji="0" lang="en-GB" sz="1800"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 s</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(1/p) for </a:t>
            </a:r>
            <a:r>
              <a:rPr kumimoji="0" lang="en-GB" sz="1800" b="0" i="0" u="none" strike="noStrike" kern="1200" cap="none" spc="0" normalizeH="0" baseline="0" noProof="0" dirty="0" err="1">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Ar</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and Ne at cos </a:t>
            </a:r>
            <a:r>
              <a:rPr kumimoji="0" lang="en-GB" sz="1800"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q</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0 one sees a factor of 2 larger momentum resolution.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However in the combination the TPC still brings a lot to the momentum resolution!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Combined </a:t>
            </a:r>
            <a:r>
              <a:rPr kumimoji="0" lang="en-GB" sz="1800"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s</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(1/p) at cos </a:t>
            </a:r>
            <a:r>
              <a:rPr kumimoji="0" lang="en-GB" sz="1800" b="0" i="0" u="none" strike="noStrike" kern="1200" cap="none" spc="0" normalizeH="0" baseline="0" noProof="0" dirty="0">
                <a:ln>
                  <a:noFill/>
                </a:ln>
                <a:solidFill>
                  <a:srgbClr val="0066FF"/>
                </a:solidFill>
                <a:effectLst/>
                <a:uLnTx/>
                <a:uFillTx/>
                <a:latin typeface="Symbol" pitchFamily="2" charset="2"/>
                <a:ea typeface="Verdana" panose="020B0604030504040204" pitchFamily="34" charset="0"/>
                <a:cs typeface="Verdana" panose="020B0604030504040204" pitchFamily="34" charset="0"/>
              </a:rPr>
              <a:t>q</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0 is 3.9 (Ne 5.7) 10</a:t>
            </a:r>
            <a:r>
              <a:rPr kumimoji="0" lang="en-GB" sz="1800" b="0" i="0" u="none" strike="noStrike" kern="1200" cap="none" spc="0" normalizeH="0" baseline="3000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-5</a:t>
            </a: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  GeV</a:t>
            </a:r>
            <a:r>
              <a:rPr kumimoji="0" lang="en-GB" sz="1800" b="0" i="0" u="none" strike="noStrike" kern="1200" cap="none" spc="0" normalizeH="0" baseline="3000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-1</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800" baseline="30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rPr>
              <a:t>Running at the Z this means a momentum resolution of 0.25% at 45 GeV/c for Neon.</a:t>
            </a:r>
            <a:endParaRPr lang="en-GB" sz="1800" baseline="-25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30000" noProof="0" dirty="0">
              <a:ln>
                <a:noFill/>
              </a:ln>
              <a:solidFill>
                <a:srgbClr val="0066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9087451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B036B-5688-5294-FD44-1DCEE55877AA}"/>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CA2FD7A6-A8C8-B3F6-732C-502E5184943A}"/>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4192886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CC231-EC49-46BA-B8D3-09F05285A0A1}"/>
              </a:ext>
            </a:extLst>
          </p:cNvPr>
          <p:cNvSpPr>
            <a:spLocks noGrp="1"/>
          </p:cNvSpPr>
          <p:nvPr>
            <p:ph type="title"/>
          </p:nvPr>
        </p:nvSpPr>
        <p:spPr>
          <a:xfrm>
            <a:off x="948267" y="188640"/>
            <a:ext cx="10363200" cy="800100"/>
          </a:xfrm>
        </p:spPr>
        <p:txBody>
          <a:bodyPr/>
          <a:lstStyle/>
          <a:p>
            <a:r>
              <a:rPr lang="nl-NL" sz="3600" b="0" dirty="0">
                <a:latin typeface="Verdana" panose="020B0604030504040204" pitchFamily="34" charset="0"/>
                <a:ea typeface="Verdana" panose="020B0604030504040204" pitchFamily="34" charset="0"/>
                <a:cs typeface="Verdana" panose="020B0604030504040204" pitchFamily="34" charset="0"/>
              </a:rPr>
              <a:t>A Pixel TPC at CEPC or FCC-</a:t>
            </a:r>
            <a:r>
              <a:rPr lang="nl-NL" sz="3600" b="0" dirty="0" err="1">
                <a:latin typeface="Verdana" panose="020B0604030504040204" pitchFamily="34" charset="0"/>
                <a:ea typeface="Verdana" panose="020B0604030504040204" pitchFamily="34" charset="0"/>
                <a:cs typeface="Verdana" panose="020B0604030504040204" pitchFamily="34" charset="0"/>
              </a:rPr>
              <a:t>ee</a:t>
            </a:r>
            <a:endParaRPr lang="en-GB" sz="3600" b="0" dirty="0">
              <a:latin typeface="Verdana" panose="020B0604030504040204" pitchFamily="34" charset="0"/>
              <a:ea typeface="Verdana" panose="020B0604030504040204" pitchFamily="34" charset="0"/>
              <a:cs typeface="Verdana" panose="020B0604030504040204" pitchFamily="34" charset="0"/>
            </a:endParaRP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39822A7A-1EC3-441B-8C12-ABFF22A4945A}"/>
                  </a:ext>
                </a:extLst>
              </p:cNvPr>
              <p:cNvSpPr>
                <a:spLocks noGrp="1"/>
              </p:cNvSpPr>
              <p:nvPr>
                <p:ph idx="1"/>
              </p:nvPr>
            </p:nvSpPr>
            <p:spPr>
              <a:xfrm>
                <a:off x="838199" y="1196622"/>
                <a:ext cx="11234465" cy="5184706"/>
              </a:xfrm>
            </p:spPr>
            <p:txBody>
              <a:bodyPr>
                <a:normAutofit fontScale="92500" lnSpcReduction="10000"/>
              </a:bodyPr>
              <a:lstStyle/>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The most difficult situation for a TPC is running at the Z. </a:t>
                </a:r>
              </a:p>
              <a:p>
                <a:pPr marL="0" indent="0">
                  <a:buNone/>
                </a:pPr>
                <a:r>
                  <a:rPr lang="en-GB" sz="2000" dirty="0">
                    <a:latin typeface="Verdana" panose="020B0604030504040204" pitchFamily="34" charset="0"/>
                    <a:ea typeface="Verdana" panose="020B0604030504040204" pitchFamily="34" charset="0"/>
                    <a:cs typeface="Verdana" panose="020B0604030504040204" pitchFamily="34" charset="0"/>
                  </a:rPr>
                  <a:t>At the Z pole with </a:t>
                </a:r>
                <a:r>
                  <a:rPr lang="nl-NL" sz="2000" dirty="0">
                    <a:latin typeface="Verdana" panose="020B0604030504040204" pitchFamily="34" charset="0"/>
                    <a:ea typeface="Verdana" panose="020B0604030504040204" pitchFamily="34" charset="0"/>
                    <a:cs typeface="Verdana" panose="020B0604030504040204" pitchFamily="34" charset="0"/>
                  </a:rPr>
                  <a:t>L = 200 10</a:t>
                </a:r>
                <a:r>
                  <a:rPr lang="nl-NL" sz="2000" baseline="30000" dirty="0">
                    <a:latin typeface="Verdana" panose="020B0604030504040204" pitchFamily="34" charset="0"/>
                    <a:ea typeface="Verdana" panose="020B0604030504040204" pitchFamily="34" charset="0"/>
                    <a:cs typeface="Verdana" panose="020B0604030504040204" pitchFamily="34" charset="0"/>
                  </a:rPr>
                  <a:t>34</a:t>
                </a:r>
                <a:r>
                  <a:rPr lang="nl-NL" sz="2000" dirty="0">
                    <a:latin typeface="Verdana" panose="020B0604030504040204" pitchFamily="34" charset="0"/>
                    <a:ea typeface="Verdana" panose="020B0604030504040204" pitchFamily="34" charset="0"/>
                    <a:cs typeface="Verdana" panose="020B0604030504040204" pitchFamily="34" charset="0"/>
                  </a:rPr>
                  <a:t> cm</a:t>
                </a:r>
                <a:r>
                  <a:rPr lang="nl-NL" sz="2000" baseline="30000" dirty="0">
                    <a:latin typeface="Verdana" panose="020B0604030504040204" pitchFamily="34" charset="0"/>
                    <a:ea typeface="Verdana" panose="020B0604030504040204" pitchFamily="34" charset="0"/>
                    <a:cs typeface="Verdana" panose="020B0604030504040204" pitchFamily="34" charset="0"/>
                  </a:rPr>
                  <a:t>-2</a:t>
                </a:r>
                <a:r>
                  <a:rPr lang="nl-NL" sz="2000" dirty="0">
                    <a:latin typeface="Verdana" panose="020B0604030504040204" pitchFamily="34" charset="0"/>
                    <a:ea typeface="Verdana" panose="020B0604030504040204" pitchFamily="34" charset="0"/>
                    <a:cs typeface="Verdana" panose="020B0604030504040204" pitchFamily="34" charset="0"/>
                  </a:rPr>
                  <a:t> s</a:t>
                </a:r>
                <a:r>
                  <a:rPr lang="nl-NL" sz="2000" baseline="30000" dirty="0">
                    <a:latin typeface="Verdana" panose="020B0604030504040204" pitchFamily="34" charset="0"/>
                    <a:ea typeface="Verdana" panose="020B0604030504040204" pitchFamily="34" charset="0"/>
                    <a:cs typeface="Verdana" panose="020B0604030504040204" pitchFamily="34" charset="0"/>
                  </a:rPr>
                  <a:t>-1</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Z</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bosons</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will</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be</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err="1">
                    <a:latin typeface="Verdana" panose="020B0604030504040204" pitchFamily="34" charset="0"/>
                    <a:ea typeface="Verdana" panose="020B0604030504040204" pitchFamily="34" charset="0"/>
                    <a:cs typeface="Verdana" panose="020B0604030504040204" pitchFamily="34" charset="0"/>
                  </a:rPr>
                  <a:t>produced</a:t>
                </a:r>
                <a:r>
                  <a:rPr lang="nl-NL" sz="2000" dirty="0">
                    <a:latin typeface="Verdana" panose="020B0604030504040204" pitchFamily="34" charset="0"/>
                    <a:ea typeface="Verdana" panose="020B0604030504040204" pitchFamily="34" charset="0"/>
                    <a:cs typeface="Verdana" panose="020B0604030504040204" pitchFamily="34" charset="0"/>
                  </a:rPr>
                  <a:t> at </a:t>
                </a:r>
                <a14:m>
                  <m:oMath xmlns:m="http://schemas.openxmlformats.org/officeDocument/2006/math">
                    <m:r>
                      <a:rPr lang="nl-NL" sz="2000" b="0" i="1" smtClean="0">
                        <a:latin typeface="Cambria Math" panose="02040503050406030204" pitchFamily="18" charset="0"/>
                      </a:rPr>
                      <m:t>~</m:t>
                    </m:r>
                  </m:oMath>
                </a14:m>
                <a:r>
                  <a:rPr lang="nl-NL" sz="2000" dirty="0">
                    <a:latin typeface="Verdana" panose="020B0604030504040204" pitchFamily="34" charset="0"/>
                    <a:ea typeface="Verdana" panose="020B0604030504040204" pitchFamily="34" charset="0"/>
                    <a:cs typeface="Verdana" panose="020B0604030504040204" pitchFamily="34" charset="0"/>
                  </a:rPr>
                  <a:t>60 kHz</a:t>
                </a:r>
              </a:p>
              <a:p>
                <a:pPr marL="0" inden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Can</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 pixel TPC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reconstruct</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rgbClr val="0066FF"/>
                    </a:solidFill>
                    <a:latin typeface="Verdana" panose="020B0604030504040204" pitchFamily="34" charset="0"/>
                    <a:ea typeface="Verdana" panose="020B0604030504040204" pitchFamily="34" charset="0"/>
                    <a:cs typeface="Verdana" panose="020B0604030504040204" pitchFamily="34" charset="0"/>
                  </a:rPr>
                  <a:t>the</a:t>
                </a:r>
                <a:r>
                  <a:rPr lang="nl-NL" sz="2000" dirty="0">
                    <a:solidFill>
                      <a:srgbClr val="0066FF"/>
                    </a:solidFill>
                    <a:latin typeface="Verdana" panose="020B0604030504040204" pitchFamily="34" charset="0"/>
                    <a:ea typeface="Verdana" panose="020B0604030504040204" pitchFamily="34" charset="0"/>
                    <a:cs typeface="Verdana" panose="020B0604030504040204" pitchFamily="34" charset="0"/>
                  </a:rPr>
                  <a:t> events?</a:t>
                </a:r>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The TPC total drift time is about </a:t>
                </a:r>
                <a:r>
                  <a:rPr lang="en-US" sz="1800" dirty="0">
                    <a:latin typeface="Verdana" panose="020B0604030504040204" pitchFamily="34" charset="0"/>
                    <a:ea typeface="Verdana" panose="020B0604030504040204" pitchFamily="34" charset="0"/>
                    <a:cs typeface="Verdana" panose="020B0604030504040204" pitchFamily="34" charset="0"/>
                  </a:rPr>
                  <a:t>30 </a:t>
                </a:r>
                <a:r>
                  <a:rPr lang="en-US" sz="1800" dirty="0" err="1">
                    <a:latin typeface="Verdana" panose="020B0604030504040204" pitchFamily="34" charset="0"/>
                    <a:ea typeface="Verdana" panose="020B0604030504040204" pitchFamily="34" charset="0"/>
                    <a:cs typeface="Verdana" panose="020B0604030504040204" pitchFamily="34" charset="0"/>
                  </a:rPr>
                  <a:t>μs</a:t>
                </a:r>
                <a:endParaRPr lang="en-US" sz="1800" dirty="0">
                  <a:latin typeface="Verdana" panose="020B0604030504040204" pitchFamily="34" charset="0"/>
                  <a:ea typeface="Verdana" panose="020B0604030504040204" pitchFamily="34" charset="0"/>
                  <a:cs typeface="Verdana" panose="020B0604030504040204" pitchFamily="34" charset="0"/>
                </a:endParaRPr>
              </a:p>
              <a:p>
                <a:pPr lvl="1"/>
                <a:r>
                  <a:rPr lang="en-US" sz="1800" dirty="0">
                    <a:latin typeface="Verdana" panose="020B0604030504040204" pitchFamily="34" charset="0"/>
                    <a:ea typeface="Verdana" panose="020B0604030504040204" pitchFamily="34" charset="0"/>
                    <a:cs typeface="Verdana" panose="020B0604030504040204" pitchFamily="34" charset="0"/>
                  </a:rPr>
                  <a:t>This means that there is on average 2 event / TPC readout cycle</a:t>
                </a:r>
              </a:p>
              <a:p>
                <a:pPr lvl="1"/>
                <a:r>
                  <a:rPr lang="nl-NL" sz="1800" dirty="0">
                    <a:latin typeface="Verdana" panose="020B0604030504040204" pitchFamily="34" charset="0"/>
                    <a:ea typeface="Verdana" panose="020B0604030504040204" pitchFamily="34" charset="0"/>
                    <a:cs typeface="Verdana" panose="020B0604030504040204" pitchFamily="34" charset="0"/>
                  </a:rPr>
                  <a:t>YES: The excellent time </a:t>
                </a:r>
                <a:r>
                  <a:rPr lang="nl-NL" sz="1800" dirty="0" err="1">
                    <a:latin typeface="Verdana" panose="020B0604030504040204" pitchFamily="34" charset="0"/>
                    <a:ea typeface="Verdana" panose="020B0604030504040204" pitchFamily="34" charset="0"/>
                    <a:cs typeface="Verdana" panose="020B0604030504040204" pitchFamily="34" charset="0"/>
                  </a:rPr>
                  <a:t>resolution</a:t>
                </a:r>
                <a:r>
                  <a:rPr lang="nl-NL" sz="1800" dirty="0">
                    <a:latin typeface="Verdana" panose="020B0604030504040204" pitchFamily="34" charset="0"/>
                    <a:ea typeface="Verdana" panose="020B0604030504040204" pitchFamily="34" charset="0"/>
                    <a:cs typeface="Verdana" panose="020B0604030504040204" pitchFamily="34" charset="0"/>
                  </a:rPr>
                  <a:t>: time stamping of tracks &lt; 1.2 ns </a:t>
                </a:r>
                <a:r>
                  <a:rPr lang="nl-NL" sz="1800" dirty="0" err="1">
                    <a:latin typeface="Verdana" panose="020B0604030504040204" pitchFamily="34" charset="0"/>
                    <a:ea typeface="Verdana" panose="020B0604030504040204" pitchFamily="34" charset="0"/>
                    <a:cs typeface="Verdana" panose="020B0604030504040204" pitchFamily="34" charset="0"/>
                  </a:rPr>
                  <a:t>allows</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to</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resolve</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and</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reconstruct</a:t>
                </a:r>
                <a:r>
                  <a:rPr lang="nl-NL" sz="1800" dirty="0">
                    <a:latin typeface="Verdana" panose="020B0604030504040204" pitchFamily="34" charset="0"/>
                    <a:ea typeface="Verdana" panose="020B0604030504040204" pitchFamily="34" charset="0"/>
                    <a:cs typeface="Verdana" panose="020B0604030504040204" pitchFamily="34" charset="0"/>
                  </a:rPr>
                  <a:t> </a:t>
                </a:r>
                <a:r>
                  <a:rPr lang="nl-NL" sz="1800" dirty="0" err="1">
                    <a:latin typeface="Verdana" panose="020B0604030504040204" pitchFamily="34" charset="0"/>
                    <a:ea typeface="Verdana" panose="020B0604030504040204" pitchFamily="34" charset="0"/>
                    <a:cs typeface="Verdana" panose="020B0604030504040204" pitchFamily="34" charset="0"/>
                  </a:rPr>
                  <a:t>the</a:t>
                </a:r>
                <a:r>
                  <a:rPr lang="nl-NL" sz="1800" dirty="0">
                    <a:latin typeface="Verdana" panose="020B0604030504040204" pitchFamily="34" charset="0"/>
                    <a:ea typeface="Verdana" panose="020B0604030504040204" pitchFamily="34" charset="0"/>
                    <a:cs typeface="Verdana" panose="020B0604030504040204" pitchFamily="34" charset="0"/>
                  </a:rPr>
                  <a:t> events</a:t>
                </a:r>
                <a:endParaRPr lang="en-GB" sz="2000" dirty="0">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Can the current readout deal with the rate?</a:t>
                </a:r>
              </a:p>
              <a:p>
                <a:pPr lvl="1"/>
                <a:r>
                  <a:rPr lang="en-GB" sz="1800" dirty="0">
                    <a:latin typeface="Verdana" panose="020B0604030504040204" pitchFamily="34" charset="0"/>
                    <a:ea typeface="Verdana" panose="020B0604030504040204" pitchFamily="34" charset="0"/>
                    <a:cs typeface="Verdana" panose="020B0604030504040204" pitchFamily="34" charset="0"/>
                  </a:rPr>
                  <a:t>Link speed of Timepix3 (in Quad): 2.6 </a:t>
                </a:r>
                <a:r>
                  <a:rPr lang="en-GB" sz="1800" dirty="0" err="1">
                    <a:latin typeface="Verdana" panose="020B0604030504040204" pitchFamily="34" charset="0"/>
                    <a:ea typeface="Verdana" panose="020B0604030504040204" pitchFamily="34" charset="0"/>
                    <a:cs typeface="Verdana" panose="020B0604030504040204" pitchFamily="34" charset="0"/>
                  </a:rPr>
                  <a:t>MHits</a:t>
                </a:r>
                <a:r>
                  <a:rPr lang="en-GB" sz="1800" dirty="0">
                    <a:latin typeface="Verdana" panose="020B0604030504040204" pitchFamily="34" charset="0"/>
                    <a:ea typeface="Verdana" panose="020B0604030504040204" pitchFamily="34" charset="0"/>
                    <a:cs typeface="Verdana" panose="020B0604030504040204" pitchFamily="34" charset="0"/>
                  </a:rPr>
                  <a:t>/s per 1.41 × 1.41 cm</a:t>
                </a:r>
                <a:r>
                  <a:rPr lang="en-GB" sz="1800" baseline="30000" dirty="0">
                    <a:latin typeface="Verdana" panose="020B0604030504040204" pitchFamily="34" charset="0"/>
                    <a:ea typeface="Verdana" panose="020B0604030504040204" pitchFamily="34" charset="0"/>
                    <a:cs typeface="Verdana" panose="020B0604030504040204" pitchFamily="34" charset="0"/>
                  </a:rPr>
                  <a:t>2  </a:t>
                </a:r>
                <a:r>
                  <a:rPr lang="en-GB" sz="1800" dirty="0" err="1">
                    <a:solidFill>
                      <a:srgbClr val="FF0000"/>
                    </a:solidFill>
                    <a:latin typeface="Verdana" panose="020B0604030504040204" pitchFamily="34" charset="0"/>
                    <a:ea typeface="Verdana" panose="020B0604030504040204" pitchFamily="34" charset="0"/>
                    <a:cs typeface="Verdana" panose="020B0604030504040204" pitchFamily="34" charset="0"/>
                    <a:hlinkClick r:id="rId2"/>
                  </a:rPr>
                  <a:t>Testbeam</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2"/>
                  </a:rPr>
                  <a:t> up to 1.5 kHz</a:t>
                </a:r>
                <a:endParaRPr lang="en-GB" sz="1800" baseline="30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lvl="1"/>
                <a:r>
                  <a:rPr lang="en-GB" sz="1800" dirty="0">
                    <a:latin typeface="Verdana" panose="020B0604030504040204" pitchFamily="34" charset="0"/>
                    <a:ea typeface="Verdana" panose="020B0604030504040204" pitchFamily="34" charset="0"/>
                    <a:cs typeface="Verdana" panose="020B0604030504040204" pitchFamily="34" charset="0"/>
                  </a:rPr>
                  <a:t>YES: This is largely sufficient to deal with high luminosity Z running</a:t>
                </a:r>
              </a:p>
              <a:p>
                <a:pPr lvl="1"/>
                <a:r>
                  <a:rPr lang="en-GB" sz="1800" dirty="0">
                    <a:latin typeface="Verdana" panose="020B0604030504040204" pitchFamily="34" charset="0"/>
                    <a:ea typeface="Verdana" panose="020B0604030504040204" pitchFamily="34" charset="0"/>
                    <a:cs typeface="Verdana" panose="020B0604030504040204" pitchFamily="34" charset="0"/>
                  </a:rPr>
                  <a:t>NB: Data size is not a show stopper as e.g. </a:t>
                </a:r>
                <a:r>
                  <a:rPr lang="en-GB" sz="1800" dirty="0" err="1">
                    <a:latin typeface="Verdana" panose="020B0604030504040204" pitchFamily="34" charset="0"/>
                    <a:ea typeface="Verdana" panose="020B0604030504040204" pitchFamily="34" charset="0"/>
                    <a:cs typeface="Verdana" panose="020B0604030504040204" pitchFamily="34" charset="0"/>
                  </a:rPr>
                  <a:t>LHCb</a:t>
                </a:r>
                <a:r>
                  <a:rPr lang="en-GB" sz="1800" dirty="0">
                    <a:latin typeface="Verdana" panose="020B0604030504040204" pitchFamily="34" charset="0"/>
                    <a:ea typeface="Verdana" panose="020B0604030504040204" pitchFamily="34" charset="0"/>
                    <a:cs typeface="Verdana" panose="020B0604030504040204" pitchFamily="34" charset="0"/>
                  </a:rPr>
                  <a:t> experiment shows using the </a:t>
                </a:r>
                <a:r>
                  <a:rPr lang="en-GB" sz="1800" dirty="0" err="1">
                    <a:latin typeface="Verdana" panose="020B0604030504040204" pitchFamily="34" charset="0"/>
                    <a:ea typeface="Verdana" panose="020B0604030504040204" pitchFamily="34" charset="0"/>
                    <a:cs typeface="Verdana" panose="020B0604030504040204" pitchFamily="34" charset="0"/>
                  </a:rPr>
                  <a:t>VeloPix</a:t>
                </a:r>
                <a:r>
                  <a:rPr lang="en-GB" sz="1800" dirty="0">
                    <a:latin typeface="Verdana" panose="020B0604030504040204" pitchFamily="34" charset="0"/>
                    <a:ea typeface="Verdana" panose="020B0604030504040204" pitchFamily="34" charset="0"/>
                    <a:cs typeface="Verdana" panose="020B0604030504040204" pitchFamily="34" charset="0"/>
                  </a:rPr>
                  <a:t> chip </a:t>
                </a:r>
              </a:p>
              <a:p>
                <a:endParaRPr lang="nl-NL" dirty="0"/>
              </a:p>
            </p:txBody>
          </p:sp>
        </mc:Choice>
        <mc:Fallback xmlns="">
          <p:sp>
            <p:nvSpPr>
              <p:cNvPr id="3" name="Tijdelijke aanduiding voor inhoud 2">
                <a:extLst>
                  <a:ext uri="{FF2B5EF4-FFF2-40B4-BE49-F238E27FC236}">
                    <a16:creationId xmlns:a16="http://schemas.microsoft.com/office/drawing/2014/main" id="{39822A7A-1EC3-441B-8C12-ABFF22A4945A}"/>
                  </a:ext>
                </a:extLst>
              </p:cNvPr>
              <p:cNvSpPr>
                <a:spLocks noGrp="1" noRot="1" noChangeAspect="1" noMove="1" noResize="1" noEditPoints="1" noAdjustHandles="1" noChangeArrowheads="1" noChangeShapeType="1" noTextEdit="1"/>
              </p:cNvSpPr>
              <p:nvPr>
                <p:ph idx="1"/>
              </p:nvPr>
            </p:nvSpPr>
            <p:spPr>
              <a:xfrm>
                <a:off x="838199" y="1196622"/>
                <a:ext cx="11234465" cy="5184706"/>
              </a:xfrm>
              <a:blipFill>
                <a:blip r:embed="rId3"/>
                <a:stretch>
                  <a:fillRect l="-451" t="-1222" b="-1222"/>
                </a:stretch>
              </a:blipFill>
            </p:spPr>
            <p:txBody>
              <a:bodyPr/>
              <a:lstStyle/>
              <a:p>
                <a:r>
                  <a:rPr lang="en-NL">
                    <a:noFill/>
                  </a:rPr>
                  <a:t> </a:t>
                </a:r>
              </a:p>
            </p:txBody>
          </p:sp>
        </mc:Fallback>
      </mc:AlternateContent>
      <p:sp>
        <p:nvSpPr>
          <p:cNvPr id="4" name="Tijdelijke aanduiding voor datum 3">
            <a:extLst>
              <a:ext uri="{FF2B5EF4-FFF2-40B4-BE49-F238E27FC236}">
                <a16:creationId xmlns:a16="http://schemas.microsoft.com/office/drawing/2014/main" id="{143A0E9E-8C1A-470F-B709-7C23131E6295}"/>
              </a:ext>
            </a:extLst>
          </p:cNvPr>
          <p:cNvSpPr>
            <a:spLocks noGrp="1"/>
          </p:cNvSpPr>
          <p:nvPr>
            <p:ph type="dt" sz="half" idx="10"/>
          </p:nvPr>
        </p:nvSpPr>
        <p:spPr>
          <a:xfrm>
            <a:off x="428625" y="6597419"/>
            <a:ext cx="2743200" cy="260581"/>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26/10/2020</a:t>
            </a:r>
            <a:endParaRPr lang="en-GB" dirty="0"/>
          </a:p>
        </p:txBody>
      </p:sp>
      <p:sp>
        <p:nvSpPr>
          <p:cNvPr id="5" name="Tijdelijke aanduiding voor voettekst 4">
            <a:extLst>
              <a:ext uri="{FF2B5EF4-FFF2-40B4-BE49-F238E27FC236}">
                <a16:creationId xmlns:a16="http://schemas.microsoft.com/office/drawing/2014/main" id="{1F214B82-A4FE-404C-8B1B-22CB8F49BAA6}"/>
              </a:ext>
            </a:extLst>
          </p:cNvPr>
          <p:cNvSpPr>
            <a:spLocks noGrp="1"/>
          </p:cNvSpPr>
          <p:nvPr>
            <p:ph type="ftr" sz="quarter" idx="11"/>
          </p:nvPr>
        </p:nvSpPr>
        <p:spPr>
          <a:xfrm>
            <a:off x="3171825" y="6597419"/>
            <a:ext cx="5848350" cy="260581"/>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Pixel TPC R&amp;D (Peter Kluit)</a:t>
            </a:r>
            <a:endParaRPr lang="en-GB" dirty="0"/>
          </a:p>
        </p:txBody>
      </p:sp>
      <p:pic>
        <p:nvPicPr>
          <p:cNvPr id="10" name="Picture 9">
            <a:extLst>
              <a:ext uri="{FF2B5EF4-FFF2-40B4-BE49-F238E27FC236}">
                <a16:creationId xmlns:a16="http://schemas.microsoft.com/office/drawing/2014/main" id="{A776C8F5-4D7C-1845-AB26-BC4CCE0724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18852" y="1988840"/>
            <a:ext cx="3466852" cy="1648731"/>
          </a:xfrm>
          <a:prstGeom prst="rect">
            <a:avLst/>
          </a:prstGeom>
        </p:spPr>
      </p:pic>
      <p:grpSp>
        <p:nvGrpSpPr>
          <p:cNvPr id="12" name="Groep 8">
            <a:extLst>
              <a:ext uri="{FF2B5EF4-FFF2-40B4-BE49-F238E27FC236}">
                <a16:creationId xmlns:a16="http://schemas.microsoft.com/office/drawing/2014/main" id="{50D56FB8-D3E1-144E-906C-4CAD19ED7E1E}"/>
              </a:ext>
            </a:extLst>
          </p:cNvPr>
          <p:cNvGrpSpPr/>
          <p:nvPr/>
        </p:nvGrpSpPr>
        <p:grpSpPr>
          <a:xfrm>
            <a:off x="1631504" y="1916832"/>
            <a:ext cx="4824537" cy="1584176"/>
            <a:chOff x="7149455" y="4681579"/>
            <a:chExt cx="4876923" cy="1764303"/>
          </a:xfrm>
        </p:grpSpPr>
        <p:pic>
          <p:nvPicPr>
            <p:cNvPr id="13" name="Afbeelding 6">
              <a:extLst>
                <a:ext uri="{FF2B5EF4-FFF2-40B4-BE49-F238E27FC236}">
                  <a16:creationId xmlns:a16="http://schemas.microsoft.com/office/drawing/2014/main" id="{4B2B1183-034B-D044-B833-090BE692906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149455" y="4681579"/>
              <a:ext cx="4669132" cy="1764303"/>
            </a:xfrm>
            <a:prstGeom prst="rect">
              <a:avLst/>
            </a:prstGeom>
          </p:spPr>
        </p:pic>
        <p:sp>
          <p:nvSpPr>
            <p:cNvPr id="14" name="Tekstvak 7">
              <a:extLst>
                <a:ext uri="{FF2B5EF4-FFF2-40B4-BE49-F238E27FC236}">
                  <a16:creationId xmlns:a16="http://schemas.microsoft.com/office/drawing/2014/main" id="{370EADA3-3EF4-CD41-9D12-A9689F0DDA22}"/>
                </a:ext>
              </a:extLst>
            </p:cNvPr>
            <p:cNvSpPr txBox="1"/>
            <p:nvPr/>
          </p:nvSpPr>
          <p:spPr>
            <a:xfrm>
              <a:off x="11075925" y="6168883"/>
              <a:ext cx="950453" cy="276999"/>
            </a:xfrm>
            <a:prstGeom prst="rect">
              <a:avLst/>
            </a:prstGeom>
            <a:noFill/>
          </p:spPr>
          <p:txBody>
            <a:bodyPr wrap="none" rtlCol="0">
              <a:spAutoFit/>
            </a:bodyPr>
            <a:lstStyle/>
            <a:p>
              <a:r>
                <a:rPr lang="nl-NL" sz="1200" dirty="0"/>
                <a:t>Picture IHEP</a:t>
              </a:r>
              <a:endParaRPr lang="en-GB" sz="1200" dirty="0"/>
            </a:p>
          </p:txBody>
        </p:sp>
      </p:grpSp>
    </p:spTree>
    <p:extLst>
      <p:ext uri="{BB962C8B-B14F-4D97-AF65-F5344CB8AC3E}">
        <p14:creationId xmlns:p14="http://schemas.microsoft.com/office/powerpoint/2010/main" val="221807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6">
            <a:extLst>
              <a:ext uri="{FF2B5EF4-FFF2-40B4-BE49-F238E27FC236}">
                <a16:creationId xmlns:a16="http://schemas.microsoft.com/office/drawing/2014/main" id="{3B2F6128-E4B0-AF4D-B59E-5964AFCCC13B}"/>
              </a:ext>
            </a:extLst>
          </p:cNvPr>
          <p:cNvPicPr>
            <a:picLocks noChangeAspect="1"/>
          </p:cNvPicPr>
          <p:nvPr/>
        </p:nvPicPr>
        <p:blipFill rotWithShape="1">
          <a:blip r:embed="rId3">
            <a:extLst>
              <a:ext uri="{28A0092B-C50C-407E-A947-70E740481C1C}">
                <a14:useLocalDpi xmlns:a14="http://schemas.microsoft.com/office/drawing/2010/main"/>
              </a:ext>
            </a:extLst>
          </a:blip>
          <a:srcRect l="10224" t="5416" r="10487" b="5393"/>
          <a:stretch/>
        </p:blipFill>
        <p:spPr>
          <a:xfrm rot="17763818">
            <a:off x="5165305" y="1696189"/>
            <a:ext cx="3285893" cy="2630331"/>
          </a:xfrm>
          <a:prstGeom prst="rect">
            <a:avLst/>
          </a:prstGeom>
        </p:spPr>
      </p:pic>
      <p:sp>
        <p:nvSpPr>
          <p:cNvPr id="3074" name="Rectangle 4"/>
          <p:cNvSpPr>
            <a:spLocks noGrp="1" noChangeArrowheads="1"/>
          </p:cNvSpPr>
          <p:nvPr>
            <p:ph type="ctrTitle"/>
          </p:nvPr>
        </p:nvSpPr>
        <p:spPr>
          <a:xfrm>
            <a:off x="3311798" y="291480"/>
            <a:ext cx="5208042" cy="1080120"/>
          </a:xfrm>
        </p:spPr>
        <p:txBody>
          <a:bodyPr anchor="ctr"/>
          <a:lstStyle/>
          <a:p>
            <a:r>
              <a:rPr lang="en-GB" altLang="en-US" sz="4000" b="0" dirty="0">
                <a:latin typeface="Verdana"/>
                <a:cs typeface="Verdana"/>
              </a:rPr>
              <a:t>Pixel TPC</a:t>
            </a:r>
          </a:p>
        </p:txBody>
      </p:sp>
      <p:pic>
        <p:nvPicPr>
          <p:cNvPr id="307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flipH="1">
            <a:off x="3295347" y="2298086"/>
            <a:ext cx="2191053" cy="242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4">
            <a:extLst>
              <a:ext uri="{FF2B5EF4-FFF2-40B4-BE49-F238E27FC236}">
                <a16:creationId xmlns:a16="http://schemas.microsoft.com/office/drawing/2014/main" id="{CDEDC3A7-1097-49CA-8924-8BB5F0DD655C}"/>
              </a:ext>
            </a:extLst>
          </p:cNvPr>
          <p:cNvPicPr>
            <a:picLocks noChangeAspect="1"/>
          </p:cNvPicPr>
          <p:nvPr/>
        </p:nvPicPr>
        <p:blipFill>
          <a:blip r:embed="rId5">
            <a:alphaModFix/>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646118" y="2667000"/>
            <a:ext cx="1401882" cy="1780090"/>
          </a:xfrm>
          <a:prstGeom prst="rect">
            <a:avLst/>
          </a:prstGeom>
          <a:noFill/>
          <a:ln>
            <a:noFill/>
          </a:ln>
        </p:spPr>
      </p:pic>
      <p:pic>
        <p:nvPicPr>
          <p:cNvPr id="11" name="Picture 10" descr="TPC-Pixel-ComAcceptanceZoom.gif"/>
          <p:cNvPicPr>
            <a:picLocks noChangeAspect="1"/>
          </p:cNvPicPr>
          <p:nvPr/>
        </p:nvPicPr>
        <p:blipFill>
          <a:blip r:embed="rId7">
            <a:extLst>
              <a:ext uri="{28A0092B-C50C-407E-A947-70E740481C1C}">
                <a14:useLocalDpi xmlns:a14="http://schemas.microsoft.com/office/drawing/2010/main"/>
              </a:ext>
            </a:extLst>
          </a:blip>
          <a:srcRect r="9979"/>
          <a:stretch>
            <a:fillRect/>
          </a:stretch>
        </p:blipFill>
        <p:spPr>
          <a:xfrm>
            <a:off x="9270930" y="2697022"/>
            <a:ext cx="2235270" cy="2408378"/>
          </a:xfrm>
          <a:prstGeom prst="rect">
            <a:avLst/>
          </a:prstGeom>
        </p:spPr>
      </p:pic>
      <p:cxnSp>
        <p:nvCxnSpPr>
          <p:cNvPr id="12" name="Straight Arrow Connector 11"/>
          <p:cNvCxnSpPr/>
          <p:nvPr/>
        </p:nvCxnSpPr>
        <p:spPr bwMode="auto">
          <a:xfrm flipV="1">
            <a:off x="2438400" y="2743200"/>
            <a:ext cx="1524000" cy="762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5" name="Straight Arrow Connector 14"/>
          <p:cNvCxnSpPr>
            <a:cxnSpLocks/>
          </p:cNvCxnSpPr>
          <p:nvPr/>
        </p:nvCxnSpPr>
        <p:spPr bwMode="auto">
          <a:xfrm flipV="1">
            <a:off x="4343400" y="2514600"/>
            <a:ext cx="2274352" cy="33833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0" name="TextBox 19"/>
          <p:cNvSpPr txBox="1"/>
          <p:nvPr/>
        </p:nvSpPr>
        <p:spPr>
          <a:xfrm>
            <a:off x="152400" y="5100935"/>
            <a:ext cx="11734800" cy="461665"/>
          </a:xfrm>
          <a:prstGeom prst="rect">
            <a:avLst/>
          </a:prstGeom>
          <a:noFill/>
        </p:spPr>
        <p:txBody>
          <a:bodyPr wrap="square" rtlCol="0">
            <a:spAutoFit/>
          </a:bodyPr>
          <a:lstStyle/>
          <a:p>
            <a:r>
              <a:rPr lang="en-US" sz="1800" dirty="0">
                <a:latin typeface="Verdana"/>
                <a:cs typeface="Verdana"/>
              </a:rPr>
              <a:t>(TimePix1)    </a:t>
            </a:r>
            <a:r>
              <a:rPr lang="en-US" dirty="0">
                <a:latin typeface="Verdana"/>
                <a:cs typeface="Verdana"/>
              </a:rPr>
              <a:t>TPX3 chip     Quad             Module                  TPC plane </a:t>
            </a:r>
          </a:p>
        </p:txBody>
      </p:sp>
      <p:sp>
        <p:nvSpPr>
          <p:cNvPr id="22" name="TextBox 21"/>
          <p:cNvSpPr txBox="1"/>
          <p:nvPr/>
        </p:nvSpPr>
        <p:spPr>
          <a:xfrm>
            <a:off x="228600" y="5634335"/>
            <a:ext cx="10210800" cy="461665"/>
          </a:xfrm>
          <a:prstGeom prst="rect">
            <a:avLst/>
          </a:prstGeom>
          <a:noFill/>
        </p:spPr>
        <p:txBody>
          <a:bodyPr wrap="square" rtlCol="0">
            <a:spAutoFit/>
          </a:bodyPr>
          <a:lstStyle/>
          <a:p>
            <a:r>
              <a:rPr lang="en-US" sz="1800" dirty="0">
                <a:latin typeface="Verdana"/>
                <a:cs typeface="Verdana"/>
              </a:rPr>
              <a:t>(2007-14)      </a:t>
            </a:r>
            <a:r>
              <a:rPr lang="en-US">
                <a:latin typeface="Verdana"/>
                <a:cs typeface="Verdana"/>
              </a:rPr>
              <a:t>2017           </a:t>
            </a:r>
            <a:r>
              <a:rPr lang="en-US" dirty="0">
                <a:latin typeface="Verdana"/>
                <a:cs typeface="Verdana"/>
              </a:rPr>
              <a:t>2018              2019                   </a:t>
            </a:r>
          </a:p>
        </p:txBody>
      </p:sp>
      <p:pic>
        <p:nvPicPr>
          <p:cNvPr id="14" name="Afbeelding 6">
            <a:extLst>
              <a:ext uri="{FF2B5EF4-FFF2-40B4-BE49-F238E27FC236}">
                <a16:creationId xmlns:a16="http://schemas.microsoft.com/office/drawing/2014/main" id="{7BF66A80-5CC3-41F5-949C-307378DC09CF}"/>
              </a:ext>
            </a:extLst>
          </p:cNvPr>
          <p:cNvPicPr>
            <a:picLocks noChangeAspect="1"/>
          </p:cNvPicPr>
          <p:nvPr/>
        </p:nvPicPr>
        <p:blipFill rotWithShape="1">
          <a:blip r:embed="rId8">
            <a:lum/>
            <a:alphaModFix amt="64000"/>
            <a:extLst>
              <a:ext uri="{28A0092B-C50C-407E-A947-70E740481C1C}">
                <a14:useLocalDpi xmlns:a14="http://schemas.microsoft.com/office/drawing/2010/main"/>
              </a:ext>
            </a:extLst>
          </a:blip>
          <a:srcRect/>
          <a:stretch/>
        </p:blipFill>
        <p:spPr>
          <a:xfrm>
            <a:off x="8534400" y="228600"/>
            <a:ext cx="3147508" cy="2373863"/>
          </a:xfrm>
          <a:prstGeom prst="rect">
            <a:avLst/>
          </a:prstGeom>
          <a:noFill/>
          <a:ln>
            <a:noFill/>
          </a:ln>
        </p:spPr>
      </p:pic>
      <p:cxnSp>
        <p:nvCxnSpPr>
          <p:cNvPr id="21" name="Straight Arrow Connector 20"/>
          <p:cNvCxnSpPr>
            <a:cxnSpLocks/>
          </p:cNvCxnSpPr>
          <p:nvPr/>
        </p:nvCxnSpPr>
        <p:spPr bwMode="auto">
          <a:xfrm>
            <a:off x="6781800" y="3657600"/>
            <a:ext cx="3657600" cy="2286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7" name="Straight Arrow Connector 16"/>
          <p:cNvCxnSpPr/>
          <p:nvPr/>
        </p:nvCxnSpPr>
        <p:spPr bwMode="auto">
          <a:xfrm flipV="1">
            <a:off x="6781800" y="1676400"/>
            <a:ext cx="4572000" cy="19812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pic>
        <p:nvPicPr>
          <p:cNvPr id="24" name="Picture 23" descr="ildlogoTransparant.png"/>
          <p:cNvPicPr>
            <a:picLocks noChangeAspect="1"/>
          </p:cNvPicPr>
          <p:nvPr/>
        </p:nvPicPr>
        <p:blipFill>
          <a:blip r:embed="rId9"/>
          <a:stretch>
            <a:fillRect/>
          </a:stretch>
        </p:blipFill>
        <p:spPr>
          <a:xfrm>
            <a:off x="8610600" y="228600"/>
            <a:ext cx="838200" cy="536448"/>
          </a:xfrm>
          <a:prstGeom prst="rect">
            <a:avLst/>
          </a:prstGeom>
        </p:spPr>
      </p:pic>
      <p:pic>
        <p:nvPicPr>
          <p:cNvPr id="16" name="Picture 2" descr="D:\Freiburg\Octopuce\P1010021.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8600" y="3048000"/>
            <a:ext cx="1181301" cy="88582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9" name="Rectangle 18"/>
          <p:cNvSpPr/>
          <p:nvPr/>
        </p:nvSpPr>
        <p:spPr>
          <a:xfrm>
            <a:off x="152400" y="4114800"/>
            <a:ext cx="1474983" cy="369332"/>
          </a:xfrm>
          <a:prstGeom prst="rect">
            <a:avLst/>
          </a:prstGeom>
        </p:spPr>
        <p:txBody>
          <a:bodyPr wrap="none">
            <a:spAutoFit/>
          </a:bodyPr>
          <a:lstStyle/>
          <a:p>
            <a:r>
              <a:rPr lang="en-US" sz="1800" dirty="0">
                <a:latin typeface="Verdana"/>
                <a:cs typeface="Verdana"/>
              </a:rPr>
              <a:t>(</a:t>
            </a:r>
            <a:r>
              <a:rPr lang="en-US" sz="1800" dirty="0" err="1">
                <a:latin typeface="Verdana"/>
                <a:cs typeface="Verdana"/>
              </a:rPr>
              <a:t>Octopuce</a:t>
            </a:r>
            <a:r>
              <a:rPr lang="en-US" sz="1800" dirty="0">
                <a:latin typeface="Verdana"/>
                <a:cs typeface="Verdana"/>
              </a:rPr>
              <a:t>)</a:t>
            </a:r>
            <a:endParaRPr lang="en-US" sz="1800" dirty="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7075976" cy="584775"/>
          </a:xfrm>
          <a:prstGeom prst="rect">
            <a:avLst/>
          </a:prstGeom>
        </p:spPr>
        <p:txBody>
          <a:bodyPr wrap="none">
            <a:spAutoFit/>
          </a:bodyPr>
          <a:lstStyle/>
          <a:p>
            <a:r>
              <a:rPr lang="nl-NL" sz="3200" kern="0" dirty="0">
                <a:solidFill>
                  <a:srgbClr val="FF0000"/>
                </a:solidFill>
                <a:latin typeface="Verdana"/>
                <a:ea typeface="+mj-ea"/>
                <a:cs typeface="Verdana"/>
              </a:rPr>
              <a:t>Running a Pixel TPC at high </a:t>
            </a:r>
            <a:r>
              <a:rPr lang="nl-NL" sz="3200" kern="0" dirty="0" err="1">
                <a:solidFill>
                  <a:srgbClr val="FF0000"/>
                </a:solidFill>
                <a:latin typeface="Verdana"/>
                <a:ea typeface="+mj-ea"/>
                <a:cs typeface="Verdana"/>
              </a:rPr>
              <a:t>rates</a:t>
            </a:r>
            <a:endParaRPr lang="nl-NL" sz="3200" kern="0" dirty="0">
              <a:solidFill>
                <a:srgbClr val="FF0000"/>
              </a:solidFill>
              <a:latin typeface="Verdana"/>
              <a:ea typeface="+mj-ea"/>
              <a:cs typeface="Verdana"/>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631504" y="1667357"/>
            <a:ext cx="9173061" cy="5416868"/>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occupancy and hit rates running CEPC at the Z.</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Take the numbers from beam-beam background from She Xin LCTPC annual meeting Jan 2024.</a:t>
            </a: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Ions per BX = </a:t>
            </a:r>
            <a:r>
              <a:rPr lang="en-GB" sz="18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18.2 k primary ions/electrons per BX</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BX = 1/23 ns</a:t>
            </a: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Assume rate R  goes like  R</a:t>
            </a:r>
            <a:r>
              <a:rPr lang="en-GB" sz="1800" baseline="-25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0</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/R</a:t>
            </a:r>
            <a:r>
              <a:rPr lang="en-GB" sz="1800" baseline="30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2</a:t>
            </a:r>
            <a:endParaRPr lang="en-GB" sz="1800" baseline="30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Integrated R</a:t>
            </a:r>
            <a:r>
              <a:rPr lang="en-GB" sz="1800" baseline="-25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0</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/R(60) - R</a:t>
            </a:r>
            <a:r>
              <a:rPr lang="en-GB" sz="1800" baseline="-25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0</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/R(180) = 18.2 k ions. So R</a:t>
            </a:r>
            <a:r>
              <a:rPr lang="en-GB" sz="1800" baseline="-25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0</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1.638 M hits cm. So hits in 1 cm radius from 60 to 61 cm you have 447 k hits /cm. In the full ring 2 </a:t>
            </a:r>
            <a:r>
              <a:rPr lang="en-GB" sz="1800" dirty="0">
                <a:solidFill>
                  <a:srgbClr val="0066FF"/>
                </a:solidFill>
                <a:effectLst/>
                <a:latin typeface="Symbol" pitchFamily="2" charset="2"/>
                <a:ea typeface="Verdana" panose="020B0604030504040204" pitchFamily="34" charset="0"/>
                <a:cs typeface="Verdana" panose="020B0604030504040204" pitchFamily="34" charset="0"/>
              </a:rPr>
              <a:t>p</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R (60 cm). So hit density 1.19 k hits /cm/cm/ BX</a:t>
            </a:r>
          </a:p>
          <a:p>
            <a:pPr marL="342900"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he mean drift time 30 </a:t>
            </a:r>
            <a:r>
              <a:rPr lang="en-GB" sz="1800" dirty="0" err="1">
                <a:solidFill>
                  <a:srgbClr val="0066FF"/>
                </a:solidFill>
                <a:effectLst/>
                <a:latin typeface="Symbol" pitchFamily="2" charset="2"/>
                <a:ea typeface="Verdana" panose="020B0604030504040204" pitchFamily="34" charset="0"/>
                <a:cs typeface="Verdana" panose="020B0604030504040204" pitchFamily="34" charset="0"/>
              </a:rPr>
              <a:t>m</a:t>
            </a:r>
            <a:r>
              <a:rPr lang="en-GB" sz="18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s</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a:t>
            </a:r>
            <a:r>
              <a:rPr lang="en-GB" sz="18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zMax</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 2.9 m  so &lt;z&gt; = 1.45m) with a drift velocity of  </a:t>
            </a:r>
            <a:r>
              <a:rPr lang="en-GB" sz="18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v</a:t>
            </a:r>
            <a:r>
              <a:rPr lang="en-GB" sz="1800" baseline="-250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d</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 50 (75) </a:t>
            </a:r>
            <a:r>
              <a:rPr lang="en-GB" sz="1800" dirty="0">
                <a:solidFill>
                  <a:srgbClr val="0066FF"/>
                </a:solidFill>
                <a:effectLst/>
                <a:latin typeface="Symbol" pitchFamily="2" charset="2"/>
                <a:ea typeface="Verdana" panose="020B0604030504040204" pitchFamily="34" charset="0"/>
                <a:cs typeface="Verdana" panose="020B0604030504040204" pitchFamily="34" charset="0"/>
              </a:rPr>
              <a:t>m</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m/ns</a:t>
            </a: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So mean total hits is 1.5 </a:t>
            </a:r>
            <a:r>
              <a:rPr lang="en-GB" sz="18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MHits</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/cm/cm in 30 </a:t>
            </a:r>
            <a:r>
              <a:rPr lang="en-GB" sz="1800" dirty="0" err="1">
                <a:solidFill>
                  <a:srgbClr val="0066FF"/>
                </a:solidFill>
                <a:effectLst/>
                <a:latin typeface="Symbol" pitchFamily="2" charset="2"/>
                <a:ea typeface="Verdana" panose="020B0604030504040204" pitchFamily="34" charset="0"/>
                <a:cs typeface="Verdana" panose="020B0604030504040204" pitchFamily="34" charset="0"/>
              </a:rPr>
              <a:t>m</a:t>
            </a:r>
            <a:r>
              <a:rPr lang="en-GB" sz="18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s</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a:t>
            </a: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Per single pixel mean number of hits is 28.17 (pixels 55x55 </a:t>
            </a:r>
            <a:r>
              <a:rPr lang="en-GB" sz="1800" dirty="0">
                <a:solidFill>
                  <a:srgbClr val="0066FF"/>
                </a:solidFill>
                <a:effectLst/>
                <a:latin typeface="Symbol" pitchFamily="2" charset="2"/>
                <a:ea typeface="Verdana" panose="020B0604030504040204" pitchFamily="34" charset="0"/>
                <a:cs typeface="Verdana" panose="020B0604030504040204" pitchFamily="34" charset="0"/>
              </a:rPr>
              <a:t>m</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m and 60% coverage) in 30 </a:t>
            </a:r>
            <a:r>
              <a:rPr lang="en-GB" sz="1800" dirty="0" err="1">
                <a:solidFill>
                  <a:srgbClr val="0066FF"/>
                </a:solidFill>
                <a:effectLst/>
                <a:latin typeface="Symbol" pitchFamily="2" charset="2"/>
                <a:ea typeface="Verdana" panose="020B0604030504040204" pitchFamily="34" charset="0"/>
                <a:cs typeface="Verdana" panose="020B0604030504040204" pitchFamily="34" charset="0"/>
              </a:rPr>
              <a:t>m</a:t>
            </a:r>
            <a:r>
              <a:rPr lang="en-GB" sz="18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s</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This means a single pixel TPC readout rate of </a:t>
            </a:r>
            <a:r>
              <a:rPr lang="en-GB" sz="18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0.94 M hits/sec</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This is high but the readout can handle that.</a:t>
            </a:r>
          </a:p>
          <a:p>
            <a:b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br>
            <a:endPar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endParaRPr>
          </a:p>
          <a:p>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a:t>
            </a:r>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1C8A555-2FD4-5AB2-377A-B3ACD856D2C3}"/>
              </a:ext>
            </a:extLst>
          </p:cNvPr>
          <p:cNvSpPr txBox="1"/>
          <p:nvPr/>
        </p:nvSpPr>
        <p:spPr>
          <a:xfrm>
            <a:off x="3287490" y="1001687"/>
            <a:ext cx="6097904" cy="461665"/>
          </a:xfrm>
          <a:prstGeom prst="rect">
            <a:avLst/>
          </a:prstGeom>
          <a:noFill/>
        </p:spPr>
        <p:txBody>
          <a:bodyPr wrap="square">
            <a:spAutoFit/>
          </a:bodyPr>
          <a:lstStyle/>
          <a:p>
            <a:pPr algn="ct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For example Z run @ CEPC</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312849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7075976" cy="584775"/>
          </a:xfrm>
          <a:prstGeom prst="rect">
            <a:avLst/>
          </a:prstGeom>
        </p:spPr>
        <p:txBody>
          <a:bodyPr wrap="none">
            <a:spAutoFit/>
          </a:bodyPr>
          <a:lstStyle/>
          <a:p>
            <a:r>
              <a:rPr lang="nl-NL" sz="3200" kern="0" dirty="0">
                <a:solidFill>
                  <a:srgbClr val="FF0000"/>
                </a:solidFill>
                <a:latin typeface="Verdana"/>
                <a:ea typeface="+mj-ea"/>
                <a:cs typeface="Verdana"/>
              </a:rPr>
              <a:t>Running a Pixel TPC at high </a:t>
            </a:r>
            <a:r>
              <a:rPr lang="nl-NL" sz="3200" kern="0" dirty="0" err="1">
                <a:solidFill>
                  <a:srgbClr val="FF0000"/>
                </a:solidFill>
                <a:latin typeface="Verdana"/>
                <a:ea typeface="+mj-ea"/>
                <a:cs typeface="Verdana"/>
              </a:rPr>
              <a:t>rates</a:t>
            </a:r>
            <a:endParaRPr lang="nl-NL" sz="3200" kern="0" dirty="0">
              <a:solidFill>
                <a:srgbClr val="FF0000"/>
              </a:solidFill>
              <a:latin typeface="Verdana"/>
              <a:ea typeface="+mj-ea"/>
              <a:cs typeface="Verdana"/>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631504" y="1667357"/>
            <a:ext cx="9173061" cy="3231654"/>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occupancy and hit rates running CEPC at the Z.</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For the occupancy the dead time is relevant. For TPX3 the dead time is: 475 ns. This means that the occupancy is 26%. So the current TPX3 could deal with this HUGE rate.</a:t>
            </a:r>
          </a:p>
          <a:p>
            <a:pPr marL="342900" indent="-342900">
              <a:buFont typeface="Arial" panose="020B0604020202020204" pitchFamily="34" charset="0"/>
              <a:buChar cha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For Pads of size 1 mm x 6 mm this means an occupancy &gt;&gt; 1 of </a:t>
            </a:r>
            <a:r>
              <a:rPr lang="en-GB" sz="18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71.4 hits per pad per BX ...</a:t>
            </a:r>
          </a:p>
          <a:p>
            <a:pPr marL="342900"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S</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mall pads/ large pixels of 500x500 </a:t>
            </a:r>
            <a:r>
              <a:rPr lang="en-GB" sz="1800" dirty="0">
                <a:solidFill>
                  <a:srgbClr val="0066FF"/>
                </a:solidFill>
                <a:effectLst/>
                <a:latin typeface="Symbol" pitchFamily="2" charset="2"/>
                <a:ea typeface="Verdana" panose="020B0604030504040204" pitchFamily="34" charset="0"/>
                <a:cs typeface="Verdana" panose="020B0604030504040204" pitchFamily="34" charset="0"/>
              </a:rPr>
              <a:t>m</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m will also run into an occupancy problem we have </a:t>
            </a:r>
            <a:r>
              <a:rPr lang="en-GB" sz="18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2.975 hits per pixel per BX....</a:t>
            </a:r>
          </a:p>
          <a:p>
            <a:pPr lvl="1"/>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1C8A555-2FD4-5AB2-377A-B3ACD856D2C3}"/>
              </a:ext>
            </a:extLst>
          </p:cNvPr>
          <p:cNvSpPr txBox="1"/>
          <p:nvPr/>
        </p:nvSpPr>
        <p:spPr>
          <a:xfrm>
            <a:off x="3287490" y="1001687"/>
            <a:ext cx="6097904" cy="461665"/>
          </a:xfrm>
          <a:prstGeom prst="rect">
            <a:avLst/>
          </a:prstGeom>
          <a:noFill/>
        </p:spPr>
        <p:txBody>
          <a:bodyPr wrap="square">
            <a:spAutoFit/>
          </a:bodyPr>
          <a:lstStyle/>
          <a:p>
            <a:pPr algn="ct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For example Z run @ CEPC</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6040100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7075976" cy="584775"/>
          </a:xfrm>
          <a:prstGeom prst="rect">
            <a:avLst/>
          </a:prstGeom>
        </p:spPr>
        <p:txBody>
          <a:bodyPr wrap="none">
            <a:spAutoFit/>
          </a:bodyPr>
          <a:lstStyle/>
          <a:p>
            <a:r>
              <a:rPr lang="nl-NL" sz="3200" kern="0" dirty="0">
                <a:solidFill>
                  <a:srgbClr val="FF0000"/>
                </a:solidFill>
                <a:latin typeface="Verdana"/>
                <a:ea typeface="+mj-ea"/>
                <a:cs typeface="Verdana"/>
              </a:rPr>
              <a:t>Running a Pixel TPC at high </a:t>
            </a:r>
            <a:r>
              <a:rPr lang="nl-NL" sz="3200" kern="0" dirty="0" err="1">
                <a:solidFill>
                  <a:srgbClr val="FF0000"/>
                </a:solidFill>
                <a:latin typeface="Verdana"/>
                <a:ea typeface="+mj-ea"/>
                <a:cs typeface="Verdana"/>
              </a:rPr>
              <a:t>rates</a:t>
            </a:r>
            <a:endParaRPr lang="nl-NL" sz="3200" kern="0" dirty="0">
              <a:solidFill>
                <a:srgbClr val="FF0000"/>
              </a:solidFill>
              <a:latin typeface="Verdana"/>
              <a:ea typeface="+mj-ea"/>
              <a:cs typeface="Verdana"/>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631504" y="1667357"/>
            <a:ext cx="9173061" cy="4893647"/>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Comparison of the background rate with Z rate.</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Beam background Ions per BX = </a:t>
            </a:r>
            <a:r>
              <a:rPr lang="en-GB" sz="18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18.2 k primary ions/electrons per BX </a:t>
            </a:r>
          </a:p>
          <a:p>
            <a:pPr marL="342900"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A</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ssume Z at CEPC high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luminosity </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rate of 50 kHz (BX rate = 1/23 ns)</a:t>
            </a: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With a track multiplicity of 20, 100 hits/cm and a 150 cm long track w</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e get 300  </a:t>
            </a:r>
            <a:r>
              <a:rPr lang="en-GB" sz="1800" dirty="0" err="1">
                <a:solidFill>
                  <a:srgbClr val="0066FF"/>
                </a:solidFill>
                <a:latin typeface="Verdana" panose="020B0604030504040204" pitchFamily="34" charset="0"/>
                <a:ea typeface="Verdana" panose="020B0604030504040204" pitchFamily="34" charset="0"/>
                <a:cs typeface="Verdana" panose="020B0604030504040204" pitchFamily="34" charset="0"/>
              </a:rPr>
              <a:t>kHits</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 (single electrons/ions) per Z </a:t>
            </a: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The hit rate from Z decays is 15 G hits per sec.  </a:t>
            </a:r>
          </a:p>
          <a:p>
            <a:pPr marL="342900"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The Z hit rate is </a:t>
            </a: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345 primary ions/electrons per BX</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panose="020B0604020202020204" pitchFamily="34" charset="0"/>
              <a:buChar cha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So the number of background hits at the CEPC is a factor 52 times higher than the Giga Z hit rate</a:t>
            </a:r>
          </a:p>
          <a:p>
            <a:pPr marL="342900" indent="-342900">
              <a:buFont typeface="Arial" panose="020B0604020202020204" pitchFamily="34" charset="0"/>
              <a:buChar char="•"/>
            </a:pP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Obviously the pixel TPC occupancy is very low and the pad occupancy higher than 1. A readout with </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500x500 </a:t>
            </a:r>
            <a:r>
              <a:rPr lang="en-GB" sz="1800" dirty="0">
                <a:solidFill>
                  <a:srgbClr val="0066FF"/>
                </a:solidFill>
                <a:effectLst/>
                <a:latin typeface="Symbol" pitchFamily="2" charset="2"/>
                <a:ea typeface="Verdana" panose="020B0604030504040204" pitchFamily="34" charset="0"/>
                <a:cs typeface="Verdana" panose="020B0604030504040204" pitchFamily="34" charset="0"/>
              </a:rPr>
              <a:t>m</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m would work for the Zs but not for the beam background</a:t>
            </a:r>
          </a:p>
          <a:p>
            <a:pPr marL="342900" indent="-342900">
              <a:buFont typeface="Arial" panose="020B0604020202020204" pitchFamily="34" charset="0"/>
              <a:buChar cha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r>
              <a:rPr lang="en-GB" sz="1800" dirty="0">
                <a:solidFill>
                  <a:srgbClr val="FF0000"/>
                </a:solidFill>
                <a:latin typeface="Verdana" panose="020B0604030504040204" pitchFamily="34" charset="0"/>
                <a:ea typeface="Verdana" panose="020B0604030504040204" pitchFamily="34" charset="0"/>
                <a:cs typeface="Verdana" panose="020B0604030504040204" pitchFamily="34" charset="0"/>
              </a:rPr>
              <a:t>     Therefore it is  VERY important to design a MDI reduces the background </a:t>
            </a:r>
          </a:p>
          <a:p>
            <a:pPr lvl="1"/>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1C8A555-2FD4-5AB2-377A-B3ACD856D2C3}"/>
              </a:ext>
            </a:extLst>
          </p:cNvPr>
          <p:cNvSpPr txBox="1"/>
          <p:nvPr/>
        </p:nvSpPr>
        <p:spPr>
          <a:xfrm>
            <a:off x="3287490" y="1001687"/>
            <a:ext cx="6097904" cy="461665"/>
          </a:xfrm>
          <a:prstGeom prst="rect">
            <a:avLst/>
          </a:prstGeom>
          <a:noFill/>
        </p:spPr>
        <p:txBody>
          <a:bodyPr wrap="square">
            <a:spAutoFit/>
          </a:bodyPr>
          <a:lstStyle/>
          <a:p>
            <a:pPr algn="ct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For example Z run @ CEPC</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3241836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7075976" cy="584775"/>
          </a:xfrm>
          <a:prstGeom prst="rect">
            <a:avLst/>
          </a:prstGeom>
        </p:spPr>
        <p:txBody>
          <a:bodyPr wrap="none">
            <a:spAutoFit/>
          </a:bodyPr>
          <a:lstStyle/>
          <a:p>
            <a:r>
              <a:rPr lang="nl-NL" sz="3200" kern="0" dirty="0">
                <a:solidFill>
                  <a:srgbClr val="FF0000"/>
                </a:solidFill>
                <a:latin typeface="Verdana"/>
                <a:ea typeface="+mj-ea"/>
                <a:cs typeface="Verdana"/>
              </a:rPr>
              <a:t>Running a Pixel TPC at high </a:t>
            </a:r>
            <a:r>
              <a:rPr lang="nl-NL" sz="3200" kern="0" dirty="0" err="1">
                <a:solidFill>
                  <a:srgbClr val="FF0000"/>
                </a:solidFill>
                <a:latin typeface="Verdana"/>
                <a:ea typeface="+mj-ea"/>
                <a:cs typeface="Verdana"/>
              </a:rPr>
              <a:t>rates</a:t>
            </a:r>
            <a:endParaRPr lang="nl-NL" sz="3200" kern="0" dirty="0">
              <a:solidFill>
                <a:srgbClr val="FF0000"/>
              </a:solidFill>
              <a:latin typeface="Verdana"/>
              <a:ea typeface="+mj-ea"/>
              <a:cs typeface="Verdana"/>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631504" y="1667357"/>
            <a:ext cx="9173061" cy="1292662"/>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Studies for Daniel Jeans show and locate precisely the problem. Here some plots from the draft ILD document</a:t>
            </a: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Comparing the ILD and the FCC MDI</a:t>
            </a:r>
          </a:p>
          <a:p>
            <a:pPr lvl="1"/>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1C8A555-2FD4-5AB2-377A-B3ACD856D2C3}"/>
              </a:ext>
            </a:extLst>
          </p:cNvPr>
          <p:cNvSpPr txBox="1"/>
          <p:nvPr/>
        </p:nvSpPr>
        <p:spPr>
          <a:xfrm>
            <a:off x="3287490" y="1001687"/>
            <a:ext cx="6097904" cy="461665"/>
          </a:xfrm>
          <a:prstGeom prst="rect">
            <a:avLst/>
          </a:prstGeom>
          <a:noFill/>
        </p:spPr>
        <p:txBody>
          <a:bodyPr wrap="square">
            <a:spAutoFit/>
          </a:bodyPr>
          <a:lstStyle/>
          <a:p>
            <a:pPr algn="ct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For example Z run @ CEPC</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D7F54A2D-3C34-3DD3-83A8-C851624918BD}"/>
              </a:ext>
            </a:extLst>
          </p:cNvPr>
          <p:cNvPicPr>
            <a:picLocks noChangeAspect="1"/>
          </p:cNvPicPr>
          <p:nvPr/>
        </p:nvPicPr>
        <p:blipFill>
          <a:blip r:embed="rId7"/>
          <a:stretch>
            <a:fillRect/>
          </a:stretch>
        </p:blipFill>
        <p:spPr>
          <a:xfrm>
            <a:off x="2780201" y="2521408"/>
            <a:ext cx="2932498" cy="2019551"/>
          </a:xfrm>
          <a:prstGeom prst="rect">
            <a:avLst/>
          </a:prstGeom>
        </p:spPr>
      </p:pic>
      <p:pic>
        <p:nvPicPr>
          <p:cNvPr id="8" name="Picture 7">
            <a:extLst>
              <a:ext uri="{FF2B5EF4-FFF2-40B4-BE49-F238E27FC236}">
                <a16:creationId xmlns:a16="http://schemas.microsoft.com/office/drawing/2014/main" id="{F4C9C76F-2460-2C94-9308-6002778E0C02}"/>
              </a:ext>
            </a:extLst>
          </p:cNvPr>
          <p:cNvPicPr>
            <a:picLocks noChangeAspect="1"/>
          </p:cNvPicPr>
          <p:nvPr/>
        </p:nvPicPr>
        <p:blipFill>
          <a:blip r:embed="rId8"/>
          <a:stretch>
            <a:fillRect/>
          </a:stretch>
        </p:blipFill>
        <p:spPr>
          <a:xfrm>
            <a:off x="3019917" y="4375609"/>
            <a:ext cx="2692782" cy="1854200"/>
          </a:xfrm>
          <a:prstGeom prst="rect">
            <a:avLst/>
          </a:prstGeom>
        </p:spPr>
      </p:pic>
      <p:pic>
        <p:nvPicPr>
          <p:cNvPr id="9" name="Picture 8">
            <a:extLst>
              <a:ext uri="{FF2B5EF4-FFF2-40B4-BE49-F238E27FC236}">
                <a16:creationId xmlns:a16="http://schemas.microsoft.com/office/drawing/2014/main" id="{85872DD5-B3D9-AD10-C080-C1644F563056}"/>
              </a:ext>
            </a:extLst>
          </p:cNvPr>
          <p:cNvPicPr>
            <a:picLocks noChangeAspect="1"/>
          </p:cNvPicPr>
          <p:nvPr/>
        </p:nvPicPr>
        <p:blipFill>
          <a:blip r:embed="rId9"/>
          <a:stretch>
            <a:fillRect/>
          </a:stretch>
        </p:blipFill>
        <p:spPr>
          <a:xfrm>
            <a:off x="6946900" y="2242009"/>
            <a:ext cx="3594100" cy="3987800"/>
          </a:xfrm>
          <a:prstGeom prst="rect">
            <a:avLst/>
          </a:prstGeom>
        </p:spPr>
      </p:pic>
    </p:spTree>
    <p:extLst>
      <p:ext uri="{BB962C8B-B14F-4D97-AF65-F5344CB8AC3E}">
        <p14:creationId xmlns:p14="http://schemas.microsoft.com/office/powerpoint/2010/main" val="250390011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7075976" cy="584775"/>
          </a:xfrm>
          <a:prstGeom prst="rect">
            <a:avLst/>
          </a:prstGeom>
        </p:spPr>
        <p:txBody>
          <a:bodyPr wrap="none">
            <a:spAutoFit/>
          </a:bodyPr>
          <a:lstStyle/>
          <a:p>
            <a:r>
              <a:rPr lang="nl-NL" sz="3200" kern="0" dirty="0">
                <a:solidFill>
                  <a:srgbClr val="FF0000"/>
                </a:solidFill>
                <a:latin typeface="Verdana"/>
                <a:ea typeface="+mj-ea"/>
                <a:cs typeface="Verdana"/>
              </a:rPr>
              <a:t>Running a Pixel TPC at high </a:t>
            </a:r>
            <a:r>
              <a:rPr lang="nl-NL" sz="3200" kern="0" dirty="0" err="1">
                <a:solidFill>
                  <a:srgbClr val="FF0000"/>
                </a:solidFill>
                <a:latin typeface="Verdana"/>
                <a:ea typeface="+mj-ea"/>
                <a:cs typeface="Verdana"/>
              </a:rPr>
              <a:t>rates</a:t>
            </a:r>
            <a:endParaRPr lang="nl-NL" sz="3200" kern="0" dirty="0">
              <a:solidFill>
                <a:srgbClr val="FF0000"/>
              </a:solidFill>
              <a:latin typeface="Verdana"/>
              <a:ea typeface="+mj-ea"/>
              <a:cs typeface="Verdana"/>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631504" y="1667357"/>
            <a:ext cx="9173061" cy="1569660"/>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Studies for Daniels Jeans show and locate precisely the problem</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Comparing the ILD and the FCC (CEPC) MDI: backgrounds are a factor 50 higher for FCC (CEPC)</a:t>
            </a:r>
          </a:p>
          <a:p>
            <a:pPr lvl="1"/>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1C8A555-2FD4-5AB2-377A-B3ACD856D2C3}"/>
              </a:ext>
            </a:extLst>
          </p:cNvPr>
          <p:cNvSpPr txBox="1"/>
          <p:nvPr/>
        </p:nvSpPr>
        <p:spPr>
          <a:xfrm>
            <a:off x="3287490" y="1001687"/>
            <a:ext cx="6097904" cy="461665"/>
          </a:xfrm>
          <a:prstGeom prst="rect">
            <a:avLst/>
          </a:prstGeom>
          <a:noFill/>
        </p:spPr>
        <p:txBody>
          <a:bodyPr wrap="square">
            <a:spAutoFit/>
          </a:bodyPr>
          <a:lstStyle/>
          <a:p>
            <a:pPr algn="ct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For example Z run @ CEPC</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D2E82B62-6D24-F6B4-A0FB-9C7DEDF8C549}"/>
              </a:ext>
            </a:extLst>
          </p:cNvPr>
          <p:cNvPicPr>
            <a:picLocks noChangeAspect="1"/>
          </p:cNvPicPr>
          <p:nvPr/>
        </p:nvPicPr>
        <p:blipFill>
          <a:blip r:embed="rId7"/>
          <a:stretch>
            <a:fillRect/>
          </a:stretch>
        </p:blipFill>
        <p:spPr>
          <a:xfrm>
            <a:off x="3413844" y="2996952"/>
            <a:ext cx="5778500" cy="2489200"/>
          </a:xfrm>
          <a:prstGeom prst="rect">
            <a:avLst/>
          </a:prstGeom>
        </p:spPr>
      </p:pic>
    </p:spTree>
    <p:extLst>
      <p:ext uri="{BB962C8B-B14F-4D97-AF65-F5344CB8AC3E}">
        <p14:creationId xmlns:p14="http://schemas.microsoft.com/office/powerpoint/2010/main" val="206670745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7075976" cy="584775"/>
          </a:xfrm>
          <a:prstGeom prst="rect">
            <a:avLst/>
          </a:prstGeom>
        </p:spPr>
        <p:txBody>
          <a:bodyPr wrap="none">
            <a:spAutoFit/>
          </a:bodyPr>
          <a:lstStyle/>
          <a:p>
            <a:r>
              <a:rPr lang="nl-NL" sz="3200" kern="0" dirty="0">
                <a:solidFill>
                  <a:srgbClr val="FF0000"/>
                </a:solidFill>
                <a:latin typeface="Verdana"/>
                <a:ea typeface="+mj-ea"/>
                <a:cs typeface="Verdana"/>
              </a:rPr>
              <a:t>Running a Pixel TPC at high </a:t>
            </a:r>
            <a:r>
              <a:rPr lang="nl-NL" sz="3200" kern="0" dirty="0" err="1">
                <a:solidFill>
                  <a:srgbClr val="FF0000"/>
                </a:solidFill>
                <a:latin typeface="Verdana"/>
                <a:ea typeface="+mj-ea"/>
                <a:cs typeface="Verdana"/>
              </a:rPr>
              <a:t>rates</a:t>
            </a:r>
            <a:endParaRPr lang="nl-NL" sz="3200" kern="0" dirty="0">
              <a:solidFill>
                <a:srgbClr val="FF0000"/>
              </a:solidFill>
              <a:latin typeface="Verdana"/>
              <a:ea typeface="+mj-ea"/>
              <a:cs typeface="Verdana"/>
            </a:endParaRPr>
          </a:p>
        </p:txBody>
      </p:sp>
      <p:sp>
        <p:nvSpPr>
          <p:cNvPr id="7" name="TextBox 6">
            <a:extLst>
              <a:ext uri="{FF2B5EF4-FFF2-40B4-BE49-F238E27FC236}">
                <a16:creationId xmlns:a16="http://schemas.microsoft.com/office/drawing/2014/main" id="{2A31DE7E-CABF-501C-4134-90ECCC42B9C7}"/>
              </a:ext>
            </a:extLst>
          </p:cNvPr>
          <p:cNvSpPr txBox="1"/>
          <p:nvPr/>
        </p:nvSpPr>
        <p:spPr>
          <a:xfrm>
            <a:off x="1631504" y="1667357"/>
            <a:ext cx="9173061" cy="1846659"/>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Studies for Daniels Jeans show and locate precisely the problem</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Comparing the ILD and the FCC (CEPC) MDI: backgrounds are a factor 50 higher for FCC (CEPC)</a:t>
            </a:r>
          </a:p>
          <a:p>
            <a:pPr marL="342900" indent="-342900">
              <a:buFont typeface="Arial" panose="020B0604020202020204" pitchFamily="34" charset="0"/>
              <a:buChar char="•"/>
            </a:pPr>
            <a:endPar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endParaRPr>
          </a:p>
          <a:p>
            <a:pPr lvl="1"/>
            <a:endParaRPr lang="en-NL"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B1C8A555-2FD4-5AB2-377A-B3ACD856D2C3}"/>
              </a:ext>
            </a:extLst>
          </p:cNvPr>
          <p:cNvSpPr txBox="1"/>
          <p:nvPr/>
        </p:nvSpPr>
        <p:spPr>
          <a:xfrm>
            <a:off x="3287490" y="1001687"/>
            <a:ext cx="6097904" cy="461665"/>
          </a:xfrm>
          <a:prstGeom prst="rect">
            <a:avLst/>
          </a:prstGeom>
          <a:noFill/>
        </p:spPr>
        <p:txBody>
          <a:bodyPr wrap="square">
            <a:spAutoFit/>
          </a:bodyPr>
          <a:lstStyle/>
          <a:p>
            <a:pPr algn="ct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For example Z run @ CEPC</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C6FA09C7-5A78-1A39-392A-F4A78E449163}"/>
              </a:ext>
            </a:extLst>
          </p:cNvPr>
          <p:cNvPicPr>
            <a:picLocks noChangeAspect="1"/>
          </p:cNvPicPr>
          <p:nvPr/>
        </p:nvPicPr>
        <p:blipFill>
          <a:blip r:embed="rId7"/>
          <a:stretch>
            <a:fillRect/>
          </a:stretch>
        </p:blipFill>
        <p:spPr>
          <a:xfrm>
            <a:off x="6518243" y="2883896"/>
            <a:ext cx="4600761" cy="3136210"/>
          </a:xfrm>
          <a:prstGeom prst="rect">
            <a:avLst/>
          </a:prstGeom>
        </p:spPr>
      </p:pic>
      <p:sp>
        <p:nvSpPr>
          <p:cNvPr id="8" name="TextBox 7">
            <a:extLst>
              <a:ext uri="{FF2B5EF4-FFF2-40B4-BE49-F238E27FC236}">
                <a16:creationId xmlns:a16="http://schemas.microsoft.com/office/drawing/2014/main" id="{E0CA5F0F-0587-D4BA-59F4-33C6E1E9126E}"/>
              </a:ext>
            </a:extLst>
          </p:cNvPr>
          <p:cNvSpPr txBox="1"/>
          <p:nvPr/>
        </p:nvSpPr>
        <p:spPr>
          <a:xfrm>
            <a:off x="2008981" y="3119477"/>
            <a:ext cx="4600761" cy="3477875"/>
          </a:xfrm>
          <a:prstGeom prst="rect">
            <a:avLst/>
          </a:prstGeom>
          <a:noFill/>
        </p:spPr>
        <p:txBody>
          <a:bodyPr wrap="square">
            <a:spAutoFit/>
          </a:bodyPr>
          <a:lstStyle/>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The large backgrounds come from photon back scattering at |z| 1 </a:t>
            </a:r>
            <a:r>
              <a:rPr lang="en-GB" sz="2000">
                <a:solidFill>
                  <a:srgbClr val="FF0000"/>
                </a:solidFill>
                <a:latin typeface="Verdana" panose="020B0604030504040204" pitchFamily="34" charset="0"/>
                <a:ea typeface="Verdana" panose="020B0604030504040204" pitchFamily="34" charset="0"/>
                <a:cs typeface="Verdana" panose="020B0604030504040204" pitchFamily="34" charset="0"/>
              </a:rPr>
              <a:t>cm magnet Lumi</a:t>
            </a:r>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 Cal -&gt; see plot</a:t>
            </a:r>
          </a:p>
          <a:p>
            <a:endPar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For ILD this is moved further out </a:t>
            </a:r>
            <a:r>
              <a:rPr lang="en-GB" sz="20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w.r.t.</a:t>
            </a:r>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IP and detector centre.</a:t>
            </a:r>
          </a:p>
          <a:p>
            <a:r>
              <a:rPr lang="en-GB" sz="20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Need to </a:t>
            </a:r>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shield better these back scatters. Or move more outwards  some elements etc. etc. </a:t>
            </a:r>
            <a:endPar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endPar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7472063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nn.png"/>
          <p:cNvPicPr>
            <a:picLocks noChangeAspect="1"/>
          </p:cNvPicPr>
          <p:nvPr/>
        </p:nvPicPr>
        <p:blipFill>
          <a:blip r:embed="rId3"/>
          <a:stretch>
            <a:fillRect/>
          </a:stretch>
        </p:blipFill>
        <p:spPr>
          <a:xfrm>
            <a:off x="9296400" y="457200"/>
            <a:ext cx="2489200" cy="965200"/>
          </a:xfrm>
          <a:prstGeom prst="rect">
            <a:avLst/>
          </a:prstGeom>
        </p:spPr>
      </p:pic>
      <p:sp>
        <p:nvSpPr>
          <p:cNvPr id="3074" name="Rectangle 4"/>
          <p:cNvSpPr>
            <a:spLocks noGrp="1" noChangeArrowheads="1"/>
          </p:cNvSpPr>
          <p:nvPr>
            <p:ph type="ctrTitle"/>
          </p:nvPr>
        </p:nvSpPr>
        <p:spPr>
          <a:xfrm>
            <a:off x="2514600" y="260648"/>
            <a:ext cx="7924800" cy="775320"/>
          </a:xfrm>
        </p:spPr>
        <p:txBody>
          <a:bodyPr anchor="ctr"/>
          <a:lstStyle/>
          <a:p>
            <a:pPr marL="342900" lvl="2" indent="-342900">
              <a:spcBef>
                <a:spcPct val="20000"/>
              </a:spcBef>
            </a:pPr>
            <a:br>
              <a:rPr lang="en-US" sz="3200" dirty="0">
                <a:solidFill>
                  <a:srgbClr val="000000"/>
                </a:solidFill>
                <a:latin typeface="Verdana"/>
                <a:cs typeface="Verdana"/>
              </a:rPr>
            </a:br>
            <a:endParaRPr lang="en-GB" altLang="en-US" sz="4000" b="0" dirty="0">
              <a:latin typeface="Verdana"/>
              <a:cs typeface="Verdana"/>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304800"/>
            <a:ext cx="223202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LCTPClogo_simple.wb.png"/>
          <p:cNvPicPr>
            <a:picLocks noChangeAspect="1"/>
          </p:cNvPicPr>
          <p:nvPr/>
        </p:nvPicPr>
        <p:blipFill>
          <a:blip r:embed="rId5"/>
          <a:stretch>
            <a:fillRect/>
          </a:stretch>
        </p:blipFill>
        <p:spPr>
          <a:xfrm rot="10800000" flipH="1" flipV="1">
            <a:off x="304800" y="5562600"/>
            <a:ext cx="1600200" cy="915012"/>
          </a:xfrm>
          <a:prstGeom prst="rect">
            <a:avLst/>
          </a:prstGeom>
        </p:spPr>
      </p:pic>
      <p:pic>
        <p:nvPicPr>
          <p:cNvPr id="25" name="Picture 24" descr="ildlogoTransparant.png"/>
          <p:cNvPicPr>
            <a:picLocks noChangeAspect="1"/>
          </p:cNvPicPr>
          <p:nvPr/>
        </p:nvPicPr>
        <p:blipFill>
          <a:blip r:embed="rId6"/>
          <a:stretch>
            <a:fillRect/>
          </a:stretch>
        </p:blipFill>
        <p:spPr>
          <a:xfrm>
            <a:off x="10569576" y="5791200"/>
            <a:ext cx="1089024" cy="696976"/>
          </a:xfrm>
          <a:prstGeom prst="rect">
            <a:avLst/>
          </a:prstGeom>
        </p:spPr>
      </p:pic>
      <p:sp>
        <p:nvSpPr>
          <p:cNvPr id="2" name="Rectangle 1">
            <a:extLst>
              <a:ext uri="{FF2B5EF4-FFF2-40B4-BE49-F238E27FC236}">
                <a16:creationId xmlns:a16="http://schemas.microsoft.com/office/drawing/2014/main" id="{3B5751A4-A1C8-994A-A53E-C7F6319043C6}"/>
              </a:ext>
            </a:extLst>
          </p:cNvPr>
          <p:cNvSpPr/>
          <p:nvPr/>
        </p:nvSpPr>
        <p:spPr>
          <a:xfrm>
            <a:off x="3359696" y="363130"/>
            <a:ext cx="6016391" cy="584775"/>
          </a:xfrm>
          <a:prstGeom prst="rect">
            <a:avLst/>
          </a:prstGeom>
        </p:spPr>
        <p:txBody>
          <a:bodyPr wrap="none">
            <a:spAutoFit/>
          </a:bodyPr>
          <a:lstStyle/>
          <a:p>
            <a:r>
              <a:rPr lang="nl-NL" sz="3200" kern="0" dirty="0">
                <a:solidFill>
                  <a:srgbClr val="FF0000"/>
                </a:solidFill>
                <a:latin typeface="Verdana"/>
                <a:ea typeface="+mj-ea"/>
                <a:cs typeface="Verdana"/>
              </a:rPr>
              <a:t>Running a Pixel TPC </a:t>
            </a:r>
            <a:r>
              <a:rPr lang="nl-NL" sz="3200" kern="0" dirty="0" err="1">
                <a:solidFill>
                  <a:srgbClr val="FF0000"/>
                </a:solidFill>
                <a:latin typeface="Verdana"/>
                <a:ea typeface="+mj-ea"/>
                <a:cs typeface="Verdana"/>
              </a:rPr>
              <a:t>with</a:t>
            </a:r>
            <a:r>
              <a:rPr lang="nl-NL" sz="3200" kern="0" dirty="0">
                <a:solidFill>
                  <a:srgbClr val="FF0000"/>
                </a:solidFill>
                <a:latin typeface="Verdana"/>
                <a:ea typeface="+mj-ea"/>
                <a:cs typeface="Verdana"/>
              </a:rPr>
              <a:t> He</a:t>
            </a:r>
          </a:p>
        </p:txBody>
      </p:sp>
      <p:sp>
        <p:nvSpPr>
          <p:cNvPr id="5" name="TextBox 4">
            <a:extLst>
              <a:ext uri="{FF2B5EF4-FFF2-40B4-BE49-F238E27FC236}">
                <a16:creationId xmlns:a16="http://schemas.microsoft.com/office/drawing/2014/main" id="{B1C8A555-2FD4-5AB2-377A-B3ACD856D2C3}"/>
              </a:ext>
            </a:extLst>
          </p:cNvPr>
          <p:cNvSpPr txBox="1"/>
          <p:nvPr/>
        </p:nvSpPr>
        <p:spPr>
          <a:xfrm>
            <a:off x="3287490" y="1001687"/>
            <a:ext cx="6097904" cy="461665"/>
          </a:xfrm>
          <a:prstGeom prst="rect">
            <a:avLst/>
          </a:prstGeom>
          <a:noFill/>
        </p:spPr>
        <p:txBody>
          <a:bodyPr wrap="square">
            <a:spAutoFit/>
          </a:bodyPr>
          <a:lstStyle/>
          <a:p>
            <a:pPr algn="ctr"/>
            <a:r>
              <a:rPr lang="en-NL" dirty="0">
                <a:solidFill>
                  <a:srgbClr val="FF0000"/>
                </a:solidFill>
                <a:latin typeface="Verdana" panose="020B0604030504040204" pitchFamily="34" charset="0"/>
                <a:ea typeface="Verdana" panose="020B0604030504040204" pitchFamily="34" charset="0"/>
                <a:cs typeface="Verdana" panose="020B0604030504040204" pitchFamily="34" charset="0"/>
              </a:rPr>
              <a:t>For example Z run @ CEPC or FCCee</a:t>
            </a:r>
            <a:endParaRPr lang="en-NL"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E0CA5F0F-0587-D4BA-59F4-33C6E1E9126E}"/>
              </a:ext>
            </a:extLst>
          </p:cNvPr>
          <p:cNvSpPr txBox="1"/>
          <p:nvPr/>
        </p:nvSpPr>
        <p:spPr>
          <a:xfrm>
            <a:off x="1905001" y="1777007"/>
            <a:ext cx="7935415" cy="3908762"/>
          </a:xfrm>
          <a:prstGeom prst="rect">
            <a:avLst/>
          </a:prstGeom>
          <a:noFill/>
        </p:spPr>
        <p:txBody>
          <a:bodyPr wrap="square">
            <a:spAutoFit/>
          </a:bodyPr>
          <a:lstStyle/>
          <a:p>
            <a:r>
              <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rPr>
              <a:t>The idea is use in the TPC not the T2K gas. But another gas mixture that gives less hits. And a gas that is less sensitive to the beam background.</a:t>
            </a:r>
          </a:p>
          <a:p>
            <a:endPar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rPr>
              <a:t>One could think of a He or Ne based gas.</a:t>
            </a:r>
          </a:p>
          <a:p>
            <a:endParaRPr lang="en-GB" sz="2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The advantage would be: the number of electrons /cm is lower by a factor of about 8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(Ne 2.5)</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a:t>
            </a:r>
            <a:r>
              <a:rPr lang="en-GB" sz="1800" dirty="0" err="1">
                <a:solidFill>
                  <a:srgbClr val="0066FF"/>
                </a:solidFill>
                <a:effectLst/>
                <a:latin typeface="Verdana" panose="020B0604030504040204" pitchFamily="34" charset="0"/>
                <a:ea typeface="Verdana" panose="020B0604030504040204" pitchFamily="34" charset="0"/>
                <a:cs typeface="Verdana" panose="020B0604030504040204" pitchFamily="34" charset="0"/>
              </a:rPr>
              <a:t>w.r.t.</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the T2K gas. </a:t>
            </a:r>
            <a:r>
              <a:rPr lang="en-GB" sz="1800">
                <a:solidFill>
                  <a:srgbClr val="0066FF"/>
                </a:solidFill>
                <a:effectLst/>
                <a:latin typeface="Verdana" panose="020B0604030504040204" pitchFamily="34" charset="0"/>
                <a:ea typeface="Verdana" panose="020B0604030504040204" pitchFamily="34" charset="0"/>
                <a:cs typeface="Verdana" panose="020B0604030504040204" pitchFamily="34" charset="0"/>
              </a:rPr>
              <a:t>The probability </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that the photons (from the beam-beam background) interact with Helium is also a factor of </a:t>
            </a:r>
            <a:r>
              <a:rPr lang="en-GB" sz="1800" dirty="0">
                <a:solidFill>
                  <a:srgbClr val="0066FF"/>
                </a:solidFill>
                <a:latin typeface="Verdana" panose="020B0604030504040204" pitchFamily="34" charset="0"/>
                <a:ea typeface="Verdana" panose="020B0604030504040204" pitchFamily="34" charset="0"/>
                <a:cs typeface="Verdana" panose="020B0604030504040204" pitchFamily="34" charset="0"/>
              </a:rPr>
              <a:t>9 (Ne 5)</a:t>
            </a: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 lower.</a:t>
            </a:r>
          </a:p>
          <a:p>
            <a:pPr marL="285750" indent="-285750">
              <a:buFont typeface="Arial" panose="020B0604020202020204" pitchFamily="34" charset="0"/>
              <a:buChar char="•"/>
            </a:pPr>
            <a:r>
              <a:rPr lang="en-GB" sz="1800" dirty="0">
                <a:solidFill>
                  <a:srgbClr val="0066FF"/>
                </a:solidFill>
                <a:effectLst/>
                <a:latin typeface="Verdana" panose="020B0604030504040204" pitchFamily="34" charset="0"/>
                <a:ea typeface="Verdana" panose="020B0604030504040204" pitchFamily="34" charset="0"/>
                <a:cs typeface="Verdana" panose="020B0604030504040204" pitchFamily="34" charset="0"/>
              </a:rPr>
              <a:t>I am not absolutely sure but this could bring a factor 80 (12.5) beam background reduction.</a:t>
            </a:r>
          </a:p>
          <a:p>
            <a:endParaRPr lang="en-GB" sz="2000" dirty="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5113705"/>
      </p:ext>
    </p:extLst>
  </p:cSld>
  <p:clrMapOvr>
    <a:masterClrMapping/>
  </p:clrMapOvr>
  <p:transition spd="slow"/>
</p:sld>
</file>

<file path=ppt/theme/theme1.xml><?xml version="1.0" encoding="utf-8"?>
<a:theme xmlns:a="http://schemas.openxmlformats.org/drawingml/2006/main" name="Como">
  <a:themeElements>
    <a:clrScheme name="">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m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m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9103838</TotalTime>
  <Pages>11</Pages>
  <Words>1738</Words>
  <Application>Microsoft Macintosh PowerPoint</Application>
  <PresentationFormat>Widescreen</PresentationFormat>
  <Paragraphs>157</Paragraphs>
  <Slides>18</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Cambria Math</vt:lpstr>
      <vt:lpstr>Menlo</vt:lpstr>
      <vt:lpstr>Monotype Sorts</vt:lpstr>
      <vt:lpstr>Symbol</vt:lpstr>
      <vt:lpstr>Times New Roman</vt:lpstr>
      <vt:lpstr>Verdana</vt:lpstr>
      <vt:lpstr>Wingdings</vt:lpstr>
      <vt:lpstr>Como</vt:lpstr>
      <vt:lpstr>Pixel TPC rates and gas</vt:lpstr>
      <vt:lpstr>Pixel TPC</vt:lpstr>
      <vt:lpstr> </vt:lpstr>
      <vt:lpstr> </vt:lpstr>
      <vt:lpstr> </vt:lpstr>
      <vt:lpstr> </vt:lpstr>
      <vt:lpstr> </vt:lpstr>
      <vt:lpstr> </vt:lpstr>
      <vt:lpstr> </vt:lpstr>
      <vt:lpstr> </vt:lpstr>
      <vt:lpstr> </vt:lpstr>
      <vt:lpstr> </vt:lpstr>
      <vt:lpstr> </vt:lpstr>
      <vt:lpstr> </vt:lpstr>
      <vt:lpstr> </vt:lpstr>
      <vt:lpstr> </vt:lpstr>
      <vt:lpstr>PowerPoint Presentation</vt:lpstr>
      <vt:lpstr>A Pixel TPC at CEPC or FCC-ee</vt:lpstr>
    </vt:vector>
  </TitlesOfParts>
  <Manager/>
  <Company>NIKHEF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gaseous QUAD pixel detector</dc:title>
  <dc:subject/>
  <dc:creator>Peter Kluit </dc:creator>
  <cp:keywords/>
  <dc:description/>
  <cp:lastModifiedBy>Peter Kluit</cp:lastModifiedBy>
  <cp:revision>2545</cp:revision>
  <cp:lastPrinted>2002-02-06T08:01:21Z</cp:lastPrinted>
  <dcterms:created xsi:type="dcterms:W3CDTF">2019-10-28T05:36:17Z</dcterms:created>
  <dcterms:modified xsi:type="dcterms:W3CDTF">2024-04-11T10:33:19Z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F.Hartjes@nikhef.nl</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\\Nikhefh\CT www\pub\techphys\diamond</vt:lpwstr>
  </property>
</Properties>
</file>