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0" r:id="rId5"/>
    <p:sldId id="265" r:id="rId6"/>
    <p:sldId id="259" r:id="rId7"/>
    <p:sldId id="266" r:id="rId8"/>
    <p:sldId id="264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B1679D-51D7-48AA-99BC-7673F99889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CDF76-BC03-42A6-82DC-535B36D0FE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B98BA-5226-465D-A300-1BF760ACC660}" type="datetimeFigureOut">
              <a:rPr lang="en-NL" smtClean="0"/>
              <a:t>29/05/2024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8F1B6-5C2F-4FB6-8860-F1B0A762AE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FBB0F-773B-4D20-B0FB-772480E13C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15B8-12C3-441F-8FB3-824D9662F78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43946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41C17-9E11-4D53-9254-25EC25389806}" type="datetimeFigureOut">
              <a:rPr lang="en-NL" smtClean="0"/>
              <a:t>29/05/2024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A0513-7545-49D9-BEE4-E7BA357163D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8712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1947-2256-467C-98A0-42341554F19B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DAF9-A3AC-47C3-A623-351121510DF8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1D17-E777-41A2-BE84-E0400FE67AB6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DA0D-6CA3-45FB-833B-AD877FBDD966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B36D-3E29-483D-8C04-7A1A8DFE3125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CE66-24D2-4AAC-87C1-8A16BB8B7BE2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D9F04-4C56-41E0-8275-23E6656442C3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8E080-8FE8-4861-A048-353A69AE5EC1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BB63-31A6-4AEC-AE1F-132CFD3BC4FB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9421-C2C2-4EA8-B963-A184DA1A6572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2EB38-DC5A-4E77-A9B9-F2D9F7CCE31E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762E-52E3-43E5-A1FA-AE0DC7034D66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4464-0E93-476D-91C3-F2F1E7F4CAF3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8FBA-2699-4502-AFAA-9FED5A25C1E0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5DD0-ED7E-42BA-A752-9E2DD709F1CE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1836-525A-4241-B62F-065154DE4F59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4BB871B-4A1B-4A1A-93C1-68CD02173F96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C0B1F68-FED8-4831-8F47-8162EEB9E161}" type="datetime1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9DFC9-8B8A-4A34-8FFC-7F666EAE1C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971" y="429728"/>
            <a:ext cx="4819356" cy="585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25D68-732A-48B1-A667-99641D4D0A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733" y="429728"/>
            <a:ext cx="3669374" cy="59121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DE58B7-6BE7-4483-B47B-8D8DEE17ECCC}"/>
              </a:ext>
            </a:extLst>
          </p:cNvPr>
          <p:cNvSpPr/>
          <p:nvPr/>
        </p:nvSpPr>
        <p:spPr>
          <a:xfrm rot="16200000">
            <a:off x="7247518" y="3213557"/>
            <a:ext cx="59121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edited by Singer C. et all (1957) </a:t>
            </a:r>
            <a:r>
              <a:rPr lang="en-US" sz="1100" i="1" dirty="0"/>
              <a:t>A history of technology</a:t>
            </a:r>
            <a:r>
              <a:rPr lang="en-US" sz="1100" dirty="0"/>
              <a:t>. Volume III, Oxford at the clarendon press </a:t>
            </a:r>
            <a:endParaRPr lang="en-NL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83CBA-E01E-4537-B70F-85E0962476CB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2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2676-245B-42DF-9434-A0B52394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2 setups?</a:t>
            </a:r>
            <a:br>
              <a:rPr lang="en-US" dirty="0"/>
            </a:br>
            <a:r>
              <a:rPr lang="en-US" dirty="0"/>
              <a:t>Visit the lab! 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551-1C03-4C7E-B8BD-F8D9C38DB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thank the invisible backbone:</a:t>
            </a:r>
          </a:p>
          <a:p>
            <a:pPr marL="0" indent="0">
              <a:buNone/>
            </a:pPr>
            <a:r>
              <a:rPr lang="en-US" dirty="0"/>
              <a:t>So to all who contribute</a:t>
            </a:r>
          </a:p>
          <a:p>
            <a:pPr marL="0" indent="0">
              <a:buNone/>
            </a:pPr>
            <a:r>
              <a:rPr lang="en-US" dirty="0"/>
              <a:t>to create nothing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Thank you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5C5F1-5A93-40F7-8C01-4AB8A020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04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25573-8BDF-49FD-ABFA-31718251BEE5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5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39747-332E-47E5-8BDE-E2D76EF6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Vacuum at </a:t>
            </a:r>
            <a:r>
              <a:rPr lang="en-US" dirty="0" err="1"/>
              <a:t>Nikhef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24 04 2024</a:t>
            </a:r>
          </a:p>
          <a:p>
            <a:pPr marL="0" indent="0">
              <a:buNone/>
            </a:pPr>
            <a:r>
              <a:rPr lang="en-US" dirty="0"/>
              <a:t>Marije Yolinde Barel</a:t>
            </a:r>
          </a:p>
        </p:txBody>
      </p:sp>
    </p:spTree>
    <p:extLst>
      <p:ext uri="{BB962C8B-B14F-4D97-AF65-F5344CB8AC3E}">
        <p14:creationId xmlns:p14="http://schemas.microsoft.com/office/powerpoint/2010/main" val="167611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EE3D-765E-4027-9140-9249BA9D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vacuum lab supports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D243F6-AC87-4D5C-8D43-FFDFF9E80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86" y="4726572"/>
            <a:ext cx="2319801" cy="2319801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2B37634-7E6E-41BB-AD91-DBAF57628D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805" y="4754697"/>
            <a:ext cx="2319801" cy="2319801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7846AE6-F357-424B-9D86-7B45E5A970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674" y="4754696"/>
            <a:ext cx="2319801" cy="2319801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BE44C3-B828-4777-9BD3-69C6E0795C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826" y="4726573"/>
            <a:ext cx="2319801" cy="2319801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D394E62-EEFF-4C68-9F5B-7CCC036AD2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695" y="4726572"/>
            <a:ext cx="2319801" cy="2319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0D1EE9-3186-4B35-BE13-0B1BD67CE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05" y="3160174"/>
            <a:ext cx="1585079" cy="135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16DE9-41C2-4CF2-9085-70998664F7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771" y="3160174"/>
            <a:ext cx="1803723" cy="120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387444-6C58-4000-BB85-7D2DAEFD32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209" y="3160174"/>
            <a:ext cx="1886395" cy="141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3FE739-0996-4E95-90A0-4CF36112C2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204" y="3160174"/>
            <a:ext cx="1803723" cy="135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9AE2FD-E2F9-4287-8017-BE624DCE46C3}"/>
              </a:ext>
            </a:extLst>
          </p:cNvPr>
          <p:cNvSpPr/>
          <p:nvPr/>
        </p:nvSpPr>
        <p:spPr>
          <a:xfrm>
            <a:off x="5127777" y="3160175"/>
            <a:ext cx="1630149" cy="1202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Sorry did not find it</a:t>
            </a:r>
            <a:endParaRPr lang="en-N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275309-1332-4C54-A7FB-8F16D416CD26}"/>
              </a:ext>
            </a:extLst>
          </p:cNvPr>
          <p:cNvSpPr/>
          <p:nvPr/>
        </p:nvSpPr>
        <p:spPr>
          <a:xfrm>
            <a:off x="823569" y="6020126"/>
            <a:ext cx="1630149" cy="560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External design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363CC2-8D0E-49BA-9D94-BC85BA0ADD6A}"/>
              </a:ext>
            </a:extLst>
          </p:cNvPr>
          <p:cNvSpPr/>
          <p:nvPr/>
        </p:nvSpPr>
        <p:spPr>
          <a:xfrm>
            <a:off x="2888524" y="6020126"/>
            <a:ext cx="1630149" cy="560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Internal design</a:t>
            </a:r>
            <a:endParaRPr lang="en-NL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0E11CD-257E-4090-9115-AF40E8BDC2F2}"/>
              </a:ext>
            </a:extLst>
          </p:cNvPr>
          <p:cNvSpPr/>
          <p:nvPr/>
        </p:nvSpPr>
        <p:spPr>
          <a:xfrm>
            <a:off x="5127776" y="6020125"/>
            <a:ext cx="1630149" cy="560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Leak detection</a:t>
            </a:r>
            <a:endParaRPr lang="en-N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4F27D3-9A0D-4FD7-99B4-FD9813CF5930}"/>
              </a:ext>
            </a:extLst>
          </p:cNvPr>
          <p:cNvSpPr/>
          <p:nvPr/>
        </p:nvSpPr>
        <p:spPr>
          <a:xfrm>
            <a:off x="7354331" y="6020125"/>
            <a:ext cx="1630149" cy="560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Maintenance &amp; management</a:t>
            </a:r>
            <a:endParaRPr lang="en-NL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CF443F-6E14-459E-B847-02A1358E2125}"/>
              </a:ext>
            </a:extLst>
          </p:cNvPr>
          <p:cNvSpPr/>
          <p:nvPr/>
        </p:nvSpPr>
        <p:spPr>
          <a:xfrm>
            <a:off x="9550520" y="6020124"/>
            <a:ext cx="1630149" cy="560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Research and qualification</a:t>
            </a:r>
            <a:endParaRPr lang="en-NL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4CACB0-6D39-463C-8775-2B67DB1DF2EF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22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51FE-3BD2-42F3-BE44-AF41D4AE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extreme scale of Einstein Telescope</a:t>
            </a:r>
            <a:endParaRPr lang="en-NL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1E8E743-414E-4F43-82B8-B36F8A7C1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389" y="2193486"/>
            <a:ext cx="2083237" cy="1562428"/>
          </a:xfrm>
          <a:prstGeom prst="rect">
            <a:avLst/>
          </a:prstGeom>
        </p:spPr>
      </p:pic>
      <p:pic>
        <p:nvPicPr>
          <p:cNvPr id="14" name="Picture 2" descr="https://cds.cern.ch/images/OPEN-PHO-ACCEL-2014-003-8/file?size=original">
            <a:extLst>
              <a:ext uri="{FF2B5EF4-FFF2-40B4-BE49-F238E27FC236}">
                <a16:creationId xmlns:a16="http://schemas.microsoft.com/office/drawing/2014/main" id="{7CB06454-EA05-482B-82F1-974BA24A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181" y="2193485"/>
            <a:ext cx="1580748" cy="10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nikhef.nl/pub/departments/mt/projects/ExpoStrip/ET_Scale_Model/Pics/20240105_114506.jpg">
            <a:extLst>
              <a:ext uri="{FF2B5EF4-FFF2-40B4-BE49-F238E27FC236}">
                <a16:creationId xmlns:a16="http://schemas.microsoft.com/office/drawing/2014/main" id="{CCB10DD2-C80F-4146-8CBC-43122C1E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7590" y="2169247"/>
            <a:ext cx="2491952" cy="33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86DBCF29-30F9-43A6-8522-37A6A2422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951" y="3929422"/>
            <a:ext cx="2083237" cy="1562428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DA239B4B-AB90-419F-AF3E-EE25B04B3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103" y="2193486"/>
            <a:ext cx="2083237" cy="1562428"/>
          </a:xfrm>
          <a:prstGeom prst="rect">
            <a:avLst/>
          </a:prstGeom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D65C5ACB-0E87-4B26-9F02-A9CEF16CE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65" y="3929422"/>
            <a:ext cx="2083237" cy="1562428"/>
          </a:xfrm>
          <a:prstGeom prst="rect">
            <a:avLst/>
          </a:prstGeom>
        </p:spPr>
      </p:pic>
      <p:pic>
        <p:nvPicPr>
          <p:cNvPr id="26" name="Picture 2" descr="https://cds.cern.ch/images/OPEN-PHO-ACCEL-2014-003-8/file?size=original">
            <a:extLst>
              <a:ext uri="{FF2B5EF4-FFF2-40B4-BE49-F238E27FC236}">
                <a16:creationId xmlns:a16="http://schemas.microsoft.com/office/drawing/2014/main" id="{E18354F4-0CFC-43B3-A32B-F9454D21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181" y="3308449"/>
            <a:ext cx="1580748" cy="10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cds.cern.ch/images/OPEN-PHO-ACCEL-2014-003-8/file?size=original">
            <a:extLst>
              <a:ext uri="{FF2B5EF4-FFF2-40B4-BE49-F238E27FC236}">
                <a16:creationId xmlns:a16="http://schemas.microsoft.com/office/drawing/2014/main" id="{E286A2DC-5F25-46F6-8905-A8058D5C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143" y="4439803"/>
            <a:ext cx="1580748" cy="10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cds.cern.ch/images/OPEN-PHO-ACCEL-2014-003-8/file?size=original">
            <a:extLst>
              <a:ext uri="{FF2B5EF4-FFF2-40B4-BE49-F238E27FC236}">
                <a16:creationId xmlns:a16="http://schemas.microsoft.com/office/drawing/2014/main" id="{0E8D3C1F-3477-4FD2-9395-AC15B943A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23" y="2193485"/>
            <a:ext cx="1580748" cy="10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cds.cern.ch/images/OPEN-PHO-ACCEL-2014-003-8/file?size=original">
            <a:extLst>
              <a:ext uri="{FF2B5EF4-FFF2-40B4-BE49-F238E27FC236}">
                <a16:creationId xmlns:a16="http://schemas.microsoft.com/office/drawing/2014/main" id="{332BFFA4-2860-4774-9988-390DC881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23" y="3308449"/>
            <a:ext cx="1580748" cy="10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ds.cern.ch/images/OPEN-PHO-ACCEL-2014-003-8/file?size=original">
            <a:extLst>
              <a:ext uri="{FF2B5EF4-FFF2-40B4-BE49-F238E27FC236}">
                <a16:creationId xmlns:a16="http://schemas.microsoft.com/office/drawing/2014/main" id="{EC3ABC8B-3DE2-4E5A-903C-A938EB4F1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785" y="4439803"/>
            <a:ext cx="1580748" cy="10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62F12CE-3CC7-442B-BDA4-7E90339440F0}"/>
              </a:ext>
            </a:extLst>
          </p:cNvPr>
          <p:cNvSpPr/>
          <p:nvPr/>
        </p:nvSpPr>
        <p:spPr>
          <a:xfrm>
            <a:off x="640786" y="5666924"/>
            <a:ext cx="3244106" cy="777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LHC insulating vacuum</a:t>
            </a:r>
          </a:p>
          <a:p>
            <a:pPr algn="ctr"/>
            <a:r>
              <a:rPr lang="en-US" sz="1100" dirty="0"/>
              <a:t>volume: 15 000 m</a:t>
            </a:r>
            <a:r>
              <a:rPr lang="en-US" sz="1100" baseline="30000" dirty="0"/>
              <a:t>3</a:t>
            </a:r>
            <a:r>
              <a:rPr lang="en-US" sz="1100" dirty="0"/>
              <a:t> </a:t>
            </a:r>
          </a:p>
          <a:p>
            <a:pPr algn="ctr"/>
            <a:r>
              <a:rPr lang="en-US" sz="1100" dirty="0"/>
              <a:t>Pressure range: 10</a:t>
            </a:r>
            <a:r>
              <a:rPr lang="en-US" sz="1100" baseline="30000" dirty="0"/>
              <a:t>-6 </a:t>
            </a:r>
            <a:r>
              <a:rPr lang="en-US" sz="1200" dirty="0"/>
              <a:t>mbar</a:t>
            </a:r>
            <a:endParaRPr lang="en-NL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F0C0F0-3372-4342-B706-46E0D0E60DA3}"/>
              </a:ext>
            </a:extLst>
          </p:cNvPr>
          <p:cNvSpPr txBox="1"/>
          <p:nvPr/>
        </p:nvSpPr>
        <p:spPr>
          <a:xfrm rot="16200000">
            <a:off x="-387628" y="4394142"/>
            <a:ext cx="19549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Dominguez, Daniel: CERN</a:t>
            </a:r>
          </a:p>
          <a:p>
            <a:endParaRPr lang="en-NL" sz="105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0A2D06-66CD-4B31-89E0-1AEA6FF5EC3C}"/>
              </a:ext>
            </a:extLst>
          </p:cNvPr>
          <p:cNvSpPr txBox="1"/>
          <p:nvPr/>
        </p:nvSpPr>
        <p:spPr>
          <a:xfrm rot="16200000">
            <a:off x="7852493" y="4394143"/>
            <a:ext cx="19549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Marco </a:t>
            </a:r>
            <a:r>
              <a:rPr lang="en-US" sz="1050" dirty="0" err="1"/>
              <a:t>Kraan</a:t>
            </a:r>
            <a:r>
              <a:rPr lang="en-US" sz="1050" dirty="0"/>
              <a:t>: </a:t>
            </a:r>
            <a:r>
              <a:rPr lang="en-US" sz="1050" dirty="0" err="1"/>
              <a:t>Nikhef</a:t>
            </a:r>
            <a:endParaRPr lang="en-US" sz="1050" dirty="0"/>
          </a:p>
          <a:p>
            <a:endParaRPr lang="en-NL" sz="10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EA5B54-C5C0-4B11-8D9D-63832D6FEBE3}"/>
              </a:ext>
            </a:extLst>
          </p:cNvPr>
          <p:cNvSpPr txBox="1"/>
          <p:nvPr/>
        </p:nvSpPr>
        <p:spPr>
          <a:xfrm rot="16200000">
            <a:off x="2426038" y="3747358"/>
            <a:ext cx="34101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https://www1.grc.nasa.gov/facilities/sec/#gallery</a:t>
            </a:r>
            <a:endParaRPr lang="en-NL" sz="105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4F08DC-AB2C-4824-BB73-CD73110BF605}"/>
              </a:ext>
            </a:extLst>
          </p:cNvPr>
          <p:cNvSpPr/>
          <p:nvPr/>
        </p:nvSpPr>
        <p:spPr>
          <a:xfrm>
            <a:off x="4233664" y="5665358"/>
            <a:ext cx="4277523" cy="777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 SEC vacuum chamber</a:t>
            </a:r>
          </a:p>
          <a:p>
            <a:pPr algn="ctr"/>
            <a:r>
              <a:rPr lang="en-US" sz="1100" dirty="0"/>
              <a:t>volume: 22 653 m</a:t>
            </a:r>
            <a:r>
              <a:rPr lang="en-US" sz="1100" baseline="30000" dirty="0"/>
              <a:t>3</a:t>
            </a:r>
            <a:r>
              <a:rPr lang="en-US" sz="1100" dirty="0"/>
              <a:t> </a:t>
            </a:r>
          </a:p>
          <a:p>
            <a:pPr algn="ctr"/>
            <a:r>
              <a:rPr lang="en-US" sz="1100" dirty="0"/>
              <a:t>Pressure range: 10</a:t>
            </a:r>
            <a:r>
              <a:rPr lang="en-US" sz="1100" baseline="30000" dirty="0"/>
              <a:t>-6 </a:t>
            </a:r>
            <a:r>
              <a:rPr lang="en-US" sz="1200" dirty="0"/>
              <a:t>mbar</a:t>
            </a:r>
            <a:endParaRPr lang="en-NL" sz="11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17A051-1C13-4517-B216-7732126CC931}"/>
              </a:ext>
            </a:extLst>
          </p:cNvPr>
          <p:cNvSpPr/>
          <p:nvPr/>
        </p:nvSpPr>
        <p:spPr>
          <a:xfrm>
            <a:off x="8857589" y="5665358"/>
            <a:ext cx="2491953" cy="777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 ET beam pipe vacuum</a:t>
            </a:r>
          </a:p>
          <a:p>
            <a:pPr algn="ctr"/>
            <a:r>
              <a:rPr lang="en-US" sz="1100" dirty="0"/>
              <a:t>volume: 6 x 15 700 m</a:t>
            </a:r>
            <a:r>
              <a:rPr lang="en-US" sz="1100" baseline="30000" dirty="0"/>
              <a:t>3</a:t>
            </a:r>
            <a:r>
              <a:rPr lang="en-US" sz="1100" dirty="0"/>
              <a:t> 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Pressure range: 10</a:t>
            </a:r>
            <a:r>
              <a:rPr lang="en-US" sz="1100" baseline="30000" dirty="0">
                <a:solidFill>
                  <a:srgbClr val="FFFF00"/>
                </a:solidFill>
              </a:rPr>
              <a:t>-11 </a:t>
            </a:r>
            <a:r>
              <a:rPr lang="en-US" sz="1200" dirty="0">
                <a:solidFill>
                  <a:srgbClr val="FFFF00"/>
                </a:solidFill>
              </a:rPr>
              <a:t>mbar</a:t>
            </a:r>
            <a:endParaRPr lang="en-NL" sz="1100" dirty="0">
              <a:solidFill>
                <a:srgbClr val="FFFF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61B3DB-B78A-4EA1-B5C9-B17402E826F8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4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6C52-A0CB-4A1C-BFD1-185177302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10420057" cy="1905000"/>
          </a:xfrm>
        </p:spPr>
        <p:txBody>
          <a:bodyPr/>
          <a:lstStyle/>
          <a:p>
            <a:pPr algn="ctr"/>
            <a:r>
              <a:rPr lang="en-US" dirty="0"/>
              <a:t>Who can measure extreme nothingness 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AD9F6-91A6-429C-9A24-105A2516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045" y="2067810"/>
            <a:ext cx="2934957" cy="2418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1ACF0-0AA4-411C-926D-A3BEF53E414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418" y="4602577"/>
            <a:ext cx="6027584" cy="1940647"/>
          </a:xfrm>
          <a:prstGeom prst="rect">
            <a:avLst/>
          </a:prstGeom>
          <a:noFill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C30548-B005-49B1-BCF9-1700AAE80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068101"/>
              </p:ext>
            </p:extLst>
          </p:nvPr>
        </p:nvGraphicFramePr>
        <p:xfrm>
          <a:off x="4645418" y="2064972"/>
          <a:ext cx="2981348" cy="242043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03655">
                  <a:extLst>
                    <a:ext uri="{9D8B030D-6E8A-4147-A177-3AD203B41FA5}">
                      <a16:colId xmlns:a16="http://schemas.microsoft.com/office/drawing/2014/main" val="2306320546"/>
                    </a:ext>
                  </a:extLst>
                </a:gridCol>
                <a:gridCol w="1177693">
                  <a:extLst>
                    <a:ext uri="{9D8B030D-6E8A-4147-A177-3AD203B41FA5}">
                      <a16:colId xmlns:a16="http://schemas.microsoft.com/office/drawing/2014/main" val="191528049"/>
                    </a:ext>
                  </a:extLst>
                </a:gridCol>
              </a:tblGrid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Mbar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3875277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Atmospheric pressure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1013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480181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Low vacuum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1E3 till 1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1632767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Medium vacuum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 till 1E-3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478786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High vacuum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1E-3 till 1E-7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874060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Ultra high vacuum (UHV)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1E-7 till 1E-11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5171316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Extremely high vacuum (XHV)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 1E-11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404306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Outer space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 1E-14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357646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F0A4DFF-C30F-4EA2-8E51-555955036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89994" l="190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8263" y="-758729"/>
            <a:ext cx="51522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4E658-AAB0-4458-AE2F-6768D7688C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821" y="3147265"/>
            <a:ext cx="203942" cy="203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9EA7C4-1F4B-4244-9361-534B956EA7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437" y="3542982"/>
            <a:ext cx="203942" cy="203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A6B34-FF72-4896-93A3-C9EC9BCF06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456" y="2380161"/>
            <a:ext cx="424365" cy="4243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0FCE6E-C70F-4759-89F1-1796432B72D1}"/>
              </a:ext>
            </a:extLst>
          </p:cNvPr>
          <p:cNvSpPr/>
          <p:nvPr/>
        </p:nvSpPr>
        <p:spPr>
          <a:xfrm>
            <a:off x="1017226" y="5788583"/>
            <a:ext cx="3244106" cy="777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CERN: vacuum, surfaces and coatings group</a:t>
            </a:r>
          </a:p>
          <a:p>
            <a:pPr algn="ctr"/>
            <a:r>
              <a:rPr lang="en-US" sz="1100" dirty="0"/>
              <a:t>KIT: OMA setup (potentially)</a:t>
            </a:r>
            <a:endParaRPr lang="en-NL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92295-39C1-4EFB-BE5C-B458BEB9D540}"/>
              </a:ext>
            </a:extLst>
          </p:cNvPr>
          <p:cNvSpPr txBox="1"/>
          <p:nvPr/>
        </p:nvSpPr>
        <p:spPr>
          <a:xfrm rot="16200000">
            <a:off x="10069004" y="3048071"/>
            <a:ext cx="194064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https://www.overleaf.com/project/63bfe8cfea42cf35c7402c0e</a:t>
            </a:r>
            <a:endParaRPr lang="en-NL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AE846-9ED4-44D1-B815-CEE043C2A451}"/>
              </a:ext>
            </a:extLst>
          </p:cNvPr>
          <p:cNvSpPr txBox="1"/>
          <p:nvPr/>
        </p:nvSpPr>
        <p:spPr>
          <a:xfrm>
            <a:off x="8300240" y="4661444"/>
            <a:ext cx="24034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Background spectrum at </a:t>
            </a:r>
            <a:r>
              <a:rPr lang="en-GB" sz="1050" dirty="0" err="1">
                <a:solidFill>
                  <a:schemeClr val="bg1"/>
                </a:solidFill>
              </a:rPr>
              <a:t>Nikhef</a:t>
            </a:r>
            <a:endParaRPr lang="en-NL" sz="105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C9DDBA-616D-4E7A-ABDA-32A5C0FC4477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5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6C52-A0CB-4A1C-BFD1-185177302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10420057" cy="1905000"/>
          </a:xfrm>
        </p:spPr>
        <p:txBody>
          <a:bodyPr/>
          <a:lstStyle/>
          <a:p>
            <a:pPr algn="ctr"/>
            <a:r>
              <a:rPr lang="en-US" dirty="0"/>
              <a:t>Who can measure extreme nothingness 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AD9F6-91A6-429C-9A24-105A2516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045" y="2067810"/>
            <a:ext cx="2934957" cy="2418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1ACF0-0AA4-411C-926D-A3BEF53E414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418" y="4602577"/>
            <a:ext cx="6027584" cy="1940647"/>
          </a:xfrm>
          <a:prstGeom prst="rect">
            <a:avLst/>
          </a:prstGeom>
          <a:noFill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C30548-B005-49B1-BCF9-1700AAE8022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45418" y="2064972"/>
          <a:ext cx="2981348" cy="242043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03655">
                  <a:extLst>
                    <a:ext uri="{9D8B030D-6E8A-4147-A177-3AD203B41FA5}">
                      <a16:colId xmlns:a16="http://schemas.microsoft.com/office/drawing/2014/main" val="2306320546"/>
                    </a:ext>
                  </a:extLst>
                </a:gridCol>
                <a:gridCol w="1177693">
                  <a:extLst>
                    <a:ext uri="{9D8B030D-6E8A-4147-A177-3AD203B41FA5}">
                      <a16:colId xmlns:a16="http://schemas.microsoft.com/office/drawing/2014/main" val="191528049"/>
                    </a:ext>
                  </a:extLst>
                </a:gridCol>
              </a:tblGrid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Mbar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3875277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Atmospheric pressure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1013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480181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Low vacuum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1E3 till 1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1632767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Medium vacuum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 till 1E-3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478786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High vacuum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1E-3 till 1E-7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874060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Ultra high vacuum (UHV)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1E-7 till 1E-11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5171316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Extremely high vacuum (XHV)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 1E-11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404306"/>
                  </a:ext>
                </a:extLst>
              </a:tr>
              <a:tr h="297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Outer space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 1E-14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357646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F0A4DFF-C30F-4EA2-8E51-555955036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89994" l="190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8263" y="-758729"/>
            <a:ext cx="51522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4E658-AAB0-4458-AE2F-6768D7688C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821" y="3147265"/>
            <a:ext cx="203942" cy="203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9EA7C4-1F4B-4244-9361-534B956EA7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437" y="3542982"/>
            <a:ext cx="203942" cy="203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A6B34-FF72-4896-93A3-C9EC9BCF06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456" y="2380161"/>
            <a:ext cx="424365" cy="4243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0FCE6E-C70F-4759-89F1-1796432B72D1}"/>
              </a:ext>
            </a:extLst>
          </p:cNvPr>
          <p:cNvSpPr/>
          <p:nvPr/>
        </p:nvSpPr>
        <p:spPr>
          <a:xfrm>
            <a:off x="1017226" y="5788583"/>
            <a:ext cx="3244106" cy="777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CERN: vacuum, surfaces and coatings group</a:t>
            </a:r>
          </a:p>
          <a:p>
            <a:pPr algn="ctr"/>
            <a:r>
              <a:rPr lang="en-US" sz="1100" dirty="0"/>
              <a:t>KIT: OMA setup (potentially)</a:t>
            </a:r>
            <a:endParaRPr lang="en-NL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92295-39C1-4EFB-BE5C-B458BEB9D540}"/>
              </a:ext>
            </a:extLst>
          </p:cNvPr>
          <p:cNvSpPr txBox="1"/>
          <p:nvPr/>
        </p:nvSpPr>
        <p:spPr>
          <a:xfrm rot="16200000">
            <a:off x="10069004" y="3048071"/>
            <a:ext cx="194064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https://www.overleaf.com/project/63bfe8cfea42cf35c7402c0e</a:t>
            </a:r>
            <a:endParaRPr lang="en-NL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AE846-9ED4-44D1-B815-CEE043C2A451}"/>
              </a:ext>
            </a:extLst>
          </p:cNvPr>
          <p:cNvSpPr txBox="1"/>
          <p:nvPr/>
        </p:nvSpPr>
        <p:spPr>
          <a:xfrm>
            <a:off x="8300240" y="4661444"/>
            <a:ext cx="24034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Background spectrum at </a:t>
            </a:r>
            <a:r>
              <a:rPr lang="en-GB" sz="1050" dirty="0" err="1">
                <a:solidFill>
                  <a:schemeClr val="bg1"/>
                </a:solidFill>
              </a:rPr>
              <a:t>Nikhef</a:t>
            </a:r>
            <a:endParaRPr lang="en-NL" sz="105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265C8-67EF-4C1B-9BEF-3779482DA11C}"/>
              </a:ext>
            </a:extLst>
          </p:cNvPr>
          <p:cNvSpPr txBox="1"/>
          <p:nvPr/>
        </p:nvSpPr>
        <p:spPr>
          <a:xfrm rot="19701597">
            <a:off x="-579514" y="833383"/>
            <a:ext cx="470543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UHV compatible ≠ UHV clean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87EDB-A8EC-4979-83A9-7474E46DAB93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14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3F145-3EB3-4E5C-9B06-B579C2F7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qualification - Upcoming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F5594-7226-4B45-895C-C8543FF54DA1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5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3F145-3EB3-4E5C-9B06-B579C2F7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qualification - Upcoming</a:t>
            </a:r>
            <a:endParaRPr lang="en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BA26C-259F-40CE-9F5F-8375E15C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979" y="0"/>
            <a:ext cx="427204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F5594-7226-4B45-895C-C8543FF54DA1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3F145-3EB3-4E5C-9B06-B579C2F7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qualification - Upcoming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A19082-77C8-4008-BBC7-DECEBE525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75" y="1888646"/>
            <a:ext cx="3358029" cy="4477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C35D1-F107-4E85-8CD6-EF9505D055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048" y="1888646"/>
            <a:ext cx="5963879" cy="4472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E9CE21-DB68-4EAD-829D-5207B57A53C7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80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4F38-F05F-4F1F-9B41-A4F9C865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Developments: Improved accuracy</a:t>
            </a:r>
            <a:endParaRPr lang="en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1032A7-CE15-4A10-A745-FB7E6231F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77739"/>
            <a:ext cx="9905998" cy="31242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small RGA setup </a:t>
            </a:r>
          </a:p>
          <a:p>
            <a:pPr lvl="1"/>
            <a:r>
              <a:rPr lang="en-US" dirty="0"/>
              <a:t>Better insulation (in progress) </a:t>
            </a:r>
          </a:p>
          <a:p>
            <a:pPr lvl="1"/>
            <a:r>
              <a:rPr lang="en-US" dirty="0"/>
              <a:t>Vacuum fired chamber (done) </a:t>
            </a:r>
          </a:p>
          <a:p>
            <a:pPr lvl="1"/>
            <a:r>
              <a:rPr lang="en-US" dirty="0"/>
              <a:t>Electronics panel Interface (done)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BFD22-E63B-4592-9BC5-2FC61B7AA9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3886366"/>
            <a:ext cx="3534635" cy="2650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DADCF-C8ED-4ED6-835D-86B771EB54F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079768" y="1995267"/>
            <a:ext cx="2005769" cy="4542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021C6A-22BB-4CE7-8D89-5791BD2694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571" y="3885631"/>
            <a:ext cx="3535615" cy="265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BFC3D7-C814-4103-B731-32DC7BC38E35}"/>
              </a:ext>
            </a:extLst>
          </p:cNvPr>
          <p:cNvSpPr txBox="1"/>
          <p:nvPr/>
        </p:nvSpPr>
        <p:spPr>
          <a:xfrm rot="16200000">
            <a:off x="-2166088" y="4326388"/>
            <a:ext cx="469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M.Y.Barel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en-GB" sz="1050" dirty="0" err="1">
                <a:solidFill>
                  <a:schemeClr val="tx1">
                    <a:lumMod val="50000"/>
                  </a:schemeClr>
                </a:solidFill>
              </a:rPr>
              <a:t>Nikhef</a:t>
            </a:r>
            <a:r>
              <a:rPr lang="en-GB" sz="1050" dirty="0">
                <a:solidFill>
                  <a:schemeClr val="tx1">
                    <a:lumMod val="50000"/>
                  </a:schemeClr>
                </a:solidFill>
              </a:rPr>
              <a:t> – May 2024 - Jamboree</a:t>
            </a:r>
            <a:endParaRPr lang="en-NL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185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249</TotalTime>
  <Words>464</Words>
  <Application>Microsoft Office PowerPoint</Application>
  <PresentationFormat>Widescreen</PresentationFormat>
  <Paragraphs>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Mesh</vt:lpstr>
      <vt:lpstr>PowerPoint Presentation</vt:lpstr>
      <vt:lpstr>The vacuum lab supports</vt:lpstr>
      <vt:lpstr>The extreme scale of Einstein Telescope</vt:lpstr>
      <vt:lpstr>Who can measure extreme nothingness </vt:lpstr>
      <vt:lpstr>Who can measure extreme nothingness </vt:lpstr>
      <vt:lpstr>Item qualification - Upcoming</vt:lpstr>
      <vt:lpstr>Item qualification - Upcoming</vt:lpstr>
      <vt:lpstr>Item qualification - Upcoming</vt:lpstr>
      <vt:lpstr>Developments: Improved accuracy</vt:lpstr>
      <vt:lpstr>Why 2 setups? Visit the lab!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Marije Barel</dc:creator>
  <cp:lastModifiedBy>Marije Barel</cp:lastModifiedBy>
  <cp:revision>19</cp:revision>
  <dcterms:created xsi:type="dcterms:W3CDTF">2024-04-25T11:19:02Z</dcterms:created>
  <dcterms:modified xsi:type="dcterms:W3CDTF">2024-05-29T10:29:07Z</dcterms:modified>
</cp:coreProperties>
</file>