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91" r:id="rId3"/>
    <p:sldId id="292" r:id="rId4"/>
    <p:sldId id="293" r:id="rId5"/>
    <p:sldId id="294" r:id="rId6"/>
    <p:sldId id="304" r:id="rId7"/>
    <p:sldId id="299" r:id="rId8"/>
    <p:sldId id="319" r:id="rId9"/>
    <p:sldId id="300" r:id="rId10"/>
    <p:sldId id="289" r:id="rId11"/>
    <p:sldId id="315" r:id="rId12"/>
    <p:sldId id="306" r:id="rId13"/>
    <p:sldId id="257" r:id="rId14"/>
    <p:sldId id="287" r:id="rId15"/>
    <p:sldId id="367" r:id="rId16"/>
    <p:sldId id="310" r:id="rId17"/>
    <p:sldId id="321" r:id="rId18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4651" autoAdjust="0"/>
  </p:normalViewPr>
  <p:slideViewPr>
    <p:cSldViewPr>
      <p:cViewPr varScale="1">
        <p:scale>
          <a:sx n="113" d="100"/>
          <a:sy n="113" d="100"/>
        </p:scale>
        <p:origin x="-192" y="-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EA7A9-B756-4C6D-9433-669832CAAD90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B1F18-56DE-4A10-82B9-684B3C3467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1807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B1F18-56DE-4A10-82B9-684B3C34675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1423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B1F18-56DE-4A10-82B9-684B3C346754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3284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B1F18-56DE-4A10-82B9-684B3C34675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0196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B1F18-56DE-4A10-82B9-684B3C34675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5643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B1F18-56DE-4A10-82B9-684B3C346754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7520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B1F18-56DE-4A10-82B9-684B3C346754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7520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e7ccf295f8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e7ccf295f8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f0571de1f4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f0571de1f4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B1F18-56DE-4A10-82B9-684B3C346754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821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B1F18-56DE-4A10-82B9-684B3C346754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3284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5C87-1172-4234-B08C-895A8CAFCF6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CEA6-A2DC-47E2-8066-9B8B67B2992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325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5C87-1172-4234-B08C-895A8CAFCF6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CEA6-A2DC-47E2-8066-9B8B67B2992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644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5C87-1172-4234-B08C-895A8CAFCF6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CEA6-A2DC-47E2-8066-9B8B67B2992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641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EAA5E454-2A0C-4D00-B285-3B786BA00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5D518-FB42-40B0-8CF1-320DB197FC7E}" type="datetime1">
              <a:rPr lang="en-GB" smtClean="0"/>
              <a:t>18/03/2024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BBD82AD5-47C7-4239-B2A3-9E6BE36BB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52EF7782-186A-4EC2-A838-19041195C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CEA6-A2DC-47E2-8066-9B8B67B29923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7623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EAA5E454-2A0C-4D00-B285-3B786BA00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5D518-FB42-40B0-8CF1-320DB197FC7E}" type="datetime1">
              <a:rPr lang="en-GB" smtClean="0"/>
              <a:t>18/03/2024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BBD82AD5-47C7-4239-B2A3-9E6BE36BB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52EF7782-186A-4EC2-A838-19041195C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CEA6-A2DC-47E2-8066-9B8B67B29923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7623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1648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5C87-1172-4234-B08C-895A8CAFCF6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CEA6-A2DC-47E2-8066-9B8B67B2992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29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5C87-1172-4234-B08C-895A8CAFCF6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CEA6-A2DC-47E2-8066-9B8B67B2992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334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5C87-1172-4234-B08C-895A8CAFCF6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CEA6-A2DC-47E2-8066-9B8B67B2992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56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5C87-1172-4234-B08C-895A8CAFCF6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CEA6-A2DC-47E2-8066-9B8B67B2992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584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5C87-1172-4234-B08C-895A8CAFCF6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CEA6-A2DC-47E2-8066-9B8B67B2992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139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5C87-1172-4234-B08C-895A8CAFCF6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CEA6-A2DC-47E2-8066-9B8B67B2992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15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5C87-1172-4234-B08C-895A8CAFCF6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CEA6-A2DC-47E2-8066-9B8B67B2992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927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5C87-1172-4234-B08C-895A8CAFCF6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CEA6-A2DC-47E2-8066-9B8B67B2992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8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75C87-1172-4234-B08C-895A8CAFCF6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9CEA6-A2DC-47E2-8066-9B8B67B2992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04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indico.cern.ch/event/875895/attachments/2036308/3409492/ESE_Seminar_CLICTD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hyperlink" Target="https://upload.wikimedia.org/wikipedia/commons/2/22/Photon_counting_in_a_single_pixel.gi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s://indico.cern.ch/event/684193/attachments/1567682/2471443/TCT_DT_training_seminar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indico.cern.ch/event/684193/attachments/1567682/2471443/TCT_DT_training_seminar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hyperlink" Target="https://indico.nikhef.nl/event/2727/session/16/contribution/56/material/slides/0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11" Type="http://schemas.openxmlformats.org/officeDocument/2006/relationships/image" Target="../media/image12.jpg"/><Relationship Id="rId5" Type="http://schemas.openxmlformats.org/officeDocument/2006/relationships/image" Target="../media/image6.jpeg"/><Relationship Id="rId10" Type="http://schemas.openxmlformats.org/officeDocument/2006/relationships/image" Target="../media/image11.jp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cds.cern.ch/record/1419213/files/itk_23.pn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hilumilhc.web.cern.ch/sites/hilumilhc.web.cern.ch/files/inline-images/HL-LHC_August_2020_1148x645.jpg" TargetMode="External"/><Relationship Id="rId7" Type="http://schemas.openxmlformats.org/officeDocument/2006/relationships/hyperlink" Target="https://cds.cern.ch/record/1419213/files/itk_230.pn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hyperlink" Target="https://cds.cern.ch/record/1419213/files/itk_23.png" TargetMode="Externa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" b="986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85492"/>
            <a:ext cx="6400800" cy="1314450"/>
          </a:xfrm>
        </p:spPr>
        <p:txBody>
          <a:bodyPr>
            <a:normAutofit/>
          </a:bodyPr>
          <a:lstStyle/>
          <a:p>
            <a:r>
              <a:rPr lang="en-GB" sz="2400" dirty="0" smtClean="0">
                <a:solidFill>
                  <a:schemeClr val="tx1"/>
                </a:solidFill>
              </a:rPr>
              <a:t>Martin </a:t>
            </a:r>
            <a:r>
              <a:rPr lang="en-GB" sz="2400" dirty="0" err="1" smtClean="0">
                <a:solidFill>
                  <a:schemeClr val="tx1"/>
                </a:solidFill>
              </a:rPr>
              <a:t>Fransen</a:t>
            </a:r>
            <a:endParaRPr lang="en-GB" sz="2400" dirty="0" smtClean="0">
              <a:solidFill>
                <a:schemeClr val="tx1"/>
              </a:solidFill>
            </a:endParaRPr>
          </a:p>
          <a:p>
            <a:r>
              <a:rPr lang="en-GB" sz="2400" i="1" dirty="0">
                <a:solidFill>
                  <a:schemeClr val="tx1"/>
                </a:solidFill>
              </a:rPr>
              <a:t>D</a:t>
            </a:r>
            <a:r>
              <a:rPr lang="en-GB" sz="2400" i="1" dirty="0" smtClean="0">
                <a:solidFill>
                  <a:schemeClr val="tx1"/>
                </a:solidFill>
              </a:rPr>
              <a:t>etector R&amp;D group, </a:t>
            </a:r>
            <a:r>
              <a:rPr lang="en-GB" sz="2400" i="1" dirty="0" err="1" smtClean="0">
                <a:solidFill>
                  <a:schemeClr val="tx1"/>
                </a:solidFill>
              </a:rPr>
              <a:t>Nikhef</a:t>
            </a:r>
            <a:endParaRPr lang="en-GB" sz="2400" i="1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504" y="627534"/>
            <a:ext cx="8928992" cy="1102519"/>
          </a:xfrm>
        </p:spPr>
        <p:txBody>
          <a:bodyPr>
            <a:normAutofit/>
          </a:bodyPr>
          <a:lstStyle/>
          <a:p>
            <a:r>
              <a:rPr lang="en-GB" sz="3600" dirty="0" smtClean="0"/>
              <a:t>Faster, smaller</a:t>
            </a:r>
            <a:r>
              <a:rPr lang="en-GB" sz="3600" dirty="0"/>
              <a:t>,</a:t>
            </a:r>
            <a:r>
              <a:rPr lang="en-GB" sz="3600" dirty="0" smtClean="0"/>
              <a:t> more and better.</a:t>
            </a:r>
            <a:br>
              <a:rPr lang="en-GB" sz="3600" dirty="0" smtClean="0"/>
            </a:br>
            <a:r>
              <a:rPr lang="en-GB" sz="2000" i="1" dirty="0" smtClean="0"/>
              <a:t>Future pixel detectors for particle tracking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298715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FBA59C-8791-436A-B3E1-71FB1ECED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36" y="2250883"/>
            <a:ext cx="8919528" cy="2772286"/>
          </a:xfrm>
          <a:prstGeom prst="rect">
            <a:avLst/>
          </a:prstGeom>
        </p:spPr>
      </p:pic>
      <p:sp>
        <p:nvSpPr>
          <p:cNvPr id="54" name="Titel 1">
            <a:extLst>
              <a:ext uri="{FF2B5EF4-FFF2-40B4-BE49-F238E27FC236}">
                <a16:creationId xmlns:a16="http://schemas.microsoft.com/office/drawing/2014/main" xmlns="" id="{E3DFAE52-5E44-48CE-AF78-E092540DC3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51470"/>
            <a:ext cx="8229600" cy="999084"/>
          </a:xfrm>
        </p:spPr>
        <p:txBody>
          <a:bodyPr>
            <a:normAutofit/>
          </a:bodyPr>
          <a:lstStyle/>
          <a:p>
            <a:r>
              <a:rPr lang="en-GB" sz="3200" dirty="0" smtClean="0"/>
              <a:t>Timing for track reconstruction</a:t>
            </a:r>
            <a:endParaRPr lang="en-GB" sz="3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D3F13E6-2853-43C4-AAA9-90091FB1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CEA6-A2DC-47E2-8066-9B8B67B29923}" type="slidenum">
              <a:rPr lang="en-GB" smtClean="0"/>
              <a:t>10</a:t>
            </a:fld>
            <a:endParaRPr lang="en-GB" dirty="0"/>
          </a:p>
        </p:txBody>
      </p:sp>
      <p:sp>
        <p:nvSpPr>
          <p:cNvPr id="29" name="Text Box 28">
            <a:extLst>
              <a:ext uri="{FF2B5EF4-FFF2-40B4-BE49-F238E27FC236}">
                <a16:creationId xmlns:a16="http://schemas.microsoft.com/office/drawing/2014/main" xmlns="" id="{ED8237FC-A0B0-4089-BA3F-24DA5635B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275606"/>
            <a:ext cx="6507768" cy="707886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ym typeface="Wingdings" charset="0"/>
              </a:rPr>
              <a:t>Current developments put a lot of effort in time measurement.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ym typeface="Wingdings" charset="0"/>
              </a:rPr>
              <a:t>Need to know down to </a:t>
            </a:r>
            <a:r>
              <a:rPr lang="en-US" sz="1600" dirty="0" smtClean="0">
                <a:sym typeface="Wingdings" charset="0"/>
              </a:rPr>
              <a:t>about 20 </a:t>
            </a:r>
            <a:r>
              <a:rPr lang="en-US" sz="1600" dirty="0" err="1">
                <a:sym typeface="Wingdings" charset="0"/>
              </a:rPr>
              <a:t>ps</a:t>
            </a:r>
            <a:r>
              <a:rPr lang="en-US" sz="1600" dirty="0">
                <a:sym typeface="Wingdings" charset="0"/>
              </a:rPr>
              <a:t> when something happened </a:t>
            </a:r>
          </a:p>
        </p:txBody>
      </p:sp>
    </p:spTree>
    <p:extLst>
      <p:ext uri="{BB962C8B-B14F-4D97-AF65-F5344CB8AC3E}">
        <p14:creationId xmlns:p14="http://schemas.microsoft.com/office/powerpoint/2010/main" val="38577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/>
          <a:lstStyle/>
          <a:p>
            <a:r>
              <a:rPr lang="en-GB" dirty="0"/>
              <a:t>Pixel chips for particle tracking</a:t>
            </a:r>
          </a:p>
        </p:txBody>
      </p:sp>
      <p:sp>
        <p:nvSpPr>
          <p:cNvPr id="12" name="Tijdelijke aanduiding voor inhoud 20"/>
          <p:cNvSpPr txBox="1">
            <a:spLocks/>
          </p:cNvSpPr>
          <p:nvPr/>
        </p:nvSpPr>
        <p:spPr>
          <a:xfrm>
            <a:off x="4283968" y="1059582"/>
            <a:ext cx="4784913" cy="1460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>
                <a:sym typeface="Wingdings" panose="05000000000000000000" pitchFamily="2" charset="2"/>
              </a:rPr>
              <a:t>Chip </a:t>
            </a:r>
            <a:r>
              <a:rPr lang="en-GB" sz="1600" dirty="0">
                <a:sym typeface="Wingdings" panose="05000000000000000000" pitchFamily="2" charset="2"/>
              </a:rPr>
              <a:t>with (smart) pixels to read out sensor.</a:t>
            </a:r>
          </a:p>
          <a:p>
            <a:pPr lvl="1"/>
            <a:r>
              <a:rPr lang="en-GB" sz="1200" dirty="0" smtClean="0">
                <a:sym typeface="Wingdings" panose="05000000000000000000" pitchFamily="2" charset="2"/>
              </a:rPr>
              <a:t>Hybrid</a:t>
            </a:r>
          </a:p>
          <a:p>
            <a:pPr lvl="2"/>
            <a:r>
              <a:rPr lang="en-GB" sz="1000" dirty="0" smtClean="0">
                <a:solidFill>
                  <a:srgbClr val="00B050"/>
                </a:solidFill>
                <a:sym typeface="Wingdings" panose="05000000000000000000" pitchFamily="2" charset="2"/>
              </a:rPr>
              <a:t>Flexible: ‘independent’ development of readout ASIC and sensor</a:t>
            </a:r>
          </a:p>
          <a:p>
            <a:pPr lvl="2"/>
            <a:r>
              <a:rPr lang="en-GB" sz="1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Bulky and expensive</a:t>
            </a:r>
          </a:p>
          <a:p>
            <a:pPr lvl="1"/>
            <a:r>
              <a:rPr lang="en-GB" sz="1200" dirty="0" smtClean="0">
                <a:sym typeface="Wingdings" panose="05000000000000000000" pitchFamily="2" charset="2"/>
              </a:rPr>
              <a:t>Monolithic</a:t>
            </a:r>
          </a:p>
          <a:p>
            <a:pPr lvl="2"/>
            <a:r>
              <a:rPr lang="en-GB" sz="1000" dirty="0" smtClean="0">
                <a:solidFill>
                  <a:srgbClr val="00B050"/>
                </a:solidFill>
                <a:sym typeface="Wingdings" panose="05000000000000000000" pitchFamily="2" charset="2"/>
              </a:rPr>
              <a:t>Light/thin, cheap (or least expensive)</a:t>
            </a:r>
          </a:p>
          <a:p>
            <a:pPr lvl="2"/>
            <a:r>
              <a:rPr lang="en-GB" sz="1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Less flexible in sensor and readout ASIC development</a:t>
            </a:r>
            <a:endParaRPr lang="en-GB" sz="10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800" i="1" dirty="0" smtClean="0">
              <a:sym typeface="Wingdings" panose="05000000000000000000" pitchFamily="2" charset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E3E1DD5-D505-48FE-A692-2225DB8AC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83264"/>
            <a:ext cx="3765733" cy="3000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4A20F96-67F0-4AA7-A413-E883CDB64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219822"/>
            <a:ext cx="3168352" cy="1482904"/>
          </a:xfrm>
          <a:prstGeom prst="rect">
            <a:avLst/>
          </a:prstGeom>
        </p:spPr>
      </p:pic>
      <p:pic>
        <p:nvPicPr>
          <p:cNvPr id="7" name="Google Shape;258;p2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9952" y="2859782"/>
            <a:ext cx="4966856" cy="16702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jdelijke aanduiding voor inhoud 20"/>
          <p:cNvSpPr txBox="1">
            <a:spLocks/>
          </p:cNvSpPr>
          <p:nvPr/>
        </p:nvSpPr>
        <p:spPr>
          <a:xfrm>
            <a:off x="5796136" y="2683419"/>
            <a:ext cx="2808312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 smtClean="0">
                <a:sym typeface="Wingdings" panose="05000000000000000000" pitchFamily="2" charset="2"/>
              </a:rPr>
              <a:t>Sketch of cross section</a:t>
            </a:r>
            <a:endParaRPr lang="en-GB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800" i="1" dirty="0" smtClean="0">
              <a:sym typeface="Wingdings" panose="05000000000000000000" pitchFamily="2" charset="2"/>
            </a:endParaRPr>
          </a:p>
        </p:txBody>
      </p:sp>
      <p:sp>
        <p:nvSpPr>
          <p:cNvPr id="9" name="Tijdelijke aanduiding voor inhoud 20"/>
          <p:cNvSpPr txBox="1">
            <a:spLocks/>
          </p:cNvSpPr>
          <p:nvPr/>
        </p:nvSpPr>
        <p:spPr>
          <a:xfrm>
            <a:off x="5087263" y="4429510"/>
            <a:ext cx="1129713" cy="389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 smtClean="0">
                <a:sym typeface="Wingdings" panose="05000000000000000000" pitchFamily="2" charset="2"/>
              </a:rPr>
              <a:t>hybrid</a:t>
            </a:r>
            <a:endParaRPr lang="en-GB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800" i="1" dirty="0" smtClean="0">
              <a:sym typeface="Wingdings" panose="05000000000000000000" pitchFamily="2" charset="2"/>
            </a:endParaRPr>
          </a:p>
        </p:txBody>
      </p:sp>
      <p:sp>
        <p:nvSpPr>
          <p:cNvPr id="11" name="Tijdelijke aanduiding voor inhoud 20"/>
          <p:cNvSpPr txBox="1">
            <a:spLocks/>
          </p:cNvSpPr>
          <p:nvPr/>
        </p:nvSpPr>
        <p:spPr>
          <a:xfrm>
            <a:off x="7422885" y="4429510"/>
            <a:ext cx="1440160" cy="389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 smtClean="0">
                <a:sym typeface="Wingdings" panose="05000000000000000000" pitchFamily="2" charset="2"/>
              </a:rPr>
              <a:t>monolithic</a:t>
            </a:r>
            <a:endParaRPr lang="en-GB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800" i="1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4599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/>
          <a:lstStyle/>
          <a:p>
            <a:r>
              <a:rPr lang="en-GB" dirty="0" smtClean="0"/>
              <a:t>The signal starts in the sensor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E3E1DD5-D505-48FE-A692-2225DB8AC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83264"/>
            <a:ext cx="3765733" cy="3000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4A20F96-67F0-4AA7-A413-E883CDB64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219822"/>
            <a:ext cx="3168352" cy="1482904"/>
          </a:xfrm>
          <a:prstGeom prst="rect">
            <a:avLst/>
          </a:prstGeom>
        </p:spPr>
      </p:pic>
      <p:pic>
        <p:nvPicPr>
          <p:cNvPr id="6" name="Google Shape;217;p2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t="2600" b="-2600"/>
          <a:stretch/>
        </p:blipFill>
        <p:spPr>
          <a:xfrm>
            <a:off x="4259008" y="1059582"/>
            <a:ext cx="4554300" cy="152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6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4644008" y="3003798"/>
            <a:ext cx="1582224" cy="1582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Rechte verbindingslijn 3"/>
          <p:cNvCxnSpPr/>
          <p:nvPr/>
        </p:nvCxnSpPr>
        <p:spPr>
          <a:xfrm flipV="1">
            <a:off x="3707904" y="3219822"/>
            <a:ext cx="1080120" cy="5750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3779912" y="3867894"/>
            <a:ext cx="1008112" cy="3156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fgeronde rechthoek 15"/>
          <p:cNvSpPr/>
          <p:nvPr/>
        </p:nvSpPr>
        <p:spPr>
          <a:xfrm>
            <a:off x="5652120" y="3075806"/>
            <a:ext cx="432048" cy="1224136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8" name="Rechte verbindingslijn met pijl 17"/>
          <p:cNvCxnSpPr/>
          <p:nvPr/>
        </p:nvCxnSpPr>
        <p:spPr>
          <a:xfrm>
            <a:off x="4644007" y="1779662"/>
            <a:ext cx="1092599" cy="129614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inhoud 20"/>
          <p:cNvSpPr txBox="1">
            <a:spLocks/>
          </p:cNvSpPr>
          <p:nvPr/>
        </p:nvSpPr>
        <p:spPr>
          <a:xfrm>
            <a:off x="6156176" y="2755274"/>
            <a:ext cx="2952328" cy="2070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i="1" dirty="0" smtClean="0">
                <a:sym typeface="Wingdings" panose="05000000000000000000" pitchFamily="2" charset="2"/>
              </a:rPr>
              <a:t>Charge liberation by ionising particle.</a:t>
            </a:r>
            <a:endParaRPr lang="en-GB" sz="1800" i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1800" i="1" dirty="0" smtClean="0">
                <a:sym typeface="Wingdings" panose="05000000000000000000" pitchFamily="2" charset="2"/>
              </a:rPr>
              <a:t>Particle energy loss statistical process.</a:t>
            </a:r>
          </a:p>
          <a:p>
            <a:pPr marL="0" indent="0">
              <a:buNone/>
            </a:pPr>
            <a:r>
              <a:rPr lang="en-GB" sz="1800" i="1" dirty="0" smtClean="0">
                <a:sym typeface="Wingdings" panose="05000000000000000000" pitchFamily="2" charset="2"/>
              </a:rPr>
              <a:t> Variations in liberated charge.</a:t>
            </a:r>
          </a:p>
        </p:txBody>
      </p:sp>
      <p:sp>
        <p:nvSpPr>
          <p:cNvPr id="19" name="Tijdelijke aanduiding voor inhoud 20"/>
          <p:cNvSpPr txBox="1">
            <a:spLocks/>
          </p:cNvSpPr>
          <p:nvPr/>
        </p:nvSpPr>
        <p:spPr>
          <a:xfrm>
            <a:off x="3952715" y="4826204"/>
            <a:ext cx="2964808" cy="317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r>
              <a:rPr lang="en-GB" sz="1000" dirty="0">
                <a:latin typeface="Proxima Nova"/>
                <a:ea typeface="Proxima Nova"/>
                <a:cs typeface="Proxima Nova"/>
                <a:sym typeface="Proxima Nova"/>
              </a:rPr>
              <a:t>Animations courtesy of </a:t>
            </a:r>
            <a:r>
              <a:rPr lang="en-GB" sz="1000" dirty="0" err="1">
                <a:latin typeface="Proxima Nova"/>
                <a:ea typeface="Proxima Nova"/>
                <a:cs typeface="Proxima Nova"/>
                <a:sym typeface="Proxima Nova"/>
              </a:rPr>
              <a:t>Robbert</a:t>
            </a:r>
            <a:r>
              <a:rPr lang="en-GB" sz="1000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GB" sz="1000" dirty="0" err="1">
                <a:latin typeface="Proxima Nova"/>
                <a:ea typeface="Proxima Nova"/>
                <a:cs typeface="Proxima Nova"/>
                <a:sym typeface="Proxima Nova"/>
              </a:rPr>
              <a:t>Geertsema</a:t>
            </a:r>
            <a:endParaRPr lang="en-GB" sz="10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64713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47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310502" y="1260698"/>
            <a:ext cx="2258300" cy="225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32;p30"/>
          <p:cNvPicPr preferRelativeResize="0"/>
          <p:nvPr/>
        </p:nvPicPr>
        <p:blipFill rotWithShape="1">
          <a:blip r:embed="rId3">
            <a:alphaModFix/>
          </a:blip>
          <a:srcRect l="9543" t="20463" r="8327" b="9336"/>
          <a:stretch/>
        </p:blipFill>
        <p:spPr>
          <a:xfrm rot="10800000">
            <a:off x="2852192" y="1468022"/>
            <a:ext cx="2880320" cy="23469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/>
          <a:lstStyle/>
          <a:p>
            <a:r>
              <a:rPr lang="en-GB" dirty="0" smtClean="0"/>
              <a:t>Improving signals from a sensor</a:t>
            </a:r>
            <a:endParaRPr lang="en-GB" dirty="0"/>
          </a:p>
        </p:txBody>
      </p:sp>
      <p:sp>
        <p:nvSpPr>
          <p:cNvPr id="12" name="Tijdelijke aanduiding voor inhoud 20"/>
          <p:cNvSpPr txBox="1">
            <a:spLocks/>
          </p:cNvSpPr>
          <p:nvPr/>
        </p:nvSpPr>
        <p:spPr>
          <a:xfrm>
            <a:off x="251520" y="3291830"/>
            <a:ext cx="2376264" cy="4027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/>
              <a:t>Conventional planar.</a:t>
            </a:r>
          </a:p>
        </p:txBody>
      </p:sp>
      <p:pic>
        <p:nvPicPr>
          <p:cNvPr id="6" name="Google Shape;348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6372200" y="1265878"/>
            <a:ext cx="2365376" cy="22735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jdelijke aanduiding voor inhoud 20"/>
          <p:cNvSpPr txBox="1">
            <a:spLocks/>
          </p:cNvSpPr>
          <p:nvPr/>
        </p:nvSpPr>
        <p:spPr>
          <a:xfrm>
            <a:off x="5907284" y="3291830"/>
            <a:ext cx="3129212" cy="12251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/>
              <a:t>3D sensor.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>
                <a:sym typeface="Wingdings" panose="05000000000000000000" pitchFamily="2" charset="2"/>
              </a:rPr>
              <a:t>Short drift distance for fast readout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>
                <a:sym typeface="Wingdings" panose="05000000000000000000" pitchFamily="2" charset="2"/>
              </a:rPr>
              <a:t>Signal strength proportional to sensor thickness  </a:t>
            </a:r>
          </a:p>
        </p:txBody>
      </p:sp>
      <p:sp>
        <p:nvSpPr>
          <p:cNvPr id="9" name="Tijdelijke aanduiding voor inhoud 20"/>
          <p:cNvSpPr txBox="1">
            <a:spLocks/>
          </p:cNvSpPr>
          <p:nvPr/>
        </p:nvSpPr>
        <p:spPr>
          <a:xfrm>
            <a:off x="2779081" y="3291830"/>
            <a:ext cx="3128203" cy="1387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/>
              <a:t>Low gain avalanche</a:t>
            </a:r>
            <a:r>
              <a:rPr lang="en-GB" sz="2000" dirty="0" smtClean="0">
                <a:sym typeface="Wingdings" panose="05000000000000000000" pitchFamily="2" charset="2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>
                <a:sym typeface="Wingdings" panose="05000000000000000000" pitchFamily="2" charset="2"/>
              </a:rPr>
              <a:t>Thin sensor for fast readout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>
                <a:sym typeface="Wingdings" panose="05000000000000000000" pitchFamily="2" charset="2"/>
              </a:rPr>
              <a:t>Gain to amplify signal  </a:t>
            </a:r>
          </a:p>
        </p:txBody>
      </p:sp>
      <p:sp>
        <p:nvSpPr>
          <p:cNvPr id="10" name="Tijdelijke aanduiding voor inhoud 20"/>
          <p:cNvSpPr txBox="1">
            <a:spLocks/>
          </p:cNvSpPr>
          <p:nvPr/>
        </p:nvSpPr>
        <p:spPr>
          <a:xfrm>
            <a:off x="107504" y="4731990"/>
            <a:ext cx="2964808" cy="317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r>
              <a:rPr lang="en-GB" sz="1000" dirty="0">
                <a:latin typeface="Proxima Nova"/>
                <a:ea typeface="Proxima Nova"/>
                <a:cs typeface="Proxima Nova"/>
                <a:sym typeface="Proxima Nova"/>
              </a:rPr>
              <a:t>Animations courtesy of </a:t>
            </a:r>
            <a:r>
              <a:rPr lang="en-GB" sz="1000" dirty="0" err="1">
                <a:latin typeface="Proxima Nova"/>
                <a:ea typeface="Proxima Nova"/>
                <a:cs typeface="Proxima Nova"/>
                <a:sym typeface="Proxima Nova"/>
              </a:rPr>
              <a:t>Robbert</a:t>
            </a:r>
            <a:r>
              <a:rPr lang="en-GB" sz="1000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GB" sz="1000" dirty="0" err="1">
                <a:latin typeface="Proxima Nova"/>
                <a:ea typeface="Proxima Nova"/>
                <a:cs typeface="Proxima Nova"/>
                <a:sym typeface="Proxima Nova"/>
              </a:rPr>
              <a:t>Geertsema</a:t>
            </a:r>
            <a:endParaRPr lang="en-GB" sz="10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70122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el 1">
            <a:extLst>
              <a:ext uri="{FF2B5EF4-FFF2-40B4-BE49-F238E27FC236}">
                <a16:creationId xmlns:a16="http://schemas.microsoft.com/office/drawing/2014/main" xmlns="" id="{E3DFAE52-5E44-48CE-AF78-E092540DC3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51470"/>
            <a:ext cx="8229600" cy="999084"/>
          </a:xfrm>
        </p:spPr>
        <p:txBody>
          <a:bodyPr>
            <a:normAutofit/>
          </a:bodyPr>
          <a:lstStyle/>
          <a:p>
            <a:r>
              <a:rPr lang="en-GB" sz="3200" dirty="0" smtClean="0"/>
              <a:t>Set-ups @ R&amp;D group for timing and efficiency</a:t>
            </a:r>
            <a:endParaRPr lang="en-GB" sz="3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D3F13E6-2853-43C4-AAA9-90091FB1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CEA6-A2DC-47E2-8066-9B8B67B29923}" type="slidenum">
              <a:rPr lang="en-GB" smtClean="0"/>
              <a:t>14</a:t>
            </a:fld>
            <a:endParaRPr lang="en-GB" dirty="0"/>
          </a:p>
        </p:txBody>
      </p:sp>
      <p:sp>
        <p:nvSpPr>
          <p:cNvPr id="29" name="Text Box 28">
            <a:extLst>
              <a:ext uri="{FF2B5EF4-FFF2-40B4-BE49-F238E27FC236}">
                <a16:creationId xmlns:a16="http://schemas.microsoft.com/office/drawing/2014/main" xmlns="" id="{ED8237FC-A0B0-4089-BA3F-24DA5635B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312" y="1174621"/>
            <a:ext cx="1656184" cy="523220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sym typeface="Wingdings" charset="0"/>
              </a:rPr>
              <a:t>Faraday cage and 90Sr </a:t>
            </a:r>
            <a:r>
              <a:rPr lang="el-GR" dirty="0" smtClean="0">
                <a:sym typeface="Wingdings" charset="0"/>
              </a:rPr>
              <a:t>β</a:t>
            </a:r>
            <a:r>
              <a:rPr lang="en-GB" dirty="0" smtClean="0">
                <a:sym typeface="Wingdings" charset="0"/>
              </a:rPr>
              <a:t> source</a:t>
            </a:r>
            <a:endParaRPr lang="en-US" dirty="0">
              <a:sym typeface="Wingdings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1"/>
          <a:stretch/>
        </p:blipFill>
        <p:spPr>
          <a:xfrm>
            <a:off x="179512" y="1174621"/>
            <a:ext cx="7056784" cy="3935139"/>
          </a:xfrm>
          <a:prstGeom prst="rect">
            <a:avLst/>
          </a:prstGeom>
        </p:spPr>
      </p:pic>
      <p:sp>
        <p:nvSpPr>
          <p:cNvPr id="8" name="Text Box 28">
            <a:extLst>
              <a:ext uri="{FF2B5EF4-FFF2-40B4-BE49-F238E27FC236}">
                <a16:creationId xmlns:a16="http://schemas.microsoft.com/office/drawing/2014/main" xmlns="" id="{ED8237FC-A0B0-4089-BA3F-24DA5635B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753" y="4227934"/>
            <a:ext cx="2448272" cy="52322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 smtClean="0">
                <a:sym typeface="Wingdings" charset="0"/>
              </a:rPr>
              <a:t>Electronic pulse generators, powering, ‘chip tuning’</a:t>
            </a:r>
            <a:endParaRPr lang="en-US" dirty="0">
              <a:sym typeface="Wingdings" charset="0"/>
            </a:endParaRPr>
          </a:p>
        </p:txBody>
      </p:sp>
      <p:cxnSp>
        <p:nvCxnSpPr>
          <p:cNvPr id="5" name="Rechte verbindingslijn 4"/>
          <p:cNvCxnSpPr/>
          <p:nvPr/>
        </p:nvCxnSpPr>
        <p:spPr>
          <a:xfrm flipH="1" flipV="1">
            <a:off x="1547665" y="3507854"/>
            <a:ext cx="792088" cy="981690"/>
          </a:xfrm>
          <a:prstGeom prst="line">
            <a:avLst/>
          </a:prstGeom>
          <a:ln w="508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 flipH="1">
            <a:off x="4824029" y="4430747"/>
            <a:ext cx="1908211" cy="58797"/>
          </a:xfrm>
          <a:prstGeom prst="line">
            <a:avLst/>
          </a:prstGeom>
          <a:ln w="508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>
            <a:endCxn id="8" idx="0"/>
          </p:cNvCxnSpPr>
          <p:nvPr/>
        </p:nvCxnSpPr>
        <p:spPr>
          <a:xfrm>
            <a:off x="2699792" y="2499742"/>
            <a:ext cx="864097" cy="1728192"/>
          </a:xfrm>
          <a:prstGeom prst="line">
            <a:avLst/>
          </a:prstGeom>
          <a:ln w="508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/>
          <p:cNvCxnSpPr>
            <a:stCxn id="29" idx="1"/>
          </p:cNvCxnSpPr>
          <p:nvPr/>
        </p:nvCxnSpPr>
        <p:spPr>
          <a:xfrm flipH="1">
            <a:off x="4932040" y="1436231"/>
            <a:ext cx="2448272" cy="559455"/>
          </a:xfrm>
          <a:prstGeom prst="line">
            <a:avLst/>
          </a:prstGeom>
          <a:ln w="508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28">
            <a:extLst>
              <a:ext uri="{FF2B5EF4-FFF2-40B4-BE49-F238E27FC236}">
                <a16:creationId xmlns:a16="http://schemas.microsoft.com/office/drawing/2014/main" xmlns="" id="{ED8237FC-A0B0-4089-BA3F-24DA5635B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9395" y="1851670"/>
            <a:ext cx="1656184" cy="307777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sym typeface="Wingdings" charset="0"/>
              </a:rPr>
              <a:t>55Fe </a:t>
            </a:r>
            <a:r>
              <a:rPr lang="el-GR" dirty="0" smtClean="0">
                <a:sym typeface="Wingdings" charset="0"/>
              </a:rPr>
              <a:t>γ</a:t>
            </a:r>
            <a:r>
              <a:rPr lang="en-GB" dirty="0" smtClean="0">
                <a:sym typeface="Wingdings" charset="0"/>
              </a:rPr>
              <a:t> source</a:t>
            </a:r>
            <a:endParaRPr lang="en-US" dirty="0">
              <a:sym typeface="Wingdings" charset="0"/>
            </a:endParaRPr>
          </a:p>
        </p:txBody>
      </p:sp>
      <p:cxnSp>
        <p:nvCxnSpPr>
          <p:cNvPr id="27" name="Rechte verbindingslijn 26"/>
          <p:cNvCxnSpPr>
            <a:stCxn id="26" idx="1"/>
          </p:cNvCxnSpPr>
          <p:nvPr/>
        </p:nvCxnSpPr>
        <p:spPr>
          <a:xfrm flipH="1">
            <a:off x="5436096" y="2005559"/>
            <a:ext cx="1943299" cy="782215"/>
          </a:xfrm>
          <a:prstGeom prst="line">
            <a:avLst/>
          </a:prstGeom>
          <a:ln w="508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12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7" b="12714"/>
          <a:stretch/>
        </p:blipFill>
        <p:spPr>
          <a:xfrm>
            <a:off x="107504" y="1491630"/>
            <a:ext cx="7438464" cy="3594651"/>
          </a:xfrm>
          <a:prstGeom prst="rect">
            <a:avLst/>
          </a:prstGeom>
        </p:spPr>
      </p:pic>
      <p:sp>
        <p:nvSpPr>
          <p:cNvPr id="54" name="Titel 1">
            <a:extLst>
              <a:ext uri="{FF2B5EF4-FFF2-40B4-BE49-F238E27FC236}">
                <a16:creationId xmlns:a16="http://schemas.microsoft.com/office/drawing/2014/main" xmlns="" id="{E3DFAE52-5E44-48CE-AF78-E092540DC3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51470"/>
            <a:ext cx="8229600" cy="999084"/>
          </a:xfrm>
        </p:spPr>
        <p:txBody>
          <a:bodyPr>
            <a:normAutofit/>
          </a:bodyPr>
          <a:lstStyle/>
          <a:p>
            <a:r>
              <a:rPr lang="en-GB" sz="3200" dirty="0" smtClean="0"/>
              <a:t>Set-ups @ R&amp;D group for timing and efficiency</a:t>
            </a:r>
            <a:endParaRPr lang="en-GB" sz="3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D3F13E6-2853-43C4-AAA9-90091FB1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CEA6-A2DC-47E2-8066-9B8B67B29923}" type="slidenum">
              <a:rPr lang="en-GB" smtClean="0"/>
              <a:t>15</a:t>
            </a:fld>
            <a:endParaRPr lang="en-GB" dirty="0"/>
          </a:p>
        </p:txBody>
      </p:sp>
      <p:sp>
        <p:nvSpPr>
          <p:cNvPr id="29" name="Text Box 28">
            <a:extLst>
              <a:ext uri="{FF2B5EF4-FFF2-40B4-BE49-F238E27FC236}">
                <a16:creationId xmlns:a16="http://schemas.microsoft.com/office/drawing/2014/main" xmlns="" id="{ED8237FC-A0B0-4089-BA3F-24DA5635B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1836" y="1131590"/>
            <a:ext cx="1368152" cy="523220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 smtClean="0">
                <a:sym typeface="Wingdings" charset="0"/>
              </a:rPr>
              <a:t>Generic pulsed lasers </a:t>
            </a:r>
            <a:endParaRPr lang="en-US" dirty="0">
              <a:sym typeface="Wingdings" charset="0"/>
            </a:endParaRPr>
          </a:p>
        </p:txBody>
      </p:sp>
      <p:cxnSp>
        <p:nvCxnSpPr>
          <p:cNvPr id="23" name="Rechte verbindingslijn 22"/>
          <p:cNvCxnSpPr>
            <a:stCxn id="29" idx="1"/>
          </p:cNvCxnSpPr>
          <p:nvPr/>
        </p:nvCxnSpPr>
        <p:spPr>
          <a:xfrm flipH="1">
            <a:off x="539552" y="1393200"/>
            <a:ext cx="7092284" cy="1178550"/>
          </a:xfrm>
          <a:prstGeom prst="line">
            <a:avLst/>
          </a:prstGeom>
          <a:ln w="508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28">
            <a:extLst>
              <a:ext uri="{FF2B5EF4-FFF2-40B4-BE49-F238E27FC236}">
                <a16:creationId xmlns:a16="http://schemas.microsoft.com/office/drawing/2014/main" xmlns="" id="{ED8237FC-A0B0-4089-BA3F-24DA5635B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902" y="1720865"/>
            <a:ext cx="1454020" cy="523220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err="1" smtClean="0">
                <a:sym typeface="Wingdings" charset="0"/>
              </a:rPr>
              <a:t>fs</a:t>
            </a:r>
            <a:r>
              <a:rPr lang="en-US" dirty="0" smtClean="0">
                <a:sym typeface="Wingdings" charset="0"/>
              </a:rPr>
              <a:t> two photon absorption laser</a:t>
            </a:r>
            <a:endParaRPr lang="en-US" dirty="0">
              <a:sym typeface="Wingdings" charset="0"/>
            </a:endParaRPr>
          </a:p>
        </p:txBody>
      </p:sp>
      <p:cxnSp>
        <p:nvCxnSpPr>
          <p:cNvPr id="27" name="Rechte verbindingslijn 26"/>
          <p:cNvCxnSpPr>
            <a:stCxn id="26" idx="1"/>
          </p:cNvCxnSpPr>
          <p:nvPr/>
        </p:nvCxnSpPr>
        <p:spPr>
          <a:xfrm flipH="1">
            <a:off x="3826736" y="1982475"/>
            <a:ext cx="3762166" cy="949315"/>
          </a:xfrm>
          <a:prstGeom prst="line">
            <a:avLst/>
          </a:prstGeom>
          <a:ln w="508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28">
            <a:extLst>
              <a:ext uri="{FF2B5EF4-FFF2-40B4-BE49-F238E27FC236}">
                <a16:creationId xmlns:a16="http://schemas.microsoft.com/office/drawing/2014/main" xmlns="" id="{ED8237FC-A0B0-4089-BA3F-24DA5635B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3377" y="2499742"/>
            <a:ext cx="1454020" cy="307777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sym typeface="Wingdings" charset="0"/>
              </a:rPr>
              <a:t>Ps pulsed laser</a:t>
            </a:r>
            <a:endParaRPr lang="en-US" dirty="0">
              <a:sym typeface="Wingdings" charset="0"/>
            </a:endParaRPr>
          </a:p>
        </p:txBody>
      </p:sp>
      <p:sp>
        <p:nvSpPr>
          <p:cNvPr id="19" name="Text Box 28">
            <a:extLst>
              <a:ext uri="{FF2B5EF4-FFF2-40B4-BE49-F238E27FC236}">
                <a16:creationId xmlns:a16="http://schemas.microsoft.com/office/drawing/2014/main" xmlns="" id="{ED8237FC-A0B0-4089-BA3F-24DA5635B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1836" y="3442843"/>
            <a:ext cx="1454020" cy="307777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sym typeface="Wingdings" charset="0"/>
              </a:rPr>
              <a:t>X-ray set-up</a:t>
            </a:r>
            <a:endParaRPr lang="en-US" dirty="0">
              <a:sym typeface="Wingdings" charset="0"/>
            </a:endParaRPr>
          </a:p>
        </p:txBody>
      </p:sp>
      <p:cxnSp>
        <p:nvCxnSpPr>
          <p:cNvPr id="20" name="Rechte verbindingslijn 19"/>
          <p:cNvCxnSpPr>
            <a:stCxn id="18" idx="1"/>
          </p:cNvCxnSpPr>
          <p:nvPr/>
        </p:nvCxnSpPr>
        <p:spPr>
          <a:xfrm flipH="1">
            <a:off x="5940152" y="2653631"/>
            <a:ext cx="1683225" cy="430559"/>
          </a:xfrm>
          <a:prstGeom prst="line">
            <a:avLst/>
          </a:prstGeom>
          <a:ln w="508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/>
          <p:cNvCxnSpPr>
            <a:stCxn id="19" idx="1"/>
          </p:cNvCxnSpPr>
          <p:nvPr/>
        </p:nvCxnSpPr>
        <p:spPr>
          <a:xfrm flipH="1">
            <a:off x="6444208" y="3596732"/>
            <a:ext cx="1187628" cy="343170"/>
          </a:xfrm>
          <a:prstGeom prst="line">
            <a:avLst/>
          </a:prstGeom>
          <a:ln w="508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16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51470"/>
            <a:ext cx="8462328" cy="857250"/>
          </a:xfrm>
        </p:spPr>
        <p:txBody>
          <a:bodyPr>
            <a:normAutofit/>
          </a:bodyPr>
          <a:lstStyle/>
          <a:p>
            <a:r>
              <a:rPr lang="en-GB" dirty="0" smtClean="0"/>
              <a:t>Testing with laser pulses at </a:t>
            </a:r>
            <a:r>
              <a:rPr lang="en-GB" dirty="0" err="1" smtClean="0"/>
              <a:t>Nikhef</a:t>
            </a:r>
            <a:r>
              <a:rPr lang="en-GB" dirty="0" smtClean="0"/>
              <a:t> I</a:t>
            </a:r>
            <a:endParaRPr lang="en-GB" dirty="0"/>
          </a:p>
        </p:txBody>
      </p:sp>
      <p:sp>
        <p:nvSpPr>
          <p:cNvPr id="6" name="Text Box 28">
            <a:extLst>
              <a:ext uri="{FF2B5EF4-FFF2-40B4-BE49-F238E27FC236}">
                <a16:creationId xmlns:a16="http://schemas.microsoft.com/office/drawing/2014/main" xmlns="" id="{ED8237FC-A0B0-4089-BA3F-24DA5635B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472" y="1050554"/>
            <a:ext cx="4635560" cy="707886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Wingdings" charset="0"/>
              </a:rPr>
              <a:t>Creating a signal in the sensor using a laser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Wingdings" charset="0"/>
              </a:rPr>
              <a:t>Allows for sub pixel precision sensitivity scans</a:t>
            </a:r>
            <a:endParaRPr lang="en-US" sz="1600" dirty="0">
              <a:sym typeface="Wingdings" charset="0"/>
            </a:endParaRPr>
          </a:p>
        </p:txBody>
      </p:sp>
      <p:pic>
        <p:nvPicPr>
          <p:cNvPr id="4" name="Google Shape;242;p29"/>
          <p:cNvPicPr preferRelativeResize="0"/>
          <p:nvPr/>
        </p:nvPicPr>
        <p:blipFill rotWithShape="1">
          <a:blip r:embed="rId2">
            <a:alphaModFix/>
          </a:blip>
          <a:srcRect l="23153" r="14461"/>
          <a:stretch/>
        </p:blipFill>
        <p:spPr>
          <a:xfrm>
            <a:off x="323528" y="1707654"/>
            <a:ext cx="2959626" cy="316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5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1880" y="2859782"/>
            <a:ext cx="2500032" cy="18750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echte verbindingslijn 6"/>
          <p:cNvCxnSpPr/>
          <p:nvPr/>
        </p:nvCxnSpPr>
        <p:spPr>
          <a:xfrm flipV="1">
            <a:off x="1803341" y="2859782"/>
            <a:ext cx="1688539" cy="144016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>
            <a:off x="1803341" y="4299942"/>
            <a:ext cx="1688539" cy="434864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oogle Shape;571;p4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1828" y="2999376"/>
            <a:ext cx="2766362" cy="164514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572;p45"/>
          <p:cNvSpPr txBox="1"/>
          <p:nvPr/>
        </p:nvSpPr>
        <p:spPr>
          <a:xfrm>
            <a:off x="6228184" y="1995686"/>
            <a:ext cx="289438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Proxima Nova"/>
                <a:ea typeface="Proxima Nova"/>
                <a:cs typeface="Proxima Nova"/>
                <a:sym typeface="Proxima Nova"/>
              </a:rPr>
              <a:t>Infrared 1060nm = 1.17 eV</a:t>
            </a:r>
            <a:br>
              <a:rPr lang="en" sz="1400" dirty="0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400" dirty="0">
                <a:latin typeface="Proxima Nova"/>
                <a:ea typeface="Proxima Nova"/>
                <a:cs typeface="Proxima Nova"/>
                <a:sym typeface="Proxima Nova"/>
              </a:rPr>
              <a:t>Penetrates deep into sensor</a:t>
            </a:r>
            <a:endParaRPr sz="14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Proxima Nova"/>
                <a:ea typeface="Proxima Nova"/>
                <a:cs typeface="Proxima Nova"/>
                <a:sym typeface="Proxima Nova"/>
              </a:rPr>
              <a:t>1 photon = 1 eh pair</a:t>
            </a:r>
            <a:endParaRPr sz="14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18280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581;p46">
            <a:hlinkClick r:id="rId2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4168" y="1318727"/>
            <a:ext cx="2384080" cy="14363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51470"/>
            <a:ext cx="8462328" cy="857250"/>
          </a:xfrm>
        </p:spPr>
        <p:txBody>
          <a:bodyPr>
            <a:normAutofit/>
          </a:bodyPr>
          <a:lstStyle/>
          <a:p>
            <a:r>
              <a:rPr lang="en-GB" dirty="0" smtClean="0"/>
              <a:t>Testing with laser pulses at </a:t>
            </a:r>
            <a:r>
              <a:rPr lang="en-GB" dirty="0" err="1" smtClean="0"/>
              <a:t>Nikhef</a:t>
            </a:r>
            <a:r>
              <a:rPr lang="en-GB" dirty="0" smtClean="0"/>
              <a:t> II</a:t>
            </a:r>
            <a:endParaRPr lang="en-GB" dirty="0"/>
          </a:p>
        </p:txBody>
      </p:sp>
      <p:pic>
        <p:nvPicPr>
          <p:cNvPr id="5" name="Google Shape;580;p4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512" y="2068880"/>
            <a:ext cx="5025214" cy="29332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87;p46"/>
          <p:cNvSpPr txBox="1"/>
          <p:nvPr/>
        </p:nvSpPr>
        <p:spPr>
          <a:xfrm>
            <a:off x="107504" y="987574"/>
            <a:ext cx="4536504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" sz="1400" dirty="0" smtClean="0">
                <a:latin typeface="Proxima Nova"/>
                <a:ea typeface="Proxima Nova"/>
                <a:cs typeface="Proxima Nova"/>
                <a:sym typeface="Proxima Nova"/>
              </a:rPr>
              <a:t> 3D scanning. Resolution: about 1 µm X,Y, few µm in Z.</a:t>
            </a:r>
            <a:endParaRPr sz="14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" sz="1400" dirty="0">
                <a:latin typeface="Proxima Nova"/>
                <a:ea typeface="Proxima Nova"/>
                <a:cs typeface="Proxima Nova"/>
                <a:sym typeface="Proxima Nova"/>
              </a:rPr>
              <a:t>1550 nm = 0.8 eV: smaller than silicon band gap!</a:t>
            </a:r>
            <a:endParaRPr sz="14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>
                <a:latin typeface="Proxima Nova"/>
                <a:ea typeface="Proxima Nova"/>
                <a:cs typeface="Proxima Nova"/>
                <a:sym typeface="Proxima Nova"/>
              </a:rPr>
              <a:t>      → </a:t>
            </a:r>
            <a:r>
              <a:rPr lang="en" sz="1400" dirty="0">
                <a:latin typeface="Proxima Nova"/>
                <a:ea typeface="Proxima Nova"/>
                <a:cs typeface="Proxima Nova"/>
                <a:sym typeface="Proxima Nova"/>
              </a:rPr>
              <a:t>2 photons = 1 electron-hole pair</a:t>
            </a:r>
            <a:endParaRPr sz="14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" name="Google Shape;586;p46"/>
          <p:cNvSpPr txBox="1"/>
          <p:nvPr/>
        </p:nvSpPr>
        <p:spPr>
          <a:xfrm>
            <a:off x="4860032" y="1000826"/>
            <a:ext cx="3240600" cy="640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>
                <a:latin typeface="Proxima Nova"/>
                <a:ea typeface="Proxima Nova"/>
                <a:cs typeface="Proxima Nova"/>
                <a:sym typeface="Proxima Nova"/>
              </a:rPr>
              <a:t>380 </a:t>
            </a:r>
            <a:r>
              <a:rPr lang="en" sz="1400" dirty="0">
                <a:latin typeface="Proxima Nova"/>
                <a:ea typeface="Proxima Nova"/>
                <a:cs typeface="Proxima Nova"/>
                <a:sym typeface="Proxima Nova"/>
              </a:rPr>
              <a:t>fs – 5.5 nJ – 1 µm wide spot</a:t>
            </a:r>
            <a:br>
              <a:rPr lang="en" sz="1400" dirty="0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400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400" b="1" dirty="0">
                <a:latin typeface="Proxima Nova"/>
                <a:ea typeface="Proxima Nova"/>
                <a:cs typeface="Proxima Nova"/>
                <a:sym typeface="Proxima Nova"/>
              </a:rPr>
              <a:t>fast – powerful – precise </a:t>
            </a:r>
            <a:endParaRPr sz="14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" name="Google Shape;583;p46"/>
          <p:cNvPicPr preferRelativeResize="0"/>
          <p:nvPr/>
        </p:nvPicPr>
        <p:blipFill rotWithShape="1">
          <a:blip r:embed="rId6">
            <a:alphaModFix/>
          </a:blip>
          <a:srcRect r="16422"/>
          <a:stretch/>
        </p:blipFill>
        <p:spPr>
          <a:xfrm>
            <a:off x="5952158" y="2890393"/>
            <a:ext cx="2648100" cy="21116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88;p46"/>
          <p:cNvSpPr txBox="1"/>
          <p:nvPr/>
        </p:nvSpPr>
        <p:spPr>
          <a:xfrm>
            <a:off x="3382358" y="1730180"/>
            <a:ext cx="2569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Picture by Marco Kraan</a:t>
            </a:r>
            <a:endParaRPr sz="1000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1526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The LHC at </a:t>
            </a:r>
            <a:r>
              <a:rPr lang="en-GB" sz="3600" dirty="0"/>
              <a:t>CERN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="" xmlns:a16="http://schemas.microsoft.com/office/drawing/2014/main" id="{14DBFE58-ABD9-4B4B-BCEE-2FC2533A46FB}"/>
              </a:ext>
            </a:extLst>
          </p:cNvPr>
          <p:cNvSpPr txBox="1">
            <a:spLocks/>
          </p:cNvSpPr>
          <p:nvPr/>
        </p:nvSpPr>
        <p:spPr>
          <a:xfrm>
            <a:off x="306733" y="1419622"/>
            <a:ext cx="4619362" cy="345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Swiss/French border near Geneva.</a:t>
            </a:r>
          </a:p>
          <a:p>
            <a:r>
              <a:rPr lang="en-US" sz="1800" dirty="0" smtClean="0"/>
              <a:t>Accelerating </a:t>
            </a:r>
            <a:r>
              <a:rPr lang="en-US" sz="1800" dirty="0"/>
              <a:t>and colliding </a:t>
            </a:r>
            <a:r>
              <a:rPr lang="en-US" sz="1800" dirty="0" smtClean="0"/>
              <a:t>atomic nuclei (protons, lead ions).</a:t>
            </a:r>
            <a:endParaRPr lang="en-US" sz="1800" dirty="0"/>
          </a:p>
          <a:p>
            <a:r>
              <a:rPr lang="en-US" sz="1800" dirty="0" smtClean="0"/>
              <a:t>Testing </a:t>
            </a:r>
            <a:r>
              <a:rPr lang="en-US" sz="1800" dirty="0"/>
              <a:t>theories by detecting ‘debris’ from particle collisions.</a:t>
            </a:r>
          </a:p>
          <a:p>
            <a:r>
              <a:rPr lang="en-US" sz="1800" dirty="0" smtClean="0"/>
              <a:t>Do ‘things’ </a:t>
            </a:r>
            <a:r>
              <a:rPr lang="en-US" sz="1800" dirty="0"/>
              <a:t>happen</a:t>
            </a:r>
          </a:p>
          <a:p>
            <a:pPr lvl="1"/>
            <a:r>
              <a:rPr lang="en-US" sz="1400" dirty="0"/>
              <a:t>with the energies we expect,</a:t>
            </a:r>
          </a:p>
          <a:p>
            <a:pPr lvl="1"/>
            <a:r>
              <a:rPr lang="en-US" sz="1400" dirty="0"/>
              <a:t>with the particles we expect,</a:t>
            </a:r>
          </a:p>
          <a:p>
            <a:pPr lvl="1"/>
            <a:r>
              <a:rPr lang="en-US" sz="1400" dirty="0"/>
              <a:t>as often as we expect,</a:t>
            </a:r>
          </a:p>
          <a:p>
            <a:pPr lvl="1"/>
            <a:r>
              <a:rPr lang="en-US" sz="1400" dirty="0"/>
              <a:t>in the ratios we expect, and</a:t>
            </a:r>
          </a:p>
          <a:p>
            <a:pPr lvl="1"/>
            <a:r>
              <a:rPr lang="en-US" sz="1400" dirty="0"/>
              <a:t>do we observe things that we don’t expect? </a:t>
            </a:r>
          </a:p>
          <a:p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099F434B-3168-41C6-B14F-05ADA414E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CEA6-A2DC-47E2-8066-9B8B67B29923}" type="slidenum">
              <a:rPr lang="en-GB" smtClean="0"/>
              <a:t>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50C8366-52AE-44CC-AD25-7828ABDDB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1" r="13194"/>
          <a:stretch/>
        </p:blipFill>
        <p:spPr>
          <a:xfrm>
            <a:off x="4788024" y="2099275"/>
            <a:ext cx="4169260" cy="2941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F9D28BF-9FDD-4B5F-9115-BA45D26B7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761" y="922288"/>
            <a:ext cx="2566523" cy="192489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Text Box 28">
            <a:extLst>
              <a:ext uri="{FF2B5EF4-FFF2-40B4-BE49-F238E27FC236}">
                <a16:creationId xmlns="" xmlns:a16="http://schemas.microsoft.com/office/drawing/2014/main" id="{9BD1A4AE-5E8C-40B8-AA03-ED858A9C8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722" y="2499742"/>
            <a:ext cx="2314600" cy="307777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LHC 27 km circumference</a:t>
            </a:r>
          </a:p>
        </p:txBody>
      </p:sp>
    </p:spTree>
    <p:extLst>
      <p:ext uri="{BB962C8B-B14F-4D97-AF65-F5344CB8AC3E}">
        <p14:creationId xmlns:p14="http://schemas.microsoft.com/office/powerpoint/2010/main" val="331200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el 1">
            <a:extLst>
              <a:ext uri="{FF2B5EF4-FFF2-40B4-BE49-F238E27FC236}">
                <a16:creationId xmlns="" xmlns:a16="http://schemas.microsoft.com/office/drawing/2014/main" id="{E3DFAE52-5E44-48CE-AF78-E092540DC3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51470"/>
            <a:ext cx="8229600" cy="999084"/>
          </a:xfrm>
        </p:spPr>
        <p:txBody>
          <a:bodyPr>
            <a:normAutofit/>
          </a:bodyPr>
          <a:lstStyle/>
          <a:p>
            <a:r>
              <a:rPr lang="en-GB" sz="3200" dirty="0"/>
              <a:t>Detectors at the LHC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8099212-CE61-4AA4-B40E-585F779DA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397" y="2030832"/>
            <a:ext cx="4013700" cy="30102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D3F13E6-2853-43C4-AAA9-90091FB1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CEA6-A2DC-47E2-8066-9B8B67B29923}" type="slidenum">
              <a:rPr lang="en-GB" smtClean="0"/>
              <a:t>3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9CEC4DF-6A2B-4634-B706-DC4C611753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924178"/>
            <a:ext cx="2302715" cy="149997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5B15CA0-90A4-454C-B627-09C4034A1E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24150"/>
            <a:ext cx="2250626" cy="150543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01D14A4-BEEB-4448-A357-A69CA6ADA3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" t="1604" r="1745" b="1604"/>
          <a:stretch/>
        </p:blipFill>
        <p:spPr>
          <a:xfrm>
            <a:off x="2915817" y="1265344"/>
            <a:ext cx="2952328" cy="164356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630C10C-C97C-4818-9DDE-A2850D63CB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9" y="3055712"/>
            <a:ext cx="2602555" cy="173503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4D806BB8-66B8-4287-89C3-3D1A982CC709}"/>
              </a:ext>
            </a:extLst>
          </p:cNvPr>
          <p:cNvCxnSpPr/>
          <p:nvPr/>
        </p:nvCxnSpPr>
        <p:spPr>
          <a:xfrm flipV="1">
            <a:off x="2358130" y="3867894"/>
            <a:ext cx="269654" cy="616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913D8A48-E59A-47D2-9F74-EB7ADD62E6F4}"/>
              </a:ext>
            </a:extLst>
          </p:cNvPr>
          <p:cNvCxnSpPr>
            <a:cxnSpLocks/>
          </p:cNvCxnSpPr>
          <p:nvPr/>
        </p:nvCxnSpPr>
        <p:spPr>
          <a:xfrm flipH="1" flipV="1">
            <a:off x="2358130" y="2424150"/>
            <a:ext cx="269654" cy="144374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BE4B8A43-DCA8-4C5E-96D1-93B833E72F4B}"/>
              </a:ext>
            </a:extLst>
          </p:cNvPr>
          <p:cNvCxnSpPr>
            <a:cxnSpLocks/>
          </p:cNvCxnSpPr>
          <p:nvPr/>
        </p:nvCxnSpPr>
        <p:spPr>
          <a:xfrm flipV="1">
            <a:off x="4427984" y="2908908"/>
            <a:ext cx="1440161" cy="31091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9D480C4B-0D14-47BA-B5A8-09920553C2DD}"/>
              </a:ext>
            </a:extLst>
          </p:cNvPr>
          <p:cNvCxnSpPr>
            <a:cxnSpLocks/>
          </p:cNvCxnSpPr>
          <p:nvPr/>
        </p:nvCxnSpPr>
        <p:spPr>
          <a:xfrm flipH="1" flipV="1">
            <a:off x="2915817" y="2908908"/>
            <a:ext cx="1512167" cy="31091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5FEC04ED-D2D5-4992-A6F4-AC8C832364DB}"/>
              </a:ext>
            </a:extLst>
          </p:cNvPr>
          <p:cNvCxnSpPr>
            <a:cxnSpLocks/>
          </p:cNvCxnSpPr>
          <p:nvPr/>
        </p:nvCxnSpPr>
        <p:spPr>
          <a:xfrm flipH="1">
            <a:off x="5201818" y="2424150"/>
            <a:ext cx="3329082" cy="8727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CDA875DD-B1CB-4D6B-BD51-BA66813DB4F3}"/>
              </a:ext>
            </a:extLst>
          </p:cNvPr>
          <p:cNvCxnSpPr>
            <a:cxnSpLocks/>
          </p:cNvCxnSpPr>
          <p:nvPr/>
        </p:nvCxnSpPr>
        <p:spPr>
          <a:xfrm flipH="1">
            <a:off x="5201818" y="2450175"/>
            <a:ext cx="1026366" cy="8727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788921A1-BD86-4F5B-8774-84732EA8658B}"/>
              </a:ext>
            </a:extLst>
          </p:cNvPr>
          <p:cNvCxnSpPr>
            <a:cxnSpLocks/>
          </p:cNvCxnSpPr>
          <p:nvPr/>
        </p:nvCxnSpPr>
        <p:spPr>
          <a:xfrm flipH="1">
            <a:off x="5924247" y="3055712"/>
            <a:ext cx="391851" cy="6186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2708E9A7-9B69-412F-A12D-7750CF922EB0}"/>
              </a:ext>
            </a:extLst>
          </p:cNvPr>
          <p:cNvCxnSpPr>
            <a:cxnSpLocks/>
          </p:cNvCxnSpPr>
          <p:nvPr/>
        </p:nvCxnSpPr>
        <p:spPr>
          <a:xfrm flipH="1" flipV="1">
            <a:off x="5924247" y="3704580"/>
            <a:ext cx="447583" cy="108616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28">
            <a:extLst>
              <a:ext uri="{FF2B5EF4-FFF2-40B4-BE49-F238E27FC236}">
                <a16:creationId xmlns="" xmlns:a16="http://schemas.microsoft.com/office/drawing/2014/main" id="{758D7769-274C-4F2C-85EF-FE09D266A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048" y="2087126"/>
            <a:ext cx="576064" cy="276999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>
                <a:sym typeface="Wingdings" charset="0"/>
              </a:rPr>
              <a:t>CMS</a:t>
            </a:r>
            <a:endParaRPr lang="en-US" sz="1200" dirty="0"/>
          </a:p>
        </p:txBody>
      </p:sp>
      <p:sp>
        <p:nvSpPr>
          <p:cNvPr id="50" name="Text Box 28">
            <a:extLst>
              <a:ext uri="{FF2B5EF4-FFF2-40B4-BE49-F238E27FC236}">
                <a16:creationId xmlns="" xmlns:a16="http://schemas.microsoft.com/office/drawing/2014/main" id="{561C1461-46A5-4403-BB5C-4445D89B5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952" y="963586"/>
            <a:ext cx="792088" cy="276999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 err="1">
                <a:sym typeface="Wingdings" charset="0"/>
              </a:rPr>
              <a:t>LHCb</a:t>
            </a:r>
            <a:endParaRPr lang="en-US" sz="1200" dirty="0"/>
          </a:p>
        </p:txBody>
      </p:sp>
      <p:sp>
        <p:nvSpPr>
          <p:cNvPr id="51" name="Text Box 28">
            <a:extLst>
              <a:ext uri="{FF2B5EF4-FFF2-40B4-BE49-F238E27FC236}">
                <a16:creationId xmlns="" xmlns:a16="http://schemas.microsoft.com/office/drawing/2014/main" id="{2DEF842D-11E0-4D68-8A2D-D75197328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412" y="604348"/>
            <a:ext cx="786956" cy="276999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>
                <a:sym typeface="Wingdings" charset="0"/>
              </a:rPr>
              <a:t>ATLAS</a:t>
            </a:r>
            <a:endParaRPr lang="en-US" sz="1200" dirty="0"/>
          </a:p>
        </p:txBody>
      </p:sp>
      <p:sp>
        <p:nvSpPr>
          <p:cNvPr id="52" name="Text Box 28">
            <a:extLst>
              <a:ext uri="{FF2B5EF4-FFF2-40B4-BE49-F238E27FC236}">
                <a16:creationId xmlns="" xmlns:a16="http://schemas.microsoft.com/office/drawing/2014/main" id="{2D28FB38-861F-4621-8F73-CA4CE306E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4168" y="2752688"/>
            <a:ext cx="848192" cy="276999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>
                <a:sym typeface="Wingdings" charset="0"/>
              </a:rPr>
              <a:t>ALICE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2152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8099212-CE61-4AA4-B40E-585F779DA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397" y="2030832"/>
            <a:ext cx="4013700" cy="30102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D3F13E6-2853-43C4-AAA9-90091FB1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CEA6-A2DC-47E2-8066-9B8B67B29923}" type="slidenum">
              <a:rPr lang="en-GB" smtClean="0"/>
              <a:t>4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9CEC4DF-6A2B-4634-B706-DC4C611753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924178"/>
            <a:ext cx="2302715" cy="149997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5B15CA0-90A4-454C-B627-09C4034A1E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24150"/>
            <a:ext cx="2250626" cy="150543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01D14A4-BEEB-4448-A357-A69CA6ADA3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" t="1604" r="1745" b="1604"/>
          <a:stretch/>
        </p:blipFill>
        <p:spPr>
          <a:xfrm>
            <a:off x="2915817" y="1265344"/>
            <a:ext cx="2952328" cy="164356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630C10C-C97C-4818-9DDE-A2850D63CB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9" y="3055712"/>
            <a:ext cx="2602555" cy="173503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4D806BB8-66B8-4287-89C3-3D1A982CC709}"/>
              </a:ext>
            </a:extLst>
          </p:cNvPr>
          <p:cNvCxnSpPr/>
          <p:nvPr/>
        </p:nvCxnSpPr>
        <p:spPr>
          <a:xfrm flipV="1">
            <a:off x="2358130" y="3867894"/>
            <a:ext cx="269654" cy="616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913D8A48-E59A-47D2-9F74-EB7ADD62E6F4}"/>
              </a:ext>
            </a:extLst>
          </p:cNvPr>
          <p:cNvCxnSpPr>
            <a:cxnSpLocks/>
          </p:cNvCxnSpPr>
          <p:nvPr/>
        </p:nvCxnSpPr>
        <p:spPr>
          <a:xfrm flipH="1" flipV="1">
            <a:off x="2358130" y="2424150"/>
            <a:ext cx="269654" cy="144374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BE4B8A43-DCA8-4C5E-96D1-93B833E72F4B}"/>
              </a:ext>
            </a:extLst>
          </p:cNvPr>
          <p:cNvCxnSpPr>
            <a:cxnSpLocks/>
          </p:cNvCxnSpPr>
          <p:nvPr/>
        </p:nvCxnSpPr>
        <p:spPr>
          <a:xfrm flipV="1">
            <a:off x="4427984" y="2908908"/>
            <a:ext cx="1440161" cy="31091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9D480C4B-0D14-47BA-B5A8-09920553C2DD}"/>
              </a:ext>
            </a:extLst>
          </p:cNvPr>
          <p:cNvCxnSpPr>
            <a:cxnSpLocks/>
          </p:cNvCxnSpPr>
          <p:nvPr/>
        </p:nvCxnSpPr>
        <p:spPr>
          <a:xfrm flipH="1" flipV="1">
            <a:off x="2915817" y="2908908"/>
            <a:ext cx="1512167" cy="31091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5FEC04ED-D2D5-4992-A6F4-AC8C832364DB}"/>
              </a:ext>
            </a:extLst>
          </p:cNvPr>
          <p:cNvCxnSpPr>
            <a:cxnSpLocks/>
          </p:cNvCxnSpPr>
          <p:nvPr/>
        </p:nvCxnSpPr>
        <p:spPr>
          <a:xfrm flipH="1">
            <a:off x="5201818" y="2424150"/>
            <a:ext cx="3329082" cy="8727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CDA875DD-B1CB-4D6B-BD51-BA66813DB4F3}"/>
              </a:ext>
            </a:extLst>
          </p:cNvPr>
          <p:cNvCxnSpPr>
            <a:cxnSpLocks/>
          </p:cNvCxnSpPr>
          <p:nvPr/>
        </p:nvCxnSpPr>
        <p:spPr>
          <a:xfrm flipH="1">
            <a:off x="5201818" y="2450175"/>
            <a:ext cx="1026366" cy="8727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788921A1-BD86-4F5B-8774-84732EA8658B}"/>
              </a:ext>
            </a:extLst>
          </p:cNvPr>
          <p:cNvCxnSpPr>
            <a:cxnSpLocks/>
          </p:cNvCxnSpPr>
          <p:nvPr/>
        </p:nvCxnSpPr>
        <p:spPr>
          <a:xfrm flipH="1">
            <a:off x="5924247" y="3055712"/>
            <a:ext cx="391851" cy="6186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2708E9A7-9B69-412F-A12D-7750CF922EB0}"/>
              </a:ext>
            </a:extLst>
          </p:cNvPr>
          <p:cNvCxnSpPr>
            <a:cxnSpLocks/>
          </p:cNvCxnSpPr>
          <p:nvPr/>
        </p:nvCxnSpPr>
        <p:spPr>
          <a:xfrm flipH="1" flipV="1">
            <a:off x="5924247" y="3704580"/>
            <a:ext cx="447583" cy="108616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28">
            <a:extLst>
              <a:ext uri="{FF2B5EF4-FFF2-40B4-BE49-F238E27FC236}">
                <a16:creationId xmlns="" xmlns:a16="http://schemas.microsoft.com/office/drawing/2014/main" id="{758D7769-274C-4F2C-85EF-FE09D266A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048" y="2087126"/>
            <a:ext cx="576064" cy="276999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>
                <a:sym typeface="Wingdings" charset="0"/>
              </a:rPr>
              <a:t>CMS</a:t>
            </a:r>
            <a:endParaRPr lang="en-US" sz="1200" dirty="0"/>
          </a:p>
        </p:txBody>
      </p:sp>
      <p:sp>
        <p:nvSpPr>
          <p:cNvPr id="50" name="Text Box 28">
            <a:extLst>
              <a:ext uri="{FF2B5EF4-FFF2-40B4-BE49-F238E27FC236}">
                <a16:creationId xmlns="" xmlns:a16="http://schemas.microsoft.com/office/drawing/2014/main" id="{561C1461-46A5-4403-BB5C-4445D89B5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952" y="963586"/>
            <a:ext cx="792088" cy="276999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 err="1">
                <a:sym typeface="Wingdings" charset="0"/>
              </a:rPr>
              <a:t>LHCb</a:t>
            </a:r>
            <a:endParaRPr lang="en-US" sz="1200" dirty="0"/>
          </a:p>
        </p:txBody>
      </p:sp>
      <p:sp>
        <p:nvSpPr>
          <p:cNvPr id="51" name="Text Box 28">
            <a:extLst>
              <a:ext uri="{FF2B5EF4-FFF2-40B4-BE49-F238E27FC236}">
                <a16:creationId xmlns="" xmlns:a16="http://schemas.microsoft.com/office/drawing/2014/main" id="{2DEF842D-11E0-4D68-8A2D-D75197328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412" y="604348"/>
            <a:ext cx="786956" cy="276999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>
                <a:sym typeface="Wingdings" charset="0"/>
              </a:rPr>
              <a:t>ATLAS</a:t>
            </a:r>
            <a:endParaRPr lang="en-US" sz="1200" dirty="0"/>
          </a:p>
        </p:txBody>
      </p:sp>
      <p:sp>
        <p:nvSpPr>
          <p:cNvPr id="52" name="Text Box 28">
            <a:extLst>
              <a:ext uri="{FF2B5EF4-FFF2-40B4-BE49-F238E27FC236}">
                <a16:creationId xmlns="" xmlns:a16="http://schemas.microsoft.com/office/drawing/2014/main" id="{2D28FB38-861F-4621-8F73-CA4CE306E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4168" y="2752688"/>
            <a:ext cx="848192" cy="276999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>
                <a:sym typeface="Wingdings" charset="0"/>
              </a:rPr>
              <a:t>ALICE</a:t>
            </a:r>
            <a:endParaRPr lang="en-US" sz="1200" dirty="0"/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0213C1D-4EE7-41AB-948C-F42E22731C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 t="56115" r="49370" b="5085"/>
          <a:stretch/>
        </p:blipFill>
        <p:spPr>
          <a:xfrm>
            <a:off x="1097175" y="2804793"/>
            <a:ext cx="2953590" cy="228137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5F99176-B093-4386-B375-59A1959C2B8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6" t="56609" r="1745" b="1604"/>
          <a:stretch/>
        </p:blipFill>
        <p:spPr>
          <a:xfrm>
            <a:off x="1350765" y="772673"/>
            <a:ext cx="2609167" cy="138945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44A661E3-A6E3-4F9A-9122-2F1F3328DF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5" t="55117" r="44381" b="8738"/>
          <a:stretch/>
        </p:blipFill>
        <p:spPr>
          <a:xfrm>
            <a:off x="6141310" y="2835403"/>
            <a:ext cx="1221630" cy="215288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554C153-3182-45B8-BF5E-F0CD344216A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8" t="62396" r="40443" b="6915"/>
          <a:stretch/>
        </p:blipFill>
        <p:spPr>
          <a:xfrm>
            <a:off x="4677877" y="1359818"/>
            <a:ext cx="3067122" cy="179024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9" name="Titel 1">
            <a:extLst>
              <a:ext uri="{FF2B5EF4-FFF2-40B4-BE49-F238E27FC236}">
                <a16:creationId xmlns="" xmlns:a16="http://schemas.microsoft.com/office/drawing/2014/main" id="{DCFD9F8F-CE08-4EF4-B916-94F68BDFD22C}"/>
              </a:ext>
            </a:extLst>
          </p:cNvPr>
          <p:cNvSpPr txBox="1">
            <a:spLocks/>
          </p:cNvSpPr>
          <p:nvPr/>
        </p:nvSpPr>
        <p:spPr>
          <a:xfrm>
            <a:off x="457200" y="51470"/>
            <a:ext cx="8229600" cy="999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Detectors at the LHC</a:t>
            </a:r>
          </a:p>
        </p:txBody>
      </p:sp>
    </p:spTree>
    <p:extLst>
      <p:ext uri="{BB962C8B-B14F-4D97-AF65-F5344CB8AC3E}">
        <p14:creationId xmlns:p14="http://schemas.microsoft.com/office/powerpoint/2010/main" val="193039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el 1">
            <a:extLst>
              <a:ext uri="{FF2B5EF4-FFF2-40B4-BE49-F238E27FC236}">
                <a16:creationId xmlns="" xmlns:a16="http://schemas.microsoft.com/office/drawing/2014/main" id="{E3DFAE52-5E44-48CE-AF78-E092540DC3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51470"/>
            <a:ext cx="8229600" cy="999084"/>
          </a:xfrm>
        </p:spPr>
        <p:txBody>
          <a:bodyPr>
            <a:normAutofit/>
          </a:bodyPr>
          <a:lstStyle/>
          <a:p>
            <a:r>
              <a:rPr lang="en-GB" sz="3200" dirty="0"/>
              <a:t>Detectors at the LHC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BA44569-BCC4-48BE-A80F-B0DD7B9D0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987574"/>
            <a:ext cx="4751416" cy="3851441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="" xmlns:a16="http://schemas.microsoft.com/office/drawing/2014/main" id="{C8D2ED62-A64C-440F-A23A-AAF57C095983}"/>
              </a:ext>
            </a:extLst>
          </p:cNvPr>
          <p:cNvSpPr txBox="1">
            <a:spLocks/>
          </p:cNvSpPr>
          <p:nvPr/>
        </p:nvSpPr>
        <p:spPr>
          <a:xfrm>
            <a:off x="71540" y="1479104"/>
            <a:ext cx="4248472" cy="2880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Enclosing a collision point, 10 to 20 m wide, 20 to 45 m long.</a:t>
            </a:r>
          </a:p>
          <a:p>
            <a:pPr marL="0" indent="0">
              <a:buNone/>
            </a:pPr>
            <a:r>
              <a:rPr lang="en-GB" sz="2000" dirty="0"/>
              <a:t>Mostly cylinder like, in layers that each perform a specific measurement</a:t>
            </a:r>
            <a:r>
              <a:rPr lang="en-GB" sz="2000" dirty="0" smtClean="0"/>
              <a:t>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Every 25 ns two bunches of particles collide. </a:t>
            </a:r>
            <a:r>
              <a:rPr lang="en-GB" sz="2000" dirty="0" smtClean="0">
                <a:sym typeface="Wingdings" pitchFamily="2" charset="2"/>
              </a:rPr>
              <a:t> 40 million ‘frames’ per second.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5288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el 1">
            <a:extLst>
              <a:ext uri="{FF2B5EF4-FFF2-40B4-BE49-F238E27FC236}">
                <a16:creationId xmlns="" xmlns:a16="http://schemas.microsoft.com/office/drawing/2014/main" id="{E3DFAE52-5E44-48CE-AF78-E092540DC3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51470"/>
            <a:ext cx="8229600" cy="999084"/>
          </a:xfrm>
        </p:spPr>
        <p:txBody>
          <a:bodyPr>
            <a:normAutofit/>
          </a:bodyPr>
          <a:lstStyle/>
          <a:p>
            <a:r>
              <a:rPr lang="en-GB" sz="3200" dirty="0"/>
              <a:t>Detectors at the LHC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BA44569-BCC4-48BE-A80F-B0DD7B9D0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080" y="987574"/>
            <a:ext cx="4751416" cy="3851441"/>
          </a:xfrm>
          <a:prstGeom prst="rect">
            <a:avLst/>
          </a:prstGeom>
        </p:spPr>
      </p:pic>
      <p:sp>
        <p:nvSpPr>
          <p:cNvPr id="7" name="Text Box 28">
            <a:extLst>
              <a:ext uri="{FF2B5EF4-FFF2-40B4-BE49-F238E27FC236}">
                <a16:creationId xmlns:a16="http://schemas.microsoft.com/office/drawing/2014/main" xmlns="" id="{ED8237FC-A0B0-4089-BA3F-24DA5635B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40" y="1071827"/>
            <a:ext cx="3960440" cy="3539430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ym typeface="Wingdings" charset="0"/>
              </a:rPr>
              <a:t>Particle </a:t>
            </a:r>
            <a:r>
              <a:rPr lang="en-US" sz="2000" dirty="0" smtClean="0">
                <a:sym typeface="Wingdings" charset="0"/>
              </a:rPr>
              <a:t>tracking:</a:t>
            </a:r>
            <a:endParaRPr lang="en-US" sz="2000" dirty="0">
              <a:sym typeface="Wingdings" charset="0"/>
            </a:endParaRPr>
          </a:p>
          <a:p>
            <a:pPr marL="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Wingdings" charset="0"/>
              </a:rPr>
              <a:t> Find the origin of particles.</a:t>
            </a:r>
            <a:endParaRPr lang="en-US" sz="1600" dirty="0">
              <a:sym typeface="Wingdings" charset="0"/>
            </a:endParaRPr>
          </a:p>
          <a:p>
            <a:pPr marL="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Wingdings" charset="0"/>
              </a:rPr>
              <a:t> </a:t>
            </a:r>
            <a:r>
              <a:rPr lang="en-US" sz="1600" dirty="0" err="1" smtClean="0">
                <a:sym typeface="Wingdings" charset="0"/>
              </a:rPr>
              <a:t>Minimise</a:t>
            </a:r>
            <a:r>
              <a:rPr lang="en-US" sz="1600" dirty="0" smtClean="0">
                <a:sym typeface="Wingdings" charset="0"/>
              </a:rPr>
              <a:t> scattering and ‘Showering’.</a:t>
            </a:r>
            <a:endParaRPr lang="en-US" sz="1600" dirty="0">
              <a:sym typeface="Wingdings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ym typeface="Wingdings" charset="0"/>
              </a:rPr>
              <a:t>Energy/momentum:</a:t>
            </a:r>
            <a:endParaRPr lang="en-US" sz="2000" dirty="0">
              <a:sym typeface="Wingdings" charset="0"/>
            </a:endParaRPr>
          </a:p>
          <a:p>
            <a:pPr marL="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Wingdings" charset="0"/>
              </a:rPr>
              <a:t> Calorimeter </a:t>
            </a:r>
            <a:r>
              <a:rPr lang="en-US" sz="1600" dirty="0">
                <a:sym typeface="Wingdings" charset="0"/>
              </a:rPr>
              <a:t>(</a:t>
            </a:r>
            <a:r>
              <a:rPr lang="en-US" sz="1600" dirty="0" smtClean="0">
                <a:sym typeface="Wingdings" charset="0"/>
              </a:rPr>
              <a:t>absorbing </a:t>
            </a:r>
            <a:r>
              <a:rPr lang="en-US" sz="1600" dirty="0">
                <a:sym typeface="Wingdings" charset="0"/>
              </a:rPr>
              <a:t>all energy)</a:t>
            </a:r>
          </a:p>
          <a:p>
            <a:pPr marL="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Wingdings" charset="0"/>
              </a:rPr>
              <a:t> </a:t>
            </a:r>
            <a:r>
              <a:rPr lang="en-US" sz="1600" dirty="0" err="1" smtClean="0">
                <a:sym typeface="Wingdings" charset="0"/>
              </a:rPr>
              <a:t>Muon</a:t>
            </a:r>
            <a:r>
              <a:rPr lang="en-US" sz="1600" dirty="0" smtClean="0">
                <a:sym typeface="Wingdings" charset="0"/>
              </a:rPr>
              <a:t> spectrometer (deflection)</a:t>
            </a:r>
            <a:endParaRPr lang="en-US" sz="1600" dirty="0">
              <a:sym typeface="Wingdings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ym typeface="Wingdings" charset="0"/>
              </a:rPr>
              <a:t>Identify particles by:</a:t>
            </a:r>
          </a:p>
          <a:p>
            <a:pPr marL="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Wingdings" charset="0"/>
              </a:rPr>
              <a:t> Direction </a:t>
            </a:r>
            <a:r>
              <a:rPr lang="en-US" sz="1600" dirty="0">
                <a:sym typeface="Wingdings" charset="0"/>
              </a:rPr>
              <a:t>of deflection </a:t>
            </a:r>
            <a:r>
              <a:rPr lang="en-US" sz="1600" dirty="0" smtClean="0">
                <a:sym typeface="Wingdings" charset="0"/>
              </a:rPr>
              <a:t>(polarity</a:t>
            </a:r>
            <a:r>
              <a:rPr lang="en-US" sz="1600" dirty="0">
                <a:sym typeface="Wingdings" charset="0"/>
              </a:rPr>
              <a:t>)</a:t>
            </a:r>
          </a:p>
          <a:p>
            <a:pPr marL="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Wingdings" charset="0"/>
              </a:rPr>
              <a:t> Momentum</a:t>
            </a:r>
            <a:r>
              <a:rPr lang="en-US" sz="1600" dirty="0">
                <a:sym typeface="Wingdings" charset="0"/>
              </a:rPr>
              <a:t>, velocity, energy</a:t>
            </a:r>
          </a:p>
        </p:txBody>
      </p:sp>
    </p:spTree>
    <p:extLst>
      <p:ext uri="{BB962C8B-B14F-4D97-AF65-F5344CB8AC3E}">
        <p14:creationId xmlns:p14="http://schemas.microsoft.com/office/powerpoint/2010/main" val="230986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/>
          <a:lstStyle/>
          <a:p>
            <a:r>
              <a:rPr lang="en-GB" dirty="0" smtClean="0"/>
              <a:t>Particle </a:t>
            </a:r>
            <a:r>
              <a:rPr lang="en-GB" dirty="0"/>
              <a:t>tracking</a:t>
            </a:r>
          </a:p>
        </p:txBody>
      </p:sp>
      <p:sp>
        <p:nvSpPr>
          <p:cNvPr id="12" name="Tijdelijke aanduiding voor inhoud 20"/>
          <p:cNvSpPr txBox="1">
            <a:spLocks/>
          </p:cNvSpPr>
          <p:nvPr/>
        </p:nvSpPr>
        <p:spPr>
          <a:xfrm>
            <a:off x="147127" y="1059582"/>
            <a:ext cx="4784913" cy="1460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>
                <a:sym typeface="Wingdings" panose="05000000000000000000" pitchFamily="2" charset="2"/>
              </a:rPr>
              <a:t>Inner layers of detectors at the LHC</a:t>
            </a:r>
            <a:endParaRPr lang="en-GB" sz="1800" dirty="0">
              <a:sym typeface="Wingdings" panose="05000000000000000000" pitchFamily="2" charset="2"/>
            </a:endParaRPr>
          </a:p>
          <a:p>
            <a:r>
              <a:rPr lang="en-GB" sz="1800" dirty="0" smtClean="0">
                <a:sym typeface="Wingdings" panose="05000000000000000000" pitchFamily="2" charset="2"/>
              </a:rPr>
              <a:t>Silicon sensors register the spot where a charged particle went through.</a:t>
            </a:r>
            <a:endParaRPr lang="en-GB" sz="1800" i="1" dirty="0">
              <a:sym typeface="Wingdings" panose="05000000000000000000" pitchFamily="2" charset="2"/>
            </a:endParaRPr>
          </a:p>
          <a:p>
            <a:r>
              <a:rPr lang="en-GB" sz="1800" i="1" dirty="0" smtClean="0">
                <a:sym typeface="Wingdings" panose="05000000000000000000" pitchFamily="2" charset="2"/>
              </a:rPr>
              <a:t>Track reconstruction: connecting the dots…</a:t>
            </a:r>
            <a:endParaRPr lang="en-GB" sz="1800" dirty="0">
              <a:sym typeface="Wingdings" panose="05000000000000000000" pitchFamily="2" charset="2"/>
            </a:endParaRPr>
          </a:p>
        </p:txBody>
      </p:sp>
      <p:pic>
        <p:nvPicPr>
          <p:cNvPr id="10" name="Google Shape;97;p15">
            <a:hlinkClick r:id="rId2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688" y="2427734"/>
            <a:ext cx="5616624" cy="2552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50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61"/>
          <a:stretch/>
        </p:blipFill>
        <p:spPr>
          <a:xfrm>
            <a:off x="0" y="0"/>
            <a:ext cx="9180512" cy="5143500"/>
          </a:xfrm>
          <a:prstGeom prst="rect">
            <a:avLst/>
          </a:prstGeom>
        </p:spPr>
      </p:pic>
      <p:sp>
        <p:nvSpPr>
          <p:cNvPr id="192" name="Google Shape;19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95" name="Google Shape;195;p21"/>
          <p:cNvSpPr txBox="1"/>
          <p:nvPr/>
        </p:nvSpPr>
        <p:spPr>
          <a:xfrm>
            <a:off x="107504" y="267494"/>
            <a:ext cx="3312368" cy="792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 smtClea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New 13 billion pixel tracker ALICE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i="1" dirty="0" smtClea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(Yes, that is sort of a 13000 </a:t>
            </a:r>
            <a:r>
              <a:rPr lang="en-GB" sz="1000" b="1" i="1" dirty="0" err="1" smtClea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Mpix</a:t>
            </a:r>
            <a:r>
              <a:rPr lang="en-GB" sz="1000" b="1" i="1" dirty="0" smtClea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camera doing 40 million fps)</a:t>
            </a:r>
            <a:endParaRPr sz="1000" b="1" i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" name="Google Shape;96;p15"/>
          <p:cNvSpPr txBox="1"/>
          <p:nvPr/>
        </p:nvSpPr>
        <p:spPr>
          <a:xfrm>
            <a:off x="1" y="4804976"/>
            <a:ext cx="6156175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GB" sz="1000" dirty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https://home.cern/news/news/experiments/ls2-report-upgraded-inner-tracking-system-joins-alice-detector</a:t>
            </a:r>
            <a:endParaRPr sz="1000" dirty="0">
              <a:solidFill>
                <a:srgbClr val="00B0F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20216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332775" y="12347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LHC timeline: </a:t>
            </a:r>
            <a:r>
              <a:rPr lang="en" sz="3200" dirty="0" smtClean="0"/>
              <a:t>Higher event rates</a:t>
            </a:r>
            <a:endParaRPr sz="3200" dirty="0"/>
          </a:p>
        </p:txBody>
      </p:sp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9</a:t>
            </a:fld>
            <a:endParaRPr>
              <a:solidFill>
                <a:schemeClr val="dk1"/>
              </a:solidFill>
            </a:endParaRPr>
          </a:p>
        </p:txBody>
      </p:sp>
      <p:pic>
        <p:nvPicPr>
          <p:cNvPr id="95" name="Google Shape;95;p1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25101" b="32568"/>
          <a:stretch/>
        </p:blipFill>
        <p:spPr>
          <a:xfrm>
            <a:off x="13142" y="1491630"/>
            <a:ext cx="9144001" cy="217473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5"/>
          <p:cNvSpPr txBox="1"/>
          <p:nvPr/>
        </p:nvSpPr>
        <p:spPr>
          <a:xfrm>
            <a:off x="7238954" y="3235503"/>
            <a:ext cx="1872208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nl-NL" sz="800" dirty="0">
                <a:latin typeface="Proxima Nova"/>
                <a:ea typeface="Proxima Nova"/>
                <a:cs typeface="Proxima Nova"/>
                <a:sym typeface="Proxima Nova"/>
              </a:rPr>
              <a:t>https://hilumilhc.web.cern.ch/sites/default/files/HL-LHC_Janvier2022.pdf</a:t>
            </a:r>
            <a:endParaRPr sz="8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7" name="Google Shape;97;p15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250" y="3779500"/>
            <a:ext cx="2532351" cy="118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58873" y="3740750"/>
            <a:ext cx="2651624" cy="1266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Google Shape;99;p15"/>
          <p:cNvCxnSpPr/>
          <p:nvPr/>
        </p:nvCxnSpPr>
        <p:spPr>
          <a:xfrm>
            <a:off x="3375200" y="4336550"/>
            <a:ext cx="1410300" cy="0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96;p15"/>
          <p:cNvSpPr txBox="1"/>
          <p:nvPr/>
        </p:nvSpPr>
        <p:spPr>
          <a:xfrm>
            <a:off x="1043608" y="996092"/>
            <a:ext cx="6846905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GB" sz="1400" dirty="0" smtClean="0">
                <a:latin typeface="Proxima Nova"/>
                <a:ea typeface="Proxima Nova"/>
                <a:cs typeface="Proxima Nova"/>
                <a:sym typeface="Proxima Nova"/>
              </a:rPr>
              <a:t>Need more data for better precision and to improve sensitivity for rare phenomena</a:t>
            </a:r>
            <a:endParaRPr sz="14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0479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6894</TotalTime>
  <Words>584</Words>
  <Application>Microsoft Office PowerPoint</Application>
  <PresentationFormat>Diavoorstelling (16:9)</PresentationFormat>
  <Paragraphs>113</Paragraphs>
  <Slides>17</Slides>
  <Notes>10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18" baseType="lpstr">
      <vt:lpstr>Kantoorthema</vt:lpstr>
      <vt:lpstr>Faster, smaller, more and better. Future pixel detectors for particle tracking</vt:lpstr>
      <vt:lpstr>The LHC at CERN</vt:lpstr>
      <vt:lpstr>Detectors at the LHC</vt:lpstr>
      <vt:lpstr>PowerPoint-presentatie</vt:lpstr>
      <vt:lpstr>Detectors at the LHC</vt:lpstr>
      <vt:lpstr>Detectors at the LHC</vt:lpstr>
      <vt:lpstr>Particle tracking</vt:lpstr>
      <vt:lpstr>PowerPoint-presentatie</vt:lpstr>
      <vt:lpstr>LHC timeline: Higher event rates</vt:lpstr>
      <vt:lpstr>Timing for track reconstruction</vt:lpstr>
      <vt:lpstr>Pixel chips for particle tracking</vt:lpstr>
      <vt:lpstr>The signal starts in the sensor</vt:lpstr>
      <vt:lpstr>Improving signals from a sensor</vt:lpstr>
      <vt:lpstr>Set-ups @ R&amp;D group for timing and efficiency</vt:lpstr>
      <vt:lpstr>Set-ups @ R&amp;D group for timing and efficiency</vt:lpstr>
      <vt:lpstr>Testing with laser pulses at Nikhef I</vt:lpstr>
      <vt:lpstr>Testing with laser pulses at Nikhef II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Martin</dc:creator>
  <cp:lastModifiedBy>MartinF</cp:lastModifiedBy>
  <cp:revision>269</cp:revision>
  <dcterms:created xsi:type="dcterms:W3CDTF">2017-11-22T13:15:00Z</dcterms:created>
  <dcterms:modified xsi:type="dcterms:W3CDTF">2024-03-18T10:11:19Z</dcterms:modified>
</cp:coreProperties>
</file>