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8" r:id="rId21"/>
    <p:sldId id="276" r:id="rId22"/>
    <p:sldId id="280" r:id="rId23"/>
    <p:sldId id="281" r:id="rId24"/>
    <p:sldId id="277" r:id="rId25"/>
    <p:sldId id="279"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995"/>
  </p:normalViewPr>
  <p:slideViewPr>
    <p:cSldViewPr snapToGrid="0">
      <p:cViewPr>
        <p:scale>
          <a:sx n="52" d="100"/>
          <a:sy n="52" d="100"/>
        </p:scale>
        <p:origin x="8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US" altLang="zh-CN" dirty="0"/>
              <a:t> </a:t>
            </a:r>
            <a:r>
              <a:rPr lang="en-GB" dirty="0">
                <a:solidFill>
                  <a:srgbClr val="000000"/>
                </a:solidFill>
                <a:effectLst/>
                <a:latin typeface="Helvetica Neue" panose="02000503000000020004" pitchFamily="2" charset="0"/>
              </a:rPr>
              <a:t>The most difficult challenge of this program is the the large increase of the pileup interaction.</a:t>
            </a:r>
          </a:p>
        </p:txBody>
      </p:sp>
    </p:spTree>
    <p:extLst>
      <p:ext uri="{BB962C8B-B14F-4D97-AF65-F5344CB8AC3E}">
        <p14:creationId xmlns:p14="http://schemas.microsoft.com/office/powerpoint/2010/main" val="22522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0" indent="0">
              <a:buFont typeface="Arial" panose="020B0604020202020204" pitchFamily="34" charset="0"/>
              <a:buNone/>
            </a:pPr>
            <a:r>
              <a:rPr lang="en-GB" dirty="0">
                <a:solidFill>
                  <a:srgbClr val="000000"/>
                </a:solidFill>
                <a:effectLst/>
                <a:latin typeface="Helvetica Neue" panose="02000503000000020004" pitchFamily="2" charset="0"/>
              </a:rPr>
              <a:t>Jitter variation is due to the noise in the signal, from 25ps to 85ps after irradiation. </a:t>
            </a:r>
            <a:r>
              <a:rPr lang="en-GB" dirty="0" err="1">
                <a:solidFill>
                  <a:srgbClr val="000000"/>
                </a:solidFill>
                <a:effectLst/>
                <a:latin typeface="Helvetica Neue" panose="02000503000000020004" pitchFamily="2" charset="0"/>
              </a:rPr>
              <a:t>It’sthe</a:t>
            </a:r>
            <a:r>
              <a:rPr lang="en-GB" dirty="0">
                <a:solidFill>
                  <a:srgbClr val="000000"/>
                </a:solidFill>
                <a:effectLst/>
                <a:latin typeface="Helvetica Neue" panose="02000503000000020004" pitchFamily="2" charset="0"/>
              </a:rPr>
              <a:t> most critical aspect is the design of the </a:t>
            </a:r>
            <a:r>
              <a:rPr lang="en-GB" dirty="0" err="1">
                <a:solidFill>
                  <a:srgbClr val="000000"/>
                </a:solidFill>
                <a:effectLst/>
                <a:latin typeface="Helvetica Neue" panose="02000503000000020004" pitchFamily="2" charset="0"/>
              </a:rPr>
              <a:t>analog</a:t>
            </a:r>
            <a:r>
              <a:rPr lang="en-GB" dirty="0">
                <a:solidFill>
                  <a:srgbClr val="000000"/>
                </a:solidFill>
                <a:effectLst/>
                <a:latin typeface="Helvetica Neue" panose="02000503000000020004" pitchFamily="2" charset="0"/>
              </a:rPr>
              <a:t> front-end electronics</a:t>
            </a:r>
          </a:p>
        </p:txBody>
      </p:sp>
    </p:spTree>
    <p:extLst>
      <p:ext uri="{BB962C8B-B14F-4D97-AF65-F5344CB8AC3E}">
        <p14:creationId xmlns:p14="http://schemas.microsoft.com/office/powerpoint/2010/main" val="23545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total time resolution per track combined with number of hits per track</a:t>
            </a:r>
            <a:endParaRPr kumimoji="1" lang="zh-CN" altLang="en-US" dirty="0"/>
          </a:p>
        </p:txBody>
      </p:sp>
    </p:spTree>
    <p:extLst>
      <p:ext uri="{BB962C8B-B14F-4D97-AF65-F5344CB8AC3E}">
        <p14:creationId xmlns:p14="http://schemas.microsoft.com/office/powerpoint/2010/main" val="165967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All connections between the ASICs and peripheral electronics are routed through flex cable</a:t>
            </a:r>
          </a:p>
          <a:p>
            <a:endParaRPr kumimoji="1" lang="zh-CN" altLang="en-US" dirty="0"/>
          </a:p>
        </p:txBody>
      </p:sp>
    </p:spTree>
    <p:extLst>
      <p:ext uri="{BB962C8B-B14F-4D97-AF65-F5344CB8AC3E}">
        <p14:creationId xmlns:p14="http://schemas.microsoft.com/office/powerpoint/2010/main" val="415615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Modules overlap of 80% at radius &lt;320mm and and 20% for larger radius region.</a:t>
            </a:r>
          </a:p>
        </p:txBody>
      </p:sp>
    </p:spTree>
    <p:extLst>
      <p:ext uri="{BB962C8B-B14F-4D97-AF65-F5344CB8AC3E}">
        <p14:creationId xmlns:p14="http://schemas.microsoft.com/office/powerpoint/2010/main" val="338599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Average 2.6, 2.4 and 2.0 hits per track respectively, from small to large</a:t>
            </a:r>
          </a:p>
        </p:txBody>
      </p:sp>
    </p:spTree>
    <p:extLst>
      <p:ext uri="{BB962C8B-B14F-4D97-AF65-F5344CB8AC3E}">
        <p14:creationId xmlns:p14="http://schemas.microsoft.com/office/powerpoint/2010/main" val="350143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1143000" lvl="2" indent="-228600">
              <a:buFont typeface="Arial" panose="020B0604020202020204" pitchFamily="34" charset="0"/>
              <a:buChar char="•"/>
            </a:pPr>
            <a:r>
              <a:rPr lang="en-GB" dirty="0">
                <a:solidFill>
                  <a:srgbClr val="000000"/>
                </a:solidFill>
                <a:effectLst/>
                <a:latin typeface="Helvetica Neue" panose="02000503000000020004" pitchFamily="2" charset="0"/>
              </a:rPr>
              <a:t>Hermetic vessel (front and rear covers, inner and outer rings) </a:t>
            </a:r>
          </a:p>
          <a:p>
            <a:pPr marL="1143000" lvl="2" indent="-228600">
              <a:buFont typeface="Arial" panose="020B0604020202020204" pitchFamily="34" charset="0"/>
              <a:buChar char="•"/>
            </a:pPr>
            <a:r>
              <a:rPr lang="en-GB" dirty="0">
                <a:solidFill>
                  <a:srgbClr val="000000"/>
                </a:solidFill>
                <a:effectLst/>
                <a:latin typeface="Helvetica Neue" panose="02000503000000020004" pitchFamily="2" charset="0"/>
              </a:rPr>
              <a:t>Total thickness of 125mm including two moderators.</a:t>
            </a:r>
          </a:p>
        </p:txBody>
      </p:sp>
    </p:spTree>
    <p:extLst>
      <p:ext uri="{BB962C8B-B14F-4D97-AF65-F5344CB8AC3E}">
        <p14:creationId xmlns:p14="http://schemas.microsoft.com/office/powerpoint/2010/main" val="57541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kumimoji="1" lang="en-US" altLang="zh-CN" dirty="0"/>
              <a:t>Operation conditions</a:t>
            </a:r>
          </a:p>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But the external face outside of the HGTD vessel is kept to be at least 14°C to avoid condensation. </a:t>
            </a:r>
          </a:p>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The grounding and shielding of HGTD follows similar requirements as for </a:t>
            </a:r>
            <a:r>
              <a:rPr lang="en-GB" dirty="0" err="1">
                <a:solidFill>
                  <a:srgbClr val="000000"/>
                </a:solidFill>
                <a:effectLst/>
                <a:latin typeface="Helvetica Neue" panose="02000503000000020004" pitchFamily="2" charset="0"/>
              </a:rPr>
              <a:t>ITk</a:t>
            </a:r>
            <a:r>
              <a:rPr lang="en-GB" dirty="0">
                <a:solidFill>
                  <a:srgbClr val="000000"/>
                </a:solidFill>
                <a:effectLst/>
                <a:latin typeface="Helvetica Neue" panose="02000503000000020004" pitchFamily="2" charset="0"/>
              </a:rPr>
              <a:t>. </a:t>
            </a:r>
          </a:p>
          <a:p>
            <a:endParaRPr kumimoji="1" lang="zh-CN" altLang="en-US" dirty="0"/>
          </a:p>
        </p:txBody>
      </p:sp>
    </p:spTree>
    <p:extLst>
      <p:ext uri="{BB962C8B-B14F-4D97-AF65-F5344CB8AC3E}">
        <p14:creationId xmlns:p14="http://schemas.microsoft.com/office/powerpoint/2010/main" val="163231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3.5m from interaction point.</a:t>
            </a:r>
          </a:p>
        </p:txBody>
      </p:sp>
    </p:spTree>
    <p:extLst>
      <p:ext uri="{BB962C8B-B14F-4D97-AF65-F5344CB8AC3E}">
        <p14:creationId xmlns:p14="http://schemas.microsoft.com/office/powerpoint/2010/main" val="183790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The timing information provided by LGAD will be used to mitigate the effects of the pile-up interactions in the forward region, and more complex studies could show further impact of this detector.</a:t>
            </a:r>
          </a:p>
        </p:txBody>
      </p:sp>
    </p:spTree>
    <p:extLst>
      <p:ext uri="{BB962C8B-B14F-4D97-AF65-F5344CB8AC3E}">
        <p14:creationId xmlns:p14="http://schemas.microsoft.com/office/powerpoint/2010/main" val="101690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79166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0" indent="0">
              <a:buFont typeface="Arial" panose="020B0604020202020204" pitchFamily="34" charset="0"/>
              <a:buNone/>
            </a:pPr>
            <a:r>
              <a:rPr lang="en-GB" dirty="0">
                <a:latin typeface="+mn-lt"/>
              </a:rPr>
              <a:t>It provides an average target time resolution of 30 </a:t>
            </a:r>
            <a:r>
              <a:rPr lang="en-GB" dirty="0" err="1">
                <a:latin typeface="+mn-lt"/>
              </a:rPr>
              <a:t>ps</a:t>
            </a:r>
            <a:r>
              <a:rPr lang="en-GB" dirty="0">
                <a:latin typeface="+mn-lt"/>
              </a:rPr>
              <a:t> per minimum-ionising particle in the forward region, although at the end of HL-LHC operation, increase to 50ps.</a:t>
            </a:r>
          </a:p>
        </p:txBody>
      </p:sp>
    </p:spTree>
    <p:extLst>
      <p:ext uri="{BB962C8B-B14F-4D97-AF65-F5344CB8AC3E}">
        <p14:creationId xmlns:p14="http://schemas.microsoft.com/office/powerpoint/2010/main" val="102140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test results of the time resolution.</a:t>
            </a:r>
            <a:endParaRPr kumimoji="1" lang="en-US" altLang="zh-CN" dirty="0"/>
          </a:p>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A version of ALTIROC was exposed to electron beams at DESY in 2019. The LGAD were operated with a bias voltage of 230V, resulting in a minimum ionising particle (MIP) charge deposit of 20fC. The time resolution of this device was measured to be 37.6±0.7 ps. </a:t>
            </a:r>
          </a:p>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distribution of TOA as a function of the TOT. The black dots are mean value of the TOA distribution for a given TOT bin extracted from a Gaussian. The red line is a fit of average TOA as a function of TOT. </a:t>
            </a:r>
          </a:p>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Another picture shows the time difference between our sensor and a timing reference (</a:t>
            </a:r>
            <a:r>
              <a:rPr lang="en-GB" dirty="0" err="1">
                <a:solidFill>
                  <a:srgbClr val="000000"/>
                </a:solidFill>
                <a:effectLst/>
                <a:latin typeface="Helvetica Neue" panose="02000503000000020004" pitchFamily="2" charset="0"/>
              </a:rPr>
              <a:t>Quartz+SiPM</a:t>
            </a:r>
            <a:r>
              <a:rPr lang="en-GB" dirty="0">
                <a:solidFill>
                  <a:srgbClr val="000000"/>
                </a:solidFill>
                <a:effectLst/>
                <a:latin typeface="Helvetica Neue" panose="02000503000000020004" pitchFamily="2" charset="0"/>
              </a:rPr>
              <a:t>) before and after the time walk correction together with Gaussian fit in the left figure.</a:t>
            </a:r>
          </a:p>
          <a:p>
            <a:endParaRPr lang="en-GB" dirty="0">
              <a:effectLst/>
            </a:endParaRPr>
          </a:p>
          <a:p>
            <a:pPr marL="742950" lvl="1" indent="-285750">
              <a:buFont typeface="Arial" panose="020B0604020202020204" pitchFamily="34" charset="0"/>
              <a:buChar char="•"/>
            </a:pPr>
            <a:r>
              <a:rPr lang="en-GB" dirty="0">
                <a:solidFill>
                  <a:srgbClr val="000000"/>
                </a:solidFill>
                <a:effectLst/>
                <a:latin typeface="Helvetica Neue" panose="02000503000000020004" pitchFamily="2" charset="0"/>
              </a:rPr>
              <a:t>Subtracting Landau contribution we have 39ps of the remaining time resolution.</a:t>
            </a:r>
          </a:p>
          <a:p>
            <a:endParaRPr kumimoji="1" lang="zh-CN" altLang="en-US" dirty="0"/>
          </a:p>
        </p:txBody>
      </p:sp>
    </p:spTree>
    <p:extLst>
      <p:ext uri="{BB962C8B-B14F-4D97-AF65-F5344CB8AC3E}">
        <p14:creationId xmlns:p14="http://schemas.microsoft.com/office/powerpoint/2010/main" val="126633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2 dedicated read-out chips called ASIC</a:t>
            </a:r>
          </a:p>
          <a:p>
            <a:endParaRPr kumimoji="1" lang="zh-CN" altLang="en-US" dirty="0"/>
          </a:p>
        </p:txBody>
      </p:sp>
    </p:spTree>
    <p:extLst>
      <p:ext uri="{BB962C8B-B14F-4D97-AF65-F5344CB8AC3E}">
        <p14:creationId xmlns:p14="http://schemas.microsoft.com/office/powerpoint/2010/main" val="383383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These LGAD sensors, or say the </a:t>
            </a:r>
            <a:r>
              <a:rPr lang="en-GB" dirty="0">
                <a:solidFill>
                  <a:srgbClr val="A30003"/>
                </a:solidFill>
                <a:effectLst/>
                <a:latin typeface="Helvetica Neue" panose="02000503000000020004" pitchFamily="2" charset="0"/>
              </a:rPr>
              <a:t>active detector elements</a:t>
            </a:r>
            <a:r>
              <a:rPr lang="en-GB" dirty="0">
                <a:solidFill>
                  <a:srgbClr val="000000"/>
                </a:solidFill>
                <a:effectLst/>
                <a:latin typeface="Helvetica Neue" panose="02000503000000020004" pitchFamily="2" charset="0"/>
              </a:rPr>
              <a:t>, are made of silicon pixels in order to cope with the thickness constraints and the high radiation level. Needs to be replaced.</a:t>
            </a:r>
          </a:p>
          <a:p>
            <a:endParaRPr kumimoji="1" lang="en-US" altLang="zh-CN" dirty="0"/>
          </a:p>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The detection is based on electro-hole pair production.</a:t>
            </a:r>
          </a:p>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When electrons reach the amplification region, new </a:t>
            </a:r>
            <a:r>
              <a:rPr lang="en-GB" dirty="0" err="1">
                <a:solidFill>
                  <a:srgbClr val="000000"/>
                </a:solidFill>
                <a:effectLst/>
                <a:latin typeface="Helvetica Neue" panose="02000503000000020004" pitchFamily="2" charset="0"/>
              </a:rPr>
              <a:t>e+e</a:t>
            </a:r>
            <a:r>
              <a:rPr lang="en-GB" dirty="0">
                <a:solidFill>
                  <a:srgbClr val="000000"/>
                </a:solidFill>
                <a:effectLst/>
                <a:latin typeface="Helvetica Neue" panose="02000503000000020004" pitchFamily="2" charset="0"/>
              </a:rPr>
              <a:t>- pairs are created. The new holes drift towards the p+ region and generate a large current. This charge amplification is referred as the internal gain of the LGAD (about 10 to 50). </a:t>
            </a: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After amplification the height of the signal is proportional to the gain. And this current is larger than in a standard diode. So this is the key for the time resolution of energy deposited by Minimum Ionised Particles. </a:t>
            </a:r>
          </a:p>
          <a:p>
            <a:endParaRPr kumimoji="1" lang="zh-CN" altLang="en-US" dirty="0"/>
          </a:p>
        </p:txBody>
      </p:sp>
    </p:spTree>
    <p:extLst>
      <p:ext uri="{BB962C8B-B14F-4D97-AF65-F5344CB8AC3E}">
        <p14:creationId xmlns:p14="http://schemas.microsoft.com/office/powerpoint/2010/main" val="332481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A key aspect is rise time. The LGAD rise time is the convolution of signal duration and amplifier rise time. For large gain, the rise time is about 500 </a:t>
            </a:r>
            <a:r>
              <a:rPr lang="en-GB" dirty="0" err="1">
                <a:solidFill>
                  <a:srgbClr val="000000"/>
                </a:solidFill>
                <a:effectLst/>
                <a:latin typeface="Helvetica Neue" panose="02000503000000020004" pitchFamily="2" charset="0"/>
              </a:rPr>
              <a:t>ps</a:t>
            </a:r>
            <a:r>
              <a:rPr lang="en-GB" dirty="0">
                <a:solidFill>
                  <a:srgbClr val="000000"/>
                </a:solidFill>
                <a:effectLst/>
                <a:latin typeface="Helvetica Neue" panose="02000503000000020004" pitchFamily="2" charset="0"/>
              </a:rPr>
              <a:t> and the signal duration is approximately 1 ns. It’s smaller for thinner pads and larger gain. When the irradiation neutron fluence increases, the charge is smaller and the rise time and the signal duration are shorter.</a:t>
            </a:r>
          </a:p>
          <a:p>
            <a:endParaRPr kumimoji="1" lang="zh-CN" altLang="en-US" dirty="0"/>
          </a:p>
        </p:txBody>
      </p:sp>
    </p:spTree>
    <p:extLst>
      <p:ext uri="{BB962C8B-B14F-4D97-AF65-F5344CB8AC3E}">
        <p14:creationId xmlns:p14="http://schemas.microsoft.com/office/powerpoint/2010/main" val="391454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Customised for this experiment it is called ALTIROC, to meet the requirements of time resolution and radiation hardness. It’s a dedicated front-end electronics. In each module, one LGAD sensor is bump-bonded to two dedicated read-out ASICs. </a:t>
            </a:r>
          </a:p>
        </p:txBody>
      </p:sp>
    </p:spTree>
    <p:extLst>
      <p:ext uri="{BB962C8B-B14F-4D97-AF65-F5344CB8AC3E}">
        <p14:creationId xmlns:p14="http://schemas.microsoft.com/office/powerpoint/2010/main" val="364381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Compared to other ASICs for pixel detectors, the ALTIROC had significantly reduced number of channel, and a quite different Front End block optimised for time measurement</a:t>
            </a:r>
          </a:p>
        </p:txBody>
      </p:sp>
    </p:spTree>
    <p:extLst>
      <p:ext uri="{BB962C8B-B14F-4D97-AF65-F5344CB8AC3E}">
        <p14:creationId xmlns:p14="http://schemas.microsoft.com/office/powerpoint/2010/main" val="315672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GB" dirty="0" err="1">
                <a:solidFill>
                  <a:srgbClr val="000000"/>
                </a:solidFill>
                <a:effectLst/>
                <a:latin typeface="Helvetica Neue" panose="02000503000000020004" pitchFamily="2" charset="0"/>
              </a:rPr>
              <a:t>Causedby</a:t>
            </a:r>
            <a:r>
              <a:rPr lang="en-GB" dirty="0">
                <a:solidFill>
                  <a:srgbClr val="000000"/>
                </a:solidFill>
                <a:effectLst/>
                <a:latin typeface="Helvetica Neue" panose="02000503000000020004" pitchFamily="2" charset="0"/>
              </a:rPr>
              <a:t> the rare occurrence of knock-on electrons which have enough energy to become ionising particles.</a:t>
            </a:r>
          </a:p>
          <a:p>
            <a:endParaRPr lang="en-GB" dirty="0">
              <a:effectLst/>
            </a:endParaRPr>
          </a:p>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The fluctuation around the maximum of energy distribution becomes greater as the sensor becomes thinner.</a:t>
            </a:r>
          </a:p>
        </p:txBody>
      </p:sp>
    </p:spTree>
    <p:extLst>
      <p:ext uri="{BB962C8B-B14F-4D97-AF65-F5344CB8AC3E}">
        <p14:creationId xmlns:p14="http://schemas.microsoft.com/office/powerpoint/2010/main" val="52760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GB" dirty="0">
                <a:solidFill>
                  <a:srgbClr val="000000"/>
                </a:solidFill>
                <a:effectLst/>
                <a:latin typeface="Helvetica Neue" panose="02000503000000020004" pitchFamily="2" charset="0"/>
              </a:rPr>
              <a:t>Time-walk variation is due to the differences in the amplitude of the signals. So the time of preamplifier signal crosses the threshold depends on the pulse height. The lower the height, the later the signal crosses the threshold, consequently the later the pixel detects the hit. If two simultaneous hits have large difference in the pulse height, they will be assigned to different clock cycles and not the same trigger signal.</a:t>
            </a:r>
          </a:p>
        </p:txBody>
      </p:sp>
    </p:spTree>
    <p:extLst>
      <p:ext uri="{BB962C8B-B14F-4D97-AF65-F5344CB8AC3E}">
        <p14:creationId xmlns:p14="http://schemas.microsoft.com/office/powerpoint/2010/main" val="8643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35000" marR="0" indent="-635000" algn="l" defTabSz="2438338" rtl="0" latinLnBrk="0">
        <a:lnSpc>
          <a:spcPct val="90000"/>
        </a:lnSpc>
        <a:spcBef>
          <a:spcPts val="4500"/>
        </a:spcBef>
        <a:spcAft>
          <a:spcPts val="0"/>
        </a:spcAft>
        <a:buClrTx/>
        <a:buSzPct val="100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tlas.cern/abou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Screenshot 2024-03-19 at 16.29.11.png" descr="Screenshot 2024-03-19 at 16.29.11.png"/>
          <p:cNvPicPr>
            <a:picLocks noChangeAspect="1"/>
          </p:cNvPicPr>
          <p:nvPr/>
        </p:nvPicPr>
        <p:blipFill>
          <a:blip r:embed="rId2">
            <a:alphaModFix amt="30000"/>
          </a:blip>
          <a:stretch>
            <a:fillRect/>
          </a:stretch>
        </p:blipFill>
        <p:spPr>
          <a:xfrm>
            <a:off x="-225291" y="-2332730"/>
            <a:ext cx="24699774" cy="16081785"/>
          </a:xfrm>
          <a:prstGeom prst="rect">
            <a:avLst/>
          </a:prstGeom>
          <a:ln w="12700">
            <a:miter lim="400000"/>
          </a:ln>
        </p:spPr>
      </p:pic>
      <p:sp>
        <p:nvSpPr>
          <p:cNvPr id="152" name="Jay Lyu…"/>
          <p:cNvSpPr txBox="1">
            <a:spLocks noGrp="1"/>
          </p:cNvSpPr>
          <p:nvPr>
            <p:ph type="body" idx="21"/>
          </p:nvPr>
        </p:nvSpPr>
        <p:spPr>
          <a:xfrm>
            <a:off x="1206499" y="10260860"/>
            <a:ext cx="21971002" cy="18331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gn="ctr">
              <a:defRPr b="0">
                <a:latin typeface="Apple Braille Outline 6 Dot"/>
                <a:ea typeface="Apple Braille Outline 6 Dot"/>
                <a:cs typeface="Apple Braille Outline 6 Dot"/>
                <a:sym typeface="Apple Braille Outline 6 Dot"/>
              </a:defRPr>
            </a:pPr>
            <a:r>
              <a:t>Jay Lyu</a:t>
            </a:r>
          </a:p>
          <a:p>
            <a:pPr algn="ctr">
              <a:defRPr b="0">
                <a:latin typeface="Apple Braille Outline 6 Dot"/>
                <a:ea typeface="Apple Braille Outline 6 Dot"/>
                <a:cs typeface="Apple Braille Outline 6 Dot"/>
                <a:sym typeface="Apple Braille Outline 6 Dot"/>
              </a:defRPr>
            </a:pPr>
            <a:r>
              <a:t>Particle Detection Presentation</a:t>
            </a:r>
          </a:p>
          <a:p>
            <a:pPr algn="ctr">
              <a:defRPr b="0">
                <a:latin typeface="Apple Braille Outline 6 Dot"/>
                <a:ea typeface="Apple Braille Outline 6 Dot"/>
                <a:cs typeface="Apple Braille Outline 6 Dot"/>
                <a:sym typeface="Apple Braille Outline 6 Dot"/>
              </a:defRPr>
            </a:pPr>
            <a:r>
              <a:t>20</a:t>
            </a:r>
            <a:r>
              <a:rPr baseline="31999"/>
              <a:t>th</a:t>
            </a:r>
            <a:r>
              <a:t> March 2024</a:t>
            </a:r>
          </a:p>
        </p:txBody>
      </p:sp>
      <p:sp>
        <p:nvSpPr>
          <p:cNvPr id="153" name="for ATLAS Phase-II Upgrade"/>
          <p:cNvSpPr txBox="1">
            <a:spLocks noGrp="1"/>
          </p:cNvSpPr>
          <p:nvPr>
            <p:ph type="subTitle" sz="quarter" idx="1"/>
          </p:nvPr>
        </p:nvSpPr>
        <p:spPr>
          <a:xfrm>
            <a:off x="7569579" y="5959337"/>
            <a:ext cx="9244842" cy="1065154"/>
          </a:xfrm>
          <a:prstGeom prst="rect">
            <a:avLst/>
          </a:prstGeom>
        </p:spPr>
        <p:txBody>
          <a:bodyPr/>
          <a:lstStyle>
            <a:lvl1pPr algn="ctr">
              <a:defRPr sz="5000" b="0">
                <a:latin typeface="Apple Braille Outline 6 Dot"/>
                <a:ea typeface="Apple Braille Outline 6 Dot"/>
                <a:cs typeface="Apple Braille Outline 6 Dot"/>
                <a:sym typeface="Apple Braille Outline 6 Dot"/>
              </a:defRPr>
            </a:lvl1pPr>
          </a:lstStyle>
          <a:p>
            <a:r>
              <a:t>for ATLAS Phase-II Upgrade</a:t>
            </a:r>
          </a:p>
        </p:txBody>
      </p:sp>
      <p:sp>
        <p:nvSpPr>
          <p:cNvPr id="154" name="The ATLAS High-Granularity Timing Detector"/>
          <p:cNvSpPr/>
          <p:nvPr/>
        </p:nvSpPr>
        <p:spPr>
          <a:xfrm>
            <a:off x="813056" y="2055685"/>
            <a:ext cx="22757888" cy="3561596"/>
          </a:xfrm>
          <a:prstGeom prst="roundRect">
            <a:avLst>
              <a:gd name="adj" fmla="val 19432"/>
            </a:avLst>
          </a:prstGeom>
          <a:solidFill>
            <a:srgbClr val="6DE3D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nSpc>
                <a:spcPct val="80000"/>
              </a:lnSpc>
              <a:defRPr sz="8500" spc="-170">
                <a:solidFill>
                  <a:srgbClr val="000000"/>
                </a:solidFill>
                <a:latin typeface="Apple Braille Outline 6 Dot"/>
                <a:ea typeface="Apple Braille Outline 6 Dot"/>
                <a:cs typeface="Apple Braille Outline 6 Dot"/>
                <a:sym typeface="Apple Braille Outline 6 Dot"/>
              </a:defRPr>
            </a:lvl1pPr>
          </a:lstStyle>
          <a:p>
            <a:r>
              <a:t>The ATLAS High-Granularity Timing Detector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7" name="~ 25ps…"/>
              <p:cNvSpPr txBox="1">
                <a:spLocks noGrp="1"/>
              </p:cNvSpPr>
              <p:nvPr>
                <p:ph type="body" idx="1"/>
              </p:nvPr>
            </p:nvSpPr>
            <p:spPr>
              <a:xfrm>
                <a:off x="1042221" y="5554031"/>
                <a:ext cx="22299558" cy="7157723"/>
              </a:xfrm>
              <a:prstGeom prst="rect">
                <a:avLst/>
              </a:prstGeom>
            </p:spPr>
            <p:txBody>
              <a:bodyPr/>
              <a:lstStyle/>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𝐿𝑎𝑛𝑑𝑎𝑢</m:t>
                        </m:r>
                      </m:sub>
                      <m:sup>
                        <m:r>
                          <a:rPr sz="5750" i="1">
                            <a:solidFill>
                              <a:srgbClr val="000000"/>
                            </a:solidFill>
                            <a:latin typeface="Cambria Math" panose="02040503050406030204" pitchFamily="18" charset="0"/>
                          </a:rPr>
                          <m:t>2</m:t>
                        </m:r>
                      </m:sup>
                    </m:sSubSup>
                  </m:oMath>
                </a14:m>
                <a:r>
                  <a:rPr dirty="0"/>
                  <a:t> ~ 25ps</a:t>
                </a:r>
              </a:p>
              <a:p>
                <a:pPr lvl="1">
                  <a:lnSpc>
                    <a:spcPct val="100000"/>
                  </a:lnSpc>
                </a:pPr>
                <a:r>
                  <a:rPr dirty="0"/>
                  <a:t>Landau fluctuations in the deposit energy of the traverse particles </a:t>
                </a:r>
              </a:p>
              <a:p>
                <a:pPr lvl="1">
                  <a:lnSpc>
                    <a:spcPct val="100000"/>
                  </a:lnSpc>
                </a:pPr>
                <a:r>
                  <a:rPr dirty="0"/>
                  <a:t>Non-uniform</a:t>
                </a:r>
              </a:p>
              <a:p>
                <a:pPr lvl="1">
                  <a:lnSpc>
                    <a:spcPct val="100000"/>
                  </a:lnSpc>
                </a:pPr>
                <a:r>
                  <a:rPr dirty="0"/>
                  <a:t>Caused by rare knock-on electrons</a:t>
                </a:r>
              </a:p>
              <a:p>
                <a:pPr lvl="1">
                  <a:lnSpc>
                    <a:spcPct val="100000"/>
                  </a:lnSpc>
                </a:pPr>
                <a:r>
                  <a:rPr dirty="0"/>
                  <a:t>Greater for thinner sensor</a:t>
                </a:r>
              </a:p>
            </p:txBody>
          </p:sp>
        </mc:Choice>
        <mc:Fallback>
          <p:sp>
            <p:nvSpPr>
              <p:cNvPr id="187" name="~ 25ps…"/>
              <p:cNvSpPr txBox="1">
                <a:spLocks noGrp="1" noRot="1" noChangeAspect="1" noMove="1" noResize="1" noEditPoints="1" noAdjustHandles="1" noChangeArrowheads="1" noChangeShapeType="1" noTextEdit="1"/>
              </p:cNvSpPr>
              <p:nvPr>
                <p:ph type="body" idx="1"/>
              </p:nvPr>
            </p:nvSpPr>
            <p:spPr>
              <a:xfrm>
                <a:off x="1042221" y="5554031"/>
                <a:ext cx="22299558" cy="7157723"/>
              </a:xfrm>
              <a:prstGeom prst="rect">
                <a:avLst/>
              </a:prstGeom>
              <a:blipFill>
                <a:blip r:embed="rId3"/>
                <a:stretch>
                  <a:fillRect l="-1936" t="-2660"/>
                </a:stretch>
              </a:blipFill>
            </p:spPr>
            <p:txBody>
              <a:bodyPr/>
              <a:lstStyle/>
              <a:p>
                <a:r>
                  <a:rPr lang="zh-CN" altLang="en-US">
                    <a:noFill/>
                  </a:rPr>
                  <a:t> </a:t>
                </a:r>
              </a:p>
            </p:txBody>
          </p:sp>
        </mc:Fallback>
      </mc:AlternateContent>
      <p:sp>
        <p:nvSpPr>
          <p:cNvPr id="188" name="Detector Design - ALTIROC - Time resolutio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ALTIROC - Time resolution</a:t>
            </a:r>
          </a:p>
        </p:txBody>
      </p:sp>
      <mc:AlternateContent xmlns:mc="http://schemas.openxmlformats.org/markup-compatibility/2006">
        <mc:Choice xmlns:a14="http://schemas.microsoft.com/office/drawing/2010/main" Requires="a14">
          <p:sp>
            <p:nvSpPr>
              <p:cNvPr id="189" name="where"/>
              <p:cNvSpPr/>
              <p:nvPr/>
            </p:nvSpPr>
            <p:spPr>
              <a:xfrm>
                <a:off x="5122293" y="2224926"/>
                <a:ext cx="14139414" cy="2485033"/>
              </a:xfrm>
              <a:prstGeom prst="roundRect">
                <a:avLst>
                  <a:gd name="adj" fmla="val 24343"/>
                </a:avLst>
              </a:prstGeom>
              <a:solidFill>
                <a:srgbClr val="6DE3DB"/>
              </a:solidFill>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defTabSz="825500">
                  <a:defRPr sz="5000" b="1">
                    <a:solidFill>
                      <a:srgbClr val="000000"/>
                    </a:solidFill>
                  </a:defRPr>
                </a:pPr>
                <a14:m>
                  <m:oMathPara xmlns:m="http://schemas.openxmlformats.org/officeDocument/2006/math">
                    <m:oMathParaPr>
                      <m:jc m:val="center"/>
                    </m:oMathParaPr>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𝑡</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𝐿𝑎𝑛𝑑𝑎𝑢</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𝑐𝑙𝑜𝑐𝑘</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oMath>
                  </m:oMathPara>
                </a14:m>
                <a:endParaRPr/>
              </a:p>
              <a:p>
                <a:pPr lvl="1" algn="l" defTabSz="825500">
                  <a:defRPr sz="5000" b="1">
                    <a:solidFill>
                      <a:srgbClr val="000000"/>
                    </a:solidFill>
                  </a:defRPr>
                </a:pPr>
                <a:r>
                  <a:t>where    </a:t>
                </a:r>
                <a14:m>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𝑇𝑊</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𝐽𝑖𝑡𝑡𝑒𝑟</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𝑇𝐷𝐶</m:t>
                        </m:r>
                      </m:sub>
                      <m:sup>
                        <m:r>
                          <a:rPr sz="6000" i="1">
                            <a:solidFill>
                              <a:srgbClr val="000000"/>
                            </a:solidFill>
                            <a:latin typeface="Cambria Math" panose="02040503050406030204" pitchFamily="18" charset="0"/>
                          </a:rPr>
                          <m:t>2</m:t>
                        </m:r>
                      </m:sup>
                    </m:sSubSup>
                  </m:oMath>
                </a14:m>
                <a:endParaRPr/>
              </a:p>
            </p:txBody>
          </p:sp>
        </mc:Choice>
        <mc:Fallback>
          <p:sp>
            <p:nvSpPr>
              <p:cNvPr id="189" name="where"/>
              <p:cNvSpPr>
                <a:spLocks noRot="1" noChangeAspect="1" noMove="1" noResize="1" noEditPoints="1" noAdjustHandles="1" noChangeArrowheads="1" noChangeShapeType="1" noTextEdit="1"/>
              </p:cNvSpPr>
              <p:nvPr/>
            </p:nvSpPr>
            <p:spPr>
              <a:xfrm>
                <a:off x="5122293" y="2224926"/>
                <a:ext cx="14139414" cy="2485033"/>
              </a:xfrm>
              <a:prstGeom prst="roundRect">
                <a:avLst>
                  <a:gd name="adj" fmla="val 24343"/>
                </a:avLst>
              </a:prstGeom>
              <a:blipFill>
                <a:blip r:embed="rId4"/>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1" name="Time-walk    &lt; 10ps…"/>
              <p:cNvSpPr txBox="1">
                <a:spLocks noGrp="1"/>
              </p:cNvSpPr>
              <p:nvPr>
                <p:ph type="body" idx="1"/>
              </p:nvPr>
            </p:nvSpPr>
            <p:spPr>
              <a:xfrm>
                <a:off x="1042221" y="5554031"/>
                <a:ext cx="22299558" cy="7157723"/>
              </a:xfrm>
              <a:prstGeom prst="rect">
                <a:avLst/>
              </a:prstGeom>
            </p:spPr>
            <p:txBody>
              <a:bodyPr/>
              <a:lstStyle/>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𝐿𝑎𝑛𝑑𝑎𝑢</m:t>
                        </m:r>
                      </m:sub>
                      <m:sup>
                        <m:r>
                          <a:rPr sz="5750" i="1">
                            <a:solidFill>
                              <a:srgbClr val="000000"/>
                            </a:solidFill>
                            <a:latin typeface="Cambria Math" panose="02040503050406030204" pitchFamily="18" charset="0"/>
                          </a:rPr>
                          <m:t>2</m:t>
                        </m:r>
                      </m:sup>
                    </m:sSubSup>
                  </m:oMath>
                </a14:m>
                <a:endParaRPr/>
              </a:p>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𝐸𝑙𝑒𝑐</m:t>
                        </m:r>
                      </m:sub>
                      <m:sup>
                        <m:r>
                          <a:rPr sz="5750" i="1">
                            <a:solidFill>
                              <a:srgbClr val="000000"/>
                            </a:solidFill>
                            <a:latin typeface="Cambria Math" panose="02040503050406030204" pitchFamily="18" charset="0"/>
                          </a:rPr>
                          <m:t>2</m:t>
                        </m:r>
                      </m:sup>
                    </m:sSubSup>
                  </m:oMath>
                </a14:m>
                <a:endParaRPr/>
              </a:p>
              <a:p>
                <a:pPr lvl="1">
                  <a:lnSpc>
                    <a:spcPct val="100000"/>
                  </a:lnSpc>
                </a:pPr>
                <a:r>
                  <a:t> Time-walk </a:t>
                </a: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𝑇𝑊</m:t>
                        </m:r>
                      </m:sub>
                      <m:sup>
                        <m:r>
                          <a:rPr sz="5750" i="1">
                            <a:solidFill>
                              <a:srgbClr val="000000"/>
                            </a:solidFill>
                            <a:latin typeface="Cambria Math" panose="02040503050406030204" pitchFamily="18" charset="0"/>
                          </a:rPr>
                          <m:t>2</m:t>
                        </m:r>
                      </m:sup>
                    </m:sSubSup>
                    <m:r>
                      <a:rPr sz="5750" i="1">
                        <a:solidFill>
                          <a:srgbClr val="000000"/>
                        </a:solidFill>
                        <a:latin typeface="Cambria Math" panose="02040503050406030204" pitchFamily="18" charset="0"/>
                      </a:rPr>
                      <m:t>=[</m:t>
                    </m:r>
                    <m:f>
                      <m:fPr>
                        <m:ctrlPr>
                          <a:rPr sz="5750" i="1">
                            <a:solidFill>
                              <a:srgbClr val="000000"/>
                            </a:solidFill>
                            <a:latin typeface="Cambria Math" panose="02040503050406030204" pitchFamily="18" charset="0"/>
                          </a:rPr>
                        </m:ctrlPr>
                      </m:fPr>
                      <m:num>
                        <m:sSub>
                          <m:sSubPr>
                            <m:ctrlPr>
                              <a:rPr sz="5750" i="1">
                                <a:solidFill>
                                  <a:srgbClr val="000000"/>
                                </a:solidFill>
                                <a:latin typeface="Cambria Math" panose="02040503050406030204" pitchFamily="18" charset="0"/>
                              </a:rPr>
                            </m:ctrlPr>
                          </m:sSubPr>
                          <m:e>
                            <m:r>
                              <a:rPr sz="5750" i="1">
                                <a:solidFill>
                                  <a:srgbClr val="000000"/>
                                </a:solidFill>
                                <a:latin typeface="Cambria Math" panose="02040503050406030204" pitchFamily="18" charset="0"/>
                              </a:rPr>
                              <m:t>𝑉</m:t>
                            </m:r>
                          </m:e>
                          <m:sub>
                            <m:r>
                              <a:rPr sz="5750" i="1">
                                <a:solidFill>
                                  <a:srgbClr val="000000"/>
                                </a:solidFill>
                                <a:latin typeface="Cambria Math" panose="02040503050406030204" pitchFamily="18" charset="0"/>
                              </a:rPr>
                              <m:t>𝑡h</m:t>
                            </m:r>
                          </m:sub>
                        </m:sSub>
                      </m:num>
                      <m:den>
                        <m:f>
                          <m:fPr>
                            <m:type m:val="lin"/>
                            <m:ctrlPr>
                              <a:rPr sz="5750" i="1">
                                <a:solidFill>
                                  <a:srgbClr val="000000"/>
                                </a:solidFill>
                                <a:latin typeface="Cambria Math" panose="02040503050406030204" pitchFamily="18" charset="0"/>
                              </a:rPr>
                            </m:ctrlPr>
                          </m:fPr>
                          <m:num>
                            <m:r>
                              <a:rPr sz="5750" i="1">
                                <a:solidFill>
                                  <a:srgbClr val="000000"/>
                                </a:solidFill>
                                <a:latin typeface="Cambria Math" panose="02040503050406030204" pitchFamily="18" charset="0"/>
                              </a:rPr>
                              <m:t>𝑆</m:t>
                            </m:r>
                          </m:num>
                          <m:den>
                            <m:sSub>
                              <m:sSubPr>
                                <m:ctrlPr>
                                  <a:rPr sz="5750" i="1">
                                    <a:solidFill>
                                      <a:srgbClr val="000000"/>
                                    </a:solidFill>
                                    <a:latin typeface="Cambria Math" panose="02040503050406030204" pitchFamily="18" charset="0"/>
                                  </a:rPr>
                                </m:ctrlPr>
                              </m:sSubPr>
                              <m:e>
                                <m:r>
                                  <a:rPr sz="5750" i="1">
                                    <a:solidFill>
                                      <a:srgbClr val="000000"/>
                                    </a:solidFill>
                                    <a:latin typeface="Cambria Math" panose="02040503050406030204" pitchFamily="18" charset="0"/>
                                  </a:rPr>
                                  <m:t>𝑡</m:t>
                                </m:r>
                              </m:e>
                              <m:sub>
                                <m:r>
                                  <a:rPr sz="5750" i="1">
                                    <a:solidFill>
                                      <a:srgbClr val="000000"/>
                                    </a:solidFill>
                                    <a:latin typeface="Cambria Math" panose="02040503050406030204" pitchFamily="18" charset="0"/>
                                  </a:rPr>
                                  <m:t>𝑟𝑖𝑠𝑒</m:t>
                                </m:r>
                              </m:sub>
                            </m:sSub>
                          </m:den>
                        </m:f>
                      </m:den>
                    </m:f>
                    <m:sSub>
                      <m:sSubPr>
                        <m:ctrlPr>
                          <a:rPr sz="5750" i="1">
                            <a:solidFill>
                              <a:srgbClr val="000000"/>
                            </a:solidFill>
                            <a:latin typeface="Cambria Math" panose="02040503050406030204" pitchFamily="18" charset="0"/>
                          </a:rPr>
                        </m:ctrlPr>
                      </m:sSubPr>
                      <m:e>
                        <m:r>
                          <a:rPr sz="5750" i="1">
                            <a:solidFill>
                              <a:srgbClr val="000000"/>
                            </a:solidFill>
                            <a:latin typeface="Cambria Math" panose="02040503050406030204" pitchFamily="18" charset="0"/>
                          </a:rPr>
                          <m:t>]</m:t>
                        </m:r>
                      </m:e>
                      <m:sub>
                        <m:r>
                          <a:rPr sz="5750" i="1">
                            <a:solidFill>
                              <a:srgbClr val="000000"/>
                            </a:solidFill>
                            <a:latin typeface="Cambria Math" panose="02040503050406030204" pitchFamily="18" charset="0"/>
                          </a:rPr>
                          <m:t>𝑅𝑀𝑆</m:t>
                        </m:r>
                      </m:sub>
                    </m:sSub>
                  </m:oMath>
                </a14:m>
                <a:r>
                  <a:t>  &lt; 10ps</a:t>
                </a:r>
              </a:p>
              <a:p>
                <a:pPr lvl="1">
                  <a:lnSpc>
                    <a:spcPct val="100000"/>
                  </a:lnSpc>
                </a:pPr>
                <a:r>
                  <a:t>Can be addressed by applying a correction based on the fact that the variations in TOA are related to the TOT</a:t>
                </a:r>
              </a:p>
            </p:txBody>
          </p:sp>
        </mc:Choice>
        <mc:Fallback>
          <p:sp>
            <p:nvSpPr>
              <p:cNvPr id="191" name="Time-walk    &lt; 10ps…"/>
              <p:cNvSpPr txBox="1">
                <a:spLocks noGrp="1" noRot="1" noChangeAspect="1" noMove="1" noResize="1" noEditPoints="1" noAdjustHandles="1" noChangeArrowheads="1" noChangeShapeType="1" noTextEdit="1"/>
              </p:cNvSpPr>
              <p:nvPr>
                <p:ph type="body" idx="1"/>
              </p:nvPr>
            </p:nvSpPr>
            <p:spPr>
              <a:xfrm>
                <a:off x="1042221" y="5554031"/>
                <a:ext cx="22299558" cy="7157723"/>
              </a:xfrm>
              <a:prstGeom prst="rect">
                <a:avLst/>
              </a:prstGeom>
              <a:blipFill>
                <a:blip r:embed="rId3"/>
                <a:stretch>
                  <a:fillRect l="-1936" t="-2660"/>
                </a:stretch>
              </a:blipFill>
            </p:spPr>
            <p:txBody>
              <a:bodyPr/>
              <a:lstStyle/>
              <a:p>
                <a:r>
                  <a:rPr lang="zh-CN" altLang="en-US">
                    <a:noFill/>
                  </a:rPr>
                  <a:t> </a:t>
                </a:r>
              </a:p>
            </p:txBody>
          </p:sp>
        </mc:Fallback>
      </mc:AlternateContent>
      <p:sp>
        <p:nvSpPr>
          <p:cNvPr id="192" name="Detector Design - ALTIROC - Time resolutio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ALTIROC - Time resolution</a:t>
            </a:r>
          </a:p>
        </p:txBody>
      </p:sp>
      <mc:AlternateContent xmlns:mc="http://schemas.openxmlformats.org/markup-compatibility/2006">
        <mc:Choice xmlns:a14="http://schemas.microsoft.com/office/drawing/2010/main" Requires="a14">
          <p:sp>
            <p:nvSpPr>
              <p:cNvPr id="193" name="where"/>
              <p:cNvSpPr/>
              <p:nvPr/>
            </p:nvSpPr>
            <p:spPr>
              <a:xfrm>
                <a:off x="5122293" y="2224926"/>
                <a:ext cx="14139414" cy="2485033"/>
              </a:xfrm>
              <a:prstGeom prst="roundRect">
                <a:avLst>
                  <a:gd name="adj" fmla="val 24343"/>
                </a:avLst>
              </a:prstGeom>
              <a:solidFill>
                <a:srgbClr val="6DE3DB"/>
              </a:solidFill>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defTabSz="825500">
                  <a:defRPr sz="5000" b="1">
                    <a:solidFill>
                      <a:srgbClr val="000000"/>
                    </a:solidFill>
                  </a:defRPr>
                </a:pPr>
                <a14:m>
                  <m:oMathPara xmlns:m="http://schemas.openxmlformats.org/officeDocument/2006/math">
                    <m:oMathParaPr>
                      <m:jc m:val="center"/>
                    </m:oMathParaPr>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𝑡</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𝐿𝑎𝑛𝑑𝑎𝑢</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𝑐𝑙𝑜𝑐𝑘</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oMath>
                  </m:oMathPara>
                </a14:m>
                <a:endParaRPr/>
              </a:p>
              <a:p>
                <a:pPr lvl="1" algn="l" defTabSz="825500">
                  <a:defRPr sz="5000" b="1">
                    <a:solidFill>
                      <a:srgbClr val="000000"/>
                    </a:solidFill>
                  </a:defRPr>
                </a:pPr>
                <a:r>
                  <a:t>where    </a:t>
                </a:r>
                <a14:m>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𝑇𝑊</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𝐽𝑖𝑡𝑡𝑒𝑟</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𝑇𝐷𝐶</m:t>
                        </m:r>
                      </m:sub>
                      <m:sup>
                        <m:r>
                          <a:rPr sz="6000" i="1">
                            <a:solidFill>
                              <a:srgbClr val="000000"/>
                            </a:solidFill>
                            <a:latin typeface="Cambria Math" panose="02040503050406030204" pitchFamily="18" charset="0"/>
                          </a:rPr>
                          <m:t>2</m:t>
                        </m:r>
                      </m:sup>
                    </m:sSubSup>
                  </m:oMath>
                </a14:m>
                <a:endParaRPr/>
              </a:p>
            </p:txBody>
          </p:sp>
        </mc:Choice>
        <mc:Fallback>
          <p:sp>
            <p:nvSpPr>
              <p:cNvPr id="193" name="where"/>
              <p:cNvSpPr>
                <a:spLocks noRot="1" noChangeAspect="1" noMove="1" noResize="1" noEditPoints="1" noAdjustHandles="1" noChangeArrowheads="1" noChangeShapeType="1" noTextEdit="1"/>
              </p:cNvSpPr>
              <p:nvPr/>
            </p:nvSpPr>
            <p:spPr>
              <a:xfrm>
                <a:off x="5122293" y="2224926"/>
                <a:ext cx="14139414" cy="2485033"/>
              </a:xfrm>
              <a:prstGeom prst="roundRect">
                <a:avLst>
                  <a:gd name="adj" fmla="val 24343"/>
                </a:avLst>
              </a:prstGeom>
              <a:blipFill>
                <a:blip r:embed="rId4"/>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3" name="Picture 2">
            <a:extLst>
              <a:ext uri="{FF2B5EF4-FFF2-40B4-BE49-F238E27FC236}">
                <a16:creationId xmlns:a16="http://schemas.microsoft.com/office/drawing/2014/main" id="{0FABC886-F5E7-4C42-C496-7CA0316FC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6050" y="5218443"/>
            <a:ext cx="5955413" cy="4832392"/>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1" name="Jitter    from 25ps to 85ps after irradiation…"/>
              <p:cNvSpPr txBox="1">
                <a:spLocks noGrp="1"/>
              </p:cNvSpPr>
              <p:nvPr>
                <p:ph type="body" idx="1"/>
              </p:nvPr>
            </p:nvSpPr>
            <p:spPr>
              <a:xfrm>
                <a:off x="1042221" y="5554031"/>
                <a:ext cx="22299558" cy="7157723"/>
              </a:xfrm>
              <a:prstGeom prst="rect">
                <a:avLst/>
              </a:prstGeom>
            </p:spPr>
            <p:txBody>
              <a:bodyPr/>
              <a:lstStyle/>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𝐿𝑎𝑛𝑑𝑎𝑢</m:t>
                        </m:r>
                      </m:sub>
                      <m:sup>
                        <m:r>
                          <a:rPr sz="5750" i="1">
                            <a:solidFill>
                              <a:srgbClr val="000000"/>
                            </a:solidFill>
                            <a:latin typeface="Cambria Math" panose="02040503050406030204" pitchFamily="18" charset="0"/>
                          </a:rPr>
                          <m:t>2</m:t>
                        </m:r>
                      </m:sup>
                    </m:sSubSup>
                  </m:oMath>
                </a14:m>
                <a:endParaRPr/>
              </a:p>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𝐸𝑙𝑒𝑐</m:t>
                        </m:r>
                      </m:sub>
                      <m:sup>
                        <m:r>
                          <a:rPr sz="5750" i="1">
                            <a:solidFill>
                              <a:srgbClr val="000000"/>
                            </a:solidFill>
                            <a:latin typeface="Cambria Math" panose="02040503050406030204" pitchFamily="18" charset="0"/>
                          </a:rPr>
                          <m:t>2</m:t>
                        </m:r>
                      </m:sup>
                    </m:sSubSup>
                  </m:oMath>
                </a14:m>
                <a:endParaRPr/>
              </a:p>
              <a:p>
                <a:pPr lvl="1">
                  <a:lnSpc>
                    <a:spcPct val="100000"/>
                  </a:lnSpc>
                </a:pPr>
                <a:r>
                  <a:t>Jitter </a:t>
                </a: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𝐽𝑖𝑡𝑡𝑒𝑟</m:t>
                        </m:r>
                      </m:sub>
                      <m:sup>
                        <m:r>
                          <a:rPr sz="5750" i="1">
                            <a:solidFill>
                              <a:srgbClr val="000000"/>
                            </a:solidFill>
                            <a:latin typeface="Cambria Math" panose="02040503050406030204" pitchFamily="18" charset="0"/>
                          </a:rPr>
                          <m:t>2</m:t>
                        </m:r>
                      </m:sup>
                    </m:sSubSup>
                    <m:r>
                      <a:rPr sz="5750" i="1">
                        <a:solidFill>
                          <a:srgbClr val="000000"/>
                        </a:solidFill>
                        <a:latin typeface="Cambria Math" panose="02040503050406030204" pitchFamily="18" charset="0"/>
                      </a:rPr>
                      <m:t>=</m:t>
                    </m:r>
                    <m:f>
                      <m:fPr>
                        <m:ctrlPr>
                          <a:rPr sz="5750" i="1">
                            <a:solidFill>
                              <a:srgbClr val="000000"/>
                            </a:solidFill>
                            <a:latin typeface="Cambria Math" panose="02040503050406030204" pitchFamily="18" charset="0"/>
                          </a:rPr>
                        </m:ctrlPr>
                      </m:fPr>
                      <m:num>
                        <m:r>
                          <a:rPr sz="5750" i="1">
                            <a:solidFill>
                              <a:srgbClr val="000000"/>
                            </a:solidFill>
                            <a:latin typeface="Cambria Math" panose="02040503050406030204" pitchFamily="18" charset="0"/>
                          </a:rPr>
                          <m:t>𝑁</m:t>
                        </m:r>
                      </m:num>
                      <m:den>
                        <m:r>
                          <a:rPr sz="5750" i="1">
                            <a:solidFill>
                              <a:srgbClr val="000000"/>
                            </a:solidFill>
                            <a:latin typeface="Cambria Math" panose="02040503050406030204" pitchFamily="18" charset="0"/>
                          </a:rPr>
                          <m:t>𝑑𝑉</m:t>
                        </m:r>
                        <m:r>
                          <a:rPr sz="5750" i="1">
                            <a:solidFill>
                              <a:srgbClr val="000000"/>
                            </a:solidFill>
                            <a:latin typeface="Cambria Math" panose="02040503050406030204" pitchFamily="18" charset="0"/>
                          </a:rPr>
                          <m:t>/</m:t>
                        </m:r>
                        <m:r>
                          <a:rPr sz="5750" i="1">
                            <a:solidFill>
                              <a:srgbClr val="000000"/>
                            </a:solidFill>
                            <a:latin typeface="Cambria Math" panose="02040503050406030204" pitchFamily="18" charset="0"/>
                          </a:rPr>
                          <m:t>𝑑𝑡</m:t>
                        </m:r>
                      </m:den>
                    </m:f>
                  </m:oMath>
                </a14:m>
                <a:r>
                  <a:t>  from 25ps to 85ps after irradiation</a:t>
                </a:r>
              </a:p>
              <a:p>
                <a:pPr lvl="1">
                  <a:lnSpc>
                    <a:spcPct val="100000"/>
                  </a:lnSpc>
                </a:pPr>
                <a:r>
                  <a:t>due to the noise in signal, decreases with gain</a:t>
                </a:r>
              </a:p>
            </p:txBody>
          </p:sp>
        </mc:Choice>
        <mc:Fallback>
          <p:sp>
            <p:nvSpPr>
              <p:cNvPr id="201" name="Jitter    from 25ps to 85ps after irradiation…"/>
              <p:cNvSpPr txBox="1">
                <a:spLocks noGrp="1" noRot="1" noChangeAspect="1" noMove="1" noResize="1" noEditPoints="1" noAdjustHandles="1" noChangeArrowheads="1" noChangeShapeType="1" noTextEdit="1"/>
              </p:cNvSpPr>
              <p:nvPr>
                <p:ph type="body" idx="1"/>
              </p:nvPr>
            </p:nvSpPr>
            <p:spPr>
              <a:xfrm>
                <a:off x="1042221" y="5554031"/>
                <a:ext cx="22299558" cy="7157723"/>
              </a:xfrm>
              <a:prstGeom prst="rect">
                <a:avLst/>
              </a:prstGeom>
              <a:blipFill>
                <a:blip r:embed="rId3"/>
                <a:stretch>
                  <a:fillRect l="-1936" t="-2660"/>
                </a:stretch>
              </a:blipFill>
            </p:spPr>
            <p:txBody>
              <a:bodyPr/>
              <a:lstStyle/>
              <a:p>
                <a:r>
                  <a:rPr lang="zh-CN" altLang="en-US">
                    <a:noFill/>
                  </a:rPr>
                  <a:t> </a:t>
                </a:r>
              </a:p>
            </p:txBody>
          </p:sp>
        </mc:Fallback>
      </mc:AlternateContent>
      <p:sp>
        <p:nvSpPr>
          <p:cNvPr id="202" name="Detector Design - ALTIROC - Time resolutio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ALTIROC - Time resolution</a:t>
            </a:r>
          </a:p>
        </p:txBody>
      </p:sp>
      <mc:AlternateContent xmlns:mc="http://schemas.openxmlformats.org/markup-compatibility/2006">
        <mc:Choice xmlns:a14="http://schemas.microsoft.com/office/drawing/2010/main" Requires="a14">
          <p:sp>
            <p:nvSpPr>
              <p:cNvPr id="203" name="where"/>
              <p:cNvSpPr/>
              <p:nvPr/>
            </p:nvSpPr>
            <p:spPr>
              <a:xfrm>
                <a:off x="5122293" y="2224926"/>
                <a:ext cx="14139414" cy="2485033"/>
              </a:xfrm>
              <a:prstGeom prst="roundRect">
                <a:avLst>
                  <a:gd name="adj" fmla="val 24343"/>
                </a:avLst>
              </a:prstGeom>
              <a:solidFill>
                <a:srgbClr val="6DE3DB"/>
              </a:solidFill>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defTabSz="825500">
                  <a:defRPr sz="5000" b="1">
                    <a:solidFill>
                      <a:srgbClr val="000000"/>
                    </a:solidFill>
                  </a:defRPr>
                </a:pPr>
                <a14:m>
                  <m:oMathPara xmlns:m="http://schemas.openxmlformats.org/officeDocument/2006/math">
                    <m:oMathParaPr>
                      <m:jc m:val="center"/>
                    </m:oMathParaPr>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𝑡</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𝐿𝑎𝑛𝑑𝑎𝑢</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𝑐𝑙𝑜𝑐𝑘</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oMath>
                  </m:oMathPara>
                </a14:m>
                <a:endParaRPr/>
              </a:p>
              <a:p>
                <a:pPr lvl="1" algn="l" defTabSz="825500">
                  <a:defRPr sz="5000" b="1">
                    <a:solidFill>
                      <a:srgbClr val="000000"/>
                    </a:solidFill>
                  </a:defRPr>
                </a:pPr>
                <a:r>
                  <a:t>where    </a:t>
                </a:r>
                <a14:m>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𝑇𝑊</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𝐽𝑖𝑡𝑡𝑒𝑟</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𝑇𝐷𝐶</m:t>
                        </m:r>
                      </m:sub>
                      <m:sup>
                        <m:r>
                          <a:rPr sz="6000" i="1">
                            <a:solidFill>
                              <a:srgbClr val="000000"/>
                            </a:solidFill>
                            <a:latin typeface="Cambria Math" panose="02040503050406030204" pitchFamily="18" charset="0"/>
                          </a:rPr>
                          <m:t>2</m:t>
                        </m:r>
                      </m:sup>
                    </m:sSubSup>
                  </m:oMath>
                </a14:m>
                <a:endParaRPr/>
              </a:p>
            </p:txBody>
          </p:sp>
        </mc:Choice>
        <mc:Fallback>
          <p:sp>
            <p:nvSpPr>
              <p:cNvPr id="203" name="where"/>
              <p:cNvSpPr>
                <a:spLocks noRot="1" noChangeAspect="1" noMove="1" noResize="1" noEditPoints="1" noAdjustHandles="1" noChangeArrowheads="1" noChangeShapeType="1" noTextEdit="1"/>
              </p:cNvSpPr>
              <p:nvPr/>
            </p:nvSpPr>
            <p:spPr>
              <a:xfrm>
                <a:off x="5122293" y="2224926"/>
                <a:ext cx="14139414" cy="2485033"/>
              </a:xfrm>
              <a:prstGeom prst="roundRect">
                <a:avLst>
                  <a:gd name="adj" fmla="val 24343"/>
                </a:avLst>
              </a:prstGeom>
              <a:blipFill>
                <a:blip r:embed="rId4"/>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204" name="Screenshot 2024-03-19 at 20.25.50.png" descr="Screenshot 2024-03-19 at 20.25.50.png"/>
          <p:cNvPicPr>
            <a:picLocks noChangeAspect="1"/>
          </p:cNvPicPr>
          <p:nvPr/>
        </p:nvPicPr>
        <p:blipFill>
          <a:blip r:embed="rId5"/>
          <a:stretch>
            <a:fillRect/>
          </a:stretch>
        </p:blipFill>
        <p:spPr>
          <a:xfrm>
            <a:off x="17815557" y="6913378"/>
            <a:ext cx="5420909" cy="362708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6" name="Time to Digital converter    &lt; 10ps"/>
              <p:cNvSpPr txBox="1">
                <a:spLocks noGrp="1"/>
              </p:cNvSpPr>
              <p:nvPr>
                <p:ph type="body" idx="1"/>
              </p:nvPr>
            </p:nvSpPr>
            <p:spPr>
              <a:xfrm>
                <a:off x="1042221" y="5554031"/>
                <a:ext cx="22299558" cy="7157723"/>
              </a:xfrm>
              <a:prstGeom prst="rect">
                <a:avLst/>
              </a:prstGeom>
            </p:spPr>
            <p:txBody>
              <a:bodyPr/>
              <a:lstStyle/>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𝐿𝑎𝑛𝑑𝑎𝑢</m:t>
                        </m:r>
                      </m:sub>
                      <m:sup>
                        <m:r>
                          <a:rPr sz="5750" i="1">
                            <a:solidFill>
                              <a:srgbClr val="000000"/>
                            </a:solidFill>
                            <a:latin typeface="Cambria Math" panose="02040503050406030204" pitchFamily="18" charset="0"/>
                          </a:rPr>
                          <m:t>2</m:t>
                        </m:r>
                      </m:sup>
                    </m:sSubSup>
                  </m:oMath>
                </a14:m>
                <a:endParaRPr/>
              </a:p>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𝐸𝑙𝑒𝑐</m:t>
                        </m:r>
                      </m:sub>
                      <m:sup>
                        <m:r>
                          <a:rPr sz="5750" i="1">
                            <a:solidFill>
                              <a:srgbClr val="000000"/>
                            </a:solidFill>
                            <a:latin typeface="Cambria Math" panose="02040503050406030204" pitchFamily="18" charset="0"/>
                          </a:rPr>
                          <m:t>2</m:t>
                        </m:r>
                      </m:sup>
                    </m:sSubSup>
                  </m:oMath>
                </a14:m>
                <a:endParaRPr/>
              </a:p>
              <a:p>
                <a:pPr lvl="1">
                  <a:lnSpc>
                    <a:spcPct val="100000"/>
                  </a:lnSpc>
                </a:pPr>
                <a:r>
                  <a:t> Time to Digital converter </a:t>
                </a: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𝑇𝐷𝐶</m:t>
                        </m:r>
                      </m:sub>
                      <m:sup>
                        <m:r>
                          <a:rPr sz="5750" i="1">
                            <a:solidFill>
                              <a:srgbClr val="000000"/>
                            </a:solidFill>
                            <a:latin typeface="Cambria Math" panose="02040503050406030204" pitchFamily="18" charset="0"/>
                          </a:rPr>
                          <m:t>2</m:t>
                        </m:r>
                      </m:sup>
                    </m:sSubSup>
                  </m:oMath>
                </a14:m>
                <a:r>
                  <a:t>  &lt; 10ps</a:t>
                </a:r>
              </a:p>
            </p:txBody>
          </p:sp>
        </mc:Choice>
        <mc:Fallback>
          <p:sp>
            <p:nvSpPr>
              <p:cNvPr id="206" name="Time to Digital converter    &lt; 10ps"/>
              <p:cNvSpPr txBox="1">
                <a:spLocks noGrp="1" noRot="1" noChangeAspect="1" noMove="1" noResize="1" noEditPoints="1" noAdjustHandles="1" noChangeArrowheads="1" noChangeShapeType="1" noTextEdit="1"/>
              </p:cNvSpPr>
              <p:nvPr>
                <p:ph type="body" idx="1"/>
              </p:nvPr>
            </p:nvSpPr>
            <p:spPr>
              <a:xfrm>
                <a:off x="1042221" y="5554031"/>
                <a:ext cx="22299558" cy="7157723"/>
              </a:xfrm>
              <a:prstGeom prst="rect">
                <a:avLst/>
              </a:prstGeom>
              <a:blipFill>
                <a:blip r:embed="rId2"/>
                <a:stretch>
                  <a:fillRect l="-1936" t="-2660"/>
                </a:stretch>
              </a:blipFill>
            </p:spPr>
            <p:txBody>
              <a:bodyPr/>
              <a:lstStyle/>
              <a:p>
                <a:r>
                  <a:rPr lang="zh-CN" altLang="en-US">
                    <a:noFill/>
                  </a:rPr>
                  <a:t> </a:t>
                </a:r>
              </a:p>
            </p:txBody>
          </p:sp>
        </mc:Fallback>
      </mc:AlternateContent>
      <p:sp>
        <p:nvSpPr>
          <p:cNvPr id="207" name="Detector Design - ALTIROC - Time resolutio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ALTIROC - Time resolution</a:t>
            </a:r>
          </a:p>
        </p:txBody>
      </p:sp>
      <mc:AlternateContent xmlns:mc="http://schemas.openxmlformats.org/markup-compatibility/2006">
        <mc:Choice xmlns:a14="http://schemas.microsoft.com/office/drawing/2010/main" Requires="a14">
          <p:sp>
            <p:nvSpPr>
              <p:cNvPr id="208" name="where"/>
              <p:cNvSpPr/>
              <p:nvPr/>
            </p:nvSpPr>
            <p:spPr>
              <a:xfrm>
                <a:off x="5122293" y="2224926"/>
                <a:ext cx="14139414" cy="2485033"/>
              </a:xfrm>
              <a:prstGeom prst="roundRect">
                <a:avLst>
                  <a:gd name="adj" fmla="val 24343"/>
                </a:avLst>
              </a:prstGeom>
              <a:solidFill>
                <a:srgbClr val="6DE3DB"/>
              </a:solidFill>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defTabSz="825500">
                  <a:defRPr sz="5000" b="1">
                    <a:solidFill>
                      <a:srgbClr val="000000"/>
                    </a:solidFill>
                  </a:defRPr>
                </a:pPr>
                <a14:m>
                  <m:oMathPara xmlns:m="http://schemas.openxmlformats.org/officeDocument/2006/math">
                    <m:oMathParaPr>
                      <m:jc m:val="center"/>
                    </m:oMathParaPr>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𝑡</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𝐿𝑎𝑛𝑑𝑎𝑢</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𝑐𝑙𝑜𝑐𝑘</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oMath>
                  </m:oMathPara>
                </a14:m>
                <a:endParaRPr/>
              </a:p>
              <a:p>
                <a:pPr lvl="1" algn="l" defTabSz="825500">
                  <a:defRPr sz="5000" b="1">
                    <a:solidFill>
                      <a:srgbClr val="000000"/>
                    </a:solidFill>
                  </a:defRPr>
                </a:pPr>
                <a:r>
                  <a:t>where    </a:t>
                </a:r>
                <a14:m>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𝑇𝑊</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𝐽𝑖𝑡𝑡𝑒𝑟</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𝑇𝐷𝐶</m:t>
                        </m:r>
                      </m:sub>
                      <m:sup>
                        <m:r>
                          <a:rPr sz="6000" i="1">
                            <a:solidFill>
                              <a:srgbClr val="000000"/>
                            </a:solidFill>
                            <a:latin typeface="Cambria Math" panose="02040503050406030204" pitchFamily="18" charset="0"/>
                          </a:rPr>
                          <m:t>2</m:t>
                        </m:r>
                      </m:sup>
                    </m:sSubSup>
                  </m:oMath>
                </a14:m>
                <a:endParaRPr/>
              </a:p>
            </p:txBody>
          </p:sp>
        </mc:Choice>
        <mc:Fallback>
          <p:sp>
            <p:nvSpPr>
              <p:cNvPr id="208" name="where"/>
              <p:cNvSpPr>
                <a:spLocks noRot="1" noChangeAspect="1" noMove="1" noResize="1" noEditPoints="1" noAdjustHandles="1" noChangeArrowheads="1" noChangeShapeType="1" noTextEdit="1"/>
              </p:cNvSpPr>
              <p:nvPr/>
            </p:nvSpPr>
            <p:spPr>
              <a:xfrm>
                <a:off x="5122293" y="2224926"/>
                <a:ext cx="14139414" cy="2485033"/>
              </a:xfrm>
              <a:prstGeom prst="roundRect">
                <a:avLst>
                  <a:gd name="adj" fmla="val 24343"/>
                </a:avLst>
              </a:prstGeom>
              <a:blipFill>
                <a:blip r:embed="rId3"/>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0" name="&lt; 15ps after calibration…"/>
              <p:cNvSpPr txBox="1">
                <a:spLocks noGrp="1"/>
              </p:cNvSpPr>
              <p:nvPr>
                <p:ph type="body" idx="1"/>
              </p:nvPr>
            </p:nvSpPr>
            <p:spPr>
              <a:xfrm>
                <a:off x="1042221" y="5554031"/>
                <a:ext cx="22299558" cy="8269023"/>
              </a:xfrm>
              <a:prstGeom prst="rect">
                <a:avLst/>
              </a:prstGeom>
            </p:spPr>
            <p:txBody>
              <a:bodyPr/>
              <a:lstStyle/>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𝐿𝑎𝑛𝑑𝑎𝑢</m:t>
                        </m:r>
                      </m:sub>
                      <m:sup>
                        <m:r>
                          <a:rPr sz="5750" i="1">
                            <a:solidFill>
                              <a:srgbClr val="000000"/>
                            </a:solidFill>
                            <a:latin typeface="Cambria Math" panose="02040503050406030204" pitchFamily="18" charset="0"/>
                          </a:rPr>
                          <m:t>2</m:t>
                        </m:r>
                      </m:sup>
                    </m:sSubSup>
                  </m:oMath>
                </a14:m>
                <a:endParaRPr dirty="0"/>
              </a:p>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𝐸𝑙𝑒𝑐</m:t>
                        </m:r>
                      </m:sub>
                      <m:sup>
                        <m:r>
                          <a:rPr sz="5750" i="1">
                            <a:solidFill>
                              <a:srgbClr val="000000"/>
                            </a:solidFill>
                            <a:latin typeface="Cambria Math" panose="02040503050406030204" pitchFamily="18" charset="0"/>
                          </a:rPr>
                          <m:t>2</m:t>
                        </m:r>
                      </m:sup>
                    </m:sSubSup>
                  </m:oMath>
                </a14:m>
                <a:endParaRPr dirty="0"/>
              </a:p>
              <a:p>
                <a:pPr>
                  <a:lnSpc>
                    <a:spcPct val="100000"/>
                  </a:lnSpc>
                </a:pPr>
                <a14:m>
                  <m:oMath xmlns:m="http://schemas.openxmlformats.org/officeDocument/2006/math">
                    <m:sSubSup>
                      <m:sSubSupPr>
                        <m:ctrlPr>
                          <a:rPr sz="5750">
                            <a:solidFill>
                              <a:srgbClr val="000000"/>
                            </a:solidFill>
                            <a:latin typeface="Cambria Math" panose="02040503050406030204" pitchFamily="18" charset="0"/>
                          </a:rPr>
                        </m:ctrlPr>
                      </m:sSubSup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𝐶𝑙𝑜𝑐𝑘</m:t>
                        </m:r>
                      </m:sub>
                      <m:sup>
                        <m:r>
                          <a:rPr sz="5750" i="1">
                            <a:solidFill>
                              <a:srgbClr val="000000"/>
                            </a:solidFill>
                            <a:latin typeface="Cambria Math" panose="02040503050406030204" pitchFamily="18" charset="0"/>
                          </a:rPr>
                          <m:t>2</m:t>
                        </m:r>
                      </m:sup>
                    </m:sSubSup>
                  </m:oMath>
                </a14:m>
                <a:r>
                  <a:rPr dirty="0"/>
                  <a:t> &lt; 15ps after calibration</a:t>
                </a:r>
              </a:p>
              <a:p>
                <a:pPr lvl="1">
                  <a:lnSpc>
                    <a:spcPct val="100000"/>
                  </a:lnSpc>
                </a:pPr>
                <a:r>
                  <a:rPr dirty="0"/>
                  <a:t> non-deterministic jitter contribution</a:t>
                </a:r>
              </a:p>
              <a:p>
                <a:pPr marL="0" indent="0" algn="ctr">
                  <a:lnSpc>
                    <a:spcPct val="100000"/>
                  </a:lnSpc>
                  <a:spcBef>
                    <a:spcPts val="0"/>
                  </a:spcBef>
                  <a:buSzTx/>
                  <a:buNone/>
                  <a:defRPr sz="2400">
                    <a:solidFill>
                      <a:srgbClr val="5E5E5E"/>
                    </a:solidFill>
                  </a:defRPr>
                </a:pPr>
                <a:r>
                  <a:rPr dirty="0"/>
                  <a:t> </a:t>
                </a:r>
              </a:p>
              <a:p>
                <a:pPr marL="0" indent="0" algn="ctr">
                  <a:lnSpc>
                    <a:spcPct val="100000"/>
                  </a:lnSpc>
                  <a:buSzTx/>
                  <a:buNone/>
                </a:pPr>
                <a:r>
                  <a:rPr dirty="0"/>
                  <a:t>Goal: total time resolution per track = </a:t>
                </a:r>
                <a14:m>
                  <m:oMath xmlns:m="http://schemas.openxmlformats.org/officeDocument/2006/math">
                    <m:f>
                      <m:fPr>
                        <m:type m:val="lin"/>
                        <m:ctrlPr>
                          <a:rPr sz="5750" i="1">
                            <a:solidFill>
                              <a:srgbClr val="000000"/>
                            </a:solidFill>
                            <a:latin typeface="Cambria Math" panose="02040503050406030204" pitchFamily="18" charset="0"/>
                          </a:rPr>
                        </m:ctrlPr>
                      </m:fPr>
                      <m:num>
                        <m:sSub>
                          <m:sSubPr>
                            <m:ctrlPr>
                              <a:rPr sz="5750" i="1">
                                <a:solidFill>
                                  <a:srgbClr val="000000"/>
                                </a:solidFill>
                                <a:latin typeface="Cambria Math" panose="02040503050406030204" pitchFamily="18" charset="0"/>
                              </a:rPr>
                            </m:ctrlPr>
                          </m:sSubPr>
                          <m:e>
                            <m:r>
                              <a:rPr sz="5750" i="1">
                                <a:solidFill>
                                  <a:srgbClr val="000000"/>
                                </a:solidFill>
                                <a:latin typeface="Cambria Math" panose="02040503050406030204" pitchFamily="18" charset="0"/>
                              </a:rPr>
                              <m:t>𝜎</m:t>
                            </m:r>
                          </m:e>
                          <m:sub>
                            <m:r>
                              <a:rPr sz="5750" i="1">
                                <a:solidFill>
                                  <a:srgbClr val="000000"/>
                                </a:solidFill>
                                <a:latin typeface="Cambria Math" panose="02040503050406030204" pitchFamily="18" charset="0"/>
                              </a:rPr>
                              <m:t>𝑡</m:t>
                            </m:r>
                          </m:sub>
                        </m:sSub>
                      </m:num>
                      <m:den>
                        <m:rad>
                          <m:radPr>
                            <m:degHide m:val="on"/>
                            <m:ctrlPr>
                              <a:rPr sz="5750" i="1">
                                <a:solidFill>
                                  <a:srgbClr val="000000"/>
                                </a:solidFill>
                                <a:latin typeface="Cambria Math" panose="02040503050406030204" pitchFamily="18" charset="0"/>
                              </a:rPr>
                            </m:ctrlPr>
                          </m:radPr>
                          <m:deg/>
                          <m:e>
                            <m:sSub>
                              <m:sSubPr>
                                <m:ctrlPr>
                                  <a:rPr sz="5750" i="1">
                                    <a:solidFill>
                                      <a:srgbClr val="000000"/>
                                    </a:solidFill>
                                    <a:latin typeface="Cambria Math" panose="02040503050406030204" pitchFamily="18" charset="0"/>
                                  </a:rPr>
                                </m:ctrlPr>
                              </m:sSubPr>
                              <m:e>
                                <m:r>
                                  <a:rPr sz="5750" i="1">
                                    <a:solidFill>
                                      <a:srgbClr val="000000"/>
                                    </a:solidFill>
                                    <a:latin typeface="Cambria Math" panose="02040503050406030204" pitchFamily="18" charset="0"/>
                                  </a:rPr>
                                  <m:t>𝑁</m:t>
                                </m:r>
                              </m:e>
                              <m:sub>
                                <m:r>
                                  <a:rPr sz="5750" i="1">
                                    <a:solidFill>
                                      <a:srgbClr val="000000"/>
                                    </a:solidFill>
                                    <a:latin typeface="Cambria Math" panose="02040503050406030204" pitchFamily="18" charset="0"/>
                                  </a:rPr>
                                  <m:t>h𝑖𝑡𝑠</m:t>
                                </m:r>
                              </m:sub>
                            </m:sSub>
                          </m:e>
                        </m:rad>
                      </m:den>
                    </m:f>
                  </m:oMath>
                </a14:m>
                <a:r>
                  <a:rPr dirty="0"/>
                  <a:t> &lt; 30 </a:t>
                </a:r>
                <a:r>
                  <a:rPr dirty="0" err="1"/>
                  <a:t>ps</a:t>
                </a:r>
                <a:endParaRPr dirty="0"/>
              </a:p>
            </p:txBody>
          </p:sp>
        </mc:Choice>
        <mc:Fallback>
          <p:sp>
            <p:nvSpPr>
              <p:cNvPr id="210" name="&lt; 15ps after calibration…"/>
              <p:cNvSpPr txBox="1">
                <a:spLocks noGrp="1" noRot="1" noChangeAspect="1" noMove="1" noResize="1" noEditPoints="1" noAdjustHandles="1" noChangeArrowheads="1" noChangeShapeType="1" noTextEdit="1"/>
              </p:cNvSpPr>
              <p:nvPr>
                <p:ph type="body" idx="1"/>
              </p:nvPr>
            </p:nvSpPr>
            <p:spPr>
              <a:xfrm>
                <a:off x="1042221" y="5554031"/>
                <a:ext cx="22299558" cy="8269023"/>
              </a:xfrm>
              <a:prstGeom prst="rect">
                <a:avLst/>
              </a:prstGeom>
              <a:blipFill>
                <a:blip r:embed="rId3"/>
                <a:stretch>
                  <a:fillRect l="-1936" t="-2301" b="-14571"/>
                </a:stretch>
              </a:blipFill>
            </p:spPr>
            <p:txBody>
              <a:bodyPr/>
              <a:lstStyle/>
              <a:p>
                <a:r>
                  <a:rPr lang="zh-CN" altLang="en-US">
                    <a:noFill/>
                  </a:rPr>
                  <a:t> </a:t>
                </a:r>
              </a:p>
            </p:txBody>
          </p:sp>
        </mc:Fallback>
      </mc:AlternateContent>
      <p:sp>
        <p:nvSpPr>
          <p:cNvPr id="211" name="Detector Design - ALTIROC - Time resolutio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ALTIROC - Time resolution</a:t>
            </a:r>
          </a:p>
        </p:txBody>
      </p:sp>
      <mc:AlternateContent xmlns:mc="http://schemas.openxmlformats.org/markup-compatibility/2006">
        <mc:Choice xmlns:a14="http://schemas.microsoft.com/office/drawing/2010/main" Requires="a14">
          <p:sp>
            <p:nvSpPr>
              <p:cNvPr id="212" name="where"/>
              <p:cNvSpPr/>
              <p:nvPr/>
            </p:nvSpPr>
            <p:spPr>
              <a:xfrm>
                <a:off x="5122293" y="2224926"/>
                <a:ext cx="14139414" cy="2485033"/>
              </a:xfrm>
              <a:prstGeom prst="roundRect">
                <a:avLst>
                  <a:gd name="adj" fmla="val 24343"/>
                </a:avLst>
              </a:prstGeom>
              <a:solidFill>
                <a:srgbClr val="6DE3DB"/>
              </a:solidFill>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lstStyle/>
              <a:p>
                <a:pPr defTabSz="825500">
                  <a:defRPr sz="5000" b="1">
                    <a:solidFill>
                      <a:srgbClr val="000000"/>
                    </a:solidFill>
                  </a:defRPr>
                </a:pPr>
                <a14:m>
                  <m:oMathPara xmlns:m="http://schemas.openxmlformats.org/officeDocument/2006/math">
                    <m:oMathParaPr>
                      <m:jc m:val="center"/>
                    </m:oMathParaPr>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𝑡</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𝐿𝑎𝑛𝑑𝑎𝑢</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𝑐𝑙𝑜𝑐𝑘</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oMath>
                  </m:oMathPara>
                </a14:m>
                <a:endParaRPr/>
              </a:p>
              <a:p>
                <a:pPr lvl="1" algn="l" defTabSz="825500">
                  <a:defRPr sz="5000" b="1">
                    <a:solidFill>
                      <a:srgbClr val="000000"/>
                    </a:solidFill>
                  </a:defRPr>
                </a:pPr>
                <a:r>
                  <a:t>where    </a:t>
                </a:r>
                <a14:m>
                  <m:oMath xmlns:m="http://schemas.openxmlformats.org/officeDocument/2006/math">
                    <m:sSubSup>
                      <m:sSubSupPr>
                        <m:ctrlPr>
                          <a:rPr sz="6000">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𝑒𝑙𝑒𝑐</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𝑇𝑊</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𝐽𝑖𝑡𝑡𝑒𝑟</m:t>
                        </m:r>
                      </m:sub>
                      <m:sup>
                        <m:r>
                          <a:rPr sz="6000" i="1">
                            <a:solidFill>
                              <a:srgbClr val="000000"/>
                            </a:solidFill>
                            <a:latin typeface="Cambria Math" panose="02040503050406030204" pitchFamily="18" charset="0"/>
                          </a:rPr>
                          <m:t>2</m:t>
                        </m:r>
                      </m:sup>
                    </m:sSubSup>
                    <m:r>
                      <a:rPr sz="6000" i="1">
                        <a:solidFill>
                          <a:srgbClr val="000000"/>
                        </a:solidFill>
                        <a:latin typeface="Cambria Math" panose="02040503050406030204" pitchFamily="18" charset="0"/>
                      </a:rPr>
                      <m:t>+</m:t>
                    </m:r>
                    <m:sSubSup>
                      <m:sSubSupPr>
                        <m:ctrlPr>
                          <a:rPr sz="6000" i="1">
                            <a:solidFill>
                              <a:srgbClr val="000000"/>
                            </a:solidFill>
                            <a:latin typeface="Cambria Math" panose="02040503050406030204" pitchFamily="18" charset="0"/>
                          </a:rPr>
                        </m:ctrlPr>
                      </m:sSubSupPr>
                      <m:e>
                        <m:r>
                          <a:rPr sz="6000" i="1">
                            <a:solidFill>
                              <a:srgbClr val="000000"/>
                            </a:solidFill>
                            <a:latin typeface="Cambria Math" panose="02040503050406030204" pitchFamily="18" charset="0"/>
                          </a:rPr>
                          <m:t>𝜎</m:t>
                        </m:r>
                      </m:e>
                      <m:sub>
                        <m:r>
                          <a:rPr sz="6000" i="1">
                            <a:solidFill>
                              <a:srgbClr val="000000"/>
                            </a:solidFill>
                            <a:latin typeface="Cambria Math" panose="02040503050406030204" pitchFamily="18" charset="0"/>
                          </a:rPr>
                          <m:t>𝑇𝐷𝐶</m:t>
                        </m:r>
                      </m:sub>
                      <m:sup>
                        <m:r>
                          <a:rPr sz="6000" i="1">
                            <a:solidFill>
                              <a:srgbClr val="000000"/>
                            </a:solidFill>
                            <a:latin typeface="Cambria Math" panose="02040503050406030204" pitchFamily="18" charset="0"/>
                          </a:rPr>
                          <m:t>2</m:t>
                        </m:r>
                      </m:sup>
                    </m:sSubSup>
                  </m:oMath>
                </a14:m>
                <a:endParaRPr/>
              </a:p>
            </p:txBody>
          </p:sp>
        </mc:Choice>
        <mc:Fallback>
          <p:sp>
            <p:nvSpPr>
              <p:cNvPr id="212" name="where"/>
              <p:cNvSpPr>
                <a:spLocks noRot="1" noChangeAspect="1" noMove="1" noResize="1" noEditPoints="1" noAdjustHandles="1" noChangeArrowheads="1" noChangeShapeType="1" noTextEdit="1"/>
              </p:cNvSpPr>
              <p:nvPr/>
            </p:nvSpPr>
            <p:spPr>
              <a:xfrm>
                <a:off x="5122293" y="2224926"/>
                <a:ext cx="14139414" cy="2485033"/>
              </a:xfrm>
              <a:prstGeom prst="roundRect">
                <a:avLst>
                  <a:gd name="adj" fmla="val 24343"/>
                </a:avLst>
              </a:prstGeom>
              <a:blipFill>
                <a:blip r:embed="rId4"/>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Assembly"/>
          <p:cNvSpPr txBox="1">
            <a:spLocks noGrp="1"/>
          </p:cNvSpPr>
          <p:nvPr>
            <p:ph type="subTitle" sz="quarter" idx="1"/>
          </p:nvPr>
        </p:nvSpPr>
        <p:spPr>
          <a:xfrm>
            <a:off x="7569579" y="8897739"/>
            <a:ext cx="9244842" cy="1065154"/>
          </a:xfrm>
          <a:prstGeom prst="rect">
            <a:avLst/>
          </a:prstGeom>
        </p:spPr>
        <p:txBody>
          <a:bodyPr/>
          <a:lstStyle>
            <a:lvl1pPr algn="ctr">
              <a:defRPr sz="5000" b="0">
                <a:latin typeface="Apple Braille Outline 6 Dot"/>
                <a:ea typeface="Apple Braille Outline 6 Dot"/>
                <a:cs typeface="Apple Braille Outline 6 Dot"/>
                <a:sym typeface="Apple Braille Outline 6 Dot"/>
              </a:defRPr>
            </a:lvl1pPr>
          </a:lstStyle>
          <a:p>
            <a:r>
              <a:t>Assembly</a:t>
            </a:r>
          </a:p>
        </p:txBody>
      </p:sp>
      <p:sp>
        <p:nvSpPr>
          <p:cNvPr id="215" name="Detector Design"/>
          <p:cNvSpPr/>
          <p:nvPr/>
        </p:nvSpPr>
        <p:spPr>
          <a:xfrm>
            <a:off x="5824939" y="5077202"/>
            <a:ext cx="12734122" cy="3561596"/>
          </a:xfrm>
          <a:prstGeom prst="roundRect">
            <a:avLst>
              <a:gd name="adj" fmla="val 19432"/>
            </a:avLst>
          </a:prstGeom>
          <a:solidFill>
            <a:srgbClr val="6DE3D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nSpc>
                <a:spcPct val="80000"/>
              </a:lnSpc>
              <a:defRPr sz="8500" spc="-170">
                <a:solidFill>
                  <a:srgbClr val="000000"/>
                </a:solidFill>
                <a:latin typeface="Apple Braille Outline 6 Dot"/>
                <a:ea typeface="Apple Braille Outline 6 Dot"/>
                <a:cs typeface="Apple Braille Outline 6 Dot"/>
                <a:sym typeface="Apple Braille Outline 6 Dot"/>
              </a:defRPr>
            </a:lvl1pPr>
          </a:lstStyle>
          <a:p>
            <a:r>
              <a:t>Detector Design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Detector Design - Module Assembly"/>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Module Assembly</a:t>
            </a:r>
          </a:p>
        </p:txBody>
      </p:sp>
      <p:pic>
        <p:nvPicPr>
          <p:cNvPr id="218" name="Screenshot 2024-03-17 at 13.06.07.png" descr="Screenshot 2024-03-17 at 13.06.07.png"/>
          <p:cNvPicPr>
            <a:picLocks noChangeAspect="1"/>
          </p:cNvPicPr>
          <p:nvPr/>
        </p:nvPicPr>
        <p:blipFill>
          <a:blip r:embed="rId3"/>
          <a:stretch>
            <a:fillRect/>
          </a:stretch>
        </p:blipFill>
        <p:spPr>
          <a:xfrm>
            <a:off x="3962400" y="1931344"/>
            <a:ext cx="16459200" cy="11417301"/>
          </a:xfrm>
          <a:prstGeom prst="rect">
            <a:avLst/>
          </a:prstGeom>
          <a:ln w="12700">
            <a:miter lim="400000"/>
          </a:ln>
        </p:spPr>
      </p:pic>
      <p:sp>
        <p:nvSpPr>
          <p:cNvPr id="219" name="CERN-LHCC-2020-007; ATLAS-TDR-031, Geneva, 2020"/>
          <p:cNvSpPr txBox="1"/>
          <p:nvPr/>
        </p:nvSpPr>
        <p:spPr>
          <a:xfrm>
            <a:off x="1599287" y="13097316"/>
            <a:ext cx="6683421"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Detector Design - Module Assembly"/>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Module Assembly</a:t>
            </a:r>
          </a:p>
        </p:txBody>
      </p:sp>
      <p:sp>
        <p:nvSpPr>
          <p:cNvPr id="222" name="CERN-LHCC-2020-007; ATLAS-TDR-031, Geneva, 2020"/>
          <p:cNvSpPr txBox="1"/>
          <p:nvPr/>
        </p:nvSpPr>
        <p:spPr>
          <a:xfrm>
            <a:off x="8850290" y="13097316"/>
            <a:ext cx="6683420"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pic>
        <p:nvPicPr>
          <p:cNvPr id="223" name="Screenshot 2024-03-19 at 17.59.42.png" descr="Screenshot 2024-03-19 at 17.59.42.png"/>
          <p:cNvPicPr>
            <a:picLocks noChangeAspect="1"/>
          </p:cNvPicPr>
          <p:nvPr/>
        </p:nvPicPr>
        <p:blipFill>
          <a:blip r:embed="rId3"/>
          <a:stretch>
            <a:fillRect/>
          </a:stretch>
        </p:blipFill>
        <p:spPr>
          <a:xfrm>
            <a:off x="-46098" y="2735733"/>
            <a:ext cx="11664728" cy="9342291"/>
          </a:xfrm>
          <a:prstGeom prst="rect">
            <a:avLst/>
          </a:prstGeom>
          <a:ln w="12700">
            <a:miter lim="400000"/>
          </a:ln>
        </p:spPr>
      </p:pic>
      <p:pic>
        <p:nvPicPr>
          <p:cNvPr id="224" name="Screenshot 2024-03-19 at 20.58.34.png" descr="Screenshot 2024-03-19 at 20.58.34.png"/>
          <p:cNvPicPr>
            <a:picLocks noChangeAspect="1"/>
          </p:cNvPicPr>
          <p:nvPr/>
        </p:nvPicPr>
        <p:blipFill>
          <a:blip r:embed="rId4"/>
          <a:stretch>
            <a:fillRect/>
          </a:stretch>
        </p:blipFill>
        <p:spPr>
          <a:xfrm>
            <a:off x="11204619" y="2735733"/>
            <a:ext cx="13015763" cy="5809422"/>
          </a:xfrm>
          <a:prstGeom prst="rect">
            <a:avLst/>
          </a:prstGeom>
          <a:ln w="12700">
            <a:miter lim="400000"/>
          </a:ln>
        </p:spPr>
      </p:pic>
      <p:sp>
        <p:nvSpPr>
          <p:cNvPr id="225" name="Glue on each sides"/>
          <p:cNvSpPr txBox="1"/>
          <p:nvPr/>
        </p:nvSpPr>
        <p:spPr>
          <a:xfrm>
            <a:off x="15047176" y="9564447"/>
            <a:ext cx="5330648"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4500"/>
              </a:spcBef>
              <a:defRPr sz="4800">
                <a:solidFill>
                  <a:srgbClr val="000000"/>
                </a:solidFill>
              </a:defRPr>
            </a:lvl1pPr>
          </a:lstStyle>
          <a:p>
            <a:r>
              <a:t>Glue on each sides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Detector Design - Module Assembly"/>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Module Assembly</a:t>
            </a:r>
          </a:p>
        </p:txBody>
      </p:sp>
      <p:sp>
        <p:nvSpPr>
          <p:cNvPr id="228" name="CERN-LHCC-2020-007; ATLAS-TDR-031, Geneva, 2020"/>
          <p:cNvSpPr txBox="1"/>
          <p:nvPr/>
        </p:nvSpPr>
        <p:spPr>
          <a:xfrm>
            <a:off x="627502" y="12457502"/>
            <a:ext cx="6683421"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pic>
        <p:nvPicPr>
          <p:cNvPr id="229" name="Screenshot 2024-03-19 at 20.50.17.png" descr="Screenshot 2024-03-19 at 20.50.17.png"/>
          <p:cNvPicPr>
            <a:picLocks noChangeAspect="1"/>
          </p:cNvPicPr>
          <p:nvPr/>
        </p:nvPicPr>
        <p:blipFill>
          <a:blip r:embed="rId3"/>
          <a:stretch>
            <a:fillRect/>
          </a:stretch>
        </p:blipFill>
        <p:spPr>
          <a:xfrm>
            <a:off x="401456" y="3164615"/>
            <a:ext cx="8699501" cy="8674101"/>
          </a:xfrm>
          <a:prstGeom prst="rect">
            <a:avLst/>
          </a:prstGeom>
          <a:ln w="12700">
            <a:miter lim="400000"/>
          </a:ln>
        </p:spPr>
      </p:pic>
      <p:sp>
        <p:nvSpPr>
          <p:cNvPr id="230" name="Mounted on the CO2 cooling disks…"/>
          <p:cNvSpPr txBox="1">
            <a:spLocks noGrp="1"/>
          </p:cNvSpPr>
          <p:nvPr>
            <p:ph type="body" sz="half" idx="1"/>
          </p:nvPr>
        </p:nvSpPr>
        <p:spPr>
          <a:xfrm>
            <a:off x="9180098" y="3428714"/>
            <a:ext cx="15024997" cy="8145903"/>
          </a:xfrm>
          <a:prstGeom prst="rect">
            <a:avLst/>
          </a:prstGeom>
        </p:spPr>
        <p:txBody>
          <a:bodyPr/>
          <a:lstStyle/>
          <a:p>
            <a:pPr>
              <a:lnSpc>
                <a:spcPct val="100000"/>
              </a:lnSpc>
            </a:pPr>
            <a:r>
              <a:t>Mounted on the CO2 cooling disks</a:t>
            </a:r>
          </a:p>
          <a:p>
            <a:pPr>
              <a:lnSpc>
                <a:spcPct val="100000"/>
              </a:lnSpc>
            </a:pPr>
            <a:r>
              <a:t>Inserted in the pre-define window</a:t>
            </a:r>
          </a:p>
          <a:p>
            <a:pPr>
              <a:lnSpc>
                <a:spcPct val="100000"/>
              </a:lnSpc>
            </a:pPr>
            <a:r>
              <a:t>Modules align along x or y direction</a:t>
            </a:r>
          </a:p>
          <a:p>
            <a:pPr>
              <a:lnSpc>
                <a:spcPct val="100000"/>
              </a:lnSpc>
            </a:pPr>
            <a:r>
              <a:t>Each active double-layer plate: three rings, radius from 120mm to 640mm</a:t>
            </a:r>
          </a:p>
          <a:p>
            <a:pPr>
              <a:lnSpc>
                <a:spcPct val="100000"/>
              </a:lnSpc>
            </a:pPr>
            <a:r>
              <a:t>Average 2.6, 2.4 and 2.0 hits per track (in to out) </a:t>
            </a:r>
          </a:p>
          <a:p>
            <a:pPr>
              <a:lnSpc>
                <a:spcPct val="100000"/>
              </a:lnSpc>
            </a:pPr>
            <a:r>
              <a:t>Beyond </a:t>
            </a:r>
            <a:r>
              <a:rPr i="1"/>
              <a:t>r </a:t>
            </a:r>
            <a:r>
              <a:t>&gt; 640 mm are the peripheral electronics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Detector Design - Layout"/>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Layout </a:t>
            </a:r>
          </a:p>
        </p:txBody>
      </p:sp>
      <p:sp>
        <p:nvSpPr>
          <p:cNvPr id="233" name="CERN-LHCC-2020-007; ATLAS-TDR-031, Geneva, 2020"/>
          <p:cNvSpPr txBox="1"/>
          <p:nvPr/>
        </p:nvSpPr>
        <p:spPr>
          <a:xfrm>
            <a:off x="8850290" y="13073620"/>
            <a:ext cx="6683420"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pic>
        <p:nvPicPr>
          <p:cNvPr id="234" name="Screenshot 2024-03-19 at 21.02.41.png" descr="Screenshot 2024-03-19 at 21.02.41.png"/>
          <p:cNvPicPr>
            <a:picLocks noChangeAspect="1"/>
          </p:cNvPicPr>
          <p:nvPr/>
        </p:nvPicPr>
        <p:blipFill>
          <a:blip r:embed="rId3"/>
          <a:stretch>
            <a:fillRect/>
          </a:stretch>
        </p:blipFill>
        <p:spPr>
          <a:xfrm>
            <a:off x="2254638" y="1761187"/>
            <a:ext cx="19874724" cy="1126768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TLAS: General-purpose detector in LHC…"/>
          <p:cNvSpPr txBox="1">
            <a:spLocks noGrp="1"/>
          </p:cNvSpPr>
          <p:nvPr>
            <p:ph type="body" idx="1"/>
          </p:nvPr>
        </p:nvSpPr>
        <p:spPr>
          <a:xfrm>
            <a:off x="1206500" y="2921484"/>
            <a:ext cx="21971000" cy="9489515"/>
          </a:xfrm>
          <a:prstGeom prst="rect">
            <a:avLst/>
          </a:prstGeom>
        </p:spPr>
        <p:txBody>
          <a:bodyPr/>
          <a:lstStyle/>
          <a:p>
            <a:pPr marL="558800" indent="-558800" defTabSz="2145738">
              <a:lnSpc>
                <a:spcPct val="100000"/>
              </a:lnSpc>
              <a:spcBef>
                <a:spcPts val="3900"/>
              </a:spcBef>
              <a:defRPr sz="4224"/>
            </a:pPr>
            <a:r>
              <a:rPr dirty="0"/>
              <a:t>ATLAS: General-purpose detector in LHC</a:t>
            </a:r>
          </a:p>
          <a:p>
            <a:pPr marL="558800" indent="-558800" defTabSz="2145738">
              <a:lnSpc>
                <a:spcPct val="100000"/>
              </a:lnSpc>
              <a:spcBef>
                <a:spcPts val="3900"/>
              </a:spcBef>
              <a:defRPr sz="4224"/>
            </a:pPr>
            <a:r>
              <a:rPr dirty="0"/>
              <a:t>High-Luminosity LHC (HL-LHC):</a:t>
            </a:r>
          </a:p>
          <a:p>
            <a:pPr marL="1072895" lvl="1" indent="-536447" defTabSz="2145738">
              <a:lnSpc>
                <a:spcPct val="100000"/>
              </a:lnSpc>
              <a:spcBef>
                <a:spcPts val="3900"/>
              </a:spcBef>
              <a:buSzPct val="40000"/>
              <a:buBlip>
                <a:blip r:embed="rId3"/>
              </a:buBlip>
              <a:defRPr sz="4224"/>
            </a:pPr>
            <a:r>
              <a:rPr dirty="0"/>
              <a:t>Will start operation in 2026</a:t>
            </a:r>
          </a:p>
          <a:p>
            <a:pPr marL="1072895" lvl="1" indent="-536447" defTabSz="2145738">
              <a:lnSpc>
                <a:spcPct val="100000"/>
              </a:lnSpc>
              <a:spcBef>
                <a:spcPts val="3900"/>
              </a:spcBef>
              <a:buSzPct val="40000"/>
              <a:buBlip>
                <a:blip r:embed="rId3"/>
              </a:buBlip>
              <a:defRPr sz="4224"/>
            </a:pPr>
            <a:r>
              <a:rPr dirty="0"/>
              <a:t>More collisions to study new phenomena</a:t>
            </a:r>
          </a:p>
          <a:p>
            <a:pPr marL="1072895" lvl="1" indent="-536447" defTabSz="2145738">
              <a:lnSpc>
                <a:spcPct val="100000"/>
              </a:lnSpc>
              <a:spcBef>
                <a:spcPts val="3900"/>
              </a:spcBef>
              <a:buSzPct val="40000"/>
              <a:buBlip>
                <a:blip r:embed="rId3"/>
              </a:buBlip>
              <a:defRPr sz="4224"/>
            </a:pPr>
            <a:r>
              <a:rPr dirty="0"/>
              <a:t>Greater precision</a:t>
            </a:r>
          </a:p>
          <a:p>
            <a:pPr marL="1072895" lvl="1" indent="-536447" defTabSz="2145738">
              <a:lnSpc>
                <a:spcPct val="100000"/>
              </a:lnSpc>
              <a:spcBef>
                <a:spcPts val="3900"/>
              </a:spcBef>
              <a:buSzPct val="40000"/>
              <a:buBlip>
                <a:blip r:embed="rId3"/>
              </a:buBlip>
              <a:defRPr sz="4224"/>
            </a:pPr>
            <a:r>
              <a:rPr dirty="0"/>
              <a:t>Integrated luminosity increases by a factor of 10</a:t>
            </a:r>
          </a:p>
          <a:p>
            <a:pPr marL="0" lvl="1" indent="402336" defTabSz="2145738">
              <a:lnSpc>
                <a:spcPct val="100000"/>
              </a:lnSpc>
              <a:spcBef>
                <a:spcPts val="3900"/>
              </a:spcBef>
              <a:buSzTx/>
              <a:buNone/>
              <a:defRPr sz="4224" b="1"/>
            </a:pPr>
            <a:r>
              <a:rPr dirty="0"/>
              <a:t>But: Large increase of pileup interaction!</a:t>
            </a:r>
          </a:p>
          <a:p>
            <a:pPr marL="0" lvl="1" indent="402336" defTabSz="2145738">
              <a:lnSpc>
                <a:spcPct val="100000"/>
              </a:lnSpc>
              <a:spcBef>
                <a:spcPts val="3900"/>
              </a:spcBef>
              <a:buSzTx/>
              <a:buNone/>
              <a:defRPr sz="4224"/>
            </a:pPr>
            <a:r>
              <a:rPr dirty="0"/>
              <a:t>To mitigate pileup effects: </a:t>
            </a:r>
            <a:r>
              <a:rPr b="1" dirty="0"/>
              <a:t>High-Granularity Timing Detector (HGTD)</a:t>
            </a:r>
            <a:r>
              <a:rPr dirty="0"/>
              <a:t> —&gt; distinguish collisions occurring close in space but well-separated in time.</a:t>
            </a:r>
          </a:p>
        </p:txBody>
      </p:sp>
      <p:sp>
        <p:nvSpPr>
          <p:cNvPr id="157" name="Motivatio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Motivation</a:t>
            </a:r>
          </a:p>
        </p:txBody>
      </p:sp>
      <p:pic>
        <p:nvPicPr>
          <p:cNvPr id="158" name="HiLumi-logo-REF-No-Background_0_0.png" descr="HiLumi-logo-REF-No-Background_0_0.png"/>
          <p:cNvPicPr>
            <a:picLocks noChangeAspect="1"/>
          </p:cNvPicPr>
          <p:nvPr/>
        </p:nvPicPr>
        <p:blipFill>
          <a:blip r:embed="rId4"/>
          <a:stretch>
            <a:fillRect/>
          </a:stretch>
        </p:blipFill>
        <p:spPr>
          <a:xfrm>
            <a:off x="16416607" y="3681759"/>
            <a:ext cx="6544123" cy="265126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Basic Conditions"/>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Basic Conditions</a:t>
            </a:r>
          </a:p>
        </p:txBody>
      </p:sp>
      <p:sp>
        <p:nvSpPr>
          <p:cNvPr id="243" name="Each module requires operating bias voltage in a range up to 750 V…"/>
          <p:cNvSpPr txBox="1">
            <a:spLocks noGrp="1"/>
          </p:cNvSpPr>
          <p:nvPr>
            <p:ph type="body" sz="half" idx="1"/>
          </p:nvPr>
        </p:nvSpPr>
        <p:spPr>
          <a:xfrm>
            <a:off x="2538650" y="4471373"/>
            <a:ext cx="19306700" cy="6151998"/>
          </a:xfrm>
          <a:prstGeom prst="rect">
            <a:avLst/>
          </a:prstGeom>
        </p:spPr>
        <p:txBody>
          <a:bodyPr/>
          <a:lstStyle/>
          <a:p>
            <a:pPr>
              <a:lnSpc>
                <a:spcPct val="100000"/>
              </a:lnSpc>
            </a:pPr>
            <a:r>
              <a:rPr dirty="0"/>
              <a:t>Each module requires operating bias voltage in a range up to 750 V</a:t>
            </a:r>
          </a:p>
          <a:p>
            <a:pPr>
              <a:lnSpc>
                <a:spcPct val="100000"/>
              </a:lnSpc>
            </a:pPr>
            <a:r>
              <a:rPr dirty="0"/>
              <a:t>Power consumption constrained by CO2 cooling power</a:t>
            </a:r>
          </a:p>
          <a:p>
            <a:pPr marL="0" lvl="1" indent="457200">
              <a:lnSpc>
                <a:spcPct val="100000"/>
              </a:lnSpc>
              <a:buSzTx/>
              <a:buNone/>
            </a:pPr>
            <a:r>
              <a:rPr dirty="0"/>
              <a:t>—&gt; operating temperate -35°C</a:t>
            </a:r>
          </a:p>
          <a:p>
            <a:pPr>
              <a:lnSpc>
                <a:spcPct val="100000"/>
              </a:lnSpc>
            </a:pPr>
            <a:r>
              <a:rPr dirty="0"/>
              <a:t>Outside the HGTD vessel: &gt;14°C</a:t>
            </a:r>
          </a:p>
          <a:p>
            <a:pPr>
              <a:lnSpc>
                <a:spcPct val="100000"/>
              </a:lnSpc>
            </a:pPr>
            <a:r>
              <a:rPr dirty="0"/>
              <a:t>Grounding and shielding similar to </a:t>
            </a:r>
            <a:r>
              <a:rPr dirty="0" err="1"/>
              <a:t>ITk</a:t>
            </a:r>
            <a:r>
              <a:rPr dirty="0"/>
              <a:t> requirements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Detector Design - Layout"/>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Layout</a:t>
            </a:r>
          </a:p>
        </p:txBody>
      </p:sp>
      <p:sp>
        <p:nvSpPr>
          <p:cNvPr id="237" name="CERN-LHCC-2020-007; ATLAS-TDR-031, Geneva, 2020"/>
          <p:cNvSpPr txBox="1"/>
          <p:nvPr/>
        </p:nvSpPr>
        <p:spPr>
          <a:xfrm>
            <a:off x="8850290" y="13073620"/>
            <a:ext cx="6683420"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pic>
        <p:nvPicPr>
          <p:cNvPr id="238" name="Screenshot 2024-03-19 at 21.03.04.png" descr="Screenshot 2024-03-19 at 21.03.04.png"/>
          <p:cNvPicPr>
            <a:picLocks noChangeAspect="1"/>
          </p:cNvPicPr>
          <p:nvPr/>
        </p:nvPicPr>
        <p:blipFill>
          <a:blip r:embed="rId3"/>
          <a:stretch>
            <a:fillRect/>
          </a:stretch>
        </p:blipFill>
        <p:spPr>
          <a:xfrm>
            <a:off x="2747630" y="2668806"/>
            <a:ext cx="18888740" cy="945244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ummary"/>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Summary</a:t>
            </a:r>
          </a:p>
        </p:txBody>
      </p:sp>
      <p:sp>
        <p:nvSpPr>
          <p:cNvPr id="252" name="CERN-LHCC-2020-007; ATLAS-TDR-031, Geneva, 2020"/>
          <p:cNvSpPr txBox="1"/>
          <p:nvPr/>
        </p:nvSpPr>
        <p:spPr>
          <a:xfrm>
            <a:off x="8660715" y="13168406"/>
            <a:ext cx="6683421"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pic>
        <p:nvPicPr>
          <p:cNvPr id="253" name="Screenshot 2024-03-18 at 15.45.57.png" descr="Screenshot 2024-03-18 at 15.45.57.png"/>
          <p:cNvPicPr>
            <a:picLocks noChangeAspect="1"/>
          </p:cNvPicPr>
          <p:nvPr/>
        </p:nvPicPr>
        <p:blipFill>
          <a:blip r:embed="rId3"/>
          <a:stretch>
            <a:fillRect/>
          </a:stretch>
        </p:blipFill>
        <p:spPr>
          <a:xfrm>
            <a:off x="3487075" y="1809973"/>
            <a:ext cx="17030701" cy="1126490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eferences"/>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References</a:t>
            </a:r>
          </a:p>
        </p:txBody>
      </p:sp>
      <p:sp>
        <p:nvSpPr>
          <p:cNvPr id="256" name="CERN, “High-Luminosity LHC | CERN,” Home.cern, Nov. 28, 2019. https://home.cern/science/accelerators/high-luminosity-lhc…"/>
          <p:cNvSpPr txBox="1"/>
          <p:nvPr/>
        </p:nvSpPr>
        <p:spPr>
          <a:xfrm>
            <a:off x="433392" y="2584708"/>
            <a:ext cx="23517217" cy="10205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90000"/>
              </a:lnSpc>
              <a:spcBef>
                <a:spcPts val="4500"/>
              </a:spcBef>
              <a:defRPr sz="3000">
                <a:solidFill>
                  <a:srgbClr val="000000"/>
                </a:solidFill>
                <a:latin typeface="Arial"/>
                <a:ea typeface="Arial"/>
                <a:cs typeface="Arial"/>
                <a:sym typeface="Arial"/>
              </a:defRPr>
            </a:pPr>
            <a:r>
              <a:rPr dirty="0"/>
              <a:t>CERN, “High-Luminosity LHC | CERN,” </a:t>
            </a:r>
            <a:r>
              <a:rPr i="1" dirty="0" err="1"/>
              <a:t>Home.cern</a:t>
            </a:r>
            <a:r>
              <a:rPr dirty="0"/>
              <a:t>, Nov. 28, 2019. https://</a:t>
            </a:r>
            <a:r>
              <a:rPr dirty="0" err="1"/>
              <a:t>home.cern</a:t>
            </a:r>
            <a:r>
              <a:rPr dirty="0"/>
              <a:t>/science/accelerators/high-luminosity-</a:t>
            </a:r>
            <a:r>
              <a:rPr dirty="0" err="1"/>
              <a:t>lhc</a:t>
            </a:r>
            <a:endParaRPr dirty="0"/>
          </a:p>
          <a:p>
            <a:pPr algn="l">
              <a:lnSpc>
                <a:spcPct val="90000"/>
              </a:lnSpc>
              <a:spcBef>
                <a:spcPts val="4500"/>
              </a:spcBef>
              <a:defRPr sz="3000">
                <a:solidFill>
                  <a:srgbClr val="000000"/>
                </a:solidFill>
                <a:latin typeface="Arial"/>
                <a:ea typeface="Arial"/>
                <a:cs typeface="Arial"/>
                <a:sym typeface="Arial"/>
              </a:defRPr>
            </a:pPr>
            <a:r>
              <a:rPr dirty="0"/>
              <a:t>“About,” </a:t>
            </a:r>
            <a:r>
              <a:rPr i="1" dirty="0"/>
              <a:t>ATLAS Experiment at CERN</a:t>
            </a:r>
            <a:r>
              <a:rPr dirty="0"/>
              <a:t>. </a:t>
            </a:r>
            <a:r>
              <a:rPr u="sng" dirty="0">
                <a:hlinkClick r:id="rId3"/>
              </a:rPr>
              <a:t>https://atlas.cern/about</a:t>
            </a:r>
          </a:p>
          <a:p>
            <a:pPr algn="l">
              <a:lnSpc>
                <a:spcPct val="90000"/>
              </a:lnSpc>
              <a:spcBef>
                <a:spcPts val="4500"/>
              </a:spcBef>
              <a:defRPr sz="3000">
                <a:solidFill>
                  <a:srgbClr val="000000"/>
                </a:solidFill>
                <a:latin typeface="Arial"/>
                <a:ea typeface="Arial"/>
                <a:cs typeface="Arial"/>
                <a:sym typeface="Arial"/>
              </a:defRPr>
            </a:pPr>
            <a:r>
              <a:rPr dirty="0"/>
              <a:t>ATLAS Collaboration, Technical Design Report: A High-Granularity Timing De- </a:t>
            </a:r>
            <a:r>
              <a:rPr dirty="0" err="1"/>
              <a:t>tector</a:t>
            </a:r>
            <a:r>
              <a:rPr dirty="0"/>
              <a:t> for the ATLAS Phase-II Upgrade, CERN-LHCC-2020-007 ; ATLAS-TDR-031, Geneva, 2020, https://</a:t>
            </a:r>
            <a:r>
              <a:rPr dirty="0" err="1"/>
              <a:t>cds.cern.ch</a:t>
            </a:r>
            <a:r>
              <a:rPr dirty="0"/>
              <a:t>/record/2719855/files/ATLAS- TDR- 031.pdf. </a:t>
            </a:r>
          </a:p>
          <a:p>
            <a:pPr algn="l">
              <a:lnSpc>
                <a:spcPct val="90000"/>
              </a:lnSpc>
              <a:spcBef>
                <a:spcPts val="4500"/>
              </a:spcBef>
              <a:defRPr sz="3000">
                <a:solidFill>
                  <a:srgbClr val="000000"/>
                </a:solidFill>
                <a:latin typeface="Arial"/>
                <a:ea typeface="Arial"/>
                <a:cs typeface="Arial"/>
                <a:sym typeface="Arial"/>
              </a:defRPr>
            </a:pPr>
            <a:r>
              <a:rPr dirty="0"/>
              <a:t>“HGTD | ATLAS </a:t>
            </a:r>
            <a:r>
              <a:rPr dirty="0" err="1"/>
              <a:t>IJCLab</a:t>
            </a:r>
            <a:r>
              <a:rPr dirty="0"/>
              <a:t>.” https://atlas.ijclab.in2p3.fr/detector/high-granularity-timing-device/.</a:t>
            </a:r>
          </a:p>
          <a:p>
            <a:pPr algn="l">
              <a:lnSpc>
                <a:spcPct val="90000"/>
              </a:lnSpc>
              <a:spcBef>
                <a:spcPts val="4500"/>
              </a:spcBef>
              <a:defRPr sz="3000">
                <a:solidFill>
                  <a:srgbClr val="000000"/>
                </a:solidFill>
                <a:latin typeface="Arial"/>
                <a:ea typeface="Arial"/>
                <a:cs typeface="Arial"/>
                <a:sym typeface="Arial"/>
              </a:defRPr>
            </a:pPr>
            <a:r>
              <a:rPr dirty="0"/>
              <a:t>M. P. Casado, “A High-Granularity Timing Detector for the ATLAS Phase-II upgrade,” Nuclear Instruments and Methods in Physics Research Section A: Accelerators, Spectrometers, Detectors and Associated Equipment, vol. 1032, pp. 166628–166628, Jun. 2022, </a:t>
            </a:r>
            <a:r>
              <a:rPr dirty="0" err="1"/>
              <a:t>doi</a:t>
            </a:r>
            <a:r>
              <a:rPr dirty="0"/>
              <a:t>: https://</a:t>
            </a:r>
            <a:r>
              <a:rPr dirty="0" err="1"/>
              <a:t>doi.org</a:t>
            </a:r>
            <a:r>
              <a:rPr dirty="0"/>
              <a:t>/10.1016/j.nima.2022.166628.</a:t>
            </a:r>
          </a:p>
          <a:p>
            <a:pPr algn="l">
              <a:lnSpc>
                <a:spcPct val="90000"/>
              </a:lnSpc>
              <a:spcBef>
                <a:spcPts val="4500"/>
              </a:spcBef>
              <a:defRPr sz="3000">
                <a:solidFill>
                  <a:srgbClr val="000000"/>
                </a:solidFill>
                <a:latin typeface="Arial"/>
                <a:ea typeface="Arial"/>
                <a:cs typeface="Arial"/>
                <a:sym typeface="Arial"/>
              </a:defRPr>
            </a:pPr>
            <a:r>
              <a:rPr dirty="0"/>
              <a:t>C. Allaire, “A High-Granularity Timing Detector in ATLAS: Performance at the HL-LHC,” Nuclear Instruments and Methods in Physics Research Section A: Accelerators, Spectrometers, Detectors and Associated Equipment, vol. 924, pp. 355–359, Apr. 2019, </a:t>
            </a:r>
            <a:r>
              <a:rPr dirty="0" err="1"/>
              <a:t>doi</a:t>
            </a:r>
            <a:r>
              <a:rPr dirty="0"/>
              <a:t>: https://</a:t>
            </a:r>
            <a:r>
              <a:rPr dirty="0" err="1"/>
              <a:t>doi.org</a:t>
            </a:r>
            <a:r>
              <a:rPr dirty="0"/>
              <a:t>/10.1016/j.nima.2018.05.028.</a:t>
            </a:r>
          </a:p>
          <a:p>
            <a:pPr algn="l">
              <a:lnSpc>
                <a:spcPct val="90000"/>
              </a:lnSpc>
              <a:spcBef>
                <a:spcPts val="4500"/>
              </a:spcBef>
              <a:defRPr sz="3000">
                <a:solidFill>
                  <a:srgbClr val="000000"/>
                </a:solidFill>
                <a:latin typeface="Arial"/>
                <a:ea typeface="Arial"/>
                <a:cs typeface="Arial"/>
                <a:sym typeface="Arial"/>
              </a:defRPr>
            </a:pPr>
            <a:r>
              <a:rPr dirty="0"/>
              <a:t>N. Seguin-Moreau </a:t>
            </a:r>
            <a:r>
              <a:rPr i="1" dirty="0"/>
              <a:t>et al.</a:t>
            </a:r>
            <a:r>
              <a:rPr dirty="0"/>
              <a:t>, “ALTIROC1, a 25 pico-second time resolution ASIC for the ATLAS High Granularity Timing Detector (HGTD),” </a:t>
            </a:r>
            <a:r>
              <a:rPr i="1" dirty="0"/>
              <a:t>HAL (Le Centre pour la Communication </a:t>
            </a:r>
            <a:r>
              <a:rPr i="1" dirty="0" err="1"/>
              <a:t>Scientifique</a:t>
            </a:r>
            <a:r>
              <a:rPr i="1" dirty="0"/>
              <a:t> </a:t>
            </a:r>
            <a:r>
              <a:rPr i="1" dirty="0" err="1"/>
              <a:t>Directe</a:t>
            </a:r>
            <a:r>
              <a:rPr i="1" dirty="0"/>
              <a:t>)</a:t>
            </a:r>
            <a:r>
              <a:rPr dirty="0"/>
              <a:t>, Mar. 2020, </a:t>
            </a:r>
            <a:r>
              <a:rPr dirty="0" err="1"/>
              <a:t>doi</a:t>
            </a:r>
            <a:r>
              <a:rPr dirty="0"/>
              <a:t>: https://</a:t>
            </a:r>
            <a:r>
              <a:rPr dirty="0" err="1"/>
              <a:t>doi.org</a:t>
            </a:r>
            <a:r>
              <a:rPr dirty="0"/>
              <a:t>/10.22323/1.370.0042.</a:t>
            </a:r>
          </a:p>
          <a:p>
            <a:pPr algn="l">
              <a:lnSpc>
                <a:spcPct val="90000"/>
              </a:lnSpc>
              <a:spcBef>
                <a:spcPts val="4500"/>
              </a:spcBef>
              <a:defRPr sz="3000">
                <a:solidFill>
                  <a:srgbClr val="000000"/>
                </a:solidFill>
                <a:latin typeface="Arial"/>
                <a:ea typeface="Arial"/>
                <a:cs typeface="Arial"/>
                <a:sym typeface="Arial"/>
              </a:defRPr>
            </a:pPr>
            <a:r>
              <a:rPr dirty="0"/>
              <a:t>S. </a:t>
            </a:r>
            <a:r>
              <a:rPr dirty="0" err="1"/>
              <a:t>Sacerdoti</a:t>
            </a:r>
            <a:r>
              <a:rPr dirty="0"/>
              <a:t>, “The ATLAS High-Granularity Timing Detector,” </a:t>
            </a:r>
            <a:r>
              <a:rPr i="1" dirty="0"/>
              <a:t>CERN Document Server</a:t>
            </a:r>
            <a:r>
              <a:rPr dirty="0"/>
              <a:t>, 2018. https://</a:t>
            </a:r>
            <a:r>
              <a:rPr dirty="0" err="1"/>
              <a:t>cds.cern.ch</a:t>
            </a:r>
            <a:r>
              <a:rPr dirty="0"/>
              <a:t>/record/231853.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et some real tastes!"/>
          <p:cNvSpPr/>
          <p:nvPr/>
        </p:nvSpPr>
        <p:spPr>
          <a:xfrm>
            <a:off x="5824939" y="5077202"/>
            <a:ext cx="12734122" cy="3561596"/>
          </a:xfrm>
          <a:prstGeom prst="roundRect">
            <a:avLst>
              <a:gd name="adj" fmla="val 19432"/>
            </a:avLst>
          </a:prstGeom>
          <a:solidFill>
            <a:srgbClr val="6DE3D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nSpc>
                <a:spcPct val="80000"/>
              </a:lnSpc>
              <a:defRPr sz="8500" spc="-170">
                <a:solidFill>
                  <a:srgbClr val="000000"/>
                </a:solidFill>
                <a:latin typeface="Apple Braille Outline 6 Dot"/>
                <a:ea typeface="Apple Braille Outline 6 Dot"/>
                <a:cs typeface="Apple Braille Outline 6 Dot"/>
                <a:sym typeface="Apple Braille Outline 6 Dot"/>
              </a:defRPr>
            </a:lvl1pPr>
          </a:lstStyle>
          <a:p>
            <a:r>
              <a:t>Get some real tastes!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erformance"/>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Performance</a:t>
            </a:r>
          </a:p>
        </p:txBody>
      </p:sp>
      <mc:AlternateContent xmlns:mc="http://schemas.openxmlformats.org/markup-compatibility/2006">
        <mc:Choice xmlns:a14="http://schemas.microsoft.com/office/drawing/2010/main" Requires="a14">
          <p:sp>
            <p:nvSpPr>
              <p:cNvPr id="246" name="Electron beams at DESY…"/>
              <p:cNvSpPr txBox="1">
                <a:spLocks noGrp="1"/>
              </p:cNvSpPr>
              <p:nvPr>
                <p:ph type="body" sz="quarter" idx="1"/>
              </p:nvPr>
            </p:nvSpPr>
            <p:spPr>
              <a:xfrm>
                <a:off x="737694" y="2149087"/>
                <a:ext cx="11838986" cy="3271300"/>
              </a:xfrm>
              <a:prstGeom prst="rect">
                <a:avLst/>
              </a:prstGeom>
            </p:spPr>
            <p:txBody>
              <a:bodyPr/>
              <a:lstStyle/>
              <a:p>
                <a:pPr marL="634999" indent="-634999">
                  <a:lnSpc>
                    <a:spcPct val="100000"/>
                  </a:lnSpc>
                  <a:buChar char="•"/>
                  <a:defRPr sz="3500"/>
                </a:pPr>
                <a:r>
                  <a:t>Electron beams at DESY</a:t>
                </a:r>
              </a:p>
              <a:p>
                <a:pPr marL="634999" indent="-634999">
                  <a:lnSpc>
                    <a:spcPct val="100000"/>
                  </a:lnSpc>
                  <a:buChar char="•"/>
                  <a:defRPr sz="3500"/>
                </a:pPr>
                <a:r>
                  <a:t>Bias voltage 230V —&gt; MIP charge deposit of 20fC</a:t>
                </a:r>
              </a:p>
              <a:p>
                <a:pPr marL="634999" indent="-634999">
                  <a:lnSpc>
                    <a:spcPct val="100000"/>
                  </a:lnSpc>
                  <a:buChar char="•"/>
                  <a:defRPr sz="3500"/>
                </a:pPr>
                <a:r>
                  <a:t>Achieved </a:t>
                </a:r>
                <a14:m>
                  <m:oMath xmlns:m="http://schemas.openxmlformats.org/officeDocument/2006/math">
                    <m:sSub>
                      <m:sSubPr>
                        <m:ctrlPr>
                          <a:rPr sz="4200">
                            <a:solidFill>
                              <a:srgbClr val="000000"/>
                            </a:solidFill>
                            <a:latin typeface="Cambria Math" panose="02040503050406030204" pitchFamily="18" charset="0"/>
                          </a:rPr>
                        </m:ctrlPr>
                      </m:sSubPr>
                      <m:e>
                        <m:r>
                          <a:rPr sz="4200" i="1">
                            <a:solidFill>
                              <a:srgbClr val="000000"/>
                            </a:solidFill>
                            <a:latin typeface="Cambria Math" panose="02040503050406030204" pitchFamily="18" charset="0"/>
                          </a:rPr>
                          <m:t>𝜎</m:t>
                        </m:r>
                      </m:e>
                      <m:sub>
                        <m:r>
                          <a:rPr sz="4200" i="1">
                            <a:solidFill>
                              <a:srgbClr val="000000"/>
                            </a:solidFill>
                            <a:latin typeface="Cambria Math" panose="02040503050406030204" pitchFamily="18" charset="0"/>
                          </a:rPr>
                          <m:t>𝑡</m:t>
                        </m:r>
                      </m:sub>
                    </m:sSub>
                    <m:r>
                      <a:rPr sz="4200" i="1">
                        <a:solidFill>
                          <a:srgbClr val="000000"/>
                        </a:solidFill>
                        <a:latin typeface="Cambria Math" panose="02040503050406030204" pitchFamily="18" charset="0"/>
                      </a:rPr>
                      <m:t>=37.6±0.7</m:t>
                    </m:r>
                    <m:r>
                      <a:rPr sz="4200" i="1">
                        <a:solidFill>
                          <a:srgbClr val="000000"/>
                        </a:solidFill>
                        <a:latin typeface="Cambria Math" panose="02040503050406030204" pitchFamily="18" charset="0"/>
                      </a:rPr>
                      <m:t>𝑝𝑠</m:t>
                    </m:r>
                  </m:oMath>
                </a14:m>
                <a:endParaRPr/>
              </a:p>
            </p:txBody>
          </p:sp>
        </mc:Choice>
        <mc:Fallback>
          <p:sp>
            <p:nvSpPr>
              <p:cNvPr id="246" name="Electron beams at DESY…"/>
              <p:cNvSpPr txBox="1">
                <a:spLocks noGrp="1" noRot="1" noChangeAspect="1" noMove="1" noResize="1" noEditPoints="1" noAdjustHandles="1" noChangeArrowheads="1" noChangeShapeType="1" noTextEdit="1"/>
              </p:cNvSpPr>
              <p:nvPr>
                <p:ph type="body" sz="quarter" idx="1"/>
              </p:nvPr>
            </p:nvSpPr>
            <p:spPr>
              <a:xfrm>
                <a:off x="737694" y="2149087"/>
                <a:ext cx="11838986" cy="3271300"/>
              </a:xfrm>
              <a:prstGeom prst="rect">
                <a:avLst/>
              </a:prstGeom>
              <a:blipFill>
                <a:blip r:embed="rId3"/>
                <a:stretch>
                  <a:fillRect l="-1822" t="-2713"/>
                </a:stretch>
              </a:blipFill>
            </p:spPr>
            <p:txBody>
              <a:bodyPr/>
              <a:lstStyle/>
              <a:p>
                <a:r>
                  <a:rPr lang="zh-CN" altLang="en-US">
                    <a:noFill/>
                  </a:rPr>
                  <a:t> </a:t>
                </a:r>
              </a:p>
            </p:txBody>
          </p:sp>
        </mc:Fallback>
      </mc:AlternateContent>
      <p:pic>
        <p:nvPicPr>
          <p:cNvPr id="247" name="Screenshot 2024-03-19 at 21.35.59.png" descr="Screenshot 2024-03-19 at 21.35.59.png"/>
          <p:cNvPicPr>
            <a:picLocks noChangeAspect="1"/>
          </p:cNvPicPr>
          <p:nvPr/>
        </p:nvPicPr>
        <p:blipFill>
          <a:blip r:embed="rId4"/>
          <a:stretch>
            <a:fillRect/>
          </a:stretch>
        </p:blipFill>
        <p:spPr>
          <a:xfrm>
            <a:off x="-54648" y="5426491"/>
            <a:ext cx="24493296" cy="8027216"/>
          </a:xfrm>
          <a:prstGeom prst="rect">
            <a:avLst/>
          </a:prstGeom>
          <a:ln w="12700">
            <a:miter lim="400000"/>
          </a:ln>
        </p:spPr>
      </p:pic>
      <p:sp>
        <p:nvSpPr>
          <p:cNvPr id="248" name="CERN-LHCC-2020-007; ATLAS-TDR-031, Geneva, 2020"/>
          <p:cNvSpPr txBox="1"/>
          <p:nvPr/>
        </p:nvSpPr>
        <p:spPr>
          <a:xfrm>
            <a:off x="177263" y="13168406"/>
            <a:ext cx="6683421"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sp>
        <p:nvSpPr>
          <p:cNvPr id="249" name="Time difference between the sensor and a timing reference (Quartz+SiPM)…"/>
          <p:cNvSpPr txBox="1"/>
          <p:nvPr/>
        </p:nvSpPr>
        <p:spPr>
          <a:xfrm>
            <a:off x="13548142" y="3618831"/>
            <a:ext cx="11496697" cy="1456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spcBef>
                <a:spcPts val="4500"/>
              </a:spcBef>
              <a:defRPr sz="2500">
                <a:solidFill>
                  <a:srgbClr val="000000"/>
                </a:solidFill>
              </a:defRPr>
            </a:pPr>
            <a:r>
              <a:t>Time difference between the sensor and a timing reference (Quartz+SiPM)</a:t>
            </a:r>
          </a:p>
          <a:p>
            <a:pPr algn="l">
              <a:spcBef>
                <a:spcPts val="4500"/>
              </a:spcBef>
              <a:defRPr sz="2500">
                <a:solidFill>
                  <a:srgbClr val="000000"/>
                </a:solidFill>
              </a:defRPr>
            </a:pPr>
            <a:r>
              <a:t>Subtracting Landau contribution —&gt; 39ps of the remaining time resolution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0" name="In the forward region, between the Inner Tracker and the End Cap of Calorimeter…"/>
              <p:cNvSpPr txBox="1">
                <a:spLocks noGrp="1"/>
              </p:cNvSpPr>
              <p:nvPr>
                <p:ph type="body" idx="1"/>
              </p:nvPr>
            </p:nvSpPr>
            <p:spPr>
              <a:xfrm>
                <a:off x="1206500" y="2968877"/>
                <a:ext cx="21971000" cy="9489515"/>
              </a:xfrm>
              <a:prstGeom prst="rect">
                <a:avLst/>
              </a:prstGeom>
            </p:spPr>
            <p:txBody>
              <a:bodyPr>
                <a:normAutofit lnSpcReduction="10000"/>
              </a:bodyPr>
              <a:lstStyle/>
              <a:p>
                <a:pPr marL="615950" indent="-615950" defTabSz="2365188">
                  <a:lnSpc>
                    <a:spcPct val="100000"/>
                  </a:lnSpc>
                  <a:spcBef>
                    <a:spcPts val="4300"/>
                  </a:spcBef>
                  <a:defRPr sz="4656"/>
                </a:pPr>
                <a:r>
                  <a:rPr dirty="0"/>
                  <a:t>In the forward region, between the Inner Tracker and the End Cap of Calorimeter</a:t>
                </a:r>
              </a:p>
              <a:p>
                <a:pPr marL="615950" indent="-615950" defTabSz="2365188">
                  <a:lnSpc>
                    <a:spcPct val="100000"/>
                  </a:lnSpc>
                  <a:spcBef>
                    <a:spcPts val="4300"/>
                  </a:spcBef>
                  <a:defRPr sz="4656"/>
                </a:pPr>
                <a:r>
                  <a:rPr dirty="0"/>
                  <a:t>Covers from |</a:t>
                </a:r>
                <a:r>
                  <a:rPr dirty="0" err="1"/>
                  <a:t>η</a:t>
                </a:r>
                <a:r>
                  <a:rPr dirty="0"/>
                  <a:t>| = 2.4 to |</a:t>
                </a:r>
                <a:r>
                  <a:rPr dirty="0" err="1"/>
                  <a:t>η</a:t>
                </a:r>
                <a:r>
                  <a:rPr dirty="0"/>
                  <a:t>| = 4 </a:t>
                </a:r>
              </a:p>
              <a:p>
                <a:pPr marL="1773936" lvl="2" indent="-591312" defTabSz="2365188">
                  <a:lnSpc>
                    <a:spcPct val="100000"/>
                  </a:lnSpc>
                  <a:spcBef>
                    <a:spcPts val="4300"/>
                  </a:spcBef>
                  <a:buSzPct val="40000"/>
                  <a:buBlip>
                    <a:blip r:embed="rId3"/>
                  </a:buBlip>
                  <a:defRPr sz="4656"/>
                </a:pPr>
                <a:r>
                  <a:rPr dirty="0"/>
                  <a:t>Complement the capabilities of </a:t>
                </a:r>
                <a:r>
                  <a:rPr dirty="0" err="1"/>
                  <a:t>ITk</a:t>
                </a:r>
                <a:endParaRPr dirty="0"/>
              </a:p>
              <a:p>
                <a:pPr marL="1773936" lvl="2" indent="-591312" defTabSz="2365188">
                  <a:lnSpc>
                    <a:spcPct val="100000"/>
                  </a:lnSpc>
                  <a:spcBef>
                    <a:spcPts val="4300"/>
                  </a:spcBef>
                  <a:buSzPct val="40000"/>
                  <a:buBlip>
                    <a:blip r:embed="rId3"/>
                  </a:buBlip>
                  <a:defRPr sz="4656"/>
                </a:pPr>
                <a:r>
                  <a:rPr dirty="0"/>
                  <a:t>Improve the performances in forward region of ATLAS, e.g. jets and leptons reconstruction</a:t>
                </a:r>
              </a:p>
              <a:p>
                <a:pPr marL="1773936" lvl="2" indent="-591312" defTabSz="2365188">
                  <a:lnSpc>
                    <a:spcPct val="100000"/>
                  </a:lnSpc>
                  <a:spcBef>
                    <a:spcPts val="4300"/>
                  </a:spcBef>
                  <a:buSzPct val="40000"/>
                  <a:buBlip>
                    <a:blip r:embed="rId3"/>
                  </a:buBlip>
                  <a:defRPr sz="4656"/>
                </a:pPr>
                <a:r>
                  <a:rPr dirty="0"/>
                  <a:t>Region very important for the study of the vector boson fusion</a:t>
                </a:r>
              </a:p>
              <a:p>
                <a:pPr marL="615950" indent="-615950" defTabSz="2365188">
                  <a:lnSpc>
                    <a:spcPct val="100000"/>
                  </a:lnSpc>
                  <a:spcBef>
                    <a:spcPts val="4300"/>
                  </a:spcBef>
                  <a:defRPr sz="4656"/>
                </a:pPr>
                <a:r>
                  <a:rPr dirty="0"/>
                  <a:t>Aim at average </a:t>
                </a:r>
                <a14:m>
                  <m:oMath xmlns:m="http://schemas.openxmlformats.org/officeDocument/2006/math">
                    <m:sSub>
                      <m:sSubPr>
                        <m:ctrlPr>
                          <a:rPr sz="5600">
                            <a:solidFill>
                              <a:srgbClr val="000000"/>
                            </a:solidFill>
                            <a:latin typeface="Cambria Math" panose="02040503050406030204" pitchFamily="18" charset="0"/>
                          </a:rPr>
                        </m:ctrlPr>
                      </m:sSubPr>
                      <m:e>
                        <m:r>
                          <a:rPr sz="5600" i="1">
                            <a:solidFill>
                              <a:srgbClr val="000000"/>
                            </a:solidFill>
                            <a:latin typeface="Cambria Math" panose="02040503050406030204" pitchFamily="18" charset="0"/>
                          </a:rPr>
                          <m:t>𝜎</m:t>
                        </m:r>
                      </m:e>
                      <m:sub>
                        <m:r>
                          <a:rPr sz="5600" i="1">
                            <a:solidFill>
                              <a:srgbClr val="000000"/>
                            </a:solidFill>
                            <a:latin typeface="Cambria Math" panose="02040503050406030204" pitchFamily="18" charset="0"/>
                          </a:rPr>
                          <m:t>𝑡</m:t>
                        </m:r>
                      </m:sub>
                    </m:sSub>
                  </m:oMath>
                </a14:m>
                <a:r>
                  <a:rPr dirty="0"/>
                  <a:t> ~ 30ps per track at the start, 50ps per track at the end</a:t>
                </a:r>
              </a:p>
              <a:p>
                <a:pPr marL="615950" indent="-615950" defTabSz="2365188">
                  <a:lnSpc>
                    <a:spcPct val="100000"/>
                  </a:lnSpc>
                  <a:spcBef>
                    <a:spcPts val="4300"/>
                  </a:spcBef>
                  <a:defRPr sz="4656"/>
                </a:pPr>
                <a:r>
                  <a:rPr dirty="0"/>
                  <a:t>As counting detector for luminosity measurements</a:t>
                </a:r>
              </a:p>
            </p:txBody>
          </p:sp>
        </mc:Choice>
        <mc:Fallback>
          <p:sp>
            <p:nvSpPr>
              <p:cNvPr id="160" name="In the forward region, between the Inner Tracker and the End Cap of Calorimeter…"/>
              <p:cNvSpPr txBox="1">
                <a:spLocks noGrp="1" noRot="1" noChangeAspect="1" noMove="1" noResize="1" noEditPoints="1" noAdjustHandles="1" noChangeArrowheads="1" noChangeShapeType="1" noTextEdit="1"/>
              </p:cNvSpPr>
              <p:nvPr>
                <p:ph type="body" idx="1"/>
              </p:nvPr>
            </p:nvSpPr>
            <p:spPr>
              <a:xfrm>
                <a:off x="1206500" y="2968877"/>
                <a:ext cx="21971000" cy="9489515"/>
              </a:xfrm>
              <a:prstGeom prst="rect">
                <a:avLst/>
              </a:prstGeom>
              <a:blipFill>
                <a:blip r:embed="rId4"/>
                <a:stretch>
                  <a:fillRect l="-1561" t="-2403" r="-1561" b="-1469"/>
                </a:stretch>
              </a:blipFill>
            </p:spPr>
            <p:txBody>
              <a:bodyPr/>
              <a:lstStyle/>
              <a:p>
                <a:r>
                  <a:rPr lang="zh-CN" altLang="en-US">
                    <a:noFill/>
                  </a:rPr>
                  <a:t> </a:t>
                </a:r>
              </a:p>
            </p:txBody>
          </p:sp>
        </mc:Fallback>
      </mc:AlternateContent>
      <p:sp>
        <p:nvSpPr>
          <p:cNvPr id="161" name="Overview"/>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Overview</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mall Elements"/>
          <p:cNvSpPr txBox="1">
            <a:spLocks noGrp="1"/>
          </p:cNvSpPr>
          <p:nvPr>
            <p:ph type="subTitle" sz="quarter" idx="1"/>
          </p:nvPr>
        </p:nvSpPr>
        <p:spPr>
          <a:xfrm>
            <a:off x="7569579" y="8897739"/>
            <a:ext cx="9244842" cy="1065154"/>
          </a:xfrm>
          <a:prstGeom prst="rect">
            <a:avLst/>
          </a:prstGeom>
        </p:spPr>
        <p:txBody>
          <a:bodyPr/>
          <a:lstStyle>
            <a:lvl1pPr algn="ctr">
              <a:defRPr sz="5000" b="0">
                <a:latin typeface="Apple Braille Outline 6 Dot"/>
                <a:ea typeface="Apple Braille Outline 6 Dot"/>
                <a:cs typeface="Apple Braille Outline 6 Dot"/>
                <a:sym typeface="Apple Braille Outline 6 Dot"/>
              </a:defRPr>
            </a:lvl1pPr>
          </a:lstStyle>
          <a:p>
            <a:r>
              <a:t>Small Elements</a:t>
            </a:r>
          </a:p>
        </p:txBody>
      </p:sp>
      <p:sp>
        <p:nvSpPr>
          <p:cNvPr id="164" name="Detector Design"/>
          <p:cNvSpPr/>
          <p:nvPr/>
        </p:nvSpPr>
        <p:spPr>
          <a:xfrm>
            <a:off x="5824939" y="5077202"/>
            <a:ext cx="12734122" cy="3561596"/>
          </a:xfrm>
          <a:prstGeom prst="roundRect">
            <a:avLst>
              <a:gd name="adj" fmla="val 19432"/>
            </a:avLst>
          </a:prstGeom>
          <a:solidFill>
            <a:srgbClr val="6DE3D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nSpc>
                <a:spcPct val="80000"/>
              </a:lnSpc>
              <a:defRPr sz="8500" spc="-170">
                <a:solidFill>
                  <a:srgbClr val="000000"/>
                </a:solidFill>
                <a:latin typeface="Apple Braille Outline 6 Dot"/>
                <a:ea typeface="Apple Braille Outline 6 Dot"/>
                <a:cs typeface="Apple Braille Outline 6 Dot"/>
                <a:sym typeface="Apple Braille Outline 6 Dot"/>
              </a:defRPr>
            </a:lvl1pPr>
          </a:lstStyle>
          <a:p>
            <a:r>
              <a:t>Detector Design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Key components: Hybrid module!…"/>
          <p:cNvSpPr txBox="1">
            <a:spLocks noGrp="1"/>
          </p:cNvSpPr>
          <p:nvPr>
            <p:ph type="body" idx="1"/>
          </p:nvPr>
        </p:nvSpPr>
        <p:spPr>
          <a:xfrm>
            <a:off x="1206500" y="2968877"/>
            <a:ext cx="21971000" cy="9489515"/>
          </a:xfrm>
          <a:prstGeom prst="rect">
            <a:avLst/>
          </a:prstGeom>
        </p:spPr>
        <p:txBody>
          <a:bodyPr/>
          <a:lstStyle/>
          <a:p>
            <a:pPr marL="0" indent="0">
              <a:lnSpc>
                <a:spcPct val="100000"/>
              </a:lnSpc>
              <a:buSzTx/>
              <a:buNone/>
            </a:pPr>
            <a:r>
              <a:t>Key components: </a:t>
            </a:r>
            <a:r>
              <a:rPr b="1"/>
              <a:t>Hybrid module!</a:t>
            </a:r>
          </a:p>
          <a:p>
            <a:pPr marL="0" indent="0">
              <a:lnSpc>
                <a:spcPct val="100000"/>
              </a:lnSpc>
              <a:buSzTx/>
              <a:buNone/>
            </a:pPr>
            <a:r>
              <a:t>Two main parts:</a:t>
            </a:r>
          </a:p>
          <a:p>
            <a:pPr>
              <a:lnSpc>
                <a:spcPct val="100000"/>
              </a:lnSpc>
            </a:pPr>
            <a:r>
              <a:t>the sensor - Low-Gain Avalanche Detector (LGAD)</a:t>
            </a:r>
          </a:p>
          <a:p>
            <a:pPr>
              <a:lnSpc>
                <a:spcPct val="100000"/>
              </a:lnSpc>
            </a:pPr>
            <a:r>
              <a:t>the electronics - Application-Specific Integrated Circuit (ASIC)</a:t>
            </a:r>
          </a:p>
        </p:txBody>
      </p:sp>
      <p:sp>
        <p:nvSpPr>
          <p:cNvPr id="167" name="Detector Design"/>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Screenshot 2024-03-17 at 13.09.05.png" descr="Screenshot 2024-03-17 at 13.09.05.png"/>
          <p:cNvPicPr>
            <a:picLocks noChangeAspect="1"/>
          </p:cNvPicPr>
          <p:nvPr/>
        </p:nvPicPr>
        <p:blipFill>
          <a:blip r:embed="rId3"/>
          <a:stretch>
            <a:fillRect/>
          </a:stretch>
        </p:blipFill>
        <p:spPr>
          <a:xfrm>
            <a:off x="26539" y="1659057"/>
            <a:ext cx="13655627" cy="12949798"/>
          </a:xfrm>
          <a:prstGeom prst="rect">
            <a:avLst/>
          </a:prstGeom>
          <a:ln w="12700">
            <a:miter lim="400000"/>
          </a:ln>
        </p:spPr>
      </p:pic>
      <p:sp>
        <p:nvSpPr>
          <p:cNvPr id="170" name="Pixel (pad) size of 1.3 × 1.3 mm2…"/>
          <p:cNvSpPr txBox="1">
            <a:spLocks noGrp="1"/>
          </p:cNvSpPr>
          <p:nvPr>
            <p:ph type="body" sz="half" idx="1"/>
          </p:nvPr>
        </p:nvSpPr>
        <p:spPr>
          <a:xfrm>
            <a:off x="14180122" y="2425494"/>
            <a:ext cx="10152102" cy="10598423"/>
          </a:xfrm>
          <a:prstGeom prst="rect">
            <a:avLst/>
          </a:prstGeom>
        </p:spPr>
        <p:txBody>
          <a:bodyPr/>
          <a:lstStyle/>
          <a:p>
            <a:pPr>
              <a:lnSpc>
                <a:spcPct val="100000"/>
              </a:lnSpc>
            </a:pPr>
            <a:r>
              <a:rPr dirty="0"/>
              <a:t>Pixel (pad) size of 1.3 × 1.3 mm</a:t>
            </a:r>
            <a:r>
              <a:rPr baseline="31999" dirty="0"/>
              <a:t>2</a:t>
            </a:r>
          </a:p>
          <a:p>
            <a:pPr>
              <a:lnSpc>
                <a:spcPct val="100000"/>
              </a:lnSpc>
            </a:pPr>
            <a:r>
              <a:rPr lang="en-GB" b="1" dirty="0"/>
              <a:t>Key ingredient</a:t>
            </a:r>
            <a:r>
              <a:rPr lang="en-GB" dirty="0"/>
              <a:t> to get excellent time resolution: larger current further created by holes</a:t>
            </a:r>
          </a:p>
          <a:p>
            <a:pPr>
              <a:lnSpc>
                <a:spcPct val="100000"/>
              </a:lnSpc>
            </a:pPr>
            <a:r>
              <a:rPr dirty="0"/>
              <a:t>n-on-p silicon hybrid pixel detectors with an internal gain ~10 to 50</a:t>
            </a:r>
          </a:p>
          <a:p>
            <a:pPr>
              <a:lnSpc>
                <a:spcPct val="100000"/>
              </a:lnSpc>
            </a:pPr>
            <a:r>
              <a:rPr dirty="0"/>
              <a:t>An extra highly-doped p-layer (Boron B)!</a:t>
            </a:r>
          </a:p>
          <a:p>
            <a:pPr>
              <a:lnSpc>
                <a:spcPct val="100000"/>
              </a:lnSpc>
            </a:pPr>
            <a:r>
              <a:rPr dirty="0"/>
              <a:t>Low noise amplification to improve the S/N</a:t>
            </a:r>
          </a:p>
        </p:txBody>
      </p:sp>
      <p:sp>
        <p:nvSpPr>
          <p:cNvPr id="171" name="Detector Design - LGAD"/>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LGAD</a:t>
            </a:r>
          </a:p>
        </p:txBody>
      </p:sp>
      <p:sp>
        <p:nvSpPr>
          <p:cNvPr id="172" name="CERN-LHCC-2020-007; ATLAS-TDR-031, Geneva, 2020"/>
          <p:cNvSpPr txBox="1"/>
          <p:nvPr/>
        </p:nvSpPr>
        <p:spPr>
          <a:xfrm>
            <a:off x="6520556" y="13073072"/>
            <a:ext cx="6683421" cy="39929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Screenshot 2024-03-19 at 18.00.32.png" descr="Screenshot 2024-03-19 at 18.00.32.png"/>
          <p:cNvPicPr>
            <a:picLocks noChangeAspect="1"/>
          </p:cNvPicPr>
          <p:nvPr/>
        </p:nvPicPr>
        <p:blipFill>
          <a:blip r:embed="rId3"/>
          <a:stretch>
            <a:fillRect/>
          </a:stretch>
        </p:blipFill>
        <p:spPr>
          <a:xfrm>
            <a:off x="112068" y="2754932"/>
            <a:ext cx="13159031" cy="9306552"/>
          </a:xfrm>
          <a:prstGeom prst="rect">
            <a:avLst/>
          </a:prstGeom>
          <a:ln w="12700">
            <a:miter lim="400000"/>
          </a:ln>
        </p:spPr>
      </p:pic>
      <mc:AlternateContent xmlns:mc="http://schemas.openxmlformats.org/markup-compatibility/2006">
        <mc:Choice xmlns:a14="http://schemas.microsoft.com/office/drawing/2010/main" Requires="a14">
          <p:sp>
            <p:nvSpPr>
              <p:cNvPr id="175" name="LGAD signal…"/>
              <p:cNvSpPr txBox="1">
                <a:spLocks noGrp="1"/>
              </p:cNvSpPr>
              <p:nvPr>
                <p:ph type="body" sz="half" idx="1"/>
              </p:nvPr>
            </p:nvSpPr>
            <p:spPr>
              <a:xfrm>
                <a:off x="13695863" y="2452397"/>
                <a:ext cx="10152102" cy="10598423"/>
              </a:xfrm>
              <a:prstGeom prst="rect">
                <a:avLst/>
              </a:prstGeom>
            </p:spPr>
            <p:txBody>
              <a:bodyPr/>
              <a:lstStyle/>
              <a:p>
                <a:pPr marL="0" indent="0">
                  <a:lnSpc>
                    <a:spcPct val="100000"/>
                  </a:lnSpc>
                  <a:buSzTx/>
                  <a:buNone/>
                </a:pPr>
                <a:r>
                  <a:t>LGAD signal</a:t>
                </a:r>
              </a:p>
              <a:p>
                <a:pPr>
                  <a:lnSpc>
                    <a:spcPct val="100000"/>
                  </a:lnSpc>
                </a:pPr>
                <a:r>
                  <a:t>Key aspect: rise time </a:t>
                </a:r>
                <a14:m>
                  <m:oMath xmlns:m="http://schemas.openxmlformats.org/officeDocument/2006/math">
                    <m:sSub>
                      <m:sSubPr>
                        <m:ctrlPr>
                          <a:rPr sz="5750">
                            <a:solidFill>
                              <a:srgbClr val="000000"/>
                            </a:solidFill>
                            <a:latin typeface="Cambria Math" panose="02040503050406030204" pitchFamily="18" charset="0"/>
                          </a:rPr>
                        </m:ctrlPr>
                      </m:sSubPr>
                      <m:e>
                        <m:r>
                          <a:rPr sz="5750" i="1">
                            <a:solidFill>
                              <a:srgbClr val="000000"/>
                            </a:solidFill>
                            <a:latin typeface="Cambria Math" panose="02040503050406030204" pitchFamily="18" charset="0"/>
                          </a:rPr>
                          <m:t>𝑟</m:t>
                        </m:r>
                      </m:e>
                      <m:sub>
                        <m:r>
                          <a:rPr sz="5750" i="1">
                            <a:solidFill>
                              <a:srgbClr val="000000"/>
                            </a:solidFill>
                            <a:latin typeface="Cambria Math" panose="02040503050406030204" pitchFamily="18" charset="0"/>
                          </a:rPr>
                          <m:t>𝑟𝑖𝑠𝑒</m:t>
                        </m:r>
                      </m:sub>
                    </m:sSub>
                  </m:oMath>
                </a14:m>
                <a:r>
                  <a:t>:</a:t>
                </a:r>
              </a:p>
              <a:p>
                <a:pPr marL="0" indent="0" algn="ctr">
                  <a:lnSpc>
                    <a:spcPct val="100000"/>
                  </a:lnSpc>
                  <a:buSzTx/>
                  <a:buNone/>
                </a:pPr>
                <a:r>
                  <a:t> convolution of signal duration and amplifier rise time</a:t>
                </a:r>
                <a:endParaRPr sz="4700"/>
              </a:p>
              <a:p>
                <a:pPr marL="609600" indent="-609600">
                  <a:buSzPct val="40000"/>
                  <a:buBlip>
                    <a:blip r:embed="rId4"/>
                  </a:buBlip>
                  <a:defRPr sz="3800"/>
                </a:pPr>
                <a:r>
                  <a:t>Large gain: </a:t>
                </a:r>
                <a14:m>
                  <m:oMath xmlns:m="http://schemas.openxmlformats.org/officeDocument/2006/math">
                    <m:sSub>
                      <m:sSubPr>
                        <m:ctrlPr>
                          <a:rPr sz="4550">
                            <a:solidFill>
                              <a:srgbClr val="000000"/>
                            </a:solidFill>
                            <a:latin typeface="Cambria Math" panose="02040503050406030204" pitchFamily="18" charset="0"/>
                          </a:rPr>
                        </m:ctrlPr>
                      </m:sSubPr>
                      <m:e>
                        <m:r>
                          <a:rPr sz="4550" i="1">
                            <a:solidFill>
                              <a:srgbClr val="000000"/>
                            </a:solidFill>
                            <a:latin typeface="Cambria Math" panose="02040503050406030204" pitchFamily="18" charset="0"/>
                          </a:rPr>
                          <m:t>𝑟</m:t>
                        </m:r>
                      </m:e>
                      <m:sub>
                        <m:r>
                          <a:rPr sz="4550" i="1">
                            <a:solidFill>
                              <a:srgbClr val="000000"/>
                            </a:solidFill>
                            <a:latin typeface="Cambria Math" panose="02040503050406030204" pitchFamily="18" charset="0"/>
                          </a:rPr>
                          <m:t>𝑟𝑖𝑠𝑒</m:t>
                        </m:r>
                      </m:sub>
                    </m:sSub>
                  </m:oMath>
                </a14:m>
                <a:r>
                  <a:t>~50ps, signal duration ~1ns</a:t>
                </a:r>
              </a:p>
              <a:p>
                <a:pPr marL="609600" indent="-609600">
                  <a:buSzPct val="40000"/>
                  <a:buBlip>
                    <a:blip r:embed="rId4"/>
                  </a:buBlip>
                  <a:defRPr sz="3800"/>
                </a:pPr>
                <a:r>
                  <a:t>Smaller rise time if thinner &amp; larger gain</a:t>
                </a:r>
              </a:p>
              <a:p>
                <a:pPr marL="609600" indent="-609600">
                  <a:buSzPct val="40000"/>
                  <a:buBlip>
                    <a:blip r:embed="rId4"/>
                  </a:buBlip>
                  <a:defRPr sz="3800"/>
                </a:pPr>
                <a:r>
                  <a:t>If irradiation neutron fluence increases      —&gt; smaller charge and current, shorter signal duration</a:t>
                </a:r>
              </a:p>
            </p:txBody>
          </p:sp>
        </mc:Choice>
        <mc:Fallback>
          <p:sp>
            <p:nvSpPr>
              <p:cNvPr id="175" name="LGAD signal…"/>
              <p:cNvSpPr txBox="1">
                <a:spLocks noGrp="1" noRot="1" noChangeAspect="1" noMove="1" noResize="1" noEditPoints="1" noAdjustHandles="1" noChangeArrowheads="1" noChangeShapeType="1" noTextEdit="1"/>
              </p:cNvSpPr>
              <p:nvPr>
                <p:ph type="body" sz="half" idx="1"/>
              </p:nvPr>
            </p:nvSpPr>
            <p:spPr>
              <a:xfrm>
                <a:off x="13695863" y="2452397"/>
                <a:ext cx="10152102" cy="10598423"/>
              </a:xfrm>
              <a:prstGeom prst="rect">
                <a:avLst/>
              </a:prstGeom>
              <a:blipFill>
                <a:blip r:embed="rId5"/>
                <a:stretch>
                  <a:fillRect l="-3500" t="-1196" r="-1750"/>
                </a:stretch>
              </a:blipFill>
            </p:spPr>
            <p:txBody>
              <a:bodyPr/>
              <a:lstStyle/>
              <a:p>
                <a:r>
                  <a:rPr lang="zh-CN" altLang="en-US">
                    <a:noFill/>
                  </a:rPr>
                  <a:t> </a:t>
                </a:r>
              </a:p>
            </p:txBody>
          </p:sp>
        </mc:Fallback>
      </mc:AlternateContent>
      <p:sp>
        <p:nvSpPr>
          <p:cNvPr id="176" name="Detector Design - LGAD"/>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LGAD</a:t>
            </a:r>
          </a:p>
        </p:txBody>
      </p:sp>
      <p:sp>
        <p:nvSpPr>
          <p:cNvPr id="177" name="CERN-LHCC-2020-007; ATLAS-TDR-031, Geneva, 2020"/>
          <p:cNvSpPr txBox="1"/>
          <p:nvPr/>
        </p:nvSpPr>
        <p:spPr>
          <a:xfrm>
            <a:off x="6386039" y="12481199"/>
            <a:ext cx="6683421"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Dedicated front-end electronics…"/>
          <p:cNvSpPr txBox="1">
            <a:spLocks noGrp="1"/>
          </p:cNvSpPr>
          <p:nvPr>
            <p:ph type="body" idx="1"/>
          </p:nvPr>
        </p:nvSpPr>
        <p:spPr>
          <a:xfrm>
            <a:off x="1042221" y="4487675"/>
            <a:ext cx="22299558" cy="7157723"/>
          </a:xfrm>
          <a:prstGeom prst="rect">
            <a:avLst/>
          </a:prstGeom>
        </p:spPr>
        <p:txBody>
          <a:bodyPr>
            <a:normAutofit lnSpcReduction="10000"/>
          </a:bodyPr>
          <a:lstStyle/>
          <a:p>
            <a:pPr marL="622300" indent="-622300" defTabSz="2389572">
              <a:lnSpc>
                <a:spcPct val="100000"/>
              </a:lnSpc>
              <a:spcBef>
                <a:spcPts val="4400"/>
              </a:spcBef>
              <a:defRPr sz="4704"/>
            </a:pPr>
            <a:r>
              <a:rPr dirty="0"/>
              <a:t>Dedicated front-end electronics</a:t>
            </a:r>
          </a:p>
          <a:p>
            <a:pPr marL="622300" indent="-622300" defTabSz="2389572">
              <a:lnSpc>
                <a:spcPct val="100000"/>
              </a:lnSpc>
              <a:spcBef>
                <a:spcPts val="4400"/>
              </a:spcBef>
              <a:defRPr sz="4704"/>
            </a:pPr>
            <a:r>
              <a:rPr dirty="0"/>
              <a:t>The LGAD sensors will be read out by the ALTIROC </a:t>
            </a:r>
          </a:p>
          <a:p>
            <a:pPr marL="622300" indent="-622300" defTabSz="2389572">
              <a:lnSpc>
                <a:spcPct val="100000"/>
              </a:lnSpc>
              <a:spcBef>
                <a:spcPts val="4400"/>
              </a:spcBef>
              <a:defRPr sz="4704"/>
            </a:pPr>
            <a:r>
              <a:rPr dirty="0"/>
              <a:t>Excellent time resolution and radiation hard</a:t>
            </a:r>
          </a:p>
          <a:p>
            <a:pPr marL="622300" indent="-622300" defTabSz="2389572">
              <a:lnSpc>
                <a:spcPct val="100000"/>
              </a:lnSpc>
              <a:spcBef>
                <a:spcPts val="4400"/>
              </a:spcBef>
              <a:defRPr sz="4704"/>
            </a:pPr>
            <a:r>
              <a:rPr dirty="0"/>
              <a:t>In each module:</a:t>
            </a:r>
          </a:p>
          <a:p>
            <a:pPr marL="0" lvl="1" indent="448055" defTabSz="2389572">
              <a:lnSpc>
                <a:spcPct val="100000"/>
              </a:lnSpc>
              <a:spcBef>
                <a:spcPts val="4400"/>
              </a:spcBef>
              <a:buSzTx/>
              <a:buNone/>
              <a:defRPr sz="4704"/>
            </a:pPr>
            <a:r>
              <a:rPr dirty="0"/>
              <a:t>two ASICs Bump-bonded to sensor </a:t>
            </a:r>
          </a:p>
          <a:p>
            <a:pPr marL="0" lvl="1" indent="448055" defTabSz="2389572">
              <a:lnSpc>
                <a:spcPct val="100000"/>
              </a:lnSpc>
              <a:spcBef>
                <a:spcPts val="4400"/>
              </a:spcBef>
              <a:buSzTx/>
              <a:buNone/>
              <a:defRPr sz="4704"/>
            </a:pPr>
            <a:r>
              <a:rPr dirty="0"/>
              <a:t>—&gt; 450 pads, 225 channels + common digital electronics in each ASIC</a:t>
            </a:r>
          </a:p>
        </p:txBody>
      </p:sp>
      <p:sp>
        <p:nvSpPr>
          <p:cNvPr id="180" name="Detector Design - ALTIROC"/>
          <p:cNvSpPr/>
          <p:nvPr/>
        </p:nvSpPr>
        <p:spPr>
          <a:xfrm>
            <a:off x="-7035" y="-964"/>
            <a:ext cx="24398071" cy="1717406"/>
          </a:xfrm>
          <a:prstGeom prst="rect">
            <a:avLst/>
          </a:prstGeom>
          <a:solidFill>
            <a:srgbClr val="6EE4D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2" algn="l">
              <a:lnSpc>
                <a:spcPct val="80000"/>
              </a:lnSpc>
              <a:defRPr sz="8000" spc="-159">
                <a:solidFill>
                  <a:srgbClr val="000000"/>
                </a:solidFill>
                <a:latin typeface="AppleMyungjo 일반체"/>
                <a:ea typeface="AppleMyungjo 일반체"/>
                <a:cs typeface="AppleMyungjo 일반체"/>
                <a:sym typeface="AppleMyungjo 일반체"/>
              </a:defRPr>
            </a:pPr>
            <a:r>
              <a:t>Detector Design - ALTIROC</a:t>
            </a:r>
          </a:p>
        </p:txBody>
      </p:sp>
      <p:sp>
        <p:nvSpPr>
          <p:cNvPr id="181" name="Customised read-out ASIC chip: ALTIROC"/>
          <p:cNvSpPr txBox="1"/>
          <p:nvPr/>
        </p:nvSpPr>
        <p:spPr>
          <a:xfrm>
            <a:off x="959720" y="2093574"/>
            <a:ext cx="11620501"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800">
                <a:solidFill>
                  <a:srgbClr val="000000"/>
                </a:solidFill>
              </a:defRPr>
            </a:lvl1pPr>
          </a:lstStyle>
          <a:p>
            <a:r>
              <a:t>Customised read-out ASIC chip: ALTIROC</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ERN-LHCC-2020-007; ATLAS-TDR-031, Geneva, 2020"/>
          <p:cNvSpPr txBox="1"/>
          <p:nvPr/>
        </p:nvSpPr>
        <p:spPr>
          <a:xfrm>
            <a:off x="12665689" y="13239496"/>
            <a:ext cx="6683421" cy="399289"/>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2000">
                <a:solidFill>
                  <a:srgbClr val="000000"/>
                </a:solidFill>
              </a:defRPr>
            </a:lvl1pPr>
          </a:lstStyle>
          <a:p>
            <a:r>
              <a:t>CERN-LHCC-2020-007; ATLAS-TDR-031, Geneva, 2020</a:t>
            </a:r>
          </a:p>
        </p:txBody>
      </p:sp>
      <p:sp>
        <p:nvSpPr>
          <p:cNvPr id="184" name="The two TDC provide digital hit data:  time of arrival (TOA) and                      time over threshold (TOT)…"/>
          <p:cNvSpPr txBox="1"/>
          <p:nvPr/>
        </p:nvSpPr>
        <p:spPr>
          <a:xfrm>
            <a:off x="12884758" y="4249242"/>
            <a:ext cx="11427241" cy="5217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90000"/>
              </a:lnSpc>
              <a:spcBef>
                <a:spcPts val="4500"/>
              </a:spcBef>
              <a:defRPr sz="4800">
                <a:solidFill>
                  <a:srgbClr val="000000"/>
                </a:solidFill>
              </a:defRPr>
            </a:pPr>
            <a:r>
              <a:t>The two TDC provide digital hit data:  time of arrival (TOA) and                      time over threshold (TOT)</a:t>
            </a:r>
          </a:p>
          <a:p>
            <a:pPr algn="l">
              <a:lnSpc>
                <a:spcPct val="90000"/>
              </a:lnSpc>
              <a:spcBef>
                <a:spcPts val="4500"/>
              </a:spcBef>
              <a:defRPr sz="4800">
                <a:solidFill>
                  <a:srgbClr val="000000"/>
                </a:solidFill>
              </a:defRPr>
            </a:pPr>
            <a:endParaRPr/>
          </a:p>
          <a:p>
            <a:pPr algn="l">
              <a:lnSpc>
                <a:spcPct val="90000"/>
              </a:lnSpc>
              <a:spcBef>
                <a:spcPts val="4500"/>
              </a:spcBef>
              <a:defRPr sz="4800">
                <a:solidFill>
                  <a:srgbClr val="000000"/>
                </a:solidFill>
              </a:defRPr>
            </a:pPr>
            <a:r>
              <a:t>Significantly reduced number of channel + an optimised front-end block </a:t>
            </a:r>
          </a:p>
        </p:txBody>
      </p:sp>
      <p:pic>
        <p:nvPicPr>
          <p:cNvPr id="185" name="Screenshot 2024-03-19 at 18.21.05.png" descr="Screenshot 2024-03-19 at 18.21.05.png"/>
          <p:cNvPicPr>
            <a:picLocks noChangeAspect="1"/>
          </p:cNvPicPr>
          <p:nvPr/>
        </p:nvPicPr>
        <p:blipFill>
          <a:blip r:embed="rId3"/>
          <a:stretch>
            <a:fillRect/>
          </a:stretch>
        </p:blipFill>
        <p:spPr>
          <a:xfrm>
            <a:off x="434304" y="-150113"/>
            <a:ext cx="12097716" cy="1401622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TotalTime>
  <Words>1956</Words>
  <Application>Microsoft Macintosh PowerPoint</Application>
  <PresentationFormat>Custom</PresentationFormat>
  <Paragraphs>184</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Cambria Math</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Jay Lyu</cp:lastModifiedBy>
  <cp:revision>13</cp:revision>
  <dcterms:modified xsi:type="dcterms:W3CDTF">2024-03-20T11:35:22Z</dcterms:modified>
</cp:coreProperties>
</file>