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4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2282" autoAdjust="0"/>
  </p:normalViewPr>
  <p:slideViewPr>
    <p:cSldViewPr snapToGrid="0">
      <p:cViewPr varScale="1">
        <p:scale>
          <a:sx n="73" d="100"/>
          <a:sy n="73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33161-ED64-4AE2-847B-7917F9FCF8CA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A56C73-1C92-446C-844B-5D637FA2F37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NL" dirty="0"/>
            <a:t>General Purpose</a:t>
          </a:r>
        </a:p>
        <a:p>
          <a:pPr>
            <a:lnSpc>
              <a:spcPct val="100000"/>
            </a:lnSpc>
            <a:defRPr b="1"/>
          </a:pPr>
          <a:r>
            <a:rPr lang="en-US" b="0" i="0" dirty="0"/>
            <a:t>designed in layers of different types of detectors.</a:t>
          </a:r>
          <a:endParaRPr lang="en-US" dirty="0"/>
        </a:p>
      </dgm:t>
    </dgm:pt>
    <dgm:pt modelId="{B9F202E8-F303-4B25-8050-592F4B61E6B2}" type="parTrans" cxnId="{5F92334C-2767-464B-BAF8-222ADA91BADC}">
      <dgm:prSet/>
      <dgm:spPr/>
      <dgm:t>
        <a:bodyPr/>
        <a:lstStyle/>
        <a:p>
          <a:endParaRPr lang="en-US"/>
        </a:p>
      </dgm:t>
    </dgm:pt>
    <dgm:pt modelId="{03FE91B1-ABC0-497C-8419-092D2122EC5F}" type="sibTrans" cxnId="{5F92334C-2767-464B-BAF8-222ADA91BADC}">
      <dgm:prSet/>
      <dgm:spPr/>
      <dgm:t>
        <a:bodyPr/>
        <a:lstStyle/>
        <a:p>
          <a:endParaRPr lang="en-US"/>
        </a:p>
      </dgm:t>
    </dgm:pt>
    <dgm:pt modelId="{6BFFB031-8C64-41E7-A1AA-6161EFAF56E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Concentric cylinders around the interaction point where the proton beams from the LHC collide.</a:t>
          </a:r>
        </a:p>
      </dgm:t>
    </dgm:pt>
    <dgm:pt modelId="{F0BDEF8A-0571-4448-85BA-6F4EC6A971C4}" type="parTrans" cxnId="{6DA07C08-A1F4-4665-8752-C91B16AE34AD}">
      <dgm:prSet/>
      <dgm:spPr/>
      <dgm:t>
        <a:bodyPr/>
        <a:lstStyle/>
        <a:p>
          <a:endParaRPr lang="en-US"/>
        </a:p>
      </dgm:t>
    </dgm:pt>
    <dgm:pt modelId="{151958AA-92FD-4025-8804-81894DC69D75}" type="sibTrans" cxnId="{6DA07C08-A1F4-4665-8752-C91B16AE34AD}">
      <dgm:prSet/>
      <dgm:spPr/>
      <dgm:t>
        <a:bodyPr/>
        <a:lstStyle/>
        <a:p>
          <a:endParaRPr lang="en-US"/>
        </a:p>
      </dgm:t>
    </dgm:pt>
    <dgm:pt modelId="{7ED99FC9-0262-4620-A23C-85464FCDFA2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MS consists of three parts:</a:t>
          </a:r>
        </a:p>
      </dgm:t>
    </dgm:pt>
    <dgm:pt modelId="{9EC1BCE0-12A9-41F7-A0AE-2B2D099D0B62}" type="parTrans" cxnId="{121AA591-5BFE-4EBC-BE6D-5AB281B0207D}">
      <dgm:prSet/>
      <dgm:spPr/>
      <dgm:t>
        <a:bodyPr/>
        <a:lstStyle/>
        <a:p>
          <a:endParaRPr lang="en-US"/>
        </a:p>
      </dgm:t>
    </dgm:pt>
    <dgm:pt modelId="{1859134F-8FD2-4FDC-8D5C-22DF420B1A77}" type="sibTrans" cxnId="{121AA591-5BFE-4EBC-BE6D-5AB281B0207D}">
      <dgm:prSet/>
      <dgm:spPr/>
      <dgm:t>
        <a:bodyPr/>
        <a:lstStyle/>
        <a:p>
          <a:endParaRPr lang="en-US"/>
        </a:p>
      </dgm:t>
    </dgm:pt>
    <dgm:pt modelId="{E7D6AA62-FBF7-46E6-B095-17CD72A88A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1. Magnetic field</a:t>
          </a:r>
        </a:p>
        <a:p>
          <a:pPr>
            <a:lnSpc>
              <a:spcPct val="100000"/>
            </a:lnSpc>
          </a:pPr>
          <a:r>
            <a:rPr lang="en-US" dirty="0"/>
            <a:t>2. A set of Track chambers measuring </a:t>
          </a:r>
        </a:p>
        <a:p>
          <a:pPr>
            <a:lnSpc>
              <a:spcPct val="100000"/>
            </a:lnSpc>
          </a:pPr>
          <a:r>
            <a:rPr lang="en-US" dirty="0"/>
            <a:t>3. A set of Triggering chambers with accurate time-resolution.</a:t>
          </a:r>
        </a:p>
      </dgm:t>
    </dgm:pt>
    <dgm:pt modelId="{C39A04C6-21F2-4F76-9893-E2002DEB0FF6}" type="parTrans" cxnId="{75F57B00-F514-463F-8317-6DAA0259AD23}">
      <dgm:prSet/>
      <dgm:spPr/>
      <dgm:t>
        <a:bodyPr/>
        <a:lstStyle/>
        <a:p>
          <a:endParaRPr lang="en-US"/>
        </a:p>
      </dgm:t>
    </dgm:pt>
    <dgm:pt modelId="{CFF6FF6C-73F9-4E1D-A699-09846367683C}" type="sibTrans" cxnId="{75F57B00-F514-463F-8317-6DAA0259AD23}">
      <dgm:prSet/>
      <dgm:spPr/>
      <dgm:t>
        <a:bodyPr/>
        <a:lstStyle/>
        <a:p>
          <a:endParaRPr lang="en-US"/>
        </a:p>
      </dgm:t>
    </dgm:pt>
    <dgm:pt modelId="{5D74509D-0815-42D9-B77B-DCC62DD0A890}" type="pres">
      <dgm:prSet presAssocID="{43833161-ED64-4AE2-847B-7917F9FCF8CA}" presName="root" presStyleCnt="0">
        <dgm:presLayoutVars>
          <dgm:dir/>
          <dgm:resizeHandles val="exact"/>
        </dgm:presLayoutVars>
      </dgm:prSet>
      <dgm:spPr/>
    </dgm:pt>
    <dgm:pt modelId="{AD9FB6EC-5CEE-4C3D-BDB2-000ED3A9DB28}" type="pres">
      <dgm:prSet presAssocID="{4DA56C73-1C92-446C-844B-5D637FA2F373}" presName="compNode" presStyleCnt="0"/>
      <dgm:spPr/>
    </dgm:pt>
    <dgm:pt modelId="{1BA38669-C610-4927-975F-8ACBFB75B40D}" type="pres">
      <dgm:prSet presAssocID="{4DA56C73-1C92-446C-844B-5D637FA2F37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AE55D4E7-EC2E-4EBA-A50C-B046D7A9AF9D}" type="pres">
      <dgm:prSet presAssocID="{4DA56C73-1C92-446C-844B-5D637FA2F373}" presName="iconSpace" presStyleCnt="0"/>
      <dgm:spPr/>
    </dgm:pt>
    <dgm:pt modelId="{674E7FB9-2967-48BE-878C-65FFEB1E0CF3}" type="pres">
      <dgm:prSet presAssocID="{4DA56C73-1C92-446C-844B-5D637FA2F373}" presName="parTx" presStyleLbl="revTx" presStyleIdx="0" presStyleCnt="6">
        <dgm:presLayoutVars>
          <dgm:chMax val="0"/>
          <dgm:chPref val="0"/>
        </dgm:presLayoutVars>
      </dgm:prSet>
      <dgm:spPr/>
    </dgm:pt>
    <dgm:pt modelId="{4AE5851E-2C51-40CC-876F-9F82688A841D}" type="pres">
      <dgm:prSet presAssocID="{4DA56C73-1C92-446C-844B-5D637FA2F373}" presName="txSpace" presStyleCnt="0"/>
      <dgm:spPr/>
    </dgm:pt>
    <dgm:pt modelId="{A877DCB4-0ED5-4F03-8636-FC2F748BEE68}" type="pres">
      <dgm:prSet presAssocID="{4DA56C73-1C92-446C-844B-5D637FA2F373}" presName="desTx" presStyleLbl="revTx" presStyleIdx="1" presStyleCnt="6">
        <dgm:presLayoutVars/>
      </dgm:prSet>
      <dgm:spPr/>
    </dgm:pt>
    <dgm:pt modelId="{20399E1B-64F4-40E2-A9B3-06BC90D78522}" type="pres">
      <dgm:prSet presAssocID="{03FE91B1-ABC0-497C-8419-092D2122EC5F}" presName="sibTrans" presStyleCnt="0"/>
      <dgm:spPr/>
    </dgm:pt>
    <dgm:pt modelId="{5D280C25-6EFD-4115-A3F0-3077A96DA421}" type="pres">
      <dgm:prSet presAssocID="{6BFFB031-8C64-41E7-A1AA-6161EFAF56E9}" presName="compNode" presStyleCnt="0"/>
      <dgm:spPr/>
    </dgm:pt>
    <dgm:pt modelId="{6D0D2155-D78E-4660-9A74-50BB4D77D895}" type="pres">
      <dgm:prSet presAssocID="{6BFFB031-8C64-41E7-A1AA-6161EFAF56E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916B1BFA-8555-4E6E-BB53-3895B4EBBED4}" type="pres">
      <dgm:prSet presAssocID="{6BFFB031-8C64-41E7-A1AA-6161EFAF56E9}" presName="iconSpace" presStyleCnt="0"/>
      <dgm:spPr/>
    </dgm:pt>
    <dgm:pt modelId="{5AEC6485-F76C-43E7-B300-3FCE8E57E39C}" type="pres">
      <dgm:prSet presAssocID="{6BFFB031-8C64-41E7-A1AA-6161EFAF56E9}" presName="parTx" presStyleLbl="revTx" presStyleIdx="2" presStyleCnt="6">
        <dgm:presLayoutVars>
          <dgm:chMax val="0"/>
          <dgm:chPref val="0"/>
        </dgm:presLayoutVars>
      </dgm:prSet>
      <dgm:spPr/>
    </dgm:pt>
    <dgm:pt modelId="{9A6AE071-E4FB-43C6-AF37-629DF8E8F4CF}" type="pres">
      <dgm:prSet presAssocID="{6BFFB031-8C64-41E7-A1AA-6161EFAF56E9}" presName="txSpace" presStyleCnt="0"/>
      <dgm:spPr/>
    </dgm:pt>
    <dgm:pt modelId="{043A6F58-5CE1-4B91-82C4-10FB9B002421}" type="pres">
      <dgm:prSet presAssocID="{6BFFB031-8C64-41E7-A1AA-6161EFAF56E9}" presName="desTx" presStyleLbl="revTx" presStyleIdx="3" presStyleCnt="6">
        <dgm:presLayoutVars/>
      </dgm:prSet>
      <dgm:spPr/>
    </dgm:pt>
    <dgm:pt modelId="{A323331F-2989-46AD-A1D7-99E4CC648DD3}" type="pres">
      <dgm:prSet presAssocID="{151958AA-92FD-4025-8804-81894DC69D75}" presName="sibTrans" presStyleCnt="0"/>
      <dgm:spPr/>
    </dgm:pt>
    <dgm:pt modelId="{157BBCA7-6990-4063-95FE-7D1AB810B71F}" type="pres">
      <dgm:prSet presAssocID="{7ED99FC9-0262-4620-A23C-85464FCDFA2C}" presName="compNode" presStyleCnt="0"/>
      <dgm:spPr/>
    </dgm:pt>
    <dgm:pt modelId="{8CBFF6CD-71B7-4881-930B-65A58A51BABB}" type="pres">
      <dgm:prSet presAssocID="{7ED99FC9-0262-4620-A23C-85464FCDFA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et"/>
        </a:ext>
      </dgm:extLst>
    </dgm:pt>
    <dgm:pt modelId="{0C286096-605C-4837-AB3B-EE2C30974765}" type="pres">
      <dgm:prSet presAssocID="{7ED99FC9-0262-4620-A23C-85464FCDFA2C}" presName="iconSpace" presStyleCnt="0"/>
      <dgm:spPr/>
    </dgm:pt>
    <dgm:pt modelId="{B93B5194-2E5B-4097-90EA-2318B15D5FA0}" type="pres">
      <dgm:prSet presAssocID="{7ED99FC9-0262-4620-A23C-85464FCDFA2C}" presName="parTx" presStyleLbl="revTx" presStyleIdx="4" presStyleCnt="6">
        <dgm:presLayoutVars>
          <dgm:chMax val="0"/>
          <dgm:chPref val="0"/>
        </dgm:presLayoutVars>
      </dgm:prSet>
      <dgm:spPr/>
    </dgm:pt>
    <dgm:pt modelId="{B3EFF74F-D03A-435A-A84F-60405D733957}" type="pres">
      <dgm:prSet presAssocID="{7ED99FC9-0262-4620-A23C-85464FCDFA2C}" presName="txSpace" presStyleCnt="0"/>
      <dgm:spPr/>
    </dgm:pt>
    <dgm:pt modelId="{7C5DBEC4-A311-4D7C-99A7-5C78A9467FA2}" type="pres">
      <dgm:prSet presAssocID="{7ED99FC9-0262-4620-A23C-85464FCDFA2C}" presName="desTx" presStyleLbl="revTx" presStyleIdx="5" presStyleCnt="6" custLinFactNeighborX="-1706" custLinFactNeighborY="-72308">
        <dgm:presLayoutVars/>
      </dgm:prSet>
      <dgm:spPr/>
    </dgm:pt>
  </dgm:ptLst>
  <dgm:cxnLst>
    <dgm:cxn modelId="{75F57B00-F514-463F-8317-6DAA0259AD23}" srcId="{7ED99FC9-0262-4620-A23C-85464FCDFA2C}" destId="{E7D6AA62-FBF7-46E6-B095-17CD72A88A28}" srcOrd="0" destOrd="0" parTransId="{C39A04C6-21F2-4F76-9893-E2002DEB0FF6}" sibTransId="{CFF6FF6C-73F9-4E1D-A699-09846367683C}"/>
    <dgm:cxn modelId="{5A2EC705-E99D-483A-9925-E673C900353E}" type="presOf" srcId="{6BFFB031-8C64-41E7-A1AA-6161EFAF56E9}" destId="{5AEC6485-F76C-43E7-B300-3FCE8E57E39C}" srcOrd="0" destOrd="0" presId="urn:microsoft.com/office/officeart/2018/5/layout/CenteredIconLabelDescriptionList"/>
    <dgm:cxn modelId="{6DA07C08-A1F4-4665-8752-C91B16AE34AD}" srcId="{43833161-ED64-4AE2-847B-7917F9FCF8CA}" destId="{6BFFB031-8C64-41E7-A1AA-6161EFAF56E9}" srcOrd="1" destOrd="0" parTransId="{F0BDEF8A-0571-4448-85BA-6F4EC6A971C4}" sibTransId="{151958AA-92FD-4025-8804-81894DC69D75}"/>
    <dgm:cxn modelId="{7766C72D-98AF-476B-A5D8-ADFCBF2868E6}" type="presOf" srcId="{43833161-ED64-4AE2-847B-7917F9FCF8CA}" destId="{5D74509D-0815-42D9-B77B-DCC62DD0A890}" srcOrd="0" destOrd="0" presId="urn:microsoft.com/office/officeart/2018/5/layout/CenteredIconLabelDescriptionList"/>
    <dgm:cxn modelId="{5F92334C-2767-464B-BAF8-222ADA91BADC}" srcId="{43833161-ED64-4AE2-847B-7917F9FCF8CA}" destId="{4DA56C73-1C92-446C-844B-5D637FA2F373}" srcOrd="0" destOrd="0" parTransId="{B9F202E8-F303-4B25-8050-592F4B61E6B2}" sibTransId="{03FE91B1-ABC0-497C-8419-092D2122EC5F}"/>
    <dgm:cxn modelId="{BDFA7D83-3652-46CE-8187-2243912ACBF7}" type="presOf" srcId="{E7D6AA62-FBF7-46E6-B095-17CD72A88A28}" destId="{7C5DBEC4-A311-4D7C-99A7-5C78A9467FA2}" srcOrd="0" destOrd="0" presId="urn:microsoft.com/office/officeart/2018/5/layout/CenteredIconLabelDescriptionList"/>
    <dgm:cxn modelId="{2C3CF990-2436-4626-B3F6-C2F2EE64CA31}" type="presOf" srcId="{4DA56C73-1C92-446C-844B-5D637FA2F373}" destId="{674E7FB9-2967-48BE-878C-65FFEB1E0CF3}" srcOrd="0" destOrd="0" presId="urn:microsoft.com/office/officeart/2018/5/layout/CenteredIconLabelDescriptionList"/>
    <dgm:cxn modelId="{121AA591-5BFE-4EBC-BE6D-5AB281B0207D}" srcId="{43833161-ED64-4AE2-847B-7917F9FCF8CA}" destId="{7ED99FC9-0262-4620-A23C-85464FCDFA2C}" srcOrd="2" destOrd="0" parTransId="{9EC1BCE0-12A9-41F7-A0AE-2B2D099D0B62}" sibTransId="{1859134F-8FD2-4FDC-8D5C-22DF420B1A77}"/>
    <dgm:cxn modelId="{057BE1F6-19E9-4F57-9EBA-39F44677C282}" type="presOf" srcId="{7ED99FC9-0262-4620-A23C-85464FCDFA2C}" destId="{B93B5194-2E5B-4097-90EA-2318B15D5FA0}" srcOrd="0" destOrd="0" presId="urn:microsoft.com/office/officeart/2018/5/layout/CenteredIconLabelDescriptionList"/>
    <dgm:cxn modelId="{C9634121-B1C2-40AF-A121-66561CF504C4}" type="presParOf" srcId="{5D74509D-0815-42D9-B77B-DCC62DD0A890}" destId="{AD9FB6EC-5CEE-4C3D-BDB2-000ED3A9DB28}" srcOrd="0" destOrd="0" presId="urn:microsoft.com/office/officeart/2018/5/layout/CenteredIconLabelDescriptionList"/>
    <dgm:cxn modelId="{72E0E9B6-7569-4FE5-93FE-80143C898058}" type="presParOf" srcId="{AD9FB6EC-5CEE-4C3D-BDB2-000ED3A9DB28}" destId="{1BA38669-C610-4927-975F-8ACBFB75B40D}" srcOrd="0" destOrd="0" presId="urn:microsoft.com/office/officeart/2018/5/layout/CenteredIconLabelDescriptionList"/>
    <dgm:cxn modelId="{60D760EB-15FA-4601-9967-4B4A85A18532}" type="presParOf" srcId="{AD9FB6EC-5CEE-4C3D-BDB2-000ED3A9DB28}" destId="{AE55D4E7-EC2E-4EBA-A50C-B046D7A9AF9D}" srcOrd="1" destOrd="0" presId="urn:microsoft.com/office/officeart/2018/5/layout/CenteredIconLabelDescriptionList"/>
    <dgm:cxn modelId="{2E887410-0809-4FD1-8F94-34ED07874E7F}" type="presParOf" srcId="{AD9FB6EC-5CEE-4C3D-BDB2-000ED3A9DB28}" destId="{674E7FB9-2967-48BE-878C-65FFEB1E0CF3}" srcOrd="2" destOrd="0" presId="urn:microsoft.com/office/officeart/2018/5/layout/CenteredIconLabelDescriptionList"/>
    <dgm:cxn modelId="{802CC680-B924-42C0-8C4D-9939D04C6122}" type="presParOf" srcId="{AD9FB6EC-5CEE-4C3D-BDB2-000ED3A9DB28}" destId="{4AE5851E-2C51-40CC-876F-9F82688A841D}" srcOrd="3" destOrd="0" presId="urn:microsoft.com/office/officeart/2018/5/layout/CenteredIconLabelDescriptionList"/>
    <dgm:cxn modelId="{A10CE1E1-A339-4F01-95DC-7119E9673E1C}" type="presParOf" srcId="{AD9FB6EC-5CEE-4C3D-BDB2-000ED3A9DB28}" destId="{A877DCB4-0ED5-4F03-8636-FC2F748BEE68}" srcOrd="4" destOrd="0" presId="urn:microsoft.com/office/officeart/2018/5/layout/CenteredIconLabelDescriptionList"/>
    <dgm:cxn modelId="{5A5D7D90-54BC-4E98-9C20-B4E66878730C}" type="presParOf" srcId="{5D74509D-0815-42D9-B77B-DCC62DD0A890}" destId="{20399E1B-64F4-40E2-A9B3-06BC90D78522}" srcOrd="1" destOrd="0" presId="urn:microsoft.com/office/officeart/2018/5/layout/CenteredIconLabelDescriptionList"/>
    <dgm:cxn modelId="{3E70F738-FD23-410A-A1AF-FC7005B8DD46}" type="presParOf" srcId="{5D74509D-0815-42D9-B77B-DCC62DD0A890}" destId="{5D280C25-6EFD-4115-A3F0-3077A96DA421}" srcOrd="2" destOrd="0" presId="urn:microsoft.com/office/officeart/2018/5/layout/CenteredIconLabelDescriptionList"/>
    <dgm:cxn modelId="{82ADF16C-7E61-4FDF-8460-D9F53C3E5F62}" type="presParOf" srcId="{5D280C25-6EFD-4115-A3F0-3077A96DA421}" destId="{6D0D2155-D78E-4660-9A74-50BB4D77D895}" srcOrd="0" destOrd="0" presId="urn:microsoft.com/office/officeart/2018/5/layout/CenteredIconLabelDescriptionList"/>
    <dgm:cxn modelId="{1A3C141C-7F0C-4B20-B4A1-C7D34536C14E}" type="presParOf" srcId="{5D280C25-6EFD-4115-A3F0-3077A96DA421}" destId="{916B1BFA-8555-4E6E-BB53-3895B4EBBED4}" srcOrd="1" destOrd="0" presId="urn:microsoft.com/office/officeart/2018/5/layout/CenteredIconLabelDescriptionList"/>
    <dgm:cxn modelId="{02C8417C-2D41-4DCD-A383-F0463F507EAC}" type="presParOf" srcId="{5D280C25-6EFD-4115-A3F0-3077A96DA421}" destId="{5AEC6485-F76C-43E7-B300-3FCE8E57E39C}" srcOrd="2" destOrd="0" presId="urn:microsoft.com/office/officeart/2018/5/layout/CenteredIconLabelDescriptionList"/>
    <dgm:cxn modelId="{72190A29-D14F-4705-9F74-C15F6E03F524}" type="presParOf" srcId="{5D280C25-6EFD-4115-A3F0-3077A96DA421}" destId="{9A6AE071-E4FB-43C6-AF37-629DF8E8F4CF}" srcOrd="3" destOrd="0" presId="urn:microsoft.com/office/officeart/2018/5/layout/CenteredIconLabelDescriptionList"/>
    <dgm:cxn modelId="{B04CAD95-0976-47B3-BA0F-2A127ED8174C}" type="presParOf" srcId="{5D280C25-6EFD-4115-A3F0-3077A96DA421}" destId="{043A6F58-5CE1-4B91-82C4-10FB9B002421}" srcOrd="4" destOrd="0" presId="urn:microsoft.com/office/officeart/2018/5/layout/CenteredIconLabelDescriptionList"/>
    <dgm:cxn modelId="{95B8A946-B93D-4C23-B160-8B8CC0248760}" type="presParOf" srcId="{5D74509D-0815-42D9-B77B-DCC62DD0A890}" destId="{A323331F-2989-46AD-A1D7-99E4CC648DD3}" srcOrd="3" destOrd="0" presId="urn:microsoft.com/office/officeart/2018/5/layout/CenteredIconLabelDescriptionList"/>
    <dgm:cxn modelId="{1B54975F-9E85-4AAD-A249-1D291633F39C}" type="presParOf" srcId="{5D74509D-0815-42D9-B77B-DCC62DD0A890}" destId="{157BBCA7-6990-4063-95FE-7D1AB810B71F}" srcOrd="4" destOrd="0" presId="urn:microsoft.com/office/officeart/2018/5/layout/CenteredIconLabelDescriptionList"/>
    <dgm:cxn modelId="{A5F56E80-AD36-4831-97FE-B6392A99E404}" type="presParOf" srcId="{157BBCA7-6990-4063-95FE-7D1AB810B71F}" destId="{8CBFF6CD-71B7-4881-930B-65A58A51BABB}" srcOrd="0" destOrd="0" presId="urn:microsoft.com/office/officeart/2018/5/layout/CenteredIconLabelDescriptionList"/>
    <dgm:cxn modelId="{87AE9F43-5B6C-4E26-8604-BC1E03B92ECB}" type="presParOf" srcId="{157BBCA7-6990-4063-95FE-7D1AB810B71F}" destId="{0C286096-605C-4837-AB3B-EE2C30974765}" srcOrd="1" destOrd="0" presId="urn:microsoft.com/office/officeart/2018/5/layout/CenteredIconLabelDescriptionList"/>
    <dgm:cxn modelId="{381CA8EC-ECD5-42A5-A644-B58FDA939121}" type="presParOf" srcId="{157BBCA7-6990-4063-95FE-7D1AB810B71F}" destId="{B93B5194-2E5B-4097-90EA-2318B15D5FA0}" srcOrd="2" destOrd="0" presId="urn:microsoft.com/office/officeart/2018/5/layout/CenteredIconLabelDescriptionList"/>
    <dgm:cxn modelId="{B4654D2D-B603-49ED-B55F-AAEB788A60A3}" type="presParOf" srcId="{157BBCA7-6990-4063-95FE-7D1AB810B71F}" destId="{B3EFF74F-D03A-435A-A84F-60405D733957}" srcOrd="3" destOrd="0" presId="urn:microsoft.com/office/officeart/2018/5/layout/CenteredIconLabelDescriptionList"/>
    <dgm:cxn modelId="{E06030D6-84C5-4A74-A580-B0735F33813D}" type="presParOf" srcId="{157BBCA7-6990-4063-95FE-7D1AB810B71F}" destId="{7C5DBEC4-A311-4D7C-99A7-5C78A9467FA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46BD6-8696-4B5A-B8ED-59B7FEC4783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629D86-FE19-4BBA-916A-B4322FDB9C08}">
      <dgm:prSet/>
      <dgm:spPr/>
      <dgm:t>
        <a:bodyPr/>
        <a:lstStyle/>
        <a:p>
          <a:r>
            <a:rPr lang="en-US"/>
            <a:t>Fiducial cross section is in agreement with SM prediction (yay)</a:t>
          </a:r>
        </a:p>
      </dgm:t>
    </dgm:pt>
    <dgm:pt modelId="{8B1ECDA2-95CA-4F12-951B-24FD93F15876}" type="parTrans" cxnId="{49401C35-5999-4A3D-9C67-29000FE54291}">
      <dgm:prSet/>
      <dgm:spPr/>
      <dgm:t>
        <a:bodyPr/>
        <a:lstStyle/>
        <a:p>
          <a:endParaRPr lang="en-US"/>
        </a:p>
      </dgm:t>
    </dgm:pt>
    <dgm:pt modelId="{B727CB56-F6E2-4057-8EC3-86B61F3C1ADB}" type="sibTrans" cxnId="{49401C35-5999-4A3D-9C67-29000FE54291}">
      <dgm:prSet/>
      <dgm:spPr/>
      <dgm:t>
        <a:bodyPr/>
        <a:lstStyle/>
        <a:p>
          <a:endParaRPr lang="en-US"/>
        </a:p>
      </dgm:t>
    </dgm:pt>
    <dgm:pt modelId="{2548ADC7-B260-4AAD-9575-A6982040897F}">
      <dgm:prSet/>
      <dgm:spPr/>
      <dgm:t>
        <a:bodyPr/>
        <a:lstStyle/>
        <a:p>
          <a:r>
            <a:rPr lang="en-US"/>
            <a:t>Fiducial cross section is also extended to the total phase space which includes all Standard Model Higgs boson decays</a:t>
          </a:r>
        </a:p>
      </dgm:t>
    </dgm:pt>
    <dgm:pt modelId="{F22EF75F-2FCD-449F-BDA2-561AD6540BCB}" type="parTrans" cxnId="{BBC4DDE0-7B51-4018-A845-E4DF9193FCE4}">
      <dgm:prSet/>
      <dgm:spPr/>
      <dgm:t>
        <a:bodyPr/>
        <a:lstStyle/>
        <a:p>
          <a:endParaRPr lang="en-US"/>
        </a:p>
      </dgm:t>
    </dgm:pt>
    <dgm:pt modelId="{BE776A84-5677-4862-8297-0B132AFB726E}" type="sibTrans" cxnId="{BBC4DDE0-7B51-4018-A845-E4DF9193FCE4}">
      <dgm:prSet/>
      <dgm:spPr/>
      <dgm:t>
        <a:bodyPr/>
        <a:lstStyle/>
        <a:p>
          <a:endParaRPr lang="en-US"/>
        </a:p>
      </dgm:t>
    </dgm:pt>
    <dgm:pt modelId="{69B9B8BF-AA2F-4F3C-98E7-633519BBA4E8}">
      <dgm:prSet/>
      <dgm:spPr/>
      <dgm:t>
        <a:bodyPr/>
        <a:lstStyle/>
        <a:p>
          <a:r>
            <a:rPr lang="en-US"/>
            <a:t>Extracted cross-section distributions are used to constrain anomalous Higgs boson interactions with Standard Model particle</a:t>
          </a:r>
        </a:p>
      </dgm:t>
    </dgm:pt>
    <dgm:pt modelId="{907CFB64-359A-43D5-9D44-010E2F24D729}" type="parTrans" cxnId="{954AB2C5-D6B7-424A-B1BB-AD1060181EED}">
      <dgm:prSet/>
      <dgm:spPr/>
      <dgm:t>
        <a:bodyPr/>
        <a:lstStyle/>
        <a:p>
          <a:endParaRPr lang="en-US"/>
        </a:p>
      </dgm:t>
    </dgm:pt>
    <dgm:pt modelId="{4D2F589A-1A00-4BA1-99D5-93B7CCF134D6}" type="sibTrans" cxnId="{954AB2C5-D6B7-424A-B1BB-AD1060181EED}">
      <dgm:prSet/>
      <dgm:spPr/>
      <dgm:t>
        <a:bodyPr/>
        <a:lstStyle/>
        <a:p>
          <a:endParaRPr lang="en-US"/>
        </a:p>
      </dgm:t>
    </dgm:pt>
    <dgm:pt modelId="{E311ABA1-1CC0-4165-87A1-2F458F7EBF96}" type="pres">
      <dgm:prSet presAssocID="{DEE46BD6-8696-4B5A-B8ED-59B7FEC47836}" presName="Name0" presStyleCnt="0">
        <dgm:presLayoutVars>
          <dgm:dir/>
          <dgm:animLvl val="lvl"/>
          <dgm:resizeHandles val="exact"/>
        </dgm:presLayoutVars>
      </dgm:prSet>
      <dgm:spPr/>
    </dgm:pt>
    <dgm:pt modelId="{89A5371B-5188-4165-A0E6-783B561EC6A6}" type="pres">
      <dgm:prSet presAssocID="{58629D86-FE19-4BBA-916A-B4322FDB9C08}" presName="linNode" presStyleCnt="0"/>
      <dgm:spPr/>
    </dgm:pt>
    <dgm:pt modelId="{9083D08B-8E9E-47F0-A43E-F24DD4EC09E2}" type="pres">
      <dgm:prSet presAssocID="{58629D86-FE19-4BBA-916A-B4322FDB9C0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467ACB1-6879-4145-BEE8-25131BD9DC70}" type="pres">
      <dgm:prSet presAssocID="{B727CB56-F6E2-4057-8EC3-86B61F3C1ADB}" presName="sp" presStyleCnt="0"/>
      <dgm:spPr/>
    </dgm:pt>
    <dgm:pt modelId="{C5D0D6F6-12A7-4943-A9DC-EF75DBB3FDE9}" type="pres">
      <dgm:prSet presAssocID="{2548ADC7-B260-4AAD-9575-A6982040897F}" presName="linNode" presStyleCnt="0"/>
      <dgm:spPr/>
    </dgm:pt>
    <dgm:pt modelId="{95F638A2-EE3D-4E37-A61D-ADF557EA1929}" type="pres">
      <dgm:prSet presAssocID="{2548ADC7-B260-4AAD-9575-A6982040897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CCC117F-3C49-4F77-BC60-789339E9B081}" type="pres">
      <dgm:prSet presAssocID="{BE776A84-5677-4862-8297-0B132AFB726E}" presName="sp" presStyleCnt="0"/>
      <dgm:spPr/>
    </dgm:pt>
    <dgm:pt modelId="{C773F9AE-661F-44C8-98B9-10EE61B6BFFD}" type="pres">
      <dgm:prSet presAssocID="{69B9B8BF-AA2F-4F3C-98E7-633519BBA4E8}" presName="linNode" presStyleCnt="0"/>
      <dgm:spPr/>
    </dgm:pt>
    <dgm:pt modelId="{5DA84EE9-18C6-4403-8D67-2579F03F94AB}" type="pres">
      <dgm:prSet presAssocID="{69B9B8BF-AA2F-4F3C-98E7-633519BBA4E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49401C35-5999-4A3D-9C67-29000FE54291}" srcId="{DEE46BD6-8696-4B5A-B8ED-59B7FEC47836}" destId="{58629D86-FE19-4BBA-916A-B4322FDB9C08}" srcOrd="0" destOrd="0" parTransId="{8B1ECDA2-95CA-4F12-951B-24FD93F15876}" sibTransId="{B727CB56-F6E2-4057-8EC3-86B61F3C1ADB}"/>
    <dgm:cxn modelId="{EF1B5A5F-2CEA-4738-B260-AB367416DAA3}" type="presOf" srcId="{2548ADC7-B260-4AAD-9575-A6982040897F}" destId="{95F638A2-EE3D-4E37-A61D-ADF557EA1929}" srcOrd="0" destOrd="0" presId="urn:microsoft.com/office/officeart/2005/8/layout/vList5"/>
    <dgm:cxn modelId="{5B5E7272-E584-4D7A-8386-D61C231029A4}" type="presOf" srcId="{69B9B8BF-AA2F-4F3C-98E7-633519BBA4E8}" destId="{5DA84EE9-18C6-4403-8D67-2579F03F94AB}" srcOrd="0" destOrd="0" presId="urn:microsoft.com/office/officeart/2005/8/layout/vList5"/>
    <dgm:cxn modelId="{84EB5B53-3231-496A-9E71-0A83B8437FDA}" type="presOf" srcId="{58629D86-FE19-4BBA-916A-B4322FDB9C08}" destId="{9083D08B-8E9E-47F0-A43E-F24DD4EC09E2}" srcOrd="0" destOrd="0" presId="urn:microsoft.com/office/officeart/2005/8/layout/vList5"/>
    <dgm:cxn modelId="{FCDD479B-0364-478E-A477-7FCD418C16EB}" type="presOf" srcId="{DEE46BD6-8696-4B5A-B8ED-59B7FEC47836}" destId="{E311ABA1-1CC0-4165-87A1-2F458F7EBF96}" srcOrd="0" destOrd="0" presId="urn:microsoft.com/office/officeart/2005/8/layout/vList5"/>
    <dgm:cxn modelId="{954AB2C5-D6B7-424A-B1BB-AD1060181EED}" srcId="{DEE46BD6-8696-4B5A-B8ED-59B7FEC47836}" destId="{69B9B8BF-AA2F-4F3C-98E7-633519BBA4E8}" srcOrd="2" destOrd="0" parTransId="{907CFB64-359A-43D5-9D44-010E2F24D729}" sibTransId="{4D2F589A-1A00-4BA1-99D5-93B7CCF134D6}"/>
    <dgm:cxn modelId="{BBC4DDE0-7B51-4018-A845-E4DF9193FCE4}" srcId="{DEE46BD6-8696-4B5A-B8ED-59B7FEC47836}" destId="{2548ADC7-B260-4AAD-9575-A6982040897F}" srcOrd="1" destOrd="0" parTransId="{F22EF75F-2FCD-449F-BDA2-561AD6540BCB}" sibTransId="{BE776A84-5677-4862-8297-0B132AFB726E}"/>
    <dgm:cxn modelId="{76244864-5A42-4D12-A2E2-C238D4C154FF}" type="presParOf" srcId="{E311ABA1-1CC0-4165-87A1-2F458F7EBF96}" destId="{89A5371B-5188-4165-A0E6-783B561EC6A6}" srcOrd="0" destOrd="0" presId="urn:microsoft.com/office/officeart/2005/8/layout/vList5"/>
    <dgm:cxn modelId="{7DA675E1-A3A6-431C-B52F-E794B8DEF93D}" type="presParOf" srcId="{89A5371B-5188-4165-A0E6-783B561EC6A6}" destId="{9083D08B-8E9E-47F0-A43E-F24DD4EC09E2}" srcOrd="0" destOrd="0" presId="urn:microsoft.com/office/officeart/2005/8/layout/vList5"/>
    <dgm:cxn modelId="{70C5175B-A357-4185-98F9-502096040F25}" type="presParOf" srcId="{E311ABA1-1CC0-4165-87A1-2F458F7EBF96}" destId="{F467ACB1-6879-4145-BEE8-25131BD9DC70}" srcOrd="1" destOrd="0" presId="urn:microsoft.com/office/officeart/2005/8/layout/vList5"/>
    <dgm:cxn modelId="{9D48FE45-6762-4972-9099-27130D8899BC}" type="presParOf" srcId="{E311ABA1-1CC0-4165-87A1-2F458F7EBF96}" destId="{C5D0D6F6-12A7-4943-A9DC-EF75DBB3FDE9}" srcOrd="2" destOrd="0" presId="urn:microsoft.com/office/officeart/2005/8/layout/vList5"/>
    <dgm:cxn modelId="{52320728-B280-487C-B239-01D891498996}" type="presParOf" srcId="{C5D0D6F6-12A7-4943-A9DC-EF75DBB3FDE9}" destId="{95F638A2-EE3D-4E37-A61D-ADF557EA1929}" srcOrd="0" destOrd="0" presId="urn:microsoft.com/office/officeart/2005/8/layout/vList5"/>
    <dgm:cxn modelId="{9920406A-5710-4895-A2A2-1A4628AC0E95}" type="presParOf" srcId="{E311ABA1-1CC0-4165-87A1-2F458F7EBF96}" destId="{7CCC117F-3C49-4F77-BC60-789339E9B081}" srcOrd="3" destOrd="0" presId="urn:microsoft.com/office/officeart/2005/8/layout/vList5"/>
    <dgm:cxn modelId="{5DB5BE47-1BF1-4E48-B8D5-CCF941444CF8}" type="presParOf" srcId="{E311ABA1-1CC0-4165-87A1-2F458F7EBF96}" destId="{C773F9AE-661F-44C8-98B9-10EE61B6BFFD}" srcOrd="4" destOrd="0" presId="urn:microsoft.com/office/officeart/2005/8/layout/vList5"/>
    <dgm:cxn modelId="{1310B4F4-B128-44EF-BC3D-F99BF64C39F0}" type="presParOf" srcId="{C773F9AE-661F-44C8-98B9-10EE61B6BFFD}" destId="{5DA84EE9-18C6-4403-8D67-2579F03F94A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38669-C610-4927-975F-8ACBFB75B40D}">
      <dsp:nvSpPr>
        <dsp:cNvPr id="0" name=""/>
        <dsp:cNvSpPr/>
      </dsp:nvSpPr>
      <dsp:spPr>
        <a:xfrm>
          <a:off x="404812" y="400965"/>
          <a:ext cx="433371" cy="4333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E7FB9-2967-48BE-878C-65FFEB1E0CF3}">
      <dsp:nvSpPr>
        <dsp:cNvPr id="0" name=""/>
        <dsp:cNvSpPr/>
      </dsp:nvSpPr>
      <dsp:spPr>
        <a:xfrm>
          <a:off x="2396" y="984902"/>
          <a:ext cx="1238203" cy="1519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1400" kern="1200" dirty="0"/>
            <a:t>General Purpose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dirty="0"/>
            <a:t>designed in layers of different types of detectors.</a:t>
          </a:r>
          <a:endParaRPr lang="en-US" sz="1400" kern="1200" dirty="0"/>
        </a:p>
      </dsp:txBody>
      <dsp:txXfrm>
        <a:off x="2396" y="984902"/>
        <a:ext cx="1238203" cy="1519353"/>
      </dsp:txXfrm>
    </dsp:sp>
    <dsp:sp modelId="{A877DCB4-0ED5-4F03-8636-FC2F748BEE68}">
      <dsp:nvSpPr>
        <dsp:cNvPr id="0" name=""/>
        <dsp:cNvSpPr/>
      </dsp:nvSpPr>
      <dsp:spPr>
        <a:xfrm>
          <a:off x="2396" y="2574286"/>
          <a:ext cx="1238203" cy="1328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2155-D78E-4660-9A74-50BB4D77D895}">
      <dsp:nvSpPr>
        <dsp:cNvPr id="0" name=""/>
        <dsp:cNvSpPr/>
      </dsp:nvSpPr>
      <dsp:spPr>
        <a:xfrm>
          <a:off x="1859701" y="400965"/>
          <a:ext cx="433371" cy="4333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C6485-F76C-43E7-B300-3FCE8E57E39C}">
      <dsp:nvSpPr>
        <dsp:cNvPr id="0" name=""/>
        <dsp:cNvSpPr/>
      </dsp:nvSpPr>
      <dsp:spPr>
        <a:xfrm>
          <a:off x="1457285" y="984902"/>
          <a:ext cx="1238203" cy="1519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Concentric cylinders around the interaction point where the proton beams from the LHC collide.</a:t>
          </a:r>
        </a:p>
      </dsp:txBody>
      <dsp:txXfrm>
        <a:off x="1457285" y="984902"/>
        <a:ext cx="1238203" cy="1519353"/>
      </dsp:txXfrm>
    </dsp:sp>
    <dsp:sp modelId="{043A6F58-5CE1-4B91-82C4-10FB9B002421}">
      <dsp:nvSpPr>
        <dsp:cNvPr id="0" name=""/>
        <dsp:cNvSpPr/>
      </dsp:nvSpPr>
      <dsp:spPr>
        <a:xfrm>
          <a:off x="1457285" y="2574286"/>
          <a:ext cx="1238203" cy="1328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FF6CD-71B7-4881-930B-65A58A51BABB}">
      <dsp:nvSpPr>
        <dsp:cNvPr id="0" name=""/>
        <dsp:cNvSpPr/>
      </dsp:nvSpPr>
      <dsp:spPr>
        <a:xfrm>
          <a:off x="3314590" y="400965"/>
          <a:ext cx="433371" cy="4333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B5194-2E5B-4097-90EA-2318B15D5FA0}">
      <dsp:nvSpPr>
        <dsp:cNvPr id="0" name=""/>
        <dsp:cNvSpPr/>
      </dsp:nvSpPr>
      <dsp:spPr>
        <a:xfrm>
          <a:off x="2912174" y="984902"/>
          <a:ext cx="1238203" cy="1519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MS consists of three parts:</a:t>
          </a:r>
        </a:p>
      </dsp:txBody>
      <dsp:txXfrm>
        <a:off x="2912174" y="984902"/>
        <a:ext cx="1238203" cy="1519353"/>
      </dsp:txXfrm>
    </dsp:sp>
    <dsp:sp modelId="{7C5DBEC4-A311-4D7C-99A7-5C78A9467FA2}">
      <dsp:nvSpPr>
        <dsp:cNvPr id="0" name=""/>
        <dsp:cNvSpPr/>
      </dsp:nvSpPr>
      <dsp:spPr>
        <a:xfrm>
          <a:off x="2891050" y="1613883"/>
          <a:ext cx="1238203" cy="1328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1. Magnetic field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2. A set of Track chambers measuring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3. A set of Triggering chambers with accurate time-resolution.</a:t>
          </a:r>
        </a:p>
      </dsp:txBody>
      <dsp:txXfrm>
        <a:off x="2891050" y="1613883"/>
        <a:ext cx="1238203" cy="1328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3D08B-8E9E-47F0-A43E-F24DD4EC09E2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Fiducial cross section is in agreement with SM prediction (yay)</a:t>
          </a:r>
        </a:p>
      </dsp:txBody>
      <dsp:txXfrm>
        <a:off x="3433446" y="70578"/>
        <a:ext cx="3648708" cy="1265378"/>
      </dsp:txXfrm>
    </dsp:sp>
    <dsp:sp modelId="{95F638A2-EE3D-4E37-A61D-ADF557EA1929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Fiducial cross section is also extended to the total phase space which includes all Standard Model Higgs boson decays</a:t>
          </a:r>
        </a:p>
      </dsp:txBody>
      <dsp:txXfrm>
        <a:off x="3433446" y="1542979"/>
        <a:ext cx="3648708" cy="1265378"/>
      </dsp:txXfrm>
    </dsp:sp>
    <dsp:sp modelId="{5DA84EE9-18C6-4403-8D67-2579F03F94AB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Extracted cross-section distributions are used to constrain anomalous Higgs boson interactions with Standard Model particle</a:t>
          </a:r>
        </a:p>
      </dsp:txBody>
      <dsp:txXfrm>
        <a:off x="3433446" y="3015380"/>
        <a:ext cx="3648708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11:19:25.17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5308.08105"/>
      <inkml:brushProperty name="anchorY" value="-2236.36499"/>
      <inkml:brushProperty name="scaleFactor" value="0.5"/>
    </inkml:brush>
  </inkml:definitions>
  <inkml:trace contextRef="#ctx0" brushRef="#br0">1 148 24575,'0'0'0,"5"0"0,13 0 0,6 0 0,5 0 0,2 0 0,2 0 0,4 0 0,7 0 0,-1-6 0,9 0 0,5 0 0,-4 1 0,1-5 0,1 2 0,-5-5 0,0 1 0,2 3 0,-5 2 0,-5 2 0,-3 3 0,1 1 0,4 1 0,-2 0 0,3 1 0,4-1 0,3 0 0,-3 1 0,1-1 0,2 0 0,2 0 0,1 0 0,-4 0 0,1 0 0,1 0 0,-6 0 0,3 0 0,-6 0 0,-3 0 0,-4 0 0,-4 0 0,-2 0 0,-1 0 0,4 0 0,1 0 0,-1 0 0,5 0 0,11 6 0,0 0 0,3 0 0,-4-1 0,7 4 0,-4-1 0,-5-1 0,1-1 0,1-3 0,2-1 0,3-1 0,-4 0 0,-5-2 0,1 1 0,-4 0 0,-4-1 0,-3 1 0,-2 0 0,-2 0 0,4 0 0,6 0 0,-1 0 0,11 6 0,10 0 0,3 0 0,8 0 0,6-3 0,-2 0 0,-3-2 0,2-1 0,-9 1 0,2-2 0,-9 1 0,-2 0 0,-1 0 0,-6-1 0,-1 1 0,-4 0 0,-5 0 0,-4 0 0,-3 0 0,-2 0 0,-2 0 0,0 0 0,-1 0 0,1 0 0,-1 0 0,1 0 0,0 0 0,0 0 0,0 0 0,0 0 0,6 0 0,6 0 0,6 0 0,5 0 0,4 0 0,1 0 0,2 0 0,1 0 0,-1 0 0,7 0 0,-1 0 0,0 0 0,-2 0 0,5 0 0,-1-6 0,-1 0 0,-8 0 0,-2 1 0,-2 1 0,-5 2 0,-6 0 0,-5 2 0,-4 0 0,-3 0 0,-1 0 0,-2 0 0,0 1 0,1-1 0,-1 0 0,1 0 0,-1 0 0,1 0 0,6 0 0,0 0 0,12 0 0,5 0 0,16 0 0,9 0 0,7 0 0,-1 0 0,-5 0 0,-11 0 0,-5 0 0,-4 0 0,-8 0 0,-7 0 0,-6 0 0,3 0 0,2 0 0,5 0 0,-2 0 0,3 0 0,-3 0 0,-4 0 0,3 0 0,-4 0 0,-2 0 0,-4 0 0,-1 0 0,4 0 0,4-6 0,6 0 0,4 0 0,10-4 0,-3 0 0,0 2 0,-5-4 0,-1 2 0,0 2 0,-5 2 0,2-4 0,6 2 0,-2 1 0,7 2 0,1 2 0,-5 1 0,6 2 0,-7-1 0,-6 2 0,0-1 0,1 0 0,-5 1 0,-3-1 0,-5 0 0,-3 0 0,-2 0 0,3 0 0,6 0 0,-6 6 0,4 0 0,4 0 0,-2-1 0,-1-2 0,-3-1 0,3 0 0,-2-2 0,-2 6 0,4 0 0,-1-1 0,-2 0 0,-2-2 0,-3 0 0,0-2 0,-2-1 0,-1 0 0,0 0 0,6 0 0,0-1 0,-1 1 0,0 0 0,-1 0 0,-2 0 0,-1 0 0,6 0 0,-1 0 0,0 0 0,-1 0 0,-1 0 0,-2 0 0,-1 0 0,0 0 0,-1 0 0,0 0 0,0 0 0,0 0 0,0 0 0,-6 6 0,1 0 0,-1 0 0,1-1 0,1-2 0,2-1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11:19:57.55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6480.01367"/>
      <inkml:brushProperty name="anchorY" value="-3193.66309"/>
      <inkml:brushProperty name="scaleFactor" value="0.5"/>
    </inkml:brush>
  </inkml:definitions>
  <inkml:trace contextRef="#ctx0" brushRef="#br0">1 30 24575,'0'0'0,"0"-5"0,0-7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94470-892F-494D-920D-6CA550D69BA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E7951-DD4C-4431-B943-33C6919D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1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</a:rPr>
              <a:t>Contrary to electrons muons do not significantly lose energy by emission of synchrotron radiation. </a:t>
            </a:r>
            <a:endParaRPr lang="en-US" sz="12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E7951-DD4C-4431-B943-33C6919DBC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7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escribes how well the detector can determine the true momentum of a particle based on the signals it produces.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E7951-DD4C-4431-B943-33C6919DBC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2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Multiple scattering of the muons on the nuclei of the detector material leads to an additional uncertainty in momentum measurement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E7951-DD4C-4431-B943-33C6919DBC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7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E7951-DD4C-4431-B943-33C6919DBC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4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- fiducial cross section: cross section of a specific process measured in a restricted region of phase space. </a:t>
            </a:r>
          </a:p>
          <a:p>
            <a:pPr algn="l"/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- This region is defined by certain kinematic criteria designed to select events that closely resemble the process being studied.</a:t>
            </a:r>
          </a:p>
          <a:p>
            <a:pPr algn="l"/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- often used to compare experimental measurements with theoretical predictions. </a:t>
            </a:r>
          </a:p>
          <a:p>
            <a:pPr algn="l"/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- By defining a fiducial region that closely corresponds to the final state of interest, experimentalists can isolate the signal from background processes and focus on the specific physics process they wish to study.</a:t>
            </a:r>
          </a:p>
          <a:p>
            <a:pPr algn="l"/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- in the case of Higgs boson production 4l decay channel, the fiducial region might be defined by requirements on the momenta, energies, and angles of the four leptons (</a:t>
            </a:r>
            <a:r>
              <a:rPr lang="en-US" b="0" i="0" dirty="0">
                <a:solidFill>
                  <a:srgbClr val="ECECEC"/>
                </a:solidFill>
                <a:effectLst/>
                <a:latin typeface="KaTeX_Main"/>
              </a:rPr>
              <a:t>ℓℓ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) in the final state. </a:t>
            </a:r>
          </a:p>
          <a:p>
            <a:pPr algn="l"/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- The fiducial cross section would then represent the rate at which Higgs bosons are produced in this specific final state, as measured experimentally.</a:t>
            </a:r>
          </a:p>
          <a:p>
            <a:pPr algn="l"/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- Overall, the fiducial cross section is a useful quantity for comparing experimental measurements with theoretical predictions and testing the validity of the underlying physics models.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E7951-DD4C-4431-B943-33C6919DBC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2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4BB1-FBB6-0459-CE6A-E109D0AA4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75F40-DFD0-A4B9-9731-FE7CF5F26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9E1FF-3F36-5F86-299A-717702FD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2C6-DCEC-421F-9AAD-08F75394F04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1AF84-CB16-B29C-1C2E-D2630832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ABBDE-B758-887B-38B3-25269822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DAB6-12F5-460B-9BBF-D6B6703F24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15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7B9B8-BA13-2EA3-2C97-CF485E9D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A4E13-C836-8B73-1028-EAFBF1058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2CFE-5AFD-6705-30D3-52172059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2C6-DCEC-421F-9AAD-08F75394F04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5E21C-D061-345C-FCC9-749DEF1B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9A270-2743-A845-18F3-24869B24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DAB6-12F5-460B-9BBF-D6B6703F24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610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B96AE-E959-510B-676F-87B2DBC46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BD491-F681-391B-7A80-EB74A9A63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E5798-0A2E-685F-FDAF-C2C45C6A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2C6-DCEC-421F-9AAD-08F75394F04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4A595-228B-4039-0C57-B414E817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ECD0D-0CAC-3250-E93F-7D3C5CC1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DAB6-12F5-460B-9BBF-D6B6703F24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8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6F21-9765-56E4-1BBA-B945FF4C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78D09-9AFF-3FAC-9B65-C45314BE0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60133-AC4C-1C17-B1A1-44D18B30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2C6-DCEC-421F-9AAD-08F75394F04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F56D3-E513-61C7-373E-03969E33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389F2-6413-8422-2438-83208484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DAB6-12F5-460B-9BBF-D6B6703F24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3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0A89-BEFA-E1E5-9A0A-3841D368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DD5A9-52CF-C2B8-90D9-60E51ECC6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C22B8-6F6C-D550-D474-C6584EAF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2C6-DCEC-421F-9AAD-08F75394F04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E3386-44E3-EC1A-5C34-AAD353C9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DB62B-7599-1C4F-9E8A-B22F58E6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DAB6-12F5-460B-9BBF-D6B6703F24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53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317A8-36BC-F6D4-15DB-DFADD59F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DDC6C-EC4C-2C84-5849-3AD5843A4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90346-7423-913C-4E27-1B21DBF48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08383-6C89-CEA9-AA33-915A0C64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2C6-DCEC-421F-9AAD-08F75394F04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A79A1-A607-FDED-A731-DD751737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73265-CFBE-E20B-D4A1-F0ED48C8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DAB6-12F5-460B-9BBF-D6B6703F24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97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6B9D-878D-B25E-2EA7-5C9F76D7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CE7B1-F659-47B6-1855-3073BF18F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055B3-1914-0F44-C5C1-D1E4A48F6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1416E-E953-3C45-DEA8-A55CA29B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E7D62-4AFE-98E1-27DD-44F377640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3A0CC-C65A-D9B5-1015-CC979C8B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2C6-DCEC-421F-9AAD-08F75394F04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77F46-B2AC-523E-4B07-9CB621F6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E12DC7-3530-AB03-8F4E-B1462A4F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DAB6-12F5-460B-9BBF-D6B6703F24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12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6B90-E50F-C80C-0AA6-B8DE0968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2381A-BCD9-18CD-1D66-4DA45641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2C6-DCEC-421F-9AAD-08F75394F04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5CB3A-4823-3379-CB46-C2847260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95582-453E-426A-F98E-68FC4DC2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DAB6-12F5-460B-9BBF-D6B6703F24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61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C262E-54DE-7FD4-B686-82024FA2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2C6-DCEC-421F-9AAD-08F75394F04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1CCD7-0312-2CB9-1450-22C3D07C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869AF-E83A-4D4D-02D7-0DBECEF3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DAB6-12F5-460B-9BBF-D6B6703F24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61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C722D-01EF-BEA4-AB32-E9689CCE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16B15-9654-0F13-8D91-DDA244E82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D80FF-083D-DEA7-59FC-7861449FA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2CBB8-CDA5-A038-315A-07C3B083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2C6-DCEC-421F-9AAD-08F75394F04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2143B-68CD-6B22-5F5A-D3A3C7A6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0DBF1-337B-4544-1F36-84280934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DAB6-12F5-460B-9BBF-D6B6703F24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35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7B8D-6626-0245-26C8-C27F17E7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6033F-7A2C-4825-264C-E50A2FFAD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25475-DA47-5092-DEC8-D5C8EE69E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D50ED-3AC7-8F6D-8FEF-A4CA17EE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2C6-DCEC-421F-9AAD-08F75394F04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48396-31A6-86E8-1D5E-E759126D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6F995-25FA-7221-4FD8-DE149C08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DAB6-12F5-460B-9BBF-D6B6703F24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69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B2A55-84AB-4A04-19D0-8EC61F7D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823A0-CC83-B21F-D4DE-784A757B0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1B2D6-5978-3FF1-FC55-8F33D1976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D82C6-DCEC-421F-9AAD-08F75394F04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4CFD1-915E-F7CD-7A89-A3BD200E8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CB23-5113-DFA9-C6E5-352907074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EDAB6-12F5-460B-9BBF-D6B6703F24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70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A8L2RtvEKo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410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TLAS Experiment Briefing: aligning the ATLAS muon spectrometer">
            <a:extLst>
              <a:ext uri="{FF2B5EF4-FFF2-40B4-BE49-F238E27FC236}">
                <a16:creationId xmlns:a16="http://schemas.microsoft.com/office/drawing/2014/main" id="{29A60749-95DB-A8FA-BF1F-A701A3318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0" r="-1" b="7279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C598E4-1D1B-8122-B669-81DB31F0E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nl-NL" sz="6600" dirty="0">
                <a:solidFill>
                  <a:schemeClr val="bg1"/>
                </a:solidFill>
              </a:rPr>
              <a:t>ATLAS Muon Spectrometer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F6495-3394-1A23-679F-E3FDA3624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Aditi Sharma</a:t>
            </a:r>
          </a:p>
        </p:txBody>
      </p:sp>
      <p:sp>
        <p:nvSpPr>
          <p:cNvPr id="41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06878-659E-58D5-E186-88A90026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/>
              <a:t>Momentum Resolution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486D-E5FD-B3C8-FA82-984ED9584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dirty="0"/>
              <a:t>Ability of a Particle Detector to accurately measure the momentum of a charged particle through it</a:t>
            </a:r>
          </a:p>
          <a:p>
            <a:r>
              <a:rPr lang="en-US" dirty="0"/>
              <a:t>Mathematically: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Recall, the magnetic field due to the </a:t>
            </a:r>
            <a:r>
              <a:rPr lang="en-US" dirty="0" err="1"/>
              <a:t>torroid</a:t>
            </a:r>
            <a:r>
              <a:rPr lang="en-US" dirty="0"/>
              <a:t> is not uniform </a:t>
            </a:r>
          </a:p>
          <a:p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EA469F-077B-08D4-FF9E-63E1DDFB9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878" y="4059803"/>
            <a:ext cx="3220305" cy="231245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5ED330-0DA5-CE94-2C90-4706106D2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005" y="1438830"/>
            <a:ext cx="5605947" cy="231245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2685A8-99C7-1C29-D87D-763D469E2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715" y="4001505"/>
            <a:ext cx="2533423" cy="736669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24" name="Arc 23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7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F255613-AAE8-4321-9EBA-89253DD45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965D3-DC0E-6447-D859-F16E628D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/>
              <a:t>Momentum Resolution MDT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A3987B4-5CBA-4CB7-862B-56A9917A2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774" y="0"/>
            <a:ext cx="1290924" cy="700685"/>
          </a:xfrm>
          <a:custGeom>
            <a:avLst/>
            <a:gdLst>
              <a:gd name="connsiteX0" fmla="*/ 0 w 1290924"/>
              <a:gd name="connsiteY0" fmla="*/ 0 h 700685"/>
              <a:gd name="connsiteX1" fmla="*/ 125445 w 1290924"/>
              <a:gd name="connsiteY1" fmla="*/ 0 h 700685"/>
              <a:gd name="connsiteX2" fmla="*/ 125445 w 1290924"/>
              <a:gd name="connsiteY2" fmla="*/ 529211 h 700685"/>
              <a:gd name="connsiteX3" fmla="*/ 1040371 w 1290924"/>
              <a:gd name="connsiteY3" fmla="*/ 0 h 700685"/>
              <a:gd name="connsiteX4" fmla="*/ 1290924 w 1290924"/>
              <a:gd name="connsiteY4" fmla="*/ 0 h 700685"/>
              <a:gd name="connsiteX5" fmla="*/ 94085 w 1290924"/>
              <a:gd name="connsiteY5" fmla="*/ 692290 h 700685"/>
              <a:gd name="connsiteX6" fmla="*/ 62724 w 1290924"/>
              <a:gd name="connsiteY6" fmla="*/ 700685 h 700685"/>
              <a:gd name="connsiteX7" fmla="*/ 0 w 1290924"/>
              <a:gd name="connsiteY7" fmla="*/ 637963 h 70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24" h="700685">
                <a:moveTo>
                  <a:pt x="0" y="0"/>
                </a:moveTo>
                <a:lnTo>
                  <a:pt x="125445" y="0"/>
                </a:lnTo>
                <a:lnTo>
                  <a:pt x="125445" y="529211"/>
                </a:lnTo>
                <a:lnTo>
                  <a:pt x="1040371" y="0"/>
                </a:lnTo>
                <a:lnTo>
                  <a:pt x="1290924" y="0"/>
                </a:lnTo>
                <a:lnTo>
                  <a:pt x="94085" y="692290"/>
                </a:lnTo>
                <a:cubicBezTo>
                  <a:pt x="84551" y="697800"/>
                  <a:pt x="73733" y="700695"/>
                  <a:pt x="62724" y="700685"/>
                </a:cubicBezTo>
                <a:cubicBezTo>
                  <a:pt x="28082" y="700685"/>
                  <a:pt x="0" y="672604"/>
                  <a:pt x="0" y="63796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0770" y="-702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87EA-B0A0-F26F-898B-2D9D44F1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dirty="0"/>
              <a:t>Recall tracking and vertexing lecture</a:t>
            </a:r>
          </a:p>
          <a:p>
            <a:pPr lvl="1"/>
            <a:r>
              <a:rPr lang="en-US" dirty="0"/>
              <a:t>Momentum resolution scales with sagitta resolution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20533F-4CEC-4731-B6CF-D304082AA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380" y="3548756"/>
            <a:ext cx="2533422" cy="2358989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13" name="Picture 4" descr="Track fit in a MDT multilayer. For a MDT in the barrel of the ATLAS... |  Download Scientific Diagram">
            <a:extLst>
              <a:ext uri="{FF2B5EF4-FFF2-40B4-BE49-F238E27FC236}">
                <a16:creationId xmlns:a16="http://schemas.microsoft.com/office/drawing/2014/main" id="{93220D17-33ED-21EF-F918-8772072FA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3" b="3"/>
          <a:stretch/>
        </p:blipFill>
        <p:spPr bwMode="auto">
          <a:xfrm>
            <a:off x="7662271" y="811727"/>
            <a:ext cx="3816031" cy="2442558"/>
          </a:xfrm>
          <a:custGeom>
            <a:avLst/>
            <a:gdLst/>
            <a:ahLst/>
            <a:cxnLst/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83497F-A2F2-28F8-5DF5-598B0DD37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63" y="3681281"/>
            <a:ext cx="4781033" cy="2414421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879B16-82B5-5982-76E0-49C81433E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134" y="3711921"/>
            <a:ext cx="3233345" cy="2037238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232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1FF25AD-D64E-45A0-B2D0-F4A6AB09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10118500" y="6009536"/>
            <a:ext cx="1702506" cy="951685"/>
          </a:xfrm>
          <a:custGeom>
            <a:avLst/>
            <a:gdLst>
              <a:gd name="connsiteX0" fmla="*/ 1585229 w 1702506"/>
              <a:gd name="connsiteY0" fmla="*/ 764759 h 951685"/>
              <a:gd name="connsiteX1" fmla="*/ 1623024 w 1702506"/>
              <a:gd name="connsiteY1" fmla="*/ 792810 h 951685"/>
              <a:gd name="connsiteX2" fmla="*/ 1702506 w 1702506"/>
              <a:gd name="connsiteY2" fmla="*/ 951685 h 951685"/>
              <a:gd name="connsiteX3" fmla="*/ 1551862 w 1702506"/>
              <a:gd name="connsiteY3" fmla="*/ 933877 h 951685"/>
              <a:gd name="connsiteX4" fmla="*/ 1513200 w 1702506"/>
              <a:gd name="connsiteY4" fmla="*/ 856627 h 951685"/>
              <a:gd name="connsiteX5" fmla="*/ 1538499 w 1702506"/>
              <a:gd name="connsiteY5" fmla="*/ 770415 h 951685"/>
              <a:gd name="connsiteX6" fmla="*/ 1585229 w 1702506"/>
              <a:gd name="connsiteY6" fmla="*/ 764759 h 951685"/>
              <a:gd name="connsiteX7" fmla="*/ 933455 w 1702506"/>
              <a:gd name="connsiteY7" fmla="*/ 161308 h 951685"/>
              <a:gd name="connsiteX8" fmla="*/ 957797 w 1702506"/>
              <a:gd name="connsiteY8" fmla="*/ 167970 h 951685"/>
              <a:gd name="connsiteX9" fmla="*/ 1286982 w 1702506"/>
              <a:gd name="connsiteY9" fmla="*/ 387616 h 951685"/>
              <a:gd name="connsiteX10" fmla="*/ 1293725 w 1702506"/>
              <a:gd name="connsiteY10" fmla="*/ 477075 h 951685"/>
              <a:gd name="connsiteX11" fmla="*/ 1245453 w 1702506"/>
              <a:gd name="connsiteY11" fmla="*/ 499154 h 951685"/>
              <a:gd name="connsiteX12" fmla="*/ 1245167 w 1702506"/>
              <a:gd name="connsiteY12" fmla="*/ 499154 h 951685"/>
              <a:gd name="connsiteX13" fmla="*/ 1203638 w 1702506"/>
              <a:gd name="connsiteY13" fmla="*/ 484104 h 951685"/>
              <a:gd name="connsiteX14" fmla="*/ 900647 w 1702506"/>
              <a:gd name="connsiteY14" fmla="*/ 281508 h 951685"/>
              <a:gd name="connsiteX15" fmla="*/ 872454 w 1702506"/>
              <a:gd name="connsiteY15" fmla="*/ 196164 h 951685"/>
              <a:gd name="connsiteX16" fmla="*/ 933455 w 1702506"/>
              <a:gd name="connsiteY16" fmla="*/ 161308 h 951685"/>
              <a:gd name="connsiteX17" fmla="*/ 454020 w 1702506"/>
              <a:gd name="connsiteY17" fmla="*/ 13474 h 951685"/>
              <a:gd name="connsiteX18" fmla="*/ 477919 w 1702506"/>
              <a:gd name="connsiteY18" fmla="*/ 21437 h 951685"/>
              <a:gd name="connsiteX19" fmla="*/ 509236 w 1702506"/>
              <a:gd name="connsiteY19" fmla="*/ 84182 h 951685"/>
              <a:gd name="connsiteX20" fmla="*/ 445829 w 1702506"/>
              <a:gd name="connsiteY20" fmla="*/ 139871 h 951685"/>
              <a:gd name="connsiteX21" fmla="*/ 437447 w 1702506"/>
              <a:gd name="connsiteY21" fmla="*/ 139395 h 951685"/>
              <a:gd name="connsiteX22" fmla="*/ 73211 w 1702506"/>
              <a:gd name="connsiteY22" fmla="*/ 137204 h 951685"/>
              <a:gd name="connsiteX23" fmla="*/ 749 w 1702506"/>
              <a:gd name="connsiteY23" fmla="*/ 84082 h 951685"/>
              <a:gd name="connsiteX24" fmla="*/ 53871 w 1702506"/>
              <a:gd name="connsiteY24" fmla="*/ 11621 h 951685"/>
              <a:gd name="connsiteX25" fmla="*/ 58352 w 1702506"/>
              <a:gd name="connsiteY25" fmla="*/ 11093 h 951685"/>
              <a:gd name="connsiteX26" fmla="*/ 454020 w 1702506"/>
              <a:gd name="connsiteY26" fmla="*/ 13474 h 9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2506" h="951685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lnTo>
                  <a:pt x="1702506" y="951685"/>
                </a:lnTo>
                <a:lnTo>
                  <a:pt x="1551862" y="933877"/>
                </a:lnTo>
                <a:lnTo>
                  <a:pt x="1513200" y="856627"/>
                </a:ln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60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1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4381-6F6A-504D-3402-4E091027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Scattering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E8849-384F-3538-FAEC-FE28D8FE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46931" cy="4351338"/>
          </a:xfrm>
        </p:spPr>
        <p:txBody>
          <a:bodyPr>
            <a:normAutofit/>
          </a:bodyPr>
          <a:lstStyle/>
          <a:p>
            <a:r>
              <a:rPr lang="en-US" dirty="0"/>
              <a:t>However, one more thing to keep in mind when considering momentum resolution in MS</a:t>
            </a:r>
          </a:p>
          <a:p>
            <a:r>
              <a:rPr lang="en-US" dirty="0"/>
              <a:t>Muons can “interact” with the Detector Material –&gt; Multiple Scattering</a:t>
            </a:r>
          </a:p>
          <a:p>
            <a:pPr lvl="1"/>
            <a:r>
              <a:rPr lang="en-US" dirty="0"/>
              <a:t>additional uncertainty in momentum measurement</a:t>
            </a:r>
          </a:p>
          <a:p>
            <a:pPr lvl="1"/>
            <a:endParaRPr lang="en-US" dirty="0"/>
          </a:p>
          <a:p>
            <a:r>
              <a:rPr lang="en-US" dirty="0"/>
              <a:t>Mathematically:</a:t>
            </a:r>
          </a:p>
          <a:p>
            <a:endParaRPr lang="en-US" dirty="0"/>
          </a:p>
          <a:p>
            <a:r>
              <a:rPr lang="en-US" dirty="0"/>
              <a:t>Here X</a:t>
            </a:r>
            <a:r>
              <a:rPr lang="en-US" sz="1800" dirty="0"/>
              <a:t>0</a:t>
            </a:r>
            <a:r>
              <a:rPr lang="en-US" dirty="0"/>
              <a:t> is radiation length of the material</a:t>
            </a:r>
          </a:p>
          <a:p>
            <a:pPr lvl="1"/>
            <a:r>
              <a:rPr lang="en-US" sz="1400" dirty="0"/>
              <a:t>mean length (in cm) to reduce the energy of an electron by the factor 1/e.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297BB3-0231-30CA-3E04-BDC6CB599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944" y="4020286"/>
            <a:ext cx="7226598" cy="1123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EF6AB-44F2-E556-B4F2-B3106B5EB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9728" y="1429733"/>
            <a:ext cx="2857277" cy="245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5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50779-F3A5-3459-E80D-03D8E3D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Overall Momentum Resolution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00810-AFB2-979D-8E25-CDB903736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A good momentum resolution can be achieved by </a:t>
            </a:r>
          </a:p>
          <a:p>
            <a:pPr lvl="1"/>
            <a:r>
              <a:rPr lang="en-US" sz="2000"/>
              <a:t>Large path length L</a:t>
            </a:r>
          </a:p>
          <a:p>
            <a:pPr lvl="1"/>
            <a:r>
              <a:rPr lang="en-US" sz="2000"/>
              <a:t>Large Magnetic field B</a:t>
            </a:r>
          </a:p>
          <a:p>
            <a:pPr lvl="1"/>
            <a:r>
              <a:rPr lang="en-US" sz="2000"/>
              <a:t>Good Sagitta measurement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9B8740-E889-F39E-A169-520298CFF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23" y="1621398"/>
            <a:ext cx="4397433" cy="43974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9A622-551E-4D4D-31AA-EB377561A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23" y="3983763"/>
            <a:ext cx="4395569" cy="196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5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91DD6-F00A-F964-0623-82DE51B1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Need for 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FF42B-9F7B-9EBB-4A4F-D78A7E63E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Combining the measurements of the inner detector and muon spectrometer gives us a better momentum resolution</a:t>
            </a:r>
          </a:p>
          <a:p>
            <a:pPr lvl="1"/>
            <a:r>
              <a:rPr lang="en-US" sz="2000"/>
              <a:t>pT &lt; 100 GeV Significant improvement of the resolution by the inner detector.</a:t>
            </a:r>
          </a:p>
          <a:p>
            <a:pPr lvl="1"/>
            <a:r>
              <a:rPr lang="en-US" sz="2000"/>
              <a:t>pT &gt; 100 GeV Momentum resolution dominated by the muon spectrometer.</a:t>
            </a:r>
          </a:p>
          <a:p>
            <a:r>
              <a:rPr lang="en-US" sz="2000"/>
              <a:t>Muon spectrometer crucial for good momentum resolution at large pT!!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206794-7A9A-CD07-267B-49322B9D5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1" r="134" b="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2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14655-5A65-6D7E-BE32-7CF79918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dirty="0"/>
              <a:t>Back to ATLAS –LHC Run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A537D-6286-087F-E981-1CACB5F3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/>
              <a:t>Momentum Resolution: 2.3% - 2.9% (at endcaps)</a:t>
            </a:r>
          </a:p>
          <a:p>
            <a:pPr lvl="1"/>
            <a:r>
              <a:rPr lang="en-US" sz="2000"/>
              <a:t>using the LHC dataset recorded at √ s = 13 TeV in 2015 </a:t>
            </a:r>
          </a:p>
          <a:p>
            <a:r>
              <a:rPr lang="en-US" sz="2000"/>
              <a:t>Efficiency: </a:t>
            </a:r>
            <a:r>
              <a:rPr lang="el-GR" sz="2000" i="1">
                <a:effectLst/>
                <a:latin typeface="KaTeX_Math"/>
              </a:rPr>
              <a:t>ϵ</a:t>
            </a:r>
            <a:r>
              <a:rPr lang="el-GR" sz="2000">
                <a:effectLst/>
              </a:rPr>
              <a:t>=</a:t>
            </a:r>
            <a:r>
              <a:rPr lang="en-US" sz="2000" i="1">
                <a:effectLst/>
                <a:latin typeface="KaTeX_Math"/>
              </a:rPr>
              <a:t>N</a:t>
            </a:r>
            <a:r>
              <a:rPr lang="en-US" sz="2000" i="0">
                <a:effectLst/>
                <a:latin typeface="KaTeX_Main"/>
              </a:rPr>
              <a:t>detected​​/</a:t>
            </a:r>
            <a:r>
              <a:rPr lang="en-US" sz="2000" i="1">
                <a:effectLst/>
                <a:latin typeface="KaTeX_Math"/>
              </a:rPr>
              <a:t>N</a:t>
            </a:r>
            <a:r>
              <a:rPr lang="en-US" sz="2000" i="0">
                <a:effectLst/>
                <a:latin typeface="KaTeX_Main"/>
              </a:rPr>
              <a:t>generated​</a:t>
            </a:r>
            <a:endParaRPr lang="en-US" sz="2000">
              <a:latin typeface="KaTeX_Main"/>
            </a:endParaRPr>
          </a:p>
          <a:p>
            <a:pPr lvl="1"/>
            <a:r>
              <a:rPr lang="en-US" sz="2000"/>
              <a:t>99% over most of the covered phase space (|η| &lt; 2.5 and 5 &lt; pT &lt; 100 GeV). The isolation efficiency varies between 93% and 100% depending on the selection applied and on the momentum of the muon.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E0FD6-DC29-3F25-32CF-54BC733B4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500153"/>
            <a:ext cx="5150277" cy="36824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05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46A87-B271-0920-EB09-5710024C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Study (2018)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411B2D-2953-35EE-6629-4E64B312D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654" y="1825625"/>
            <a:ext cx="5756692" cy="4351338"/>
          </a:xfr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E39A5C-C50D-20C3-0765-73A6D5F28E5D}"/>
                  </a:ext>
                </a:extLst>
              </p14:cNvPr>
              <p14:cNvContentPartPr/>
              <p14:nvPr/>
            </p14:nvContentPartPr>
            <p14:xfrm>
              <a:off x="4392674" y="5905978"/>
              <a:ext cx="3656520" cy="54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E39A5C-C50D-20C3-0765-73A6D5F28E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4034" y="5896978"/>
                <a:ext cx="3674160" cy="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573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18B8A-929E-C285-5434-33794E1A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Event Selection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E8C3-0B00-950D-B605-36FD650BF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Only events with a four-lepton invariant mass in the range 115−130 GeV are used in the extraction of the signal.</a:t>
            </a:r>
          </a:p>
          <a:p>
            <a:r>
              <a:rPr lang="en-US" sz="2000" dirty="0"/>
              <a:t>“The acceptance of the fiducial selection is 42% for a SM Higgs boson with </a:t>
            </a:r>
            <a:r>
              <a:rPr lang="en-US" sz="2000" dirty="0" err="1"/>
              <a:t>mH</a:t>
            </a:r>
            <a:r>
              <a:rPr lang="en-US" sz="2000" dirty="0"/>
              <a:t> = 125 GeV. The ratio of the number of events passing the detector-level event selection to those passing the particle-level selection is 53%. Due to resolution effects, about 2% of the events which pass the detector-level selection fail the particle-level selection.”</a:t>
            </a:r>
          </a:p>
          <a:p>
            <a:r>
              <a:rPr lang="en-US" sz="2000" dirty="0"/>
              <a:t>How many Higgs Boson are lost?</a:t>
            </a:r>
          </a:p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E242-DAC8-3EF3-2E6B-B4DAB7D9A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2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95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F12F6-6F4D-9C44-5E45-549F1576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434A74E-8556-82E8-5DED-11B3E423AE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8B0CBC-D57F-1697-0115-5C00309D5DAE}"/>
                  </a:ext>
                </a:extLst>
              </p14:cNvPr>
              <p14:cNvContentPartPr/>
              <p14:nvPr/>
            </p14:nvContentPartPr>
            <p14:xfrm>
              <a:off x="4981634" y="1323538"/>
              <a:ext cx="360" cy="1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8B0CBC-D57F-1697-0115-5C00309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2634" y="1314538"/>
                <a:ext cx="18000" cy="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181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E5595-CE57-D026-87EE-70EB9063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nl-NL" sz="3600" b="1"/>
              <a:t>ATLAS</a:t>
            </a:r>
            <a:r>
              <a:rPr lang="nl-NL" sz="3600"/>
              <a:t> – </a:t>
            </a:r>
            <a:r>
              <a:rPr lang="nl-NL" sz="3600" b="1"/>
              <a:t>A</a:t>
            </a:r>
            <a:r>
              <a:rPr lang="nl-NL" sz="3600"/>
              <a:t> </a:t>
            </a:r>
            <a:r>
              <a:rPr lang="nl-NL" sz="3600" b="1"/>
              <a:t>T</a:t>
            </a:r>
            <a:r>
              <a:rPr lang="nl-NL" sz="3600"/>
              <a:t>oroidal </a:t>
            </a:r>
            <a:r>
              <a:rPr lang="nl-NL" sz="3600" b="1"/>
              <a:t>L</a:t>
            </a:r>
            <a:r>
              <a:rPr lang="nl-NL" sz="3600"/>
              <a:t>HC </a:t>
            </a:r>
            <a:r>
              <a:rPr lang="nl-NL" sz="3600" b="1"/>
              <a:t>A</a:t>
            </a:r>
            <a:r>
              <a:rPr lang="nl-NL" sz="3600"/>
              <a:t>pparatu</a:t>
            </a:r>
            <a:r>
              <a:rPr lang="nl-NL" sz="3600" b="1"/>
              <a:t>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449FE1-32EC-9DAD-651D-63AABC661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20" b="-1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854352-3B13-BD13-F23F-2A928BE5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Largest General-Purpose Detector at LHC</a:t>
            </a:r>
          </a:p>
          <a:p>
            <a:r>
              <a:rPr lang="en-US" sz="1800" dirty="0"/>
              <a:t>One of the two LHC experiments involved in the discovery of the Higgs boson in July 2012</a:t>
            </a:r>
          </a:p>
          <a:p>
            <a:r>
              <a:rPr lang="en-US" sz="1800" dirty="0"/>
              <a:t>ATLAS measures:</a:t>
            </a:r>
          </a:p>
          <a:p>
            <a:pPr lvl="1"/>
            <a:r>
              <a:rPr lang="en-US" sz="1400" dirty="0"/>
              <a:t>masses;</a:t>
            </a:r>
          </a:p>
          <a:p>
            <a:pPr lvl="1"/>
            <a:r>
              <a:rPr lang="en-US" sz="1400" dirty="0"/>
              <a:t>channels of production, decay and mean lifetimes;</a:t>
            </a:r>
          </a:p>
          <a:p>
            <a:pPr lvl="1"/>
            <a:r>
              <a:rPr lang="en-US" sz="1400" dirty="0"/>
              <a:t>interaction mechanisms and coupling constants for electroweak and strong interactions.</a:t>
            </a:r>
          </a:p>
        </p:txBody>
      </p:sp>
    </p:spTree>
    <p:extLst>
      <p:ext uri="{BB962C8B-B14F-4D97-AF65-F5344CB8AC3E}">
        <p14:creationId xmlns:p14="http://schemas.microsoft.com/office/powerpoint/2010/main" val="67804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3DC65-58DC-ADC1-4B2B-1F71C515C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nl-NL" sz="4000" dirty="0"/>
              <a:t>ATLAS </a:t>
            </a:r>
            <a:r>
              <a:rPr lang="nl-NL" sz="4000" dirty="0" err="1"/>
              <a:t>Structure</a:t>
            </a:r>
            <a:endParaRPr lang="nl-NL" sz="4000" dirty="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5B0B1CD-690B-330A-DF29-4D137ACA7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449604"/>
              </p:ext>
            </p:extLst>
          </p:nvPr>
        </p:nvGraphicFramePr>
        <p:xfrm>
          <a:off x="838200" y="1825625"/>
          <a:ext cx="4152774" cy="430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diagram of a machine&#10;&#10;Description automatically generated">
            <a:extLst>
              <a:ext uri="{FF2B5EF4-FFF2-40B4-BE49-F238E27FC236}">
                <a16:creationId xmlns:a16="http://schemas.microsoft.com/office/drawing/2014/main" id="{8DC2DC7B-9E59-401B-6571-33237654C9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08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3716B93-574A-561F-2FF5-21D44034219C}"/>
              </a:ext>
            </a:extLst>
          </p:cNvPr>
          <p:cNvSpPr/>
          <p:nvPr/>
        </p:nvSpPr>
        <p:spPr>
          <a:xfrm>
            <a:off x="5276088" y="1753864"/>
            <a:ext cx="1307592" cy="1135640"/>
          </a:xfrm>
          <a:prstGeom prst="ellipse">
            <a:avLst/>
          </a:prstGeom>
          <a:noFill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0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7DDA1D-85D9-280A-E34F-0F573571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tx2"/>
                </a:solidFill>
              </a:rPr>
              <a:t>Why do we care to measure Muons?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3E142-3DE1-CFD1-3B36-89FA91A39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because 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 are the only (charged primary) collision products traversing the calorimeters. → Clean signature of muonic final states. </a:t>
            </a:r>
            <a:endParaRPr lang="en-US" sz="1800" b="0" i="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M</a:t>
            </a:r>
            <a:r>
              <a:rPr lang="en-US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any interesting physical processes can only be observed if one or more muons are detected (</a:t>
            </a:r>
            <a:r>
              <a:rPr lang="nl-NL" sz="1800" dirty="0">
                <a:solidFill>
                  <a:schemeClr val="tx2"/>
                </a:solidFill>
              </a:rPr>
              <a:t>H → ZZ∗ → µµ, A → µµ, Z_0 → µµ. )</a:t>
            </a:r>
            <a:endParaRPr lang="en-US" sz="18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T</a:t>
            </a:r>
            <a:r>
              <a:rPr lang="en-US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he total energy of particles in an event could not be measured if the muons were ignored. </a:t>
            </a:r>
            <a:endParaRPr lang="nl-NL" sz="18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7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96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C1A3C-00F9-198C-6B75-3EA38604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ATLAS Muon Spectrometer</a:t>
            </a:r>
          </a:p>
        </p:txBody>
      </p:sp>
      <p:pic>
        <p:nvPicPr>
          <p:cNvPr id="1028" name="Picture 4" descr="Schematic view of the ATLAS Muon Spectrometer System. Different chamber...  | Download Scientific Diagram">
            <a:extLst>
              <a:ext uri="{FF2B5EF4-FFF2-40B4-BE49-F238E27FC236}">
                <a16:creationId xmlns:a16="http://schemas.microsoft.com/office/drawing/2014/main" id="{B80DF37A-ED43-4029-D76E-A326B9D39D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1032" y="961812"/>
            <a:ext cx="5163335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5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0C093-466C-0B22-0303-5ABEE8BE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l-NL" sz="6600" b="0" i="0">
                <a:effectLst/>
                <a:latin typeface="opensans-bold"/>
              </a:rPr>
              <a:t>Precision Detectors</a:t>
            </a:r>
            <a:endParaRPr lang="nl-NL" sz="6600"/>
          </a:p>
        </p:txBody>
      </p:sp>
      <p:sp>
        <p:nvSpPr>
          <p:cNvPr id="5131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DE18-B7EC-0C77-6F70-64999C0E4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fontScale="92500"/>
          </a:bodyPr>
          <a:lstStyle/>
          <a:p>
            <a:r>
              <a:rPr lang="en-US" sz="1900" b="0" i="0" dirty="0">
                <a:effectLst/>
                <a:latin typeface="Arial" panose="020B0604020202020204" pitchFamily="34" charset="0"/>
              </a:rPr>
              <a:t>Use: To determine the position of a muon, </a:t>
            </a:r>
          </a:p>
          <a:p>
            <a:r>
              <a:rPr lang="en-US" sz="1900" dirty="0">
                <a:latin typeface="Arial" panose="020B0604020202020204" pitchFamily="34" charset="0"/>
              </a:rPr>
              <a:t>A</a:t>
            </a:r>
            <a:r>
              <a:rPr lang="en-US" sz="1900" b="0" i="0" dirty="0">
                <a:effectLst/>
                <a:latin typeface="Arial" panose="020B0604020202020204" pitchFamily="34" charset="0"/>
              </a:rPr>
              <a:t>ccuracy: </a:t>
            </a:r>
            <a:r>
              <a:rPr lang="en-US" sz="1900" b="1" i="0" dirty="0">
                <a:effectLst/>
                <a:latin typeface="Open Sans" panose="020B0606030504020204" pitchFamily="34" charset="0"/>
              </a:rPr>
              <a:t>less than a 10th of a </a:t>
            </a:r>
            <a:r>
              <a:rPr lang="en-US" sz="1900" b="1" i="0" dirty="0" err="1">
                <a:effectLst/>
                <a:latin typeface="Open Sans" panose="020B0606030504020204" pitchFamily="34" charset="0"/>
              </a:rPr>
              <a:t>millimetre</a:t>
            </a:r>
            <a:r>
              <a:rPr lang="en-US" sz="1900" b="0" i="0" dirty="0">
                <a:effectLst/>
                <a:latin typeface="Arial" panose="020B0604020202020204" pitchFamily="34" charset="0"/>
              </a:rPr>
              <a:t>!</a:t>
            </a:r>
            <a:endParaRPr lang="en-US" sz="1900" b="0" i="0" dirty="0">
              <a:effectLst/>
              <a:latin typeface="Open Sans" panose="020B0606030504020204" pitchFamily="34" charset="0"/>
            </a:endParaRPr>
          </a:p>
          <a:p>
            <a:r>
              <a:rPr lang="en-US" sz="1900" b="0" i="0" dirty="0">
                <a:effectLst/>
                <a:latin typeface="Arial" panose="020B0604020202020204" pitchFamily="34" charset="0"/>
              </a:rPr>
              <a:t>How? Monitored Drift Tube (MDTs) detectors are </a:t>
            </a:r>
          </a:p>
          <a:p>
            <a:pPr lvl="1"/>
            <a:r>
              <a:rPr lang="en-US" sz="1900" b="0" i="0" dirty="0">
                <a:effectLst/>
                <a:latin typeface="Arial" panose="020B0604020202020204" pitchFamily="34" charset="0"/>
              </a:rPr>
              <a:t>3 cm wide </a:t>
            </a:r>
            <a:r>
              <a:rPr lang="en-US" sz="1900" b="0" i="0" dirty="0" err="1">
                <a:effectLst/>
                <a:latin typeface="Arial" panose="020B0604020202020204" pitchFamily="34" charset="0"/>
              </a:rPr>
              <a:t>aluminium</a:t>
            </a:r>
            <a:r>
              <a:rPr lang="en-US" sz="1900" b="0" i="0" dirty="0">
                <a:effectLst/>
                <a:latin typeface="Arial" panose="020B0604020202020204" pitchFamily="34" charset="0"/>
              </a:rPr>
              <a:t> tubes filled with a gas mixture. Argon and C02</a:t>
            </a:r>
          </a:p>
          <a:p>
            <a:pPr lvl="1"/>
            <a:r>
              <a:rPr lang="en-US" sz="1900" b="0" i="0" dirty="0">
                <a:effectLst/>
                <a:latin typeface="Arial" panose="020B0604020202020204" pitchFamily="34" charset="0"/>
              </a:rPr>
              <a:t>Muons pass through the tubes, ionize the gas. </a:t>
            </a:r>
          </a:p>
          <a:p>
            <a:pPr lvl="1"/>
            <a:r>
              <a:rPr lang="en-US" sz="1900" dirty="0">
                <a:latin typeface="Arial" panose="020B0604020202020204" pitchFamily="34" charset="0"/>
              </a:rPr>
              <a:t>Electrons </a:t>
            </a:r>
            <a:r>
              <a:rPr lang="en-US" sz="1900" b="0" i="0" dirty="0">
                <a:effectLst/>
                <a:latin typeface="Arial" panose="020B0604020202020204" pitchFamily="34" charset="0"/>
              </a:rPr>
              <a:t>drift to a wire at the center of the tube == signal!!!</a:t>
            </a:r>
          </a:p>
          <a:p>
            <a:pPr lvl="1"/>
            <a:r>
              <a:rPr lang="en-US" sz="1900" b="0" i="0" dirty="0">
                <a:effectLst/>
                <a:latin typeface="Arial" panose="020B0604020202020204" pitchFamily="34" charset="0"/>
              </a:rPr>
              <a:t>Over </a:t>
            </a:r>
            <a:r>
              <a:rPr lang="en-US" sz="1900" b="1" i="0" dirty="0">
                <a:effectLst/>
                <a:latin typeface="Open Sans" panose="020B0606030504020204" pitchFamily="34" charset="0"/>
              </a:rPr>
              <a:t>380,000 </a:t>
            </a:r>
            <a:r>
              <a:rPr lang="en-US" sz="1900" b="1" i="0" dirty="0" err="1">
                <a:effectLst/>
                <a:latin typeface="Open Sans" panose="020B0606030504020204" pitchFamily="34" charset="0"/>
              </a:rPr>
              <a:t>aluminium</a:t>
            </a:r>
            <a:r>
              <a:rPr lang="en-US" sz="1900" b="1" i="0" dirty="0">
                <a:effectLst/>
                <a:latin typeface="Open Sans" panose="020B0606030504020204" pitchFamily="34" charset="0"/>
              </a:rPr>
              <a:t> tubes</a:t>
            </a:r>
            <a:r>
              <a:rPr lang="en-US" sz="1900" b="0" i="0" dirty="0">
                <a:effectLst/>
                <a:latin typeface="Arial" panose="020B0604020202020204" pitchFamily="34" charset="0"/>
              </a:rPr>
              <a:t> are stacked up in several layers in order to precisely trace the trajectory of each muon.</a:t>
            </a:r>
            <a:endParaRPr lang="en-US" sz="1900" b="0" i="0" dirty="0">
              <a:effectLst/>
              <a:latin typeface="Open Sans" panose="020B0606030504020204" pitchFamily="34" charset="0"/>
            </a:endParaRPr>
          </a:p>
          <a:p>
            <a:r>
              <a:rPr lang="nl-NL" sz="1900" dirty="0">
                <a:hlinkClick r:id="rId2"/>
              </a:rPr>
              <a:t>https://www.youtube.com/watch?v=A8L2RtvEKok</a:t>
            </a:r>
            <a:r>
              <a:rPr lang="nl-NL" sz="1900" dirty="0"/>
              <a:t> </a:t>
            </a:r>
          </a:p>
        </p:txBody>
      </p:sp>
      <p:pic>
        <p:nvPicPr>
          <p:cNvPr id="5122" name="Picture 2" descr="Monitored Drift Tubes – ATLAS Roma">
            <a:extLst>
              <a:ext uri="{FF2B5EF4-FFF2-40B4-BE49-F238E27FC236}">
                <a16:creationId xmlns:a16="http://schemas.microsoft.com/office/drawing/2014/main" id="{05065576-93DE-1F5D-3D03-1F72E8C42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r="2853" b="1"/>
          <a:stretch/>
        </p:blipFill>
        <p:spPr bwMode="auto"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ck fit in a MDT multilayer. For a MDT in the barrel of the ATLAS... |  Download Scientific Diagram">
            <a:extLst>
              <a:ext uri="{FF2B5EF4-FFF2-40B4-BE49-F238E27FC236}">
                <a16:creationId xmlns:a16="http://schemas.microsoft.com/office/drawing/2014/main" id="{028C912D-25EF-A63C-B9A8-EAD2D646B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3" b="3"/>
          <a:stretch/>
        </p:blipFill>
        <p:spPr bwMode="auto"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9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0153B-8A46-CCA7-F3E4-6DB3B383F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b="0" i="0">
                <a:effectLst/>
                <a:latin typeface="opensans-bold"/>
              </a:rPr>
              <a:t>Fast-Response Detectors</a:t>
            </a:r>
            <a:endParaRPr lang="nl-NL" sz="5400"/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E07D-C43F-4AC0-87EA-6F751E9A3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6989595" cy="4430068"/>
          </a:xfrm>
        </p:spPr>
        <p:txBody>
          <a:bodyPr anchor="t">
            <a:normAutofit/>
          </a:bodyPr>
          <a:lstStyle/>
          <a:p>
            <a:r>
              <a:rPr lang="en-US" sz="1400" dirty="0" err="1">
                <a:latin typeface="Arial" panose="020B0604020202020204" pitchFamily="34" charset="0"/>
              </a:rPr>
              <a:t>Q</a:t>
            </a:r>
            <a:r>
              <a:rPr lang="en-US" sz="1400" b="0" i="0" dirty="0" err="1">
                <a:effectLst/>
                <a:latin typeface="Arial" panose="020B0604020202020204" pitchFamily="34" charset="0"/>
              </a:rPr>
              <a:t>ickly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 select interesting collision </a:t>
            </a:r>
          </a:p>
          <a:p>
            <a:r>
              <a:rPr lang="en-US" sz="1400" b="0" i="0" dirty="0">
                <a:effectLst/>
                <a:latin typeface="Arial" panose="020B0604020202020204" pitchFamily="34" charset="0"/>
              </a:rPr>
              <a:t>They </a:t>
            </a:r>
            <a:r>
              <a:rPr lang="en-US" sz="1400" b="1" i="0" dirty="0">
                <a:effectLst/>
                <a:latin typeface="Open Sans" panose="020B0606030504020204" pitchFamily="34" charset="0"/>
              </a:rPr>
              <a:t>make this decision within 2.5 </a:t>
            </a:r>
            <a:r>
              <a:rPr lang="en-US" sz="1400" b="1" i="0" dirty="0" err="1">
                <a:effectLst/>
                <a:latin typeface="Open Sans" panose="020B0606030504020204" pitchFamily="34" charset="0"/>
              </a:rPr>
              <a:t>μs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 (400,000th of a second!!).</a:t>
            </a:r>
            <a:endParaRPr lang="en-US" sz="1400" b="0" i="0" dirty="0">
              <a:effectLst/>
              <a:latin typeface="Open Sans" panose="020B0606030504020204" pitchFamily="34" charset="0"/>
            </a:endParaRPr>
          </a:p>
          <a:p>
            <a:r>
              <a:rPr lang="en-US" sz="1400" b="0" i="0" dirty="0">
                <a:effectLst/>
                <a:latin typeface="Arial" panose="020B0604020202020204" pitchFamily="34" charset="0"/>
              </a:rPr>
              <a:t>The 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Resistive Plate Chambers (RPCs) 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surround the 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central region 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of ATLAS</a:t>
            </a:r>
          </a:p>
          <a:p>
            <a:pPr lvl="1"/>
            <a:r>
              <a:rPr lang="en-US" sz="1400" b="0" i="0" dirty="0">
                <a:effectLst/>
                <a:latin typeface="Arial" panose="020B0604020202020204" pitchFamily="34" charset="0"/>
              </a:rPr>
              <a:t>pairs of parallel plastic plates at an electric potential difference, separated by a gas volume. </a:t>
            </a:r>
          </a:p>
          <a:p>
            <a:r>
              <a:rPr lang="en-US" sz="1400" b="1" i="0" dirty="0">
                <a:effectLst/>
                <a:latin typeface="Arial" panose="020B0604020202020204" pitchFamily="34" charset="0"/>
              </a:rPr>
              <a:t>Thin Gap Chambers (TGCs) 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are at the 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ends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 of ATLAS</a:t>
            </a:r>
          </a:p>
          <a:p>
            <a:pPr lvl="1"/>
            <a:r>
              <a:rPr lang="en-US" sz="1400" b="1" i="0" dirty="0">
                <a:effectLst/>
                <a:latin typeface="Open Sans" panose="020B0606030504020204" pitchFamily="34" charset="0"/>
              </a:rPr>
              <a:t>parallel 30 </a:t>
            </a:r>
            <a:r>
              <a:rPr lang="en-US" sz="1400" b="1" i="0" dirty="0" err="1">
                <a:effectLst/>
                <a:latin typeface="Open Sans" panose="020B0606030504020204" pitchFamily="34" charset="0"/>
              </a:rPr>
              <a:t>μm</a:t>
            </a:r>
            <a:r>
              <a:rPr lang="en-US" sz="1400" b="1" i="0" dirty="0">
                <a:effectLst/>
                <a:latin typeface="Open Sans" panose="020B0606030504020204" pitchFamily="34" charset="0"/>
              </a:rPr>
              <a:t> wires in a gas mixture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sz="1400" b="0" i="0" dirty="0">
                <a:effectLst/>
                <a:latin typeface="Arial" panose="020B0604020202020204" pitchFamily="34" charset="0"/>
              </a:rPr>
              <a:t>Both chambers detect muons when they </a:t>
            </a:r>
            <a:r>
              <a:rPr lang="en-US" sz="1400" b="0" i="0" dirty="0" err="1">
                <a:effectLst/>
                <a:latin typeface="Arial" panose="020B0604020202020204" pitchFamily="34" charset="0"/>
              </a:rPr>
              <a:t>ionise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 the gas mixture and generate a signal.</a:t>
            </a:r>
          </a:p>
          <a:p>
            <a:r>
              <a:rPr lang="en-US" sz="1400" b="1" i="0" dirty="0">
                <a:effectLst/>
                <a:latin typeface="Arial" panose="020B0604020202020204" pitchFamily="34" charset="0"/>
              </a:rPr>
              <a:t>Micromegas and Small-Strip Thin-Gap Chambers (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sTGCs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)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 two additional detector technologies specially designed for </a:t>
            </a:r>
            <a:r>
              <a:rPr lang="en-US" sz="1400" b="1" i="0" dirty="0">
                <a:effectLst/>
                <a:latin typeface="Open Sans" panose="020B0606030504020204" pitchFamily="34" charset="0"/>
              </a:rPr>
              <a:t>high-intensity LHC collisions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. </a:t>
            </a:r>
          </a:p>
          <a:p>
            <a:pPr lvl="1"/>
            <a:r>
              <a:rPr lang="en-US" sz="1400" b="0" i="0" dirty="0">
                <a:effectLst/>
                <a:latin typeface="Arial" panose="020B0604020202020204" pitchFamily="34" charset="0"/>
              </a:rPr>
              <a:t>These detectors can track muons in high-density areas on either side of the experiment close to the LHC beam pipe, both quickly and with high precision.</a:t>
            </a:r>
            <a:endParaRPr lang="en-US" sz="1400" b="0" i="0" dirty="0">
              <a:effectLst/>
              <a:latin typeface="Open Sans" panose="020B0606030504020204" pitchFamily="34" charset="0"/>
            </a:endParaRPr>
          </a:p>
          <a:p>
            <a:r>
              <a:rPr lang="en-US" sz="1400" b="0" i="0" dirty="0">
                <a:effectLst/>
                <a:latin typeface="Arial" panose="020B0604020202020204" pitchFamily="34" charset="0"/>
              </a:rPr>
              <a:t>The combined data gives a rough measurement of a muon’s momentum, allowing ATLAS to choose whether to keep or discard a collision event.</a:t>
            </a:r>
            <a:endParaRPr lang="en-US" sz="1400" b="0" i="0" dirty="0">
              <a:effectLst/>
              <a:latin typeface="Open Sans" panose="020B0606030504020204" pitchFamily="34" charset="0"/>
            </a:endParaRPr>
          </a:p>
          <a:p>
            <a:endParaRPr lang="nl-NL" sz="1200" dirty="0"/>
          </a:p>
        </p:txBody>
      </p:sp>
      <p:pic>
        <p:nvPicPr>
          <p:cNvPr id="6146" name="Picture 2" descr="Quadrant of the ATLAS muon spectrometer, with barrel layers (green) and...  | Download Scientific Diagram">
            <a:extLst>
              <a:ext uri="{FF2B5EF4-FFF2-40B4-BE49-F238E27FC236}">
                <a16:creationId xmlns:a16="http://schemas.microsoft.com/office/drawing/2014/main" id="{31770B49-7EB8-91CD-546C-BA62934F9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3" b="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90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7A6B5-F306-C12E-E3C6-87257F75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tx2"/>
                </a:solidFill>
              </a:rPr>
              <a:t>How is Muon Momentum Studied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0ECC5-A3BB-EE8A-E19B-59A62F977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As for other charged particles, muon momenta are determined from their deflection in a magnetic field (recall tracking and vertexing lecture)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1. What is providing the deflection?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2"/>
                </a:solidFill>
              </a:rPr>
              <a:t>2. How does the bending of muon trajectory help us determine it’s momentum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2"/>
                </a:solidFill>
              </a:rPr>
              <a:t>3. Why do we even care to find the muon’s momentum?</a:t>
            </a:r>
          </a:p>
          <a:p>
            <a:endParaRPr lang="nl-NL" sz="1800" dirty="0">
              <a:solidFill>
                <a:schemeClr val="tx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349527-6503-6A52-4CAE-206748E41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2881103"/>
            <a:ext cx="4142232" cy="20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2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5E6C6-5647-8912-C042-9967A0D8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8408"/>
            <a:ext cx="4056530" cy="1106424"/>
          </a:xfrm>
        </p:spPr>
        <p:txBody>
          <a:bodyPr>
            <a:normAutofit/>
          </a:bodyPr>
          <a:lstStyle/>
          <a:p>
            <a:r>
              <a:rPr lang="en-US" sz="2800"/>
              <a:t>Momentum Measurement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E8F50-F74E-E122-CB99-4AC93098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59152"/>
            <a:ext cx="4056530" cy="3429000"/>
          </a:xfrm>
        </p:spPr>
        <p:txBody>
          <a:bodyPr>
            <a:normAutofit/>
          </a:bodyPr>
          <a:lstStyle/>
          <a:p>
            <a:r>
              <a:rPr lang="en-US" sz="1800" dirty="0"/>
              <a:t>1. Deflection from Toroidal Magnetic Field (non uniform, 2-6 Tm)</a:t>
            </a:r>
          </a:p>
          <a:p>
            <a:r>
              <a:rPr lang="en-US" sz="1800" dirty="0"/>
              <a:t>2. Think of Charge and </a:t>
            </a:r>
            <a:r>
              <a:rPr lang="en-US" sz="1800" dirty="0" err="1"/>
              <a:t>Magenetic</a:t>
            </a:r>
            <a:r>
              <a:rPr lang="en-US" sz="1800" dirty="0"/>
              <a:t> field (and which very famous formula connects them)</a:t>
            </a:r>
          </a:p>
          <a:p>
            <a:r>
              <a:rPr lang="en-US" sz="1800" dirty="0"/>
              <a:t>3 We want to measure the momentum of the muon such that we can reconstruct its path back to where it originated from (interaction point)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10ADF-5787-9607-D27F-61EF594B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705" y="610793"/>
            <a:ext cx="2873668" cy="22511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FFA225-E168-BA08-34AC-A6367BEE4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365" y="922615"/>
            <a:ext cx="2873668" cy="1623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68E929-751D-47BA-EFAA-BC91A4D07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705" y="3560016"/>
            <a:ext cx="5989328" cy="21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5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1249</Words>
  <Application>Microsoft Office PowerPoint</Application>
  <PresentationFormat>Widescreen</PresentationFormat>
  <Paragraphs>109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KaTeX_Main</vt:lpstr>
      <vt:lpstr>KaTeX_Math</vt:lpstr>
      <vt:lpstr>Open Sans</vt:lpstr>
      <vt:lpstr>opensans-bold</vt:lpstr>
      <vt:lpstr>Söhne</vt:lpstr>
      <vt:lpstr>Office Theme</vt:lpstr>
      <vt:lpstr>ATLAS Muon Spectrometer</vt:lpstr>
      <vt:lpstr>ATLAS – A Toroidal LHC ApparatuS</vt:lpstr>
      <vt:lpstr>ATLAS Structure</vt:lpstr>
      <vt:lpstr>Why do we care to measure Muons?</vt:lpstr>
      <vt:lpstr>ATLAS Muon Spectrometer</vt:lpstr>
      <vt:lpstr>Precision Detectors</vt:lpstr>
      <vt:lpstr>Fast-Response Detectors</vt:lpstr>
      <vt:lpstr>How is Muon Momentum Studied</vt:lpstr>
      <vt:lpstr>Momentum Measurement</vt:lpstr>
      <vt:lpstr>Momentum Resolution</vt:lpstr>
      <vt:lpstr>Momentum Resolution MDT </vt:lpstr>
      <vt:lpstr>Multiple Scattering</vt:lpstr>
      <vt:lpstr>Overall Momentum Resolution</vt:lpstr>
      <vt:lpstr>Need for MS</vt:lpstr>
      <vt:lpstr>Back to ATLAS –LHC Run 2</vt:lpstr>
      <vt:lpstr>Recent Study (2018)</vt:lpstr>
      <vt:lpstr>Event Selection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Muon Spectrometer</dc:title>
  <dc:creator>Aditi Sharma</dc:creator>
  <cp:lastModifiedBy>Aditi Sharma</cp:lastModifiedBy>
  <cp:revision>3</cp:revision>
  <dcterms:created xsi:type="dcterms:W3CDTF">2024-03-19T13:55:47Z</dcterms:created>
  <dcterms:modified xsi:type="dcterms:W3CDTF">2024-03-20T12:29:15Z</dcterms:modified>
</cp:coreProperties>
</file>