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684" r:id="rId2"/>
    <p:sldId id="654" r:id="rId3"/>
    <p:sldId id="655" r:id="rId4"/>
    <p:sldId id="681" r:id="rId5"/>
    <p:sldId id="658" r:id="rId6"/>
    <p:sldId id="667" r:id="rId7"/>
    <p:sldId id="666" r:id="rId8"/>
    <p:sldId id="682" r:id="rId9"/>
    <p:sldId id="679" r:id="rId10"/>
    <p:sldId id="680" r:id="rId11"/>
    <p:sldId id="663" r:id="rId12"/>
    <p:sldId id="674" r:id="rId13"/>
    <p:sldId id="675" r:id="rId14"/>
    <p:sldId id="676" r:id="rId15"/>
    <p:sldId id="677" r:id="rId16"/>
    <p:sldId id="558" r:id="rId17"/>
    <p:sldId id="683" r:id="rId18"/>
    <p:sldId id="678" r:id="rId19"/>
    <p:sldId id="688" r:id="rId20"/>
    <p:sldId id="689" r:id="rId21"/>
    <p:sldId id="685" r:id="rId22"/>
    <p:sldId id="686" r:id="rId23"/>
    <p:sldId id="310" r:id="rId24"/>
    <p:sldId id="612" r:id="rId25"/>
    <p:sldId id="613" r:id="rId26"/>
    <p:sldId id="322" r:id="rId27"/>
    <p:sldId id="687" r:id="rId28"/>
    <p:sldId id="550" r:id="rId29"/>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CCFFFF"/>
    <a:srgbClr val="66FF33"/>
    <a:srgbClr val="FF0000"/>
    <a:srgbClr val="FF6600"/>
    <a:srgbClr val="FFFF00"/>
    <a:srgbClr val="8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3" autoAdjust="0"/>
    <p:restoredTop sz="95007" autoAdjust="0"/>
  </p:normalViewPr>
  <p:slideViewPr>
    <p:cSldViewPr>
      <p:cViewPr varScale="1">
        <p:scale>
          <a:sx n="112" d="100"/>
          <a:sy n="112" d="100"/>
        </p:scale>
        <p:origin x="288" y="184"/>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1774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5827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8292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58750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709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7245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6593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2350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3398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3276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597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2681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1774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8380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GB" altLang="en-US" sz="700" dirty="0">
                <a:solidFill>
                  <a:schemeClr val="bg2"/>
                </a:solidFill>
                <a:latin typeface="Verdana"/>
                <a:cs typeface="Verdana"/>
              </a:rPr>
              <a:t> </a:t>
            </a:r>
            <a:r>
              <a:rPr lang="en-US" altLang="en-US" sz="1200" kern="1200" dirty="0">
                <a:solidFill>
                  <a:schemeClr val="tx1"/>
                </a:solidFill>
                <a:latin typeface="Verdana"/>
                <a:ea typeface="+mn-ea"/>
                <a:cs typeface="Verdana"/>
              </a:rPr>
              <a:t>LCTPC DESY March 2024</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s://github.com/iLCSoft/MarlinReco/blob/master/Analysis/PIDTools/" TargetMode="External"/><Relationship Id="rId3" Type="http://schemas.openxmlformats.org/officeDocument/2006/relationships/image" Target="../media/image19.emf"/><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emf"/><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ww.nikhef.nl/pub/services/biblio/theses_pdf/thesis_C_Ligtenberg.pdf" TargetMode="External"/><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em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hyperlink" Target="https://agenda.linearcollider.org/event/1004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dico.ihep.ac.cn/event/17020/contributions/118690/" TargetMode="External"/><Relationship Id="rId2" Type="http://schemas.openxmlformats.org/officeDocument/2006/relationships/hyperlink" Target="https://agenda.linearcollider.org/event/9903/contributions/51756/attachments/38604/60743/TPC-teraz-update.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hyperlink" Target="https://agenda.linearcollider.org/event/850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4.emf"/><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629774" y="711200"/>
            <a:ext cx="2232026" cy="965200"/>
          </a:xfrm>
          <a:prstGeom prst="rect">
            <a:avLst/>
          </a:prstGeom>
        </p:spPr>
      </p:pic>
      <p:sp>
        <p:nvSpPr>
          <p:cNvPr id="3074" name="Rectangle 4"/>
          <p:cNvSpPr>
            <a:spLocks noGrp="1" noChangeArrowheads="1"/>
          </p:cNvSpPr>
          <p:nvPr>
            <p:ph type="ctrTitle"/>
          </p:nvPr>
        </p:nvSpPr>
        <p:spPr>
          <a:xfrm>
            <a:off x="2854598" y="980728"/>
            <a:ext cx="7203802" cy="1080120"/>
          </a:xfrm>
        </p:spPr>
        <p:txBody>
          <a:bodyPr anchor="ctr"/>
          <a:lstStyle/>
          <a:p>
            <a:r>
              <a:rPr kumimoji="0" lang="en-GB" altLang="en-US" sz="3200" b="0" i="0" u="none" strike="noStrike" kern="0" cap="none" spc="0" normalizeH="0" baseline="0" noProof="0" dirty="0">
                <a:ln>
                  <a:noFill/>
                </a:ln>
                <a:solidFill>
                  <a:srgbClr val="FF0000"/>
                </a:solidFill>
                <a:effectLst/>
                <a:uLnTx/>
                <a:uFillTx/>
                <a:latin typeface="Verdana"/>
                <a:ea typeface="+mn-ea"/>
                <a:cs typeface="Verdana"/>
              </a:rPr>
              <a:t>Pixel TPC </a:t>
            </a:r>
            <a:r>
              <a:rPr kumimoji="0" lang="en-GB" altLang="en-US" sz="3200" b="0" i="0" u="none" strike="noStrike" kern="0" cap="none" spc="0" normalizeH="0" baseline="0" noProof="0" dirty="0" err="1">
                <a:ln>
                  <a:noFill/>
                </a:ln>
                <a:solidFill>
                  <a:srgbClr val="FF0000"/>
                </a:solidFill>
                <a:effectLst/>
                <a:uLnTx/>
                <a:uFillTx/>
                <a:latin typeface="Verdana"/>
                <a:ea typeface="+mn-ea"/>
                <a:cs typeface="Verdana"/>
              </a:rPr>
              <a:t>dEdx</a:t>
            </a:r>
            <a:r>
              <a:rPr kumimoji="0" lang="en-GB" altLang="en-US" sz="3200" b="0" i="0" u="none" strike="noStrike" kern="0" cap="none" spc="0" normalizeH="0" baseline="0" noProof="0" dirty="0">
                <a:ln>
                  <a:noFill/>
                </a:ln>
                <a:solidFill>
                  <a:srgbClr val="FF0000"/>
                </a:solidFill>
                <a:effectLst/>
                <a:uLnTx/>
                <a:uFillTx/>
                <a:latin typeface="Verdana"/>
                <a:ea typeface="+mn-ea"/>
                <a:cs typeface="Verdana"/>
              </a:rPr>
              <a:t> performance</a:t>
            </a:r>
            <a:br>
              <a:rPr lang="en-GB" dirty="0"/>
            </a:br>
            <a:endParaRPr lang="en-GB" altLang="en-US" sz="3600" b="0" dirty="0">
              <a:latin typeface="Verdana" panose="020B0604030504040204" pitchFamily="34" charset="0"/>
              <a:ea typeface="Verdana" panose="020B0604030504040204" pitchFamily="34" charset="0"/>
              <a:cs typeface="Verdana" panose="020B0604030504040204" pitchFamily="34" charset="0"/>
            </a:endParaRPr>
          </a:p>
        </p:txBody>
      </p:sp>
      <p:sp>
        <p:nvSpPr>
          <p:cNvPr id="3076" name="Rectangle 6"/>
          <p:cNvSpPr>
            <a:spLocks noGrp="1" noChangeArrowheads="1"/>
          </p:cNvSpPr>
          <p:nvPr>
            <p:ph type="subTitle" idx="1"/>
          </p:nvPr>
        </p:nvSpPr>
        <p:spPr>
          <a:xfrm>
            <a:off x="1126231" y="2174193"/>
            <a:ext cx="4103220" cy="2819221"/>
          </a:xfrm>
        </p:spPr>
        <p:txBody>
          <a:bodyPr/>
          <a:lstStyle/>
          <a:p>
            <a:pPr indent="-457200">
              <a:lnSpc>
                <a:spcPct val="120000"/>
              </a:lnSpc>
              <a:spcBef>
                <a:spcPct val="0"/>
              </a:spcBef>
              <a:defRPr/>
            </a:pPr>
            <a:r>
              <a:rPr lang="en-GB" altLang="en-US" dirty="0" err="1">
                <a:latin typeface="Verdana"/>
                <a:cs typeface="Verdana"/>
              </a:rPr>
              <a:t>Yevgen</a:t>
            </a:r>
            <a:r>
              <a:rPr lang="en-GB" altLang="en-US" dirty="0">
                <a:latin typeface="Verdana"/>
                <a:cs typeface="Verdana"/>
              </a:rPr>
              <a:t> </a:t>
            </a:r>
            <a:r>
              <a:rPr lang="en-GB" altLang="en-US" dirty="0" err="1">
                <a:latin typeface="Verdana"/>
                <a:cs typeface="Verdana"/>
              </a:rPr>
              <a:t>Bilevych</a:t>
            </a:r>
            <a:r>
              <a:rPr lang="en-GB" altLang="en-US" dirty="0">
                <a:latin typeface="Verdana"/>
                <a:cs typeface="Verdana"/>
              </a:rPr>
              <a:t>, Klaus </a:t>
            </a:r>
            <a:r>
              <a:rPr lang="en-GB" altLang="en-US" dirty="0" err="1">
                <a:latin typeface="Verdana"/>
                <a:cs typeface="Verdana"/>
              </a:rPr>
              <a:t>Desch</a:t>
            </a:r>
            <a:r>
              <a:rPr lang="en-GB" altLang="en-US" dirty="0">
                <a:latin typeface="Verdana"/>
                <a:cs typeface="Verdana"/>
              </a:rPr>
              <a:t>, Sander van </a:t>
            </a:r>
            <a:r>
              <a:rPr lang="en-GB" altLang="en-US" dirty="0" err="1">
                <a:latin typeface="Verdana"/>
                <a:cs typeface="Verdana"/>
              </a:rPr>
              <a:t>Doesburg</a:t>
            </a:r>
            <a:r>
              <a:rPr lang="en-GB" altLang="en-US" dirty="0">
                <a:latin typeface="Verdana"/>
                <a:cs typeface="Verdana"/>
              </a:rPr>
              <a:t>, Harry van der Graaf, Fred </a:t>
            </a:r>
            <a:r>
              <a:rPr lang="en-GB" altLang="en-US" dirty="0" err="1">
                <a:latin typeface="Verdana"/>
                <a:cs typeface="Verdana"/>
              </a:rPr>
              <a:t>Hartjes</a:t>
            </a:r>
            <a:r>
              <a:rPr lang="en-GB" altLang="en-US" dirty="0">
                <a:latin typeface="Verdana"/>
                <a:cs typeface="Verdana"/>
              </a:rPr>
              <a:t>, Jochen Kaminski, Peter Kluit, Naomi van der Kolk, </a:t>
            </a:r>
          </a:p>
          <a:p>
            <a:pPr indent="-457200">
              <a:lnSpc>
                <a:spcPct val="120000"/>
              </a:lnSpc>
              <a:spcBef>
                <a:spcPct val="0"/>
              </a:spcBef>
              <a:defRPr/>
            </a:pPr>
            <a:r>
              <a:rPr lang="en-GB" altLang="en-US" dirty="0">
                <a:latin typeface="Verdana"/>
                <a:cs typeface="Verdana"/>
              </a:rPr>
              <a:t>Cornelis </a:t>
            </a:r>
            <a:r>
              <a:rPr lang="en-GB" altLang="en-US" dirty="0" err="1">
                <a:latin typeface="Verdana"/>
                <a:cs typeface="Verdana"/>
              </a:rPr>
              <a:t>Ligtenberg</a:t>
            </a:r>
            <a:r>
              <a:rPr lang="en-GB" altLang="en-US" dirty="0">
                <a:latin typeface="Verdana"/>
                <a:cs typeface="Verdana"/>
              </a:rPr>
              <a:t>, </a:t>
            </a:r>
          </a:p>
          <a:p>
            <a:pPr indent="-457200">
              <a:lnSpc>
                <a:spcPct val="120000"/>
              </a:lnSpc>
              <a:spcBef>
                <a:spcPct val="0"/>
              </a:spcBef>
              <a:defRPr/>
            </a:pPr>
            <a:r>
              <a:rPr lang="en-GB" altLang="en-US" dirty="0">
                <a:latin typeface="Verdana"/>
                <a:cs typeface="Verdana"/>
              </a:rPr>
              <a:t>Gerhard Raven, and </a:t>
            </a:r>
          </a:p>
          <a:p>
            <a:pPr indent="-457200">
              <a:lnSpc>
                <a:spcPct val="120000"/>
              </a:lnSpc>
              <a:spcBef>
                <a:spcPct val="0"/>
              </a:spcBef>
              <a:defRPr/>
            </a:pPr>
            <a:r>
              <a:rPr lang="en-GB" altLang="en-US" dirty="0">
                <a:latin typeface="Verdana"/>
                <a:cs typeface="Verdana"/>
              </a:rPr>
              <a:t>Jan </a:t>
            </a:r>
            <a:r>
              <a:rPr lang="en-GB" altLang="en-US" dirty="0" err="1">
                <a:latin typeface="Verdana"/>
                <a:cs typeface="Verdana"/>
              </a:rPr>
              <a:t>Timmermans</a:t>
            </a:r>
            <a:endParaRPr lang="en-GB" altLang="en-US" dirty="0">
              <a:latin typeface="Verdana"/>
              <a:cs typeface="Verdana"/>
            </a:endParaRPr>
          </a:p>
          <a:p>
            <a:pPr indent="-457200">
              <a:lnSpc>
                <a:spcPct val="120000"/>
              </a:lnSpc>
              <a:spcBef>
                <a:spcPct val="0"/>
              </a:spcBef>
              <a:defRPr/>
            </a:pPr>
            <a:r>
              <a:rPr lang="en-GB" altLang="en-US" dirty="0"/>
              <a:t> </a:t>
            </a:r>
          </a:p>
        </p:txBody>
      </p:sp>
      <p:sp>
        <p:nvSpPr>
          <p:cNvPr id="2" name="Text Box 8"/>
          <p:cNvSpPr txBox="1">
            <a:spLocks noChangeArrowheads="1"/>
          </p:cNvSpPr>
          <p:nvPr/>
        </p:nvSpPr>
        <p:spPr bwMode="auto">
          <a:xfrm>
            <a:off x="2927350" y="6011864"/>
            <a:ext cx="6597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1"/>
              </a:buClr>
              <a:buSzPct val="100000"/>
              <a:buFont typeface="Monotype Sorts"/>
              <a:buChar char="u"/>
              <a:defRPr>
                <a:solidFill>
                  <a:schemeClr val="tx1"/>
                </a:solidFill>
                <a:latin typeface="Times New Roman" panose="02020603050405020304" pitchFamily="18" charset="0"/>
              </a:defRPr>
            </a:lvl1pPr>
            <a:lvl2pPr marL="742950" indent="-285750">
              <a:spcBef>
                <a:spcPct val="20000"/>
              </a:spcBef>
              <a:buClr>
                <a:schemeClr val="hlink"/>
              </a:buClr>
              <a:buSzPct val="100000"/>
              <a:buFont typeface="Monotype Sorts"/>
              <a:buChar char="l"/>
              <a:defRPr sz="1600">
                <a:solidFill>
                  <a:schemeClr val="tx1"/>
                </a:solidFill>
                <a:latin typeface="Times New Roman" panose="02020603050405020304" pitchFamily="18" charset="0"/>
              </a:defRPr>
            </a:lvl2pPr>
            <a:lvl3pPr marL="1143000" indent="-228600">
              <a:spcBef>
                <a:spcPct val="20000"/>
              </a:spcBef>
              <a:buClr>
                <a:schemeClr val="folHlink"/>
              </a:buClr>
              <a:buSzPct val="100000"/>
              <a:buFont typeface="Monotype Sorts"/>
              <a:buChar char="n"/>
              <a:defRPr sz="14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a:buChar char="u"/>
              <a:defRPr sz="1200">
                <a:solidFill>
                  <a:schemeClr val="tx1"/>
                </a:solidFill>
                <a:latin typeface="Times New Roman" panose="02020603050405020304" pitchFamily="18" charset="0"/>
              </a:defRPr>
            </a:lvl4pPr>
            <a:lvl5pPr marL="2057400" indent="-228600">
              <a:spcBef>
                <a:spcPct val="20000"/>
              </a:spcBef>
              <a:buClr>
                <a:schemeClr val="folHlink"/>
              </a:buClr>
              <a:buSzPct val="100000"/>
              <a:buFont typeface="Monotype Sorts"/>
              <a:buChar char="l"/>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9pPr>
          </a:lstStyle>
          <a:p>
            <a:pPr algn="ctr">
              <a:spcBef>
                <a:spcPct val="50000"/>
              </a:spcBef>
              <a:buNone/>
            </a:pPr>
            <a:r>
              <a:rPr lang="en-US" sz="1600" dirty="0">
                <a:latin typeface="Verdana"/>
                <a:cs typeface="Verdana"/>
              </a:rPr>
              <a:t>LCTPC DESY meeting March 2024</a:t>
            </a:r>
            <a:endParaRPr lang="en-GB" altLang="en-US" sz="1600" i="1"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652463"/>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2"/>
          <p:cNvPicPr>
            <a:picLocks noChangeAspect="1"/>
          </p:cNvPicPr>
          <p:nvPr/>
        </p:nvPicPr>
        <p:blipFill>
          <a:blip r:embed="rId5">
            <a:extLst>
              <a:ext uri="{28A0092B-C50C-407E-A947-70E740481C1C}">
                <a14:useLocalDpi xmlns:a14="http://schemas.microsoft.com/office/drawing/2010/main" val="0"/>
              </a:ext>
            </a:extLst>
          </a:blip>
          <a:srcRect l="3799" t="5901" r="5202" b="18501"/>
          <a:stretch>
            <a:fillRect/>
          </a:stretch>
        </p:blipFill>
        <p:spPr bwMode="auto">
          <a:xfrm flipH="1">
            <a:off x="5872172" y="2497942"/>
            <a:ext cx="2103839" cy="232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838200" y="553847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51592" y="5733256"/>
            <a:ext cx="1089024" cy="696976"/>
          </a:xfrm>
          <a:prstGeom prst="rect">
            <a:avLst/>
          </a:prstGeom>
        </p:spPr>
      </p:pic>
      <p:pic>
        <p:nvPicPr>
          <p:cNvPr id="12" name="Picture 11" descr="CEPC_logo.png">
            <a:extLst>
              <a:ext uri="{FF2B5EF4-FFF2-40B4-BE49-F238E27FC236}">
                <a16:creationId xmlns:a16="http://schemas.microsoft.com/office/drawing/2014/main" id="{7BD7AD5D-FF02-7D4D-99A1-8CBCB1E54D9B}"/>
              </a:ext>
            </a:extLst>
          </p:cNvPr>
          <p:cNvPicPr>
            <a:picLocks noChangeAspect="1"/>
          </p:cNvPicPr>
          <p:nvPr/>
        </p:nvPicPr>
        <p:blipFill>
          <a:blip r:embed="rId8"/>
          <a:stretch>
            <a:fillRect/>
          </a:stretch>
        </p:blipFill>
        <p:spPr>
          <a:xfrm>
            <a:off x="5063480" y="4993415"/>
            <a:ext cx="1622491" cy="955439"/>
          </a:xfrm>
          <a:prstGeom prst="rect">
            <a:avLst/>
          </a:prstGeom>
        </p:spPr>
      </p:pic>
      <p:pic>
        <p:nvPicPr>
          <p:cNvPr id="4" name="Picture 3">
            <a:extLst>
              <a:ext uri="{FF2B5EF4-FFF2-40B4-BE49-F238E27FC236}">
                <a16:creationId xmlns:a16="http://schemas.microsoft.com/office/drawing/2014/main" id="{62E65BF5-320A-3B47-8204-DC65DDCA16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2673" y="5136573"/>
            <a:ext cx="1997744" cy="884715"/>
          </a:xfrm>
          <a:prstGeom prst="rect">
            <a:avLst/>
          </a:prstGeom>
        </p:spPr>
      </p:pic>
      <p:pic>
        <p:nvPicPr>
          <p:cNvPr id="13" name="Afbeelding 6">
            <a:extLst>
              <a:ext uri="{FF2B5EF4-FFF2-40B4-BE49-F238E27FC236}">
                <a16:creationId xmlns:a16="http://schemas.microsoft.com/office/drawing/2014/main" id="{24CE5863-C9F8-FB42-A5F5-390A83884929}"/>
              </a:ext>
            </a:extLst>
          </p:cNvPr>
          <p:cNvPicPr>
            <a:picLocks noChangeAspect="1"/>
          </p:cNvPicPr>
          <p:nvPr/>
        </p:nvPicPr>
        <p:blipFill rotWithShape="1">
          <a:blip r:embed="rId10"/>
          <a:srcRect l="10224" t="5416" r="10487" b="5393"/>
          <a:stretch/>
        </p:blipFill>
        <p:spPr>
          <a:xfrm>
            <a:off x="8618732" y="2328274"/>
            <a:ext cx="3285893" cy="2630331"/>
          </a:xfrm>
          <a:prstGeom prst="rect">
            <a:avLst/>
          </a:prstGeom>
        </p:spPr>
      </p:pic>
      <p:pic>
        <p:nvPicPr>
          <p:cNvPr id="14" name="Picture 13">
            <a:extLst>
              <a:ext uri="{FF2B5EF4-FFF2-40B4-BE49-F238E27FC236}">
                <a16:creationId xmlns:a16="http://schemas.microsoft.com/office/drawing/2014/main" id="{E8AF7C9B-6D7C-774B-A961-276A178129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0976" y="4939672"/>
            <a:ext cx="1600199" cy="1081616"/>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695400" y="1449202"/>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dEdx Performance extrapolated to ILD detector</a:t>
            </a:r>
          </a:p>
        </p:txBody>
      </p:sp>
      <p:sp>
        <p:nvSpPr>
          <p:cNvPr id="9" name="TextBox 8">
            <a:extLst>
              <a:ext uri="{FF2B5EF4-FFF2-40B4-BE49-F238E27FC236}">
                <a16:creationId xmlns:a16="http://schemas.microsoft.com/office/drawing/2014/main" id="{56AAE81B-AB8C-885C-7786-D157961EEBBA}"/>
              </a:ext>
            </a:extLst>
          </p:cNvPr>
          <p:cNvSpPr txBox="1"/>
          <p:nvPr/>
        </p:nvSpPr>
        <p:spPr>
          <a:xfrm>
            <a:off x="1380503" y="2132856"/>
            <a:ext cx="3419353" cy="4093428"/>
          </a:xfrm>
          <a:prstGeom prst="rect">
            <a:avLst/>
          </a:prstGeom>
          <a:noFill/>
        </p:spPr>
        <p:txBody>
          <a:bodyPr wrap="square" rtlCol="0">
            <a:spAutoFit/>
          </a:bodyPr>
          <a:lstStyle/>
          <a:p>
            <a:pPr algn="ctr"/>
            <a:r>
              <a:rPr lang="en-NL" sz="2000" dirty="0">
                <a:latin typeface="Verdana" panose="020B0604030504040204" pitchFamily="34" charset="0"/>
                <a:ea typeface="Verdana" panose="020B0604030504040204" pitchFamily="34" charset="0"/>
                <a:cs typeface="Verdana" panose="020B0604030504040204" pitchFamily="34" charset="0"/>
              </a:rPr>
              <a:t>Test beam B = 1 T</a:t>
            </a:r>
          </a:p>
          <a:p>
            <a:pPr algn="ctr"/>
            <a:r>
              <a:rPr lang="en-GB" sz="2000" dirty="0">
                <a:latin typeface="Verdana" panose="020B0604030504040204" pitchFamily="34" charset="0"/>
                <a:ea typeface="Verdana" panose="020B0604030504040204" pitchFamily="34" charset="0"/>
                <a:cs typeface="Verdana" panose="020B0604030504040204" pitchFamily="34" charset="0"/>
              </a:rPr>
              <a:t>p</a:t>
            </a:r>
            <a:r>
              <a:rPr lang="en-NL" sz="2000" dirty="0">
                <a:latin typeface="Verdana" panose="020B0604030504040204" pitchFamily="34" charset="0"/>
                <a:ea typeface="Verdana" panose="020B0604030504040204" pitchFamily="34" charset="0"/>
                <a:cs typeface="Verdana" panose="020B0604030504040204" pitchFamily="34" charset="0"/>
              </a:rPr>
              <a:t>=5,6 GeV/c </a:t>
            </a:r>
          </a:p>
          <a:p>
            <a:pPr algn="ctr"/>
            <a:endParaRPr lang="en-GB" sz="2000" dirty="0">
              <a:latin typeface="Verdana" panose="020B0604030504040204" pitchFamily="34" charset="0"/>
              <a:ea typeface="Verdana" panose="020B0604030504040204" pitchFamily="34" charset="0"/>
              <a:cs typeface="Verdana" panose="020B0604030504040204" pitchFamily="34" charset="0"/>
            </a:endParaRPr>
          </a:p>
          <a:p>
            <a:pPr algn="ctr"/>
            <a:r>
              <a:rPr lang="en-GB" sz="2000" dirty="0">
                <a:latin typeface="Verdana" panose="020B0604030504040204" pitchFamily="34" charset="0"/>
                <a:ea typeface="Verdana" panose="020B0604030504040204" pitchFamily="34" charset="0"/>
                <a:cs typeface="Verdana" panose="020B0604030504040204" pitchFamily="34" charset="0"/>
              </a:rPr>
              <a:t>M</a:t>
            </a:r>
            <a:r>
              <a:rPr lang="en-NL" sz="2000" dirty="0">
                <a:latin typeface="Verdana" panose="020B0604030504040204" pitchFamily="34" charset="0"/>
                <a:ea typeface="Verdana" panose="020B0604030504040204" pitchFamily="34" charset="0"/>
                <a:cs typeface="Verdana" panose="020B0604030504040204" pitchFamily="34" charset="0"/>
              </a:rPr>
              <a:t>ethod 2 fit slope of the distance distribution</a:t>
            </a:r>
          </a:p>
          <a:p>
            <a:pPr algn="ctr"/>
            <a:endParaRPr lang="en-NL" sz="2000" dirty="0">
              <a:latin typeface="Verdana" panose="020B0604030504040204" pitchFamily="34" charset="0"/>
              <a:ea typeface="Verdana" panose="020B0604030504040204" pitchFamily="34" charset="0"/>
              <a:cs typeface="Verdana" panose="020B0604030504040204" pitchFamily="34" charset="0"/>
            </a:endParaRPr>
          </a:p>
          <a:p>
            <a:pPr algn="ctr"/>
            <a:r>
              <a:rPr lang="en-NL" sz="2000" dirty="0">
                <a:latin typeface="Verdana" panose="020B0604030504040204" pitchFamily="34" charset="0"/>
                <a:ea typeface="Verdana" panose="020B0604030504040204" pitchFamily="34" charset="0"/>
                <a:cs typeface="Verdana" panose="020B0604030504040204" pitchFamily="34" charset="0"/>
              </a:rPr>
              <a:t>MIP scale corrected resolution 4.2%</a:t>
            </a:r>
          </a:p>
          <a:p>
            <a:pPr algn="ctr"/>
            <a:endParaRPr lang="en-NL" sz="2000" dirty="0">
              <a:latin typeface="Verdana" panose="020B0604030504040204" pitchFamily="34" charset="0"/>
              <a:ea typeface="Verdana" panose="020B0604030504040204" pitchFamily="34" charset="0"/>
              <a:cs typeface="Verdana" panose="020B0604030504040204" pitchFamily="34" charset="0"/>
            </a:endParaRPr>
          </a:p>
          <a:p>
            <a:pPr algn="ctr"/>
            <a:r>
              <a:rPr lang="en-GB" sz="2000" dirty="0">
                <a:latin typeface="Verdana" panose="020B0604030504040204" pitchFamily="34" charset="0"/>
                <a:ea typeface="Verdana" panose="020B0604030504040204" pitchFamily="34" charset="0"/>
                <a:cs typeface="Verdana" panose="020B0604030504040204" pitchFamily="34" charset="0"/>
              </a:rPr>
              <a:t>e</a:t>
            </a:r>
            <a:r>
              <a:rPr lang="en-NL" sz="2000" dirty="0">
                <a:latin typeface="Verdana" panose="020B0604030504040204" pitchFamily="34" charset="0"/>
                <a:ea typeface="Verdana" panose="020B0604030504040204" pitchFamily="34" charset="0"/>
                <a:cs typeface="Verdana" panose="020B0604030504040204" pitchFamily="34" charset="0"/>
              </a:rPr>
              <a:t>lectron resolution 2.9%</a:t>
            </a:r>
          </a:p>
          <a:p>
            <a:pPr algn="ctr"/>
            <a:endParaRPr lang="en-NL" sz="2000" dirty="0">
              <a:latin typeface="Verdana" panose="020B0604030504040204" pitchFamily="34" charset="0"/>
              <a:ea typeface="Verdana" panose="020B0604030504040204" pitchFamily="34" charset="0"/>
              <a:cs typeface="Verdana" panose="020B0604030504040204" pitchFamily="34" charset="0"/>
            </a:endParaRPr>
          </a:p>
          <a:p>
            <a:pPr algn="ctr"/>
            <a:r>
              <a:rPr lang="en-NL" sz="2000" dirty="0">
                <a:latin typeface="Verdana" panose="020B0604030504040204" pitchFamily="34" charset="0"/>
                <a:ea typeface="Verdana" panose="020B0604030504040204" pitchFamily="34" charset="0"/>
                <a:cs typeface="Verdana" panose="020B0604030504040204" pitchFamily="34" charset="0"/>
              </a:rPr>
              <a:t>1 </a:t>
            </a:r>
            <a:r>
              <a:rPr lang="en-GB" sz="2000" dirty="0">
                <a:latin typeface="Verdana" panose="020B0604030504040204" pitchFamily="34" charset="0"/>
                <a:ea typeface="Verdana" panose="020B0604030504040204" pitchFamily="34" charset="0"/>
                <a:cs typeface="Verdana" panose="020B0604030504040204" pitchFamily="34" charset="0"/>
              </a:rPr>
              <a:t>m t</a:t>
            </a:r>
            <a:r>
              <a:rPr lang="en-NL" sz="2000" dirty="0">
                <a:latin typeface="Verdana" panose="020B0604030504040204" pitchFamily="34" charset="0"/>
                <a:ea typeface="Verdana" panose="020B0604030504040204" pitchFamily="34" charset="0"/>
                <a:cs typeface="Verdana" panose="020B0604030504040204" pitchFamily="34" charset="0"/>
              </a:rPr>
              <a:t>rack 60% and coverage</a:t>
            </a:r>
          </a:p>
        </p:txBody>
      </p:sp>
      <p:sp>
        <p:nvSpPr>
          <p:cNvPr id="6" name="TextBox 5">
            <a:extLst>
              <a:ext uri="{FF2B5EF4-FFF2-40B4-BE49-F238E27FC236}">
                <a16:creationId xmlns:a16="http://schemas.microsoft.com/office/drawing/2014/main" id="{A0B04710-7D26-9BFF-3C3B-5AFDD0E986D5}"/>
              </a:ext>
            </a:extLst>
          </p:cNvPr>
          <p:cNvSpPr txBox="1"/>
          <p:nvPr/>
        </p:nvSpPr>
        <p:spPr>
          <a:xfrm>
            <a:off x="5187706" y="2132856"/>
            <a:ext cx="5444798" cy="3847207"/>
          </a:xfrm>
          <a:prstGeom prst="rect">
            <a:avLst/>
          </a:prstGeom>
          <a:noFill/>
        </p:spPr>
        <p:txBody>
          <a:bodyPr wrap="square">
            <a:spAutoFit/>
          </a:bodyPr>
          <a:lstStyle/>
          <a:p>
            <a:pPr algn="ctr"/>
            <a:r>
              <a:rPr lang="en-GB" sz="3200" dirty="0">
                <a:solidFill>
                  <a:srgbClr val="0066FF"/>
                </a:solidFill>
                <a:latin typeface="Verdana" panose="020B0604030504040204" pitchFamily="34" charset="0"/>
                <a:ea typeface="Verdana" panose="020B0604030504040204" pitchFamily="34" charset="0"/>
                <a:cs typeface="Verdana" panose="020B0604030504040204" pitchFamily="34" charset="0"/>
              </a:rPr>
              <a:t>ILD detector </a:t>
            </a:r>
          </a:p>
          <a:p>
            <a:pPr algn="ctr"/>
            <a:r>
              <a:rPr lang="en-GB" sz="14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pPr algn="ctr"/>
            <a:r>
              <a:rPr lang="en-GB" dirty="0" err="1">
                <a:solidFill>
                  <a:srgbClr val="0066FF"/>
                </a:solidFill>
                <a:latin typeface="Verdana" panose="020B0604030504040204" pitchFamily="34" charset="0"/>
                <a:ea typeface="Verdana" panose="020B0604030504040204" pitchFamily="34" charset="0"/>
                <a:cs typeface="Verdana" panose="020B0604030504040204" pitchFamily="34" charset="0"/>
              </a:rPr>
              <a:t>rInner</a:t>
            </a: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 329  </a:t>
            </a:r>
            <a:r>
              <a:rPr lang="en-GB" dirty="0" err="1">
                <a:solidFill>
                  <a:srgbClr val="0066FF"/>
                </a:solidFill>
                <a:latin typeface="Verdana" panose="020B0604030504040204" pitchFamily="34" charset="0"/>
                <a:ea typeface="Verdana" panose="020B0604030504040204" pitchFamily="34" charset="0"/>
                <a:cs typeface="Verdana" panose="020B0604030504040204" pitchFamily="34" charset="0"/>
              </a:rPr>
              <a:t>rOuter</a:t>
            </a: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 1770 mm </a:t>
            </a: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MIP resolution = 3.6% at </a:t>
            </a:r>
            <a:r>
              <a:rPr lang="en-GB" dirty="0">
                <a:solidFill>
                  <a:srgbClr val="0066FF"/>
                </a:solidFill>
                <a:latin typeface="Symbol" pitchFamily="2" charset="2"/>
                <a:ea typeface="Verdana" panose="020B0604030504040204" pitchFamily="34" charset="0"/>
                <a:cs typeface="Verdana" panose="020B0604030504040204" pitchFamily="34" charset="0"/>
              </a:rPr>
              <a:t>q=p</a:t>
            </a: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/2</a:t>
            </a:r>
          </a:p>
          <a:p>
            <a:pPr algn="ctr"/>
            <a:endParaRPr lang="en-GB"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electron resolution = 2.5%</a:t>
            </a:r>
          </a:p>
          <a:p>
            <a:pPr algn="ctr"/>
            <a:endParaRPr lang="en-GB"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Assume Pixel TPC performance at B = 1 T at p = 5,6 GeV/c</a:t>
            </a:r>
            <a:endParaRPr lang="en-NL" dirty="0">
              <a:solidFill>
                <a:srgbClr val="0066FF"/>
              </a:solidFill>
            </a:endParaRPr>
          </a:p>
        </p:txBody>
      </p:sp>
    </p:spTree>
    <p:extLst>
      <p:ext uri="{BB962C8B-B14F-4D97-AF65-F5344CB8AC3E}">
        <p14:creationId xmlns:p14="http://schemas.microsoft.com/office/powerpoint/2010/main" val="94517024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E0C26FC-F524-8DF0-4250-AA85A723C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21619" y="367342"/>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ILD dEdx performance</a:t>
            </a:r>
          </a:p>
        </p:txBody>
      </p:sp>
      <p:sp>
        <p:nvSpPr>
          <p:cNvPr id="5" name="TextBox 4">
            <a:extLst>
              <a:ext uri="{FF2B5EF4-FFF2-40B4-BE49-F238E27FC236}">
                <a16:creationId xmlns:a16="http://schemas.microsoft.com/office/drawing/2014/main" id="{2F883329-1F52-BA4C-229D-2347B571B407}"/>
              </a:ext>
            </a:extLst>
          </p:cNvPr>
          <p:cNvSpPr txBox="1"/>
          <p:nvPr/>
        </p:nvSpPr>
        <p:spPr>
          <a:xfrm>
            <a:off x="6467068" y="2266370"/>
            <a:ext cx="5418584" cy="2554545"/>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Contacted Ullrich Einhaus for dEdx studies in ILD</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Extracted the ILC soft parametrisations </a:t>
            </a:r>
            <a:r>
              <a:rPr lang="en-NL" sz="2000">
                <a:solidFill>
                  <a:srgbClr val="0066FF"/>
                </a:solidFill>
                <a:latin typeface="Verdana" panose="020B0604030504040204" pitchFamily="34" charset="0"/>
                <a:ea typeface="Verdana" panose="020B0604030504040204" pitchFamily="34" charset="0"/>
                <a:cs typeface="Verdana" panose="020B0604030504040204" pitchFamily="34" charset="0"/>
              </a:rPr>
              <a:t>for energy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loss based on G4 </a:t>
            </a:r>
            <a:r>
              <a:rPr lang="en-NL" sz="2000">
                <a:solidFill>
                  <a:srgbClr val="0066FF"/>
                </a:solidFill>
                <a:latin typeface="Verdana" panose="020B0604030504040204" pitchFamily="34" charset="0"/>
                <a:ea typeface="Verdana" panose="020B0604030504040204" pitchFamily="34" charset="0"/>
                <a:cs typeface="Verdana" panose="020B0604030504040204" pitchFamily="34" charset="0"/>
              </a:rPr>
              <a:t>and full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simulation of the ILC TPC with T2K gas</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hlinkClick r:id="rId8"/>
              </a:rPr>
              <a:t>Link</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generated in 2020 with ILC soft v02-02 and v02-02-01 </a:t>
            </a:r>
          </a:p>
        </p:txBody>
      </p:sp>
    </p:spTree>
    <p:extLst>
      <p:ext uri="{BB962C8B-B14F-4D97-AF65-F5344CB8AC3E}">
        <p14:creationId xmlns:p14="http://schemas.microsoft.com/office/powerpoint/2010/main" val="294393904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E02A32-1255-DB44-F26A-25AD13466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66231" y="370017"/>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dEdx performance</a:t>
            </a:r>
          </a:p>
        </p:txBody>
      </p:sp>
      <p:sp>
        <p:nvSpPr>
          <p:cNvPr id="5" name="TextBox 4">
            <a:extLst>
              <a:ext uri="{FF2B5EF4-FFF2-40B4-BE49-F238E27FC236}">
                <a16:creationId xmlns:a16="http://schemas.microsoft.com/office/drawing/2014/main" id="{2F883329-1F52-BA4C-229D-2347B571B407}"/>
              </a:ext>
            </a:extLst>
          </p:cNvPr>
          <p:cNvSpPr txBox="1"/>
          <p:nvPr/>
        </p:nvSpPr>
        <p:spPr>
          <a:xfrm>
            <a:off x="8040216" y="3398907"/>
            <a:ext cx="5418584" cy="400110"/>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zoom on Low momenta</a:t>
            </a:r>
          </a:p>
        </p:txBody>
      </p:sp>
    </p:spTree>
    <p:extLst>
      <p:ext uri="{BB962C8B-B14F-4D97-AF65-F5344CB8AC3E}">
        <p14:creationId xmlns:p14="http://schemas.microsoft.com/office/powerpoint/2010/main" val="34914002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6FE331-2F07-34D1-8DF2-5CCD10E93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55155" y="339743"/>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Pixel TPC dEdx performance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883329-1F52-BA4C-229D-2347B571B407}"/>
                  </a:ext>
                </a:extLst>
              </p:cNvPr>
              <p:cNvSpPr txBox="1"/>
              <p:nvPr/>
            </p:nvSpPr>
            <p:spPr>
              <a:xfrm>
                <a:off x="6500966" y="1915169"/>
                <a:ext cx="5418584" cy="4466159"/>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ILD Performance with:</a:t>
                </a:r>
                <a:endParaRPr lang="en-GB" sz="2000" dirty="0">
                  <a:solidFill>
                    <a:srgbClr val="000000"/>
                  </a:solidFill>
                  <a:effectLst/>
                  <a:latin typeface="Menlo" panose="020B0609030804020204" pitchFamily="49" charset="0"/>
                </a:endParaRPr>
              </a:p>
              <a:p>
                <a:r>
                  <a:rPr lang="en-GB" sz="2000" dirty="0">
                    <a:solidFill>
                      <a:srgbClr val="000000"/>
                    </a:solidFill>
                    <a:effectLst/>
                    <a:latin typeface="Menlo" panose="020B0609030804020204" pitchFamily="49" charset="0"/>
                  </a:rPr>
                  <a:t>   </a:t>
                </a:r>
                <a:r>
                  <a:rPr lang="en-GB" sz="20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rInner</a:t>
                </a: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329</a:t>
                </a:r>
                <a:r>
                  <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20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rOuter</a:t>
                </a: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1770 mm</a:t>
                </a:r>
              </a:p>
              <a:p>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20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zMax</a:t>
                </a: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2350  mm // half length</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Pixel TPC resolution from electron p = 5 (6) GeV test beam (for B = 1 T) of 2.5% at cos </a:t>
                </a:r>
                <a:r>
                  <a:rPr lang="en-NL" sz="2000" dirty="0">
                    <a:solidFill>
                      <a:srgbClr val="0066FF"/>
                    </a:solidFill>
                    <a:latin typeface="Symbol" pitchFamily="2" charset="2"/>
                    <a:ea typeface="Verdana" panose="020B0604030504040204" pitchFamily="34" charset="0"/>
                    <a:cs typeface="Verdana" panose="020B0604030504040204" pitchFamily="34" charset="0"/>
                  </a:rPr>
                  <a:t>q = 0</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Resolution scales as:</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1/</a:t>
                </a:r>
                <a14:m>
                  <m:oMath xmlns:m="http://schemas.openxmlformats.org/officeDocument/2006/math">
                    <m:rad>
                      <m:radPr>
                        <m:degHide m:val="on"/>
                        <m:ctrlPr>
                          <a:rPr lang="en-NL" sz="2000" b="0" i="1"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ctrlPr>
                      </m:radPr>
                      <m:deg/>
                      <m:e>
                        <m:r>
                          <m:rPr>
                            <m:sty m:val="p"/>
                          </m:rP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track</m:t>
                        </m:r>
                        <m: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 </m:t>
                        </m:r>
                        <m:r>
                          <m:rPr>
                            <m:sty m:val="p"/>
                          </m:rP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length</m:t>
                        </m:r>
                        <m: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 </m:t>
                        </m:r>
                        <m:r>
                          <a:rPr lang="en-US" sz="2000" b="0" i="1"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&lt;</m:t>
                        </m:r>
                        <m:r>
                          <m:rPr>
                            <m:sty m:val="p"/>
                          </m:rP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Eloss</m:t>
                        </m:r>
                        <m:r>
                          <a:rPr lang="en-US" sz="2000" b="0" i="1"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&gt;</m:t>
                        </m:r>
                      </m:e>
                    </m:rad>
                  </m:oMath>
                </a14:m>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Separation electron pion</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|&lt;Eloss e&gt; - &lt;Eloss </a:t>
                </a:r>
                <a:r>
                  <a:rPr lang="en-NL" sz="2000" dirty="0">
                    <a:solidFill>
                      <a:srgbClr val="0066FF"/>
                    </a:solidFill>
                    <a:latin typeface="Symbol" pitchFamily="2" charset="2"/>
                    <a:ea typeface="Verdana" panose="020B0604030504040204" pitchFamily="34" charset="0"/>
                    <a:cs typeface="Verdana" panose="020B0604030504040204" pitchFamily="34" charset="0"/>
                  </a:rPr>
                  <a:t>p</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a:t>
                </a:r>
                <a:r>
                  <a:rPr lang="en-NL" sz="2000" dirty="0">
                    <a:solidFill>
                      <a:srgbClr val="0066FF"/>
                    </a:solidFill>
                    <a:latin typeface="Symbol" pitchFamily="2" charset="2"/>
                    <a:ea typeface="Verdana" panose="020B0604030504040204" pitchFamily="34" charset="0"/>
                    <a:cs typeface="Verdana" panose="020B0604030504040204" pitchFamily="34" charset="0"/>
                  </a:rPr>
                  <a:t>s </a:t>
                </a:r>
                <a:r>
                  <a:rPr lang="en-NL" sz="2000" baseline="-25000" dirty="0">
                    <a:solidFill>
                      <a:srgbClr val="0066FF"/>
                    </a:solidFill>
                    <a:latin typeface="Symbol" pitchFamily="2" charset="2"/>
                    <a:ea typeface="Verdana" panose="020B0604030504040204" pitchFamily="34" charset="0"/>
                    <a:cs typeface="Verdana" panose="020B0604030504040204" pitchFamily="34" charset="0"/>
                  </a:rPr>
                  <a:t>p</a:t>
                </a:r>
              </a:p>
              <a:p>
                <a:pPr marL="342900" indent="-342900">
                  <a:buFont typeface="Arial" panose="020B0604020202020204" pitchFamily="34" charset="0"/>
                  <a:buChar char="•"/>
                </a:pPr>
                <a:r>
                  <a:rPr lang="en-NL" sz="2000" baseline="-25000" dirty="0">
                    <a:solidFill>
                      <a:srgbClr val="0066FF"/>
                    </a:solidFill>
                    <a:latin typeface="Symbol" pitchFamily="2" charset="2"/>
                    <a:ea typeface="Verdana" panose="020B0604030504040204" pitchFamily="34" charset="0"/>
                    <a:cs typeface="Verdana" panose="020B0604030504040204" pitchFamily="34" charset="0"/>
                  </a:rPr>
                  <a:t>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Separation pion kaon</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|&lt;Eloss </a:t>
                </a:r>
                <a:r>
                  <a:rPr lang="en-NL" sz="2000" dirty="0">
                    <a:solidFill>
                      <a:srgbClr val="0066FF"/>
                    </a:solidFill>
                    <a:latin typeface="Symbol" pitchFamily="2" charset="2"/>
                    <a:ea typeface="Verdana" panose="020B0604030504040204" pitchFamily="34" charset="0"/>
                    <a:cs typeface="Verdana" panose="020B0604030504040204" pitchFamily="34" charset="0"/>
                  </a:rPr>
                  <a:t>p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&lt;Eloss </a:t>
                </a:r>
                <a:r>
                  <a:rPr lang="en-NL" sz="2000" dirty="0">
                    <a:solidFill>
                      <a:srgbClr val="0066FF"/>
                    </a:solidFill>
                    <a:latin typeface="Symbol" pitchFamily="2" charset="2"/>
                    <a:ea typeface="Verdana" panose="020B0604030504040204" pitchFamily="34" charset="0"/>
                    <a:cs typeface="Verdana" panose="020B0604030504040204" pitchFamily="34" charset="0"/>
                  </a:rPr>
                  <a:t>K</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a:t>
                </a:r>
                <a:r>
                  <a:rPr lang="en-NL" sz="2000" dirty="0">
                    <a:solidFill>
                      <a:srgbClr val="0066FF"/>
                    </a:solidFill>
                    <a:latin typeface="Symbol" pitchFamily="2" charset="2"/>
                    <a:ea typeface="Verdana" panose="020B0604030504040204" pitchFamily="34" charset="0"/>
                    <a:cs typeface="Verdana" panose="020B0604030504040204" pitchFamily="34" charset="0"/>
                  </a:rPr>
                  <a:t>s </a:t>
                </a:r>
                <a:r>
                  <a:rPr lang="en-NL" sz="2000" baseline="-25000" dirty="0">
                    <a:solidFill>
                      <a:srgbClr val="0066FF"/>
                    </a:solidFill>
                    <a:latin typeface="Symbol" pitchFamily="2" charset="2"/>
                    <a:ea typeface="Verdana" panose="020B0604030504040204" pitchFamily="34" charset="0"/>
                    <a:cs typeface="Verdana" panose="020B0604030504040204" pitchFamily="34" charset="0"/>
                  </a:rPr>
                  <a:t>p</a:t>
                </a:r>
              </a:p>
              <a:p>
                <a:r>
                  <a:rPr lang="en-NL" sz="2000" baseline="-25000" dirty="0">
                    <a:solidFill>
                      <a:srgbClr val="0066FF"/>
                    </a:solidFill>
                    <a:latin typeface="Symbol" pitchFamily="2" charset="2"/>
                    <a:ea typeface="Verdana" panose="020B0604030504040204" pitchFamily="34" charset="0"/>
                    <a:cs typeface="Verdana" panose="020B0604030504040204" pitchFamily="34" charset="0"/>
                  </a:rPr>
                  <a:t>     </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5" name="TextBox 4">
                <a:extLst>
                  <a:ext uri="{FF2B5EF4-FFF2-40B4-BE49-F238E27FC236}">
                    <a16:creationId xmlns:a16="http://schemas.microsoft.com/office/drawing/2014/main" id="{2F883329-1F52-BA4C-229D-2347B571B407}"/>
                  </a:ext>
                </a:extLst>
              </p:cNvPr>
              <p:cNvSpPr txBox="1">
                <a:spLocks noRot="1" noChangeAspect="1" noMove="1" noResize="1" noEditPoints="1" noAdjustHandles="1" noChangeArrowheads="1" noChangeShapeType="1" noTextEdit="1"/>
              </p:cNvSpPr>
              <p:nvPr/>
            </p:nvSpPr>
            <p:spPr>
              <a:xfrm>
                <a:off x="6500966" y="1915169"/>
                <a:ext cx="5418584" cy="4466159"/>
              </a:xfrm>
              <a:prstGeom prst="rect">
                <a:avLst/>
              </a:prstGeom>
              <a:blipFill>
                <a:blip r:embed="rId8"/>
                <a:stretch>
                  <a:fillRect l="-935" t="-850" r="-2336"/>
                </a:stretch>
              </a:blipFill>
            </p:spPr>
            <p:txBody>
              <a:bodyPr/>
              <a:lstStyle/>
              <a:p>
                <a:r>
                  <a:rPr lang="en-NL">
                    <a:noFill/>
                  </a:rPr>
                  <a:t> </a:t>
                </a:r>
              </a:p>
            </p:txBody>
          </p:sp>
        </mc:Fallback>
      </mc:AlternateContent>
      <p:sp>
        <p:nvSpPr>
          <p:cNvPr id="13" name="TextBox 12">
            <a:extLst>
              <a:ext uri="{FF2B5EF4-FFF2-40B4-BE49-F238E27FC236}">
                <a16:creationId xmlns:a16="http://schemas.microsoft.com/office/drawing/2014/main" id="{93983F02-12B4-6174-519C-1A054914A060}"/>
              </a:ext>
            </a:extLst>
          </p:cNvPr>
          <p:cNvSpPr txBox="1"/>
          <p:nvPr/>
        </p:nvSpPr>
        <p:spPr>
          <a:xfrm>
            <a:off x="1499456" y="2300788"/>
            <a:ext cx="2520280" cy="461665"/>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ILD Pixel TPC</a:t>
            </a:r>
          </a:p>
        </p:txBody>
      </p:sp>
    </p:spTree>
    <p:extLst>
      <p:ext uri="{BB962C8B-B14F-4D97-AF65-F5344CB8AC3E}">
        <p14:creationId xmlns:p14="http://schemas.microsoft.com/office/powerpoint/2010/main" val="273763476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CA3B8D-2222-F4B1-AA2B-F3698E023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96939" y="96875"/>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Pixel TPC dEdx performance</a:t>
            </a:r>
          </a:p>
        </p:txBody>
      </p:sp>
      <p:sp>
        <p:nvSpPr>
          <p:cNvPr id="5" name="TextBox 4">
            <a:extLst>
              <a:ext uri="{FF2B5EF4-FFF2-40B4-BE49-F238E27FC236}">
                <a16:creationId xmlns:a16="http://schemas.microsoft.com/office/drawing/2014/main" id="{2F883329-1F52-BA4C-229D-2347B571B407}"/>
              </a:ext>
            </a:extLst>
          </p:cNvPr>
          <p:cNvSpPr txBox="1"/>
          <p:nvPr/>
        </p:nvSpPr>
        <p:spPr>
          <a:xfrm>
            <a:off x="6500966" y="2091620"/>
            <a:ext cx="5418584" cy="4401205"/>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Separation pion kaon</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|&lt;Eloss </a:t>
            </a:r>
            <a:r>
              <a:rPr lang="en-NL" sz="2000" dirty="0">
                <a:solidFill>
                  <a:srgbClr val="0066FF"/>
                </a:solidFill>
                <a:latin typeface="Symbol" pitchFamily="2" charset="2"/>
                <a:ea typeface="Verdana" panose="020B0604030504040204" pitchFamily="34" charset="0"/>
                <a:cs typeface="Verdana" panose="020B0604030504040204" pitchFamily="34" charset="0"/>
              </a:rPr>
              <a:t>p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&lt;Eloss </a:t>
            </a:r>
            <a:r>
              <a:rPr lang="en-NL" sz="2000" dirty="0">
                <a:solidFill>
                  <a:srgbClr val="0066FF"/>
                </a:solidFill>
                <a:latin typeface="Symbol" pitchFamily="2" charset="2"/>
                <a:ea typeface="Verdana" panose="020B0604030504040204" pitchFamily="34" charset="0"/>
                <a:cs typeface="Verdana" panose="020B0604030504040204" pitchFamily="34" charset="0"/>
              </a:rPr>
              <a:t>K</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a:t>
            </a:r>
            <a:r>
              <a:rPr lang="en-NL" sz="2000" dirty="0">
                <a:solidFill>
                  <a:srgbClr val="0066FF"/>
                </a:solidFill>
                <a:latin typeface="Symbol" pitchFamily="2" charset="2"/>
                <a:ea typeface="Verdana" panose="020B0604030504040204" pitchFamily="34" charset="0"/>
                <a:cs typeface="Verdana" panose="020B0604030504040204" pitchFamily="34" charset="0"/>
              </a:rPr>
              <a:t>s </a:t>
            </a:r>
            <a:r>
              <a:rPr lang="en-NL" sz="2000" baseline="-25000" dirty="0">
                <a:solidFill>
                  <a:srgbClr val="0066FF"/>
                </a:solidFill>
                <a:latin typeface="Symbol" pitchFamily="2" charset="2"/>
                <a:ea typeface="Verdana" panose="020B0604030504040204" pitchFamily="34" charset="0"/>
                <a:cs typeface="Verdana" panose="020B0604030504040204" pitchFamily="34" charset="0"/>
              </a:rPr>
              <a:t>p</a:t>
            </a:r>
          </a:p>
          <a:p>
            <a:pPr marL="342900" indent="-342900">
              <a:buFont typeface="Arial" panose="020B0604020202020204" pitchFamily="34" charset="0"/>
              <a:buChar char="•"/>
            </a:pPr>
            <a:r>
              <a:rPr lang="en-NL" sz="2000" baseline="-25000" dirty="0">
                <a:solidFill>
                  <a:srgbClr val="0066FF"/>
                </a:solidFill>
                <a:latin typeface="Symbol" pitchFamily="2" charset="2"/>
                <a:ea typeface="Verdana" panose="020B0604030504040204" pitchFamily="34" charset="0"/>
                <a:cs typeface="Verdana" panose="020B0604030504040204" pitchFamily="34" charset="0"/>
              </a:rPr>
              <a:t>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Separation pion kaon for different cos(theta) values due to the track length dependence</a:t>
            </a:r>
          </a:p>
          <a:p>
            <a:pPr marL="342900" indent="-342900">
              <a:buFont typeface="Arial" panose="020B0604020202020204" pitchFamily="34" charset="0"/>
              <a:buChar char="•"/>
            </a:pPr>
            <a:r>
              <a:rPr lang="en-NL" sz="2000" dirty="0">
                <a:solidFill>
                  <a:srgbClr val="FF0000"/>
                </a:solidFill>
                <a:latin typeface="Verdana" panose="020B0604030504040204" pitchFamily="34" charset="0"/>
                <a:ea typeface="Verdana" panose="020B0604030504040204" pitchFamily="34" charset="0"/>
                <a:cs typeface="Verdana" panose="020B0604030504040204" pitchFamily="34" charset="0"/>
              </a:rPr>
              <a:t>For cos(theta)=0 till 0.95 the separation lies between the black and red curves.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Only above 0.95-0.975 the separation drops till the blue curve.</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Excellent performance over very large polar angle range </a:t>
            </a:r>
          </a:p>
          <a:p>
            <a:r>
              <a:rPr lang="en-NL" sz="2000" baseline="-25000" dirty="0">
                <a:solidFill>
                  <a:srgbClr val="0066FF"/>
                </a:solidFill>
                <a:latin typeface="Symbol" pitchFamily="2" charset="2"/>
                <a:ea typeface="Verdana" panose="020B0604030504040204" pitchFamily="34" charset="0"/>
                <a:cs typeface="Verdana" panose="020B0604030504040204" pitchFamily="34" charset="0"/>
              </a:rPr>
              <a:t>   </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93983F02-12B4-6174-519C-1A054914A060}"/>
              </a:ext>
            </a:extLst>
          </p:cNvPr>
          <p:cNvSpPr txBox="1"/>
          <p:nvPr/>
        </p:nvSpPr>
        <p:spPr>
          <a:xfrm>
            <a:off x="1499456" y="2300788"/>
            <a:ext cx="2520280" cy="461665"/>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ILD Pixel TPC</a:t>
            </a:r>
          </a:p>
        </p:txBody>
      </p:sp>
    </p:spTree>
    <p:extLst>
      <p:ext uri="{BB962C8B-B14F-4D97-AF65-F5344CB8AC3E}">
        <p14:creationId xmlns:p14="http://schemas.microsoft.com/office/powerpoint/2010/main" val="328764862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461963"/>
            <a:ext cx="9906000" cy="452437"/>
          </a:xfrm>
        </p:spPr>
        <p:txBody>
          <a:bodyPr/>
          <a:lstStyle/>
          <a:p>
            <a:pPr algn="l"/>
            <a:r>
              <a:rPr lang="en-US" sz="3600" b="0" dirty="0">
                <a:latin typeface="Verdana"/>
                <a:cs typeface="Verdana"/>
              </a:rPr>
              <a:t>Simulation of ILD TPC with pixel readout</a:t>
            </a:r>
            <a:endParaRPr lang="en-GB" altLang="en-US" sz="3600" b="0" dirty="0">
              <a:latin typeface="Verdana"/>
              <a:cs typeface="Verdana"/>
            </a:endParaRPr>
          </a:p>
        </p:txBody>
      </p:sp>
      <p:sp>
        <p:nvSpPr>
          <p:cNvPr id="13" name="Rectangle 12"/>
          <p:cNvSpPr/>
          <p:nvPr/>
        </p:nvSpPr>
        <p:spPr>
          <a:xfrm>
            <a:off x="533400" y="1219200"/>
            <a:ext cx="6096000" cy="3822585"/>
          </a:xfrm>
          <a:prstGeom prst="rect">
            <a:avLst/>
          </a:prstGeom>
        </p:spPr>
        <p:txBody>
          <a:bodyPr>
            <a:spAutoFit/>
          </a:bodyPr>
          <a:lstStyle/>
          <a:p>
            <a:pPr marL="342900" indent="-342900">
              <a:spcBef>
                <a:spcPct val="20000"/>
              </a:spcBef>
              <a:buClr>
                <a:srgbClr val="FF6600"/>
              </a:buClr>
              <a:buSzPct val="100000"/>
              <a:buFont typeface="Wingdings" panose="05000000000000000000" pitchFamily="2" charset="2"/>
              <a:buChar char="§"/>
            </a:pPr>
            <a:r>
              <a:rPr lang="en-US" sz="2000" dirty="0">
                <a:latin typeface="Verdana"/>
                <a:cs typeface="Verdana"/>
              </a:rPr>
              <a:t>To study the performance of a large </a:t>
            </a:r>
            <a:r>
              <a:rPr lang="en-US" sz="2000" dirty="0" err="1">
                <a:latin typeface="Verdana"/>
                <a:cs typeface="Verdana"/>
              </a:rPr>
              <a:t>pixelized</a:t>
            </a:r>
            <a:r>
              <a:rPr lang="en-US" sz="2000" dirty="0">
                <a:latin typeface="Verdana"/>
                <a:cs typeface="Verdana"/>
              </a:rPr>
              <a:t> TPC, the pixel readout was implemented in the full ILD DD4HEP (Geant4) simulation</a:t>
            </a:r>
          </a:p>
          <a:p>
            <a:pPr marL="342900" indent="-342900">
              <a:spcBef>
                <a:spcPct val="20000"/>
              </a:spcBef>
              <a:buClr>
                <a:srgbClr val="FF6600"/>
              </a:buClr>
              <a:buSzPct val="100000"/>
              <a:buFont typeface="Wingdings" panose="05000000000000000000" pitchFamily="2" charset="2"/>
              <a:buChar char="§"/>
            </a:pPr>
            <a:r>
              <a:rPr lang="en-US" sz="2000" dirty="0">
                <a:latin typeface="Verdana"/>
                <a:cs typeface="Verdana"/>
              </a:rPr>
              <a:t>Changed the existing TPC pad readout to a pixel readout</a:t>
            </a:r>
          </a:p>
          <a:p>
            <a:pPr marL="342900" indent="-342900">
              <a:spcBef>
                <a:spcPct val="20000"/>
              </a:spcBef>
              <a:buClr>
                <a:srgbClr val="FF6600"/>
              </a:buClr>
              <a:buSzPct val="100000"/>
              <a:buFont typeface="Wingdings" panose="05000000000000000000" pitchFamily="2" charset="2"/>
              <a:buChar char="§"/>
            </a:pPr>
            <a:r>
              <a:rPr lang="en-US" sz="2000" dirty="0">
                <a:latin typeface="Verdana"/>
                <a:cs typeface="Verdana"/>
              </a:rPr>
              <a:t>Adapted </a:t>
            </a:r>
            <a:r>
              <a:rPr lang="en-US" sz="2000" dirty="0" err="1">
                <a:latin typeface="Verdana"/>
                <a:cs typeface="Verdana"/>
              </a:rPr>
              <a:t>Kalman</a:t>
            </a:r>
            <a:r>
              <a:rPr lang="en-US" sz="2000" dirty="0">
                <a:latin typeface="Verdana"/>
                <a:cs typeface="Verdana"/>
              </a:rPr>
              <a:t> filter track reconstruction to pixels</a:t>
            </a:r>
          </a:p>
          <a:p>
            <a:pPr marL="342900" lvl="0" indent="-342900">
              <a:spcBef>
                <a:spcPct val="20000"/>
              </a:spcBef>
              <a:buClr>
                <a:srgbClr val="FF6600"/>
              </a:buClr>
              <a:buSzPct val="100000"/>
              <a:buFont typeface="Wingdings" panose="05000000000000000000" pitchFamily="2" charset="2"/>
              <a:buChar char="§"/>
            </a:pPr>
            <a:endParaRPr lang="en-US" sz="2000" dirty="0">
              <a:latin typeface="Verdana"/>
              <a:cs typeface="Verdana"/>
            </a:endParaRPr>
          </a:p>
          <a:p>
            <a:pPr marL="342900" lvl="0" indent="-342900">
              <a:spcBef>
                <a:spcPct val="20000"/>
              </a:spcBef>
              <a:buClr>
                <a:srgbClr val="FF6600"/>
              </a:buClr>
              <a:buSzPct val="100000"/>
            </a:pPr>
            <a:endParaRPr lang="en-US" sz="2000" kern="0" dirty="0">
              <a:solidFill>
                <a:srgbClr val="000000"/>
              </a:solidFill>
              <a:latin typeface="Verdana"/>
              <a:cs typeface="Verdana"/>
            </a:endParaRPr>
          </a:p>
          <a:p>
            <a:pPr marL="342900" lvl="0" indent="-342900">
              <a:spcBef>
                <a:spcPct val="20000"/>
              </a:spcBef>
              <a:buClr>
                <a:srgbClr val="FF6600"/>
              </a:buClr>
              <a:buSzPct val="100000"/>
              <a:buFont typeface="Wingdings" panose="05000000000000000000" pitchFamily="2" charset="2"/>
              <a:buChar char="§"/>
            </a:pPr>
            <a:endParaRPr lang="en-US" sz="2200" kern="0" dirty="0">
              <a:solidFill>
                <a:srgbClr val="000000"/>
              </a:solidFill>
              <a:latin typeface="Verdana"/>
              <a:cs typeface="Verdana"/>
            </a:endParaRPr>
          </a:p>
        </p:txBody>
      </p:sp>
      <p:grpSp>
        <p:nvGrpSpPr>
          <p:cNvPr id="6" name="Groep 24">
            <a:extLst>
              <a:ext uri="{FF2B5EF4-FFF2-40B4-BE49-F238E27FC236}">
                <a16:creationId xmlns:a16="http://schemas.microsoft.com/office/drawing/2014/main" id="{3E408CF5-CD16-414B-B4F7-0B9EB97746A1}"/>
              </a:ext>
            </a:extLst>
          </p:cNvPr>
          <p:cNvGrpSpPr/>
          <p:nvPr/>
        </p:nvGrpSpPr>
        <p:grpSpPr>
          <a:xfrm>
            <a:off x="7924904" y="2457984"/>
            <a:ext cx="4024733" cy="4040674"/>
            <a:chOff x="5202442" y="3037086"/>
            <a:chExt cx="3437388" cy="3897716"/>
          </a:xfrm>
        </p:grpSpPr>
        <p:pic>
          <p:nvPicPr>
            <p:cNvPr id="7" name="Afbeelding 25">
              <a:extLst>
                <a:ext uri="{FF2B5EF4-FFF2-40B4-BE49-F238E27FC236}">
                  <a16:creationId xmlns:a16="http://schemas.microsoft.com/office/drawing/2014/main" id="{A8BB9E7B-E6B5-421F-BEE4-8CCB2F3EFD54}"/>
                </a:ext>
              </a:extLst>
            </p:cNvPr>
            <p:cNvPicPr>
              <a:picLocks noChangeAspect="1"/>
            </p:cNvPicPr>
            <p:nvPr/>
          </p:nvPicPr>
          <p:blipFill rotWithShape="1">
            <a:blip r:embed="rId2">
              <a:lum/>
              <a:alphaModFix/>
            </a:blip>
            <a:srcRect l="45850" t="15358" r="9978" b="6475"/>
            <a:stretch/>
          </p:blipFill>
          <p:spPr>
            <a:xfrm>
              <a:off x="5202442" y="3037086"/>
              <a:ext cx="3437388" cy="3180710"/>
            </a:xfrm>
            <a:prstGeom prst="rect">
              <a:avLst/>
            </a:prstGeom>
            <a:noFill/>
            <a:ln>
              <a:noFill/>
            </a:ln>
          </p:spPr>
        </p:pic>
        <p:sp>
          <p:nvSpPr>
            <p:cNvPr id="9" name="Tekstvak 26">
              <a:extLst>
                <a:ext uri="{FF2B5EF4-FFF2-40B4-BE49-F238E27FC236}">
                  <a16:creationId xmlns:a16="http://schemas.microsoft.com/office/drawing/2014/main" id="{19220523-8212-47D6-B84D-3EB5391A35A1}"/>
                </a:ext>
              </a:extLst>
            </p:cNvPr>
            <p:cNvSpPr txBox="1"/>
            <p:nvPr/>
          </p:nvSpPr>
          <p:spPr>
            <a:xfrm>
              <a:off x="5577126" y="6251961"/>
              <a:ext cx="2833180" cy="682841"/>
            </a:xfrm>
            <a:prstGeom prst="rect">
              <a:avLst/>
            </a:prstGeom>
            <a:noFill/>
          </p:spPr>
          <p:txBody>
            <a:bodyPr wrap="none" rtlCol="0">
              <a:spAutoFit/>
            </a:bodyPr>
            <a:lstStyle/>
            <a:p>
              <a:pPr algn="ctr"/>
              <a:r>
                <a:rPr lang="nl-NL" sz="2000" dirty="0">
                  <a:latin typeface="Verdana"/>
                  <a:cs typeface="Verdana"/>
                </a:rPr>
                <a:t>50 </a:t>
              </a:r>
              <a:r>
                <a:rPr lang="nl-NL" sz="2000" dirty="0" err="1">
                  <a:latin typeface="Verdana"/>
                  <a:cs typeface="Verdana"/>
                </a:rPr>
                <a:t>GeV</a:t>
              </a:r>
              <a:r>
                <a:rPr lang="nl-NL" sz="2000" dirty="0">
                  <a:latin typeface="Verdana"/>
                  <a:cs typeface="Verdana"/>
                </a:rPr>
                <a:t> muon track </a:t>
              </a:r>
              <a:r>
                <a:rPr lang="nl-NL" sz="2000" dirty="0" err="1">
                  <a:latin typeface="Verdana"/>
                  <a:cs typeface="Verdana"/>
                </a:rPr>
                <a:t>with</a:t>
              </a:r>
              <a:r>
                <a:rPr lang="nl-NL" sz="2000" dirty="0">
                  <a:latin typeface="Verdana"/>
                  <a:cs typeface="Verdana"/>
                </a:rPr>
                <a:t> </a:t>
              </a:r>
            </a:p>
            <a:p>
              <a:pPr algn="ctr"/>
              <a:r>
                <a:rPr lang="nl-NL" sz="2000" dirty="0">
                  <a:latin typeface="Verdana"/>
                  <a:cs typeface="Verdana"/>
                </a:rPr>
                <a:t>pixel </a:t>
              </a:r>
              <a:r>
                <a:rPr lang="nl-NL" sz="2000" dirty="0" err="1">
                  <a:latin typeface="Verdana"/>
                  <a:cs typeface="Verdana"/>
                </a:rPr>
                <a:t>readout</a:t>
              </a:r>
              <a:endParaRPr lang="en-GB" sz="2000" dirty="0">
                <a:latin typeface="Verdana"/>
                <a:cs typeface="Verdana"/>
              </a:endParaRPr>
            </a:p>
          </p:txBody>
        </p:sp>
        <p:pic>
          <p:nvPicPr>
            <p:cNvPr id="10" name="Afbeelding 27">
              <a:extLst>
                <a:ext uri="{FF2B5EF4-FFF2-40B4-BE49-F238E27FC236}">
                  <a16:creationId xmlns:a16="http://schemas.microsoft.com/office/drawing/2014/main" id="{AC6819F4-3A05-4382-856C-2AE74305B64E}"/>
                </a:ext>
              </a:extLst>
            </p:cNvPr>
            <p:cNvPicPr>
              <a:picLocks noChangeAspect="1"/>
            </p:cNvPicPr>
            <p:nvPr/>
          </p:nvPicPr>
          <p:blipFill rotWithShape="1">
            <a:blip r:embed="rId3">
              <a:lum/>
              <a:alphaModFix/>
            </a:blip>
            <a:srcRect l="25896" t="18797" r="35241" b="25512"/>
            <a:stretch/>
          </p:blipFill>
          <p:spPr>
            <a:xfrm>
              <a:off x="5255456" y="4721324"/>
              <a:ext cx="1154784" cy="1191347"/>
            </a:xfrm>
            <a:prstGeom prst="rect">
              <a:avLst/>
            </a:prstGeom>
            <a:noFill/>
            <a:ln w="12600">
              <a:solidFill>
                <a:srgbClr val="000000"/>
              </a:solidFill>
              <a:prstDash val="solid"/>
            </a:ln>
          </p:spPr>
        </p:pic>
        <p:cxnSp>
          <p:nvCxnSpPr>
            <p:cNvPr id="11" name="Rechte verbindingslijn 28">
              <a:extLst>
                <a:ext uri="{FF2B5EF4-FFF2-40B4-BE49-F238E27FC236}">
                  <a16:creationId xmlns:a16="http://schemas.microsoft.com/office/drawing/2014/main" id="{4752641D-94E1-4E51-BFA6-79687C059AE1}"/>
                </a:ext>
              </a:extLst>
            </p:cNvPr>
            <p:cNvCxnSpPr>
              <a:cxnSpLocks/>
            </p:cNvCxnSpPr>
            <p:nvPr/>
          </p:nvCxnSpPr>
          <p:spPr>
            <a:xfrm flipV="1">
              <a:off x="5245894" y="4231481"/>
              <a:ext cx="1219200" cy="485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hoek 29">
              <a:extLst>
                <a:ext uri="{FF2B5EF4-FFF2-40B4-BE49-F238E27FC236}">
                  <a16:creationId xmlns:a16="http://schemas.microsoft.com/office/drawing/2014/main" id="{02C085DD-6515-404D-B9B7-22890ED8F29F}"/>
                </a:ext>
              </a:extLst>
            </p:cNvPr>
            <p:cNvSpPr/>
            <p:nvPr/>
          </p:nvSpPr>
          <p:spPr>
            <a:xfrm>
              <a:off x="6462688" y="4226079"/>
              <a:ext cx="100012" cy="1327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Rechte verbindingslijn 30">
              <a:extLst>
                <a:ext uri="{FF2B5EF4-FFF2-40B4-BE49-F238E27FC236}">
                  <a16:creationId xmlns:a16="http://schemas.microsoft.com/office/drawing/2014/main" id="{74FA51E8-48C8-49F6-AD4C-E797D2BE9C49}"/>
                </a:ext>
              </a:extLst>
            </p:cNvPr>
            <p:cNvCxnSpPr>
              <a:cxnSpLocks/>
            </p:cNvCxnSpPr>
            <p:nvPr/>
          </p:nvCxnSpPr>
          <p:spPr>
            <a:xfrm flipV="1">
              <a:off x="6417310" y="4333307"/>
              <a:ext cx="145390" cy="1579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ep 13">
            <a:extLst>
              <a:ext uri="{FF2B5EF4-FFF2-40B4-BE49-F238E27FC236}">
                <a16:creationId xmlns:a16="http://schemas.microsoft.com/office/drawing/2014/main" id="{A29F506C-4372-4ACC-A899-B280F4673A99}"/>
              </a:ext>
            </a:extLst>
          </p:cNvPr>
          <p:cNvGrpSpPr/>
          <p:nvPr/>
        </p:nvGrpSpPr>
        <p:grpSpPr>
          <a:xfrm>
            <a:off x="3810000" y="3962400"/>
            <a:ext cx="4011835" cy="1803449"/>
            <a:chOff x="7138695" y="3060888"/>
            <a:chExt cx="4011835" cy="1803449"/>
          </a:xfrm>
        </p:grpSpPr>
        <p:pic>
          <p:nvPicPr>
            <p:cNvPr id="17" name="Afbeelding 5">
              <a:extLst>
                <a:ext uri="{FF2B5EF4-FFF2-40B4-BE49-F238E27FC236}">
                  <a16:creationId xmlns:a16="http://schemas.microsoft.com/office/drawing/2014/main" id="{9E208370-7D81-4A48-8B34-EADD9FF400AB}"/>
                </a:ext>
              </a:extLst>
            </p:cNvPr>
            <p:cNvPicPr>
              <a:picLocks noChangeAspect="1"/>
            </p:cNvPicPr>
            <p:nvPr/>
          </p:nvPicPr>
          <p:blipFill rotWithShape="1">
            <a:blip r:embed="rId4"/>
            <a:srcRect l="45978"/>
            <a:stretch/>
          </p:blipFill>
          <p:spPr>
            <a:xfrm>
              <a:off x="7138695" y="3060888"/>
              <a:ext cx="3926680" cy="1599361"/>
            </a:xfrm>
            <a:prstGeom prst="rect">
              <a:avLst/>
            </a:prstGeom>
          </p:spPr>
        </p:pic>
        <p:sp>
          <p:nvSpPr>
            <p:cNvPr id="18" name="Rechthoek 8">
              <a:extLst>
                <a:ext uri="{FF2B5EF4-FFF2-40B4-BE49-F238E27FC236}">
                  <a16:creationId xmlns:a16="http://schemas.microsoft.com/office/drawing/2014/main" id="{8F33CB74-9226-4E3E-AE52-2767AFA33921}"/>
                </a:ext>
              </a:extLst>
            </p:cNvPr>
            <p:cNvSpPr/>
            <p:nvPr/>
          </p:nvSpPr>
          <p:spPr>
            <a:xfrm rot="1142033">
              <a:off x="10053820" y="3250963"/>
              <a:ext cx="1096710" cy="1613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Afbeelding 6">
            <a:extLst>
              <a:ext uri="{FF2B5EF4-FFF2-40B4-BE49-F238E27FC236}">
                <a16:creationId xmlns:a16="http://schemas.microsoft.com/office/drawing/2014/main" id="{3EBF0D4A-322D-4D45-A833-AC61896CF036}"/>
              </a:ext>
            </a:extLst>
          </p:cNvPr>
          <p:cNvPicPr>
            <a:picLocks noChangeAspect="1"/>
          </p:cNvPicPr>
          <p:nvPr/>
        </p:nvPicPr>
        <p:blipFill rotWithShape="1">
          <a:blip r:embed="rId4"/>
          <a:srcRect r="60544"/>
          <a:stretch/>
        </p:blipFill>
        <p:spPr>
          <a:xfrm>
            <a:off x="152400" y="3826486"/>
            <a:ext cx="2976563" cy="1659914"/>
          </a:xfrm>
          <a:prstGeom prst="rect">
            <a:avLst/>
          </a:prstGeom>
        </p:spPr>
      </p:pic>
      <p:sp>
        <p:nvSpPr>
          <p:cNvPr id="20" name="Tekstvak 12">
            <a:extLst>
              <a:ext uri="{FF2B5EF4-FFF2-40B4-BE49-F238E27FC236}">
                <a16:creationId xmlns:a16="http://schemas.microsoft.com/office/drawing/2014/main" id="{0C7AAF03-D15E-4B2E-A88B-218902F5C626}"/>
              </a:ext>
            </a:extLst>
          </p:cNvPr>
          <p:cNvSpPr txBox="1">
            <a:spLocks noRot="1" noChangeAspect="1" noMove="1" noResize="1" noEditPoints="1" noAdjustHandles="1" noChangeArrowheads="1" noChangeShapeType="1" noTextEdit="1"/>
          </p:cNvSpPr>
          <p:nvPr/>
        </p:nvSpPr>
        <p:spPr>
          <a:xfrm>
            <a:off x="4610872" y="5490023"/>
            <a:ext cx="2095510" cy="646331"/>
          </a:xfrm>
          <a:prstGeom prst="rect">
            <a:avLst/>
          </a:prstGeom>
          <a:blipFill>
            <a:blip r:embed="rId5"/>
            <a:stretch>
              <a:fillRect l="-2326" t="-5660" r="-1744" b="-14151"/>
            </a:stretch>
          </a:blipFill>
        </p:spPr>
        <p:txBody>
          <a:bodyPr/>
          <a:lstStyle/>
          <a:p>
            <a:r>
              <a:rPr lang="en-GB">
                <a:noFill/>
              </a:rPr>
              <a:t> </a:t>
            </a:r>
          </a:p>
        </p:txBody>
      </p:sp>
      <p:sp>
        <p:nvSpPr>
          <p:cNvPr id="21" name="Tekstvak 11">
            <a:extLst>
              <a:ext uri="{FF2B5EF4-FFF2-40B4-BE49-F238E27FC236}">
                <a16:creationId xmlns:a16="http://schemas.microsoft.com/office/drawing/2014/main" id="{55FDCABD-356C-4CB3-91B6-33F314397B7D}"/>
              </a:ext>
            </a:extLst>
          </p:cNvPr>
          <p:cNvSpPr txBox="1">
            <a:spLocks noRot="1" noChangeAspect="1" noMove="1" noResize="1" noEditPoints="1" noAdjustHandles="1" noChangeArrowheads="1" noChangeShapeType="1" noTextEdit="1"/>
          </p:cNvSpPr>
          <p:nvPr/>
        </p:nvSpPr>
        <p:spPr>
          <a:xfrm>
            <a:off x="835860" y="5564096"/>
            <a:ext cx="1808572" cy="646331"/>
          </a:xfrm>
          <a:prstGeom prst="rect">
            <a:avLst/>
          </a:prstGeom>
          <a:blipFill>
            <a:blip r:embed="rId6"/>
            <a:stretch>
              <a:fillRect l="-2694" t="-5660" r="-2020" b="-14151"/>
            </a:stretch>
          </a:blipFill>
        </p:spPr>
        <p:txBody>
          <a:bodyPr/>
          <a:lstStyle/>
          <a:p>
            <a:r>
              <a:rPr lang="en-GB">
                <a:noFill/>
              </a:rPr>
              <a:t> </a:t>
            </a:r>
          </a:p>
        </p:txBody>
      </p:sp>
      <p:sp>
        <p:nvSpPr>
          <p:cNvPr id="22" name="TextBox 21"/>
          <p:cNvSpPr txBox="1"/>
          <p:nvPr/>
        </p:nvSpPr>
        <p:spPr>
          <a:xfrm>
            <a:off x="2438400" y="3886200"/>
            <a:ext cx="1219200" cy="400110"/>
          </a:xfrm>
          <a:prstGeom prst="rect">
            <a:avLst/>
          </a:prstGeom>
          <a:noFill/>
        </p:spPr>
        <p:txBody>
          <a:bodyPr wrap="square" rtlCol="0">
            <a:spAutoFit/>
          </a:bodyPr>
          <a:lstStyle/>
          <a:p>
            <a:r>
              <a:rPr lang="en-US" sz="2000" dirty="0">
                <a:solidFill>
                  <a:srgbClr val="FF0000"/>
                </a:solidFill>
                <a:latin typeface="Verdana"/>
                <a:cs typeface="Verdana"/>
              </a:rPr>
              <a:t>pads</a:t>
            </a:r>
          </a:p>
        </p:txBody>
      </p:sp>
      <p:sp>
        <p:nvSpPr>
          <p:cNvPr id="23" name="Rectangle 22"/>
          <p:cNvSpPr/>
          <p:nvPr/>
        </p:nvSpPr>
        <p:spPr>
          <a:xfrm>
            <a:off x="6096000" y="3733800"/>
            <a:ext cx="920419" cy="400110"/>
          </a:xfrm>
          <a:prstGeom prst="rect">
            <a:avLst/>
          </a:prstGeom>
        </p:spPr>
        <p:txBody>
          <a:bodyPr wrap="none">
            <a:spAutoFit/>
          </a:bodyPr>
          <a:lstStyle/>
          <a:p>
            <a:r>
              <a:rPr lang="en-US" sz="2000" dirty="0">
                <a:solidFill>
                  <a:srgbClr val="FF0000"/>
                </a:solidFill>
                <a:latin typeface="Verdana"/>
                <a:cs typeface="Verdana"/>
              </a:rPr>
              <a:t>pixels</a:t>
            </a:r>
          </a:p>
        </p:txBody>
      </p:sp>
      <p:pic>
        <p:nvPicPr>
          <p:cNvPr id="24" name="Picture 23">
            <a:extLst>
              <a:ext uri="{FF2B5EF4-FFF2-40B4-BE49-F238E27FC236}">
                <a16:creationId xmlns:a16="http://schemas.microsoft.com/office/drawing/2014/main" id="{C9F43F8B-51C9-9B4E-9D0F-E69B3F37FEDA}"/>
              </a:ext>
            </a:extLst>
          </p:cNvPr>
          <p:cNvPicPr>
            <a:picLocks noChangeAspect="1"/>
          </p:cNvPicPr>
          <p:nvPr/>
        </p:nvPicPr>
        <p:blipFill rotWithShape="1">
          <a:blip r:embed="rId7">
            <a:extLst>
              <a:ext uri="{28A0092B-C50C-407E-A947-70E740481C1C}">
                <a14:useLocalDpi xmlns:a14="http://schemas.microsoft.com/office/drawing/2010/main" val="0"/>
              </a:ext>
            </a:extLst>
          </a:blip>
          <a:srcRect r="22458"/>
          <a:stretch/>
        </p:blipFill>
        <p:spPr>
          <a:xfrm rot="5400000">
            <a:off x="6689876" y="1111786"/>
            <a:ext cx="1006806" cy="973794"/>
          </a:xfrm>
          <a:prstGeom prst="rect">
            <a:avLst/>
          </a:prstGeom>
        </p:spPr>
      </p:pic>
      <p:sp>
        <p:nvSpPr>
          <p:cNvPr id="3" name="Rectangle 2">
            <a:extLst>
              <a:ext uri="{FF2B5EF4-FFF2-40B4-BE49-F238E27FC236}">
                <a16:creationId xmlns:a16="http://schemas.microsoft.com/office/drawing/2014/main" id="{33758719-56DC-2040-8ACD-3CE307EFD9ED}"/>
              </a:ext>
            </a:extLst>
          </p:cNvPr>
          <p:cNvSpPr/>
          <p:nvPr/>
        </p:nvSpPr>
        <p:spPr>
          <a:xfrm>
            <a:off x="8054937" y="1196752"/>
            <a:ext cx="3576402" cy="830997"/>
          </a:xfrm>
          <a:prstGeom prst="rect">
            <a:avLst/>
          </a:prstGeom>
        </p:spPr>
        <p:txBody>
          <a:bodyPr wrap="square">
            <a:spAutoFit/>
          </a:bodyPr>
          <a:lstStyle/>
          <a:p>
            <a:pPr algn="ctr"/>
            <a:r>
              <a:rPr lang="nl-NL" dirty="0">
                <a:latin typeface="Verdana"/>
                <a:cs typeface="Verdana"/>
              </a:rPr>
              <a:t>details: PhD </a:t>
            </a:r>
            <a:r>
              <a:rPr lang="nl-NL" dirty="0">
                <a:latin typeface="Verdana"/>
                <a:cs typeface="Verdana"/>
                <a:hlinkClick r:id="rId8"/>
              </a:rPr>
              <a:t>thesis</a:t>
            </a:r>
            <a:r>
              <a:rPr lang="nl-NL" dirty="0">
                <a:latin typeface="Verdana"/>
                <a:cs typeface="Verdana"/>
              </a:rPr>
              <a:t> Kees </a:t>
            </a:r>
            <a:r>
              <a:rPr lang="nl-NL" dirty="0" err="1">
                <a:latin typeface="Verdana"/>
                <a:cs typeface="Verdana"/>
              </a:rPr>
              <a:t>Ligtenberg</a:t>
            </a:r>
            <a:endParaRPr lang="en-GB" dirty="0">
              <a:latin typeface="Verdana"/>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9">
            <a:extLst>
              <a:ext uri="{FF2B5EF4-FFF2-40B4-BE49-F238E27FC236}">
                <a16:creationId xmlns:a16="http://schemas.microsoft.com/office/drawing/2014/main" id="{98ADD7E5-F6BD-4B8A-B514-A7EDCDAF19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1077" y="2133600"/>
            <a:ext cx="5934072" cy="4268368"/>
          </a:xfrm>
          <a:prstGeom prst="rect">
            <a:avLst/>
          </a:prstGeom>
        </p:spPr>
      </p:pic>
      <p:sp>
        <p:nvSpPr>
          <p:cNvPr id="18434" name="Title 1"/>
          <p:cNvSpPr>
            <a:spLocks noGrp="1"/>
          </p:cNvSpPr>
          <p:nvPr>
            <p:ph type="title"/>
          </p:nvPr>
        </p:nvSpPr>
        <p:spPr>
          <a:xfrm>
            <a:off x="2133600" y="461963"/>
            <a:ext cx="9906000" cy="452437"/>
          </a:xfrm>
        </p:spPr>
        <p:txBody>
          <a:bodyPr/>
          <a:lstStyle/>
          <a:p>
            <a:pPr algn="l"/>
            <a:r>
              <a:rPr lang="en-US" sz="3600" b="0" dirty="0">
                <a:latin typeface="Verdana"/>
                <a:cs typeface="Verdana"/>
              </a:rPr>
              <a:t>Performance of a </a:t>
            </a:r>
            <a:r>
              <a:rPr lang="en-US" sz="3600" b="0" dirty="0" err="1">
                <a:latin typeface="Verdana"/>
                <a:cs typeface="Verdana"/>
              </a:rPr>
              <a:t>GridPix</a:t>
            </a:r>
            <a:r>
              <a:rPr lang="en-US" sz="3600" b="0" dirty="0">
                <a:latin typeface="Verdana"/>
                <a:cs typeface="Verdana"/>
              </a:rPr>
              <a:t> TPC at ILC</a:t>
            </a:r>
            <a:endParaRPr lang="en-GB" altLang="en-US" sz="3600" b="0" dirty="0">
              <a:latin typeface="Verdana"/>
              <a:cs typeface="Verdana"/>
            </a:endParaRPr>
          </a:p>
        </p:txBody>
      </p:sp>
      <p:pic>
        <p:nvPicPr>
          <p:cNvPr id="30" name="Afbeelding 6">
            <a:extLst>
              <a:ext uri="{FF2B5EF4-FFF2-40B4-BE49-F238E27FC236}">
                <a16:creationId xmlns:a16="http://schemas.microsoft.com/office/drawing/2014/main" id="{B9823C7C-C9BF-468A-BC8E-7200092AF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674" y="2133600"/>
            <a:ext cx="4335026" cy="4282901"/>
          </a:xfrm>
          <a:prstGeom prst="rect">
            <a:avLst/>
          </a:prstGeom>
        </p:spPr>
      </p:pic>
      <p:sp>
        <p:nvSpPr>
          <p:cNvPr id="13" name="Rectangle 12"/>
          <p:cNvSpPr/>
          <p:nvPr/>
        </p:nvSpPr>
        <p:spPr>
          <a:xfrm>
            <a:off x="533400" y="1206853"/>
            <a:ext cx="11353800" cy="2222147"/>
          </a:xfrm>
          <a:prstGeom prst="rect">
            <a:avLst/>
          </a:prstGeom>
        </p:spPr>
        <p:txBody>
          <a:bodyPr wrap="square">
            <a:spAutoFit/>
          </a:bodyPr>
          <a:lstStyle/>
          <a:p>
            <a:pPr marL="342900" indent="-342900">
              <a:spcBef>
                <a:spcPct val="20000"/>
              </a:spcBef>
              <a:buClr>
                <a:srgbClr val="FF6600"/>
              </a:buClr>
              <a:buSzPct val="100000"/>
              <a:buFont typeface="Wingdings" panose="05000000000000000000" pitchFamily="2" charset="2"/>
              <a:buChar char="§"/>
            </a:pPr>
            <a:r>
              <a:rPr lang="en-US" sz="2000" dirty="0">
                <a:latin typeface="Verdana"/>
                <a:cs typeface="Verdana"/>
              </a:rPr>
              <a:t>From full simulation the momentum resolution can be determined </a:t>
            </a:r>
          </a:p>
          <a:p>
            <a:pPr marL="342900" indent="-342900">
              <a:spcBef>
                <a:spcPct val="20000"/>
              </a:spcBef>
              <a:buClr>
                <a:srgbClr val="FF6600"/>
              </a:buClr>
              <a:buSzPct val="100000"/>
              <a:buFont typeface="Wingdings" panose="05000000000000000000" pitchFamily="2" charset="2"/>
              <a:buChar char="§"/>
            </a:pPr>
            <a:r>
              <a:rPr lang="en-US" sz="2000" dirty="0">
                <a:latin typeface="Verdana"/>
                <a:cs typeface="Verdana"/>
              </a:rPr>
              <a:t>Momentum resolution is about 15% better for the pixels with realistic coverage (with the quads arranged in modules coverage 59%) and deltas. </a:t>
            </a:r>
          </a:p>
          <a:p>
            <a:pPr marL="342900" lvl="0" indent="-342900">
              <a:spcBef>
                <a:spcPct val="20000"/>
              </a:spcBef>
              <a:buClr>
                <a:srgbClr val="FF6600"/>
              </a:buClr>
              <a:buSzPct val="100000"/>
              <a:buFont typeface="Wingdings" panose="05000000000000000000" pitchFamily="2" charset="2"/>
              <a:buChar char="§"/>
            </a:pPr>
            <a:endParaRPr lang="en-US" sz="2000" dirty="0">
              <a:latin typeface="Verdana"/>
              <a:cs typeface="Verdana"/>
            </a:endParaRPr>
          </a:p>
          <a:p>
            <a:pPr marL="342900" lvl="0" indent="-342900">
              <a:spcBef>
                <a:spcPct val="20000"/>
              </a:spcBef>
              <a:buClr>
                <a:srgbClr val="FF6600"/>
              </a:buClr>
              <a:buSzPct val="100000"/>
            </a:pPr>
            <a:endParaRPr lang="en-US" sz="2000" kern="0" dirty="0">
              <a:solidFill>
                <a:srgbClr val="000000"/>
              </a:solidFill>
              <a:latin typeface="Verdana"/>
              <a:cs typeface="Verdana"/>
            </a:endParaRPr>
          </a:p>
          <a:p>
            <a:pPr marL="342900" lvl="0" indent="-342900">
              <a:spcBef>
                <a:spcPct val="20000"/>
              </a:spcBef>
              <a:buClr>
                <a:srgbClr val="FF6600"/>
              </a:buClr>
              <a:buSzPct val="100000"/>
              <a:buFont typeface="Wingdings" panose="05000000000000000000" pitchFamily="2" charset="2"/>
              <a:buChar char="§"/>
            </a:pPr>
            <a:endParaRPr lang="en-US" sz="2200" kern="0" dirty="0">
              <a:solidFill>
                <a:srgbClr val="000000"/>
              </a:solidFill>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95600" y="461963"/>
            <a:ext cx="7202760" cy="452437"/>
          </a:xfrm>
        </p:spPr>
        <p:txBody>
          <a:bodyPr/>
          <a:lstStyle/>
          <a:p>
            <a:pPr algn="l"/>
            <a:r>
              <a:rPr lang="en-US" sz="3600" b="0" dirty="0">
                <a:latin typeface="Verdana"/>
                <a:cs typeface="Verdana"/>
              </a:rPr>
              <a:t>Performance of a </a:t>
            </a:r>
            <a:r>
              <a:rPr lang="en-US" sz="3600" b="0" dirty="0" err="1">
                <a:latin typeface="Verdana"/>
                <a:cs typeface="Verdana"/>
              </a:rPr>
              <a:t>GridPix</a:t>
            </a:r>
            <a:r>
              <a:rPr lang="en-US" sz="3600" b="0" dirty="0">
                <a:latin typeface="Verdana"/>
                <a:cs typeface="Verdana"/>
              </a:rPr>
              <a:t> TPC </a:t>
            </a:r>
            <a:endParaRPr lang="en-GB" altLang="en-US" sz="3600" b="0" dirty="0">
              <a:latin typeface="Verdana"/>
              <a:cs typeface="Verdana"/>
            </a:endParaRPr>
          </a:p>
        </p:txBody>
      </p:sp>
      <p:sp>
        <p:nvSpPr>
          <p:cNvPr id="13" name="Rectangle 12"/>
          <p:cNvSpPr/>
          <p:nvPr/>
        </p:nvSpPr>
        <p:spPr>
          <a:xfrm>
            <a:off x="1343472" y="1142971"/>
            <a:ext cx="10255696" cy="5546134"/>
          </a:xfrm>
          <a:prstGeom prst="rect">
            <a:avLst/>
          </a:prstGeom>
        </p:spPr>
        <p:txBody>
          <a:bodyPr wrap="square">
            <a:spAutoFit/>
          </a:bodyPr>
          <a:lstStyle/>
          <a:p>
            <a:pPr algn="ct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Further integration of the Pixel TPC in the ILD software </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a:t>
            </a: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  thought by Frank Gaede about combining pixels into pads:</a:t>
            </a:r>
          </a:p>
          <a:p>
            <a:endPar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one</a:t>
            </a: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 could easily project the pixels into pads - of similar/same size as in the current ILD simulation</a:t>
            </a:r>
          </a:p>
          <a:p>
            <a:pPr marL="342900" indent="-342900">
              <a:buFont typeface="Arial" panose="020B0604020202020204" pitchFamily="34" charset="0"/>
              <a:buChar char="•"/>
            </a:pP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but rather than simply adding up the charge, you can compute the true </a:t>
            </a:r>
            <a:r>
              <a:rPr lang="en-GB" sz="2000" dirty="0" err="1">
                <a:solidFill>
                  <a:srgbClr val="0066FF"/>
                </a:solidFill>
                <a:effectLst/>
                <a:latin typeface="Verdana" panose="020B0604030504040204" pitchFamily="34" charset="0"/>
                <a:ea typeface="Verdana" panose="020B0604030504040204" pitchFamily="34" charset="0"/>
                <a:cs typeface="Verdana" panose="020B0604030504040204" pitchFamily="34" charset="0"/>
              </a:rPr>
              <a:t>center</a:t>
            </a: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-of-gravity based position and charge of the virtual pad</a:t>
            </a:r>
          </a:p>
          <a:p>
            <a:pPr marL="342900" indent="-342900">
              <a:buFont typeface="Arial" panose="020B0604020202020204" pitchFamily="34" charset="0"/>
              <a:buChar char="•"/>
            </a:pP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in a second step you combine neighbouring pads to a cluster and compute the position (in r-phi, z) of the cluster and create a </a:t>
            </a:r>
            <a:r>
              <a:rPr lang="en-GB" sz="2000" dirty="0" err="1">
                <a:solidFill>
                  <a:srgbClr val="0066FF"/>
                </a:solidFill>
                <a:effectLst/>
                <a:latin typeface="Verdana" panose="020B0604030504040204" pitchFamily="34" charset="0"/>
                <a:ea typeface="Verdana" panose="020B0604030504040204" pitchFamily="34" charset="0"/>
                <a:cs typeface="Verdana" panose="020B0604030504040204" pitchFamily="34" charset="0"/>
              </a:rPr>
              <a:t>SimHit</a:t>
            </a: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 from this</a:t>
            </a:r>
          </a:p>
          <a:p>
            <a:pPr marL="342900" indent="-342900">
              <a:buFont typeface="Arial" panose="020B0604020202020204" pitchFamily="34" charset="0"/>
              <a:buChar char="•"/>
            </a:pP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both operations should be linear in time (i.e. one loop over pixels/pads)</a:t>
            </a:r>
            <a:b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br>
            <a:endPar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a:t>
            </a: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his procedure should preserve all the point resolution information of the pixels but allow you to run standard </a:t>
            </a:r>
            <a:r>
              <a:rPr lang="en-GB" sz="2000" dirty="0" err="1">
                <a:solidFill>
                  <a:srgbClr val="0066FF"/>
                </a:solidFill>
                <a:effectLst/>
                <a:latin typeface="Verdana" panose="020B0604030504040204" pitchFamily="34" charset="0"/>
                <a:ea typeface="Verdana" panose="020B0604030504040204" pitchFamily="34" charset="0"/>
                <a:cs typeface="Verdana" panose="020B0604030504040204" pitchFamily="34" charset="0"/>
              </a:rPr>
              <a:t>Clupatra</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as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for the pad based</a:t>
            </a: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 TPC reconstruction</a:t>
            </a:r>
          </a:p>
          <a:p>
            <a:pPr marL="342900" lvl="0" indent="-342900">
              <a:spcBef>
                <a:spcPct val="20000"/>
              </a:spcBef>
              <a:buClr>
                <a:srgbClr val="FF6600"/>
              </a:buClr>
              <a:buSzPct val="100000"/>
            </a:pPr>
            <a:endParaRPr lang="en-US" sz="2000" kern="0" dirty="0">
              <a:solidFill>
                <a:srgbClr val="000000"/>
              </a:solidFill>
              <a:latin typeface="Verdana"/>
              <a:cs typeface="Verdana"/>
            </a:endParaRPr>
          </a:p>
          <a:p>
            <a:pPr marL="342900" lvl="0" indent="-342900">
              <a:spcBef>
                <a:spcPct val="20000"/>
              </a:spcBef>
              <a:buClr>
                <a:srgbClr val="FF6600"/>
              </a:buClr>
              <a:buSzPct val="100000"/>
              <a:buFont typeface="Wingdings" panose="05000000000000000000" pitchFamily="2" charset="2"/>
              <a:buChar char="§"/>
            </a:pPr>
            <a:endParaRPr lang="en-US" sz="2200" kern="0" dirty="0">
              <a:solidFill>
                <a:srgbClr val="000000"/>
              </a:solidFill>
              <a:latin typeface="Verdana"/>
              <a:cs typeface="Verdana"/>
            </a:endParaRPr>
          </a:p>
        </p:txBody>
      </p:sp>
    </p:spTree>
    <p:extLst>
      <p:ext uri="{BB962C8B-B14F-4D97-AF65-F5344CB8AC3E}">
        <p14:creationId xmlns:p14="http://schemas.microsoft.com/office/powerpoint/2010/main" val="236941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3600" y="461963"/>
            <a:ext cx="9906000" cy="452437"/>
          </a:xfrm>
        </p:spPr>
        <p:txBody>
          <a:bodyPr/>
          <a:lstStyle/>
          <a:p>
            <a:pPr algn="l"/>
            <a:r>
              <a:rPr lang="en-US" sz="3600" b="0" dirty="0">
                <a:latin typeface="Verdana"/>
                <a:cs typeface="Verdana"/>
              </a:rPr>
              <a:t> Pixel TPC: Track fitting at the edge</a:t>
            </a:r>
            <a:endParaRPr lang="en-GB" altLang="en-US" sz="3600" b="0" dirty="0">
              <a:latin typeface="Verdana"/>
              <a:cs typeface="Verdana"/>
            </a:endParaRPr>
          </a:p>
        </p:txBody>
      </p:sp>
      <p:sp>
        <p:nvSpPr>
          <p:cNvPr id="13" name="Rectangle 12"/>
          <p:cNvSpPr/>
          <p:nvPr/>
        </p:nvSpPr>
        <p:spPr>
          <a:xfrm>
            <a:off x="533400" y="1386871"/>
            <a:ext cx="11353800" cy="4869025"/>
          </a:xfrm>
          <a:prstGeom prst="rect">
            <a:avLst/>
          </a:prstGeom>
        </p:spPr>
        <p:txBody>
          <a:bodyPr wrap="square">
            <a:spAutoFit/>
          </a:bodyPr>
          <a:lstStyle/>
          <a:p>
            <a:pPr marL="342900" indent="-342900">
              <a:spcBef>
                <a:spcPct val="20000"/>
              </a:spcBef>
              <a:buClr>
                <a:srgbClr val="FF6600"/>
              </a:buClr>
              <a:buSzPct val="100000"/>
              <a:buFont typeface="Wingdings" panose="05000000000000000000" pitchFamily="2" charset="2"/>
              <a:buChar char="§"/>
            </a:pPr>
            <a:r>
              <a:rPr lang="en-US" sz="2000" dirty="0">
                <a:latin typeface="Verdana"/>
                <a:cs typeface="Verdana"/>
              </a:rPr>
              <a:t>In case of the a realistic geometry with detector edges, </a:t>
            </a:r>
            <a:r>
              <a:rPr lang="en-US" sz="2000" dirty="0" err="1">
                <a:latin typeface="Verdana"/>
                <a:cs typeface="Verdana"/>
              </a:rPr>
              <a:t>Kees</a:t>
            </a:r>
            <a:r>
              <a:rPr lang="en-US" sz="2000" dirty="0">
                <a:latin typeface="Verdana"/>
                <a:cs typeface="Verdana"/>
              </a:rPr>
              <a:t> </a:t>
            </a:r>
            <a:r>
              <a:rPr lang="en-US" sz="2000" dirty="0" err="1">
                <a:latin typeface="Verdana"/>
                <a:cs typeface="Verdana"/>
              </a:rPr>
              <a:t>Ligtenberg</a:t>
            </a:r>
            <a:r>
              <a:rPr lang="en-US" sz="2000" dirty="0">
                <a:latin typeface="Verdana"/>
                <a:cs typeface="Verdana"/>
              </a:rPr>
              <a:t> observed a worsened momentum resolution and momentum biases. This was traced down to be caused by biases in the residuals at the edge of the detector   </a:t>
            </a:r>
          </a:p>
          <a:p>
            <a:pPr marL="342900" indent="-342900">
              <a:spcBef>
                <a:spcPct val="20000"/>
              </a:spcBef>
              <a:buClr>
                <a:srgbClr val="FF6600"/>
              </a:buClr>
              <a:buSzPct val="100000"/>
              <a:buFont typeface="Wingdings" panose="05000000000000000000" pitchFamily="2" charset="2"/>
              <a:buChar char="§"/>
            </a:pPr>
            <a:r>
              <a:rPr lang="en-US" sz="2000" dirty="0">
                <a:solidFill>
                  <a:srgbClr val="0066FF"/>
                </a:solidFill>
                <a:latin typeface="Verdana"/>
                <a:cs typeface="Verdana"/>
              </a:rPr>
              <a:t>The conclusion was that the track fit should be updated to take into account the (small) biases in the residuals at the detector edge(s)</a:t>
            </a:r>
          </a:p>
          <a:p>
            <a:pPr marL="342900" indent="-342900">
              <a:spcBef>
                <a:spcPct val="20000"/>
              </a:spcBef>
              <a:buClr>
                <a:srgbClr val="FF6600"/>
              </a:buClr>
              <a:buSzPct val="100000"/>
              <a:buFont typeface="Wingdings" panose="05000000000000000000" pitchFamily="2" charset="2"/>
              <a:buChar char="§"/>
            </a:pPr>
            <a:r>
              <a:rPr lang="en-US" sz="2000" dirty="0">
                <a:latin typeface="Verdana"/>
                <a:cs typeface="Verdana"/>
              </a:rPr>
              <a:t>Recently, a master student (computational physics) at the </a:t>
            </a:r>
            <a:r>
              <a:rPr lang="en-US" sz="2000" dirty="0" err="1">
                <a:latin typeface="Verdana"/>
                <a:cs typeface="Verdana"/>
              </a:rPr>
              <a:t>UvA</a:t>
            </a:r>
            <a:r>
              <a:rPr lang="en-US" sz="2000" dirty="0">
                <a:latin typeface="Verdana"/>
                <a:cs typeface="Verdana"/>
              </a:rPr>
              <a:t>, Peter </a:t>
            </a:r>
            <a:r>
              <a:rPr lang="en-US" sz="2000" dirty="0" err="1">
                <a:latin typeface="Verdana"/>
                <a:cs typeface="Verdana"/>
              </a:rPr>
              <a:t>Voerman</a:t>
            </a:r>
            <a:r>
              <a:rPr lang="en-US" sz="2000" dirty="0">
                <a:latin typeface="Verdana"/>
                <a:cs typeface="Verdana"/>
              </a:rPr>
              <a:t>, has written a track fit that corrects the biases in one pass: “Track fitting at the edge”. </a:t>
            </a:r>
          </a:p>
          <a:p>
            <a:pPr marL="342900" indent="-342900">
              <a:spcBef>
                <a:spcPct val="20000"/>
              </a:spcBef>
              <a:buClr>
                <a:srgbClr val="FF6600"/>
              </a:buClr>
              <a:buSzPct val="100000"/>
              <a:buFont typeface="Wingdings" panose="05000000000000000000" pitchFamily="2" charset="2"/>
              <a:buChar char="§"/>
            </a:pPr>
            <a:r>
              <a:rPr lang="en-US" sz="2000" dirty="0">
                <a:latin typeface="Verdana"/>
                <a:cs typeface="Verdana"/>
              </a:rPr>
              <a:t>The technique can also be applied to fit hits from other gaseous or non-gaseous detectors: </a:t>
            </a:r>
          </a:p>
          <a:p>
            <a:pPr marL="800100" lvl="1" indent="-342900">
              <a:spcBef>
                <a:spcPct val="20000"/>
              </a:spcBef>
              <a:buClr>
                <a:srgbClr val="FF6600"/>
              </a:buClr>
              <a:buSzPct val="100000"/>
              <a:buFont typeface="Wingdings" panose="05000000000000000000" pitchFamily="2" charset="2"/>
              <a:buChar char="§"/>
            </a:pPr>
            <a:r>
              <a:rPr lang="en-US" sz="2000" dirty="0">
                <a:latin typeface="Verdana"/>
                <a:cs typeface="Verdana"/>
              </a:rPr>
              <a:t> a </a:t>
            </a:r>
            <a:r>
              <a:rPr lang="en-US" sz="2000" dirty="0" err="1">
                <a:latin typeface="Verdana"/>
                <a:cs typeface="Verdana"/>
              </a:rPr>
              <a:t>centre</a:t>
            </a:r>
            <a:r>
              <a:rPr lang="en-US" sz="2000" dirty="0">
                <a:latin typeface="Verdana"/>
                <a:cs typeface="Verdana"/>
              </a:rPr>
              <a:t> of gravity technique is used (with measured charges over multiple strips near the edge)  </a:t>
            </a:r>
          </a:p>
          <a:p>
            <a:pPr marL="800100" lvl="1" indent="-342900">
              <a:spcBef>
                <a:spcPct val="20000"/>
              </a:spcBef>
              <a:buClr>
                <a:srgbClr val="FF6600"/>
              </a:buClr>
              <a:buSzPct val="100000"/>
              <a:buFont typeface="Wingdings" panose="05000000000000000000" pitchFamily="2" charset="2"/>
              <a:buChar char="§"/>
            </a:pPr>
            <a:r>
              <a:rPr lang="en-US" sz="2000" dirty="0">
                <a:latin typeface="Verdana"/>
                <a:cs typeface="Verdana"/>
              </a:rPr>
              <a:t> in case of silicon detector hits near the boundaries of the sensitive volume</a:t>
            </a:r>
          </a:p>
          <a:p>
            <a:pPr marL="342900" lvl="0" indent="-342900">
              <a:spcBef>
                <a:spcPct val="20000"/>
              </a:spcBef>
              <a:buClr>
                <a:srgbClr val="FF6600"/>
              </a:buClr>
              <a:buSzPct val="100000"/>
            </a:pPr>
            <a:endParaRPr lang="en-US" sz="2000" kern="0" dirty="0">
              <a:solidFill>
                <a:srgbClr val="000000"/>
              </a:solidFill>
              <a:latin typeface="Verdana"/>
              <a:cs typeface="Verdana"/>
            </a:endParaRPr>
          </a:p>
          <a:p>
            <a:pPr marL="342900" lvl="0" indent="-342900">
              <a:spcBef>
                <a:spcPct val="20000"/>
              </a:spcBef>
              <a:buClr>
                <a:srgbClr val="FF6600"/>
              </a:buClr>
              <a:buSzPct val="100000"/>
              <a:buFont typeface="Wingdings" panose="05000000000000000000" pitchFamily="2" charset="2"/>
              <a:buChar char="§"/>
            </a:pPr>
            <a:endParaRPr lang="en-US" sz="2200" kern="0" dirty="0">
              <a:solidFill>
                <a:srgbClr val="000000"/>
              </a:solidFill>
              <a:latin typeface="Verdana"/>
              <a:cs typeface="Verdana"/>
            </a:endParaRPr>
          </a:p>
        </p:txBody>
      </p:sp>
    </p:spTree>
    <p:extLst>
      <p:ext uri="{BB962C8B-B14F-4D97-AF65-F5344CB8AC3E}">
        <p14:creationId xmlns:p14="http://schemas.microsoft.com/office/powerpoint/2010/main" val="326844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3600" y="461963"/>
            <a:ext cx="9906000" cy="452437"/>
          </a:xfrm>
        </p:spPr>
        <p:txBody>
          <a:bodyPr/>
          <a:lstStyle/>
          <a:p>
            <a:pPr algn="l"/>
            <a:r>
              <a:rPr lang="en-US" sz="3600" b="0" dirty="0">
                <a:latin typeface="Verdana"/>
                <a:cs typeface="Verdana"/>
              </a:rPr>
              <a:t> Pixel TPC: Track fitting at the edge</a:t>
            </a:r>
            <a:endParaRPr lang="en-GB" altLang="en-US" sz="3600" b="0" dirty="0">
              <a:latin typeface="Verdana"/>
              <a:cs typeface="Verdana"/>
            </a:endParaRPr>
          </a:p>
        </p:txBody>
      </p:sp>
      <p:pic>
        <p:nvPicPr>
          <p:cNvPr id="2" name="Picture 1">
            <a:extLst>
              <a:ext uri="{FF2B5EF4-FFF2-40B4-BE49-F238E27FC236}">
                <a16:creationId xmlns:a16="http://schemas.microsoft.com/office/drawing/2014/main" id="{1093DC0E-7957-0885-6EC5-A6FB22BAB96E}"/>
              </a:ext>
            </a:extLst>
          </p:cNvPr>
          <p:cNvPicPr>
            <a:picLocks noChangeAspect="1"/>
          </p:cNvPicPr>
          <p:nvPr/>
        </p:nvPicPr>
        <p:blipFill>
          <a:blip r:embed="rId2"/>
          <a:stretch>
            <a:fillRect/>
          </a:stretch>
        </p:blipFill>
        <p:spPr>
          <a:xfrm>
            <a:off x="1199456" y="967228"/>
            <a:ext cx="9617968" cy="5428809"/>
          </a:xfrm>
          <a:prstGeom prst="rect">
            <a:avLst/>
          </a:prstGeom>
        </p:spPr>
      </p:pic>
      <p:sp>
        <p:nvSpPr>
          <p:cNvPr id="4" name="TextBox 3">
            <a:extLst>
              <a:ext uri="{FF2B5EF4-FFF2-40B4-BE49-F238E27FC236}">
                <a16:creationId xmlns:a16="http://schemas.microsoft.com/office/drawing/2014/main" id="{B0F0EB01-7E02-2DF7-C43F-A83AC833FB37}"/>
              </a:ext>
            </a:extLst>
          </p:cNvPr>
          <p:cNvSpPr txBox="1"/>
          <p:nvPr/>
        </p:nvSpPr>
        <p:spPr>
          <a:xfrm rot="16200000">
            <a:off x="-705302" y="3450799"/>
            <a:ext cx="2687007" cy="461665"/>
          </a:xfrm>
          <a:prstGeom prst="rect">
            <a:avLst/>
          </a:prstGeom>
          <a:noFill/>
        </p:spPr>
        <p:txBody>
          <a:bodyPr wrap="square">
            <a:spAutoFit/>
          </a:bodyPr>
          <a:lstStyle/>
          <a:p>
            <a:r>
              <a:rPr lang="en-US" sz="2400" dirty="0">
                <a:latin typeface="Verdana"/>
                <a:cs typeface="Verdana"/>
              </a:rPr>
              <a:t>Peter </a:t>
            </a:r>
            <a:r>
              <a:rPr lang="en-US" sz="2400" dirty="0" err="1">
                <a:latin typeface="Verdana"/>
                <a:cs typeface="Verdana"/>
              </a:rPr>
              <a:t>Voerman</a:t>
            </a:r>
            <a:endParaRPr lang="en-NL" dirty="0"/>
          </a:p>
        </p:txBody>
      </p:sp>
    </p:spTree>
    <p:extLst>
      <p:ext uri="{BB962C8B-B14F-4D97-AF65-F5344CB8AC3E}">
        <p14:creationId xmlns:p14="http://schemas.microsoft.com/office/powerpoint/2010/main" val="24189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1C0027-7361-31D4-9077-38B2FD90E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08329" y="700582"/>
            <a:ext cx="3876868" cy="5387706"/>
          </a:xfrm>
          <a:prstGeom prst="rect">
            <a:avLst/>
          </a:prstGeom>
        </p:spPr>
      </p:pic>
      <p:pic>
        <p:nvPicPr>
          <p:cNvPr id="6" name="Picture 5">
            <a:extLst>
              <a:ext uri="{FF2B5EF4-FFF2-40B4-BE49-F238E27FC236}">
                <a16:creationId xmlns:a16="http://schemas.microsoft.com/office/drawing/2014/main" id="{7FAD4D7B-BC68-3852-105F-55AC6F1B0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988050" y="650007"/>
            <a:ext cx="3876868" cy="5387706"/>
          </a:xfrm>
          <a:prstGeom prst="rect">
            <a:avLst/>
          </a:prstGeom>
        </p:spPr>
      </p:pic>
      <p:pic>
        <p:nvPicPr>
          <p:cNvPr id="11" name="Picture 10" descr="bonn.png"/>
          <p:cNvPicPr>
            <a:picLocks noChangeAspect="1"/>
          </p:cNvPicPr>
          <p:nvPr/>
        </p:nvPicPr>
        <p:blipFill>
          <a:blip r:embed="rId5"/>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7"/>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8"/>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84775"/>
          </a:xfrm>
          <a:prstGeom prst="rect">
            <a:avLst/>
          </a:prstGeom>
          <a:noFill/>
        </p:spPr>
        <p:txBody>
          <a:bodyPr wrap="square" rtlCol="0">
            <a:spAutoFit/>
          </a:bodyPr>
          <a:lstStyle/>
          <a:p>
            <a:pPr algn="ct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Performance of dEdx</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2A31DE7E-CABF-501C-4134-90ECCC42B9C7}"/>
              </a:ext>
            </a:extLst>
          </p:cNvPr>
          <p:cNvSpPr txBox="1"/>
          <p:nvPr/>
        </p:nvSpPr>
        <p:spPr>
          <a:xfrm>
            <a:off x="1941027" y="5152696"/>
            <a:ext cx="9173061" cy="1015663"/>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B=0 T has a large Landau tail</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B=1 T smaller Landau tail and a more gaussian distribution</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An electron crossing 8 chips in the module has about 1000 TX3 hits</a:t>
            </a:r>
          </a:p>
        </p:txBody>
      </p:sp>
      <p:sp>
        <p:nvSpPr>
          <p:cNvPr id="8" name="TextBox 7">
            <a:extLst>
              <a:ext uri="{FF2B5EF4-FFF2-40B4-BE49-F238E27FC236}">
                <a16:creationId xmlns:a16="http://schemas.microsoft.com/office/drawing/2014/main" id="{442E1823-6ED6-6CE1-F78B-E1BBBC6E9888}"/>
              </a:ext>
            </a:extLst>
          </p:cNvPr>
          <p:cNvSpPr txBox="1"/>
          <p:nvPr/>
        </p:nvSpPr>
        <p:spPr>
          <a:xfrm>
            <a:off x="4201081" y="2060848"/>
            <a:ext cx="1174839" cy="461665"/>
          </a:xfrm>
          <a:prstGeom prst="rect">
            <a:avLst/>
          </a:prstGeom>
          <a:solidFill>
            <a:schemeClr val="bg1"/>
          </a:solid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B=0 T</a:t>
            </a:r>
          </a:p>
        </p:txBody>
      </p:sp>
      <p:sp>
        <p:nvSpPr>
          <p:cNvPr id="13" name="TextBox 12">
            <a:extLst>
              <a:ext uri="{FF2B5EF4-FFF2-40B4-BE49-F238E27FC236}">
                <a16:creationId xmlns:a16="http://schemas.microsoft.com/office/drawing/2014/main" id="{32AFB9BE-BCFF-9183-0850-C2658E58D9D4}"/>
              </a:ext>
            </a:extLst>
          </p:cNvPr>
          <p:cNvSpPr txBox="1"/>
          <p:nvPr/>
        </p:nvSpPr>
        <p:spPr>
          <a:xfrm>
            <a:off x="9120545" y="2060847"/>
            <a:ext cx="1318855" cy="461665"/>
          </a:xfrm>
          <a:prstGeom prst="rect">
            <a:avLst/>
          </a:prstGeom>
          <a:solidFill>
            <a:schemeClr val="bg1"/>
          </a:solid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B=1 T</a:t>
            </a:r>
          </a:p>
        </p:txBody>
      </p:sp>
      <p:sp>
        <p:nvSpPr>
          <p:cNvPr id="15" name="TextBox 14">
            <a:extLst>
              <a:ext uri="{FF2B5EF4-FFF2-40B4-BE49-F238E27FC236}">
                <a16:creationId xmlns:a16="http://schemas.microsoft.com/office/drawing/2014/main" id="{D733FA8B-E49C-E5D2-6797-79B1E9173BD4}"/>
              </a:ext>
            </a:extLst>
          </p:cNvPr>
          <p:cNvSpPr txBox="1"/>
          <p:nvPr/>
        </p:nvSpPr>
        <p:spPr>
          <a:xfrm rot="19400085">
            <a:off x="5190072" y="2915016"/>
            <a:ext cx="2457525"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95015178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3600" y="461963"/>
            <a:ext cx="9906000" cy="452437"/>
          </a:xfrm>
        </p:spPr>
        <p:txBody>
          <a:bodyPr/>
          <a:lstStyle/>
          <a:p>
            <a:pPr algn="l"/>
            <a:r>
              <a:rPr lang="en-US" sz="3600" b="0" dirty="0">
                <a:latin typeface="Verdana"/>
                <a:cs typeface="Verdana"/>
              </a:rPr>
              <a:t> Pixel TPC: Track fitting at the edge</a:t>
            </a:r>
            <a:endParaRPr lang="en-GB" altLang="en-US" sz="3600" b="0" dirty="0">
              <a:latin typeface="Verdana"/>
              <a:cs typeface="Verdana"/>
            </a:endParaRPr>
          </a:p>
        </p:txBody>
      </p:sp>
      <p:pic>
        <p:nvPicPr>
          <p:cNvPr id="3" name="Picture 2">
            <a:extLst>
              <a:ext uri="{FF2B5EF4-FFF2-40B4-BE49-F238E27FC236}">
                <a16:creationId xmlns:a16="http://schemas.microsoft.com/office/drawing/2014/main" id="{7EE8BDF9-9A8D-4693-2E1B-023C8DBF81FB}"/>
              </a:ext>
            </a:extLst>
          </p:cNvPr>
          <p:cNvPicPr>
            <a:picLocks noChangeAspect="1"/>
          </p:cNvPicPr>
          <p:nvPr/>
        </p:nvPicPr>
        <p:blipFill>
          <a:blip r:embed="rId2"/>
          <a:stretch>
            <a:fillRect/>
          </a:stretch>
        </p:blipFill>
        <p:spPr>
          <a:xfrm>
            <a:off x="1487488" y="1038027"/>
            <a:ext cx="9380411" cy="5271293"/>
          </a:xfrm>
          <a:prstGeom prst="rect">
            <a:avLst/>
          </a:prstGeom>
        </p:spPr>
      </p:pic>
      <p:sp>
        <p:nvSpPr>
          <p:cNvPr id="5" name="TextBox 4">
            <a:extLst>
              <a:ext uri="{FF2B5EF4-FFF2-40B4-BE49-F238E27FC236}">
                <a16:creationId xmlns:a16="http://schemas.microsoft.com/office/drawing/2014/main" id="{18D86408-B909-9E9D-A333-2282BB32D05B}"/>
              </a:ext>
            </a:extLst>
          </p:cNvPr>
          <p:cNvSpPr txBox="1"/>
          <p:nvPr/>
        </p:nvSpPr>
        <p:spPr>
          <a:xfrm rot="16200000">
            <a:off x="-627861" y="3257867"/>
            <a:ext cx="2760921" cy="461665"/>
          </a:xfrm>
          <a:prstGeom prst="rect">
            <a:avLst/>
          </a:prstGeom>
          <a:noFill/>
        </p:spPr>
        <p:txBody>
          <a:bodyPr wrap="square">
            <a:spAutoFit/>
          </a:bodyPr>
          <a:lstStyle/>
          <a:p>
            <a:r>
              <a:rPr lang="en-US" sz="2400" dirty="0">
                <a:latin typeface="Verdana"/>
                <a:cs typeface="Verdana"/>
              </a:rPr>
              <a:t>Peter </a:t>
            </a:r>
            <a:r>
              <a:rPr lang="en-US" sz="2400" dirty="0" err="1">
                <a:latin typeface="Verdana"/>
                <a:cs typeface="Verdana"/>
              </a:rPr>
              <a:t>Voerman</a:t>
            </a:r>
            <a:endParaRPr lang="en-NL" dirty="0"/>
          </a:p>
        </p:txBody>
      </p:sp>
    </p:spTree>
    <p:extLst>
      <p:ext uri="{BB962C8B-B14F-4D97-AF65-F5344CB8AC3E}">
        <p14:creationId xmlns:p14="http://schemas.microsoft.com/office/powerpoint/2010/main" val="102930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3" name="TextBox 2">
            <a:extLst>
              <a:ext uri="{FF2B5EF4-FFF2-40B4-BE49-F238E27FC236}">
                <a16:creationId xmlns:a16="http://schemas.microsoft.com/office/drawing/2014/main" id="{E6BD2F96-317E-46E9-8B30-07D6AEAAA013}"/>
              </a:ext>
            </a:extLst>
          </p:cNvPr>
          <p:cNvSpPr txBox="1"/>
          <p:nvPr/>
        </p:nvSpPr>
        <p:spPr>
          <a:xfrm>
            <a:off x="1499456" y="349567"/>
            <a:ext cx="9955088" cy="584775"/>
          </a:xfrm>
          <a:prstGeom prst="rect">
            <a:avLst/>
          </a:prstGeom>
          <a:noFill/>
        </p:spPr>
        <p:txBody>
          <a:bodyPr wrap="square" rtlCol="0">
            <a:spAutoFit/>
          </a:bodyPr>
          <a:lstStyle/>
          <a:p>
            <a:pPr algn="ct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Pixel TPC dEdx performance</a:t>
            </a:r>
          </a:p>
        </p:txBody>
      </p:sp>
      <p:sp>
        <p:nvSpPr>
          <p:cNvPr id="14" name="TextBox 13">
            <a:extLst>
              <a:ext uri="{FF2B5EF4-FFF2-40B4-BE49-F238E27FC236}">
                <a16:creationId xmlns:a16="http://schemas.microsoft.com/office/drawing/2014/main" id="{7619DA6A-516F-2E7D-44FF-9538D2B6C8E3}"/>
              </a:ext>
            </a:extLst>
          </p:cNvPr>
          <p:cNvSpPr txBox="1"/>
          <p:nvPr/>
        </p:nvSpPr>
        <p:spPr>
          <a:xfrm>
            <a:off x="872612" y="1577112"/>
            <a:ext cx="10912988" cy="3724096"/>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err="1">
                <a:ln>
                  <a:noFill/>
                </a:ln>
                <a:solidFill>
                  <a:srgbClr val="0066FF"/>
                </a:solidFill>
                <a:effectLst/>
                <a:uLnTx/>
                <a:uFillTx/>
                <a:latin typeface="Verdana"/>
                <a:ea typeface="+mn-ea"/>
                <a:cs typeface="Verdana"/>
              </a:rPr>
              <a:t>dE</a:t>
            </a:r>
            <a:r>
              <a:rPr kumimoji="0" lang="en-US" sz="2000" b="0" i="0" u="none" strike="noStrike" kern="0" cap="none" spc="0" normalizeH="0" baseline="0" noProof="0" dirty="0">
                <a:ln>
                  <a:noFill/>
                </a:ln>
                <a:solidFill>
                  <a:srgbClr val="0066FF"/>
                </a:solidFill>
                <a:effectLst/>
                <a:uLnTx/>
                <a:uFillTx/>
                <a:latin typeface="Verdana"/>
                <a:ea typeface="+mn-ea"/>
                <a:cs typeface="Verdana"/>
              </a:rPr>
              <a:t>/dx resolution for an electron with </a:t>
            </a:r>
            <a:r>
              <a:rPr kumimoji="0" lang="en-GB" sz="2000" b="0" i="0" u="none" strike="noStrike" kern="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p</a:t>
            </a:r>
            <a:r>
              <a:rPr kumimoji="0" lang="en-NL" sz="2000" b="0" i="0" u="none" strike="noStrike" kern="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=5,6 GeV/c </a:t>
            </a:r>
            <a:r>
              <a:rPr kumimoji="0" lang="en-US" sz="2000" b="0" i="0" u="none" strike="noStrike" kern="0" cap="none" spc="0" normalizeH="0" baseline="0" noProof="0" dirty="0">
                <a:ln>
                  <a:noFill/>
                </a:ln>
                <a:solidFill>
                  <a:srgbClr val="0066FF"/>
                </a:solidFill>
                <a:effectLst/>
                <a:uLnTx/>
                <a:uFillTx/>
                <a:latin typeface="Verdana"/>
                <a:ea typeface="+mn-ea"/>
                <a:cs typeface="Verdana"/>
              </a:rPr>
              <a:t>of 1 m track length with 60% coverage is measured to be 3.5% (at B = 1 Tesla)</a:t>
            </a:r>
          </a:p>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a:ln>
                  <a:noFill/>
                </a:ln>
                <a:solidFill>
                  <a:srgbClr val="0066FF"/>
                </a:solidFill>
                <a:effectLst/>
                <a:uLnTx/>
                <a:uFillTx/>
                <a:latin typeface="Verdana"/>
                <a:ea typeface="+mn-ea"/>
                <a:cs typeface="Verdana"/>
              </a:rPr>
              <a:t>The extrapolated resolution for the ILD detector is 2.5% </a:t>
            </a:r>
          </a:p>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a:ln>
                  <a:noFill/>
                </a:ln>
                <a:solidFill>
                  <a:srgbClr val="0066FF"/>
                </a:solidFill>
                <a:effectLst/>
                <a:uLnTx/>
                <a:uFillTx/>
                <a:latin typeface="Verdana"/>
                <a:ea typeface="+mn-ea"/>
                <a:cs typeface="Verdana"/>
              </a:rPr>
              <a:t>This allows for particle identification and separation of Kaons from </a:t>
            </a:r>
            <a:r>
              <a:rPr kumimoji="0" lang="en-US" sz="2000" b="0" i="0" u="none" strike="noStrike" kern="0" cap="none" spc="0" normalizeH="0" baseline="0" noProof="0" dirty="0" err="1">
                <a:ln>
                  <a:noFill/>
                </a:ln>
                <a:solidFill>
                  <a:srgbClr val="0066FF"/>
                </a:solidFill>
                <a:effectLst/>
                <a:uLnTx/>
                <a:uFillTx/>
                <a:latin typeface="Verdana"/>
                <a:ea typeface="+mn-ea"/>
                <a:cs typeface="Verdana"/>
              </a:rPr>
              <a:t>pions</a:t>
            </a:r>
            <a:r>
              <a:rPr kumimoji="0" lang="en-US" sz="2000" b="0" i="0" u="none" strike="noStrike" kern="0" cap="none" spc="0" normalizeH="0" baseline="0" noProof="0" dirty="0">
                <a:ln>
                  <a:noFill/>
                </a:ln>
                <a:solidFill>
                  <a:srgbClr val="0066FF"/>
                </a:solidFill>
                <a:effectLst/>
                <a:uLnTx/>
                <a:uFillTx/>
                <a:latin typeface="Verdana"/>
                <a:ea typeface="+mn-ea"/>
                <a:cs typeface="Verdana"/>
              </a:rPr>
              <a:t> up to momenta of 45 GeV with more than 5</a:t>
            </a:r>
            <a:r>
              <a:rPr kumimoji="0" lang="en-US" b="0" i="0" u="none" strike="noStrike" kern="0" cap="none" spc="0" normalizeH="0" baseline="0" noProof="0" dirty="0">
                <a:ln>
                  <a:noFill/>
                </a:ln>
                <a:solidFill>
                  <a:srgbClr val="0066FF"/>
                </a:solidFill>
                <a:effectLst/>
                <a:uLnTx/>
                <a:uFillTx/>
                <a:latin typeface="Symbol" pitchFamily="2" charset="2"/>
                <a:cs typeface="Verdana"/>
              </a:rPr>
              <a:t>s</a:t>
            </a:r>
            <a:r>
              <a:rPr kumimoji="0" lang="en-US" sz="2000" b="0" i="0" u="none" strike="noStrike" kern="0" cap="none" spc="0" normalizeH="0" baseline="0" noProof="0" dirty="0">
                <a:ln>
                  <a:noFill/>
                </a:ln>
                <a:solidFill>
                  <a:srgbClr val="0066FF"/>
                </a:solidFill>
                <a:effectLst/>
                <a:uLnTx/>
                <a:uFillTx/>
                <a:latin typeface="Verdana"/>
                <a:ea typeface="+mn-ea"/>
                <a:cs typeface="Verdana"/>
              </a:rPr>
              <a:t> for cos(</a:t>
            </a:r>
            <a:r>
              <a:rPr kumimoji="0" lang="en-US" sz="2000" b="0" i="0" u="none" strike="noStrike" kern="0" cap="none" spc="0" normalizeH="0" baseline="0" noProof="0" dirty="0">
                <a:ln>
                  <a:noFill/>
                </a:ln>
                <a:solidFill>
                  <a:srgbClr val="0066FF"/>
                </a:solidFill>
                <a:effectLst/>
                <a:uLnTx/>
                <a:uFillTx/>
                <a:latin typeface="Symbol" pitchFamily="2" charset="2"/>
                <a:ea typeface="+mn-ea"/>
                <a:cs typeface="Verdana"/>
              </a:rPr>
              <a:t>q</a:t>
            </a:r>
            <a:r>
              <a:rPr kumimoji="0" lang="en-US" sz="2000" b="0" i="0" u="none" strike="noStrike" kern="0" cap="none" spc="0" normalizeH="0" baseline="0" noProof="0" dirty="0">
                <a:ln>
                  <a:noFill/>
                </a:ln>
                <a:solidFill>
                  <a:srgbClr val="0066FF"/>
                </a:solidFill>
                <a:effectLst/>
                <a:uLnTx/>
                <a:uFillTx/>
                <a:latin typeface="Verdana"/>
                <a:ea typeface="+mn-ea"/>
                <a:cs typeface="Verdana"/>
              </a:rPr>
              <a:t>) from 0 to 0.95.  </a:t>
            </a:r>
            <a:endParaRPr kumimoji="0" lang="en-US" sz="2200" b="0" i="0" u="none" strike="noStrike" kern="0" cap="none" spc="0" normalizeH="0" baseline="0" noProof="0" dirty="0">
              <a:ln>
                <a:noFill/>
              </a:ln>
              <a:solidFill>
                <a:srgbClr val="000000"/>
              </a:solidFill>
              <a:effectLst/>
              <a:uLnTx/>
              <a:uFillTx/>
              <a:latin typeface="Verdana"/>
              <a:ea typeface="+mn-ea"/>
              <a:cs typeface="Verdana"/>
            </a:endParaRPr>
          </a:p>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a:ln>
                  <a:noFill/>
                </a:ln>
                <a:solidFill>
                  <a:srgbClr val="0066FF"/>
                </a:solidFill>
                <a:effectLst/>
                <a:uLnTx/>
                <a:uFillTx/>
                <a:latin typeface="Verdana"/>
                <a:ea typeface="+mn-ea"/>
                <a:cs typeface="Verdana"/>
              </a:rPr>
              <a:t>A test beam @ </a:t>
            </a:r>
            <a:r>
              <a:rPr kumimoji="0" lang="en-US" sz="2000" b="0" i="0" u="none" strike="noStrike" kern="0" cap="none" spc="0" normalizeH="0" baseline="0" noProof="0" dirty="0" err="1">
                <a:ln>
                  <a:noFill/>
                </a:ln>
                <a:solidFill>
                  <a:srgbClr val="0066FF"/>
                </a:solidFill>
                <a:effectLst/>
                <a:uLnTx/>
                <a:uFillTx/>
                <a:latin typeface="Verdana"/>
                <a:ea typeface="+mn-ea"/>
                <a:cs typeface="Verdana"/>
              </a:rPr>
              <a:t>FermiLab</a:t>
            </a:r>
            <a:r>
              <a:rPr kumimoji="0" lang="en-US" sz="2000" b="0" i="0" u="none" strike="noStrike" kern="0" cap="none" spc="0" normalizeH="0" baseline="0" noProof="0" dirty="0">
                <a:ln>
                  <a:noFill/>
                </a:ln>
                <a:solidFill>
                  <a:srgbClr val="0066FF"/>
                </a:solidFill>
                <a:effectLst/>
                <a:uLnTx/>
                <a:uFillTx/>
                <a:latin typeface="Verdana"/>
                <a:ea typeface="+mn-ea"/>
                <a:cs typeface="Verdana"/>
              </a:rPr>
              <a:t> with a quad in a TPC is planned (2024, US Grant EIC)</a:t>
            </a:r>
          </a:p>
          <a:p>
            <a:pPr marL="742950" marR="0" lvl="1" indent="-285750" algn="l" defTabSz="914400" rtl="0" eaLnBrk="0" fontAlgn="base" latinLnBrk="0" hangingPunct="0">
              <a:lnSpc>
                <a:spcPct val="100000"/>
              </a:lnSpc>
              <a:spcBef>
                <a:spcPct val="20000"/>
              </a:spcBef>
              <a:spcAft>
                <a:spcPct val="0"/>
              </a:spcAft>
              <a:buClr>
                <a:srgbClr val="996633"/>
              </a:buClr>
              <a:buSzPct val="100000"/>
              <a:buFontTx/>
              <a:buBlip>
                <a:blip r:embed="rId7"/>
              </a:buBlip>
              <a:tabLst/>
              <a:defRPr/>
            </a:pPr>
            <a:r>
              <a:rPr kumimoji="0" lang="en-US" sz="1600" b="0" i="0" u="none" strike="noStrike" kern="0" cap="none" spc="0" normalizeH="0" baseline="0" noProof="0" dirty="0">
                <a:ln>
                  <a:noFill/>
                </a:ln>
                <a:solidFill>
                  <a:srgbClr val="0066FF"/>
                </a:solidFill>
                <a:effectLst/>
                <a:uLnTx/>
                <a:uFillTx/>
                <a:latin typeface="Verdana"/>
                <a:cs typeface="Verdana"/>
              </a:rPr>
              <a:t>an EIC R&amp;D program for CO2 cooling is funded (2023) (Yale, Stony Brook, Purdue, Bonn, </a:t>
            </a:r>
            <a:r>
              <a:rPr kumimoji="0" lang="en-US" sz="1600" b="0" i="0" u="none" strike="noStrike" kern="0" cap="none" spc="0" normalizeH="0" baseline="0" noProof="0" dirty="0" err="1">
                <a:ln>
                  <a:noFill/>
                </a:ln>
                <a:solidFill>
                  <a:srgbClr val="0066FF"/>
                </a:solidFill>
                <a:effectLst/>
                <a:uLnTx/>
                <a:uFillTx/>
                <a:latin typeface="Verdana"/>
                <a:cs typeface="Verdana"/>
              </a:rPr>
              <a:t>Nikhef</a:t>
            </a:r>
            <a:r>
              <a:rPr kumimoji="0" lang="en-US" sz="1600" b="0" i="0" u="none" strike="noStrike" kern="0" cap="none" spc="0" normalizeH="0" baseline="0" noProof="0" dirty="0">
                <a:ln>
                  <a:noFill/>
                </a:ln>
                <a:solidFill>
                  <a:srgbClr val="0066FF"/>
                </a:solidFill>
                <a:effectLst/>
                <a:uLnTx/>
                <a:uFillTx/>
                <a:latin typeface="Verdana"/>
                <a:cs typeface="Verdana"/>
              </a:rPr>
              <a:t>)</a:t>
            </a:r>
          </a:p>
          <a:p>
            <a:pPr marL="742950" marR="0" lvl="1" indent="-285750" algn="l" defTabSz="914400" rtl="0" eaLnBrk="0" fontAlgn="base" latinLnBrk="0" hangingPunct="0">
              <a:lnSpc>
                <a:spcPct val="100000"/>
              </a:lnSpc>
              <a:spcBef>
                <a:spcPct val="20000"/>
              </a:spcBef>
              <a:spcAft>
                <a:spcPct val="0"/>
              </a:spcAft>
              <a:buClr>
                <a:srgbClr val="996633"/>
              </a:buClr>
              <a:buSzPct val="100000"/>
              <a:buFontTx/>
              <a:buBlip>
                <a:blip r:embed="rId7"/>
              </a:buBlip>
              <a:tabLst/>
              <a:defRPr/>
            </a:pPr>
            <a:r>
              <a:rPr kumimoji="0" lang="en-US" sz="1800" b="0" i="0" u="none" strike="noStrike" kern="0" cap="none" spc="0" normalizeH="0" baseline="0" noProof="0" dirty="0">
                <a:ln>
                  <a:noFill/>
                </a:ln>
                <a:solidFill>
                  <a:srgbClr val="0066FF"/>
                </a:solidFill>
                <a:effectLst/>
                <a:uLnTx/>
                <a:uFillTx/>
                <a:latin typeface="Verdana"/>
                <a:cs typeface="Verdana"/>
              </a:rPr>
              <a:t>Focus is particle identification and tracking at the Electron-Ion-Collider</a:t>
            </a:r>
          </a:p>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a:ln>
                  <a:noFill/>
                </a:ln>
                <a:solidFill>
                  <a:srgbClr val="0066FF"/>
                </a:solidFill>
                <a:effectLst/>
                <a:uLnTx/>
                <a:uFillTx/>
                <a:latin typeface="Verdana"/>
                <a:ea typeface="+mn-ea"/>
                <a:cs typeface="Verdana"/>
              </a:rPr>
              <a:t>A pixel TPC has become a realistic viable option for experiments</a:t>
            </a:r>
          </a:p>
          <a:p>
            <a:pPr marL="742950" marR="0" lvl="1" indent="-285750" algn="l" defTabSz="914400" rtl="0" eaLnBrk="0" fontAlgn="base" latinLnBrk="0" hangingPunct="0">
              <a:lnSpc>
                <a:spcPct val="100000"/>
              </a:lnSpc>
              <a:spcBef>
                <a:spcPct val="20000"/>
              </a:spcBef>
              <a:spcAft>
                <a:spcPct val="0"/>
              </a:spcAft>
              <a:buClr>
                <a:srgbClr val="996633"/>
              </a:buClr>
              <a:buSzPct val="100000"/>
              <a:buFontTx/>
              <a:buBlip>
                <a:blip r:embed="rId7"/>
              </a:buBlip>
              <a:tabLst/>
              <a:defRPr/>
            </a:pPr>
            <a:r>
              <a:rPr kumimoji="0" lang="en-US" sz="1600" b="0" i="0" u="none" strike="noStrike" kern="0" cap="none" spc="0" normalizeH="0" baseline="0" noProof="0" dirty="0">
                <a:ln>
                  <a:noFill/>
                </a:ln>
                <a:solidFill>
                  <a:srgbClr val="000000"/>
                </a:solidFill>
                <a:effectLst/>
                <a:uLnTx/>
                <a:uFillTx/>
                <a:latin typeface="Verdana"/>
                <a:cs typeface="Verdana"/>
              </a:rPr>
              <a:t>High precision tracking like ILD@ILC in the transverse and longitudinal planes, </a:t>
            </a:r>
            <a:r>
              <a:rPr kumimoji="0" lang="en-US" sz="1600" b="0" i="0" u="none" strike="noStrike" kern="0" cap="none" spc="0" normalizeH="0" baseline="0" noProof="0" dirty="0" err="1">
                <a:ln>
                  <a:noFill/>
                </a:ln>
                <a:solidFill>
                  <a:srgbClr val="000000"/>
                </a:solidFill>
                <a:effectLst/>
                <a:uLnTx/>
                <a:uFillTx/>
                <a:latin typeface="Verdana"/>
                <a:cs typeface="Verdana"/>
              </a:rPr>
              <a:t>dE</a:t>
            </a:r>
            <a:r>
              <a:rPr kumimoji="0" lang="en-US" sz="1600" b="0" i="0" u="none" strike="noStrike" kern="0" cap="none" spc="0" normalizeH="0" baseline="0" noProof="0" dirty="0">
                <a:ln>
                  <a:noFill/>
                </a:ln>
                <a:solidFill>
                  <a:srgbClr val="000000"/>
                </a:solidFill>
                <a:effectLst/>
                <a:uLnTx/>
                <a:uFillTx/>
                <a:latin typeface="Verdana"/>
                <a:cs typeface="Verdana"/>
              </a:rPr>
              <a:t>/dx by electron and cluster counting, excellent two track resolution, digital readout that can deal with high rates</a:t>
            </a:r>
          </a:p>
        </p:txBody>
      </p:sp>
    </p:spTree>
    <p:extLst>
      <p:ext uri="{BB962C8B-B14F-4D97-AF65-F5344CB8AC3E}">
        <p14:creationId xmlns:p14="http://schemas.microsoft.com/office/powerpoint/2010/main" val="27801919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6" y="188640"/>
            <a:ext cx="10764357" cy="3024336"/>
          </a:xfrm>
        </p:spPr>
        <p:txBody>
          <a:bodyPr/>
          <a:lstStyle/>
          <a:p>
            <a:br>
              <a:rPr lang="nl-NL" sz="3600" b="0" dirty="0">
                <a:latin typeface="Verdana" panose="020B0604030504040204" pitchFamily="34" charset="0"/>
                <a:ea typeface="Verdana" panose="020B0604030504040204" pitchFamily="34" charset="0"/>
                <a:cs typeface="Verdana" panose="020B0604030504040204" pitchFamily="34" charset="0"/>
              </a:rPr>
            </a:br>
            <a:br>
              <a:rPr lang="nl-NL" sz="3600" b="0" dirty="0">
                <a:latin typeface="Verdana" panose="020B0604030504040204" pitchFamily="34" charset="0"/>
                <a:ea typeface="Verdana" panose="020B0604030504040204" pitchFamily="34" charset="0"/>
                <a:cs typeface="Verdana" panose="020B0604030504040204" pitchFamily="34" charset="0"/>
              </a:rPr>
            </a:br>
            <a:r>
              <a:rPr lang="nl-NL" sz="4000" b="0" dirty="0" err="1">
                <a:solidFill>
                  <a:srgbClr val="FF0000"/>
                </a:solidFill>
                <a:latin typeface="Verdana" panose="020B0604030504040204" pitchFamily="34" charset="0"/>
                <a:ea typeface="Verdana" panose="020B0604030504040204" pitchFamily="34" charset="0"/>
                <a:cs typeface="Verdana" panose="020B0604030504040204" pitchFamily="34" charset="0"/>
              </a:rPr>
              <a:t>Operation</a:t>
            </a:r>
            <a:r>
              <a:rPr lang="nl-NL" sz="4000" b="0" dirty="0">
                <a:solidFill>
                  <a:srgbClr val="FF0000"/>
                </a:solidFill>
                <a:latin typeface="Verdana" panose="020B0604030504040204" pitchFamily="34" charset="0"/>
                <a:ea typeface="Verdana" panose="020B0604030504040204" pitchFamily="34" charset="0"/>
                <a:cs typeface="Verdana" panose="020B0604030504040204" pitchFamily="34" charset="0"/>
              </a:rPr>
              <a:t> of a Pixel TPC </a:t>
            </a:r>
            <a:br>
              <a:rPr lang="nl-NL" sz="4000" b="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nl-NL" sz="4000" b="0" dirty="0">
                <a:solidFill>
                  <a:srgbClr val="FF0000"/>
                </a:solidFill>
                <a:latin typeface="Verdana" panose="020B0604030504040204" pitchFamily="34" charset="0"/>
                <a:ea typeface="Verdana" panose="020B0604030504040204" pitchFamily="34" charset="0"/>
                <a:cs typeface="Verdana" panose="020B0604030504040204" pitchFamily="34" charset="0"/>
              </a:rPr>
              <a:t>at CEPC or FCC-</a:t>
            </a:r>
            <a:r>
              <a:rPr lang="nl-NL" sz="4000" b="0" dirty="0" err="1">
                <a:solidFill>
                  <a:srgbClr val="FF0000"/>
                </a:solidFill>
                <a:latin typeface="Verdana" panose="020B0604030504040204" pitchFamily="34" charset="0"/>
                <a:ea typeface="Verdana" panose="020B0604030504040204" pitchFamily="34" charset="0"/>
                <a:cs typeface="Verdana" panose="020B0604030504040204" pitchFamily="34" charset="0"/>
              </a:rPr>
              <a:t>ee</a:t>
            </a:r>
            <a:endParaRPr lang="en-GB" sz="36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spTree>
    <p:extLst>
      <p:ext uri="{BB962C8B-B14F-4D97-AF65-F5344CB8AC3E}">
        <p14:creationId xmlns:p14="http://schemas.microsoft.com/office/powerpoint/2010/main" val="329586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88640"/>
            <a:ext cx="10363200" cy="800100"/>
          </a:xfrm>
        </p:spPr>
        <p:txBody>
          <a:bodyPr/>
          <a:lstStyle/>
          <a:p>
            <a:r>
              <a:rPr lang="nl-NL" sz="3600" b="0" dirty="0">
                <a:latin typeface="Verdana" panose="020B0604030504040204" pitchFamily="34" charset="0"/>
                <a:ea typeface="Verdana" panose="020B0604030504040204" pitchFamily="34" charset="0"/>
                <a:cs typeface="Verdana" panose="020B0604030504040204" pitchFamily="34" charset="0"/>
              </a:rPr>
              <a:t>A Pixel TPC at CEPC or FCC-</a:t>
            </a:r>
            <a:r>
              <a:rPr lang="nl-NL" sz="3600" b="0" dirty="0" err="1">
                <a:latin typeface="Verdana" panose="020B0604030504040204" pitchFamily="34" charset="0"/>
                <a:ea typeface="Verdana" panose="020B0604030504040204" pitchFamily="34" charset="0"/>
                <a:cs typeface="Verdana" panose="020B0604030504040204" pitchFamily="34" charset="0"/>
              </a:rPr>
              <a:t>ee</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838199" y="1196622"/>
                <a:ext cx="10800645" cy="5184706"/>
              </a:xfrm>
            </p:spPr>
            <p:txBody>
              <a:bodyPr>
                <a:normAutofit fontScale="92500" lnSpcReduction="10000"/>
              </a:bodyPr>
              <a:lstStyle/>
              <a:p>
                <a:pPr marL="0" indent="0">
                  <a:buNone/>
                </a:pPr>
                <a:r>
                  <a:rPr lang="en-GB" sz="2000" dirty="0">
                    <a:latin typeface="Verdana" panose="020B0604030504040204" pitchFamily="34" charset="0"/>
                    <a:ea typeface="Verdana" panose="020B0604030504040204" pitchFamily="34" charset="0"/>
                    <a:cs typeface="Verdana" panose="020B0604030504040204" pitchFamily="34" charset="0"/>
                  </a:rPr>
                  <a:t>The most difficult situation for a TPC is running at the Z. </a:t>
                </a:r>
              </a:p>
              <a:p>
                <a:pPr marL="0" indent="0">
                  <a:buNone/>
                </a:pPr>
                <a:r>
                  <a:rPr lang="en-GB" sz="2000" dirty="0">
                    <a:latin typeface="Verdana" panose="020B0604030504040204" pitchFamily="34" charset="0"/>
                    <a:ea typeface="Verdana" panose="020B0604030504040204" pitchFamily="34" charset="0"/>
                    <a:cs typeface="Verdana" panose="020B0604030504040204" pitchFamily="34" charset="0"/>
                  </a:rPr>
                  <a:t>At the Z pole with </a:t>
                </a:r>
                <a:r>
                  <a:rPr lang="nl-NL" sz="2000" dirty="0">
                    <a:latin typeface="Verdana" panose="020B0604030504040204" pitchFamily="34" charset="0"/>
                    <a:ea typeface="Verdana" panose="020B0604030504040204" pitchFamily="34" charset="0"/>
                    <a:cs typeface="Verdana" panose="020B0604030504040204" pitchFamily="34" charset="0"/>
                  </a:rPr>
                  <a:t>L = 200 10</a:t>
                </a:r>
                <a:r>
                  <a:rPr lang="nl-NL" sz="2000" baseline="30000" dirty="0">
                    <a:latin typeface="Verdana" panose="020B0604030504040204" pitchFamily="34" charset="0"/>
                    <a:ea typeface="Verdana" panose="020B0604030504040204" pitchFamily="34" charset="0"/>
                    <a:cs typeface="Verdana" panose="020B0604030504040204" pitchFamily="34" charset="0"/>
                  </a:rPr>
                  <a:t>34</a:t>
                </a:r>
                <a:r>
                  <a:rPr lang="nl-NL" sz="2000" dirty="0">
                    <a:latin typeface="Verdana" panose="020B0604030504040204" pitchFamily="34" charset="0"/>
                    <a:ea typeface="Verdana" panose="020B0604030504040204" pitchFamily="34" charset="0"/>
                    <a:cs typeface="Verdana" panose="020B0604030504040204" pitchFamily="34" charset="0"/>
                  </a:rPr>
                  <a:t> cm</a:t>
                </a:r>
                <a:r>
                  <a:rPr lang="nl-NL" sz="2000" baseline="30000" dirty="0">
                    <a:latin typeface="Verdana" panose="020B0604030504040204" pitchFamily="34" charset="0"/>
                    <a:ea typeface="Verdana" panose="020B0604030504040204" pitchFamily="34" charset="0"/>
                    <a:cs typeface="Verdana" panose="020B0604030504040204" pitchFamily="34" charset="0"/>
                  </a:rPr>
                  <a:t>-2</a:t>
                </a:r>
                <a:r>
                  <a:rPr lang="nl-NL" sz="2000" dirty="0">
                    <a:latin typeface="Verdana" panose="020B0604030504040204" pitchFamily="34" charset="0"/>
                    <a:ea typeface="Verdana" panose="020B0604030504040204" pitchFamily="34" charset="0"/>
                    <a:cs typeface="Verdana" panose="020B0604030504040204" pitchFamily="34" charset="0"/>
                  </a:rPr>
                  <a:t> s</a:t>
                </a:r>
                <a:r>
                  <a:rPr lang="nl-NL" sz="2000" baseline="30000" dirty="0">
                    <a:latin typeface="Verdana" panose="020B0604030504040204" pitchFamily="34" charset="0"/>
                    <a:ea typeface="Verdana" panose="020B0604030504040204" pitchFamily="34" charset="0"/>
                    <a:cs typeface="Verdana" panose="020B0604030504040204" pitchFamily="34" charset="0"/>
                  </a:rPr>
                  <a:t>-1</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Z</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bosons</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will</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produced</a:t>
                </a:r>
                <a:r>
                  <a:rPr lang="nl-NL" sz="2000" dirty="0">
                    <a:latin typeface="Verdana" panose="020B0604030504040204" pitchFamily="34" charset="0"/>
                    <a:ea typeface="Verdana" panose="020B0604030504040204" pitchFamily="34" charset="0"/>
                    <a:cs typeface="Verdana" panose="020B0604030504040204" pitchFamily="34" charset="0"/>
                  </a:rPr>
                  <a:t> at </a:t>
                </a:r>
                <a14:m>
                  <m:oMath xmlns:m="http://schemas.openxmlformats.org/officeDocument/2006/math">
                    <m:r>
                      <a:rPr lang="nl-NL" sz="2000" b="0" i="1" smtClean="0">
                        <a:latin typeface="Cambria Math" panose="02040503050406030204" pitchFamily="18" charset="0"/>
                      </a:rPr>
                      <m:t>~</m:t>
                    </m:r>
                  </m:oMath>
                </a14:m>
                <a:r>
                  <a:rPr lang="nl-NL" sz="2000" dirty="0">
                    <a:latin typeface="Verdana" panose="020B0604030504040204" pitchFamily="34" charset="0"/>
                    <a:ea typeface="Verdana" panose="020B0604030504040204" pitchFamily="34" charset="0"/>
                    <a:cs typeface="Verdana" panose="020B0604030504040204" pitchFamily="34" charset="0"/>
                  </a:rPr>
                  <a:t>60 kHz</a:t>
                </a:r>
              </a:p>
              <a:p>
                <a:pPr marL="0" indent="0">
                  <a:buNone/>
                </a:pPr>
                <a:endParaRPr lang="nl-NL" sz="2000" dirty="0">
                  <a:latin typeface="Verdana" panose="020B0604030504040204" pitchFamily="34" charset="0"/>
                  <a:ea typeface="Verdana" panose="020B0604030504040204" pitchFamily="34" charset="0"/>
                  <a:cs typeface="Verdana" panose="020B0604030504040204" pitchFamily="34" charset="0"/>
                </a:endParaRPr>
              </a:p>
              <a:p>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Can</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 pixel TPC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reconstruct</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events?</a:t>
                </a:r>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1"/>
                <a:r>
                  <a:rPr lang="en-GB" sz="1800" dirty="0">
                    <a:latin typeface="Verdana" panose="020B0604030504040204" pitchFamily="34" charset="0"/>
                    <a:ea typeface="Verdana" panose="020B0604030504040204" pitchFamily="34" charset="0"/>
                    <a:cs typeface="Verdana" panose="020B0604030504040204" pitchFamily="34" charset="0"/>
                  </a:rPr>
                  <a:t>The TPC total drift time is about </a:t>
                </a:r>
                <a:r>
                  <a:rPr lang="en-US" sz="1800" dirty="0">
                    <a:latin typeface="Verdana" panose="020B0604030504040204" pitchFamily="34" charset="0"/>
                    <a:ea typeface="Verdana" panose="020B0604030504040204" pitchFamily="34" charset="0"/>
                    <a:cs typeface="Verdana" panose="020B0604030504040204" pitchFamily="34" charset="0"/>
                  </a:rPr>
                  <a:t>30 </a:t>
                </a:r>
                <a:r>
                  <a:rPr lang="en-US" sz="1800" dirty="0" err="1">
                    <a:latin typeface="Verdana" panose="020B0604030504040204" pitchFamily="34" charset="0"/>
                    <a:ea typeface="Verdana" panose="020B0604030504040204" pitchFamily="34" charset="0"/>
                    <a:cs typeface="Verdana" panose="020B0604030504040204" pitchFamily="34" charset="0"/>
                  </a:rPr>
                  <a:t>μs</a:t>
                </a:r>
                <a:endParaRPr lang="en-US" sz="1800" dirty="0">
                  <a:latin typeface="Verdana" panose="020B0604030504040204" pitchFamily="34" charset="0"/>
                  <a:ea typeface="Verdana" panose="020B0604030504040204" pitchFamily="34" charset="0"/>
                  <a:cs typeface="Verdana" panose="020B0604030504040204" pitchFamily="34" charset="0"/>
                </a:endParaRPr>
              </a:p>
              <a:p>
                <a:pPr lvl="1"/>
                <a:r>
                  <a:rPr lang="en-US" sz="1800" dirty="0">
                    <a:latin typeface="Verdana" panose="020B0604030504040204" pitchFamily="34" charset="0"/>
                    <a:ea typeface="Verdana" panose="020B0604030504040204" pitchFamily="34" charset="0"/>
                    <a:cs typeface="Verdana" panose="020B0604030504040204" pitchFamily="34" charset="0"/>
                  </a:rPr>
                  <a:t>This means that there is on average 2 event / TPC readout cycle</a:t>
                </a:r>
              </a:p>
              <a:p>
                <a:pPr lvl="1"/>
                <a:r>
                  <a:rPr lang="nl-NL" sz="1800" dirty="0">
                    <a:latin typeface="Verdana" panose="020B0604030504040204" pitchFamily="34" charset="0"/>
                    <a:ea typeface="Verdana" panose="020B0604030504040204" pitchFamily="34" charset="0"/>
                    <a:cs typeface="Verdana" panose="020B0604030504040204" pitchFamily="34" charset="0"/>
                  </a:rPr>
                  <a:t>YES: The excellent time </a:t>
                </a:r>
                <a:r>
                  <a:rPr lang="nl-NL" sz="1800" dirty="0" err="1">
                    <a:latin typeface="Verdana" panose="020B0604030504040204" pitchFamily="34" charset="0"/>
                    <a:ea typeface="Verdana" panose="020B0604030504040204" pitchFamily="34" charset="0"/>
                    <a:cs typeface="Verdana" panose="020B0604030504040204" pitchFamily="34" charset="0"/>
                  </a:rPr>
                  <a:t>resolution</a:t>
                </a:r>
                <a:r>
                  <a:rPr lang="nl-NL" sz="1800" dirty="0">
                    <a:latin typeface="Verdana" panose="020B0604030504040204" pitchFamily="34" charset="0"/>
                    <a:ea typeface="Verdana" panose="020B0604030504040204" pitchFamily="34" charset="0"/>
                    <a:cs typeface="Verdana" panose="020B0604030504040204" pitchFamily="34" charset="0"/>
                  </a:rPr>
                  <a:t>: time stamping of tracks &lt; 1.2 ns </a:t>
                </a:r>
                <a:r>
                  <a:rPr lang="nl-NL" sz="1800" dirty="0" err="1">
                    <a:latin typeface="Verdana" panose="020B0604030504040204" pitchFamily="34" charset="0"/>
                    <a:ea typeface="Verdana" panose="020B0604030504040204" pitchFamily="34" charset="0"/>
                    <a:cs typeface="Verdana" panose="020B0604030504040204" pitchFamily="34" charset="0"/>
                  </a:rPr>
                  <a:t>allows</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to</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resolve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and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reconstruct</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the</a:t>
                </a:r>
                <a:r>
                  <a:rPr lang="nl-NL" sz="1800" dirty="0">
                    <a:latin typeface="Verdana" panose="020B0604030504040204" pitchFamily="34" charset="0"/>
                    <a:ea typeface="Verdana" panose="020B0604030504040204" pitchFamily="34" charset="0"/>
                    <a:cs typeface="Verdana" panose="020B0604030504040204" pitchFamily="34" charset="0"/>
                  </a:rPr>
                  <a:t> events</a:t>
                </a:r>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Can the current readout deal with the rate?</a:t>
                </a:r>
              </a:p>
              <a:p>
                <a:pPr lvl="1"/>
                <a:r>
                  <a:rPr lang="en-GB" sz="1800" dirty="0">
                    <a:latin typeface="Verdana" panose="020B0604030504040204" pitchFamily="34" charset="0"/>
                    <a:ea typeface="Verdana" panose="020B0604030504040204" pitchFamily="34" charset="0"/>
                    <a:cs typeface="Verdana" panose="020B0604030504040204" pitchFamily="34" charset="0"/>
                  </a:rPr>
                  <a:t>Link speed of Timepix3 (in Quad) is 80 Mbps: 2.6 </a:t>
                </a:r>
                <a:r>
                  <a:rPr lang="en-GB" sz="1800" dirty="0" err="1">
                    <a:latin typeface="Verdana" panose="020B0604030504040204" pitchFamily="34" charset="0"/>
                    <a:ea typeface="Verdana" panose="020B0604030504040204" pitchFamily="34" charset="0"/>
                    <a:cs typeface="Verdana" panose="020B0604030504040204" pitchFamily="34" charset="0"/>
                  </a:rPr>
                  <a:t>MHits</a:t>
                </a:r>
                <a:r>
                  <a:rPr lang="en-GB" sz="1800" dirty="0">
                    <a:latin typeface="Verdana" panose="020B0604030504040204" pitchFamily="34" charset="0"/>
                    <a:ea typeface="Verdana" panose="020B0604030504040204" pitchFamily="34" charset="0"/>
                    <a:cs typeface="Verdana" panose="020B0604030504040204" pitchFamily="34" charset="0"/>
                  </a:rPr>
                  <a:t>/s per 1.41 × 1.41 cm</a:t>
                </a:r>
                <a:r>
                  <a:rPr lang="en-GB" sz="1800" baseline="30000" dirty="0">
                    <a:latin typeface="Verdana" panose="020B0604030504040204" pitchFamily="34" charset="0"/>
                    <a:ea typeface="Verdana" panose="020B0604030504040204" pitchFamily="34" charset="0"/>
                    <a:cs typeface="Verdana" panose="020B0604030504040204" pitchFamily="34" charset="0"/>
                  </a:rPr>
                  <a:t>2</a:t>
                </a:r>
              </a:p>
              <a:p>
                <a:pPr lvl="1"/>
                <a:r>
                  <a:rPr lang="en-GB" sz="1800" dirty="0">
                    <a:latin typeface="Verdana" panose="020B0604030504040204" pitchFamily="34" charset="0"/>
                    <a:ea typeface="Verdana" panose="020B0604030504040204" pitchFamily="34" charset="0"/>
                    <a:cs typeface="Verdana" panose="020B0604030504040204" pitchFamily="34" charset="0"/>
                  </a:rPr>
                  <a:t>YES: This is largely sufficient to deal with high luminosity Z running</a:t>
                </a:r>
              </a:p>
              <a:p>
                <a:pPr lvl="1"/>
                <a:r>
                  <a:rPr lang="en-GB" sz="1800" dirty="0">
                    <a:latin typeface="Verdana" panose="020B0604030504040204" pitchFamily="34" charset="0"/>
                    <a:ea typeface="Verdana" panose="020B0604030504040204" pitchFamily="34" charset="0"/>
                    <a:cs typeface="Verdana" panose="020B0604030504040204" pitchFamily="34" charset="0"/>
                  </a:rPr>
                  <a:t>NB: Data size is not a show stopper as e.g. </a:t>
                </a:r>
                <a:r>
                  <a:rPr lang="en-GB" sz="1800" dirty="0" err="1">
                    <a:latin typeface="Verdana" panose="020B0604030504040204" pitchFamily="34" charset="0"/>
                    <a:ea typeface="Verdana" panose="020B0604030504040204" pitchFamily="34" charset="0"/>
                    <a:cs typeface="Verdana" panose="020B0604030504040204" pitchFamily="34" charset="0"/>
                  </a:rPr>
                  <a:t>LHCb</a:t>
                </a:r>
                <a:r>
                  <a:rPr lang="en-GB" sz="1800" dirty="0">
                    <a:latin typeface="Verdana" panose="020B0604030504040204" pitchFamily="34" charset="0"/>
                    <a:ea typeface="Verdana" panose="020B0604030504040204" pitchFamily="34" charset="0"/>
                    <a:cs typeface="Verdana" panose="020B0604030504040204" pitchFamily="34" charset="0"/>
                  </a:rPr>
                  <a:t> experiment shows using the </a:t>
                </a:r>
                <a:r>
                  <a:rPr lang="en-GB" sz="1800" dirty="0" err="1">
                    <a:latin typeface="Verdana" panose="020B0604030504040204" pitchFamily="34" charset="0"/>
                    <a:ea typeface="Verdana" panose="020B0604030504040204" pitchFamily="34" charset="0"/>
                    <a:cs typeface="Verdana" panose="020B0604030504040204" pitchFamily="34" charset="0"/>
                  </a:rPr>
                  <a:t>VeloPix</a:t>
                </a:r>
                <a:r>
                  <a:rPr lang="en-GB" sz="1800" dirty="0">
                    <a:latin typeface="Verdana" panose="020B0604030504040204" pitchFamily="34" charset="0"/>
                    <a:ea typeface="Verdana" panose="020B0604030504040204" pitchFamily="34" charset="0"/>
                    <a:cs typeface="Verdana" panose="020B0604030504040204" pitchFamily="34" charset="0"/>
                  </a:rPr>
                  <a:t> chip </a:t>
                </a:r>
              </a:p>
              <a:p>
                <a:endParaRPr lang="nl-NL" dirty="0"/>
              </a:p>
            </p:txBody>
          </p:sp>
        </mc:Choice>
        <mc:Fallback xmlns="">
          <p:sp>
            <p:nvSpPr>
              <p:cNvPr id="3" name="Tijdelijke aanduiding voor inhoud 2">
                <a:extLst>
                  <a:ext uri="{FF2B5EF4-FFF2-40B4-BE49-F238E27FC236}">
                    <a16:creationId xmlns:a16="http://schemas.microsoft.com/office/drawing/2014/main" id="{39822A7A-1EC3-441B-8C12-ABFF22A4945A}"/>
                  </a:ext>
                </a:extLst>
              </p:cNvPr>
              <p:cNvSpPr>
                <a:spLocks noGrp="1" noRot="1" noChangeAspect="1" noMove="1" noResize="1" noEditPoints="1" noAdjustHandles="1" noChangeArrowheads="1" noChangeShapeType="1" noTextEdit="1"/>
              </p:cNvSpPr>
              <p:nvPr>
                <p:ph idx="1"/>
              </p:nvPr>
            </p:nvSpPr>
            <p:spPr>
              <a:xfrm>
                <a:off x="838199" y="1196622"/>
                <a:ext cx="10800645" cy="5184706"/>
              </a:xfrm>
              <a:blipFill>
                <a:blip r:embed="rId2"/>
                <a:stretch>
                  <a:fillRect l="-470" t="-978" r="-1058" b="-1222"/>
                </a:stretch>
              </a:blipFill>
            </p:spPr>
            <p:txBody>
              <a:bodyPr/>
              <a:lstStyle/>
              <a:p>
                <a:r>
                  <a:rPr lang="en-NL">
                    <a:noFill/>
                  </a:rPr>
                  <a:t> </a:t>
                </a:r>
              </a:p>
            </p:txBody>
          </p:sp>
        </mc:Fallback>
      </mc:AlternateContent>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pic>
        <p:nvPicPr>
          <p:cNvPr id="10" name="Picture 9">
            <a:extLst>
              <a:ext uri="{FF2B5EF4-FFF2-40B4-BE49-F238E27FC236}">
                <a16:creationId xmlns:a16="http://schemas.microsoft.com/office/drawing/2014/main" id="{A776C8F5-4D7C-1845-AB26-BC4CCE072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852" y="1988840"/>
            <a:ext cx="3466852" cy="1648731"/>
          </a:xfrm>
          <a:prstGeom prst="rect">
            <a:avLst/>
          </a:prstGeom>
        </p:spPr>
      </p:pic>
      <p:grpSp>
        <p:nvGrpSpPr>
          <p:cNvPr id="12" name="Groep 8">
            <a:extLst>
              <a:ext uri="{FF2B5EF4-FFF2-40B4-BE49-F238E27FC236}">
                <a16:creationId xmlns:a16="http://schemas.microsoft.com/office/drawing/2014/main" id="{50D56FB8-D3E1-144E-906C-4CAD19ED7E1E}"/>
              </a:ext>
            </a:extLst>
          </p:cNvPr>
          <p:cNvGrpSpPr/>
          <p:nvPr/>
        </p:nvGrpSpPr>
        <p:grpSpPr>
          <a:xfrm>
            <a:off x="1631504" y="1916832"/>
            <a:ext cx="4824537" cy="1584176"/>
            <a:chOff x="7149455" y="4681579"/>
            <a:chExt cx="4876923" cy="1764303"/>
          </a:xfrm>
        </p:grpSpPr>
        <p:pic>
          <p:nvPicPr>
            <p:cNvPr id="13" name="Afbeelding 6">
              <a:extLst>
                <a:ext uri="{FF2B5EF4-FFF2-40B4-BE49-F238E27FC236}">
                  <a16:creationId xmlns:a16="http://schemas.microsoft.com/office/drawing/2014/main" id="{4B2B1183-034B-D044-B833-090BE692906C}"/>
                </a:ext>
              </a:extLst>
            </p:cNvPr>
            <p:cNvPicPr>
              <a:picLocks noChangeAspect="1"/>
            </p:cNvPicPr>
            <p:nvPr/>
          </p:nvPicPr>
          <p:blipFill rotWithShape="1">
            <a:blip r:embed="rId4">
              <a:extLst>
                <a:ext uri="{28A0092B-C50C-407E-A947-70E740481C1C}">
                  <a14:useLocalDpi xmlns:a14="http://schemas.microsoft.com/office/drawing/2010/main" val="0"/>
                </a:ext>
              </a:extLst>
            </a:blip>
            <a:srcRect t="7517" b="25276"/>
            <a:stretch/>
          </p:blipFill>
          <p:spPr>
            <a:xfrm>
              <a:off x="7149455" y="4681579"/>
              <a:ext cx="4669132" cy="1764303"/>
            </a:xfrm>
            <a:prstGeom prst="rect">
              <a:avLst/>
            </a:prstGeom>
          </p:spPr>
        </p:pic>
        <p:sp>
          <p:nvSpPr>
            <p:cNvPr id="14" name="Tekstvak 7">
              <a:extLst>
                <a:ext uri="{FF2B5EF4-FFF2-40B4-BE49-F238E27FC236}">
                  <a16:creationId xmlns:a16="http://schemas.microsoft.com/office/drawing/2014/main" id="{370EADA3-3EF4-CD41-9D12-A9689F0DDA22}"/>
                </a:ext>
              </a:extLst>
            </p:cNvPr>
            <p:cNvSpPr txBox="1"/>
            <p:nvPr/>
          </p:nvSpPr>
          <p:spPr>
            <a:xfrm>
              <a:off x="11075925" y="6168883"/>
              <a:ext cx="950453" cy="276999"/>
            </a:xfrm>
            <a:prstGeom prst="rect">
              <a:avLst/>
            </a:prstGeom>
            <a:noFill/>
          </p:spPr>
          <p:txBody>
            <a:bodyPr wrap="none" rtlCol="0">
              <a:spAutoFit/>
            </a:bodyPr>
            <a:lstStyle/>
            <a:p>
              <a:r>
                <a:rPr lang="nl-NL" sz="1200" dirty="0"/>
                <a:t>Picture IHEP</a:t>
              </a:r>
              <a:endParaRPr lang="en-GB" sz="1200" dirty="0"/>
            </a:p>
          </p:txBody>
        </p:sp>
      </p:grpSp>
    </p:spTree>
    <p:extLst>
      <p:ext uri="{BB962C8B-B14F-4D97-AF65-F5344CB8AC3E}">
        <p14:creationId xmlns:p14="http://schemas.microsoft.com/office/powerpoint/2010/main" val="221807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88640"/>
            <a:ext cx="10363200" cy="800100"/>
          </a:xfrm>
        </p:spPr>
        <p:txBody>
          <a:bodyPr/>
          <a:lstStyle/>
          <a:p>
            <a:r>
              <a:rPr lang="nl-NL" sz="3600" b="0" dirty="0">
                <a:latin typeface="Verdana" panose="020B0604030504040204" pitchFamily="34" charset="0"/>
                <a:ea typeface="Verdana" panose="020B0604030504040204" pitchFamily="34" charset="0"/>
                <a:cs typeface="Verdana" panose="020B0604030504040204" pitchFamily="34" charset="0"/>
              </a:rPr>
              <a:t>A Pixel TPC at CEPC or FCC-</a:t>
            </a:r>
            <a:r>
              <a:rPr lang="nl-NL" sz="3600" b="0" dirty="0" err="1">
                <a:latin typeface="Verdana" panose="020B0604030504040204" pitchFamily="34" charset="0"/>
                <a:ea typeface="Verdana" panose="020B0604030504040204" pitchFamily="34" charset="0"/>
                <a:cs typeface="Verdana" panose="020B0604030504040204" pitchFamily="34" charset="0"/>
              </a:rPr>
              <a:t>ee</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838199" y="980728"/>
                <a:ext cx="10800645" cy="4980341"/>
              </a:xfrm>
            </p:spPr>
            <p:txBody>
              <a:bodyPr>
                <a:normAutofit/>
              </a:bodyPr>
              <a:lstStyle/>
              <a:p>
                <a:pPr marL="0" indent="0">
                  <a:buNone/>
                </a:pPr>
                <a:r>
                  <a:rPr lang="nl-NL" sz="2000" dirty="0">
                    <a:latin typeface="Verdana" panose="020B0604030504040204" pitchFamily="34" charset="0"/>
                    <a:ea typeface="Verdana" panose="020B0604030504040204" pitchFamily="34" charset="0"/>
                    <a:cs typeface="Verdana" panose="020B0604030504040204" pitchFamily="34" charset="0"/>
                  </a:rPr>
                  <a:t>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What is the current power consumption?</a:t>
                </a:r>
              </a:p>
              <a:p>
                <a:pPr lvl="1"/>
                <a:r>
                  <a:rPr lang="en-GB" sz="1800" dirty="0">
                    <a:latin typeface="Verdana" panose="020B0604030504040204" pitchFamily="34" charset="0"/>
                    <a:ea typeface="Verdana" panose="020B0604030504040204" pitchFamily="34" charset="0"/>
                    <a:cs typeface="Verdana" panose="020B0604030504040204" pitchFamily="34" charset="0"/>
                  </a:rPr>
                  <a:t>No power pulsing possible at these colliders (at ILC power pulsing was possible) </a:t>
                </a:r>
              </a:p>
              <a:p>
                <a:pPr lvl="1"/>
                <a:r>
                  <a:rPr lang="en-GB" sz="1800" dirty="0">
                    <a:latin typeface="Verdana" panose="020B0604030504040204" pitchFamily="34" charset="0"/>
                    <a:ea typeface="Verdana" panose="020B0604030504040204" pitchFamily="34" charset="0"/>
                    <a:cs typeface="Verdana" panose="020B0604030504040204" pitchFamily="34" charset="0"/>
                  </a:rPr>
                  <a:t>Current power consumption TPX3 chip </a:t>
                </a:r>
                <a14:m>
                  <m:oMath xmlns:m="http://schemas.openxmlformats.org/officeDocument/2006/math">
                    <m:r>
                      <a:rPr lang="nl-NL" sz="1800" b="0" i="1" smtClean="0">
                        <a:latin typeface="Cambria Math" panose="02040503050406030204" pitchFamily="18" charset="0"/>
                      </a:rPr>
                      <m:t>~</m:t>
                    </m:r>
                  </m:oMath>
                </a14:m>
                <a:r>
                  <a:rPr lang="en-GB" sz="1800" dirty="0">
                    <a:latin typeface="Verdana" panose="020B0604030504040204" pitchFamily="34" charset="0"/>
                    <a:ea typeface="Verdana" panose="020B0604030504040204" pitchFamily="34" charset="0"/>
                    <a:cs typeface="Verdana" panose="020B0604030504040204" pitchFamily="34" charset="0"/>
                  </a:rPr>
                  <a:t>2W/chip per 1.41 × 1.41 cm</a:t>
                </a:r>
                <a:r>
                  <a:rPr lang="en-GB" sz="1800" baseline="30000" dirty="0">
                    <a:latin typeface="Verdana" panose="020B0604030504040204" pitchFamily="34" charset="0"/>
                    <a:ea typeface="Verdana" panose="020B0604030504040204" pitchFamily="34" charset="0"/>
                    <a:cs typeface="Verdana" panose="020B0604030504040204" pitchFamily="34" charset="0"/>
                  </a:rPr>
                  <a:t>2</a:t>
                </a:r>
                <a:endParaRPr lang="en-GB" sz="1800" dirty="0">
                  <a:latin typeface="Verdana" panose="020B0604030504040204" pitchFamily="34" charset="0"/>
                  <a:ea typeface="Verdana" panose="020B0604030504040204" pitchFamily="34" charset="0"/>
                  <a:cs typeface="Verdana" panose="020B0604030504040204" pitchFamily="34" charset="0"/>
                </a:endParaRPr>
              </a:p>
              <a:p>
                <a:pPr lvl="1"/>
                <a:r>
                  <a:rPr lang="en-GB" sz="1800" dirty="0">
                    <a:latin typeface="Verdana" panose="020B0604030504040204" pitchFamily="34" charset="0"/>
                    <a:ea typeface="Verdana" panose="020B0604030504040204" pitchFamily="34" charset="0"/>
                    <a:cs typeface="Verdana" panose="020B0604030504040204" pitchFamily="34" charset="0"/>
                  </a:rPr>
                  <a:t>So: good cooling is important but in my opinion no show stopper</a:t>
                </a:r>
              </a:p>
              <a:p>
                <a:pPr lvl="1"/>
                <a:r>
                  <a:rPr lang="en-GB" sz="1800" dirty="0">
                    <a:latin typeface="Verdana" panose="020B0604030504040204" pitchFamily="34" charset="0"/>
                    <a:ea typeface="Verdana" panose="020B0604030504040204" pitchFamily="34" charset="0"/>
                    <a:cs typeface="Verdana" panose="020B0604030504040204" pitchFamily="34" charset="0"/>
                  </a:rPr>
                  <a:t>For Silicon detectors lower consumption for the chips and cooling is an important point that needs R&amp;D (e.g. microchannel cooling). </a:t>
                </a:r>
              </a:p>
              <a:p>
                <a:pPr lvl="1"/>
                <a:r>
                  <a:rPr lang="en-GB" sz="1800" dirty="0">
                    <a:latin typeface="Verdana" panose="020B0604030504040204" pitchFamily="34" charset="0"/>
                    <a:ea typeface="Verdana" panose="020B0604030504040204" pitchFamily="34" charset="0"/>
                    <a:cs typeface="Verdana" panose="020B0604030504040204" pitchFamily="34" charset="0"/>
                  </a:rPr>
                  <a:t>To save power the TPX3/4 chips can be run in </a:t>
                </a:r>
                <a:r>
                  <a:rPr lang="en-GB" sz="1800" dirty="0">
                    <a:latin typeface="Verdana" panose="020B0604030504040204" pitchFamily="34" charset="0"/>
                    <a:ea typeface="Verdana" panose="020B0604030504040204" pitchFamily="34" charset="0"/>
                    <a:cs typeface="Verdana" panose="020B0604030504040204" pitchFamily="34" charset="0"/>
                    <a:hlinkClick r:id="rId2"/>
                  </a:rPr>
                  <a:t>LowPowerMode</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reduction factor 10.</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Can one limit the track distortions?</a:t>
                </a:r>
              </a:p>
              <a:p>
                <a:pPr lvl="1"/>
                <a:r>
                  <a:rPr lang="en-GB" sz="1800" dirty="0">
                    <a:latin typeface="Verdana" panose="020B0604030504040204" pitchFamily="34" charset="0"/>
                    <a:ea typeface="Verdana" panose="020B0604030504040204" pitchFamily="34" charset="0"/>
                    <a:cs typeface="Verdana" panose="020B0604030504040204" pitchFamily="34" charset="0"/>
                  </a:rPr>
                  <a:t>There are two important sources of track distortions: </a:t>
                </a:r>
              </a:p>
              <a:p>
                <a:pPr lvl="2"/>
                <a:r>
                  <a:rPr lang="en-GB" sz="1800" dirty="0">
                    <a:latin typeface="Verdana" panose="020B0604030504040204" pitchFamily="34" charset="0"/>
                    <a:ea typeface="Verdana" panose="020B0604030504040204" pitchFamily="34" charset="0"/>
                    <a:cs typeface="Verdana" panose="020B0604030504040204" pitchFamily="34" charset="0"/>
                  </a:rPr>
                  <a:t>the distortions of the TPC drift field due to the primary ions </a:t>
                </a:r>
              </a:p>
              <a:p>
                <a:pPr lvl="2"/>
                <a:r>
                  <a:rPr lang="en-GB" sz="1800" dirty="0">
                    <a:latin typeface="Verdana" panose="020B0604030504040204" pitchFamily="34" charset="0"/>
                    <a:ea typeface="Verdana" panose="020B0604030504040204" pitchFamily="34" charset="0"/>
                    <a:cs typeface="Verdana" panose="020B0604030504040204" pitchFamily="34" charset="0"/>
                  </a:rPr>
                  <a:t>the distortions of the TPC drift field due to the ion back flow (IBF)</a:t>
                </a:r>
              </a:p>
              <a:p>
                <a:pPr lvl="1"/>
                <a:r>
                  <a:rPr lang="en-GB" sz="1800" dirty="0">
                    <a:latin typeface="Verdana" panose="020B0604030504040204" pitchFamily="34" charset="0"/>
                    <a:ea typeface="Verdana" panose="020B0604030504040204" pitchFamily="34" charset="0"/>
                    <a:cs typeface="Verdana" panose="020B0604030504040204" pitchFamily="34" charset="0"/>
                  </a:rPr>
                  <a:t>At the ILC gating is possible; for CEPC or FCC-</a:t>
                </a:r>
                <a:r>
                  <a:rPr lang="en-GB" sz="1800" dirty="0" err="1">
                    <a:latin typeface="Verdana" panose="020B0604030504040204" pitchFamily="34" charset="0"/>
                    <a:ea typeface="Verdana" panose="020B0604030504040204" pitchFamily="34" charset="0"/>
                    <a:cs typeface="Verdana" panose="020B0604030504040204" pitchFamily="34" charset="0"/>
                  </a:rPr>
                  <a:t>ee</a:t>
                </a:r>
                <a:r>
                  <a:rPr lang="en-GB" sz="1800" dirty="0">
                    <a:latin typeface="Verdana" panose="020B0604030504040204" pitchFamily="34" charset="0"/>
                    <a:ea typeface="Verdana" panose="020B0604030504040204" pitchFamily="34" charset="0"/>
                    <a:cs typeface="Verdana" panose="020B0604030504040204" pitchFamily="34" charset="0"/>
                  </a:rPr>
                  <a:t> this is more involved, for a Pixel TPC a double grid is the best solution (see next slide) </a:t>
                </a:r>
              </a:p>
            </p:txBody>
          </p:sp>
        </mc:Choice>
        <mc:Fallback xmlns="">
          <p:sp>
            <p:nvSpPr>
              <p:cNvPr id="3" name="Tijdelijke aanduiding voor inhoud 2">
                <a:extLst>
                  <a:ext uri="{FF2B5EF4-FFF2-40B4-BE49-F238E27FC236}">
                    <a16:creationId xmlns:a16="http://schemas.microsoft.com/office/drawing/2014/main" id="{39822A7A-1EC3-441B-8C12-ABFF22A4945A}"/>
                  </a:ext>
                </a:extLst>
              </p:cNvPr>
              <p:cNvSpPr>
                <a:spLocks noGrp="1" noRot="1" noChangeAspect="1" noMove="1" noResize="1" noEditPoints="1" noAdjustHandles="1" noChangeArrowheads="1" noChangeShapeType="1" noTextEdit="1"/>
              </p:cNvSpPr>
              <p:nvPr>
                <p:ph idx="1"/>
              </p:nvPr>
            </p:nvSpPr>
            <p:spPr>
              <a:xfrm>
                <a:off x="838199" y="980728"/>
                <a:ext cx="10800645" cy="4980341"/>
              </a:xfrm>
              <a:blipFill>
                <a:blip r:embed="rId3"/>
                <a:stretch>
                  <a:fillRect/>
                </a:stretch>
              </a:blipFill>
            </p:spPr>
            <p:txBody>
              <a:bodyPr/>
              <a:lstStyle/>
              <a:p>
                <a:r>
                  <a:rPr lang="en-NL">
                    <a:noFill/>
                  </a:rPr>
                  <a:t> </a:t>
                </a:r>
              </a:p>
            </p:txBody>
          </p:sp>
        </mc:Fallback>
      </mc:AlternateContent>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spTree>
    <p:extLst>
      <p:ext uri="{BB962C8B-B14F-4D97-AF65-F5344CB8AC3E}">
        <p14:creationId xmlns:p14="http://schemas.microsoft.com/office/powerpoint/2010/main" val="3033082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88640"/>
            <a:ext cx="10363200" cy="800100"/>
          </a:xfrm>
        </p:spPr>
        <p:txBody>
          <a:bodyPr/>
          <a:lstStyle/>
          <a:p>
            <a:r>
              <a:rPr lang="nl-NL" sz="3600" b="0" dirty="0">
                <a:latin typeface="Verdana" panose="020B0604030504040204" pitchFamily="34" charset="0"/>
                <a:ea typeface="Verdana" panose="020B0604030504040204" pitchFamily="34" charset="0"/>
                <a:cs typeface="Verdana" panose="020B0604030504040204" pitchFamily="34" charset="0"/>
              </a:rPr>
              <a:t>A Pixel TPC at CEPC or FCC-</a:t>
            </a:r>
            <a:r>
              <a:rPr lang="nl-NL" sz="3600" b="0" dirty="0" err="1">
                <a:latin typeface="Verdana" panose="020B0604030504040204" pitchFamily="34" charset="0"/>
                <a:ea typeface="Verdana" panose="020B0604030504040204" pitchFamily="34" charset="0"/>
                <a:cs typeface="Verdana" panose="020B0604030504040204" pitchFamily="34" charset="0"/>
              </a:rPr>
              <a:t>ee</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1055440" y="731014"/>
            <a:ext cx="10586393" cy="5722322"/>
          </a:xfrm>
        </p:spPr>
        <p:txBody>
          <a:bodyPr>
            <a:noAutofit/>
          </a:bodyPr>
          <a:lstStyle/>
          <a:p>
            <a:pPr marL="0" indent="0">
              <a:buNone/>
            </a:pPr>
            <a:endParaRPr lang="nl-NL" sz="2000" dirty="0">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Is it possible to reduce the IBF for a pixel TPC?</a:t>
            </a:r>
          </a:p>
          <a:p>
            <a:pPr lvl="1"/>
            <a:r>
              <a:rPr lang="en-GB" sz="1800" dirty="0">
                <a:latin typeface="Verdana" panose="020B0604030504040204" pitchFamily="34" charset="0"/>
                <a:ea typeface="Verdana" panose="020B0604030504040204" pitchFamily="34" charset="0"/>
                <a:cs typeface="Verdana" panose="020B0604030504040204" pitchFamily="34" charset="0"/>
              </a:rPr>
              <a:t>IDEA: by making chip with a double grid structure (see next slide) </a:t>
            </a:r>
          </a:p>
          <a:p>
            <a:pPr lvl="1"/>
            <a:r>
              <a:rPr lang="en-GB" sz="1800" dirty="0">
                <a:latin typeface="Verdana" panose="020B0604030504040204" pitchFamily="34" charset="0"/>
                <a:ea typeface="Verdana" panose="020B0604030504040204" pitchFamily="34" charset="0"/>
                <a:cs typeface="Verdana" panose="020B0604030504040204" pitchFamily="34" charset="0"/>
              </a:rPr>
              <a:t>This idea was already realized as a TWINGRID </a:t>
            </a:r>
            <a:r>
              <a:rPr lang="en-GB" sz="1700" dirty="0">
                <a:latin typeface="Verdana" panose="020B0604030504040204" pitchFamily="34" charset="0"/>
                <a:ea typeface="Verdana" panose="020B0604030504040204" pitchFamily="34" charset="0"/>
                <a:cs typeface="Verdana" panose="020B0604030504040204" pitchFamily="34" charset="0"/>
              </a:rPr>
              <a:t>NIMA 610 (2009) 644-648 </a:t>
            </a:r>
          </a:p>
          <a:p>
            <a:pPr lvl="1"/>
            <a:r>
              <a:rPr lang="en-GB" sz="1800" dirty="0">
                <a:latin typeface="Verdana" panose="020B0604030504040204" pitchFamily="34" charset="0"/>
                <a:ea typeface="Verdana" panose="020B0604030504040204" pitchFamily="34" charset="0"/>
                <a:cs typeface="Verdana" panose="020B0604030504040204" pitchFamily="34" charset="0"/>
              </a:rPr>
              <a:t>For GEMs for the ALICE TPC this was also the way – several GEMs on top of each other to reduce IBF </a:t>
            </a:r>
          </a:p>
          <a:p>
            <a:pPr lvl="1"/>
            <a:r>
              <a:rPr lang="en-GB" sz="1800" dirty="0">
                <a:latin typeface="Verdana" panose="020B0604030504040204" pitchFamily="34" charset="0"/>
                <a:ea typeface="Verdana" panose="020B0604030504040204" pitchFamily="34" charset="0"/>
                <a:cs typeface="Verdana" panose="020B0604030504040204" pitchFamily="34" charset="0"/>
              </a:rPr>
              <a:t>For the Pixel the IBF can be easily modelled and w</a:t>
            </a:r>
            <a:r>
              <a:rPr lang="nl-NL" sz="1800" dirty="0" err="1">
                <a:latin typeface="Verdana" panose="020B0604030504040204" pitchFamily="34" charset="0"/>
                <a:ea typeface="Verdana" panose="020B0604030504040204" pitchFamily="34" charset="0"/>
                <a:cs typeface="Verdana" panose="020B0604030504040204" pitchFamily="34" charset="0"/>
              </a:rPr>
              <a:t>ith</a:t>
            </a:r>
            <a:r>
              <a:rPr lang="nl-NL" sz="1800" dirty="0">
                <a:latin typeface="Verdana" panose="020B0604030504040204" pitchFamily="34" charset="0"/>
                <a:ea typeface="Verdana" panose="020B0604030504040204" pitchFamily="34" charset="0"/>
                <a:cs typeface="Verdana" panose="020B0604030504040204" pitchFamily="34" charset="0"/>
              </a:rPr>
              <a:t> a hole </a:t>
            </a:r>
            <a:r>
              <a:rPr lang="nl-NL" sz="1800" dirty="0" err="1">
                <a:latin typeface="Verdana" panose="020B0604030504040204" pitchFamily="34" charset="0"/>
                <a:ea typeface="Verdana" panose="020B0604030504040204" pitchFamily="34" charset="0"/>
                <a:cs typeface="Verdana" panose="020B0604030504040204" pitchFamily="34" charset="0"/>
              </a:rPr>
              <a:t>size</a:t>
            </a:r>
            <a:r>
              <a:rPr lang="nl-NL" sz="1800" dirty="0">
                <a:latin typeface="Verdana" panose="020B0604030504040204" pitchFamily="34" charset="0"/>
                <a:ea typeface="Verdana" panose="020B0604030504040204" pitchFamily="34" charset="0"/>
                <a:cs typeface="Verdana" panose="020B0604030504040204" pitchFamily="34" charset="0"/>
              </a:rPr>
              <a:t> of 25 </a:t>
            </a:r>
            <a:r>
              <a:rPr lang="en-US" sz="1800" dirty="0" err="1">
                <a:latin typeface="Verdana" panose="020B0604030504040204" pitchFamily="34" charset="0"/>
                <a:ea typeface="Verdana" panose="020B0604030504040204" pitchFamily="34" charset="0"/>
                <a:cs typeface="Verdana" panose="020B0604030504040204" pitchFamily="34" charset="0"/>
              </a:rPr>
              <a:t>μm</a:t>
            </a:r>
            <a:r>
              <a:rPr lang="en-US" sz="1800" dirty="0">
                <a:latin typeface="Verdana" panose="020B0604030504040204" pitchFamily="34" charset="0"/>
                <a:ea typeface="Verdana" panose="020B0604030504040204" pitchFamily="34" charset="0"/>
                <a:cs typeface="Verdana" panose="020B0604030504040204" pitchFamily="34" charset="0"/>
              </a:rPr>
              <a:t> an IBF of  3 10</a:t>
            </a:r>
            <a:r>
              <a:rPr lang="en-US" sz="1800" baseline="30000" dirty="0">
                <a:latin typeface="Verdana" panose="020B0604030504040204" pitchFamily="34" charset="0"/>
                <a:ea typeface="Verdana" panose="020B0604030504040204" pitchFamily="34" charset="0"/>
                <a:cs typeface="Verdana" panose="020B0604030504040204" pitchFamily="34" charset="0"/>
              </a:rPr>
              <a:t>-4  </a:t>
            </a:r>
            <a:r>
              <a:rPr lang="nl-NL" sz="1800" dirty="0" err="1">
                <a:latin typeface="Verdana" panose="020B0604030504040204" pitchFamily="34" charset="0"/>
                <a:ea typeface="Verdana" panose="020B0604030504040204" pitchFamily="34" charset="0"/>
                <a:cs typeface="Verdana" panose="020B0604030504040204" pitchFamily="34" charset="0"/>
              </a:rPr>
              <a:t>can</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be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achieved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and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the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value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for</a:t>
            </a:r>
            <a:r>
              <a:rPr lang="nl-NL" sz="1800" dirty="0">
                <a:latin typeface="Verdana" panose="020B0604030504040204" pitchFamily="34" charset="0"/>
                <a:ea typeface="Verdana" panose="020B0604030504040204" pitchFamily="34" charset="0"/>
                <a:cs typeface="Verdana" panose="020B0604030504040204" pitchFamily="34" charset="0"/>
              </a:rPr>
              <a:t> IBF*</a:t>
            </a:r>
            <a:r>
              <a:rPr lang="nl-NL" sz="1800" dirty="0" err="1">
                <a:latin typeface="Verdana" panose="020B0604030504040204" pitchFamily="34" charset="0"/>
                <a:ea typeface="Verdana" panose="020B0604030504040204" pitchFamily="34" charset="0"/>
                <a:cs typeface="Verdana" panose="020B0604030504040204" pitchFamily="34" charset="0"/>
              </a:rPr>
              <a:t>Gain</a:t>
            </a:r>
            <a:r>
              <a:rPr lang="nl-NL" sz="1800" dirty="0">
                <a:latin typeface="Verdana" panose="020B0604030504040204" pitchFamily="34" charset="0"/>
                <a:ea typeface="Verdana" panose="020B0604030504040204" pitchFamily="34" charset="0"/>
                <a:cs typeface="Verdana" panose="020B0604030504040204" pitchFamily="34" charset="0"/>
              </a:rPr>
              <a:t> (2000) </a:t>
            </a:r>
            <a:r>
              <a:rPr lang="nl-NL" sz="1800" dirty="0" err="1">
                <a:latin typeface="Verdana" panose="020B0604030504040204" pitchFamily="34" charset="0"/>
                <a:ea typeface="Verdana" panose="020B0604030504040204" pitchFamily="34" charset="0"/>
                <a:cs typeface="Verdana" panose="020B0604030504040204" pitchFamily="34" charset="0"/>
              </a:rPr>
              <a:t>would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be</a:t>
            </a:r>
            <a:r>
              <a:rPr lang="nl-NL" sz="1800" dirty="0">
                <a:latin typeface="Verdana" panose="020B0604030504040204" pitchFamily="34" charset="0"/>
                <a:ea typeface="Verdana" panose="020B0604030504040204" pitchFamily="34" charset="0"/>
                <a:cs typeface="Verdana" panose="020B0604030504040204" pitchFamily="34" charset="0"/>
              </a:rPr>
              <a:t> 0.6. </a:t>
            </a:r>
          </a:p>
          <a:p>
            <a:pPr lvl="1"/>
            <a:r>
              <a:rPr lang="nl-NL" sz="1800" dirty="0">
                <a:latin typeface="Verdana" panose="020B0604030504040204" pitchFamily="34" charset="0"/>
                <a:ea typeface="Verdana" panose="020B0604030504040204" pitchFamily="34" charset="0"/>
                <a:cs typeface="Verdana" panose="020B0604030504040204" pitchFamily="34" charset="0"/>
              </a:rPr>
              <a:t>YES: </a:t>
            </a:r>
            <a:r>
              <a:rPr lang="nl-NL" sz="1800" dirty="0" err="1">
                <a:latin typeface="Verdana" panose="020B0604030504040204" pitchFamily="34" charset="0"/>
                <a:ea typeface="Verdana" panose="020B0604030504040204" pitchFamily="34" charset="0"/>
                <a:cs typeface="Verdana" panose="020B0604030504040204" pitchFamily="34" charset="0"/>
              </a:rPr>
              <a:t>the</a:t>
            </a:r>
            <a:r>
              <a:rPr lang="nl-NL" sz="1800" dirty="0">
                <a:latin typeface="Verdana" panose="020B0604030504040204" pitchFamily="34" charset="0"/>
                <a:ea typeface="Verdana" panose="020B0604030504040204" pitchFamily="34" charset="0"/>
                <a:cs typeface="Verdana" panose="020B0604030504040204" pitchFamily="34" charset="0"/>
              </a:rPr>
              <a:t> IBF </a:t>
            </a:r>
            <a:r>
              <a:rPr lang="nl-NL" sz="1800" dirty="0" err="1">
                <a:latin typeface="Verdana" panose="020B0604030504040204" pitchFamily="34" charset="0"/>
                <a:ea typeface="Verdana" panose="020B0604030504040204" pitchFamily="34" charset="0"/>
                <a:cs typeface="Verdana" panose="020B0604030504040204" pitchFamily="34" charset="0"/>
              </a:rPr>
              <a:t>can</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be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reduced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to</a:t>
            </a:r>
            <a:r>
              <a:rPr lang="nl-NL" sz="1800" dirty="0">
                <a:latin typeface="Verdana" panose="020B0604030504040204" pitchFamily="34" charset="0"/>
                <a:ea typeface="Verdana" panose="020B0604030504040204" pitchFamily="34" charset="0"/>
                <a:cs typeface="Verdana" panose="020B0604030504040204" pitchFamily="34" charset="0"/>
              </a:rPr>
              <a:t> 0.6 but </a:t>
            </a:r>
            <a:r>
              <a:rPr lang="nl-NL" sz="1800" dirty="0" err="1">
                <a:latin typeface="Verdana" panose="020B0604030504040204" pitchFamily="34" charset="0"/>
                <a:ea typeface="Verdana" panose="020B0604030504040204" pitchFamily="34" charset="0"/>
                <a:cs typeface="Verdana" panose="020B0604030504040204" pitchFamily="34" charset="0"/>
              </a:rPr>
              <a:t>this</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needs</a:t>
            </a:r>
            <a:r>
              <a:rPr lang="nl-NL" sz="1800" dirty="0">
                <a:latin typeface="Verdana" panose="020B0604030504040204" pitchFamily="34" charset="0"/>
                <a:ea typeface="Verdana" panose="020B0604030504040204" pitchFamily="34" charset="0"/>
                <a:cs typeface="Verdana" panose="020B0604030504040204" pitchFamily="34" charset="0"/>
              </a:rPr>
              <a:t> R&amp;D</a:t>
            </a:r>
          </a:p>
          <a:p>
            <a:pPr lvl="1"/>
            <a:r>
              <a:rPr lang="nl-NL" sz="1800" dirty="0">
                <a:latin typeface="Verdana" panose="020B0604030504040204" pitchFamily="34" charset="0"/>
                <a:ea typeface="Verdana" panose="020B0604030504040204" pitchFamily="34" charset="0"/>
                <a:cs typeface="Verdana" panose="020B0604030504040204" pitchFamily="34" charset="0"/>
              </a:rPr>
              <a:t>In </a:t>
            </a:r>
            <a:r>
              <a:rPr lang="nl-NL" sz="1800" dirty="0" err="1">
                <a:latin typeface="Verdana" panose="020B0604030504040204" pitchFamily="34" charset="0"/>
                <a:ea typeface="Verdana" panose="020B0604030504040204" pitchFamily="34" charset="0"/>
                <a:cs typeface="Verdana" panose="020B0604030504040204" pitchFamily="34" charset="0"/>
              </a:rPr>
              <a:t>the</a:t>
            </a:r>
            <a:r>
              <a:rPr lang="nl-NL" sz="1800" dirty="0">
                <a:latin typeface="Verdana" panose="020B0604030504040204" pitchFamily="34" charset="0"/>
                <a:ea typeface="Verdana" panose="020B0604030504040204" pitchFamily="34" charset="0"/>
                <a:cs typeface="Verdana" panose="020B0604030504040204" pitchFamily="34" charset="0"/>
              </a:rPr>
              <a:t> new detector lab in Bonn </a:t>
            </a:r>
            <a:r>
              <a:rPr lang="nl-NL" sz="1800" dirty="0" err="1">
                <a:latin typeface="Verdana" panose="020B0604030504040204" pitchFamily="34" charset="0"/>
                <a:ea typeface="Verdana" panose="020B0604030504040204" pitchFamily="34" charset="0"/>
                <a:cs typeface="Verdana" panose="020B0604030504040204" pitchFamily="34" charset="0"/>
              </a:rPr>
              <a:t>it</a:t>
            </a:r>
            <a:r>
              <a:rPr lang="nl-NL" sz="1800" dirty="0">
                <a:latin typeface="Verdana" panose="020B0604030504040204" pitchFamily="34" charset="0"/>
                <a:ea typeface="Verdana" panose="020B0604030504040204" pitchFamily="34" charset="0"/>
                <a:cs typeface="Verdana" panose="020B0604030504040204" pitchFamily="34" charset="0"/>
              </a:rPr>
              <a:t> is </a:t>
            </a:r>
            <a:r>
              <a:rPr lang="nl-NL" sz="1800" dirty="0" err="1">
                <a:latin typeface="Verdana" panose="020B0604030504040204" pitchFamily="34" charset="0"/>
                <a:ea typeface="Verdana" panose="020B0604030504040204" pitchFamily="34" charset="0"/>
                <a:cs typeface="Verdana" panose="020B0604030504040204" pitchFamily="34" charset="0"/>
              </a:rPr>
              <a:t>possible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to</a:t>
            </a:r>
            <a:r>
              <a:rPr lang="nl-NL" sz="1800" dirty="0">
                <a:latin typeface="Verdana" panose="020B0604030504040204" pitchFamily="34" charset="0"/>
                <a:ea typeface="Verdana" panose="020B0604030504040204" pitchFamily="34" charset="0"/>
                <a:cs typeface="Verdana" panose="020B0604030504040204" pitchFamily="34" charset="0"/>
              </a:rPr>
              <a:t> make </a:t>
            </a:r>
            <a:r>
              <a:rPr lang="nl-NL" sz="1800" dirty="0" err="1">
                <a:latin typeface="Verdana" panose="020B0604030504040204" pitchFamily="34" charset="0"/>
                <a:ea typeface="Verdana" panose="020B0604030504040204" pitchFamily="34" charset="0"/>
                <a:cs typeface="Verdana" panose="020B0604030504040204" pitchFamily="34" charset="0"/>
              </a:rPr>
              <a:t>and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study</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this</a:t>
            </a:r>
            <a:r>
              <a:rPr lang="nl-NL" sz="1800" dirty="0">
                <a:latin typeface="Verdana" panose="020B0604030504040204" pitchFamily="34" charset="0"/>
                <a:ea typeface="Verdana" panose="020B0604030504040204" pitchFamily="34" charset="0"/>
                <a:cs typeface="Verdana" panose="020B0604030504040204" pitchFamily="34" charset="0"/>
              </a:rPr>
              <a:t> device</a:t>
            </a:r>
          </a:p>
          <a:p>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What</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would</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be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size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of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TPC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distortions</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a:t>
            </a:r>
          </a:p>
          <a:p>
            <a:pPr lvl="1"/>
            <a:r>
              <a:rPr lang="en-GB" sz="1800" dirty="0">
                <a:latin typeface="Verdana" panose="020B0604030504040204" pitchFamily="34" charset="0"/>
                <a:ea typeface="Verdana" panose="020B0604030504040204" pitchFamily="34" charset="0"/>
                <a:cs typeface="Verdana" panose="020B0604030504040204" pitchFamily="34" charset="0"/>
                <a:hlinkClick r:id="rId2"/>
              </a:rPr>
              <a:t>Tera-Z studies</a:t>
            </a:r>
            <a:r>
              <a:rPr lang="en-GB" sz="1800" dirty="0">
                <a:latin typeface="Verdana" panose="020B0604030504040204" pitchFamily="34" charset="0"/>
                <a:ea typeface="Verdana" panose="020B0604030504040204" pitchFamily="34" charset="0"/>
                <a:cs typeface="Verdana" panose="020B0604030504040204" pitchFamily="34" charset="0"/>
              </a:rPr>
              <a:t> by Daniel Jeans and </a:t>
            </a:r>
            <a:r>
              <a:rPr lang="en-GB" sz="1800" dirty="0">
                <a:latin typeface="Verdana" panose="020B0604030504040204" pitchFamily="34" charset="0"/>
                <a:ea typeface="Verdana" panose="020B0604030504040204" pitchFamily="34" charset="0"/>
                <a:cs typeface="Verdana" panose="020B0604030504040204" pitchFamily="34" charset="0"/>
                <a:hlinkClick r:id="rId2"/>
              </a:rPr>
              <a:t>Keisuke Fuji </a:t>
            </a:r>
            <a:r>
              <a:rPr lang="en-GB" sz="1800" dirty="0">
                <a:latin typeface="Verdana" panose="020B0604030504040204" pitchFamily="34" charset="0"/>
                <a:ea typeface="Verdana" panose="020B0604030504040204" pitchFamily="34" charset="0"/>
                <a:cs typeface="Verdana" panose="020B0604030504040204" pitchFamily="34" charset="0"/>
              </a:rPr>
              <a:t>show that for FCC-</a:t>
            </a:r>
            <a:r>
              <a:rPr lang="en-GB" sz="1800" dirty="0" err="1">
                <a:latin typeface="Verdana" panose="020B0604030504040204" pitchFamily="34" charset="0"/>
                <a:ea typeface="Verdana" panose="020B0604030504040204" pitchFamily="34" charset="0"/>
                <a:cs typeface="Verdana" panose="020B0604030504040204" pitchFamily="34" charset="0"/>
              </a:rPr>
              <a:t>ee</a:t>
            </a:r>
            <a:r>
              <a:rPr lang="en-GB" sz="1800" dirty="0">
                <a:latin typeface="Verdana" panose="020B0604030504040204" pitchFamily="34" charset="0"/>
                <a:ea typeface="Verdana" panose="020B0604030504040204" pitchFamily="34" charset="0"/>
                <a:cs typeface="Verdana" panose="020B0604030504040204" pitchFamily="34" charset="0"/>
              </a:rPr>
              <a:t> or CEPC this means: distortions from Z decays up to &lt; O(100) </a:t>
            </a:r>
            <a:r>
              <a:rPr lang="en-NL" sz="1800" dirty="0">
                <a:latin typeface="Symbol" pitchFamily="2" charset="2"/>
                <a:ea typeface="Verdana" panose="020B0604030504040204" pitchFamily="34" charset="0"/>
                <a:cs typeface="Verdana" panose="020B0604030504040204" pitchFamily="34" charset="0"/>
              </a:rPr>
              <a:t>m</a:t>
            </a:r>
            <a:r>
              <a:rPr lang="en-NL" sz="1800" dirty="0">
                <a:latin typeface="Verdana" panose="020B0604030504040204" pitchFamily="34" charset="0"/>
                <a:ea typeface="Verdana" panose="020B0604030504040204" pitchFamily="34" charset="0"/>
                <a:cs typeface="Verdana" panose="020B0604030504040204" pitchFamily="34" charset="0"/>
              </a:rPr>
              <a:t>m</a:t>
            </a:r>
          </a:p>
          <a:p>
            <a:pPr lvl="1"/>
            <a:r>
              <a:rPr lang="en-NL" sz="1800" dirty="0">
                <a:latin typeface="Verdana" panose="020B0604030504040204" pitchFamily="34" charset="0"/>
                <a:ea typeface="Verdana" panose="020B0604030504040204" pitchFamily="34" charset="0"/>
                <a:cs typeface="Verdana" panose="020B0604030504040204" pitchFamily="34" charset="0"/>
              </a:rPr>
              <a:t>Beam strahlung gives (now) a factor 200 more background. Detector optimization and shielding is important for TPC and Silicon detectors to reduce pair background.</a:t>
            </a:r>
          </a:p>
          <a:p>
            <a:pPr lvl="1"/>
            <a:r>
              <a:rPr lang="en-NL" sz="1800" dirty="0">
                <a:latin typeface="Verdana" panose="020B0604030504040204" pitchFamily="34" charset="0"/>
                <a:ea typeface="Verdana" panose="020B0604030504040204" pitchFamily="34" charset="0"/>
                <a:cs typeface="Verdana" panose="020B0604030504040204" pitchFamily="34" charset="0"/>
              </a:rPr>
              <a:t>It was argued that in an </a:t>
            </a:r>
            <a:r>
              <a:rPr lang="en-NL" sz="1800" dirty="0">
                <a:latin typeface="Verdana" panose="020B0604030504040204" pitchFamily="34" charset="0"/>
                <a:ea typeface="Verdana" panose="020B0604030504040204" pitchFamily="34" charset="0"/>
                <a:cs typeface="Verdana" panose="020B0604030504040204" pitchFamily="34" charset="0"/>
                <a:hlinkClick r:id="rId3"/>
              </a:rPr>
              <a:t>ILD like detector</a:t>
            </a:r>
            <a:r>
              <a:rPr lang="en-NL" sz="1800" dirty="0">
                <a:latin typeface="Verdana" panose="020B0604030504040204" pitchFamily="34" charset="0"/>
                <a:ea typeface="Verdana" panose="020B0604030504040204" pitchFamily="34" charset="0"/>
                <a:cs typeface="Verdana" panose="020B0604030504040204" pitchFamily="34" charset="0"/>
              </a:rPr>
              <a:t> the distortions can be mapped out using the VTX-SIT/SET detectors. </a:t>
            </a:r>
          </a:p>
        </p:txBody>
      </p:sp>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spTree>
    <p:extLst>
      <p:ext uri="{BB962C8B-B14F-4D97-AF65-F5344CB8AC3E}">
        <p14:creationId xmlns:p14="http://schemas.microsoft.com/office/powerpoint/2010/main" val="1173085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16632"/>
            <a:ext cx="10363200" cy="800100"/>
          </a:xfrm>
        </p:spPr>
        <p:txBody>
          <a:bodyPr/>
          <a:lstStyle/>
          <a:p>
            <a:r>
              <a:rPr lang="nl-NL" sz="3200" b="0" dirty="0" err="1">
                <a:latin typeface="Verdana" panose="020B0604030504040204" pitchFamily="34" charset="0"/>
                <a:ea typeface="Verdana" panose="020B0604030504040204" pitchFamily="34" charset="0"/>
                <a:cs typeface="Verdana" panose="020B0604030504040204" pitchFamily="34" charset="0"/>
              </a:rPr>
              <a:t>Reducing</a:t>
            </a:r>
            <a:r>
              <a:rPr lang="nl-NL" sz="3200" b="0" dirty="0">
                <a:latin typeface="Verdana" panose="020B0604030504040204" pitchFamily="34" charset="0"/>
                <a:ea typeface="Verdana" panose="020B0604030504040204" pitchFamily="34" charset="0"/>
                <a:cs typeface="Verdana" panose="020B0604030504040204" pitchFamily="34" charset="0"/>
              </a:rPr>
              <a:t> </a:t>
            </a:r>
            <a:r>
              <a:rPr lang="nl-NL" sz="3200" b="0" dirty="0" err="1">
                <a:latin typeface="Verdana" panose="020B0604030504040204" pitchFamily="34" charset="0"/>
                <a:ea typeface="Verdana" panose="020B0604030504040204" pitchFamily="34" charset="0"/>
                <a:cs typeface="Verdana" panose="020B0604030504040204" pitchFamily="34" charset="0"/>
              </a:rPr>
              <a:t>the</a:t>
            </a:r>
            <a:r>
              <a:rPr lang="nl-NL" sz="3200" b="0" dirty="0">
                <a:latin typeface="Verdana" panose="020B0604030504040204" pitchFamily="34" charset="0"/>
                <a:ea typeface="Verdana" panose="020B0604030504040204" pitchFamily="34" charset="0"/>
                <a:cs typeface="Verdana" panose="020B0604030504040204" pitchFamily="34" charset="0"/>
              </a:rPr>
              <a:t> Ion back flow in a Pixel TPC</a:t>
            </a:r>
            <a:endParaRPr lang="en-GB" sz="3200" b="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1083248" y="1185617"/>
            <a:ext cx="9934707" cy="4979687"/>
          </a:xfrm>
        </p:spPr>
        <p:txBody>
          <a:bodyPr>
            <a:normAutofit/>
          </a:bodyPr>
          <a:lstStyle/>
          <a:p>
            <a:pPr marL="0" indent="0">
              <a:buNone/>
            </a:pPr>
            <a:r>
              <a:rPr lang="nl-NL" sz="2000" dirty="0">
                <a:latin typeface="Verdana" panose="020B0604030504040204" pitchFamily="34" charset="0"/>
                <a:ea typeface="Verdana" panose="020B0604030504040204" pitchFamily="34" charset="0"/>
                <a:cs typeface="Verdana" panose="020B0604030504040204" pitchFamily="34" charset="0"/>
              </a:rPr>
              <a:t>The Ion back flow </a:t>
            </a:r>
            <a:r>
              <a:rPr lang="nl-NL" sz="2000" dirty="0" err="1">
                <a:latin typeface="Verdana" panose="020B0604030504040204" pitchFamily="34" charset="0"/>
                <a:ea typeface="Verdana" panose="020B0604030504040204" pitchFamily="34" charset="0"/>
                <a:cs typeface="Verdana" panose="020B0604030504040204" pitchFamily="34" charset="0"/>
              </a:rPr>
              <a:t>can</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reduced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by</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adding</a:t>
            </a:r>
            <a:r>
              <a:rPr lang="nl-NL" sz="2000" dirty="0">
                <a:latin typeface="Verdana" panose="020B0604030504040204" pitchFamily="34" charset="0"/>
                <a:ea typeface="Verdana" panose="020B0604030504040204" pitchFamily="34" charset="0"/>
                <a:cs typeface="Verdana" panose="020B0604030504040204" pitchFamily="34" charset="0"/>
              </a:rPr>
              <a:t> a second </a:t>
            </a:r>
            <a:r>
              <a:rPr lang="nl-NL" sz="2000" dirty="0" err="1">
                <a:latin typeface="Verdana" panose="020B0604030504040204" pitchFamily="34" charset="0"/>
                <a:ea typeface="Verdana" panose="020B0604030504040204" pitchFamily="34" charset="0"/>
                <a:cs typeface="Verdana" panose="020B0604030504040204" pitchFamily="34" charset="0"/>
              </a:rPr>
              <a:t>grid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to</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the</a:t>
            </a:r>
            <a:r>
              <a:rPr lang="nl-NL" sz="2000" dirty="0">
                <a:latin typeface="Verdana" panose="020B0604030504040204" pitchFamily="34" charset="0"/>
                <a:ea typeface="Verdana" panose="020B0604030504040204" pitchFamily="34" charset="0"/>
                <a:cs typeface="Verdana" panose="020B0604030504040204" pitchFamily="34" charset="0"/>
              </a:rPr>
              <a:t> device.</a:t>
            </a:r>
          </a:p>
          <a:p>
            <a:pPr marL="0" indent="0">
              <a:buNone/>
            </a:pPr>
            <a:r>
              <a:rPr lang="nl-NL" sz="2000" dirty="0">
                <a:latin typeface="Verdana" panose="020B0604030504040204" pitchFamily="34" charset="0"/>
                <a:ea typeface="Verdana" panose="020B0604030504040204" pitchFamily="34" charset="0"/>
                <a:cs typeface="Verdana" panose="020B0604030504040204" pitchFamily="34" charset="0"/>
              </a:rPr>
              <a:t>It is important </a:t>
            </a:r>
            <a:r>
              <a:rPr lang="nl-NL" sz="2000" dirty="0" err="1">
                <a:latin typeface="Verdana" panose="020B0604030504040204" pitchFamily="34" charset="0"/>
                <a:ea typeface="Verdana" panose="020B0604030504040204" pitchFamily="34" charset="0"/>
                <a:cs typeface="Verdana" panose="020B0604030504040204" pitchFamily="34" charset="0"/>
              </a:rPr>
              <a:t>that</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the</a:t>
            </a:r>
            <a:r>
              <a:rPr lang="nl-NL" sz="2000" dirty="0">
                <a:latin typeface="Verdana" panose="020B0604030504040204" pitchFamily="34" charset="0"/>
                <a:ea typeface="Verdana" panose="020B0604030504040204" pitchFamily="34" charset="0"/>
                <a:cs typeface="Verdana" panose="020B0604030504040204" pitchFamily="34" charset="0"/>
              </a:rPr>
              <a:t> holes of </a:t>
            </a:r>
            <a:r>
              <a:rPr lang="nl-NL" sz="2000" dirty="0" err="1">
                <a:latin typeface="Verdana" panose="020B0604030504040204" pitchFamily="34" charset="0"/>
                <a:ea typeface="Verdana" panose="020B0604030504040204" pitchFamily="34" charset="0"/>
                <a:cs typeface="Verdana" panose="020B0604030504040204" pitchFamily="34" charset="0"/>
              </a:rPr>
              <a:t>the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grids</a:t>
            </a:r>
            <a:r>
              <a:rPr lang="nl-NL" sz="2000" dirty="0">
                <a:latin typeface="Verdana" panose="020B0604030504040204" pitchFamily="34" charset="0"/>
                <a:ea typeface="Verdana" panose="020B0604030504040204" pitchFamily="34" charset="0"/>
                <a:cs typeface="Verdana" panose="020B0604030504040204" pitchFamily="34" charset="0"/>
              </a:rPr>
              <a:t> are </a:t>
            </a:r>
            <a:r>
              <a:rPr lang="nl-NL" sz="2000" dirty="0" err="1">
                <a:latin typeface="Verdana" panose="020B0604030504040204" pitchFamily="34" charset="0"/>
                <a:ea typeface="Verdana" panose="020B0604030504040204" pitchFamily="34" charset="0"/>
                <a:cs typeface="Verdana" panose="020B0604030504040204" pitchFamily="34" charset="0"/>
              </a:rPr>
              <a:t>aligned</a:t>
            </a:r>
            <a:r>
              <a:rPr lang="nl-NL" sz="2000" dirty="0">
                <a:latin typeface="Verdana" panose="020B0604030504040204" pitchFamily="34" charset="0"/>
                <a:ea typeface="Verdana" panose="020B0604030504040204" pitchFamily="34" charset="0"/>
                <a:cs typeface="Verdana" panose="020B0604030504040204" pitchFamily="34" charset="0"/>
              </a:rPr>
              <a:t>.  The Ion back flow is a </a:t>
            </a:r>
            <a:r>
              <a:rPr lang="nl-NL" sz="2000" dirty="0" err="1">
                <a:latin typeface="Verdana" panose="020B0604030504040204" pitchFamily="34" charset="0"/>
                <a:ea typeface="Verdana" panose="020B0604030504040204" pitchFamily="34" charset="0"/>
                <a:cs typeface="Verdana" panose="020B0604030504040204" pitchFamily="34" charset="0"/>
              </a:rPr>
              <a:t>function</a:t>
            </a:r>
            <a:r>
              <a:rPr lang="nl-NL" sz="2000" dirty="0">
                <a:latin typeface="Verdana" panose="020B0604030504040204" pitchFamily="34" charset="0"/>
                <a:ea typeface="Verdana" panose="020B0604030504040204" pitchFamily="34" charset="0"/>
                <a:cs typeface="Verdana" panose="020B0604030504040204" pitchFamily="34" charset="0"/>
              </a:rPr>
              <a:t> of </a:t>
            </a:r>
            <a:r>
              <a:rPr lang="nl-NL" sz="2000" dirty="0" err="1">
                <a:latin typeface="Verdana" panose="020B0604030504040204" pitchFamily="34" charset="0"/>
                <a:ea typeface="Verdana" panose="020B0604030504040204" pitchFamily="34" charset="0"/>
                <a:cs typeface="Verdana" panose="020B0604030504040204" pitchFamily="34" charset="0"/>
              </a:rPr>
              <a:t>the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geometry</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and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electric</a:t>
            </a:r>
            <a:r>
              <a:rPr lang="nl-NL" sz="2000" dirty="0">
                <a:latin typeface="Verdana" panose="020B0604030504040204" pitchFamily="34" charset="0"/>
                <a:ea typeface="Verdana" panose="020B0604030504040204" pitchFamily="34" charset="0"/>
                <a:cs typeface="Verdana" panose="020B0604030504040204" pitchFamily="34" charset="0"/>
              </a:rPr>
              <a:t> fields. </a:t>
            </a:r>
            <a:r>
              <a:rPr lang="nl-NL" sz="2000" dirty="0" err="1">
                <a:latin typeface="Verdana" panose="020B0604030504040204" pitchFamily="34" charset="0"/>
                <a:ea typeface="Verdana" panose="020B0604030504040204" pitchFamily="34" charset="0"/>
                <a:cs typeface="Verdana" panose="020B0604030504040204" pitchFamily="34" charset="0"/>
              </a:rPr>
              <a:t>Detailed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simulations</a:t>
            </a:r>
            <a:r>
              <a:rPr lang="nl-NL" sz="2000" dirty="0">
                <a:latin typeface="Verdana" panose="020B0604030504040204" pitchFamily="34" charset="0"/>
                <a:ea typeface="Verdana" panose="020B0604030504040204" pitchFamily="34" charset="0"/>
                <a:cs typeface="Verdana" panose="020B0604030504040204" pitchFamily="34" charset="0"/>
              </a:rPr>
              <a:t> – </a:t>
            </a:r>
            <a:r>
              <a:rPr lang="nl-NL" sz="2000" dirty="0" err="1">
                <a:latin typeface="Verdana" panose="020B0604030504040204" pitchFamily="34" charset="0"/>
                <a:ea typeface="Verdana" panose="020B0604030504040204" pitchFamily="34" charset="0"/>
                <a:cs typeface="Verdana" panose="020B0604030504040204" pitchFamily="34" charset="0"/>
              </a:rPr>
              <a:t>validated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by</a:t>
            </a:r>
            <a:r>
              <a:rPr lang="nl-NL" sz="2000" dirty="0">
                <a:latin typeface="Verdana" panose="020B0604030504040204" pitchFamily="34" charset="0"/>
                <a:ea typeface="Verdana" panose="020B0604030504040204" pitchFamily="34" charset="0"/>
                <a:cs typeface="Verdana" panose="020B0604030504040204" pitchFamily="34" charset="0"/>
              </a:rPr>
              <a:t> data - have been </a:t>
            </a:r>
            <a:r>
              <a:rPr lang="nl-NL" sz="2000" dirty="0" err="1">
                <a:latin typeface="Verdana" panose="020B0604030504040204" pitchFamily="34" charset="0"/>
                <a:ea typeface="Verdana" panose="020B0604030504040204" pitchFamily="34" charset="0"/>
                <a:cs typeface="Verdana" panose="020B0604030504040204" pitchFamily="34" charset="0"/>
              </a:rPr>
              <a:t>presented</a:t>
            </a:r>
            <a:r>
              <a:rPr lang="nl-NL" sz="2000" dirty="0">
                <a:latin typeface="Verdana" panose="020B0604030504040204" pitchFamily="34" charset="0"/>
                <a:ea typeface="Verdana" panose="020B0604030504040204" pitchFamily="34" charset="0"/>
                <a:cs typeface="Verdana" panose="020B0604030504040204" pitchFamily="34" charset="0"/>
              </a:rPr>
              <a:t> in </a:t>
            </a:r>
            <a:r>
              <a:rPr lang="nl-NL" sz="2000" dirty="0">
                <a:latin typeface="Verdana" panose="020B0604030504040204" pitchFamily="34" charset="0"/>
                <a:ea typeface="Verdana" panose="020B0604030504040204" pitchFamily="34" charset="0"/>
                <a:cs typeface="Verdana" panose="020B0604030504040204" pitchFamily="34" charset="0"/>
                <a:hlinkClick r:id="rId2"/>
              </a:rPr>
              <a:t>LCTPC WP #326</a:t>
            </a:r>
            <a:r>
              <a:rPr lang="nl-NL" sz="2000"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With</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 hole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size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of 25 </a:t>
            </a:r>
            <a:r>
              <a:rPr lang="en-US"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μm</a:t>
            </a:r>
            <a:r>
              <a:rPr lang="en-US" sz="2000" dirty="0">
                <a:solidFill>
                  <a:srgbClr val="0066FF"/>
                </a:solidFill>
                <a:latin typeface="Verdana" panose="020B0604030504040204" pitchFamily="34" charset="0"/>
                <a:ea typeface="Verdana" panose="020B0604030504040204" pitchFamily="34" charset="0"/>
                <a:cs typeface="Verdana" panose="020B0604030504040204" pitchFamily="34" charset="0"/>
              </a:rPr>
              <a:t> an IBF </a:t>
            </a:r>
            <a:r>
              <a:rPr lang="en-US" sz="2000">
                <a:solidFill>
                  <a:srgbClr val="0066FF"/>
                </a:solidFill>
                <a:latin typeface="Verdana" panose="020B0604030504040204" pitchFamily="34" charset="0"/>
                <a:ea typeface="Verdana" panose="020B0604030504040204" pitchFamily="34" charset="0"/>
                <a:cs typeface="Verdana" panose="020B0604030504040204" pitchFamily="34" charset="0"/>
              </a:rPr>
              <a:t>of 3 </a:t>
            </a:r>
            <a:r>
              <a:rPr lang="en-US" sz="2000" dirty="0">
                <a:solidFill>
                  <a:srgbClr val="0066FF"/>
                </a:solidFill>
                <a:latin typeface="Verdana" panose="020B0604030504040204" pitchFamily="34" charset="0"/>
                <a:ea typeface="Verdana" panose="020B0604030504040204" pitchFamily="34" charset="0"/>
                <a:cs typeface="Verdana" panose="020B0604030504040204" pitchFamily="34" charset="0"/>
              </a:rPr>
              <a:t>10</a:t>
            </a:r>
            <a:r>
              <a:rPr lang="en-US" sz="2000" baseline="30000" dirty="0">
                <a:solidFill>
                  <a:srgbClr val="0066FF"/>
                </a:solidFill>
                <a:latin typeface="Verdana" panose="020B0604030504040204" pitchFamily="34" charset="0"/>
                <a:ea typeface="Verdana" panose="020B0604030504040204" pitchFamily="34" charset="0"/>
                <a:cs typeface="Verdana" panose="020B0604030504040204" pitchFamily="34" charset="0"/>
              </a:rPr>
              <a:t>-4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can</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be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achieved</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and</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value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for</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IBF*</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Gain</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(2000)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would</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be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0.6. </a:t>
            </a:r>
          </a:p>
        </p:txBody>
      </p:sp>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pic>
        <p:nvPicPr>
          <p:cNvPr id="7" name="Picture 6">
            <a:extLst>
              <a:ext uri="{FF2B5EF4-FFF2-40B4-BE49-F238E27FC236}">
                <a16:creationId xmlns:a16="http://schemas.microsoft.com/office/drawing/2014/main" id="{4B3B02B1-81E7-A545-9CFB-3B847B2ECD91}"/>
              </a:ext>
            </a:extLst>
          </p:cNvPr>
          <p:cNvPicPr>
            <a:picLocks noChangeAspect="1"/>
          </p:cNvPicPr>
          <p:nvPr/>
        </p:nvPicPr>
        <p:blipFill>
          <a:blip r:embed="rId3"/>
          <a:stretch>
            <a:fillRect/>
          </a:stretch>
        </p:blipFill>
        <p:spPr>
          <a:xfrm>
            <a:off x="0" y="3483013"/>
            <a:ext cx="5164667" cy="2189370"/>
          </a:xfrm>
          <a:prstGeom prst="rect">
            <a:avLst/>
          </a:prstGeom>
        </p:spPr>
      </p:pic>
      <p:graphicFrame>
        <p:nvGraphicFramePr>
          <p:cNvPr id="22" name="Table 21">
            <a:extLst>
              <a:ext uri="{FF2B5EF4-FFF2-40B4-BE49-F238E27FC236}">
                <a16:creationId xmlns:a16="http://schemas.microsoft.com/office/drawing/2014/main" id="{CBEBA02B-93F0-9B4C-B46B-02322BB99C0B}"/>
              </a:ext>
            </a:extLst>
          </p:cNvPr>
          <p:cNvGraphicFramePr>
            <a:graphicFrameLocks noGrp="1"/>
          </p:cNvGraphicFramePr>
          <p:nvPr/>
        </p:nvGraphicFramePr>
        <p:xfrm>
          <a:off x="5303912" y="3448144"/>
          <a:ext cx="6840760" cy="2357120"/>
        </p:xfrm>
        <a:graphic>
          <a:graphicData uri="http://schemas.openxmlformats.org/drawingml/2006/table">
            <a:tbl>
              <a:tblPr firstRow="1" bandRow="1">
                <a:tableStyleId>{5C22544A-7EE6-4342-B048-85BDC9FD1C3A}</a:tableStyleId>
              </a:tblPr>
              <a:tblGrid>
                <a:gridCol w="1710190">
                  <a:extLst>
                    <a:ext uri="{9D8B030D-6E8A-4147-A177-3AD203B41FA5}">
                      <a16:colId xmlns:a16="http://schemas.microsoft.com/office/drawing/2014/main" val="20000"/>
                    </a:ext>
                  </a:extLst>
                </a:gridCol>
                <a:gridCol w="1710190">
                  <a:extLst>
                    <a:ext uri="{9D8B030D-6E8A-4147-A177-3AD203B41FA5}">
                      <a16:colId xmlns:a16="http://schemas.microsoft.com/office/drawing/2014/main" val="20001"/>
                    </a:ext>
                  </a:extLst>
                </a:gridCol>
                <a:gridCol w="1710190">
                  <a:extLst>
                    <a:ext uri="{9D8B030D-6E8A-4147-A177-3AD203B41FA5}">
                      <a16:colId xmlns:a16="http://schemas.microsoft.com/office/drawing/2014/main" val="20002"/>
                    </a:ext>
                  </a:extLst>
                </a:gridCol>
                <a:gridCol w="1710190">
                  <a:extLst>
                    <a:ext uri="{9D8B030D-6E8A-4147-A177-3AD203B41FA5}">
                      <a16:colId xmlns:a16="http://schemas.microsoft.com/office/drawing/2014/main" val="20003"/>
                    </a:ext>
                  </a:extLst>
                </a:gridCol>
              </a:tblGrid>
              <a:tr h="7431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baseline="0" dirty="0">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a:latin typeface="Verdana" panose="020B0604030504040204" pitchFamily="34" charset="0"/>
                          <a:ea typeface="Verdana" panose="020B0604030504040204" pitchFamily="34" charset="0"/>
                          <a:cs typeface="Verdana" panose="020B0604030504040204" pitchFamily="34" charset="0"/>
                        </a:rPr>
                        <a:t>Ion backflow </a:t>
                      </a:r>
                    </a:p>
                  </a:txBody>
                  <a:tcPr/>
                </a:tc>
                <a:tc>
                  <a:txBody>
                    <a:bodyPr/>
                    <a:lstStyle/>
                    <a:p>
                      <a:pPr algn="ctr"/>
                      <a:endParaRPr lang="en-US" sz="1800" b="0" baseline="0" dirty="0">
                        <a:latin typeface="Verdana" panose="020B0604030504040204" pitchFamily="34" charset="0"/>
                        <a:ea typeface="Verdana" panose="020B0604030504040204" pitchFamily="34" charset="0"/>
                        <a:cs typeface="Verdana" panose="020B0604030504040204" pitchFamily="34" charset="0"/>
                      </a:endParaRPr>
                    </a:p>
                    <a:p>
                      <a:pPr algn="ctr"/>
                      <a:r>
                        <a:rPr lang="en-US" sz="1800" b="0" baseline="0" dirty="0">
                          <a:latin typeface="Verdana" panose="020B0604030504040204" pitchFamily="34" charset="0"/>
                          <a:ea typeface="Verdana" panose="020B0604030504040204" pitchFamily="34" charset="0"/>
                          <a:cs typeface="Verdana" panose="020B0604030504040204" pitchFamily="34" charset="0"/>
                        </a:rPr>
                        <a:t>Hole 30 </a:t>
                      </a:r>
                      <a:r>
                        <a:rPr kumimoji="0" lang="en-US" sz="18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μm</a:t>
                      </a:r>
                      <a:endParaRPr lang="en-US" sz="1600" b="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endParaRPr lang="en-US" sz="1600" b="0" dirty="0">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Hole 25 </a:t>
                      </a:r>
                      <a:r>
                        <a:rPr kumimoji="0" lang="en-US" sz="18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μm</a:t>
                      </a: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endParaRPr lang="en-US" sz="1600" b="0" dirty="0">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Hole 20 </a:t>
                      </a:r>
                      <a:r>
                        <a:rPr kumimoji="0" lang="en-US" sz="18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μm</a:t>
                      </a: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291749">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Top grid</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2.2%</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1.2%</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0.7%</a:t>
                      </a:r>
                    </a:p>
                  </a:txBody>
                  <a:tcPr/>
                </a:tc>
                <a:extLst>
                  <a:ext uri="{0D108BD9-81ED-4DB2-BD59-A6C34878D82A}">
                    <a16:rowId xmlns:a16="http://schemas.microsoft.com/office/drawing/2014/main" val="10001"/>
                  </a:ext>
                </a:extLst>
              </a:tr>
              <a:tr h="291749">
                <a:tc>
                  <a:txBody>
                    <a:bodyPr/>
                    <a:lstStyle/>
                    <a:p>
                      <a:pPr algn="ctr"/>
                      <a:r>
                        <a:rPr lang="en-US" sz="1600" dirty="0" err="1">
                          <a:latin typeface="Verdana" panose="020B0604030504040204" pitchFamily="34" charset="0"/>
                          <a:ea typeface="Verdana" panose="020B0604030504040204" pitchFamily="34" charset="0"/>
                          <a:cs typeface="Verdana" panose="020B0604030504040204" pitchFamily="34" charset="0"/>
                        </a:rPr>
                        <a:t>GridPix</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5.5%</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2.8%</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1.7%</a:t>
                      </a:r>
                    </a:p>
                  </a:txBody>
                  <a:tcPr/>
                </a:tc>
                <a:extLst>
                  <a:ext uri="{0D108BD9-81ED-4DB2-BD59-A6C34878D82A}">
                    <a16:rowId xmlns:a16="http://schemas.microsoft.com/office/drawing/2014/main" val="10002"/>
                  </a:ext>
                </a:extLst>
              </a:tr>
              <a:tr h="2917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Total</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12</a:t>
                      </a:r>
                      <a:r>
                        <a:rPr lang="en-US" sz="1600" baseline="0" dirty="0">
                          <a:latin typeface="Verdana" panose="020B0604030504040204" pitchFamily="34" charset="0"/>
                          <a:ea typeface="Verdana" panose="020B0604030504040204" pitchFamily="34" charset="0"/>
                          <a:cs typeface="Verdana" panose="020B0604030504040204" pitchFamily="34" charset="0"/>
                        </a:rPr>
                        <a:t> 10</a:t>
                      </a:r>
                      <a:r>
                        <a:rPr lang="en-US" sz="1600" baseline="30000"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latin typeface="Verdana" panose="020B0604030504040204" pitchFamily="34" charset="0"/>
                          <a:ea typeface="Verdana" panose="020B0604030504040204" pitchFamily="34" charset="0"/>
                          <a:cs typeface="Verdana" panose="020B0604030504040204" pitchFamily="34" charset="0"/>
                        </a:rPr>
                        <a:t>3 10</a:t>
                      </a:r>
                      <a:r>
                        <a:rPr lang="en-US" sz="1600" baseline="30000"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1</a:t>
                      </a:r>
                      <a:r>
                        <a:rPr lang="en-US" sz="1600" baseline="0" dirty="0">
                          <a:latin typeface="Verdana" panose="020B0604030504040204" pitchFamily="34" charset="0"/>
                          <a:ea typeface="Verdana" panose="020B0604030504040204" pitchFamily="34" charset="0"/>
                          <a:cs typeface="Verdana" panose="020B0604030504040204" pitchFamily="34" charset="0"/>
                        </a:rPr>
                        <a:t> 10</a:t>
                      </a:r>
                      <a:r>
                        <a:rPr lang="en-US" sz="1600" baseline="30000" dirty="0">
                          <a:latin typeface="Verdana" panose="020B0604030504040204" pitchFamily="34" charset="0"/>
                          <a:ea typeface="Verdana" panose="020B0604030504040204" pitchFamily="34" charset="0"/>
                          <a:cs typeface="Verdana" panose="020B0604030504040204" pitchFamily="34" charset="0"/>
                        </a:rPr>
                        <a:t>-4</a:t>
                      </a:r>
                    </a:p>
                  </a:txBody>
                  <a:tcPr/>
                </a:tc>
                <a:extLst>
                  <a:ext uri="{0D108BD9-81ED-4DB2-BD59-A6C34878D82A}">
                    <a16:rowId xmlns:a16="http://schemas.microsoft.com/office/drawing/2014/main" val="10003"/>
                  </a:ext>
                </a:extLst>
              </a:tr>
              <a:tr h="4315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latin typeface="Verdana" panose="020B0604030504040204" pitchFamily="34" charset="0"/>
                          <a:ea typeface="Verdana" panose="020B0604030504040204" pitchFamily="34" charset="0"/>
                          <a:cs typeface="Verdana" panose="020B0604030504040204" pitchFamily="34" charset="0"/>
                        </a:rPr>
                        <a:t>transparancy</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100%</a:t>
                      </a:r>
                    </a:p>
                    <a:p>
                      <a:pPr algn="ctr"/>
                      <a:endParaRPr lang="en-US" sz="1600" baseline="300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99.4%</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91.7%</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8223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16632"/>
            <a:ext cx="10363200" cy="800100"/>
          </a:xfrm>
        </p:spPr>
        <p:txBody>
          <a:bodyPr/>
          <a:lstStyle/>
          <a:p>
            <a:r>
              <a:rPr lang="nl-NL" sz="3600" b="0" dirty="0">
                <a:latin typeface="Verdana" panose="020B0604030504040204" pitchFamily="34" charset="0"/>
                <a:ea typeface="Verdana" panose="020B0604030504040204" pitchFamily="34" charset="0"/>
                <a:cs typeface="Verdana" panose="020B0604030504040204" pitchFamily="34" charset="0"/>
              </a:rPr>
              <a:t>Fitting out TPC </a:t>
            </a:r>
            <a:r>
              <a:rPr lang="nl-NL" sz="3600" b="0" dirty="0" err="1">
                <a:latin typeface="Verdana" panose="020B0604030504040204" pitchFamily="34" charset="0"/>
                <a:ea typeface="Verdana" panose="020B0604030504040204" pitchFamily="34" charset="0"/>
                <a:cs typeface="Verdana" panose="020B0604030504040204" pitchFamily="34" charset="0"/>
              </a:rPr>
              <a:t>distortions</a:t>
            </a:r>
            <a:r>
              <a:rPr lang="nl-NL" sz="3600" b="0" dirty="0">
                <a:latin typeface="Verdana" panose="020B0604030504040204" pitchFamily="34" charset="0"/>
                <a:ea typeface="Verdana" panose="020B0604030504040204" pitchFamily="34" charset="0"/>
                <a:cs typeface="Verdana" panose="020B0604030504040204" pitchFamily="34" charset="0"/>
              </a:rPr>
              <a:t> in ILD</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1055440" y="1135678"/>
            <a:ext cx="10586393" cy="5722322"/>
          </a:xfrm>
        </p:spPr>
        <p:txBody>
          <a:bodyPr>
            <a:no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It is possible to map out distortions using e.g. muons from Z decays</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E.g. by fitting the 3D space charge distribution as a function of time as was done by ALEPH and more recently by ALICE. Using this distribution the hits positions are corrected and the TPC track refitted.</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However, ILD allows for more elaborate procedures. One can use the track predictions based of the silicon trackers SIT and SET to correct on a track-by-track level the TPC track. 	</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One can use as a constraint that the extrapolated positions and angles agree with the measured in the SIT and SET.</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Practically, one can e.g. correct the TPC track parameters</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The ultimate way is a fitting technique similar to what is developed in ATLAS. In the ATLAS track fit the common systematics is fitted out for sets of Muon hits. For ILD the fit would fit free parameters in the distortion model, while using as a constraint the SIT and SET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postion</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and direction measurements. </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simplest case is a model where the strength (amplitude) and radial dependence would be scaled and a model is used for the 3D extrapolations. </a:t>
            </a:r>
          </a:p>
        </p:txBody>
      </p:sp>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spTree>
    <p:extLst>
      <p:ext uri="{BB962C8B-B14F-4D97-AF65-F5344CB8AC3E}">
        <p14:creationId xmlns:p14="http://schemas.microsoft.com/office/powerpoint/2010/main" val="3724429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A6131-5760-4854-9184-A8DBAE0EE3CC}"/>
              </a:ext>
            </a:extLst>
          </p:cNvPr>
          <p:cNvSpPr>
            <a:spLocks noGrp="1"/>
          </p:cNvSpPr>
          <p:nvPr>
            <p:ph type="title"/>
          </p:nvPr>
        </p:nvSpPr>
        <p:spPr>
          <a:xfrm>
            <a:off x="948266" y="188640"/>
            <a:ext cx="10363200" cy="720080"/>
          </a:xfrm>
        </p:spPr>
        <p:txBody>
          <a:bodyPr/>
          <a:lstStyle/>
          <a:p>
            <a:r>
              <a:rPr lang="en-US" sz="3200" b="0" dirty="0">
                <a:latin typeface="Verdana"/>
                <a:cs typeface="Verdana"/>
              </a:rPr>
              <a:t>Conclusions</a:t>
            </a:r>
            <a:r>
              <a:rPr lang="nl-NL" sz="3200" b="0" dirty="0">
                <a:latin typeface="Verdana" panose="020B0604030504040204" pitchFamily="34" charset="0"/>
                <a:ea typeface="Verdana" panose="020B0604030504040204" pitchFamily="34" charset="0"/>
                <a:cs typeface="Verdana" panose="020B0604030504040204" pitchFamily="34" charset="0"/>
              </a:rPr>
              <a:t>: Pixel TPC at a </a:t>
            </a:r>
            <a:r>
              <a:rPr lang="nl-NL" sz="3200" b="0" dirty="0" err="1">
                <a:latin typeface="Verdana" panose="020B0604030504040204" pitchFamily="34" charset="0"/>
                <a:ea typeface="Verdana" panose="020B0604030504040204" pitchFamily="34" charset="0"/>
                <a:cs typeface="Verdana" panose="020B0604030504040204" pitchFamily="34" charset="0"/>
              </a:rPr>
              <a:t>circular</a:t>
            </a:r>
            <a:r>
              <a:rPr lang="nl-NL" sz="3200" b="0" dirty="0">
                <a:latin typeface="Verdana" panose="020B0604030504040204" pitchFamily="34" charset="0"/>
                <a:ea typeface="Verdana" panose="020B0604030504040204" pitchFamily="34" charset="0"/>
                <a:cs typeface="Verdana" panose="020B0604030504040204" pitchFamily="34" charset="0"/>
              </a:rPr>
              <a:t> collider</a:t>
            </a:r>
            <a:endParaRPr lang="en-US" sz="3200" b="0" dirty="0">
              <a:latin typeface="Verdana"/>
              <a:cs typeface="Verdana"/>
            </a:endParaRPr>
          </a:p>
        </p:txBody>
      </p:sp>
      <p:sp>
        <p:nvSpPr>
          <p:cNvPr id="3" name="Tijdelijke aanduiding voor inhoud 2">
            <a:extLst>
              <a:ext uri="{FF2B5EF4-FFF2-40B4-BE49-F238E27FC236}">
                <a16:creationId xmlns:a16="http://schemas.microsoft.com/office/drawing/2014/main" id="{C6D65CE5-28D5-4BA6-93F2-E2172EAB075C}"/>
              </a:ext>
            </a:extLst>
          </p:cNvPr>
          <p:cNvSpPr>
            <a:spLocks noGrp="1"/>
          </p:cNvSpPr>
          <p:nvPr>
            <p:ph idx="1"/>
          </p:nvPr>
        </p:nvSpPr>
        <p:spPr>
          <a:xfrm>
            <a:off x="623392" y="1147192"/>
            <a:ext cx="11407824" cy="5018112"/>
          </a:xfrm>
        </p:spPr>
        <p:txBody>
          <a:bodyPr/>
          <a:lstStyle/>
          <a:p>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YES: a pixel TPC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can</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reconstruct</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Z</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events in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one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readout</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cycle</a:t>
            </a:r>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rgbClr val="0066FF"/>
                </a:solidFill>
                <a:latin typeface="Verdana"/>
                <a:ea typeface="Verdana" panose="020B0604030504040204" pitchFamily="34" charset="0"/>
                <a:cs typeface="Verdana"/>
              </a:rPr>
              <a:t>YES:</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the current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readout</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of the Timepix3 chip can deal with the rate</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current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power consumption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is 1W/cm</a:t>
            </a:r>
            <a:r>
              <a:rPr lang="en-GB" sz="2000" baseline="30000" dirty="0">
                <a:solidFill>
                  <a:srgbClr val="0066FF"/>
                </a:solidFill>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By running the TPX chips in low power mode this can be reduced by a factor of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10</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Still good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cooling</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is important no show stopper; but needs extensive R&amp;D.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Track distortions in the TPC drift volume are a concern at high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lumi</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Z running:</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Track distortions from Z decays in TPC are O(100) </a:t>
            </a:r>
            <a:r>
              <a:rPr lang="en-GB" sz="1800" dirty="0">
                <a:solidFill>
                  <a:srgbClr val="0066FF"/>
                </a:solidFill>
                <a:latin typeface="Symbol" pitchFamily="2" charset="2"/>
                <a:ea typeface="Verdana" panose="020B0604030504040204" pitchFamily="34" charset="0"/>
                <a:cs typeface="Verdana" panose="020B0604030504040204" pitchFamily="34" charset="0"/>
              </a:rPr>
              <a:t>m</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m</a:t>
            </a:r>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It is possible to reduce the IBF for a pixel TPC by making a device with a </a:t>
            </a:r>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double grid</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A double grid needs dedicated R&amp;D that can be performed in the new lab in Bonn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Z physics program at FCC-</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ee</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or CEPC with an ILD-like detector with a Pixel TPC (with double grid structures) sliced between two silicon trackers (VTX-SIT and SET) can be fully exploited. The reduction of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beamstrahlung</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needs more study.</a:t>
            </a:r>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 pixel TPC can perfectly run at WW, ZH or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tt</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energies where track distortions are several orders of magnitude smaller </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0361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pic>
        <p:nvPicPr>
          <p:cNvPr id="12" name="Picture 11">
            <a:extLst>
              <a:ext uri="{FF2B5EF4-FFF2-40B4-BE49-F238E27FC236}">
                <a16:creationId xmlns:a16="http://schemas.microsoft.com/office/drawing/2014/main" id="{D06C30C8-BB74-BC2C-9C38-011AC6CCCD64}"/>
              </a:ext>
            </a:extLst>
          </p:cNvPr>
          <p:cNvPicPr>
            <a:picLocks noChangeAspect="1"/>
          </p:cNvPicPr>
          <p:nvPr/>
        </p:nvPicPr>
        <p:blipFill>
          <a:blip r:embed="rId7"/>
          <a:stretch>
            <a:fillRect/>
          </a:stretch>
        </p:blipFill>
        <p:spPr>
          <a:xfrm>
            <a:off x="407368" y="1813102"/>
            <a:ext cx="5435228" cy="3994155"/>
          </a:xfrm>
          <a:prstGeom prst="rect">
            <a:avLst/>
          </a:prstGeom>
        </p:spPr>
      </p:pic>
      <p:sp>
        <p:nvSpPr>
          <p:cNvPr id="14" name="TextBox 13">
            <a:extLst>
              <a:ext uri="{FF2B5EF4-FFF2-40B4-BE49-F238E27FC236}">
                <a16:creationId xmlns:a16="http://schemas.microsoft.com/office/drawing/2014/main" id="{A02B7EB9-7A0F-CD30-4808-401D8F4D7003}"/>
              </a:ext>
            </a:extLst>
          </p:cNvPr>
          <p:cNvSpPr txBox="1"/>
          <p:nvPr/>
        </p:nvSpPr>
        <p:spPr>
          <a:xfrm>
            <a:off x="2395855" y="5827048"/>
            <a:ext cx="3816424"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T</a:t>
            </a:r>
            <a:r>
              <a:rPr lang="en-NL" sz="2000" dirty="0">
                <a:latin typeface="Verdana" panose="020B0604030504040204" pitchFamily="34" charset="0"/>
                <a:ea typeface="Verdana" panose="020B0604030504040204" pitchFamily="34" charset="0"/>
                <a:cs typeface="Verdana" panose="020B0604030504040204" pitchFamily="34" charset="0"/>
              </a:rPr>
              <a:t>hesis Kees Ligtenberg</a:t>
            </a:r>
          </a:p>
        </p:txBody>
      </p:sp>
      <p:sp>
        <p:nvSpPr>
          <p:cNvPr id="17" name="TextBox 16">
            <a:extLst>
              <a:ext uri="{FF2B5EF4-FFF2-40B4-BE49-F238E27FC236}">
                <a16:creationId xmlns:a16="http://schemas.microsoft.com/office/drawing/2014/main" id="{E4FFA40B-1583-24E3-0159-806CBF609D77}"/>
              </a:ext>
            </a:extLst>
          </p:cNvPr>
          <p:cNvSpPr txBox="1"/>
          <p:nvPr/>
        </p:nvSpPr>
        <p:spPr>
          <a:xfrm>
            <a:off x="814800" y="1462718"/>
            <a:ext cx="6097904" cy="461665"/>
          </a:xfrm>
          <a:prstGeom prst="rect">
            <a:avLst/>
          </a:prstGeom>
          <a:noFill/>
        </p:spPr>
        <p:txBody>
          <a:bodyPr wrap="square">
            <a:spAutoFit/>
          </a:bodyPr>
          <a:lstStyle/>
          <a:p>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Hits per chip </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scan vs grid voltage</a:t>
            </a:r>
            <a:endParaRPr lang="en-NL" dirty="0">
              <a:solidFill>
                <a:srgbClr val="0066FF"/>
              </a:solidFill>
            </a:endParaRPr>
          </a:p>
        </p:txBody>
      </p:sp>
      <p:sp>
        <p:nvSpPr>
          <p:cNvPr id="8" name="TextBox 7">
            <a:extLst>
              <a:ext uri="{FF2B5EF4-FFF2-40B4-BE49-F238E27FC236}">
                <a16:creationId xmlns:a16="http://schemas.microsoft.com/office/drawing/2014/main" id="{442E1823-6ED6-6CE1-F78B-E1BBBC6E9888}"/>
              </a:ext>
            </a:extLst>
          </p:cNvPr>
          <p:cNvSpPr txBox="1"/>
          <p:nvPr/>
        </p:nvSpPr>
        <p:spPr>
          <a:xfrm>
            <a:off x="3863752" y="2708920"/>
            <a:ext cx="1174839" cy="461665"/>
          </a:xfrm>
          <a:prstGeom prst="rect">
            <a:avLst/>
          </a:prstGeom>
          <a:no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B=0 T</a:t>
            </a:r>
          </a:p>
        </p:txBody>
      </p:sp>
      <p:sp>
        <p:nvSpPr>
          <p:cNvPr id="4" name="TextBox 3">
            <a:extLst>
              <a:ext uri="{FF2B5EF4-FFF2-40B4-BE49-F238E27FC236}">
                <a16:creationId xmlns:a16="http://schemas.microsoft.com/office/drawing/2014/main" id="{94E7C219-A9AF-D3F9-DD14-4837218691C6}"/>
              </a:ext>
            </a:extLst>
          </p:cNvPr>
          <p:cNvSpPr txBox="1"/>
          <p:nvPr/>
        </p:nvSpPr>
        <p:spPr>
          <a:xfrm>
            <a:off x="6130642" y="1649120"/>
            <a:ext cx="6097904" cy="3724096"/>
          </a:xfrm>
          <a:prstGeom prst="rect">
            <a:avLst/>
          </a:prstGeom>
          <a:noFill/>
        </p:spPr>
        <p:txBody>
          <a:bodyPr wrap="square">
            <a:spAutoFit/>
          </a:bodyPr>
          <a:lstStyle/>
          <a:p>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NL" sz="2400" dirty="0">
                <a:solidFill>
                  <a:srgbClr val="FF0000"/>
                </a:solidFill>
                <a:latin typeface="Verdana" panose="020B0604030504040204" pitchFamily="34" charset="0"/>
                <a:ea typeface="Verdana" panose="020B0604030504040204" pitchFamily="34" charset="0"/>
                <a:cs typeface="Verdana" panose="020B0604030504040204" pitchFamily="34" charset="0"/>
              </a:rPr>
              <a:t>Current understanding</a:t>
            </a:r>
          </a:p>
          <a:p>
            <a:endPar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B=0 T has a large Landau tail due to UV photons that are produced</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HV scan shows the extra hits that are  produced</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B=1 T has a reduced Landau tail due to the B field (electrons curl up</a:t>
            </a:r>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a:t>
            </a:r>
          </a:p>
          <a:p>
            <a:pPr marL="342900" indent="-342900">
              <a:buFont typeface="Arial" panose="020B0604020202020204" pitchFamily="34" charset="0"/>
              <a:buChar char="•"/>
            </a:pP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This has large impact on the performance of dEdx: the smaller the fluctuations the better!</a:t>
            </a:r>
          </a:p>
        </p:txBody>
      </p:sp>
    </p:spTree>
    <p:extLst>
      <p:ext uri="{BB962C8B-B14F-4D97-AF65-F5344CB8AC3E}">
        <p14:creationId xmlns:p14="http://schemas.microsoft.com/office/powerpoint/2010/main" val="309022637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0710" y="132160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Analysis of dEdx performance  </a:t>
            </a:r>
          </a:p>
        </p:txBody>
      </p:sp>
      <p:sp>
        <p:nvSpPr>
          <p:cNvPr id="5" name="TextBox 4">
            <a:extLst>
              <a:ext uri="{FF2B5EF4-FFF2-40B4-BE49-F238E27FC236}">
                <a16:creationId xmlns:a16="http://schemas.microsoft.com/office/drawing/2014/main" id="{2F883329-1F52-BA4C-229D-2347B571B407}"/>
              </a:ext>
            </a:extLst>
          </p:cNvPr>
          <p:cNvSpPr txBox="1"/>
          <p:nvPr/>
        </p:nvSpPr>
        <p:spPr>
          <a:xfrm>
            <a:off x="1487488" y="1999868"/>
            <a:ext cx="9955088" cy="4093428"/>
          </a:xfrm>
          <a:prstGeom prst="rect">
            <a:avLst/>
          </a:prstGeom>
          <a:noFill/>
        </p:spPr>
        <p:txBody>
          <a:bodyPr wrap="square">
            <a:spAutoFit/>
          </a:bodyPr>
          <a:lstStyle/>
          <a:p>
            <a:pPr marL="342900" indent="-342900">
              <a:buFont typeface="Arial" panose="020B0604020202020204" pitchFamily="34" charset="0"/>
              <a:buChar char="•"/>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Combine chips to form 1 m long track with 60 % coverage for electrons</a:t>
            </a:r>
          </a:p>
          <a:p>
            <a:pPr marL="342900" indent="-342900">
              <a:buFont typeface="Arial" panose="020B0604020202020204" pitchFamily="34" charset="0"/>
              <a:buChar char="•"/>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Method 1) reject large clusters and then runs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 90% (gives nr of selected hits)</a:t>
            </a:r>
          </a:p>
          <a:p>
            <a:pPr marL="342900" indent="-342900">
              <a:buFont typeface="Arial" panose="020B0604020202020204" pitchFamily="34" charset="0"/>
              <a:buChar char="•"/>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Method 2) fit the slope of the scaled minimum distance (d) distribution with an exponential function (after scaling down the N(d) distribution):</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N(d) scaled  = N scale (d) N observed (d)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N(d) scaled  is then fitted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fr</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each track with N</a:t>
            </a:r>
            <a:r>
              <a:rPr lang="en-GB" sz="2000" baseline="-25000" dirty="0">
                <a:solidFill>
                  <a:srgbClr val="0066FF"/>
                </a:solidFill>
                <a:latin typeface="Verdana" panose="020B0604030504040204" pitchFamily="34" charset="0"/>
                <a:ea typeface="Verdana" panose="020B0604030504040204" pitchFamily="34" charset="0"/>
                <a:cs typeface="Verdana" panose="020B0604030504040204" pitchFamily="34" charset="0"/>
              </a:rPr>
              <a:t>0</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exp(-slope d)</a:t>
            </a:r>
          </a:p>
          <a:p>
            <a:pPr marL="342900" indent="-342900">
              <a:buFont typeface="Arial" panose="020B0604020202020204" pitchFamily="34" charset="0"/>
              <a:buChar char="•"/>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Calculate the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variable (method 1 = nr of selected hits; method 2 = slope) for electrons and MIP (== 70% of hits)</a:t>
            </a:r>
          </a:p>
          <a:p>
            <a:pPr marL="342900" indent="-342900">
              <a:buFont typeface="Arial" panose="020B0604020202020204" pitchFamily="34" charset="0"/>
              <a:buChar char="•"/>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Resolution is </a:t>
            </a:r>
            <a:r>
              <a:rPr lang="en-GB" sz="2000" dirty="0">
                <a:solidFill>
                  <a:srgbClr val="0066FF"/>
                </a:solidFill>
                <a:latin typeface="Symbol" pitchFamily="2" charset="2"/>
                <a:ea typeface="Verdana" panose="020B0604030504040204" pitchFamily="34" charset="0"/>
                <a:cs typeface="Verdana" panose="020B0604030504040204" pitchFamily="34" charset="0"/>
              </a:rPr>
              <a:t>s</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(for </a:t>
            </a:r>
            <a:r>
              <a:rPr lang="en-GB" sz="2000" dirty="0">
                <a:solidFill>
                  <a:srgbClr val="0066FF"/>
                </a:solidFill>
                <a:latin typeface="Symbol" pitchFamily="2" charset="2"/>
                <a:ea typeface="Verdana" panose="020B0604030504040204" pitchFamily="34" charset="0"/>
                <a:cs typeface="Verdana" panose="020B0604030504040204" pitchFamily="34" charset="0"/>
              </a:rPr>
              <a:t>s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we use the rms) </a:t>
            </a:r>
          </a:p>
          <a:p>
            <a:pPr marL="342900" indent="-342900">
              <a:buFont typeface="Arial" panose="020B0604020202020204" pitchFamily="34" charset="0"/>
              <a:buChar char="•"/>
            </a:pPr>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Scale corrected MIP resolution: scales up the resolution by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factor =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(MIP))/</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(e)/0.7  = method 1(2) 1.10 (1.18)</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69619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7A5805-864E-0EB6-0936-73FDA54F4E6A}"/>
              </a:ext>
            </a:extLst>
          </p:cNvPr>
          <p:cNvPicPr>
            <a:picLocks noChangeAspect="1"/>
          </p:cNvPicPr>
          <p:nvPr/>
        </p:nvPicPr>
        <p:blipFill>
          <a:blip r:embed="rId3"/>
          <a:stretch>
            <a:fillRect/>
          </a:stretch>
        </p:blipFill>
        <p:spPr>
          <a:xfrm>
            <a:off x="2963380" y="1860269"/>
            <a:ext cx="3852700" cy="4215307"/>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972017"/>
            <a:ext cx="9955088" cy="584775"/>
          </a:xfrm>
          <a:prstGeom prst="rect">
            <a:avLst/>
          </a:prstGeom>
          <a:noFill/>
        </p:spPr>
        <p:txBody>
          <a:bodyPr wrap="square" rtlCol="0">
            <a:spAutoFit/>
          </a:bodyPr>
          <a:lstStyle/>
          <a:p>
            <a:pPr algn="ctr"/>
            <a:r>
              <a:rPr lang="en-GB" sz="3200" dirty="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istance distribution</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871865CF-F51F-669D-6374-62DCFD439508}"/>
              </a:ext>
            </a:extLst>
          </p:cNvPr>
          <p:cNvSpPr txBox="1"/>
          <p:nvPr/>
        </p:nvSpPr>
        <p:spPr>
          <a:xfrm>
            <a:off x="3829405" y="1628800"/>
            <a:ext cx="2286000" cy="400110"/>
          </a:xfrm>
          <a:prstGeom prst="rect">
            <a:avLst/>
          </a:prstGeom>
          <a:noFill/>
        </p:spPr>
        <p:txBody>
          <a:bodyPr wrap="square" rtlCol="0">
            <a:spAutoFit/>
          </a:bodyPr>
          <a:lstStyle/>
          <a:p>
            <a:pPr algn="ct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Single chip</a:t>
            </a:r>
          </a:p>
        </p:txBody>
      </p:sp>
      <p:pic>
        <p:nvPicPr>
          <p:cNvPr id="16" name="Picture 15">
            <a:extLst>
              <a:ext uri="{FF2B5EF4-FFF2-40B4-BE49-F238E27FC236}">
                <a16:creationId xmlns:a16="http://schemas.microsoft.com/office/drawing/2014/main" id="{0324AB36-147C-6D3A-6C4E-B21BC9E0DD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962534" y="1937191"/>
            <a:ext cx="3191583" cy="3284261"/>
          </a:xfrm>
          <a:prstGeom prst="rect">
            <a:avLst/>
          </a:prstGeom>
        </p:spPr>
      </p:pic>
      <p:sp>
        <p:nvSpPr>
          <p:cNvPr id="18" name="TextBox 17">
            <a:extLst>
              <a:ext uri="{FF2B5EF4-FFF2-40B4-BE49-F238E27FC236}">
                <a16:creationId xmlns:a16="http://schemas.microsoft.com/office/drawing/2014/main" id="{76A7A636-6666-8B5C-39A3-20F10154826B}"/>
              </a:ext>
            </a:extLst>
          </p:cNvPr>
          <p:cNvSpPr txBox="1"/>
          <p:nvPr/>
        </p:nvSpPr>
        <p:spPr>
          <a:xfrm>
            <a:off x="6911727" y="1628279"/>
            <a:ext cx="3284262"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Q</a:t>
            </a:r>
            <a:r>
              <a:rPr kumimoji="0" lang="en-NL"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uad module</a:t>
            </a:r>
          </a:p>
        </p:txBody>
      </p:sp>
      <p:sp>
        <p:nvSpPr>
          <p:cNvPr id="20" name="TextBox 19">
            <a:extLst>
              <a:ext uri="{FF2B5EF4-FFF2-40B4-BE49-F238E27FC236}">
                <a16:creationId xmlns:a16="http://schemas.microsoft.com/office/drawing/2014/main" id="{B7F97F64-24D2-1EC0-227D-EECCE686AE7E}"/>
              </a:ext>
            </a:extLst>
          </p:cNvPr>
          <p:cNvSpPr txBox="1"/>
          <p:nvPr/>
        </p:nvSpPr>
        <p:spPr>
          <a:xfrm>
            <a:off x="8392486" y="2285849"/>
            <a:ext cx="1247800" cy="461665"/>
          </a:xfrm>
          <a:prstGeom prst="rect">
            <a:avLst/>
          </a:prstGeom>
          <a:no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B=0 T</a:t>
            </a:r>
          </a:p>
        </p:txBody>
      </p:sp>
      <p:sp>
        <p:nvSpPr>
          <p:cNvPr id="6" name="TextBox 5">
            <a:extLst>
              <a:ext uri="{FF2B5EF4-FFF2-40B4-BE49-F238E27FC236}">
                <a16:creationId xmlns:a16="http://schemas.microsoft.com/office/drawing/2014/main" id="{4341D389-66AE-50F1-EE41-A850DC7C7B03}"/>
              </a:ext>
            </a:extLst>
          </p:cNvPr>
          <p:cNvSpPr txBox="1"/>
          <p:nvPr/>
        </p:nvSpPr>
        <p:spPr>
          <a:xfrm>
            <a:off x="381790" y="2150854"/>
            <a:ext cx="3121922" cy="2862322"/>
          </a:xfrm>
          <a:prstGeom prst="rect">
            <a:avLst/>
          </a:prstGeom>
          <a:noFill/>
        </p:spPr>
        <p:txBody>
          <a:bodyPr wrap="squar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Calculate minimum distance between the hits. </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slope of the distribution is related to the number of primary clusters /cm</a:t>
            </a:r>
          </a:p>
          <a:p>
            <a:endParaRPr lang="en-NL" sz="2000" dirty="0"/>
          </a:p>
        </p:txBody>
      </p:sp>
      <p:sp>
        <p:nvSpPr>
          <p:cNvPr id="8" name="TextBox 7">
            <a:extLst>
              <a:ext uri="{FF2B5EF4-FFF2-40B4-BE49-F238E27FC236}">
                <a16:creationId xmlns:a16="http://schemas.microsoft.com/office/drawing/2014/main" id="{59BDBACE-75BB-E3DF-9C20-06E3B4EAF6AD}"/>
              </a:ext>
            </a:extLst>
          </p:cNvPr>
          <p:cNvSpPr txBox="1"/>
          <p:nvPr/>
        </p:nvSpPr>
        <p:spPr>
          <a:xfrm>
            <a:off x="3774933" y="5939633"/>
            <a:ext cx="3767127" cy="400110"/>
          </a:xfrm>
          <a:prstGeom prst="rect">
            <a:avLst/>
          </a:prstGeom>
          <a:noFill/>
        </p:spPr>
        <p:txBody>
          <a:bodyPr wrap="square">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T</a:t>
            </a:r>
            <a:r>
              <a:rPr lang="en-NL" sz="2000" dirty="0">
                <a:latin typeface="Verdana" panose="020B0604030504040204" pitchFamily="34" charset="0"/>
                <a:ea typeface="Verdana" panose="020B0604030504040204" pitchFamily="34" charset="0"/>
                <a:cs typeface="Verdana" panose="020B0604030504040204" pitchFamily="34" charset="0"/>
              </a:rPr>
              <a:t>hesis Kees Ligtenberg</a:t>
            </a:r>
          </a:p>
        </p:txBody>
      </p:sp>
      <p:sp>
        <p:nvSpPr>
          <p:cNvPr id="13" name="TextBox 12">
            <a:extLst>
              <a:ext uri="{FF2B5EF4-FFF2-40B4-BE49-F238E27FC236}">
                <a16:creationId xmlns:a16="http://schemas.microsoft.com/office/drawing/2014/main" id="{D492CD47-56C2-81E2-E862-8C6EC87DFE0D}"/>
              </a:ext>
            </a:extLst>
          </p:cNvPr>
          <p:cNvSpPr txBox="1"/>
          <p:nvPr/>
        </p:nvSpPr>
        <p:spPr>
          <a:xfrm>
            <a:off x="8392486" y="2806837"/>
            <a:ext cx="2286000"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41567130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84775"/>
          </a:xfrm>
          <a:prstGeom prst="rect">
            <a:avLst/>
          </a:prstGeom>
          <a:noFill/>
        </p:spPr>
        <p:txBody>
          <a:bodyPr wrap="square" rtlCol="0">
            <a:spAutoFit/>
          </a:bodyPr>
          <a:lstStyle/>
          <a:p>
            <a:pPr algn="ct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Performance of dEdx</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827B021D-2585-D074-19D2-5139FB9914A9}"/>
              </a:ext>
            </a:extLst>
          </p:cNvPr>
          <p:cNvSpPr txBox="1"/>
          <p:nvPr/>
        </p:nvSpPr>
        <p:spPr>
          <a:xfrm>
            <a:off x="1775520" y="1700808"/>
            <a:ext cx="8496944" cy="461665"/>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kumimoji="0" lang="en-GB"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 Method 2: Fit slope of the distance distribution </a:t>
            </a:r>
          </a:p>
        </p:txBody>
      </p:sp>
      <p:pic>
        <p:nvPicPr>
          <p:cNvPr id="7" name="Picture 6">
            <a:extLst>
              <a:ext uri="{FF2B5EF4-FFF2-40B4-BE49-F238E27FC236}">
                <a16:creationId xmlns:a16="http://schemas.microsoft.com/office/drawing/2014/main" id="{501F437D-23FB-24F4-A80C-EC29141B1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470134" y="2222218"/>
            <a:ext cx="3764284" cy="3873592"/>
          </a:xfrm>
          <a:prstGeom prst="rect">
            <a:avLst/>
          </a:prstGeom>
        </p:spPr>
      </p:pic>
      <p:sp>
        <p:nvSpPr>
          <p:cNvPr id="12" name="TextBox 11">
            <a:extLst>
              <a:ext uri="{FF2B5EF4-FFF2-40B4-BE49-F238E27FC236}">
                <a16:creationId xmlns:a16="http://schemas.microsoft.com/office/drawing/2014/main" id="{E3AED339-01A7-BB8C-DCEE-0FB80329F573}"/>
              </a:ext>
            </a:extLst>
          </p:cNvPr>
          <p:cNvSpPr txBox="1"/>
          <p:nvPr/>
        </p:nvSpPr>
        <p:spPr>
          <a:xfrm>
            <a:off x="5433088" y="2348880"/>
            <a:ext cx="5799144" cy="4062651"/>
          </a:xfrm>
          <a:prstGeom prst="rect">
            <a:avLst/>
          </a:prstGeom>
          <a:noFill/>
        </p:spPr>
        <p:txBody>
          <a:bodyPr wrap="square">
            <a:spAutoFit/>
          </a:bodyPr>
          <a:lstStyle/>
          <a:p>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From 10 clusters onwards an exponential distribution is followed.</a:t>
            </a:r>
          </a:p>
          <a:p>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Below 10 the distribution will be down-weighted (by 1/weight). The weights are:</a:t>
            </a:r>
          </a:p>
          <a:p>
            <a:endParaRPr lang="en-GB" sz="1400" dirty="0">
              <a:solidFill>
                <a:srgbClr val="000000"/>
              </a:solidFill>
              <a:latin typeface="Menlo" panose="020B0609030804020204" pitchFamily="49" charset="0"/>
            </a:endParaRPr>
          </a:p>
          <a:p>
            <a:r>
              <a:rPr lang="en-GB" sz="1400" dirty="0">
                <a:solidFill>
                  <a:srgbClr val="000000"/>
                </a:solidFill>
                <a:latin typeface="Menlo" panose="020B0609030804020204" pitchFamily="49" charset="0"/>
              </a:rPr>
              <a:t>Weights B=0</a:t>
            </a:r>
            <a:r>
              <a:rPr lang="en-GB" sz="1400" dirty="0">
                <a:solidFill>
                  <a:srgbClr val="000000"/>
                </a:solidFill>
                <a:effectLst/>
                <a:latin typeface="Menlo" panose="020B0609030804020204" pitchFamily="49" charset="0"/>
              </a:rPr>
              <a:t> = { 35.0467 , 12.1497 , 4.52914 , 2.76311 , 1.99386 , 1.59795 , 1.3656 , 1.21409 , 1.11898 , 1.04385 };</a:t>
            </a:r>
          </a:p>
          <a:p>
            <a:endParaRPr lang="en-GB" sz="1400" dirty="0">
              <a:solidFill>
                <a:srgbClr val="000000"/>
              </a:solidFill>
              <a:latin typeface="Menlo" panose="020B0609030804020204" pitchFamily="49" charset="0"/>
            </a:endParaRPr>
          </a:p>
          <a:p>
            <a:r>
              <a:rPr lang="en-GB" sz="1400" dirty="0">
                <a:solidFill>
                  <a:srgbClr val="000000"/>
                </a:solidFill>
                <a:latin typeface="Menlo" panose="020B0609030804020204" pitchFamily="49" charset="0"/>
              </a:rPr>
              <a:t>Weights B=1 </a:t>
            </a:r>
            <a:r>
              <a:rPr lang="en-GB" sz="1400" dirty="0">
                <a:solidFill>
                  <a:srgbClr val="000000"/>
                </a:solidFill>
                <a:effectLst/>
                <a:latin typeface="Menlo" panose="020B0609030804020204" pitchFamily="49" charset="0"/>
              </a:rPr>
              <a:t>= { 18.0291 , 5.92609 , 1.82486 , 1.26074 , 1.08588 , 1.014 , 0.986373 , 0.967029 , 0.959339 , 0.9649 };</a:t>
            </a:r>
          </a:p>
          <a:p>
            <a:endParaRPr lang="en-GB" sz="1800" dirty="0">
              <a:solidFill>
                <a:srgbClr val="FF0000"/>
              </a:solidFill>
              <a:effectLst/>
              <a:latin typeface="Menlo" panose="020B0609030804020204" pitchFamily="49" charset="0"/>
            </a:endParaRPr>
          </a:p>
          <a:p>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Note the difference in weights in the B=0 and 1 T data sets. This is related to the </a:t>
            </a:r>
            <a:r>
              <a:rPr lang="en-GB" sz="1800" dirty="0" err="1">
                <a:solidFill>
                  <a:srgbClr val="FF0000"/>
                </a:solidFill>
                <a:latin typeface="Verdana" panose="020B0604030504040204" pitchFamily="34" charset="0"/>
                <a:ea typeface="Verdana" panose="020B0604030504040204" pitchFamily="34" charset="0"/>
                <a:cs typeface="Verdana" panose="020B0604030504040204" pitchFamily="34" charset="0"/>
              </a:rPr>
              <a:t>fluctutations</a:t>
            </a:r>
            <a:endParaRPr lang="en-GB" sz="180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p>
            <a:endParaRPr lang="en-NL" sz="2000" dirty="0"/>
          </a:p>
        </p:txBody>
      </p:sp>
      <p:sp>
        <p:nvSpPr>
          <p:cNvPr id="14" name="TextBox 13">
            <a:extLst>
              <a:ext uri="{FF2B5EF4-FFF2-40B4-BE49-F238E27FC236}">
                <a16:creationId xmlns:a16="http://schemas.microsoft.com/office/drawing/2014/main" id="{09AED7BE-475E-6D1F-5692-9BA6573F3804}"/>
              </a:ext>
            </a:extLst>
          </p:cNvPr>
          <p:cNvSpPr txBox="1"/>
          <p:nvPr/>
        </p:nvSpPr>
        <p:spPr>
          <a:xfrm>
            <a:off x="3431704" y="2846839"/>
            <a:ext cx="1175792"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L"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B=0 T</a:t>
            </a:r>
          </a:p>
        </p:txBody>
      </p:sp>
      <p:sp>
        <p:nvSpPr>
          <p:cNvPr id="6" name="TextBox 5">
            <a:extLst>
              <a:ext uri="{FF2B5EF4-FFF2-40B4-BE49-F238E27FC236}">
                <a16:creationId xmlns:a16="http://schemas.microsoft.com/office/drawing/2014/main" id="{D9ACFA8E-8F7F-E760-58BA-FF04BD412F53}"/>
              </a:ext>
            </a:extLst>
          </p:cNvPr>
          <p:cNvSpPr txBox="1"/>
          <p:nvPr/>
        </p:nvSpPr>
        <p:spPr>
          <a:xfrm>
            <a:off x="2712297" y="3389100"/>
            <a:ext cx="1957767"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330311449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0710" y="1311517"/>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dEdx performance method 1 </a:t>
            </a:r>
          </a:p>
        </p:txBody>
      </p:sp>
      <p:sp>
        <p:nvSpPr>
          <p:cNvPr id="9" name="TextBox 8">
            <a:extLst>
              <a:ext uri="{FF2B5EF4-FFF2-40B4-BE49-F238E27FC236}">
                <a16:creationId xmlns:a16="http://schemas.microsoft.com/office/drawing/2014/main" id="{56AAE81B-AB8C-885C-7786-D157961EEBBA}"/>
              </a:ext>
            </a:extLst>
          </p:cNvPr>
          <p:cNvSpPr txBox="1"/>
          <p:nvPr/>
        </p:nvSpPr>
        <p:spPr>
          <a:xfrm>
            <a:off x="588416" y="2424110"/>
            <a:ext cx="3851400" cy="2677656"/>
          </a:xfrm>
          <a:prstGeom prst="rect">
            <a:avLst/>
          </a:prstGeom>
          <a:noFill/>
        </p:spPr>
        <p:txBody>
          <a:bodyPr wrap="square" rtlCol="0">
            <a:spAutoFit/>
          </a:bodyPr>
          <a:lstStyle/>
          <a:p>
            <a:pPr algn="ctr"/>
            <a:r>
              <a:rPr lang="en-NL" dirty="0">
                <a:latin typeface="Verdana" panose="020B0604030504040204" pitchFamily="34" charset="0"/>
                <a:ea typeface="Verdana" panose="020B0604030504040204" pitchFamily="34" charset="0"/>
                <a:cs typeface="Verdana" panose="020B0604030504040204" pitchFamily="34" charset="0"/>
              </a:rPr>
              <a:t>MIP scale corrected resolution </a:t>
            </a:r>
          </a:p>
          <a:p>
            <a:pPr algn="ctr"/>
            <a:r>
              <a:rPr lang="en-NL" dirty="0">
                <a:latin typeface="Verdana" panose="020B0604030504040204" pitchFamily="34" charset="0"/>
                <a:ea typeface="Verdana" panose="020B0604030504040204" pitchFamily="34" charset="0"/>
                <a:cs typeface="Verdana" panose="020B0604030504040204" pitchFamily="34" charset="0"/>
              </a:rPr>
              <a:t>5.3%</a:t>
            </a:r>
          </a:p>
          <a:p>
            <a:pPr algn="ctr"/>
            <a:r>
              <a:rPr lang="en-GB" dirty="0">
                <a:latin typeface="Verdana" panose="020B0604030504040204" pitchFamily="34" charset="0"/>
                <a:ea typeface="Verdana" panose="020B0604030504040204" pitchFamily="34" charset="0"/>
                <a:cs typeface="Verdana" panose="020B0604030504040204" pitchFamily="34" charset="0"/>
              </a:rPr>
              <a:t>[e</a:t>
            </a:r>
            <a:r>
              <a:rPr lang="en-NL" dirty="0">
                <a:latin typeface="Verdana" panose="020B0604030504040204" pitchFamily="34" charset="0"/>
                <a:ea typeface="Verdana" panose="020B0604030504040204" pitchFamily="34" charset="0"/>
                <a:cs typeface="Verdana" panose="020B0604030504040204" pitchFamily="34" charset="0"/>
              </a:rPr>
              <a:t>lectron has 3.6%] </a:t>
            </a:r>
          </a:p>
          <a:p>
            <a:pPr algn="ctr"/>
            <a:endParaRPr lang="en-NL" dirty="0">
              <a:latin typeface="Verdana" panose="020B0604030504040204" pitchFamily="34" charset="0"/>
              <a:ea typeface="Verdana" panose="020B0604030504040204" pitchFamily="34" charset="0"/>
              <a:cs typeface="Verdana" panose="020B0604030504040204" pitchFamily="34" charset="0"/>
            </a:endParaRPr>
          </a:p>
          <a:p>
            <a:pPr algn="ctr"/>
            <a:r>
              <a:rPr lang="en-NL" dirty="0">
                <a:latin typeface="Verdana" panose="020B0604030504040204" pitchFamily="34" charset="0"/>
                <a:ea typeface="Verdana" panose="020B0604030504040204" pitchFamily="34" charset="0"/>
                <a:cs typeface="Verdana" panose="020B0604030504040204" pitchFamily="34" charset="0"/>
              </a:rPr>
              <a:t>1 </a:t>
            </a:r>
            <a:r>
              <a:rPr lang="en-GB" dirty="0">
                <a:latin typeface="Verdana" panose="020B0604030504040204" pitchFamily="34" charset="0"/>
                <a:ea typeface="Verdana" panose="020B0604030504040204" pitchFamily="34" charset="0"/>
                <a:cs typeface="Verdana" panose="020B0604030504040204" pitchFamily="34" charset="0"/>
              </a:rPr>
              <a:t>m t</a:t>
            </a:r>
            <a:r>
              <a:rPr lang="en-NL" dirty="0">
                <a:latin typeface="Verdana" panose="020B0604030504040204" pitchFamily="34" charset="0"/>
                <a:ea typeface="Verdana" panose="020B0604030504040204" pitchFamily="34" charset="0"/>
                <a:cs typeface="Verdana" panose="020B0604030504040204" pitchFamily="34" charset="0"/>
              </a:rPr>
              <a:t>rack 60% and coverage</a:t>
            </a:r>
          </a:p>
        </p:txBody>
      </p:sp>
      <p:pic>
        <p:nvPicPr>
          <p:cNvPr id="4" name="Picture 3">
            <a:extLst>
              <a:ext uri="{FF2B5EF4-FFF2-40B4-BE49-F238E27FC236}">
                <a16:creationId xmlns:a16="http://schemas.microsoft.com/office/drawing/2014/main" id="{5571FB4A-B23B-90F9-46B3-96CF49770D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373403" y="661800"/>
            <a:ext cx="4414762" cy="6858000"/>
          </a:xfrm>
          <a:prstGeom prst="rect">
            <a:avLst/>
          </a:prstGeom>
        </p:spPr>
      </p:pic>
      <p:sp>
        <p:nvSpPr>
          <p:cNvPr id="6" name="TextBox 5">
            <a:extLst>
              <a:ext uri="{FF2B5EF4-FFF2-40B4-BE49-F238E27FC236}">
                <a16:creationId xmlns:a16="http://schemas.microsoft.com/office/drawing/2014/main" id="{8BEBB611-D1A7-5B13-D4BB-8E7F23292AA1}"/>
              </a:ext>
            </a:extLst>
          </p:cNvPr>
          <p:cNvSpPr txBox="1"/>
          <p:nvPr/>
        </p:nvSpPr>
        <p:spPr>
          <a:xfrm>
            <a:off x="5519936" y="3301273"/>
            <a:ext cx="2831023"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28696022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0710" y="1311517"/>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dEdx performance method 2 </a:t>
            </a:r>
          </a:p>
        </p:txBody>
      </p:sp>
      <p:pic>
        <p:nvPicPr>
          <p:cNvPr id="8" name="Picture 7">
            <a:extLst>
              <a:ext uri="{FF2B5EF4-FFF2-40B4-BE49-F238E27FC236}">
                <a16:creationId xmlns:a16="http://schemas.microsoft.com/office/drawing/2014/main" id="{FB869EE9-F045-0817-E730-5BEDB7EE1F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284155" y="690195"/>
            <a:ext cx="4414762" cy="6858000"/>
          </a:xfrm>
          <a:prstGeom prst="rect">
            <a:avLst/>
          </a:prstGeom>
        </p:spPr>
      </p:pic>
      <p:sp>
        <p:nvSpPr>
          <p:cNvPr id="9" name="TextBox 8">
            <a:extLst>
              <a:ext uri="{FF2B5EF4-FFF2-40B4-BE49-F238E27FC236}">
                <a16:creationId xmlns:a16="http://schemas.microsoft.com/office/drawing/2014/main" id="{56AAE81B-AB8C-885C-7786-D157961EEBBA}"/>
              </a:ext>
            </a:extLst>
          </p:cNvPr>
          <p:cNvSpPr txBox="1"/>
          <p:nvPr/>
        </p:nvSpPr>
        <p:spPr>
          <a:xfrm>
            <a:off x="588416" y="2424110"/>
            <a:ext cx="3851400" cy="2677656"/>
          </a:xfrm>
          <a:prstGeom prst="rect">
            <a:avLst/>
          </a:prstGeom>
          <a:noFill/>
        </p:spPr>
        <p:txBody>
          <a:bodyPr wrap="square" rtlCol="0">
            <a:spAutoFit/>
          </a:bodyPr>
          <a:lstStyle/>
          <a:p>
            <a:pPr algn="ctr"/>
            <a:r>
              <a:rPr lang="en-NL" dirty="0">
                <a:latin typeface="Verdana" panose="020B0604030504040204" pitchFamily="34" charset="0"/>
                <a:ea typeface="Verdana" panose="020B0604030504040204" pitchFamily="34" charset="0"/>
                <a:cs typeface="Verdana" panose="020B0604030504040204" pitchFamily="34" charset="0"/>
              </a:rPr>
              <a:t>MIP scale corrected resolution </a:t>
            </a:r>
          </a:p>
          <a:p>
            <a:pPr algn="ctr"/>
            <a:r>
              <a:rPr lang="en-NL" dirty="0">
                <a:latin typeface="Verdana" panose="020B0604030504040204" pitchFamily="34" charset="0"/>
                <a:ea typeface="Verdana" panose="020B0604030504040204" pitchFamily="34" charset="0"/>
                <a:cs typeface="Verdana" panose="020B0604030504040204" pitchFamily="34" charset="0"/>
              </a:rPr>
              <a:t>4.2%</a:t>
            </a:r>
          </a:p>
          <a:p>
            <a:pPr algn="ctr"/>
            <a:r>
              <a:rPr lang="en-GB" dirty="0">
                <a:latin typeface="Verdana" panose="020B0604030504040204" pitchFamily="34" charset="0"/>
                <a:ea typeface="Verdana" panose="020B0604030504040204" pitchFamily="34" charset="0"/>
                <a:cs typeface="Verdana" panose="020B0604030504040204" pitchFamily="34" charset="0"/>
              </a:rPr>
              <a:t>[e</a:t>
            </a:r>
            <a:r>
              <a:rPr lang="en-NL" dirty="0">
                <a:latin typeface="Verdana" panose="020B0604030504040204" pitchFamily="34" charset="0"/>
                <a:ea typeface="Verdana" panose="020B0604030504040204" pitchFamily="34" charset="0"/>
                <a:cs typeface="Verdana" panose="020B0604030504040204" pitchFamily="34" charset="0"/>
              </a:rPr>
              <a:t>lectron has 2.9%] </a:t>
            </a:r>
          </a:p>
          <a:p>
            <a:pPr algn="ctr"/>
            <a:endParaRPr lang="en-NL" dirty="0">
              <a:latin typeface="Verdana" panose="020B0604030504040204" pitchFamily="34" charset="0"/>
              <a:ea typeface="Verdana" panose="020B0604030504040204" pitchFamily="34" charset="0"/>
              <a:cs typeface="Verdana" panose="020B0604030504040204" pitchFamily="34" charset="0"/>
            </a:endParaRPr>
          </a:p>
          <a:p>
            <a:pPr algn="ctr"/>
            <a:r>
              <a:rPr lang="en-NL" dirty="0">
                <a:latin typeface="Verdana" panose="020B0604030504040204" pitchFamily="34" charset="0"/>
                <a:ea typeface="Verdana" panose="020B0604030504040204" pitchFamily="34" charset="0"/>
                <a:cs typeface="Verdana" panose="020B0604030504040204" pitchFamily="34" charset="0"/>
              </a:rPr>
              <a:t>1 </a:t>
            </a:r>
            <a:r>
              <a:rPr lang="en-GB" dirty="0">
                <a:latin typeface="Verdana" panose="020B0604030504040204" pitchFamily="34" charset="0"/>
                <a:ea typeface="Verdana" panose="020B0604030504040204" pitchFamily="34" charset="0"/>
                <a:cs typeface="Verdana" panose="020B0604030504040204" pitchFamily="34" charset="0"/>
              </a:rPr>
              <a:t>m t</a:t>
            </a:r>
            <a:r>
              <a:rPr lang="en-NL" dirty="0">
                <a:latin typeface="Verdana" panose="020B0604030504040204" pitchFamily="34" charset="0"/>
                <a:ea typeface="Verdana" panose="020B0604030504040204" pitchFamily="34" charset="0"/>
                <a:cs typeface="Verdana" panose="020B0604030504040204" pitchFamily="34" charset="0"/>
              </a:rPr>
              <a:t>rack 60% and coverage</a:t>
            </a:r>
          </a:p>
        </p:txBody>
      </p:sp>
      <p:sp>
        <p:nvSpPr>
          <p:cNvPr id="5" name="TextBox 4">
            <a:extLst>
              <a:ext uri="{FF2B5EF4-FFF2-40B4-BE49-F238E27FC236}">
                <a16:creationId xmlns:a16="http://schemas.microsoft.com/office/drawing/2014/main" id="{159EF878-EDB3-B3D9-2D85-2308B5E965E9}"/>
              </a:ext>
            </a:extLst>
          </p:cNvPr>
          <p:cNvSpPr txBox="1"/>
          <p:nvPr/>
        </p:nvSpPr>
        <p:spPr>
          <a:xfrm>
            <a:off x="5459269" y="3351303"/>
            <a:ext cx="2470983"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126848190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graphicFrame>
        <p:nvGraphicFramePr>
          <p:cNvPr id="4" name="Table 4">
            <a:extLst>
              <a:ext uri="{FF2B5EF4-FFF2-40B4-BE49-F238E27FC236}">
                <a16:creationId xmlns:a16="http://schemas.microsoft.com/office/drawing/2014/main" id="{BF291BB5-74D9-2E16-8FBB-52C93FC4888E}"/>
              </a:ext>
            </a:extLst>
          </p:cNvPr>
          <p:cNvGraphicFramePr>
            <a:graphicFrameLocks noGrp="1"/>
          </p:cNvGraphicFramePr>
          <p:nvPr/>
        </p:nvGraphicFramePr>
        <p:xfrm>
          <a:off x="1271464" y="2892544"/>
          <a:ext cx="9505055" cy="1112520"/>
        </p:xfrm>
        <a:graphic>
          <a:graphicData uri="http://schemas.openxmlformats.org/drawingml/2006/table">
            <a:tbl>
              <a:tblPr firstRow="1" bandRow="1">
                <a:tableStyleId>{5C22544A-7EE6-4342-B048-85BDC9FD1C3A}</a:tableStyleId>
              </a:tblPr>
              <a:tblGrid>
                <a:gridCol w="2821812">
                  <a:extLst>
                    <a:ext uri="{9D8B030D-6E8A-4147-A177-3AD203B41FA5}">
                      <a16:colId xmlns:a16="http://schemas.microsoft.com/office/drawing/2014/main" val="2970155944"/>
                    </a:ext>
                  </a:extLst>
                </a:gridCol>
                <a:gridCol w="3514891">
                  <a:extLst>
                    <a:ext uri="{9D8B030D-6E8A-4147-A177-3AD203B41FA5}">
                      <a16:colId xmlns:a16="http://schemas.microsoft.com/office/drawing/2014/main" val="3470605904"/>
                    </a:ext>
                  </a:extLst>
                </a:gridCol>
                <a:gridCol w="3168352">
                  <a:extLst>
                    <a:ext uri="{9D8B030D-6E8A-4147-A177-3AD203B41FA5}">
                      <a16:colId xmlns:a16="http://schemas.microsoft.com/office/drawing/2014/main" val="68192367"/>
                    </a:ext>
                  </a:extLst>
                </a:gridCol>
              </a:tblGrid>
              <a:tr h="370840">
                <a:tc>
                  <a:txBody>
                    <a:bodyPr/>
                    <a:lstStyle/>
                    <a:p>
                      <a:pPr algn="ctr"/>
                      <a:r>
                        <a:rPr lang="en-NL" baseline="0" dirty="0">
                          <a:latin typeface="Verdana" panose="020B0604030504040204" pitchFamily="34" charset="0"/>
                        </a:rPr>
                        <a:t>Method </a:t>
                      </a:r>
                    </a:p>
                  </a:txBody>
                  <a:tcPr/>
                </a:tc>
                <a:tc>
                  <a:txBody>
                    <a:bodyPr/>
                    <a:lstStyle/>
                    <a:p>
                      <a:pPr algn="ctr"/>
                      <a:r>
                        <a:rPr lang="en-GB" baseline="0" dirty="0">
                          <a:latin typeface="Verdana" panose="020B0604030504040204" pitchFamily="34" charset="0"/>
                        </a:rPr>
                        <a:t>B=0 R</a:t>
                      </a:r>
                      <a:r>
                        <a:rPr lang="en-NL" baseline="0" dirty="0">
                          <a:latin typeface="Verdana" panose="020B0604030504040204" pitchFamily="34" charset="0"/>
                        </a:rPr>
                        <a:t>esolution (%)</a:t>
                      </a:r>
                    </a:p>
                  </a:txBody>
                  <a:tcPr/>
                </a:tc>
                <a:tc>
                  <a:txBody>
                    <a:bodyPr/>
                    <a:lstStyle/>
                    <a:p>
                      <a:pPr algn="ctr"/>
                      <a:r>
                        <a:rPr lang="en-NL" baseline="0" dirty="0">
                          <a:latin typeface="Verdana" panose="020B0604030504040204" pitchFamily="34" charset="0"/>
                        </a:rPr>
                        <a:t>B= 1 T Resolution (%)</a:t>
                      </a:r>
                    </a:p>
                  </a:txBody>
                  <a:tcPr/>
                </a:tc>
                <a:extLst>
                  <a:ext uri="{0D108BD9-81ED-4DB2-BD59-A6C34878D82A}">
                    <a16:rowId xmlns:a16="http://schemas.microsoft.com/office/drawing/2014/main" val="1667583051"/>
                  </a:ext>
                </a:extLst>
              </a:tr>
              <a:tr h="370840">
                <a:tc>
                  <a:txBody>
                    <a:bodyPr/>
                    <a:lstStyle/>
                    <a:p>
                      <a:pPr algn="ctr"/>
                      <a:r>
                        <a:rPr lang="en-GB" baseline="0" dirty="0">
                          <a:latin typeface="Verdana" panose="020B0604030504040204" pitchFamily="34" charset="0"/>
                        </a:rPr>
                        <a:t>(1) </a:t>
                      </a:r>
                      <a:r>
                        <a:rPr lang="en-GB" baseline="0" dirty="0" err="1">
                          <a:latin typeface="Verdana" panose="020B0604030504040204" pitchFamily="34" charset="0"/>
                        </a:rPr>
                        <a:t>dEdx</a:t>
                      </a:r>
                      <a:r>
                        <a:rPr lang="en-GB" baseline="0" dirty="0">
                          <a:latin typeface="Verdana" panose="020B0604030504040204" pitchFamily="34" charset="0"/>
                        </a:rPr>
                        <a:t> 90 t</a:t>
                      </a:r>
                      <a:r>
                        <a:rPr lang="en-NL" baseline="0" dirty="0">
                          <a:latin typeface="Verdana" panose="020B0604030504040204" pitchFamily="34" charset="0"/>
                        </a:rPr>
                        <a:t>ail  </a:t>
                      </a:r>
                    </a:p>
                  </a:txBody>
                  <a:tcPr/>
                </a:tc>
                <a:tc>
                  <a:txBody>
                    <a:bodyPr/>
                    <a:lstStyle/>
                    <a:p>
                      <a:pPr algn="ctr"/>
                      <a:r>
                        <a:rPr lang="en-NL" baseline="0" dirty="0">
                          <a:latin typeface="Verdana" panose="020B0604030504040204" pitchFamily="34" charset="0"/>
                        </a:rPr>
                        <a:t>7.7</a:t>
                      </a:r>
                    </a:p>
                  </a:txBody>
                  <a:tcPr/>
                </a:tc>
                <a:tc>
                  <a:txBody>
                    <a:bodyPr/>
                    <a:lstStyle/>
                    <a:p>
                      <a:pPr algn="ctr"/>
                      <a:r>
                        <a:rPr lang="en-NL" baseline="0" dirty="0">
                          <a:latin typeface="Verdana" panose="020B0604030504040204" pitchFamily="34" charset="0"/>
                        </a:rPr>
                        <a:t>5.3</a:t>
                      </a:r>
                    </a:p>
                  </a:txBody>
                  <a:tcPr/>
                </a:tc>
                <a:extLst>
                  <a:ext uri="{0D108BD9-81ED-4DB2-BD59-A6C34878D82A}">
                    <a16:rowId xmlns:a16="http://schemas.microsoft.com/office/drawing/2014/main" val="1694057560"/>
                  </a:ext>
                </a:extLst>
              </a:tr>
              <a:tr h="370840">
                <a:tc>
                  <a:txBody>
                    <a:bodyPr/>
                    <a:lstStyle/>
                    <a:p>
                      <a:pPr algn="ctr"/>
                      <a:r>
                        <a:rPr lang="en-NL" baseline="0" dirty="0">
                          <a:latin typeface="Verdana" panose="020B0604030504040204" pitchFamily="34" charset="0"/>
                        </a:rPr>
                        <a:t>(2) Fit slope </a:t>
                      </a:r>
                    </a:p>
                  </a:txBody>
                  <a:tcPr/>
                </a:tc>
                <a:tc>
                  <a:txBody>
                    <a:bodyPr/>
                    <a:lstStyle/>
                    <a:p>
                      <a:pPr algn="ctr"/>
                      <a:r>
                        <a:rPr lang="en-NL" baseline="0" dirty="0">
                          <a:latin typeface="Verdana" panose="020B0604030504040204" pitchFamily="34" charset="0"/>
                        </a:rPr>
                        <a:t>6.8</a:t>
                      </a:r>
                    </a:p>
                  </a:txBody>
                  <a:tcPr/>
                </a:tc>
                <a:tc>
                  <a:txBody>
                    <a:bodyPr/>
                    <a:lstStyle/>
                    <a:p>
                      <a:pPr algn="ctr"/>
                      <a:r>
                        <a:rPr lang="en-NL" baseline="0" dirty="0">
                          <a:latin typeface="Verdana" panose="020B0604030504040204" pitchFamily="34" charset="0"/>
                        </a:rPr>
                        <a:t>4.2</a:t>
                      </a:r>
                    </a:p>
                  </a:txBody>
                  <a:tcPr/>
                </a:tc>
                <a:extLst>
                  <a:ext uri="{0D108BD9-81ED-4DB2-BD59-A6C34878D82A}">
                    <a16:rowId xmlns:a16="http://schemas.microsoft.com/office/drawing/2014/main" val="3608359137"/>
                  </a:ext>
                </a:extLst>
              </a:tr>
            </a:tbl>
          </a:graphicData>
        </a:graphic>
      </p:graphicFrame>
      <p:sp>
        <p:nvSpPr>
          <p:cNvPr id="7" name="TextBox 6">
            <a:extLst>
              <a:ext uri="{FF2B5EF4-FFF2-40B4-BE49-F238E27FC236}">
                <a16:creationId xmlns:a16="http://schemas.microsoft.com/office/drawing/2014/main" id="{1E264E63-8AAD-7FBE-695A-E0A0C8D78909}"/>
              </a:ext>
            </a:extLst>
          </p:cNvPr>
          <p:cNvSpPr txBox="1"/>
          <p:nvPr/>
        </p:nvSpPr>
        <p:spPr>
          <a:xfrm>
            <a:off x="1847528" y="4149080"/>
            <a:ext cx="9145016" cy="1631216"/>
          </a:xfrm>
          <a:prstGeom prst="rect">
            <a:avLst/>
          </a:prstGeom>
          <a:noFill/>
        </p:spPr>
        <p:txBody>
          <a:bodyPr wrap="squar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90 tail” method is truncation at 90% where large clusters are identified and removed (tail reduced)</a:t>
            </a:r>
          </a:p>
          <a:p>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For the “Fit slope” method (2)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an </a:t>
            </a:r>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exponential distribution (with the slope and amplitude as free parameters) is fitted to the distance between the hits </a:t>
            </a:r>
            <a:endParaRPr lang="en-NL" sz="2000" dirty="0"/>
          </a:p>
        </p:txBody>
      </p:sp>
      <p:sp>
        <p:nvSpPr>
          <p:cNvPr id="5" name="TextBox 4">
            <a:extLst>
              <a:ext uri="{FF2B5EF4-FFF2-40B4-BE49-F238E27FC236}">
                <a16:creationId xmlns:a16="http://schemas.microsoft.com/office/drawing/2014/main" id="{54AF332A-6A13-47FE-F934-072476F815A3}"/>
              </a:ext>
            </a:extLst>
          </p:cNvPr>
          <p:cNvSpPr txBox="1"/>
          <p:nvPr/>
        </p:nvSpPr>
        <p:spPr>
          <a:xfrm>
            <a:off x="1881592" y="1693257"/>
            <a:ext cx="8842057" cy="1015663"/>
          </a:xfrm>
          <a:prstGeom prst="rect">
            <a:avLst/>
          </a:prstGeom>
          <a:noFill/>
        </p:spPr>
        <p:txBody>
          <a:bodyPr wrap="square">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dEdx resolution for MIPs (70% of the electron dE/dx) from data by combining tracks to form a 1 m long track with realistic coverage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~60% </a:t>
            </a:r>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coverage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t>
            </a:r>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corrected for the e-MIP scale)</a:t>
            </a:r>
            <a:r>
              <a:rPr kumimoji="0" lang="en-NL"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DB5E1262-F3F3-E987-95A9-6D5E92BB19DC}"/>
              </a:ext>
            </a:extLst>
          </p:cNvPr>
          <p:cNvSpPr txBox="1"/>
          <p:nvPr/>
        </p:nvSpPr>
        <p:spPr>
          <a:xfrm>
            <a:off x="3047048" y="1104175"/>
            <a:ext cx="6097904" cy="523220"/>
          </a:xfrm>
          <a:prstGeom prst="rect">
            <a:avLst/>
          </a:prstGeom>
          <a:noFill/>
        </p:spPr>
        <p:txBody>
          <a:bodyPr wrap="square">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Performance of dEdx</a:t>
            </a:r>
            <a:endParaRPr lang="en-NL" sz="2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4D8296DA-BC0A-4FD3-3B66-0CD1BF79C70A}"/>
              </a:ext>
            </a:extLst>
          </p:cNvPr>
          <p:cNvSpPr txBox="1"/>
          <p:nvPr/>
        </p:nvSpPr>
        <p:spPr>
          <a:xfrm rot="17346532">
            <a:off x="-484876" y="2695607"/>
            <a:ext cx="2427932"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2423045874"/>
      </p:ext>
    </p:extLst>
  </p:cSld>
  <p:clrMapOvr>
    <a:masterClrMapping/>
  </p:clrMapOvr>
  <p:transition spd="slow"/>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9102342</TotalTime>
  <Pages>11</Pages>
  <Words>2899</Words>
  <Application>Microsoft Macintosh PowerPoint</Application>
  <PresentationFormat>Widescreen</PresentationFormat>
  <Paragraphs>307</Paragraphs>
  <Slides>28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Cambria Math</vt:lpstr>
      <vt:lpstr>Menlo</vt:lpstr>
      <vt:lpstr>Monotype Sorts</vt:lpstr>
      <vt:lpstr>Symbol</vt:lpstr>
      <vt:lpstr>Times New Roman</vt:lpstr>
      <vt:lpstr>Verdana</vt:lpstr>
      <vt:lpstr>Wingdings</vt:lpstr>
      <vt:lpstr>Como</vt:lpstr>
      <vt:lpstr>Pixel TPC dEdx performance </vt:lpstr>
      <vt:lpstr> </vt:lpstr>
      <vt:lpstr> </vt:lpstr>
      <vt:lpstr> </vt:lpstr>
      <vt:lpstr> </vt:lpstr>
      <vt:lpstr> </vt:lpstr>
      <vt:lpstr> </vt:lpstr>
      <vt:lpstr> </vt:lpstr>
      <vt:lpstr> </vt:lpstr>
      <vt:lpstr> </vt:lpstr>
      <vt:lpstr> </vt:lpstr>
      <vt:lpstr> </vt:lpstr>
      <vt:lpstr> </vt:lpstr>
      <vt:lpstr> </vt:lpstr>
      <vt:lpstr>Simulation of ILD TPC with pixel readout</vt:lpstr>
      <vt:lpstr>Performance of a GridPix TPC at ILC</vt:lpstr>
      <vt:lpstr>Performance of a GridPix TPC </vt:lpstr>
      <vt:lpstr> Pixel TPC: Track fitting at the edge</vt:lpstr>
      <vt:lpstr> Pixel TPC: Track fitting at the edge</vt:lpstr>
      <vt:lpstr> Pixel TPC: Track fitting at the edge</vt:lpstr>
      <vt:lpstr> </vt:lpstr>
      <vt:lpstr>  Operation of a Pixel TPC  at CEPC or FCC-ee</vt:lpstr>
      <vt:lpstr>A Pixel TPC at CEPC or FCC-ee</vt:lpstr>
      <vt:lpstr>A Pixel TPC at CEPC or FCC-ee</vt:lpstr>
      <vt:lpstr>A Pixel TPC at CEPC or FCC-ee</vt:lpstr>
      <vt:lpstr>Reducing the Ion back flow in a Pixel TPC</vt:lpstr>
      <vt:lpstr>Fitting out TPC distortions in ILD</vt:lpstr>
      <vt:lpstr>Conclusions: Pixel TPC at a circular collider</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gaseous QUAD pixel detector</dc:title>
  <dc:subject/>
  <dc:creator>Peter Kluit </dc:creator>
  <cp:keywords/>
  <dc:description/>
  <cp:lastModifiedBy>Peter Kluit</cp:lastModifiedBy>
  <cp:revision>2506</cp:revision>
  <cp:lastPrinted>2002-02-06T08:01:21Z</cp:lastPrinted>
  <dcterms:created xsi:type="dcterms:W3CDTF">2019-10-28T05:36:17Z</dcterms:created>
  <dcterms:modified xsi:type="dcterms:W3CDTF">2024-03-07T09:39:51Z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