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553" r:id="rId3"/>
    <p:sldId id="605" r:id="rId4"/>
    <p:sldId id="476" r:id="rId5"/>
    <p:sldId id="545" r:id="rId6"/>
    <p:sldId id="537" r:id="rId7"/>
    <p:sldId id="509" r:id="rId8"/>
    <p:sldId id="519" r:id="rId9"/>
    <p:sldId id="547" r:id="rId10"/>
    <p:sldId id="552" r:id="rId11"/>
    <p:sldId id="559" r:id="rId12"/>
    <p:sldId id="482" r:id="rId13"/>
    <p:sldId id="572" r:id="rId14"/>
    <p:sldId id="574" r:id="rId15"/>
    <p:sldId id="668" r:id="rId16"/>
    <p:sldId id="602" r:id="rId17"/>
    <p:sldId id="669" r:id="rId18"/>
    <p:sldId id="670" r:id="rId19"/>
    <p:sldId id="671" r:id="rId20"/>
    <p:sldId id="621" r:id="rId21"/>
    <p:sldId id="672" r:id="rId22"/>
    <p:sldId id="633" r:id="rId23"/>
    <p:sldId id="673" r:id="rId24"/>
    <p:sldId id="679" r:id="rId25"/>
    <p:sldId id="680" r:id="rId26"/>
    <p:sldId id="660" r:id="rId27"/>
    <p:sldId id="657" r:id="rId28"/>
    <p:sldId id="659" r:id="rId29"/>
    <p:sldId id="658" r:id="rId30"/>
    <p:sldId id="678" r:id="rId31"/>
    <p:sldId id="663" r:id="rId32"/>
    <p:sldId id="681" r:id="rId33"/>
    <p:sldId id="682" r:id="rId34"/>
    <p:sldId id="683" r:id="rId35"/>
    <p:sldId id="684" r:id="rId36"/>
    <p:sldId id="685" r:id="rId37"/>
    <p:sldId id="686" r:id="rId38"/>
    <p:sldId id="687" r:id="rId39"/>
    <p:sldId id="688" r:id="rId40"/>
    <p:sldId id="656" r:id="rId41"/>
    <p:sldId id="689" r:id="rId42"/>
    <p:sldId id="675" r:id="rId43"/>
    <p:sldId id="676" r:id="rId44"/>
    <p:sldId id="677" r:id="rId45"/>
    <p:sldId id="690" r:id="rId46"/>
    <p:sldId id="691" r:id="rId47"/>
    <p:sldId id="693" r:id="rId48"/>
    <p:sldId id="694" r:id="rId49"/>
    <p:sldId id="695" r:id="rId50"/>
    <p:sldId id="608" r:id="rId51"/>
    <p:sldId id="630" r:id="rId52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FFFF00"/>
    <a:srgbClr val="FF0000"/>
    <a:srgbClr val="FFFF66"/>
    <a:srgbClr val="FF6600"/>
    <a:srgbClr val="66FF33"/>
    <a:srgbClr val="80808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6" autoAdjust="0"/>
    <p:restoredTop sz="94861" autoAdjust="0"/>
  </p:normalViewPr>
  <p:slideViewPr>
    <p:cSldViewPr>
      <p:cViewPr varScale="1">
        <p:scale>
          <a:sx n="112" d="100"/>
          <a:sy n="112" d="100"/>
        </p:scale>
        <p:origin x="480" y="184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848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601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62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5879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114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637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270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617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543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620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8080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852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543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2760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9017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79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9695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77310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0679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3160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8213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1916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837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4286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520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787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36482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3018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7418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4644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304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1941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66164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1003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593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478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447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877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548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219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Peter Kluit  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(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ILD 2024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emf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50.pd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53.pd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2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2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5.png"/><Relationship Id="rId5" Type="http://schemas.openxmlformats.org/officeDocument/2006/relationships/image" Target="../media/image3.png"/><Relationship Id="rId10" Type="http://schemas.openxmlformats.org/officeDocument/2006/relationships/image" Target="../media/image58.pn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61.png"/><Relationship Id="rId5" Type="http://schemas.openxmlformats.org/officeDocument/2006/relationships/image" Target="../media/image3.pn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6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8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9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6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2.png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5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6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7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2.png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2.png"/><Relationship Id="rId7" Type="http://schemas.openxmlformats.org/officeDocument/2006/relationships/image" Target="../media/image76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9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2.png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8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8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18.08.012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774" y="711200"/>
            <a:ext cx="2232026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854598" y="980728"/>
            <a:ext cx="7203802" cy="1080120"/>
          </a:xfrm>
        </p:spPr>
        <p:txBody>
          <a:bodyPr anchor="ctr"/>
          <a:lstStyle/>
          <a:p>
            <a:r>
              <a:rPr lang="en-GB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Status Pixel TPC </a:t>
            </a:r>
            <a:br>
              <a:rPr lang="en-GB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R&amp;D</a:t>
            </a:r>
            <a:br>
              <a:rPr lang="en-GB" dirty="0"/>
            </a:br>
            <a:endParaRPr lang="en-GB" altLang="en-US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26231" y="2174193"/>
            <a:ext cx="4103220" cy="2819221"/>
          </a:xfrm>
        </p:spPr>
        <p:txBody>
          <a:bodyPr/>
          <a:lstStyle/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 err="1">
                <a:latin typeface="Verdana"/>
                <a:cs typeface="Verdana"/>
              </a:rPr>
              <a:t>Yevgen</a:t>
            </a: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dirty="0" err="1">
                <a:latin typeface="Verdana"/>
                <a:cs typeface="Verdana"/>
              </a:rPr>
              <a:t>Bilevych</a:t>
            </a:r>
            <a:r>
              <a:rPr lang="en-GB" altLang="en-US" dirty="0">
                <a:latin typeface="Verdana"/>
                <a:cs typeface="Verdana"/>
              </a:rPr>
              <a:t>, Klaus </a:t>
            </a:r>
            <a:r>
              <a:rPr lang="en-GB" altLang="en-US" dirty="0" err="1">
                <a:latin typeface="Verdana"/>
                <a:cs typeface="Verdana"/>
              </a:rPr>
              <a:t>Desch</a:t>
            </a:r>
            <a:r>
              <a:rPr lang="en-GB" altLang="en-US" dirty="0">
                <a:latin typeface="Verdana"/>
                <a:cs typeface="Verdana"/>
              </a:rPr>
              <a:t>, Sander van </a:t>
            </a:r>
            <a:r>
              <a:rPr lang="en-GB" altLang="en-US" dirty="0" err="1">
                <a:latin typeface="Verdana"/>
                <a:cs typeface="Verdana"/>
              </a:rPr>
              <a:t>Doesburg</a:t>
            </a:r>
            <a:r>
              <a:rPr lang="en-GB" altLang="en-US" dirty="0">
                <a:latin typeface="Verdana"/>
                <a:cs typeface="Verdana"/>
              </a:rPr>
              <a:t>, Harry van der Graaf, Fred </a:t>
            </a:r>
            <a:r>
              <a:rPr lang="en-GB" altLang="en-US" dirty="0" err="1">
                <a:latin typeface="Verdana"/>
                <a:cs typeface="Verdana"/>
              </a:rPr>
              <a:t>Hartjes</a:t>
            </a:r>
            <a:r>
              <a:rPr lang="en-GB" altLang="en-US" dirty="0">
                <a:latin typeface="Verdana"/>
                <a:cs typeface="Verdana"/>
              </a:rPr>
              <a:t>, Jochen Kaminski, Peter Kluit, Naomi van der Kolk,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Cornelis </a:t>
            </a:r>
            <a:r>
              <a:rPr lang="en-GB" altLang="en-US" dirty="0" err="1">
                <a:latin typeface="Verdana"/>
                <a:cs typeface="Verdana"/>
              </a:rPr>
              <a:t>Ligtenberg</a:t>
            </a:r>
            <a:r>
              <a:rPr lang="en-GB" altLang="en-US" dirty="0">
                <a:latin typeface="Verdana"/>
                <a:cs typeface="Verdana"/>
              </a:rPr>
              <a:t>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Gerhard Raven, and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Jan </a:t>
            </a:r>
            <a:r>
              <a:rPr lang="en-GB" altLang="en-US" dirty="0" err="1">
                <a:latin typeface="Verdana"/>
                <a:cs typeface="Verdana"/>
              </a:rPr>
              <a:t>Timmermans</a:t>
            </a:r>
            <a:endParaRPr lang="en-GB" altLang="en-US" dirty="0">
              <a:latin typeface="Verdana"/>
              <a:cs typeface="Verdana"/>
            </a:endParaRP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/>
              <a:t> 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927350" y="6011864"/>
            <a:ext cx="65976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sz="1600" dirty="0">
                <a:latin typeface="Verdana"/>
                <a:cs typeface="Verdana"/>
              </a:rPr>
              <a:t>ILD meeting 15 January 2024</a:t>
            </a:r>
            <a:endParaRPr lang="en-GB" altLang="en-US" sz="1600" i="1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652463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5872172" y="2497942"/>
            <a:ext cx="2103839" cy="232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838200" y="553847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1592" y="5733256"/>
            <a:ext cx="1089024" cy="696976"/>
          </a:xfrm>
          <a:prstGeom prst="rect">
            <a:avLst/>
          </a:prstGeom>
        </p:spPr>
      </p:pic>
      <p:pic>
        <p:nvPicPr>
          <p:cNvPr id="12" name="Picture 11" descr="CEPC_logo.png">
            <a:extLst>
              <a:ext uri="{FF2B5EF4-FFF2-40B4-BE49-F238E27FC236}">
                <a16:creationId xmlns:a16="http://schemas.microsoft.com/office/drawing/2014/main" id="{7BD7AD5D-FF02-7D4D-99A1-8CBCB1E54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3480" y="4993415"/>
            <a:ext cx="1622491" cy="955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65BF5-320A-3B47-8204-DC65DDCA16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673" y="5136573"/>
            <a:ext cx="1997744" cy="884715"/>
          </a:xfrm>
          <a:prstGeom prst="rect">
            <a:avLst/>
          </a:prstGeom>
        </p:spPr>
      </p:pic>
      <p:pic>
        <p:nvPicPr>
          <p:cNvPr id="13" name="Afbeelding 6">
            <a:extLst>
              <a:ext uri="{FF2B5EF4-FFF2-40B4-BE49-F238E27FC236}">
                <a16:creationId xmlns:a16="http://schemas.microsoft.com/office/drawing/2014/main" id="{24CE5863-C9F8-FB42-A5F5-390A8388492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224" t="5416" r="10487" b="5393"/>
          <a:stretch/>
        </p:blipFill>
        <p:spPr>
          <a:xfrm>
            <a:off x="8618732" y="2328274"/>
            <a:ext cx="3285893" cy="2630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AF7C9B-6D7C-774B-A961-276A178129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76" y="4939672"/>
            <a:ext cx="1600199" cy="108161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32" y="510152"/>
            <a:ext cx="10363200" cy="451520"/>
          </a:xfrm>
        </p:spPr>
        <p:txBody>
          <a:bodyPr/>
          <a:lstStyle/>
          <a:p>
            <a:r>
              <a:rPr lang="nl-NL" sz="3600" b="0" dirty="0">
                <a:latin typeface="Verdana"/>
                <a:cs typeface="Verdana"/>
              </a:rPr>
              <a:t>QUAD </a:t>
            </a:r>
            <a:r>
              <a:rPr lang="nl-NL" sz="3600" b="0" dirty="0" err="1">
                <a:latin typeface="Verdana"/>
                <a:cs typeface="Verdana"/>
              </a:rPr>
              <a:t>edge</a:t>
            </a:r>
            <a:r>
              <a:rPr lang="nl-NL" sz="3600" b="0" dirty="0">
                <a:latin typeface="Verdana"/>
                <a:cs typeface="Verdana"/>
              </a:rPr>
              <a:t> </a:t>
            </a:r>
            <a:r>
              <a:rPr lang="nl-NL" sz="3600" b="0" dirty="0" err="1">
                <a:latin typeface="Verdana"/>
                <a:cs typeface="Verdana"/>
              </a:rPr>
              <a:t>deformations</a:t>
            </a:r>
            <a:r>
              <a:rPr lang="nl-NL" sz="3600" b="0" dirty="0">
                <a:latin typeface="Verdana"/>
                <a:cs typeface="Verdana"/>
              </a:rPr>
              <a:t> (XY)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32" y="1123950"/>
            <a:ext cx="5100668" cy="3371850"/>
          </a:xfrm>
        </p:spPr>
        <p:txBody>
          <a:bodyPr/>
          <a:lstStyle/>
          <a:p>
            <a:r>
              <a:rPr lang="nl-NL" sz="2000" dirty="0" err="1">
                <a:latin typeface="Verdana"/>
                <a:cs typeface="Verdana"/>
              </a:rPr>
              <a:t>Small</a:t>
            </a:r>
            <a:r>
              <a:rPr lang="nl-NL" sz="2000" dirty="0">
                <a:latin typeface="Verdana"/>
                <a:cs typeface="Verdana"/>
              </a:rPr>
              <a:t> </a:t>
            </a:r>
            <a:r>
              <a:rPr lang="nl-NL" sz="2000" dirty="0" err="1">
                <a:latin typeface="Verdana"/>
                <a:cs typeface="Verdana"/>
              </a:rPr>
              <a:t>deformations</a:t>
            </a:r>
            <a:r>
              <a:rPr lang="nl-NL" sz="2000" dirty="0">
                <a:latin typeface="Verdana"/>
                <a:cs typeface="Verdana"/>
              </a:rPr>
              <a:t> due to</a:t>
            </a:r>
          </a:p>
          <a:p>
            <a:pPr lvl="1"/>
            <a:r>
              <a:rPr lang="nl-NL" sz="1800" dirty="0">
                <a:latin typeface="Verdana"/>
                <a:cs typeface="Verdana"/>
              </a:rPr>
              <a:t>Dead zone between chips</a:t>
            </a:r>
          </a:p>
          <a:p>
            <a:pPr lvl="1"/>
            <a:r>
              <a:rPr lang="nl-NL" sz="1800" dirty="0">
                <a:latin typeface="Verdana"/>
                <a:cs typeface="Verdana"/>
              </a:rPr>
              <a:t>Grounded region between chips</a:t>
            </a:r>
          </a:p>
          <a:p>
            <a:r>
              <a:rPr lang="nl-NL" sz="2000" dirty="0">
                <a:latin typeface="Verdana"/>
                <a:cs typeface="Verdana"/>
              </a:rPr>
              <a:t>Are </a:t>
            </a:r>
            <a:r>
              <a:rPr lang="nl-NL" sz="2000" dirty="0" err="1">
                <a:latin typeface="Verdana"/>
                <a:cs typeface="Verdana"/>
              </a:rPr>
              <a:t>corrected</a:t>
            </a:r>
            <a:r>
              <a:rPr lang="nl-NL" sz="2000" dirty="0">
                <a:latin typeface="Verdana"/>
                <a:cs typeface="Verdana"/>
              </a:rPr>
              <a:t> </a:t>
            </a:r>
            <a:r>
              <a:rPr lang="nl-NL" sz="2000" dirty="0" err="1">
                <a:latin typeface="Verdana"/>
                <a:cs typeface="Verdana"/>
              </a:rPr>
              <a:t>by</a:t>
            </a:r>
            <a:r>
              <a:rPr lang="nl-NL" sz="2000" dirty="0">
                <a:latin typeface="Verdana"/>
                <a:cs typeface="Verdana"/>
              </a:rPr>
              <a:t>:</a:t>
            </a:r>
          </a:p>
          <a:p>
            <a:pPr lvl="1"/>
            <a:r>
              <a:rPr lang="nl-NL" sz="1800" dirty="0" err="1">
                <a:latin typeface="Verdana"/>
                <a:cs typeface="Verdana"/>
              </a:rPr>
              <a:t>fitted</a:t>
            </a:r>
            <a:r>
              <a:rPr lang="nl-NL" sz="1800" dirty="0">
                <a:latin typeface="Verdana"/>
                <a:cs typeface="Verdana"/>
              </a:rPr>
              <a:t> correction </a:t>
            </a:r>
            <a:r>
              <a:rPr lang="nl-NL" sz="1800" dirty="0" err="1">
                <a:latin typeface="Verdana"/>
                <a:cs typeface="Verdana"/>
              </a:rPr>
              <a:t>function</a:t>
            </a:r>
            <a:r>
              <a:rPr lang="nl-NL" sz="1800" dirty="0">
                <a:latin typeface="Verdana"/>
                <a:cs typeface="Verdana"/>
              </a:rPr>
              <a:t> </a:t>
            </a:r>
          </a:p>
          <a:p>
            <a:pPr lvl="1"/>
            <a:r>
              <a:rPr lang="nl-NL" sz="1800" dirty="0" err="1">
                <a:latin typeface="Verdana"/>
                <a:cs typeface="Verdana"/>
              </a:rPr>
              <a:t>adding</a:t>
            </a:r>
            <a:r>
              <a:rPr lang="nl-NL" sz="1800" dirty="0">
                <a:latin typeface="Verdana"/>
                <a:cs typeface="Verdana"/>
              </a:rPr>
              <a:t> proper </a:t>
            </a:r>
            <a:r>
              <a:rPr lang="nl-NL" sz="1800" dirty="0" err="1">
                <a:latin typeface="Verdana"/>
                <a:cs typeface="Verdana"/>
              </a:rPr>
              <a:t>guard</a:t>
            </a:r>
            <a:r>
              <a:rPr lang="nl-NL" sz="1800" dirty="0">
                <a:latin typeface="Verdana"/>
                <a:cs typeface="Verdana"/>
              </a:rPr>
              <a:t> </a:t>
            </a:r>
            <a:r>
              <a:rPr lang="nl-NL" sz="1800" dirty="0" err="1">
                <a:latin typeface="Verdana"/>
                <a:cs typeface="Verdana"/>
              </a:rPr>
              <a:t>wire</a:t>
            </a:r>
            <a:r>
              <a:rPr lang="nl-NL" sz="1800" dirty="0">
                <a:latin typeface="Verdana"/>
                <a:cs typeface="Verdana"/>
              </a:rPr>
              <a:t> </a:t>
            </a:r>
            <a:r>
              <a:rPr lang="nl-NL" sz="1800" dirty="0" err="1">
                <a:latin typeface="Verdana"/>
                <a:cs typeface="Verdana"/>
              </a:rPr>
              <a:t>electrode</a:t>
            </a:r>
            <a:r>
              <a:rPr lang="nl-NL" sz="1800" dirty="0">
                <a:latin typeface="Verdana"/>
                <a:cs typeface="Verdana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" b="1701"/>
          <a:stretch>
            <a:fillRect/>
          </a:stretch>
        </p:blipFill>
        <p:spPr bwMode="auto">
          <a:xfrm>
            <a:off x="263352" y="3369693"/>
            <a:ext cx="2159649" cy="295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1366993" y="5458521"/>
            <a:ext cx="385607" cy="4088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12" t="9217" b="15205"/>
          <a:stretch/>
        </p:blipFill>
        <p:spPr>
          <a:xfrm rot="5400000">
            <a:off x="3272412" y="3326012"/>
            <a:ext cx="1718144" cy="295232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rot="5400000">
            <a:off x="3894419" y="4075343"/>
            <a:ext cx="1095324" cy="5646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303778" y="4879208"/>
            <a:ext cx="0" cy="4555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015746" y="4879208"/>
            <a:ext cx="0" cy="4555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4015746" y="5095232"/>
            <a:ext cx="28803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356340" y="3440668"/>
            <a:ext cx="213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Grounded region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1271464" y="5414392"/>
            <a:ext cx="144016" cy="72008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1447800" y="5086103"/>
            <a:ext cx="2146920" cy="3240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6" name="Picture 15" descr="figure8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6172200" y="1066800"/>
            <a:ext cx="4800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45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10363200" cy="800100"/>
          </a:xfrm>
        </p:spPr>
        <p:txBody>
          <a:bodyPr/>
          <a:lstStyle/>
          <a:p>
            <a:r>
              <a:rPr lang="en-US" sz="3200" b="0" dirty="0">
                <a:latin typeface="Verdana"/>
                <a:cs typeface="Verdana"/>
              </a:rPr>
              <a:t>QUAD deformations in </a:t>
            </a:r>
            <a:r>
              <a:rPr lang="en-US" sz="3200" dirty="0">
                <a:latin typeface="Verdana"/>
                <a:cs typeface="Verdana"/>
              </a:rPr>
              <a:t>transverse</a:t>
            </a:r>
            <a:r>
              <a:rPr lang="en-US" sz="3200" b="0" dirty="0">
                <a:latin typeface="Verdana"/>
                <a:cs typeface="Verdana"/>
              </a:rPr>
              <a:t> plane (</a:t>
            </a:r>
            <a:r>
              <a:rPr lang="en-US" sz="3200" dirty="0">
                <a:latin typeface="Verdana"/>
                <a:cs typeface="Verdana"/>
              </a:rPr>
              <a:t>XY</a:t>
            </a:r>
            <a:r>
              <a:rPr lang="en-US" sz="3200" b="0" dirty="0">
                <a:latin typeface="Verdana"/>
                <a:cs typeface="Verdana"/>
              </a:rPr>
              <a:t>)</a:t>
            </a:r>
            <a:r>
              <a:rPr lang="en-US" sz="3200" b="0" baseline="0" dirty="0">
                <a:latin typeface="Verdana"/>
                <a:cs typeface="Verdana"/>
              </a:rPr>
              <a:t> </a:t>
            </a:r>
            <a:endParaRPr lang="en-US" sz="3200" b="0" dirty="0">
              <a:latin typeface="Verdana"/>
              <a:cs typeface="Verdan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98354" y="1200150"/>
            <a:ext cx="6273710" cy="33718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Verdana"/>
                <a:cs typeface="Verdana"/>
              </a:rPr>
              <a:t>After applying fitted edge corrections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Verdana"/>
                <a:cs typeface="Verdana"/>
              </a:rPr>
              <a:t>RMS of the mean residuals are 13 </a:t>
            </a:r>
            <a:r>
              <a:rPr lang="en-US" sz="2200" dirty="0" err="1">
                <a:latin typeface="Verdana"/>
                <a:cs typeface="Verdana"/>
              </a:rPr>
              <a:t>μm</a:t>
            </a:r>
            <a:r>
              <a:rPr lang="en-US" sz="2200" dirty="0">
                <a:latin typeface="Verdana"/>
                <a:cs typeface="Verdana"/>
              </a:rPr>
              <a:t> over the whole QUAD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6322621" y="1676400"/>
            <a:ext cx="9925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FFFFFF"/>
                </a:solidFill>
              </a:rPr>
              <a:t>XY</a:t>
            </a:r>
          </a:p>
        </p:txBody>
      </p:sp>
      <p:pic>
        <p:nvPicPr>
          <p:cNvPr id="10" name="Afbeelding 5">
            <a:extLst>
              <a:ext uri="{FF2B5EF4-FFF2-40B4-BE49-F238E27FC236}">
                <a16:creationId xmlns:a16="http://schemas.microsoft.com/office/drawing/2014/main" id="{4D3F2A2B-D344-4AAA-9A3B-E7492EF36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136" y="2564904"/>
            <a:ext cx="4587856" cy="3368234"/>
          </a:xfrm>
          <a:prstGeom prst="rect">
            <a:avLst/>
          </a:prstGeom>
        </p:spPr>
      </p:pic>
      <p:pic>
        <p:nvPicPr>
          <p:cNvPr id="8" name="Picture 7" descr="figure9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068387" y="1117197"/>
            <a:ext cx="4590213" cy="497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79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86000" y="461963"/>
            <a:ext cx="9906000" cy="452437"/>
          </a:xfrm>
        </p:spPr>
        <p:txBody>
          <a:bodyPr/>
          <a:lstStyle/>
          <a:p>
            <a:pPr algn="l"/>
            <a:r>
              <a:rPr lang="en-GB" altLang="en-US" sz="3600" b="0" dirty="0">
                <a:latin typeface="Verdana"/>
                <a:cs typeface="Verdana"/>
              </a:rPr>
              <a:t>    QUAD as a building block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4876800"/>
            <a:ext cx="2531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in </a:t>
            </a:r>
            <a:r>
              <a:rPr lang="en-US" sz="2000" kern="0" dirty="0">
                <a:solidFill>
                  <a:srgbClr val="FF0000"/>
                </a:solidFill>
                <a:latin typeface="Verdana"/>
                <a:cs typeface="Verdana"/>
              </a:rPr>
              <a:t>red 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guard wires</a:t>
            </a:r>
            <a:endParaRPr lang="en-US" dirty="0"/>
          </a:p>
        </p:txBody>
      </p:sp>
      <p:pic>
        <p:nvPicPr>
          <p:cNvPr id="11" name="Afbeelding 6">
            <a:extLst>
              <a:ext uri="{FF2B5EF4-FFF2-40B4-BE49-F238E27FC236}">
                <a16:creationId xmlns:a16="http://schemas.microsoft.com/office/drawing/2014/main" id="{A3663150-FDC6-42A0-9BEF-032111CE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4" t="5416" r="10487" b="5393"/>
          <a:stretch/>
        </p:blipFill>
        <p:spPr>
          <a:xfrm>
            <a:off x="533400" y="2430343"/>
            <a:ext cx="3676330" cy="2942873"/>
          </a:xfrm>
          <a:prstGeom prst="rect">
            <a:avLst/>
          </a:prstGeom>
        </p:spPr>
      </p:pic>
      <p:pic>
        <p:nvPicPr>
          <p:cNvPr id="12" name="Afbeelding 5">
            <a:extLst>
              <a:ext uri="{FF2B5EF4-FFF2-40B4-BE49-F238E27FC236}">
                <a16:creationId xmlns:a16="http://schemas.microsoft.com/office/drawing/2014/main" id="{288A1E8D-2AD8-4728-8AE3-14EF2A906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7" t="3149" r="6930" b="5257"/>
          <a:stretch/>
        </p:blipFill>
        <p:spPr>
          <a:xfrm>
            <a:off x="4705669" y="2460682"/>
            <a:ext cx="3676331" cy="2912534"/>
          </a:xfrm>
          <a:prstGeom prst="rect">
            <a:avLst/>
          </a:prstGeom>
        </p:spPr>
      </p:pic>
      <p:pic>
        <p:nvPicPr>
          <p:cNvPr id="14" name="Afbeelding 7">
            <a:extLst>
              <a:ext uri="{FF2B5EF4-FFF2-40B4-BE49-F238E27FC236}">
                <a16:creationId xmlns:a16="http://schemas.microsoft.com/office/drawing/2014/main" id="{EEBE354F-5A94-46FE-AD12-A6A311399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1230">
            <a:off x="8865197" y="2994604"/>
            <a:ext cx="2902191" cy="11741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38600" y="1371600"/>
            <a:ext cx="7037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Verdana"/>
                <a:cs typeface="Verdana"/>
              </a:rPr>
              <a:t>8-QUAD module (2x4 quads) with field cage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05C20C-F0AD-8342-9005-8ECF99ED1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5" y="1710704"/>
            <a:ext cx="3524141" cy="264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9F342-C470-FC41-8D96-0D40434B9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29" y="1700517"/>
            <a:ext cx="3524141" cy="26431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431704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B8DC57-C87B-BC41-A2C9-2F98466BAE1F}"/>
              </a:ext>
            </a:extLst>
          </p:cNvPr>
          <p:cNvSpPr/>
          <p:nvPr/>
        </p:nvSpPr>
        <p:spPr>
          <a:xfrm>
            <a:off x="1991544" y="4686235"/>
            <a:ext cx="88617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latin typeface="Verdana"/>
                <a:cs typeface="Verdana"/>
              </a:rPr>
              <a:t>Mounting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8 quad module </a:t>
            </a:r>
            <a:r>
              <a:rPr lang="nl-NL" dirty="0" err="1">
                <a:latin typeface="Verdana"/>
                <a:cs typeface="Verdana"/>
              </a:rPr>
              <a:t>between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silicon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planes</a:t>
            </a:r>
            <a:endParaRPr lang="nl-NL" dirty="0">
              <a:latin typeface="Verdana"/>
              <a:cs typeface="Verdana"/>
            </a:endParaRPr>
          </a:p>
          <a:p>
            <a:r>
              <a:rPr lang="nl-NL" dirty="0">
                <a:latin typeface="Verdana"/>
                <a:cs typeface="Verdana"/>
              </a:rPr>
              <a:t>         sliding </a:t>
            </a:r>
            <a:r>
              <a:rPr lang="nl-NL" dirty="0" err="1">
                <a:latin typeface="Verdana"/>
                <a:cs typeface="Verdana"/>
              </a:rPr>
              <a:t>it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into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1 T PCMAG </a:t>
            </a:r>
            <a:r>
              <a:rPr lang="nl-NL" dirty="0" err="1">
                <a:latin typeface="Verdana"/>
                <a:cs typeface="Verdana"/>
              </a:rPr>
              <a:t>solenoid</a:t>
            </a:r>
            <a:endParaRPr lang="nl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08748D-6E52-4944-AA04-290BDAA30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25" y="1720891"/>
            <a:ext cx="3496975" cy="26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57265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565119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640CE-BCCF-3646-B29E-70A4E1CB83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8989" y="-2501764"/>
            <a:ext cx="4193841" cy="121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51568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4749E2-F79A-6442-BE74-F40F21EC1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3872" y="319390"/>
            <a:ext cx="4838095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AF08D-5671-CE43-BCAF-BCD5B319B4A5}"/>
              </a:ext>
            </a:extLst>
          </p:cNvPr>
          <p:cNvSpPr txBox="1"/>
          <p:nvPr/>
        </p:nvSpPr>
        <p:spPr>
          <a:xfrm>
            <a:off x="784649" y="2780928"/>
            <a:ext cx="127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B4A1B2-8F7A-EF47-B410-00FE1D1DCBF2}"/>
              </a:ext>
            </a:extLst>
          </p:cNvPr>
          <p:cNvSpPr/>
          <p:nvPr/>
        </p:nvSpPr>
        <p:spPr>
          <a:xfrm rot="16200000">
            <a:off x="-155828" y="2081609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FCC25E-96C9-7B47-BDB3-236D24F1761D}"/>
              </a:ext>
            </a:extLst>
          </p:cNvPr>
          <p:cNvCxnSpPr/>
          <p:nvPr/>
        </p:nvCxnSpPr>
        <p:spPr bwMode="auto">
          <a:xfrm>
            <a:off x="695400" y="2780928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ED93A6-A1FB-404E-82BF-2B070B8164CC}"/>
              </a:ext>
            </a:extLst>
          </p:cNvPr>
          <p:cNvCxnSpPr>
            <a:cxnSpLocks/>
          </p:cNvCxnSpPr>
          <p:nvPr/>
        </p:nvCxnSpPr>
        <p:spPr bwMode="auto">
          <a:xfrm flipV="1">
            <a:off x="695400" y="1917740"/>
            <a:ext cx="0" cy="8631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77C815B-E72E-7D4F-8069-78423FD9B41C}"/>
              </a:ext>
            </a:extLst>
          </p:cNvPr>
          <p:cNvCxnSpPr>
            <a:cxnSpLocks/>
          </p:cNvCxnSpPr>
          <p:nvPr/>
        </p:nvCxnSpPr>
        <p:spPr bwMode="auto">
          <a:xfrm>
            <a:off x="695400" y="4436204"/>
            <a:ext cx="0" cy="7209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277328-2639-8C43-AF7E-5CCC262FB249}"/>
              </a:ext>
            </a:extLst>
          </p:cNvPr>
          <p:cNvCxnSpPr/>
          <p:nvPr/>
        </p:nvCxnSpPr>
        <p:spPr bwMode="auto">
          <a:xfrm>
            <a:off x="695400" y="4436204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1278747-E1B0-864E-BF02-D1DDE6E709C1}"/>
              </a:ext>
            </a:extLst>
          </p:cNvPr>
          <p:cNvSpPr/>
          <p:nvPr/>
        </p:nvSpPr>
        <p:spPr>
          <a:xfrm>
            <a:off x="695400" y="3949658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5A7B3E-EA7F-5746-A737-31E01D40F434}"/>
              </a:ext>
            </a:extLst>
          </p:cNvPr>
          <p:cNvSpPr/>
          <p:nvPr/>
        </p:nvSpPr>
        <p:spPr>
          <a:xfrm rot="16200000">
            <a:off x="-109662" y="4799925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43BFBF-C561-1142-AD2A-C804F2E79932}"/>
              </a:ext>
            </a:extLst>
          </p:cNvPr>
          <p:cNvSpPr/>
          <p:nvPr/>
        </p:nvSpPr>
        <p:spPr>
          <a:xfrm>
            <a:off x="5959629" y="356372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48488D-CE57-DC40-B283-73ED93F35D29}"/>
              </a:ext>
            </a:extLst>
          </p:cNvPr>
          <p:cNvSpPr/>
          <p:nvPr/>
        </p:nvSpPr>
        <p:spPr>
          <a:xfrm>
            <a:off x="6031637" y="6011996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2038CE-A329-ED4D-BCA0-C1C38DFE3123}"/>
              </a:ext>
            </a:extLst>
          </p:cNvPr>
          <p:cNvSpPr/>
          <p:nvPr/>
        </p:nvSpPr>
        <p:spPr>
          <a:xfrm rot="16200000">
            <a:off x="2134736" y="215523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CBE03E-768E-384D-98CF-EBBE3D28150C}"/>
              </a:ext>
            </a:extLst>
          </p:cNvPr>
          <p:cNvSpPr/>
          <p:nvPr/>
        </p:nvSpPr>
        <p:spPr>
          <a:xfrm rot="16200000">
            <a:off x="1956841" y="4715766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local drift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685E7F-256E-6D40-9F17-C3984944A24E}"/>
              </a:ext>
            </a:extLst>
          </p:cNvPr>
          <p:cNvSpPr txBox="1"/>
          <p:nvPr/>
        </p:nvSpPr>
        <p:spPr>
          <a:xfrm>
            <a:off x="8832304" y="1701963"/>
            <a:ext cx="311369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 display with module and telescope</a:t>
            </a:r>
          </a:p>
          <a:p>
            <a:endParaRPr lang="en-GB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1130 hits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677.5/1128 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775.9/1069</a:t>
            </a:r>
          </a:p>
          <a:p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Asymmetric tail outlier removal applied 1071 hits in z kept.</a:t>
            </a:r>
          </a:p>
          <a:p>
            <a:endParaRPr lang="en-NL" sz="18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track hits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Telescope track hits </a:t>
            </a:r>
            <a:r>
              <a:rPr lang="en-NL" sz="1800" dirty="0">
                <a:solidFill>
                  <a:srgbClr val="66FF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(off track green) </a:t>
            </a:r>
          </a:p>
          <a:p>
            <a:endParaRPr lang="en-NL" sz="1800" dirty="0">
              <a:latin typeface="Symbol" pitchFamily="2" charset="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6A561A-A626-4844-97E0-27EBD5EB8742}"/>
              </a:ext>
            </a:extLst>
          </p:cNvPr>
          <p:cNvSpPr/>
          <p:nvPr/>
        </p:nvSpPr>
        <p:spPr>
          <a:xfrm>
            <a:off x="5303912" y="1919823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233243766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7AC25-F9CC-4542-8D97-7A2537A23311}"/>
              </a:ext>
            </a:extLst>
          </p:cNvPr>
          <p:cNvSpPr txBox="1"/>
          <p:nvPr/>
        </p:nvSpPr>
        <p:spPr>
          <a:xfrm>
            <a:off x="695400" y="4377298"/>
            <a:ext cx="3960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964 selected tracks</a:t>
            </a:r>
          </a:p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Impressive 1009 hits / track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9B6007-45F2-B841-9E9F-9CEC80A25B73}"/>
              </a:ext>
            </a:extLst>
          </p:cNvPr>
          <p:cNvSpPr/>
          <p:nvPr/>
        </p:nvSpPr>
        <p:spPr>
          <a:xfrm>
            <a:off x="4421799" y="936155"/>
            <a:ext cx="4452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Run 6916 B=0 T p =6 GeV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3EEA57-F59B-6946-9CA5-080B5CB83FEE}"/>
              </a:ext>
            </a:extLst>
          </p:cNvPr>
          <p:cNvSpPr/>
          <p:nvPr/>
        </p:nvSpPr>
        <p:spPr>
          <a:xfrm>
            <a:off x="1676188" y="1340768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B03355-61D5-9B46-9F3A-80EED9485335}"/>
              </a:ext>
            </a:extLst>
          </p:cNvPr>
          <p:cNvSpPr/>
          <p:nvPr/>
        </p:nvSpPr>
        <p:spPr>
          <a:xfrm>
            <a:off x="4926739" y="3519006"/>
            <a:ext cx="685789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8-quad module Tracking precision: 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osition 9 </a:t>
            </a:r>
            <a:r>
              <a:rPr lang="en-NL" sz="2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(xy) 13 </a:t>
            </a:r>
            <a:r>
              <a:rPr lang="en-NL" sz="2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(z)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ngle 0.19 mrad (dx/dy) 0.25 (dz/dy) mrad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odule tracklength = 157.96 mm 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 that in a B field because of the reduced diffusion the tracking precision will improve substantially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7FD0AC-4970-444C-B866-53DD9E216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6752" y="928549"/>
            <a:ext cx="2616101" cy="42237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09C83-D3DA-1E45-93FB-E9F314A69D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" r="49380"/>
          <a:stretch/>
        </p:blipFill>
        <p:spPr>
          <a:xfrm rot="5400000">
            <a:off x="5136290" y="572286"/>
            <a:ext cx="2001768" cy="38267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44AEF4-1834-8B44-AD8F-A096136399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4"/>
          <a:stretch/>
        </p:blipFill>
        <p:spPr>
          <a:xfrm rot="5400000">
            <a:off x="9044068" y="555968"/>
            <a:ext cx="1827482" cy="397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23404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EEFF24-9354-4145-953E-EEE4B1801C40}"/>
              </a:ext>
            </a:extLst>
          </p:cNvPr>
          <p:cNvSpPr/>
          <p:nvPr/>
        </p:nvSpPr>
        <p:spPr>
          <a:xfrm>
            <a:off x="3503712" y="1099408"/>
            <a:ext cx="5264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Run 6916-6918 B=0 T p=6 GeV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8AF21-1B48-C24A-BE7B-4BB016B70C00}"/>
              </a:ext>
            </a:extLst>
          </p:cNvPr>
          <p:cNvSpPr txBox="1"/>
          <p:nvPr/>
        </p:nvSpPr>
        <p:spPr>
          <a:xfrm>
            <a:off x="3503712" y="1772816"/>
            <a:ext cx="921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Three runs at different drift distances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415709-A2C6-BC49-8B77-2BCFCC2D9779}"/>
              </a:ext>
            </a:extLst>
          </p:cNvPr>
          <p:cNvSpPr/>
          <p:nvPr/>
        </p:nvSpPr>
        <p:spPr>
          <a:xfrm rot="18149235">
            <a:off x="22766" y="3489561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27AF75-02BE-4F4D-9544-DA26C0EB3F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4863" y="-890489"/>
            <a:ext cx="3581449" cy="981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76091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5544B7-89A0-5745-D8F2-CFC411D1B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0209" y="-60183"/>
            <a:ext cx="3774653" cy="7956239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/>
              <p:nvPr/>
            </p:nvSpPr>
            <p:spPr>
              <a:xfrm>
                <a:off x="3431704" y="1693007"/>
                <a:ext cx="61371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D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NL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704" y="1693007"/>
                <a:ext cx="6137101" cy="400110"/>
              </a:xfrm>
              <a:prstGeom prst="rect">
                <a:avLst/>
              </a:prstGeom>
              <a:blipFill>
                <a:blip r:embed="rId8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E7702F2-243A-D641-81DF-70ACC2A2B173}"/>
              </a:ext>
            </a:extLst>
          </p:cNvPr>
          <p:cNvSpPr/>
          <p:nvPr/>
        </p:nvSpPr>
        <p:spPr>
          <a:xfrm rot="16200000">
            <a:off x="3559861" y="3408304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E9A115-CBBB-AB48-B4FC-687AD867E71B}"/>
              </a:ext>
            </a:extLst>
          </p:cNvPr>
          <p:cNvSpPr/>
          <p:nvPr/>
        </p:nvSpPr>
        <p:spPr>
          <a:xfrm>
            <a:off x="3641159" y="998352"/>
            <a:ext cx="5373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Run 6916-6918 B=0 T p=6 GeV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622529-83D1-C947-914D-2A662B6063D4}"/>
              </a:ext>
            </a:extLst>
          </p:cNvPr>
          <p:cNvSpPr/>
          <p:nvPr/>
        </p:nvSpPr>
        <p:spPr>
          <a:xfrm>
            <a:off x="2848603" y="4479503"/>
            <a:ext cx="108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5D82F0-AB05-1043-BC3A-77C8BA068851}"/>
              </a:ext>
            </a:extLst>
          </p:cNvPr>
          <p:cNvSpPr/>
          <p:nvPr/>
        </p:nvSpPr>
        <p:spPr>
          <a:xfrm>
            <a:off x="2794101" y="4047455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35BA8-DF98-CC42-AB3A-8CF60A5580F0}"/>
              </a:ext>
            </a:extLst>
          </p:cNvPr>
          <p:cNvSpPr/>
          <p:nvPr/>
        </p:nvSpPr>
        <p:spPr>
          <a:xfrm>
            <a:off x="1631504" y="1692010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Fitted resolution</a:t>
            </a:r>
            <a:endParaRPr lang="en-NL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/>
              <p:nvPr/>
            </p:nvSpPr>
            <p:spPr>
              <a:xfrm>
                <a:off x="1695401" y="2524834"/>
                <a:ext cx="20963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287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01" y="2524834"/>
                <a:ext cx="2096343" cy="400110"/>
              </a:xfrm>
              <a:prstGeom prst="rect">
                <a:avLst/>
              </a:prstGeom>
              <a:blipFill>
                <a:blip r:embed="rId9"/>
                <a:stretch>
                  <a:fillRect t="-3125" b="-1875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/>
              <p:nvPr/>
            </p:nvSpPr>
            <p:spPr>
              <a:xfrm>
                <a:off x="5735960" y="2463860"/>
                <a:ext cx="200497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L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273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18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0"/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ToT &gt; 50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2463860"/>
                <a:ext cx="2004972" cy="677108"/>
              </a:xfrm>
              <a:prstGeom prst="rect">
                <a:avLst/>
              </a:prstGeom>
              <a:blipFill>
                <a:blip r:embed="rId10"/>
                <a:stretch>
                  <a:fillRect l="-2516" t="-1852" b="-1111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7F3DD525-D871-6A46-9617-DE9F545DE072}"/>
              </a:ext>
            </a:extLst>
          </p:cNvPr>
          <p:cNvSpPr/>
          <p:nvPr/>
        </p:nvSpPr>
        <p:spPr>
          <a:xfrm>
            <a:off x="6194711" y="4581128"/>
            <a:ext cx="1917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=280 V/cm</a:t>
            </a:r>
            <a:endParaRPr lang="en-N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77DBCF-0726-254A-90E1-AF94C3AD8EC0}"/>
              </a:ext>
            </a:extLst>
          </p:cNvPr>
          <p:cNvSpPr/>
          <p:nvPr/>
        </p:nvSpPr>
        <p:spPr>
          <a:xfrm>
            <a:off x="8760297" y="2204864"/>
            <a:ext cx="302530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latin typeface="Symbol" pitchFamily="2" charset="2"/>
              </a:rPr>
              <a:t>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dirty="0">
                <a:latin typeface="Symbol" pitchFamily="2" charset="2"/>
              </a:rPr>
              <a:t> 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xy0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>
                <a:latin typeface="Symbol" pitchFamily="2" charset="2"/>
              </a:rPr>
              <a:t>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dirty="0">
                <a:latin typeface="Symbol" pitchFamily="2" charset="2"/>
              </a:rPr>
              <a:t> + 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 tele 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baseline="30000" dirty="0">
                <a:solidFill>
                  <a:srgbClr val="000000"/>
                </a:solidFill>
                <a:latin typeface="Symbol" pitchFamily="2" charset="2"/>
              </a:rPr>
              <a:t>2</a:t>
            </a:r>
            <a:r>
              <a:rPr lang="en-GB" sz="20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</a:t>
            </a:r>
            <a:r>
              <a:rPr lang="en-GB" sz="18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/12 </a:t>
            </a:r>
            <a:r>
              <a:rPr lang="en-GB" sz="18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</a:p>
          <a:p>
            <a:pPr lvl="0"/>
            <a:r>
              <a:rPr lang="en-GB" dirty="0" err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sz="2000" baseline="-25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20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tele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dirty="0">
              <a:solidFill>
                <a:srgbClr val="000000"/>
              </a:solidFill>
            </a:endParaRPr>
          </a:p>
          <a:p>
            <a:r>
              <a:rPr lang="en-GB" sz="1800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sz="1800" dirty="0">
              <a:solidFill>
                <a:srgbClr val="000000"/>
              </a:solidFill>
            </a:endParaRPr>
          </a:p>
          <a:p>
            <a:r>
              <a:rPr lang="en-GB" dirty="0">
                <a:latin typeface="Symbol" pitchFamily="2" charset="2"/>
              </a:rPr>
              <a:t> </a:t>
            </a:r>
            <a:endParaRPr lang="en-NL" dirty="0">
              <a:latin typeface="Symbol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/>
              <p:nvPr/>
            </p:nvSpPr>
            <p:spPr>
              <a:xfrm>
                <a:off x="8904312" y="3627041"/>
                <a:ext cx="2636876" cy="23117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Magboltz</a:t>
                </a: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gives D</a:t>
                </a:r>
                <a:r>
                  <a:rPr lang="en-GB" sz="2000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NL" sz="2400" dirty="0">
                    <a:solidFill>
                      <a:srgbClr val="0066FF"/>
                    </a:solidFill>
                  </a:rPr>
                  <a:t>  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287 </a:t>
                </a:r>
                <a:r>
                  <a:rPr lang="en-NL" sz="2000" dirty="0">
                    <a:solidFill>
                      <a:schemeClr val="tx1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T2K* = T2K gas with O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H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</a:t>
                </a: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312" y="3627041"/>
                <a:ext cx="2636876" cy="2311787"/>
              </a:xfrm>
              <a:prstGeom prst="rect">
                <a:avLst/>
              </a:prstGeom>
              <a:blipFill>
                <a:blip r:embed="rId11"/>
                <a:stretch>
                  <a:fillRect l="-240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9604980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FEF8D6-F8DC-0105-D2D1-76DCD0A02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4610" y="-166524"/>
            <a:ext cx="3867488" cy="8151916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/>
              <p:nvPr/>
            </p:nvSpPr>
            <p:spPr>
              <a:xfrm>
                <a:off x="3431704" y="1693007"/>
                <a:ext cx="61371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D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NL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704" y="1693007"/>
                <a:ext cx="6137101" cy="400110"/>
              </a:xfrm>
              <a:prstGeom prst="rect">
                <a:avLst/>
              </a:prstGeom>
              <a:blipFill>
                <a:blip r:embed="rId8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E7702F2-243A-D641-81DF-70ACC2A2B173}"/>
              </a:ext>
            </a:extLst>
          </p:cNvPr>
          <p:cNvSpPr/>
          <p:nvPr/>
        </p:nvSpPr>
        <p:spPr>
          <a:xfrm rot="16200000">
            <a:off x="3559861" y="3408304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E9A115-CBBB-AB48-B4FC-687AD867E71B}"/>
              </a:ext>
            </a:extLst>
          </p:cNvPr>
          <p:cNvSpPr/>
          <p:nvPr/>
        </p:nvSpPr>
        <p:spPr>
          <a:xfrm>
            <a:off x="2927648" y="998352"/>
            <a:ext cx="6250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Run 6983-6990 B=1 T p=5 and 6 GeV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622529-83D1-C947-914D-2A662B6063D4}"/>
              </a:ext>
            </a:extLst>
          </p:cNvPr>
          <p:cNvSpPr/>
          <p:nvPr/>
        </p:nvSpPr>
        <p:spPr>
          <a:xfrm>
            <a:off x="2848603" y="4479503"/>
            <a:ext cx="108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5D82F0-AB05-1043-BC3A-77C8BA068851}"/>
              </a:ext>
            </a:extLst>
          </p:cNvPr>
          <p:cNvSpPr/>
          <p:nvPr/>
        </p:nvSpPr>
        <p:spPr>
          <a:xfrm>
            <a:off x="2794101" y="4047455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35BA8-DF98-CC42-AB3A-8CF60A5580F0}"/>
              </a:ext>
            </a:extLst>
          </p:cNvPr>
          <p:cNvSpPr/>
          <p:nvPr/>
        </p:nvSpPr>
        <p:spPr>
          <a:xfrm>
            <a:off x="1631504" y="1692010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Fitted resolution</a:t>
            </a:r>
            <a:endParaRPr lang="en-NL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/>
              <p:nvPr/>
            </p:nvSpPr>
            <p:spPr>
              <a:xfrm>
                <a:off x="1695401" y="2524834"/>
                <a:ext cx="20771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1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01" y="2524834"/>
                <a:ext cx="2077107" cy="400110"/>
              </a:xfrm>
              <a:prstGeom prst="rect">
                <a:avLst/>
              </a:prstGeom>
              <a:blipFill>
                <a:blip r:embed="rId9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/>
              <p:nvPr/>
            </p:nvSpPr>
            <p:spPr>
              <a:xfrm>
                <a:off x="5735960" y="2463860"/>
                <a:ext cx="200497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L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251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18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0"/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ToT &gt; 50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2463860"/>
                <a:ext cx="2004972" cy="677108"/>
              </a:xfrm>
              <a:prstGeom prst="rect">
                <a:avLst/>
              </a:prstGeom>
              <a:blipFill>
                <a:blip r:embed="rId10"/>
                <a:stretch>
                  <a:fillRect l="-2516" t="-1818" b="-1090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7F3DD525-D871-6A46-9617-DE9F545DE072}"/>
              </a:ext>
            </a:extLst>
          </p:cNvPr>
          <p:cNvSpPr/>
          <p:nvPr/>
        </p:nvSpPr>
        <p:spPr>
          <a:xfrm>
            <a:off x="6194711" y="4581128"/>
            <a:ext cx="1917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=280 V/cm</a:t>
            </a:r>
            <a:endParaRPr lang="en-N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77DBCF-0726-254A-90E1-AF94C3AD8EC0}"/>
              </a:ext>
            </a:extLst>
          </p:cNvPr>
          <p:cNvSpPr/>
          <p:nvPr/>
        </p:nvSpPr>
        <p:spPr>
          <a:xfrm>
            <a:off x="8975353" y="2158405"/>
            <a:ext cx="302530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latin typeface="Symbol" pitchFamily="2" charset="2"/>
              </a:rPr>
              <a:t>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dirty="0">
                <a:latin typeface="Symbol" pitchFamily="2" charset="2"/>
              </a:rPr>
              <a:t> 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xy0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>
                <a:latin typeface="Symbol" pitchFamily="2" charset="2"/>
              </a:rPr>
              <a:t>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dirty="0">
                <a:latin typeface="Symbol" pitchFamily="2" charset="2"/>
              </a:rPr>
              <a:t> + 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 tele 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baseline="30000" dirty="0">
                <a:solidFill>
                  <a:srgbClr val="000000"/>
                </a:solidFill>
                <a:latin typeface="Symbol" pitchFamily="2" charset="2"/>
              </a:rPr>
              <a:t>2</a:t>
            </a:r>
            <a:r>
              <a:rPr lang="en-GB" sz="20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</a:t>
            </a:r>
            <a:r>
              <a:rPr lang="en-GB" sz="18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/12 </a:t>
            </a:r>
            <a:r>
              <a:rPr lang="en-GB" sz="18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</a:p>
          <a:p>
            <a:pPr lvl="0"/>
            <a:r>
              <a:rPr lang="en-GB" dirty="0" err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sz="2000" baseline="-25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20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tele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42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dirty="0">
              <a:solidFill>
                <a:srgbClr val="000000"/>
              </a:solidFill>
            </a:endParaRPr>
          </a:p>
          <a:p>
            <a:r>
              <a:rPr lang="en-GB" sz="1800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sz="1800" dirty="0">
              <a:solidFill>
                <a:srgbClr val="000000"/>
              </a:solidFill>
            </a:endParaRPr>
          </a:p>
          <a:p>
            <a:r>
              <a:rPr lang="en-GB" dirty="0">
                <a:latin typeface="Symbol" pitchFamily="2" charset="2"/>
              </a:rPr>
              <a:t> </a:t>
            </a:r>
            <a:endParaRPr lang="en-NL" dirty="0">
              <a:latin typeface="Symbol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/>
              <p:nvPr/>
            </p:nvSpPr>
            <p:spPr>
              <a:xfrm>
                <a:off x="8904312" y="3627041"/>
                <a:ext cx="2636876" cy="23083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Magboltz</a:t>
                </a: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gives for D</a:t>
                </a:r>
                <a:r>
                  <a:rPr lang="en-GB" sz="2000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NL" sz="2400" dirty="0">
                    <a:solidFill>
                      <a:srgbClr val="0066FF"/>
                    </a:solidFill>
                  </a:rPr>
                  <a:t> 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=121 </a:t>
                </a:r>
                <a:r>
                  <a:rPr lang="en-NL" sz="2000" dirty="0">
                    <a:solidFill>
                      <a:schemeClr val="tx1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T2K* = T2K gas with O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H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</a:t>
                </a: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312" y="3627041"/>
                <a:ext cx="2636876" cy="2308324"/>
              </a:xfrm>
              <a:prstGeom prst="rect">
                <a:avLst/>
              </a:prstGeom>
              <a:blipFill>
                <a:blip r:embed="rId11"/>
                <a:stretch>
                  <a:fillRect l="-2404" r="-144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0715829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6">
            <a:extLst>
              <a:ext uri="{FF2B5EF4-FFF2-40B4-BE49-F238E27FC236}">
                <a16:creationId xmlns:a16="http://schemas.microsoft.com/office/drawing/2014/main" id="{3B2F6128-E4B0-AF4D-B59E-5964AFCCC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4" t="5416" r="10487" b="5393"/>
          <a:stretch/>
        </p:blipFill>
        <p:spPr>
          <a:xfrm rot="17763818">
            <a:off x="5165305" y="1696189"/>
            <a:ext cx="3285893" cy="2630331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Pixel TPC</a:t>
            </a: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3295347" y="2298086"/>
            <a:ext cx="2191053" cy="242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44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5828"/>
          <a:stretch>
            <a:fillRect/>
          </a:stretch>
        </p:blipFill>
        <p:spPr>
          <a:xfrm>
            <a:off x="1646118" y="2667000"/>
            <a:ext cx="1401882" cy="17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PC-Pixel-ComAcceptanceZoom.gif"/>
          <p:cNvPicPr>
            <a:picLocks noChangeAspect="1"/>
          </p:cNvPicPr>
          <p:nvPr/>
        </p:nvPicPr>
        <p:blipFill>
          <a:blip r:embed="rId6"/>
          <a:srcRect r="9979"/>
          <a:stretch>
            <a:fillRect/>
          </a:stretch>
        </p:blipFill>
        <p:spPr>
          <a:xfrm>
            <a:off x="9270930" y="2697022"/>
            <a:ext cx="2235270" cy="240837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2438400" y="2743200"/>
            <a:ext cx="1524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>
            <a:cxnSpLocks/>
          </p:cNvCxnSpPr>
          <p:nvPr/>
        </p:nvCxnSpPr>
        <p:spPr bwMode="auto">
          <a:xfrm flipV="1">
            <a:off x="4343400" y="2514600"/>
            <a:ext cx="2274352" cy="3383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52400" y="5100935"/>
            <a:ext cx="1173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(TimePix1)    </a:t>
            </a:r>
            <a:r>
              <a:rPr lang="en-US" dirty="0">
                <a:latin typeface="Verdana"/>
                <a:cs typeface="Verdana"/>
              </a:rPr>
              <a:t>TPX3 chip     Quad             Module                  TPC plane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0" y="5634335"/>
            <a:ext cx="1021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(2007-14)      </a:t>
            </a:r>
            <a:r>
              <a:rPr lang="en-US">
                <a:latin typeface="Verdana"/>
                <a:cs typeface="Verdana"/>
              </a:rPr>
              <a:t>2017           </a:t>
            </a:r>
            <a:r>
              <a:rPr lang="en-US" dirty="0">
                <a:latin typeface="Verdana"/>
                <a:cs typeface="Verdana"/>
              </a:rPr>
              <a:t>2018              2019                   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/>
            <a:alphaModFix amt="64000"/>
          </a:blip>
          <a:srcRect l="8327" r="4591" b="4133"/>
          <a:stretch/>
        </p:blipFill>
        <p:spPr>
          <a:xfrm>
            <a:off x="8534400" y="228600"/>
            <a:ext cx="3147508" cy="2373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Arrow Connector 20"/>
          <p:cNvCxnSpPr>
            <a:cxnSpLocks/>
          </p:cNvCxnSpPr>
          <p:nvPr/>
        </p:nvCxnSpPr>
        <p:spPr bwMode="auto">
          <a:xfrm>
            <a:off x="6781800" y="3657600"/>
            <a:ext cx="36576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781800" y="1676400"/>
            <a:ext cx="4572000" cy="1981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600" y="228600"/>
            <a:ext cx="838200" cy="536448"/>
          </a:xfrm>
          <a:prstGeom prst="rect">
            <a:avLst/>
          </a:prstGeom>
        </p:spPr>
      </p:pic>
      <p:pic>
        <p:nvPicPr>
          <p:cNvPr id="16" name="Picture 2" descr="D:\Freiburg\Octopuce\P101002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1181301" cy="88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2400" y="4114800"/>
            <a:ext cx="1474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</a:t>
            </a:r>
            <a:r>
              <a:rPr lang="en-US" sz="1800" dirty="0" err="1">
                <a:latin typeface="Verdana"/>
                <a:cs typeface="Verdana"/>
              </a:rPr>
              <a:t>Octopuce</a:t>
            </a:r>
            <a:r>
              <a:rPr lang="en-US" sz="1800" dirty="0">
                <a:latin typeface="Verdana"/>
                <a:cs typeface="Verdana"/>
              </a:rPr>
              <a:t>)</a:t>
            </a:r>
            <a:endParaRPr lang="en-US" sz="1800" dirty="0"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F6DF689-1042-4199-8857-FB56EE143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3545" y="1037336"/>
            <a:ext cx="4838095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2667062" y="1081976"/>
            <a:ext cx="6958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Runs 6909, 6916-17, 6934-35 B=0 T p =6 &amp; 5 GeV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9264352" y="2135753"/>
            <a:ext cx="2795381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clear deformations in xy for the chips in the 4 corners.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field around chip 11 (no grid HV) is affected.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Efield defined by the field cage is in these areas not homogenous enough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415709-A2C6-BC49-8B77-2BCFCC2D9779}"/>
              </a:ext>
            </a:extLst>
          </p:cNvPr>
          <p:cNvSpPr/>
          <p:nvPr/>
        </p:nvSpPr>
        <p:spPr>
          <a:xfrm rot="18645879">
            <a:off x="836091" y="2994266"/>
            <a:ext cx="2232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2135560" y="1628800"/>
            <a:ext cx="9036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Mean residuals in the module plane with acceptance cuts</a:t>
            </a:r>
            <a:endParaRPr lang="en-NL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4C1EC7-8BB1-A04C-AEC3-8771E191765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11825" y="2571087"/>
            <a:ext cx="4536503" cy="157799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71CC59D-CF52-6540-B3EB-518C81B5DE25}"/>
              </a:ext>
            </a:extLst>
          </p:cNvPr>
          <p:cNvSpPr/>
          <p:nvPr/>
        </p:nvSpPr>
        <p:spPr>
          <a:xfrm>
            <a:off x="5382411" y="2945576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endParaRPr lang="en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EAFA7E-B9AE-7349-89CE-715FAF557C0A}"/>
              </a:ext>
            </a:extLst>
          </p:cNvPr>
          <p:cNvSpPr/>
          <p:nvPr/>
        </p:nvSpPr>
        <p:spPr>
          <a:xfrm>
            <a:off x="5677422" y="5343599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EFB917-B458-FE4F-85A3-266C035738DE}"/>
              </a:ext>
            </a:extLst>
          </p:cNvPr>
          <p:cNvSpPr/>
          <p:nvPr/>
        </p:nvSpPr>
        <p:spPr>
          <a:xfrm>
            <a:off x="523953" y="4461328"/>
            <a:ext cx="2117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ertical white bands guards </a:t>
            </a:r>
            <a:endParaRPr lang="en-NL" sz="2000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5C124-FBDC-3D93-4C65-536EE3DCF298}"/>
              </a:ext>
            </a:extLst>
          </p:cNvPr>
          <p:cNvSpPr txBox="1"/>
          <p:nvPr/>
        </p:nvSpPr>
        <p:spPr>
          <a:xfrm>
            <a:off x="228600" y="2155588"/>
            <a:ext cx="1604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B=0 T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situation </a:t>
            </a:r>
            <a:endParaRPr lang="en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31101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61F2B58-30CF-4E27-D2D9-D96DF1F0D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9592" y="1043383"/>
            <a:ext cx="4826000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3581238" y="1081976"/>
            <a:ext cx="44589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Runs 6981-6988 B=1 T p=5 GeV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9264352" y="2135753"/>
            <a:ext cx="2795381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clear deformations in xy for the chips in the 4 corners.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field around chip 11 (no grid HV) is affected.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Efield defined by the field cage is in these areas not homogenous enough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415709-A2C6-BC49-8B77-2BCFCC2D9779}"/>
              </a:ext>
            </a:extLst>
          </p:cNvPr>
          <p:cNvSpPr/>
          <p:nvPr/>
        </p:nvSpPr>
        <p:spPr>
          <a:xfrm rot="18645879">
            <a:off x="836091" y="2994266"/>
            <a:ext cx="2232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2135560" y="1628800"/>
            <a:ext cx="9036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Mean residuals in the module plane with acceptance cuts</a:t>
            </a:r>
            <a:endParaRPr lang="en-NL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4C1EC7-8BB1-A04C-AEC3-8771E191765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11825" y="2571087"/>
            <a:ext cx="4536503" cy="157799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71CC59D-CF52-6540-B3EB-518C81B5DE25}"/>
              </a:ext>
            </a:extLst>
          </p:cNvPr>
          <p:cNvSpPr/>
          <p:nvPr/>
        </p:nvSpPr>
        <p:spPr>
          <a:xfrm>
            <a:off x="5382411" y="2945576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endParaRPr lang="en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EAFA7E-B9AE-7349-89CE-715FAF557C0A}"/>
              </a:ext>
            </a:extLst>
          </p:cNvPr>
          <p:cNvSpPr/>
          <p:nvPr/>
        </p:nvSpPr>
        <p:spPr>
          <a:xfrm>
            <a:off x="5677422" y="5343599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EFB917-B458-FE4F-85A3-266C035738DE}"/>
              </a:ext>
            </a:extLst>
          </p:cNvPr>
          <p:cNvSpPr/>
          <p:nvPr/>
        </p:nvSpPr>
        <p:spPr>
          <a:xfrm>
            <a:off x="523953" y="4461328"/>
            <a:ext cx="2117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ertical white bands guards </a:t>
            </a:r>
            <a:endParaRPr lang="en-NL" sz="2000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5C124-FBDC-3D93-4C65-536EE3DCF298}"/>
              </a:ext>
            </a:extLst>
          </p:cNvPr>
          <p:cNvSpPr txBox="1"/>
          <p:nvPr/>
        </p:nvSpPr>
        <p:spPr>
          <a:xfrm>
            <a:off x="228600" y="2155588"/>
            <a:ext cx="1604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B=1 T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situation </a:t>
            </a:r>
            <a:endParaRPr lang="en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29859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3D34A8-3AAF-5AC7-6303-BC1E8BEC1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2721" y="130806"/>
            <a:ext cx="1847253" cy="5851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9A1B16-4D3D-638A-E328-46372CFDC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4631" y="2143825"/>
            <a:ext cx="1850210" cy="5860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6675275" y="4653136"/>
            <a:ext cx="446128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did not include the 4 corner chips and (11), 14, 8, 13 and 19.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are affected by the field cage and the short in chip 11.</a:t>
            </a:r>
          </a:p>
        </p:txBody>
      </p:sp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2667062" y="1081976"/>
            <a:ext cx="6958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Runs 6909, 6916-17, 6934-35 B=0 T p =6 &amp; 5 GeV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695400" y="1484784"/>
            <a:ext cx="6793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Distribution of mean residuals in the plane</a:t>
            </a:r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07E38-CF1A-1547-B27D-FE6C23AA57E4}"/>
              </a:ext>
            </a:extLst>
          </p:cNvPr>
          <p:cNvSpPr/>
          <p:nvPr/>
        </p:nvSpPr>
        <p:spPr>
          <a:xfrm>
            <a:off x="2239524" y="2429462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95BECA-04E9-A245-AE91-2894278EAB41}"/>
              </a:ext>
            </a:extLst>
          </p:cNvPr>
          <p:cNvSpPr/>
          <p:nvPr/>
        </p:nvSpPr>
        <p:spPr>
          <a:xfrm>
            <a:off x="5245374" y="2391271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848038-A2C1-7445-8858-951507B7EF62}"/>
              </a:ext>
            </a:extLst>
          </p:cNvPr>
          <p:cNvSpPr/>
          <p:nvPr/>
        </p:nvSpPr>
        <p:spPr>
          <a:xfrm>
            <a:off x="2962434" y="1844824"/>
            <a:ext cx="1244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row</a:t>
            </a:r>
            <a:endParaRPr lang="en-NL" sz="14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D83B-95FB-9840-9D11-4223A2B9587F}"/>
              </a:ext>
            </a:extLst>
          </p:cNvPr>
          <p:cNvSpPr/>
          <p:nvPr/>
        </p:nvSpPr>
        <p:spPr>
          <a:xfrm>
            <a:off x="2874964" y="4005064"/>
            <a:ext cx="1564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column</a:t>
            </a:r>
            <a:endParaRPr lang="en-NL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2D4D-1CF6-9A4E-B044-7DDCAF4CD87D}"/>
              </a:ext>
            </a:extLst>
          </p:cNvPr>
          <p:cNvSpPr/>
          <p:nvPr/>
        </p:nvSpPr>
        <p:spPr>
          <a:xfrm rot="16200000">
            <a:off x="-472586" y="3449359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E0455-4A3B-F343-8028-52BEA6E1F104}"/>
              </a:ext>
            </a:extLst>
          </p:cNvPr>
          <p:cNvSpPr/>
          <p:nvPr/>
        </p:nvSpPr>
        <p:spPr>
          <a:xfrm>
            <a:off x="6311056" y="2145050"/>
            <a:ext cx="5401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 back up slide for the two methods that group the module plane</a:t>
            </a:r>
            <a:endParaRPr lang="en-NL" sz="2800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DC29FFA-2FF8-3FEB-18BE-E31E37E44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730581"/>
              </p:ext>
            </p:extLst>
          </p:nvPr>
        </p:nvGraphicFramePr>
        <p:xfrm>
          <a:off x="6095352" y="3068960"/>
          <a:ext cx="577862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335334623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058011963"/>
                    </a:ext>
                  </a:extLst>
                </a:gridCol>
                <a:gridCol w="777374">
                  <a:extLst>
                    <a:ext uri="{9D8B030D-6E8A-4147-A177-3AD203B41FA5}">
                      <a16:colId xmlns:a16="http://schemas.microsoft.com/office/drawing/2014/main" val="1985476480"/>
                    </a:ext>
                  </a:extLst>
                </a:gridCol>
                <a:gridCol w="1459059">
                  <a:extLst>
                    <a:ext uri="{9D8B030D-6E8A-4147-A177-3AD203B41FA5}">
                      <a16:colId xmlns:a16="http://schemas.microsoft.com/office/drawing/2014/main" val="2881117840"/>
                    </a:ext>
                  </a:extLst>
                </a:gridCol>
                <a:gridCol w="877893">
                  <a:extLst>
                    <a:ext uri="{9D8B030D-6E8A-4147-A177-3AD203B41FA5}">
                      <a16:colId xmlns:a16="http://schemas.microsoft.com/office/drawing/2014/main" val="3604348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rms (stat) 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bins </a:t>
                      </a:r>
                      <a:r>
                        <a:rPr lang="en-GB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xy</a:t>
                      </a:r>
                      <a:endParaRPr lang="en-NL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ms (stat) 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592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664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column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</a:t>
                      </a:r>
                      <a:r>
                        <a:rPr lang="en-NL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88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6013672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65C89B4-FED4-FAD6-E730-06CA3BF0D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0621" y="2115267"/>
            <a:ext cx="1943000" cy="6154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5251D-0CBF-4B31-3D09-F28970910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4313" y="22412"/>
            <a:ext cx="2165048" cy="60979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6675275" y="4653136"/>
            <a:ext cx="446128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did not include the 4 corner chips and (11), 14, 8, 13 and 19.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are affected by the field cage and the short in chip 11.</a:t>
            </a:r>
          </a:p>
        </p:txBody>
      </p:sp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4292395" y="1050387"/>
            <a:ext cx="4369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Runs 6983-6988 B=1T p=5 GeV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695400" y="1484784"/>
            <a:ext cx="6793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Distribution of mean residuals in the plane</a:t>
            </a:r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07E38-CF1A-1547-B27D-FE6C23AA57E4}"/>
              </a:ext>
            </a:extLst>
          </p:cNvPr>
          <p:cNvSpPr/>
          <p:nvPr/>
        </p:nvSpPr>
        <p:spPr>
          <a:xfrm>
            <a:off x="2239524" y="2429462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95BECA-04E9-A245-AE91-2894278EAB41}"/>
              </a:ext>
            </a:extLst>
          </p:cNvPr>
          <p:cNvSpPr/>
          <p:nvPr/>
        </p:nvSpPr>
        <p:spPr>
          <a:xfrm>
            <a:off x="5245374" y="2391271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848038-A2C1-7445-8858-951507B7EF62}"/>
              </a:ext>
            </a:extLst>
          </p:cNvPr>
          <p:cNvSpPr/>
          <p:nvPr/>
        </p:nvSpPr>
        <p:spPr>
          <a:xfrm>
            <a:off x="2962434" y="1844824"/>
            <a:ext cx="1244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row</a:t>
            </a:r>
            <a:endParaRPr lang="en-NL" sz="14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D83B-95FB-9840-9D11-4223A2B9587F}"/>
              </a:ext>
            </a:extLst>
          </p:cNvPr>
          <p:cNvSpPr/>
          <p:nvPr/>
        </p:nvSpPr>
        <p:spPr>
          <a:xfrm>
            <a:off x="2669130" y="4077072"/>
            <a:ext cx="1564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column</a:t>
            </a:r>
            <a:endParaRPr lang="en-NL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2D4D-1CF6-9A4E-B044-7DDCAF4CD87D}"/>
              </a:ext>
            </a:extLst>
          </p:cNvPr>
          <p:cNvSpPr/>
          <p:nvPr/>
        </p:nvSpPr>
        <p:spPr>
          <a:xfrm rot="16200000">
            <a:off x="-472586" y="3449359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93F04B-AECA-BCED-0C84-DE69BA5641D6}"/>
              </a:ext>
            </a:extLst>
          </p:cNvPr>
          <p:cNvSpPr txBox="1"/>
          <p:nvPr/>
        </p:nvSpPr>
        <p:spPr>
          <a:xfrm>
            <a:off x="5591944" y="2146925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B=1 T situation </a:t>
            </a:r>
            <a:endParaRPr lang="en-NL" dirty="0">
              <a:solidFill>
                <a:srgbClr val="FF0000"/>
              </a:solidFill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94D3FB1-EB99-14E3-66B4-458753114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290006"/>
              </p:ext>
            </p:extLst>
          </p:nvPr>
        </p:nvGraphicFramePr>
        <p:xfrm>
          <a:off x="6197908" y="2846874"/>
          <a:ext cx="577862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335334623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058011963"/>
                    </a:ext>
                  </a:extLst>
                </a:gridCol>
                <a:gridCol w="777374">
                  <a:extLst>
                    <a:ext uri="{9D8B030D-6E8A-4147-A177-3AD203B41FA5}">
                      <a16:colId xmlns:a16="http://schemas.microsoft.com/office/drawing/2014/main" val="1985476480"/>
                    </a:ext>
                  </a:extLst>
                </a:gridCol>
                <a:gridCol w="1459059">
                  <a:extLst>
                    <a:ext uri="{9D8B030D-6E8A-4147-A177-3AD203B41FA5}">
                      <a16:colId xmlns:a16="http://schemas.microsoft.com/office/drawing/2014/main" val="2881117840"/>
                    </a:ext>
                  </a:extLst>
                </a:gridCol>
                <a:gridCol w="877893">
                  <a:extLst>
                    <a:ext uri="{9D8B030D-6E8A-4147-A177-3AD203B41FA5}">
                      <a16:colId xmlns:a16="http://schemas.microsoft.com/office/drawing/2014/main" val="3604348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rms (stat) 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bins </a:t>
                      </a:r>
                      <a:r>
                        <a:rPr lang="en-GB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xy</a:t>
                      </a:r>
                      <a:endParaRPr lang="en-NL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ms (stat) 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592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 (2)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664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column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</a:t>
                      </a:r>
                      <a:r>
                        <a:rPr lang="en-NL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(2)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88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991081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084073" y="548680"/>
            <a:ext cx="687880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Conclusions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on module performance</a:t>
            </a:r>
          </a:p>
          <a:p>
            <a:pPr algn="ctr"/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Resolution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and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precision</a:t>
            </a:r>
            <a:endParaRPr lang="nl-NL" sz="2800" kern="0" dirty="0">
              <a:solidFill>
                <a:srgbClr val="FF0000"/>
              </a:solidFill>
              <a:latin typeface="Verdana"/>
              <a:ea typeface="+mj-ea"/>
              <a:cs typeface="Verdana"/>
            </a:endParaRPr>
          </a:p>
          <a:p>
            <a:endParaRPr lang="nl-N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/>
              <p:nvPr/>
            </p:nvSpPr>
            <p:spPr>
              <a:xfrm>
                <a:off x="1104900" y="1814736"/>
                <a:ext cx="10297144" cy="3198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Preliminary results of the 8 Quad Module in the DESY test beam in June 2021 have been presented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One chip (nr 11) out of 32 was disconnected due to a short*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run 6916 e.g. 964  tracks were selected with 1009 hits on track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tracking precision: </a:t>
                </a:r>
                <a:r>
                  <a:rPr lang="en-GB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osition 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 (xy) 13 </a:t>
                </a:r>
                <a:r>
                  <a:rPr lang="en-NL" sz="2000" kern="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 (z) in </a:t>
                </a:r>
                <a:r>
                  <a:rPr lang="en-GB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ngle 0.19 (dx/dy) 0.25 (dzdy) mrad 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a module or tracklength is 157.96 mm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B=0 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287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z</m:t>
                    </m:r>
                  </m:oMath>
                </a14:m>
                <a:r>
                  <a:rPr lang="en-NL" sz="1800" dirty="0">
                    <a:solidFill>
                      <a:srgbClr val="000000"/>
                    </a:solidFill>
                  </a:rPr>
                  <a:t> 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273 </a:t>
                </a:r>
                <a:r>
                  <a:rPr lang="en-NL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r>
                  <a:rPr lang="en-US" sz="1800" kern="0" dirty="0">
                    <a:solidFill>
                      <a:srgbClr val="FF0000"/>
                    </a:solidFill>
                    <a:latin typeface="Verdana"/>
                    <a:cs typeface="Verdana"/>
                  </a:rPr>
                  <a:t> </a:t>
                </a:r>
                <a:r>
                  <a:rPr lang="en-NL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B=1 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120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z</m:t>
                    </m:r>
                  </m:oMath>
                </a14:m>
                <a:r>
                  <a:rPr lang="en-NL" sz="1800" dirty="0">
                    <a:solidFill>
                      <a:srgbClr val="000000"/>
                    </a:solidFill>
                  </a:rPr>
                  <a:t> 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251 </a:t>
                </a:r>
                <a:r>
                  <a:rPr lang="en-NL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endParaRPr lang="en-US" sz="1800" kern="0" dirty="0">
                  <a:solidFill>
                    <a:srgbClr val="FF0000"/>
                  </a:solidFill>
                  <a:latin typeface="Verdana"/>
                  <a:cs typeface="Verdana"/>
                </a:endParaRPr>
              </a:p>
              <a:p>
                <a:pPr marL="800100" lvl="1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18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In agreement with </a:t>
                </a:r>
                <a:r>
                  <a:rPr lang="en-US" sz="1800" kern="0" dirty="0" err="1">
                    <a:solidFill>
                      <a:srgbClr val="0066FF"/>
                    </a:solidFill>
                    <a:latin typeface="Verdana"/>
                    <a:cs typeface="Verdana"/>
                  </a:rPr>
                  <a:t>Magboltz</a:t>
                </a:r>
                <a:r>
                  <a:rPr lang="en-US" sz="18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121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814736"/>
                <a:ext cx="10297144" cy="3198440"/>
              </a:xfrm>
              <a:prstGeom prst="rect">
                <a:avLst/>
              </a:prstGeom>
              <a:blipFill>
                <a:blip r:embed="rId8"/>
                <a:stretch>
                  <a:fillRect t="-1190" r="-1108" b="-198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2700DBA-9072-2C46-87EF-B3DFC499877D}"/>
              </a:ext>
            </a:extLst>
          </p:cNvPr>
          <p:cNvSpPr/>
          <p:nvPr/>
        </p:nvSpPr>
        <p:spPr>
          <a:xfrm>
            <a:off x="2536413" y="5363924"/>
            <a:ext cx="793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*the chip was successfully repaired in 2023 Bonn see backup slide</a:t>
            </a:r>
            <a:endParaRPr lang="en-NL" sz="1800" dirty="0"/>
          </a:p>
        </p:txBody>
      </p:sp>
    </p:spTree>
    <p:extLst>
      <p:ext uri="{BB962C8B-B14F-4D97-AF65-F5344CB8AC3E}">
        <p14:creationId xmlns:p14="http://schemas.microsoft.com/office/powerpoint/2010/main" val="3682963212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084073" y="548680"/>
            <a:ext cx="675216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Conclusions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on module performance</a:t>
            </a:r>
          </a:p>
          <a:p>
            <a:pPr algn="ctr"/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Resolution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and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precision</a:t>
            </a:r>
            <a:endParaRPr lang="nl-NL" sz="2800" kern="0" dirty="0">
              <a:solidFill>
                <a:srgbClr val="FF0000"/>
              </a:solidFill>
              <a:latin typeface="Verdana"/>
              <a:ea typeface="+mj-ea"/>
              <a:cs typeface="Verdana"/>
            </a:endParaRPr>
          </a:p>
          <a:p>
            <a:endParaRPr lang="nl-NL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C31ADA-D68C-A947-A970-43DB32125D80}"/>
              </a:ext>
            </a:extLst>
          </p:cNvPr>
          <p:cNvSpPr/>
          <p:nvPr/>
        </p:nvSpPr>
        <p:spPr>
          <a:xfrm>
            <a:off x="1343472" y="1844824"/>
            <a:ext cx="1029714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Results for the module showed that: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HV of the guard wires was well tuned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B=0 T rms residuals in the module plane </a:t>
            </a:r>
            <a:r>
              <a:rPr lang="en-US" sz="2000" kern="0" dirty="0" err="1">
                <a:latin typeface="Verdana"/>
                <a:cs typeface="Verdana"/>
              </a:rPr>
              <a:t>xy</a:t>
            </a:r>
            <a:r>
              <a:rPr lang="en-US" sz="2000" kern="0" dirty="0">
                <a:latin typeface="Verdana"/>
                <a:cs typeface="Verdana"/>
              </a:rPr>
              <a:t> 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and </a:t>
            </a:r>
            <a:r>
              <a:rPr lang="en-US" sz="2000" kern="0" dirty="0">
                <a:latin typeface="Verdana"/>
                <a:cs typeface="Verdana"/>
              </a:rPr>
              <a:t>z 15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results are compatible with (very) high stats quad measurement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B= 1 T rms residuals in the plane </a:t>
            </a:r>
            <a:r>
              <a:rPr lang="en-US" sz="2000" kern="0" dirty="0" err="1">
                <a:latin typeface="Verdana"/>
                <a:cs typeface="Verdana"/>
              </a:rPr>
              <a:t>xy</a:t>
            </a:r>
            <a:r>
              <a:rPr lang="en-US" sz="2000" kern="0" dirty="0">
                <a:latin typeface="Verdana"/>
                <a:cs typeface="Verdana"/>
              </a:rPr>
              <a:t> 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and </a:t>
            </a:r>
            <a:r>
              <a:rPr lang="en-US" sz="2000" kern="0" dirty="0">
                <a:latin typeface="Verdana"/>
                <a:cs typeface="Verdana"/>
              </a:rPr>
              <a:t>z 20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m;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High tracking precision is demonstrated with small systematics 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deformations </a:t>
            </a:r>
            <a:r>
              <a:rPr lang="en-US" sz="2000" kern="0" dirty="0" err="1">
                <a:solidFill>
                  <a:srgbClr val="0066FF"/>
                </a:solidFill>
                <a:latin typeface="Verdana"/>
                <a:cs typeface="Verdana"/>
              </a:rPr>
              <a:t>xy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 stay below </a:t>
            </a:r>
            <a:r>
              <a:rPr lang="en-US" sz="2000" kern="0" dirty="0">
                <a:latin typeface="Verdana"/>
                <a:cs typeface="Verdana"/>
              </a:rPr>
              <a:t>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/>
            </a:endParaRP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Writing a NIM paper 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incl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uding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more results)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7FCF85-EB85-399B-C85C-C312182963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1313" y="4168587"/>
            <a:ext cx="2366711" cy="162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1631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40C4A-CAC0-9443-AA4E-127E2C6CD8AE}"/>
              </a:ext>
            </a:extLst>
          </p:cNvPr>
          <p:cNvSpPr txBox="1"/>
          <p:nvPr/>
        </p:nvSpPr>
        <p:spPr>
          <a:xfrm>
            <a:off x="1906529" y="1883727"/>
            <a:ext cx="858019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 topics discussed in the following:</a:t>
            </a:r>
          </a:p>
          <a:p>
            <a:endParaRPr lang="en-NL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Measured efficiency at a high hit rates</a:t>
            </a:r>
          </a:p>
          <a:p>
            <a:pPr marL="914400" lvl="1" indent="-457200">
              <a:buFont typeface="+mj-lt"/>
              <a:buAutoNum type="alphaUcPeriod"/>
            </a:pP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Study and characterization of bursts i.e. large numbers of hits due to highly energizing particles (e.g. delta’s)</a:t>
            </a:r>
          </a:p>
          <a:p>
            <a:pPr marL="914400" lvl="1" indent="-457200">
              <a:buFont typeface="+mj-lt"/>
              <a:buAutoNum type="alphaUcPeriod"/>
            </a:pP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Extraction of the resolution as a function of the incident angle using circles (helixes) </a:t>
            </a:r>
          </a:p>
        </p:txBody>
      </p:sp>
    </p:spTree>
    <p:extLst>
      <p:ext uri="{BB962C8B-B14F-4D97-AF65-F5344CB8AC3E}">
        <p14:creationId xmlns:p14="http://schemas.microsoft.com/office/powerpoint/2010/main" val="4054758826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372458" y="1046225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Efficiency at high hit rates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271464" y="2344812"/>
            <a:ext cx="10575002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efficiency of the device to detect a hit in a high (low) rate environment is measured comparing the mean time over threshold for low and high rate runs at B fields of 0 and 1T.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succesfull approach – see next slides - is based on hits associated to TPX3 tracks using the two central rows of six chips. The mean ToT was calculated for ToT values between 0.15 and 1.4 </a:t>
            </a:r>
            <a:r>
              <a:rPr lang="en-NL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to remove the tail.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change in ToT in low and high rate runs is then related to a (maximum) the efficiency change.  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284251111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758999" y="1082038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Efficiency at high hit rates for B=0T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2063552" y="4437134"/>
            <a:ext cx="1057500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 1 (2) = mean ToT for mcol =1 (2) (each 6 chips)  stat errors are neglible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Hits 1 (2) are raw hits with ToT&gt; 0.15 </a:t>
            </a:r>
            <a:r>
              <a:rPr lang="en-NL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Runs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6916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6909 are consistent within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1%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elative change </a:t>
            </a:r>
            <a:r>
              <a:rPr lang="en-GB" sz="2000" dirty="0" err="1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wrt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6916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mean </a:t>
            </a:r>
            <a:r>
              <a:rPr lang="en-GB" sz="2000" dirty="0" err="1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-1.2% 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GB" sz="2000" dirty="0" err="1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mcol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=1) </a:t>
            </a:r>
            <a:r>
              <a:rPr lang="en-GB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-0.3% 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GB" sz="2000" dirty="0" err="1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mcol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=2) </a:t>
            </a:r>
          </a:p>
          <a:p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up to </a:t>
            </a:r>
            <a:r>
              <a:rPr lang="en-GB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8.5 kHz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chips or </a:t>
            </a:r>
            <a:r>
              <a:rPr lang="en-GB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1.4 kHz 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 chip.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black numbers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could go in the paper</a:t>
            </a:r>
            <a:endParaRPr lang="en-GB" sz="2000" dirty="0">
              <a:solidFill>
                <a:srgbClr val="0066FF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5897CC-C06C-A1B2-CCC5-0045ABD6E01F}"/>
              </a:ext>
            </a:extLst>
          </p:cNvPr>
          <p:cNvGraphicFramePr>
            <a:graphicFrameLocks noGrp="1"/>
          </p:cNvGraphicFramePr>
          <p:nvPr/>
        </p:nvGraphicFramePr>
        <p:xfrm>
          <a:off x="623392" y="1978426"/>
          <a:ext cx="1090269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270">
                  <a:extLst>
                    <a:ext uri="{9D8B030D-6E8A-4147-A177-3AD203B41FA5}">
                      <a16:colId xmlns:a16="http://schemas.microsoft.com/office/drawing/2014/main" val="2975122622"/>
                    </a:ext>
                  </a:extLst>
                </a:gridCol>
                <a:gridCol w="1090270">
                  <a:extLst>
                    <a:ext uri="{9D8B030D-6E8A-4147-A177-3AD203B41FA5}">
                      <a16:colId xmlns:a16="http://schemas.microsoft.com/office/drawing/2014/main" val="2422003374"/>
                    </a:ext>
                  </a:extLst>
                </a:gridCol>
                <a:gridCol w="1090270">
                  <a:extLst>
                    <a:ext uri="{9D8B030D-6E8A-4147-A177-3AD203B41FA5}">
                      <a16:colId xmlns:a16="http://schemas.microsoft.com/office/drawing/2014/main" val="964617334"/>
                    </a:ext>
                  </a:extLst>
                </a:gridCol>
                <a:gridCol w="1007150">
                  <a:extLst>
                    <a:ext uri="{9D8B030D-6E8A-4147-A177-3AD203B41FA5}">
                      <a16:colId xmlns:a16="http://schemas.microsoft.com/office/drawing/2014/main" val="165042369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967915095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439470867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311064423"/>
                    </a:ext>
                  </a:extLst>
                </a:gridCol>
                <a:gridCol w="953125">
                  <a:extLst>
                    <a:ext uri="{9D8B030D-6E8A-4147-A177-3AD203B41FA5}">
                      <a16:colId xmlns:a16="http://schemas.microsoft.com/office/drawing/2014/main" val="40966745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314205773"/>
                    </a:ext>
                  </a:extLst>
                </a:gridCol>
                <a:gridCol w="991092">
                  <a:extLst>
                    <a:ext uri="{9D8B030D-6E8A-4147-A177-3AD203B41FA5}">
                      <a16:colId xmlns:a16="http://schemas.microsoft.com/office/drawing/2014/main" val="12016227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</a:t>
                      </a:r>
                      <a:r>
                        <a:rPr lang="en-N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oT 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triggers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</a:t>
                      </a:r>
                      <a:r>
                        <a:rPr lang="en-N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its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</a:t>
                      </a:r>
                      <a:r>
                        <a:rPr lang="en-N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its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trigger</a:t>
                      </a:r>
                      <a:r>
                        <a:rPr lang="en-N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</a:t>
                      </a:r>
                      <a:r>
                        <a:rPr lang="en-N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Rate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699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Symbol" pitchFamily="2" charset="2"/>
                        </a:rPr>
                        <a:t>m</a:t>
                      </a:r>
                      <a:r>
                        <a:rPr lang="en-NL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Symbol" pitchFamily="2" charset="2"/>
                        </a:rPr>
                        <a:t>m</a:t>
                      </a:r>
                      <a:r>
                        <a:rPr lang="en-NL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 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</a:t>
                      </a:r>
                      <a:r>
                        <a:rPr lang="en-NL" dirty="0"/>
                        <a:t>its/s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Hits/s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641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dirty="0"/>
                        <a:t>6916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16837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23221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6.252e+06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1.312e+07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0.72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269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565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892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dirty="0">
                          <a:solidFill>
                            <a:srgbClr val="0066FF"/>
                          </a:solidFill>
                        </a:rPr>
                        <a:t>6909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rgbClr val="0066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rgbClr val="0066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rgbClr val="0066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rgbClr val="0066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134254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rgbClr val="0066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2.226e+07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rgbClr val="0066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5.040e+07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>
                          <a:solidFill>
                            <a:srgbClr val="0066FF"/>
                          </a:solidFill>
                        </a:rPr>
                        <a:t>0.66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>
                        <a:solidFill>
                          <a:srgbClr val="00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>
                        <a:solidFill>
                          <a:srgbClr val="0066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065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dirty="0"/>
                        <a:t>6934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73414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2.046e+07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30.4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/>
                        <a:t>8479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615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dirty="0"/>
                        <a:t>6935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0.6204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73902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6.948e+06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30.6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2878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089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341498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758999" y="1082038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Efficiency at high hit rates for B=1T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703512" y="4491312"/>
            <a:ext cx="105750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Runs 6985 and 6988 are consistent with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6983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within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elative change </a:t>
            </a:r>
            <a:r>
              <a:rPr lang="en-GB" sz="2000" dirty="0" err="1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wrt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6983  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mean </a:t>
            </a:r>
            <a:r>
              <a:rPr lang="en-GB" sz="2000" dirty="0" err="1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+1% 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GB" sz="2000" dirty="0" err="1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mcol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=1) </a:t>
            </a:r>
            <a:r>
              <a:rPr lang="en-GB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+1.7% 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GB" sz="2000" dirty="0" err="1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mcol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=2) </a:t>
            </a:r>
          </a:p>
          <a:p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up to </a:t>
            </a:r>
            <a:r>
              <a:rPr lang="en-GB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kHz 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6 chips or </a:t>
            </a:r>
            <a:r>
              <a:rPr lang="en-GB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1.2 kHz 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 chip.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black numbers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could go in the paper</a:t>
            </a:r>
            <a:endParaRPr lang="en-NL" sz="2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5897CC-C06C-A1B2-CCC5-0045ABD6E01F}"/>
              </a:ext>
            </a:extLst>
          </p:cNvPr>
          <p:cNvGraphicFramePr>
            <a:graphicFrameLocks noGrp="1"/>
          </p:cNvGraphicFramePr>
          <p:nvPr/>
        </p:nvGraphicFramePr>
        <p:xfrm>
          <a:off x="695400" y="1978426"/>
          <a:ext cx="1090269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270">
                  <a:extLst>
                    <a:ext uri="{9D8B030D-6E8A-4147-A177-3AD203B41FA5}">
                      <a16:colId xmlns:a16="http://schemas.microsoft.com/office/drawing/2014/main" val="2975122622"/>
                    </a:ext>
                  </a:extLst>
                </a:gridCol>
                <a:gridCol w="1090270">
                  <a:extLst>
                    <a:ext uri="{9D8B030D-6E8A-4147-A177-3AD203B41FA5}">
                      <a16:colId xmlns:a16="http://schemas.microsoft.com/office/drawing/2014/main" val="2422003374"/>
                    </a:ext>
                  </a:extLst>
                </a:gridCol>
                <a:gridCol w="1090270">
                  <a:extLst>
                    <a:ext uri="{9D8B030D-6E8A-4147-A177-3AD203B41FA5}">
                      <a16:colId xmlns:a16="http://schemas.microsoft.com/office/drawing/2014/main" val="964617334"/>
                    </a:ext>
                  </a:extLst>
                </a:gridCol>
                <a:gridCol w="1007150">
                  <a:extLst>
                    <a:ext uri="{9D8B030D-6E8A-4147-A177-3AD203B41FA5}">
                      <a16:colId xmlns:a16="http://schemas.microsoft.com/office/drawing/2014/main" val="165042369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967915095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439470867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311064423"/>
                    </a:ext>
                  </a:extLst>
                </a:gridCol>
                <a:gridCol w="953125">
                  <a:extLst>
                    <a:ext uri="{9D8B030D-6E8A-4147-A177-3AD203B41FA5}">
                      <a16:colId xmlns:a16="http://schemas.microsoft.com/office/drawing/2014/main" val="40966745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314205773"/>
                    </a:ext>
                  </a:extLst>
                </a:gridCol>
                <a:gridCol w="991092">
                  <a:extLst>
                    <a:ext uri="{9D8B030D-6E8A-4147-A177-3AD203B41FA5}">
                      <a16:colId xmlns:a16="http://schemas.microsoft.com/office/drawing/2014/main" val="12016227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</a:t>
                      </a:r>
                      <a:r>
                        <a:rPr lang="en-N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oT 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triggers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</a:t>
                      </a:r>
                      <a:r>
                        <a:rPr lang="en-N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its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</a:t>
                      </a:r>
                      <a:r>
                        <a:rPr lang="en-N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its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trigger</a:t>
                      </a:r>
                      <a:r>
                        <a:rPr lang="en-N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</a:t>
                      </a:r>
                      <a:r>
                        <a:rPr lang="en-N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Rate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699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Symbol" pitchFamily="2" charset="2"/>
                        </a:rPr>
                        <a:t>m</a:t>
                      </a:r>
                      <a:r>
                        <a:rPr lang="en-NL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Symbol" pitchFamily="2" charset="2"/>
                        </a:rPr>
                        <a:t>m</a:t>
                      </a:r>
                      <a:r>
                        <a:rPr lang="en-NL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 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</a:t>
                      </a:r>
                      <a:r>
                        <a:rPr lang="en-NL" dirty="0"/>
                        <a:t>its/s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Hits/s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641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dirty="0">
                          <a:solidFill>
                            <a:schemeClr val="tx1"/>
                          </a:solidFill>
                        </a:rPr>
                        <a:t>6969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0.6499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0.6658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13816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1.929e+06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2.164e+06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>
                          <a:solidFill>
                            <a:schemeClr val="tx1"/>
                          </a:solidFill>
                        </a:rPr>
                        <a:t>0.57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>
                          <a:solidFill>
                            <a:schemeClr val="tx1"/>
                          </a:solidFill>
                        </a:rPr>
                        <a:t>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>
                          <a:solidFill>
                            <a:schemeClr val="tx1"/>
                          </a:solidFill>
                        </a:rPr>
                        <a:t>156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892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dirty="0">
                          <a:solidFill>
                            <a:schemeClr val="tx1"/>
                          </a:solidFill>
                        </a:rPr>
                        <a:t>6983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0.6775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67968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1.162e+07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1.409e+07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>
                          <a:solidFill>
                            <a:schemeClr val="tx1"/>
                          </a:solidFill>
                        </a:rPr>
                        <a:t>24.1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>
                          <a:solidFill>
                            <a:schemeClr val="tx1"/>
                          </a:solidFill>
                        </a:rPr>
                        <a:t>4110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>
                          <a:solidFill>
                            <a:schemeClr val="tx1"/>
                          </a:solidFill>
                        </a:rPr>
                        <a:t>4986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065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dirty="0">
                          <a:solidFill>
                            <a:srgbClr val="0066FF"/>
                          </a:solidFill>
                        </a:rPr>
                        <a:t>6985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>
                        <a:solidFill>
                          <a:srgbClr val="00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rgbClr val="0066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0.6783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rgbClr val="0066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102488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rgbClr val="0066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>
                        <a:solidFill>
                          <a:srgbClr val="00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rgbClr val="0066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2.925e+07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>
                        <a:solidFill>
                          <a:srgbClr val="00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615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dirty="0">
                          <a:solidFill>
                            <a:srgbClr val="0066FF"/>
                          </a:solidFill>
                        </a:rPr>
                        <a:t>6988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rgbClr val="0066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0.6653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>
                        <a:solidFill>
                          <a:srgbClr val="00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rgbClr val="0066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95785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800" kern="1200" dirty="0">
                          <a:solidFill>
                            <a:srgbClr val="0066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rgbClr val="0066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6.148e+06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>
                        <a:solidFill>
                          <a:srgbClr val="00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>
                        <a:solidFill>
                          <a:srgbClr val="00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089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1963557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60648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 Pixel TPC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 amt="64000"/>
          </a:blip>
          <a:srcRect l="8327" r="4591" b="4133"/>
          <a:stretch/>
        </p:blipFill>
        <p:spPr>
          <a:xfrm>
            <a:off x="860260" y="1916832"/>
            <a:ext cx="4515660" cy="340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667" y="517231"/>
            <a:ext cx="982216" cy="6286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4850ED-5631-DD47-9517-4E898FE579B9}"/>
              </a:ext>
            </a:extLst>
          </p:cNvPr>
          <p:cNvSpPr/>
          <p:nvPr/>
        </p:nvSpPr>
        <p:spPr>
          <a:xfrm>
            <a:off x="5807968" y="980728"/>
            <a:ext cx="612068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en-US" dirty="0">
              <a:latin typeface="Verdana"/>
              <a:cs typeface="Verdana"/>
            </a:endParaRPr>
          </a:p>
          <a:p>
            <a:pPr>
              <a:buFontTx/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Material budget is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TPC gas 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inner cylinder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0.03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outer cylinder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&lt; 0.25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endplates (</a:t>
            </a:r>
            <a:r>
              <a:rPr lang="en-GB" altLang="en-US" sz="2000" dirty="0" err="1">
                <a:latin typeface="Verdana"/>
                <a:cs typeface="Verdana"/>
              </a:rPr>
              <a:t>incl</a:t>
            </a:r>
            <a:r>
              <a:rPr lang="en-GB" altLang="en-US" sz="2000" dirty="0">
                <a:latin typeface="Verdana"/>
                <a:cs typeface="Verdana"/>
              </a:rPr>
              <a:t> readout)</a:t>
            </a:r>
          </a:p>
          <a:p>
            <a:pPr>
              <a:buBlip>
                <a:blip r:embed="rId5"/>
              </a:buBlip>
            </a:pP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sz="2000" dirty="0">
                <a:latin typeface="Verdana"/>
                <a:cs typeface="Verdana"/>
              </a:rPr>
              <a:t>Note the very low budget in the barrel region. Material budget can be respected by different technologies like GEM, 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 and Pixels</a:t>
            </a:r>
          </a:p>
          <a:p>
            <a:pPr>
              <a:buBlip>
                <a:blip r:embed="rId5"/>
              </a:buBlip>
            </a:pP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sz="2000" dirty="0">
                <a:latin typeface="Verdana"/>
                <a:cs typeface="Verdana"/>
              </a:rPr>
              <a:t>TPC is sliced between silicon detectors VTX, SIT and SET </a:t>
            </a:r>
          </a:p>
          <a:p>
            <a:pPr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pixel readout is a serious option for the TPC readout plane @ ILC/FFC-</a:t>
            </a:r>
            <a:r>
              <a:rPr lang="en-GB" altLang="en-US" sz="2000" dirty="0" err="1">
                <a:latin typeface="Verdana"/>
                <a:cs typeface="Verdana"/>
              </a:rPr>
              <a:t>ee</a:t>
            </a:r>
            <a:r>
              <a:rPr lang="en-GB" altLang="en-US" sz="2000" dirty="0">
                <a:latin typeface="Verdana"/>
                <a:cs typeface="Verdana"/>
              </a:rPr>
              <a:t>/CLIC/CEPC colliders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F29B83-D0B7-4442-97A6-C7672224B5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8"/>
          <a:stretch/>
        </p:blipFill>
        <p:spPr>
          <a:xfrm rot="5400000">
            <a:off x="3917133" y="5463852"/>
            <a:ext cx="1136219" cy="10989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87FCF6-3A0B-424B-88BB-79B67A88CFF6}"/>
              </a:ext>
            </a:extLst>
          </p:cNvPr>
          <p:cNvSpPr/>
          <p:nvPr/>
        </p:nvSpPr>
        <p:spPr>
          <a:xfrm>
            <a:off x="5688632" y="5929535"/>
            <a:ext cx="6528048" cy="307777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lvl="0"/>
            <a:r>
              <a:rPr lang="en-GB" sz="1400" dirty="0">
                <a:solidFill>
                  <a:srgbClr val="777777"/>
                </a:solidFill>
                <a:latin typeface="Roboto"/>
              </a:rPr>
              <a:t>https://</a:t>
            </a:r>
            <a:r>
              <a:rPr lang="en-GB" sz="1400" dirty="0" err="1">
                <a:solidFill>
                  <a:srgbClr val="777777"/>
                </a:solidFill>
                <a:latin typeface="Roboto"/>
              </a:rPr>
              <a:t>www.nikhef.nl</a:t>
            </a:r>
            <a:r>
              <a:rPr lang="en-GB" sz="1400" dirty="0">
                <a:solidFill>
                  <a:srgbClr val="777777"/>
                </a:solidFill>
                <a:latin typeface="Roboto"/>
              </a:rPr>
              <a:t>/pub/services/</a:t>
            </a:r>
            <a:r>
              <a:rPr lang="en-GB" sz="1400" dirty="0" err="1">
                <a:solidFill>
                  <a:srgbClr val="777777"/>
                </a:solidFill>
                <a:latin typeface="Roboto"/>
              </a:rPr>
              <a:t>biblio</a:t>
            </a:r>
            <a:r>
              <a:rPr lang="en-GB" sz="1400" dirty="0">
                <a:solidFill>
                  <a:srgbClr val="777777"/>
                </a:solidFill>
                <a:latin typeface="Roboto"/>
              </a:rPr>
              <a:t>/</a:t>
            </a:r>
            <a:r>
              <a:rPr lang="en-GB" sz="1400" dirty="0" err="1">
                <a:solidFill>
                  <a:srgbClr val="777777"/>
                </a:solidFill>
                <a:latin typeface="Roboto"/>
              </a:rPr>
              <a:t>theses_pdf</a:t>
            </a:r>
            <a:r>
              <a:rPr lang="en-GB" sz="1400" dirty="0">
                <a:solidFill>
                  <a:srgbClr val="777777"/>
                </a:solidFill>
                <a:latin typeface="Roboto"/>
              </a:rPr>
              <a:t>/</a:t>
            </a:r>
            <a:r>
              <a:rPr lang="en-GB" sz="1400" dirty="0" err="1">
                <a:solidFill>
                  <a:srgbClr val="777777"/>
                </a:solidFill>
                <a:latin typeface="Roboto"/>
              </a:rPr>
              <a:t>thesis_C_Ligtenberg.pdf</a:t>
            </a:r>
            <a:endParaRPr lang="en-NL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15320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104900" y="1097418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Efficiency at a high hit rates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458699" y="1772816"/>
            <a:ext cx="7369823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relative change in mean ToT is related to the relative change in the efficiency </a:t>
            </a:r>
            <a:r>
              <a:rPr lang="en-NL" sz="2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at the working point around 0.6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- as: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 efficiency vs ToT curve 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NL" sz="2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NL" sz="2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sz="2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 0.5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ToT/ToT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means that the efficiency </a:t>
            </a:r>
            <a:r>
              <a:rPr lang="en-NL" sz="2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NL" sz="2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NL" sz="2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stable at the level of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+1.7%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(B=1T) and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-1.2%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(B=0T) for hit  rates up to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1.2 kHz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chip.</a:t>
            </a:r>
            <a:endParaRPr lang="en-NL" sz="2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4804ED-7A24-5C2D-537A-FE0AD94E9F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522" y="1689636"/>
            <a:ext cx="3221755" cy="28914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AF1949-1ED4-058B-5285-1CA11576ACDB}"/>
              </a:ext>
            </a:extLst>
          </p:cNvPr>
          <p:cNvSpPr txBox="1"/>
          <p:nvPr/>
        </p:nvSpPr>
        <p:spPr>
          <a:xfrm>
            <a:off x="1698688" y="4509120"/>
            <a:ext cx="84340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demonstrated that running at hit rates up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1.2 kHz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gives at most a reduction of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0.6%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the relative efficiency. </a:t>
            </a:r>
          </a:p>
        </p:txBody>
      </p:sp>
    </p:spTree>
    <p:extLst>
      <p:ext uri="{BB962C8B-B14F-4D97-AF65-F5344CB8AC3E}">
        <p14:creationId xmlns:p14="http://schemas.microsoft.com/office/powerpoint/2010/main" val="12303278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A74AB1-91AD-8C22-64A7-C0FA84617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6470" y="1246151"/>
            <a:ext cx="2438992" cy="7556875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hit bursts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883329-1F52-BA4C-229D-2347B571B407}"/>
                  </a:ext>
                </a:extLst>
              </p:cNvPr>
              <p:cNvSpPr txBox="1"/>
              <p:nvPr/>
            </p:nvSpPr>
            <p:spPr>
              <a:xfrm>
                <a:off x="1083598" y="1745521"/>
                <a:ext cx="10575002" cy="19620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It is interesting to study the large hit bursts, where in a location many hits are detected.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this pattern recognition was written: looking in a radius of 25 pixels for burtst of hits. For large bursts this radius is increased by a factor </a:t>
                </a:r>
                <a14:m>
                  <m:oMath xmlns:m="http://schemas.openxmlformats.org/officeDocument/2006/math">
                    <m:r>
                      <a:rPr lang="en-NL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√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(N/400) and maximally 2. For the largest burst</a:t>
                </a:r>
                <a:r>
                  <a:rPr lang="en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3180 hits </a:t>
                </a: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radius is 50 pixels.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Here a large burst </a:t>
                </a:r>
                <a:r>
                  <a:rPr lang="en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463 hits </a:t>
                </a: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the many circles event 2: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883329-1F52-BA4C-229D-2347B571B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598" y="1745521"/>
                <a:ext cx="10575002" cy="1962012"/>
              </a:xfrm>
              <a:prstGeom prst="rect">
                <a:avLst/>
              </a:prstGeom>
              <a:blipFill>
                <a:blip r:embed="rId8"/>
                <a:stretch>
                  <a:fillRect l="-480" t="-1935" b="-516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3E6B0F-70AE-F47F-D476-421610F65653}"/>
              </a:ext>
            </a:extLst>
          </p:cNvPr>
          <p:cNvCxnSpPr>
            <a:cxnSpLocks/>
          </p:cNvCxnSpPr>
          <p:nvPr/>
        </p:nvCxnSpPr>
        <p:spPr bwMode="auto">
          <a:xfrm>
            <a:off x="4439816" y="3707533"/>
            <a:ext cx="141729" cy="1014414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43939044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050387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hit bursts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8F6A9F-0914-C9F6-CB23-8673801031FB}"/>
              </a:ext>
            </a:extLst>
          </p:cNvPr>
          <p:cNvSpPr txBox="1"/>
          <p:nvPr/>
        </p:nvSpPr>
        <p:spPr>
          <a:xfrm>
            <a:off x="7965077" y="2021939"/>
            <a:ext cx="31628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 42 with a burst of 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1066</a:t>
            </a:r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hits </a:t>
            </a: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676133-98C9-C397-4118-20B2CF169C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3529" y="-813181"/>
            <a:ext cx="221342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FE758-E530-12D6-80B5-0EC5DD1E26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2485" y="1753985"/>
            <a:ext cx="3314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76822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8C5F703-A55C-0785-65B3-09E882B8F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4473" y="969984"/>
            <a:ext cx="328990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5038DE-173C-6B59-0CBF-6C9B34386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039" y="2008802"/>
            <a:ext cx="3404034" cy="3541445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hit bursts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2073726" y="1709192"/>
            <a:ext cx="1057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B=1 T p= 6GeV run 6969 ~ 8000 triggers (events)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33D422-49AB-C8E6-9C87-C1BE7FE87131}"/>
              </a:ext>
            </a:extLst>
          </p:cNvPr>
          <p:cNvSpPr txBox="1"/>
          <p:nvPr/>
        </p:nvSpPr>
        <p:spPr>
          <a:xfrm>
            <a:off x="8976320" y="404492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or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 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779F3C-903D-0EAA-EA5F-11207737BCE0}"/>
              </a:ext>
            </a:extLst>
          </p:cNvPr>
          <p:cNvSpPr txBox="1"/>
          <p:nvPr/>
        </p:nvSpPr>
        <p:spPr>
          <a:xfrm>
            <a:off x="5375919" y="2490054"/>
            <a:ext cx="5544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ms d0                         rms 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E3B737-AAF0-BB0B-7E27-8ACF997B4DED}"/>
              </a:ext>
            </a:extLst>
          </p:cNvPr>
          <p:cNvSpPr txBox="1"/>
          <p:nvPr/>
        </p:nvSpPr>
        <p:spPr>
          <a:xfrm>
            <a:off x="1631504" y="3271692"/>
            <a:ext cx="22284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largest burst has 3180 hits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D0C123-EE26-F8DB-2918-9F999FED80F1}"/>
              </a:ext>
            </a:extLst>
          </p:cNvPr>
          <p:cNvSpPr txBox="1"/>
          <p:nvPr/>
        </p:nvSpPr>
        <p:spPr>
          <a:xfrm>
            <a:off x="1953757" y="2558021"/>
            <a:ext cx="6326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564385172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9D60CE-84AA-CD76-97EF-4419C01D6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641" y="2111067"/>
            <a:ext cx="3455917" cy="3595422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hit bursts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2073726" y="1804754"/>
            <a:ext cx="1057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B=0 T p= 6 GeV run 6916 ~ 20k triggers (events)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33D422-49AB-C8E6-9C87-C1BE7FE87131}"/>
              </a:ext>
            </a:extLst>
          </p:cNvPr>
          <p:cNvSpPr txBox="1"/>
          <p:nvPr/>
        </p:nvSpPr>
        <p:spPr>
          <a:xfrm>
            <a:off x="8976320" y="404492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or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 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779F3C-903D-0EAA-EA5F-11207737BCE0}"/>
              </a:ext>
            </a:extLst>
          </p:cNvPr>
          <p:cNvSpPr txBox="1"/>
          <p:nvPr/>
        </p:nvSpPr>
        <p:spPr>
          <a:xfrm>
            <a:off x="5375919" y="2490054"/>
            <a:ext cx="5544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ms d0                         rms 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FC9288-1523-01CE-4308-CFBCC281C0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2096" y="1336600"/>
            <a:ext cx="2936200" cy="61206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79428C-E867-A04B-575D-296E7B147F27}"/>
              </a:ext>
            </a:extLst>
          </p:cNvPr>
          <p:cNvSpPr txBox="1"/>
          <p:nvPr/>
        </p:nvSpPr>
        <p:spPr>
          <a:xfrm>
            <a:off x="2279576" y="2796415"/>
            <a:ext cx="1263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 </a:t>
            </a:r>
            <a:endParaRPr lang="en-NL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D38CEF-F6C2-1F5F-DCC3-C918AB2900F4}"/>
              </a:ext>
            </a:extLst>
          </p:cNvPr>
          <p:cNvSpPr txBox="1"/>
          <p:nvPr/>
        </p:nvSpPr>
        <p:spPr>
          <a:xfrm>
            <a:off x="2508135" y="5842161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uch </a:t>
            </a:r>
            <a:r>
              <a:rPr lang="en-NL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 time tails </a:t>
            </a:r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wrt B=1 T </a:t>
            </a:r>
          </a:p>
        </p:txBody>
      </p:sp>
    </p:spTree>
    <p:extLst>
      <p:ext uri="{BB962C8B-B14F-4D97-AF65-F5344CB8AC3E}">
        <p14:creationId xmlns:p14="http://schemas.microsoft.com/office/powerpoint/2010/main" val="734320504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hit bursts run 6969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8DA4B-8D89-7968-0556-989FADE08071}"/>
              </a:ext>
            </a:extLst>
          </p:cNvPr>
          <p:cNvSpPr txBox="1"/>
          <p:nvPr/>
        </p:nvSpPr>
        <p:spPr>
          <a:xfrm>
            <a:off x="4655840" y="1959223"/>
            <a:ext cx="7416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adius90: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radius in which 90% of hits are found </a:t>
            </a: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498E3-B0BD-91F6-3452-6241C4E3D9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1856" y="708849"/>
            <a:ext cx="328990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8DC006-121D-8188-586F-EB05C51D9EDC}"/>
              </a:ext>
            </a:extLst>
          </p:cNvPr>
          <p:cNvSpPr txBox="1"/>
          <p:nvPr/>
        </p:nvSpPr>
        <p:spPr>
          <a:xfrm>
            <a:off x="407368" y="2521927"/>
            <a:ext cx="4032448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Average Hit density in a burst is 3180 hits /3.14*50*50 pixels = 0.4 per pixel. 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Max hit density is 1, because after one hit the pixel is dead for 475 ns. </a:t>
            </a:r>
            <a:endParaRPr lang="en-NL" sz="2000" dirty="0">
              <a:solidFill>
                <a:srgbClr val="0066FF"/>
              </a:solidFill>
            </a:endParaRP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619E3D-3E08-AD8F-121F-FD782EABF838}"/>
              </a:ext>
            </a:extLst>
          </p:cNvPr>
          <p:cNvSpPr txBox="1"/>
          <p:nvPr/>
        </p:nvSpPr>
        <p:spPr>
          <a:xfrm>
            <a:off x="5992744" y="3255367"/>
            <a:ext cx="1471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 = 1 T</a:t>
            </a:r>
          </a:p>
        </p:txBody>
      </p:sp>
    </p:spTree>
    <p:extLst>
      <p:ext uri="{BB962C8B-B14F-4D97-AF65-F5344CB8AC3E}">
        <p14:creationId xmlns:p14="http://schemas.microsoft.com/office/powerpoint/2010/main" val="1192580070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hit bursts run 6916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8DA4B-8D89-7968-0556-989FADE08071}"/>
              </a:ext>
            </a:extLst>
          </p:cNvPr>
          <p:cNvSpPr txBox="1"/>
          <p:nvPr/>
        </p:nvSpPr>
        <p:spPr>
          <a:xfrm>
            <a:off x="4871864" y="2060848"/>
            <a:ext cx="7416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adius90: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radius in which 90% of hits are found </a:t>
            </a:r>
            <a:endParaRPr lang="en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69E7E8-4E59-30DF-E214-BD6A5F171AE2}"/>
              </a:ext>
            </a:extLst>
          </p:cNvPr>
          <p:cNvSpPr txBox="1"/>
          <p:nvPr/>
        </p:nvSpPr>
        <p:spPr>
          <a:xfrm>
            <a:off x="1104900" y="2217479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59912-027C-B349-0D12-A387ACD77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3864" y="731311"/>
            <a:ext cx="328990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6B8042-0C7E-0A09-A7C4-A0B0A8A7A158}"/>
              </a:ext>
            </a:extLst>
          </p:cNvPr>
          <p:cNvSpPr txBox="1"/>
          <p:nvPr/>
        </p:nvSpPr>
        <p:spPr>
          <a:xfrm>
            <a:off x="479376" y="2816349"/>
            <a:ext cx="3599657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B=0 and 1 T radius</a:t>
            </a:r>
            <a:b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distribution similar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More often hits &gt; 400   </a:t>
            </a:r>
            <a:b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in B =1 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7826FC-3DF9-D607-C248-161C3BCAC53F}"/>
              </a:ext>
            </a:extLst>
          </p:cNvPr>
          <p:cNvSpPr txBox="1"/>
          <p:nvPr/>
        </p:nvSpPr>
        <p:spPr>
          <a:xfrm>
            <a:off x="6096000" y="3268401"/>
            <a:ext cx="15348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 = 0 T</a:t>
            </a:r>
          </a:p>
        </p:txBody>
      </p:sp>
    </p:spTree>
    <p:extLst>
      <p:ext uri="{BB962C8B-B14F-4D97-AF65-F5344CB8AC3E}">
        <p14:creationId xmlns:p14="http://schemas.microsoft.com/office/powerpoint/2010/main" val="1403338472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hit bursts run 6969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8DA4B-8D89-7968-0556-989FADE08071}"/>
              </a:ext>
            </a:extLst>
          </p:cNvPr>
          <p:cNvSpPr txBox="1"/>
          <p:nvPr/>
        </p:nvSpPr>
        <p:spPr>
          <a:xfrm>
            <a:off x="4181736" y="2120151"/>
            <a:ext cx="7272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time90 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in which 90% of hits are found </a:t>
            </a:r>
            <a:endParaRPr lang="en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69E7E8-4E59-30DF-E214-BD6A5F171AE2}"/>
              </a:ext>
            </a:extLst>
          </p:cNvPr>
          <p:cNvSpPr txBox="1"/>
          <p:nvPr/>
        </p:nvSpPr>
        <p:spPr>
          <a:xfrm>
            <a:off x="623392" y="2680793"/>
            <a:ext cx="298679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varies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goes from 0-200 nsec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(0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to 12 mm) 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low multiplicities shorter “tracks”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iffusion peak time90&lt;20 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0E91CF-D5A9-CF69-0C48-69DF0EFBFD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8591" y="787475"/>
            <a:ext cx="328990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95FB87-7068-AA6E-EC9F-CD3AD9E94046}"/>
              </a:ext>
            </a:extLst>
          </p:cNvPr>
          <p:cNvSpPr txBox="1"/>
          <p:nvPr/>
        </p:nvSpPr>
        <p:spPr>
          <a:xfrm>
            <a:off x="5641241" y="3356992"/>
            <a:ext cx="15348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 = 1 T</a:t>
            </a:r>
          </a:p>
        </p:txBody>
      </p:sp>
    </p:spTree>
    <p:extLst>
      <p:ext uri="{BB962C8B-B14F-4D97-AF65-F5344CB8AC3E}">
        <p14:creationId xmlns:p14="http://schemas.microsoft.com/office/powerpoint/2010/main" val="1109533963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hit bursts run 6916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8DA4B-8D89-7968-0556-989FADE08071}"/>
              </a:ext>
            </a:extLst>
          </p:cNvPr>
          <p:cNvSpPr txBox="1"/>
          <p:nvPr/>
        </p:nvSpPr>
        <p:spPr>
          <a:xfrm>
            <a:off x="4181736" y="2120151"/>
            <a:ext cx="7272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time90 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in which 90% of hits are found 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9FB860-0BC5-EF8B-B924-612A988005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8631" y="731311"/>
            <a:ext cx="328990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53A071-4007-E831-7FE2-F01063D7E31F}"/>
              </a:ext>
            </a:extLst>
          </p:cNvPr>
          <p:cNvSpPr txBox="1"/>
          <p:nvPr/>
        </p:nvSpPr>
        <p:spPr>
          <a:xfrm>
            <a:off x="6001281" y="3255367"/>
            <a:ext cx="14628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 = 0 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8BB385-8A0C-4911-2100-685BCFDF3C95}"/>
              </a:ext>
            </a:extLst>
          </p:cNvPr>
          <p:cNvSpPr txBox="1"/>
          <p:nvPr/>
        </p:nvSpPr>
        <p:spPr>
          <a:xfrm>
            <a:off x="336635" y="2940012"/>
            <a:ext cx="41579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</a:t>
            </a:r>
          </a:p>
          <a:p>
            <a:pPr marL="342900" indent="-342900">
              <a:buFontTx/>
              <a:buChar char="-"/>
            </a:pPr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Much more tail in B=1 T time distribution (previous slide) </a:t>
            </a:r>
          </a:p>
        </p:txBody>
      </p:sp>
    </p:spTree>
    <p:extLst>
      <p:ext uri="{BB962C8B-B14F-4D97-AF65-F5344CB8AC3E}">
        <p14:creationId xmlns:p14="http://schemas.microsoft.com/office/powerpoint/2010/main" val="2049166301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 fitting and large hit bursts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69E7E8-4E59-30DF-E214-BD6A5F171AE2}"/>
                  </a:ext>
                </a:extLst>
              </p:cNvPr>
              <p:cNvSpPr txBox="1"/>
              <p:nvPr/>
            </p:nvSpPr>
            <p:spPr>
              <a:xfrm>
                <a:off x="1559496" y="2060848"/>
                <a:ext cx="9217024" cy="3162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tracking this means that it is important to cut tightly around the residuals in </a:t>
                </a:r>
                <a:r>
                  <a:rPr lang="en-GB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xy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z. In particular the cut in z reduces the impact of bursts in the B=1 T data. In the B=0 T data the reduction is much smaller.</a:t>
                </a:r>
              </a:p>
              <a:p>
                <a:endParaRPr lang="en-GB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Still after say 3 </a:t>
                </a:r>
                <a:r>
                  <a:rPr lang="en-GB" sz="20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s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cuts in </a:t>
                </a:r>
                <a:r>
                  <a:rPr lang="en-GB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xy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z the burst will contribute locally to the resolution: 6 </a:t>
                </a:r>
                <a:r>
                  <a:rPr lang="en-GB" sz="20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s</a:t>
                </a:r>
                <a:r>
                  <a:rPr lang="en-GB" sz="2000" baseline="-25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d0,z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/ 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√</m:t>
                    </m:r>
                  </m:oMath>
                </a14:m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(12) = 1.73 </a:t>
                </a:r>
                <a:r>
                  <a:rPr lang="en-GB" sz="20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s</a:t>
                </a:r>
                <a:r>
                  <a:rPr lang="en-GB" sz="2000" baseline="-25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d0,z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in stead of with 1 </a:t>
                </a:r>
                <a:r>
                  <a:rPr lang="en-GB" sz="20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s</a:t>
                </a:r>
                <a:r>
                  <a:rPr lang="en-GB" sz="2000" baseline="-25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d0,z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This means that a better track fit can be performed by down weighting the burst events with 0.58. </a:t>
                </a:r>
                <a:endParaRPr lang="en-GB" sz="1400" dirty="0">
                  <a:solidFill>
                    <a:srgbClr val="000000"/>
                  </a:solidFill>
                  <a:effectLst/>
                  <a:latin typeface="Menlo" panose="020B0609030804020204" pitchFamily="49" charset="0"/>
                </a:endParaRPr>
              </a:p>
              <a:p>
                <a:endParaRPr lang="en-NL" sz="1800" dirty="0">
                  <a:solidFill>
                    <a:srgbClr val="0066FF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69E7E8-4E59-30DF-E214-BD6A5F171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496" y="2060848"/>
                <a:ext cx="9217024" cy="3162341"/>
              </a:xfrm>
              <a:prstGeom prst="rect">
                <a:avLst/>
              </a:prstGeom>
              <a:blipFill>
                <a:blip r:embed="rId7"/>
                <a:stretch>
                  <a:fillRect l="-688" t="-12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6031353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7315200" cy="914400"/>
          </a:xfrm>
        </p:spPr>
        <p:txBody>
          <a:bodyPr/>
          <a:lstStyle/>
          <a:p>
            <a:r>
              <a:rPr lang="en-GB" altLang="en-US" sz="3600" b="0" dirty="0">
                <a:latin typeface="Verdana"/>
                <a:cs typeface="Verdana"/>
              </a:rPr>
              <a:t> </a:t>
            </a:r>
            <a:r>
              <a:rPr lang="en-GB" altLang="en-US" sz="3600" b="0" dirty="0" err="1">
                <a:latin typeface="Verdana"/>
                <a:cs typeface="Verdana"/>
              </a:rPr>
              <a:t>GridPix</a:t>
            </a:r>
            <a:r>
              <a:rPr lang="en-GB" altLang="en-US" sz="3600" b="0" dirty="0">
                <a:latin typeface="Verdana"/>
                <a:cs typeface="Verdana"/>
              </a:rPr>
              <a:t> technology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949180" y="990600"/>
            <a:ext cx="7280420" cy="2313782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Pixel chip with integrated Grid (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-like)</a:t>
            </a:r>
          </a:p>
          <a:p>
            <a:pPr>
              <a:buBlip>
                <a:blip r:embed="rId2"/>
              </a:buBlip>
            </a:pPr>
            <a:r>
              <a:rPr lang="en-GB" altLang="en-US" sz="2000" dirty="0" err="1">
                <a:latin typeface="Verdana"/>
                <a:cs typeface="Verdana"/>
              </a:rPr>
              <a:t>InGrid</a:t>
            </a:r>
            <a:r>
              <a:rPr lang="en-GB" altLang="en-US" sz="2000" dirty="0">
                <a:latin typeface="Verdana"/>
                <a:cs typeface="Verdana"/>
              </a:rPr>
              <a:t> post-processed @ IZM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Grid set at negative voltage (300 – 600 V) to provide gas amplification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Very small pixel size (55 µm)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detecting individual electrons</a:t>
            </a:r>
          </a:p>
          <a:p>
            <a:pPr>
              <a:buFontTx/>
              <a:buBlip>
                <a:blip r:embed="rId2"/>
              </a:buBlip>
            </a:pPr>
            <a:endParaRPr lang="en-GB" altLang="en-US" b="1" dirty="0"/>
          </a:p>
        </p:txBody>
      </p:sp>
      <p:pic>
        <p:nvPicPr>
          <p:cNvPr id="5124" name="Picture 2" descr="C:\Data\GOSSIP\pictures, drawings\Marco Nov08 3D pub\GoatPrincip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6633"/>
            <a:ext cx="3542281" cy="340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10416480" y="2819400"/>
            <a:ext cx="900014" cy="3786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 rot="1346167">
            <a:off x="10238582" y="3116782"/>
            <a:ext cx="10087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Verdana"/>
                <a:cs typeface="Verdana"/>
              </a:rPr>
              <a:t>55 µ</a:t>
            </a:r>
            <a:r>
              <a:rPr lang="en-US" sz="1800" dirty="0" err="1">
                <a:solidFill>
                  <a:srgbClr val="FF0000"/>
                </a:solidFill>
                <a:latin typeface="Verdana"/>
                <a:cs typeface="Verdana"/>
              </a:rPr>
              <a:t>m</a:t>
            </a:r>
            <a:endParaRPr lang="en-US" sz="18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26901" r="16402" b="23750"/>
          <a:stretch>
            <a:fillRect/>
          </a:stretch>
        </p:blipFill>
        <p:spPr bwMode="auto">
          <a:xfrm>
            <a:off x="5539642" y="3542571"/>
            <a:ext cx="2918558" cy="285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8458200" y="3714183"/>
            <a:ext cx="3434903" cy="2534217"/>
            <a:chOff x="6852097" y="3212976"/>
            <a:chExt cx="4784587" cy="35884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097" y="3212976"/>
              <a:ext cx="4784587" cy="3588441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 bwMode="auto">
            <a:xfrm>
              <a:off x="8184232" y="5079204"/>
              <a:ext cx="0" cy="5100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8180711" y="5007196"/>
              <a:ext cx="98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50 µm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332310" y="2438400"/>
            <a:ext cx="1897290" cy="1219200"/>
            <a:chOff x="683568" y="4057347"/>
            <a:chExt cx="3614641" cy="2275885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7" t="20714" r="28148" b="35266"/>
            <a:stretch>
              <a:fillRect/>
            </a:stretch>
          </p:blipFill>
          <p:spPr bwMode="auto">
            <a:xfrm>
              <a:off x="683568" y="4057347"/>
              <a:ext cx="3614641" cy="227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9"/>
            <p:cNvSpPr txBox="1">
              <a:spLocks noChangeArrowheads="1"/>
            </p:cNvSpPr>
            <p:nvPr/>
          </p:nvSpPr>
          <p:spPr bwMode="auto">
            <a:xfrm>
              <a:off x="2787227" y="4191470"/>
              <a:ext cx="1510980" cy="68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l-NL" sz="1800" dirty="0">
                  <a:solidFill>
                    <a:schemeClr val="bg1"/>
                  </a:solidFill>
                  <a:latin typeface="Verdana"/>
                  <a:cs typeface="Verdana"/>
                </a:rPr>
                <a:t>dyke</a:t>
              </a:r>
              <a:endParaRPr lang="nl-NL" altLang="nl-NL" sz="1800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14400" y="3505200"/>
            <a:ext cx="5029200" cy="256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600" dirty="0"/>
              <a:t>  </a:t>
            </a:r>
            <a:r>
              <a:rPr lang="en-GB" altLang="en-US" sz="1800" dirty="0">
                <a:latin typeface="Verdana"/>
                <a:cs typeface="Verdana"/>
              </a:rPr>
              <a:t>Aluminium grid (1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thick)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35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holes, 55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pitch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Supported by SU8 pillars 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high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Grid surrounded by SU8 dyke (150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solid strip) for mechanical and HV stability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376108"/>
            <a:ext cx="9955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a Pixel TPC have a hit resolution independent of the incident angle of the track?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083598" y="2406876"/>
            <a:ext cx="1057500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order to study this topic we use circular tracks (curlers).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took data with small incident angles plus min 10 degrees; in a circle one will have 360  degrees incident angles.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get a (part of a) circle the one needs a B field. Not that the electrons from the beam go “straight” and we need to look for lower momentum electrons in the event.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 we analysed the B=1 data for run 6969 p = 6 GeV beam.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Hough transform for a circle was coded; also a straight line hough transform was used to reject high momentum tracks.  </a:t>
            </a:r>
          </a:p>
        </p:txBody>
      </p:sp>
    </p:spTree>
    <p:extLst>
      <p:ext uri="{BB962C8B-B14F-4D97-AF65-F5344CB8AC3E}">
        <p14:creationId xmlns:p14="http://schemas.microsoft.com/office/powerpoint/2010/main" val="2056651116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Circle finding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2D1114-229D-9A2B-440C-97CC54AC9E02}"/>
              </a:ext>
            </a:extLst>
          </p:cNvPr>
          <p:cNvSpPr txBox="1"/>
          <p:nvPr/>
        </p:nvSpPr>
        <p:spPr>
          <a:xfrm>
            <a:off x="479376" y="1739711"/>
            <a:ext cx="233900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center should lie in the plane</a:t>
            </a:r>
          </a:p>
          <a:p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Pattern f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inding can get disturbed by large hit bursts and “straight” line beam particles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solutions in </a:t>
            </a: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selected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4AAAF7-D386-125F-72EF-59DC9E9FB8CA}"/>
              </a:ext>
            </a:extLst>
          </p:cNvPr>
          <p:cNvSpPr txBox="1"/>
          <p:nvPr/>
        </p:nvSpPr>
        <p:spPr>
          <a:xfrm>
            <a:off x="9670915" y="2708920"/>
            <a:ext cx="2977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 = 1024 pixels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8.45 MeV/c</a:t>
            </a:r>
          </a:p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 = 121 pixels 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 = 1 MeV/c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 = 25 pixels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206 keV/c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7FB02E-E1ED-580D-71D3-B07D54A5FE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1431" y="-579595"/>
            <a:ext cx="2455333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ABA6AC-05E0-35B5-D285-340CF4E50D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8333" y="1796669"/>
            <a:ext cx="2455333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AB4F01C-FCB0-3C58-9D81-E45A57A3CFBF}"/>
              </a:ext>
            </a:extLst>
          </p:cNvPr>
          <p:cNvSpPr txBox="1"/>
          <p:nvPr/>
        </p:nvSpPr>
        <p:spPr>
          <a:xfrm>
            <a:off x="9671196" y="1703512"/>
            <a:ext cx="25613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vents 14 and 41</a:t>
            </a:r>
          </a:p>
        </p:txBody>
      </p:sp>
    </p:spTree>
    <p:extLst>
      <p:ext uri="{BB962C8B-B14F-4D97-AF65-F5344CB8AC3E}">
        <p14:creationId xmlns:p14="http://schemas.microsoft.com/office/powerpoint/2010/main" val="3851870310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4C4F3-713E-9787-569B-BBE807AC9C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1126" y="1709782"/>
            <a:ext cx="2529715" cy="4797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B56FD-49F6-F6D1-9CEB-29F5AB9150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1118" y="1709782"/>
            <a:ext cx="2529715" cy="47971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CAE16E-A0AD-D1EF-8800-43F16F4AFEB5}"/>
              </a:ext>
            </a:extLst>
          </p:cNvPr>
          <p:cNvSpPr txBox="1"/>
          <p:nvPr/>
        </p:nvSpPr>
        <p:spPr>
          <a:xfrm>
            <a:off x="1100738" y="1571427"/>
            <a:ext cx="981979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events 14 and 41.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Calculate phi around the circle (phi = 0 is pointing opposite the local y axis = right to left in the event display).The drift time (z) can be fitted vs phi. It has a linear dependence (for a helix). The residuals in z are calculated after the fit.</a:t>
            </a:r>
            <a:endParaRPr lang="en-GB" sz="24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826381-3A54-92A5-32CF-122595A2F60C}"/>
              </a:ext>
            </a:extLst>
          </p:cNvPr>
          <p:cNvSpPr txBox="1"/>
          <p:nvPr/>
        </p:nvSpPr>
        <p:spPr>
          <a:xfrm>
            <a:off x="4968552" y="537321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phi hit on circle</a:t>
            </a:r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4D2C05-8503-B831-52FB-2588E0BB3670}"/>
              </a:ext>
            </a:extLst>
          </p:cNvPr>
          <p:cNvSpPr txBox="1"/>
          <p:nvPr/>
        </p:nvSpPr>
        <p:spPr>
          <a:xfrm>
            <a:off x="3428048" y="938895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Circle finding</a:t>
            </a:r>
          </a:p>
        </p:txBody>
      </p:sp>
    </p:spTree>
    <p:extLst>
      <p:ext uri="{BB962C8B-B14F-4D97-AF65-F5344CB8AC3E}">
        <p14:creationId xmlns:p14="http://schemas.microsoft.com/office/powerpoint/2010/main" val="2747885962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69E7E8-4E59-30DF-E214-BD6A5F171AE2}"/>
              </a:ext>
            </a:extLst>
          </p:cNvPr>
          <p:cNvSpPr txBox="1"/>
          <p:nvPr/>
        </p:nvSpPr>
        <p:spPr>
          <a:xfrm>
            <a:off x="1991544" y="1393850"/>
            <a:ext cx="921702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 selection for circles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Radius &gt; 50 pixels with at least 20 selected hits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Reject circles with a better SL line fit by applying cuts on the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GB" sz="2000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number of hits for the circle and line hypothesis.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Resolution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GB" sz="20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4 pixels and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GB" sz="20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1 mm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GB" sz="2000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20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dof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&lt; 5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GB" sz="2000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20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dof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&lt; 5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Phi range (phi max – phi min)  &gt; 1 rad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phi&gt; 8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/32 and phi &lt; 2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  -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/32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Remove hits near edge of chip (15 pixels columns and rows)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Residual cuts at 2.5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z)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Down weighting of large clusters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(counting hits N in bins R</a:t>
            </a:r>
            <a:r>
              <a:rPr lang="en-GB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f 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pixels)</a:t>
            </a: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where w = 1/ (N(bin-1)+N(bin)+N(bin+1))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en-GB" sz="1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31546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CDB8E-111C-3D30-2FBC-5EE7B4B496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5364" y="-1423316"/>
            <a:ext cx="4059880" cy="10369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254E31-5995-A37D-A3B9-95B287631917}"/>
              </a:ext>
            </a:extLst>
          </p:cNvPr>
          <p:cNvSpPr txBox="1"/>
          <p:nvPr/>
        </p:nvSpPr>
        <p:spPr>
          <a:xfrm>
            <a:off x="4368176" y="1222996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Selected</a:t>
            </a:r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circles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plots</a:t>
            </a:r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94953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254E31-5995-A37D-A3B9-95B287631917}"/>
              </a:ext>
            </a:extLst>
          </p:cNvPr>
          <p:cNvSpPr txBox="1"/>
          <p:nvPr/>
        </p:nvSpPr>
        <p:spPr>
          <a:xfrm>
            <a:off x="3575720" y="1383159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Selected</a:t>
            </a:r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circles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plots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weighted</a:t>
            </a:r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10F24F-CB7D-FE3F-86DA-3882C52F3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4749" y="183530"/>
            <a:ext cx="3289905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DFF273-846D-8E24-8A78-4B32FC7BC6A6}"/>
              </a:ext>
            </a:extLst>
          </p:cNvPr>
          <p:cNvSpPr txBox="1"/>
          <p:nvPr/>
        </p:nvSpPr>
        <p:spPr>
          <a:xfrm>
            <a:off x="6561007" y="5257483"/>
            <a:ext cx="2430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phi hit on circle</a:t>
            </a:r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2978555835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254E31-5995-A37D-A3B9-95B287631917}"/>
              </a:ext>
            </a:extLst>
          </p:cNvPr>
          <p:cNvSpPr txBox="1"/>
          <p:nvPr/>
        </p:nvSpPr>
        <p:spPr>
          <a:xfrm>
            <a:off x="3575720" y="1383159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Selected</a:t>
            </a:r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circles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plots resolution </a:t>
            </a:r>
            <a:r>
              <a:rPr lang="en-GB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endParaRPr lang="en-NL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DFF273-846D-8E24-8A78-4B32FC7BC6A6}"/>
              </a:ext>
            </a:extLst>
          </p:cNvPr>
          <p:cNvSpPr txBox="1"/>
          <p:nvPr/>
        </p:nvSpPr>
        <p:spPr>
          <a:xfrm>
            <a:off x="8256240" y="5406842"/>
            <a:ext cx="2430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phi hit on circle</a:t>
            </a:r>
            <a:endParaRPr lang="en-NL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79B47-8BA4-4BE8-6EAA-0BA25227E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9411" y="1621683"/>
            <a:ext cx="3552056" cy="39960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8F6CBF-78E1-F877-0B09-5F92335E42AD}"/>
              </a:ext>
            </a:extLst>
          </p:cNvPr>
          <p:cNvSpPr txBox="1"/>
          <p:nvPr/>
        </p:nvSpPr>
        <p:spPr>
          <a:xfrm>
            <a:off x="4727848" y="2334359"/>
            <a:ext cx="24482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is a dependency of the resolution  of phi and the radius</a:t>
            </a:r>
          </a:p>
          <a:p>
            <a:pPr algn="ctr"/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mall radii correlated to large phi range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40FD60-C17B-A110-3B47-9C5D25D1CE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8961" y="1560914"/>
            <a:ext cx="3696072" cy="41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64768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4E9C77-296C-5F6C-543D-F8290872A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2018" y="1345301"/>
            <a:ext cx="3790979" cy="4264851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254E31-5995-A37D-A3B9-95B287631917}"/>
              </a:ext>
            </a:extLst>
          </p:cNvPr>
          <p:cNvSpPr txBox="1"/>
          <p:nvPr/>
        </p:nvSpPr>
        <p:spPr>
          <a:xfrm>
            <a:off x="3359343" y="1239143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Selected</a:t>
            </a:r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circles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plots resolution </a:t>
            </a:r>
            <a:r>
              <a:rPr lang="en-GB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endParaRPr lang="en-NL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DFF273-846D-8E24-8A78-4B32FC7BC6A6}"/>
              </a:ext>
            </a:extLst>
          </p:cNvPr>
          <p:cNvSpPr txBox="1"/>
          <p:nvPr/>
        </p:nvSpPr>
        <p:spPr>
          <a:xfrm>
            <a:off x="9074634" y="5157192"/>
            <a:ext cx="2430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phi hit on circle</a:t>
            </a:r>
            <a:endParaRPr lang="en-NL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8F6CBF-78E1-F877-0B09-5F92335E42AD}"/>
              </a:ext>
            </a:extLst>
          </p:cNvPr>
          <p:cNvSpPr txBox="1"/>
          <p:nvPr/>
        </p:nvSpPr>
        <p:spPr>
          <a:xfrm>
            <a:off x="4703426" y="2361074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Taking out these dependencies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48093F-EC5C-2D70-2C6F-DDC1879911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571" y="1518647"/>
            <a:ext cx="3560057" cy="40050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63C94F-EDF2-2F48-58D8-8C2B81F03C15}"/>
                  </a:ext>
                </a:extLst>
              </p:cNvPr>
              <p:cNvSpPr txBox="1"/>
              <p:nvPr/>
            </p:nvSpPr>
            <p:spPr>
              <a:xfrm>
                <a:off x="4458419" y="3401705"/>
                <a:ext cx="2975039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Fit result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</a:t>
                </a:r>
                <a:r>
                  <a: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esolution flat in phi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0.241 </a:t>
                </a:r>
                <a14:m>
                  <m:oMath xmlns:m="http://schemas.openxmlformats.org/officeDocument/2006/math">
                    <m:r>
                      <a:rPr kumimoji="0" lang="en-NL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±</m:t>
                    </m:r>
                  </m:oMath>
                </a14:m>
                <a:r>
                  <a: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0.016 mm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NL" sz="200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63C94F-EDF2-2F48-58D8-8C2B81F03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8419" y="3401705"/>
                <a:ext cx="2975039" cy="1323439"/>
              </a:xfrm>
              <a:prstGeom prst="rect">
                <a:avLst/>
              </a:prstGeom>
              <a:blipFill>
                <a:blip r:embed="rId9"/>
                <a:stretch>
                  <a:fillRect t="-1905" r="-84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9A54D0C-8290-FFFE-339F-6BFB36269E1F}"/>
              </a:ext>
            </a:extLst>
          </p:cNvPr>
          <p:cNvSpPr txBox="1"/>
          <p:nvPr/>
        </p:nvSpPr>
        <p:spPr>
          <a:xfrm>
            <a:off x="7799187" y="2103239"/>
            <a:ext cx="3496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it:  a + b cos </a:t>
            </a:r>
            <a:r>
              <a:rPr lang="en-NL" sz="24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579092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949931"/>
            <a:ext cx="9955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a Pixel TPC have a hit resolution independent of the incident angle of the track?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799099" y="2825641"/>
            <a:ext cx="93558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circles in the 1 T data set, it can be concluded that the Pixel TPC single electron resolution is – as expected - independent of the incident track angle within an uncertainty of 16 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2294709857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40C4A-CAC0-9443-AA4E-127E2C6CD8AE}"/>
              </a:ext>
            </a:extLst>
          </p:cNvPr>
          <p:cNvSpPr txBox="1"/>
          <p:nvPr/>
        </p:nvSpPr>
        <p:spPr>
          <a:xfrm>
            <a:off x="1516988" y="1196166"/>
            <a:ext cx="915802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</a:p>
          <a:p>
            <a:pPr algn="ctr"/>
            <a:endParaRPr lang="en-NL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Measured efficiency at a high hit rates</a:t>
            </a:r>
            <a:b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demonstrated that running at hit rates up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1.2 kHz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gives at most a reduction of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0.6%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the relative efficiency. 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Study and characterization of bursts </a:t>
            </a:r>
            <a:b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time distribution in the B=1 T data is most sensitive to reject burts. In the track fit an improvement can be obtained by identifying and downweighting burst.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Pixel TPC single electron resolution is independent of incident track angle 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within an uncertainty of 16 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m.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710498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79651" y="338138"/>
            <a:ext cx="6192613" cy="576262"/>
          </a:xfrm>
        </p:spPr>
        <p:txBody>
          <a:bodyPr/>
          <a:lstStyle/>
          <a:p>
            <a:r>
              <a:rPr lang="en-GB" altLang="en-US" sz="4000" b="0" dirty="0">
                <a:latin typeface="Verdana"/>
                <a:cs typeface="Verdana"/>
              </a:rPr>
              <a:t>Pixel chip: TimePix3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5715000" cy="44196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256 x 256 pixels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55 x 55 µm pitch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14.1 x 14.1 mm sensitive area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TDC with </a:t>
            </a:r>
            <a:r>
              <a:rPr lang="en-GB" altLang="en-US" sz="2000" b="1" dirty="0">
                <a:latin typeface="Verdana"/>
                <a:cs typeface="Verdana"/>
              </a:rPr>
              <a:t>640 MHz clock </a:t>
            </a:r>
            <a:r>
              <a:rPr lang="en-GB" altLang="en-US" sz="2000" dirty="0">
                <a:latin typeface="Verdana"/>
                <a:cs typeface="Verdana"/>
              </a:rPr>
              <a:t>(1.56 ns)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Used in the data driven mode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Each hit consists of the </a:t>
            </a:r>
            <a:r>
              <a:rPr lang="en-GB" altLang="en-US" sz="1800" b="1" dirty="0">
                <a:latin typeface="Verdana"/>
                <a:cs typeface="Verdana"/>
              </a:rPr>
              <a:t>pixel address </a:t>
            </a:r>
            <a:r>
              <a:rPr lang="en-GB" altLang="en-US" sz="1800" dirty="0">
                <a:latin typeface="Verdana"/>
                <a:cs typeface="Verdana"/>
              </a:rPr>
              <a:t>and </a:t>
            </a:r>
            <a:r>
              <a:rPr lang="en-GB" altLang="en-US" sz="1800" b="1" dirty="0">
                <a:latin typeface="Verdana"/>
                <a:cs typeface="Verdana"/>
              </a:rPr>
              <a:t>time stamp </a:t>
            </a:r>
            <a:r>
              <a:rPr lang="en-GB" altLang="en-US" sz="1800" dirty="0">
                <a:latin typeface="Verdana"/>
                <a:cs typeface="Verdana"/>
              </a:rPr>
              <a:t>of arrival time (</a:t>
            </a:r>
            <a:r>
              <a:rPr lang="en-GB" altLang="en-US" sz="1800" dirty="0" err="1">
                <a:latin typeface="Verdana"/>
                <a:cs typeface="Verdana"/>
              </a:rPr>
              <a:t>ToA</a:t>
            </a:r>
            <a:r>
              <a:rPr lang="en-GB" altLang="en-US" sz="1800" dirty="0">
                <a:latin typeface="Verdana"/>
                <a:cs typeface="Verdana"/>
              </a:rPr>
              <a:t>)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Time over threshold (</a:t>
            </a:r>
            <a:r>
              <a:rPr lang="en-GB" altLang="en-US" sz="1800" dirty="0" err="1">
                <a:latin typeface="Verdana"/>
                <a:cs typeface="Verdana"/>
              </a:rPr>
              <a:t>ToT</a:t>
            </a:r>
            <a:r>
              <a:rPr lang="en-GB" altLang="en-US" sz="1800" dirty="0">
                <a:latin typeface="Verdana"/>
                <a:cs typeface="Verdana"/>
              </a:rPr>
              <a:t>) is added to register the signal amplitude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compensation for time walk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b="1" dirty="0">
                <a:latin typeface="Verdana"/>
                <a:cs typeface="Verdana"/>
              </a:rPr>
              <a:t>Trigger</a:t>
            </a:r>
            <a:r>
              <a:rPr lang="en-GB" altLang="en-US" sz="1800" dirty="0">
                <a:latin typeface="Verdana"/>
                <a:cs typeface="Verdana"/>
              </a:rPr>
              <a:t> (for t</a:t>
            </a:r>
            <a:r>
              <a:rPr lang="en-GB" altLang="en-US" sz="1800" baseline="-25000" dirty="0">
                <a:latin typeface="Verdana"/>
                <a:cs typeface="Verdana"/>
              </a:rPr>
              <a:t>0</a:t>
            </a:r>
            <a:r>
              <a:rPr lang="en-GB" altLang="en-US" sz="1800" dirty="0">
                <a:latin typeface="Verdana"/>
                <a:cs typeface="Verdana"/>
              </a:rPr>
              <a:t>) added to the data stream as an additional time stamp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Power consumption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~1 A @ 2 V (2W) depending on hit rate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good cooling is important</a:t>
            </a:r>
            <a:endParaRPr lang="en-GB" altLang="en-US" dirty="0">
              <a:latin typeface="Verdana"/>
              <a:cs typeface="Verdana"/>
            </a:endParaRP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6312"/>
            <a:ext cx="44069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 b="3972"/>
          <a:stretch>
            <a:fillRect/>
          </a:stretch>
        </p:blipFill>
        <p:spPr bwMode="auto">
          <a:xfrm>
            <a:off x="8853488" y="3997643"/>
            <a:ext cx="1662112" cy="232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8758237" y="5715000"/>
            <a:ext cx="4763" cy="642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8763000" y="44196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nl-NL" dirty="0">
                <a:solidFill>
                  <a:schemeClr val="bg1"/>
                </a:solidFill>
                <a:latin typeface="Verdana"/>
                <a:cs typeface="Verdana"/>
              </a:rPr>
              <a:t>Sensitive area</a:t>
            </a:r>
            <a:endParaRPr lang="nl-NL" altLang="nl-N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000" y="5791200"/>
            <a:ext cx="1295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2+3 mm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>
            <a:off x="7925594" y="4876800"/>
            <a:ext cx="1675606" cy="794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7239000" y="4643735"/>
            <a:ext cx="1279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14.1 mm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476672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Pictures of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repair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work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in Bonn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E3349E-7907-8640-9C3D-FFD11EA31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094917"/>
            <a:ext cx="4400629" cy="3300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7858C1-BC44-0E45-A502-759B941E5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2094917"/>
            <a:ext cx="4400630" cy="3300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0D34F3-126D-394D-A536-3F6B71823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9305" y="2518012"/>
            <a:ext cx="3300471" cy="24753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587680-4198-274E-9AED-57D7BA1DD0D2}"/>
              </a:ext>
            </a:extLst>
          </p:cNvPr>
          <p:cNvSpPr txBox="1"/>
          <p:nvPr/>
        </p:nvSpPr>
        <p:spPr>
          <a:xfrm>
            <a:off x="2567608" y="5661248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short in chip 11 was succesully repaired by Fred Hartjes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AEA348-6624-F440-8390-79C69AD71835}"/>
              </a:ext>
            </a:extLst>
          </p:cNvPr>
          <p:cNvSpPr/>
          <p:nvPr/>
        </p:nvSpPr>
        <p:spPr>
          <a:xfrm>
            <a:off x="551384" y="735087"/>
            <a:ext cx="1311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>
                    <a:lumMod val="50000"/>
                  </a:srgbClr>
                </a:solidFill>
                <a:latin typeface="Verdana"/>
                <a:cs typeface="Verdana"/>
              </a:rPr>
              <a:t>Backup</a:t>
            </a:r>
            <a:endParaRPr lang="en-NL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5475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D739943-7C50-E38D-1826-F83B8D679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41" y="1772816"/>
            <a:ext cx="2477687" cy="4882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9A1DC8-1119-5B3C-826A-C18E43BB3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3350" y="1135265"/>
            <a:ext cx="2193197" cy="4521974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2667062" y="1081976"/>
            <a:ext cx="66855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Runs 6909, 6916-17, 6934-35 B=0 T p =6,5 GeV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9826946" y="1975499"/>
            <a:ext cx="2207064" cy="2893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Regrouping the module plane to increase stats</a:t>
            </a:r>
          </a:p>
          <a:p>
            <a:pPr algn="ctr"/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Granularity  8x8 pixels</a:t>
            </a:r>
          </a:p>
          <a:p>
            <a:pPr algn="ctr"/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acceptance cut</a:t>
            </a:r>
          </a:p>
          <a:p>
            <a:pPr algn="ctr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ntries &gt; 1500</a:t>
            </a:r>
          </a:p>
          <a:p>
            <a:pPr algn="ctr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F93C8F-0BC2-6F45-B458-1D45E6B87E3A}"/>
              </a:ext>
            </a:extLst>
          </p:cNvPr>
          <p:cNvSpPr txBox="1"/>
          <p:nvPr/>
        </p:nvSpPr>
        <p:spPr>
          <a:xfrm rot="16200000">
            <a:off x="-615496" y="3515761"/>
            <a:ext cx="2096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olumn 256 pixels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2177CD-EEFC-6743-A81B-BA3B9D361D70}"/>
              </a:ext>
            </a:extLst>
          </p:cNvPr>
          <p:cNvSpPr/>
          <p:nvPr/>
        </p:nvSpPr>
        <p:spPr>
          <a:xfrm>
            <a:off x="1905001" y="4593884"/>
            <a:ext cx="2164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ow 4x256 pixels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7E80DD-AA51-8741-B5D3-464331ABE01B}"/>
              </a:ext>
            </a:extLst>
          </p:cNvPr>
          <p:cNvSpPr/>
          <p:nvPr/>
        </p:nvSpPr>
        <p:spPr>
          <a:xfrm>
            <a:off x="7190243" y="6535495"/>
            <a:ext cx="1760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ow 256 pixel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8E7D31-BD5D-9643-8E6D-8D65E521B9AB}"/>
              </a:ext>
            </a:extLst>
          </p:cNvPr>
          <p:cNvSpPr/>
          <p:nvPr/>
        </p:nvSpPr>
        <p:spPr>
          <a:xfrm rot="16200000">
            <a:off x="4791667" y="3978642"/>
            <a:ext cx="257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column 4x256 pixels</a:t>
            </a:r>
            <a:endParaRPr lang="en-NL" sz="1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31D0D1-4819-2344-A482-CDB5FC780ECC}"/>
              </a:ext>
            </a:extLst>
          </p:cNvPr>
          <p:cNvSpPr/>
          <p:nvPr/>
        </p:nvSpPr>
        <p:spPr>
          <a:xfrm>
            <a:off x="7608168" y="2780928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endParaRPr lang="en-NL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4C5603-01C1-954B-9E0B-C4BCA9EFE038}"/>
              </a:ext>
            </a:extLst>
          </p:cNvPr>
          <p:cNvSpPr/>
          <p:nvPr/>
        </p:nvSpPr>
        <p:spPr>
          <a:xfrm>
            <a:off x="2639616" y="2564904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endParaRPr lang="en-NL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E5874F-C178-8346-9455-91B87CE88521}"/>
              </a:ext>
            </a:extLst>
          </p:cNvPr>
          <p:cNvSpPr/>
          <p:nvPr/>
        </p:nvSpPr>
        <p:spPr>
          <a:xfrm>
            <a:off x="7693646" y="5199583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DCF841-7C85-3F43-90AC-DF6D98331626}"/>
              </a:ext>
            </a:extLst>
          </p:cNvPr>
          <p:cNvSpPr/>
          <p:nvPr/>
        </p:nvSpPr>
        <p:spPr>
          <a:xfrm>
            <a:off x="2783632" y="3645024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754205" y="1553702"/>
            <a:ext cx="899316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Mean residuals (module) row             (module) column</a:t>
            </a:r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23A4D3-15FA-9647-AA83-1C86621D5D8B}"/>
              </a:ext>
            </a:extLst>
          </p:cNvPr>
          <p:cNvSpPr/>
          <p:nvPr/>
        </p:nvSpPr>
        <p:spPr>
          <a:xfrm>
            <a:off x="1742044" y="5070236"/>
            <a:ext cx="30140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NL" sz="1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row plot the data is projected keeping 4 bins in local y (one follows the track)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361CAE-DE34-A148-9440-CE8FF7308FF9}"/>
              </a:ext>
            </a:extLst>
          </p:cNvPr>
          <p:cNvSpPr/>
          <p:nvPr/>
        </p:nvSpPr>
        <p:spPr>
          <a:xfrm>
            <a:off x="9393665" y="4827244"/>
            <a:ext cx="26673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NL" sz="1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column plot the 4 chip rows are kept separately (that is why there are white bands)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BF3077-53FA-9440-9A4E-8C135CE30917}"/>
              </a:ext>
            </a:extLst>
          </p:cNvPr>
          <p:cNvSpPr/>
          <p:nvPr/>
        </p:nvSpPr>
        <p:spPr>
          <a:xfrm rot="16200000">
            <a:off x="4448813" y="3300843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3A36FE-E1BE-DA43-A2C4-DAA429898F21}"/>
              </a:ext>
            </a:extLst>
          </p:cNvPr>
          <p:cNvSpPr/>
          <p:nvPr/>
        </p:nvSpPr>
        <p:spPr>
          <a:xfrm rot="18936414">
            <a:off x="3922615" y="3300025"/>
            <a:ext cx="468589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>
                <a:solidFill>
                  <a:srgbClr val="FFFFFF">
                    <a:lumMod val="50000"/>
                  </a:srgbClr>
                </a:solidFill>
                <a:latin typeface="Verdana"/>
                <a:cs typeface="Verdana"/>
              </a:rPr>
              <a:t>Backup</a:t>
            </a:r>
            <a:endParaRPr lang="en-NL" sz="9600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3634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829B63B7-89DB-4F4E-B542-F8456BAC88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7653" y="836712"/>
            <a:ext cx="5181600" cy="377233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20AFE51-E3DE-40BF-8B8F-777F04296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71" y1="5215" x2="66450" y2="8735"/>
                        <a14:foregroundMark x1="75000" y1="11734" x2="96097" y2="33246"/>
                        <a14:foregroundMark x1="95725" y1="42243" x2="94703" y2="70926"/>
                        <a14:foregroundMark x1="92844" y1="76923" x2="59665" y2="97914"/>
                        <a14:foregroundMark x1="59665" y1="94915" x2="10409" y2="94394"/>
                        <a14:foregroundMark x1="10409" y1="94394" x2="5762" y2="59322"/>
                        <a14:foregroundMark x1="5019" y1="53325" x2="9294" y2="2738"/>
                        <a14:foregroundMark x1="66078" y1="9257" x2="78625" y2="16688"/>
                        <a14:foregroundMark x1="94703" y1="32334" x2="95353" y2="43807"/>
                        <a14:foregroundMark x1="95074" y1="49804" x2="90706" y2="79922"/>
                        <a14:foregroundMark x1="5762" y1="50326" x2="5762" y2="65841"/>
                        <a14:foregroundMark x1="10037" y1="21773" x2="76115" y2="71838"/>
                        <a14:foregroundMark x1="78625" y1="23207" x2="14684" y2="70926"/>
                        <a14:foregroundMark x1="21840" y1="16297" x2="64312" y2="41851"/>
                        <a14:foregroundMark x1="60781" y1="14211" x2="30390" y2="43807"/>
                        <a14:foregroundMark x1="31784" y1="8735" x2="51487" y2="36245"/>
                        <a14:foregroundMark x1="75000" y1="38853" x2="45725" y2="75359"/>
                        <a14:foregroundMark x1="83271" y1="38331" x2="69331" y2="80834"/>
                        <a14:foregroundMark x1="82900" y1="34289" x2="63941" y2="64798"/>
                        <a14:foregroundMark x1="64684" y1="75359" x2="30390" y2="62842"/>
                        <a14:foregroundMark x1="15706" y1="45763" x2="43959" y2="76923"/>
                        <a14:foregroundMark x1="50372" y1="84355" x2="66450" y2="52282"/>
                        <a14:foregroundMark x1="44703" y1="52803" x2="53625" y2="85398"/>
                        <a14:foregroundMark x1="19981" y1="86962" x2="62918" y2="84876"/>
                        <a14:foregroundMark x1="70353" y1="68318" x2="48606" y2="87353"/>
                        <a14:foregroundMark x1="59665" y1="69883" x2="67193" y2="80834"/>
                        <a14:foregroundMark x1="15706" y1="86962" x2="22491" y2="91917"/>
                        <a14:foregroundMark x1="27509" y1="89700" x2="33829" y2="92699"/>
                        <a14:backgroundMark x1="56691" y1="7562" x2="81506" y2="33898"/>
                        <a14:backgroundMark x1="55204" y1="3520" x2="40242" y2="1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36" y="4343400"/>
            <a:ext cx="2868864" cy="2044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DC0C6D-BD20-4E91-9755-5914B8A3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233003"/>
            <a:ext cx="10363200" cy="605197"/>
          </a:xfrm>
        </p:spPr>
        <p:txBody>
          <a:bodyPr/>
          <a:lstStyle/>
          <a:p>
            <a:r>
              <a:rPr lang="en-US" sz="3600" b="0" noProof="0" dirty="0">
                <a:latin typeface="Verdana"/>
                <a:cs typeface="Verdana"/>
              </a:rPr>
              <a:t>Single hit resolution in transverse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/>
              <p:nvPr/>
            </p:nvSpPr>
            <p:spPr>
              <a:xfrm>
                <a:off x="2873619" y="4929674"/>
                <a:ext cx="3235501" cy="114633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=30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31</m:t>
                    </m:r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8±7 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dirty="0"/>
                  <a:t> expected)</a:t>
                </a:r>
              </a:p>
            </p:txBody>
          </p:sp>
        </mc:Choice>
        <mc:Fallback xmlns="" xmlns:mv="urn:schemas-microsoft-com:mac:vml">
          <p:sp>
            <p:nvSpPr>
              <p:cNvPr id="17" name="Rechthoek 16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a16="http://schemas.microsoft.com/office/drawing/2014/main" xmlns:mv="urn:schemas-microsoft-com:mac:vml" id="{4BF3EDB2-5BDF-431A-B195-412834F03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619" y="4929674"/>
                <a:ext cx="3235501" cy="1146339"/>
              </a:xfrm>
              <a:prstGeom prst="rect">
                <a:avLst/>
              </a:prstGeom>
              <a:blipFill>
                <a:blip r:embed="rId5"/>
                <a:stretch>
                  <a:fillRect l="-1883" r="-942"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al 15">
            <a:extLst>
              <a:ext uri="{FF2B5EF4-FFF2-40B4-BE49-F238E27FC236}">
                <a16:creationId xmlns:a16="http://schemas.microsoft.com/office/drawing/2014/main" id="{8735D210-C6D5-4B08-884C-C68BF94B6877}"/>
              </a:ext>
            </a:extLst>
          </p:cNvPr>
          <p:cNvSpPr/>
          <p:nvPr/>
        </p:nvSpPr>
        <p:spPr>
          <a:xfrm>
            <a:off x="459243" y="5733256"/>
            <a:ext cx="236157" cy="2251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C49ABC64-5AE3-4DE1-B185-D4F4B76123E9}"/>
                  </a:ext>
                </a:extLst>
              </p:cNvPr>
              <p:cNvSpPr/>
              <p:nvPr/>
            </p:nvSpPr>
            <p:spPr>
              <a:xfrm>
                <a:off x="1603180" y="1398414"/>
                <a:ext cx="1396476" cy="4616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nl-NL" i="1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 xmlns="" xmlns:mv="urn:schemas-microsoft-com:mac:vml">
          <p:sp>
            <p:nvSpPr>
              <p:cNvPr id="13" name="Rechthoek 12">
                <a:extLst>
                  <a:ext uri="{FF2B5EF4-FFF2-40B4-BE49-F238E27FC236}">
                    <a16:creationId xmlns:mv="urn:schemas-microsoft-com:mac:vml"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49ABC64-5AE3-4DE1-B185-D4F4B7612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180" y="1398414"/>
                <a:ext cx="1396476" cy="461665"/>
              </a:xfrm>
              <a:prstGeom prst="rect">
                <a:avLst/>
              </a:prstGeom>
              <a:blipFill>
                <a:blip r:embed="rId6"/>
                <a:stretch>
                  <a:fillRect l="-6494" t="-8974" b="-2692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jdelijke aanduiding voor inhoud 4">
                <a:extLst>
                  <a:ext uri="{FF2B5EF4-FFF2-40B4-BE49-F238E27FC236}">
                    <a16:creationId xmlns:a16="http://schemas.microsoft.com/office/drawing/2014/main" id="{C9687410-134E-4089-81AF-8D35A43DEF0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255453" y="1846854"/>
                <a:ext cx="5961227" cy="5038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488" tIns="44450" rIns="90488" bIns="4445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Monotype Sorts"/>
                  <a:buChar char="u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100000"/>
                  <a:buFont typeface="Monotype Sorts"/>
                  <a:buChar char="l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/>
                  <a:buChar char="u"/>
                  <a:defRPr sz="18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Font typeface="Monotype Sorts"/>
                  <a:buNone/>
                </a:pPr>
                <a:r>
                  <a:rPr lang="en-US" sz="2400" kern="0" dirty="0"/>
                  <a:t>Single hit resolution in pixel plane:</a:t>
                </a:r>
              </a:p>
              <a:p>
                <a:pPr marL="0" indent="0">
                  <a:buFont typeface="Monotype Sorts"/>
                  <a:buNone/>
                </a:pPr>
                <a:endParaRPr lang="en-US" sz="2400" kern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kern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 ker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 kern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 ker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 ker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kern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400" i="1" ker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kern="0" dirty="0"/>
              </a:p>
              <a:p>
                <a:pPr marL="0" indent="0">
                  <a:buFont typeface="Monotype Sorts"/>
                  <a:buNone/>
                </a:pPr>
                <a:r>
                  <a:rPr lang="en-US" sz="2400" kern="0" dirty="0"/>
                  <a:t>Depends on: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 kern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kern="0" dirty="0"/>
                  <a:t> pixel size </a:t>
                </a:r>
                <a14:m>
                  <m:oMath xmlns:m="http://schemas.openxmlformats.org/officeDocument/2006/math">
                    <m:r>
                      <a:rPr lang="en-US" sz="2400" i="1" kern="0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400" i="1" kern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 kern="0" smtClean="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rad>
                  </m:oMath>
                </a14:m>
                <a:endParaRPr lang="en-US" sz="2400" kern="0" dirty="0"/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400" kern="0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kern="0" dirty="0"/>
                  <a:t> from fit</a:t>
                </a:r>
              </a:p>
              <a:p>
                <a:endParaRPr lang="en-US" sz="2400" kern="0" dirty="0"/>
              </a:p>
              <a:p>
                <a:pPr marL="0" indent="0">
                  <a:buFont typeface="Monotype Sorts"/>
                  <a:buNone/>
                </a:pPr>
                <a:r>
                  <a:rPr lang="en-US" sz="2400" kern="0" dirty="0"/>
                  <a:t>Note that: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000" kern="0" dirty="0"/>
                  <a:t>A hit resolution of </a:t>
                </a:r>
                <a14:m>
                  <m:oMath xmlns:m="http://schemas.openxmlformats.org/officeDocument/2006/math">
                    <m:r>
                      <a:rPr lang="en-US" sz="2000" i="1" kern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250 µm is 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25 µm for a 100-hit track (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 1 cm track length)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400" kern="0" dirty="0"/>
                  <a:t>A</a:t>
                </a:r>
                <a:r>
                  <a:rPr lang="en-US" sz="2000" kern="0" dirty="0"/>
                  <a:t>t 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 ker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kern="0" dirty="0"/>
                  <a:t> 4 T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 ker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i="1" kern="0">
                        <a:latin typeface="Cambria Math" panose="02040503050406030204" pitchFamily="18" charset="0"/>
                      </a:rPr>
                      <m:t>=25 </m:t>
                    </m:r>
                    <m:r>
                      <m:rPr>
                        <m:nor/>
                      </m:rPr>
                      <a:rPr lang="en-US" sz="2000" kern="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 ker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 ker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kern="0" dirty="0"/>
                  <a:t> </a:t>
                </a:r>
              </a:p>
            </p:txBody>
          </p:sp>
        </mc:Choice>
        <mc:Fallback xmlns="">
          <p:sp>
            <p:nvSpPr>
              <p:cNvPr id="10" name="Tijdelijke aanduiding voor inhoud 4">
                <a:extLst>
                  <a:ext uri="{FF2B5EF4-FFF2-40B4-BE49-F238E27FC236}">
                    <a16:creationId xmlns:a16="http://schemas.microsoft.com/office/drawing/2014/main" id="{C9687410-134E-4089-81AF-8D35A43DE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5453" y="1846854"/>
                <a:ext cx="5961227" cy="5038530"/>
              </a:xfrm>
              <a:prstGeom prst="rect">
                <a:avLst/>
              </a:prstGeom>
              <a:blipFill>
                <a:blip r:embed="rId7"/>
                <a:stretch>
                  <a:fillRect l="-1702" t="-754" r="-85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A56DEA81-0230-E84A-A9AD-C46CCC3FAA50}"/>
              </a:ext>
            </a:extLst>
          </p:cNvPr>
          <p:cNvSpPr/>
          <p:nvPr/>
        </p:nvSpPr>
        <p:spPr>
          <a:xfrm>
            <a:off x="5951984" y="1052736"/>
            <a:ext cx="598284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Results from Bonn-Elsa </a:t>
            </a:r>
            <a:r>
              <a:rPr lang="en-US" sz="2000" dirty="0" err="1">
                <a:latin typeface="Verdana"/>
                <a:cs typeface="Verdana"/>
              </a:rPr>
              <a:t>testbeam</a:t>
            </a:r>
            <a:r>
              <a:rPr lang="en-US" sz="2000" dirty="0">
                <a:latin typeface="Verdana"/>
                <a:cs typeface="Verdana"/>
              </a:rPr>
              <a:t> in 2017</a:t>
            </a:r>
            <a:endParaRPr lang="en-GB" sz="2000" dirty="0">
              <a:latin typeface="Verdana"/>
              <a:cs typeface="Verdana"/>
              <a:hlinkClick r:id="rId8" tooltip="Persistent link using digital object identifier"/>
            </a:endParaRPr>
          </a:p>
          <a:p>
            <a:r>
              <a:rPr lang="en-GB" sz="1800" dirty="0">
                <a:latin typeface="Verdana"/>
                <a:cs typeface="Verdana"/>
                <a:hlinkClick r:id="rId8" tooltip="Persistent link using digital object identifier"/>
              </a:rPr>
              <a:t>https://doi.org/10.1016/j.nima.2018.08.012</a:t>
            </a:r>
            <a:endParaRPr lang="en-NL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ACD42E-CAD6-2944-9C72-82B9BAF29F3F}"/>
              </a:ext>
            </a:extLst>
          </p:cNvPr>
          <p:cNvSpPr txBox="1"/>
          <p:nvPr/>
        </p:nvSpPr>
        <p:spPr>
          <a:xfrm>
            <a:off x="3803419" y="2492896"/>
            <a:ext cx="15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 gas</a:t>
            </a:r>
          </a:p>
        </p:txBody>
      </p:sp>
    </p:spTree>
    <p:extLst>
      <p:ext uri="{BB962C8B-B14F-4D97-AF65-F5344CB8AC3E}">
        <p14:creationId xmlns:p14="http://schemas.microsoft.com/office/powerpoint/2010/main" val="4134559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 b="10733"/>
          <a:stretch>
            <a:fillRect/>
          </a:stretch>
        </p:blipFill>
        <p:spPr bwMode="auto">
          <a:xfrm>
            <a:off x="8839200" y="2570473"/>
            <a:ext cx="2743200" cy="299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18"/>
          <p:cNvGrpSpPr>
            <a:grpSpLocks/>
          </p:cNvGrpSpPr>
          <p:nvPr/>
        </p:nvGrpSpPr>
        <p:grpSpPr bwMode="auto">
          <a:xfrm>
            <a:off x="4244701" y="1981200"/>
            <a:ext cx="3756299" cy="4760689"/>
            <a:chOff x="1572362" y="1124744"/>
            <a:chExt cx="4511805" cy="5546101"/>
          </a:xfrm>
        </p:grpSpPr>
        <p:pic>
          <p:nvPicPr>
            <p:cNvPr id="1332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5214" y="1641892"/>
              <a:ext cx="5546101" cy="451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TextBox 13"/>
            <p:cNvSpPr txBox="1">
              <a:spLocks noChangeArrowheads="1"/>
            </p:cNvSpPr>
            <p:nvPr/>
          </p:nvSpPr>
          <p:spPr bwMode="auto">
            <a:xfrm rot="21288686">
              <a:off x="2357954" y="1983970"/>
              <a:ext cx="1211887" cy="461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i="1" dirty="0">
                  <a:latin typeface="Verdana"/>
                  <a:cs typeface="Verdana"/>
                </a:rPr>
                <a:t>Guard</a:t>
              </a:r>
            </a:p>
          </p:txBody>
        </p:sp>
        <p:sp>
          <p:nvSpPr>
            <p:cNvPr id="13322" name="TextBox 13"/>
            <p:cNvSpPr txBox="1">
              <a:spLocks noChangeArrowheads="1"/>
            </p:cNvSpPr>
            <p:nvPr/>
          </p:nvSpPr>
          <p:spPr bwMode="auto">
            <a:xfrm rot="21288686">
              <a:off x="4251890" y="2618321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3" name="TextBox 13"/>
            <p:cNvSpPr txBox="1">
              <a:spLocks noChangeArrowheads="1"/>
            </p:cNvSpPr>
            <p:nvPr/>
          </p:nvSpPr>
          <p:spPr bwMode="auto">
            <a:xfrm rot="21288686">
              <a:off x="3482209" y="2774119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4" name="TextBox 13"/>
            <p:cNvSpPr txBox="1">
              <a:spLocks noChangeArrowheads="1"/>
            </p:cNvSpPr>
            <p:nvPr/>
          </p:nvSpPr>
          <p:spPr bwMode="auto">
            <a:xfrm rot="21288686">
              <a:off x="3230406" y="3612469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5" name="TextBox 15"/>
            <p:cNvSpPr txBox="1">
              <a:spLocks noChangeArrowheads="1"/>
            </p:cNvSpPr>
            <p:nvPr/>
          </p:nvSpPr>
          <p:spPr bwMode="auto">
            <a:xfrm rot="21288686">
              <a:off x="2491580" y="3709451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6" name="TextBox 13"/>
            <p:cNvSpPr txBox="1">
              <a:spLocks noChangeArrowheads="1"/>
            </p:cNvSpPr>
            <p:nvPr/>
          </p:nvSpPr>
          <p:spPr bwMode="auto">
            <a:xfrm rot="245295">
              <a:off x="3347507" y="4265917"/>
              <a:ext cx="1441579" cy="95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i="1" dirty="0" err="1"/>
                <a:t>COld</a:t>
              </a:r>
              <a:endParaRPr lang="en-GB" altLang="en-US" sz="2800" i="1" dirty="0"/>
            </a:p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i="1" dirty="0" err="1"/>
                <a:t>CArrier</a:t>
              </a:r>
              <a:endParaRPr lang="en-GB" altLang="en-US" sz="2800" i="1" dirty="0"/>
            </a:p>
          </p:txBody>
        </p:sp>
      </p:grp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30094" y="381000"/>
            <a:ext cx="8734794" cy="579438"/>
          </a:xfrm>
        </p:spPr>
        <p:txBody>
          <a:bodyPr/>
          <a:lstStyle/>
          <a:p>
            <a:r>
              <a:rPr lang="en-US" altLang="nl-NL" sz="3600" b="0" dirty="0">
                <a:latin typeface="Verdana"/>
                <a:cs typeface="Verdana"/>
              </a:rPr>
              <a:t>QUAD design and realization</a:t>
            </a:r>
            <a:endParaRPr lang="nl-NL" altLang="nl-NL" sz="3600" b="0" dirty="0">
              <a:latin typeface="Verdana"/>
              <a:cs typeface="Verdana"/>
            </a:endParaRPr>
          </a:p>
        </p:txBody>
      </p:sp>
      <p:grpSp>
        <p:nvGrpSpPr>
          <p:cNvPr id="13316" name="Group 3"/>
          <p:cNvGrpSpPr>
            <a:grpSpLocks/>
          </p:cNvGrpSpPr>
          <p:nvPr/>
        </p:nvGrpSpPr>
        <p:grpSpPr bwMode="auto">
          <a:xfrm flipV="1">
            <a:off x="8470898" y="5744642"/>
            <a:ext cx="3340102" cy="925515"/>
            <a:chOff x="240151" y="4763475"/>
            <a:chExt cx="8800676" cy="2105471"/>
          </a:xfrm>
        </p:grpSpPr>
        <p:pic>
          <p:nvPicPr>
            <p:cNvPr id="13327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" t="51350" r="84790" b="36710"/>
            <a:stretch>
              <a:fillRect/>
            </a:stretch>
          </p:blipFill>
          <p:spPr bwMode="auto">
            <a:xfrm>
              <a:off x="240151" y="5001013"/>
              <a:ext cx="2171609" cy="163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04" t="48811" r="2087" b="35770"/>
            <a:stretch>
              <a:fillRect/>
            </a:stretch>
          </p:blipFill>
          <p:spPr bwMode="auto">
            <a:xfrm>
              <a:off x="2411760" y="4763475"/>
              <a:ext cx="6629067" cy="210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329" name="Straight Connector 2"/>
            <p:cNvCxnSpPr>
              <a:cxnSpLocks noChangeShapeType="1"/>
            </p:cNvCxnSpPr>
            <p:nvPr/>
          </p:nvCxnSpPr>
          <p:spPr bwMode="auto">
            <a:xfrm flipH="1">
              <a:off x="20517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0" name="Straight Connector 8"/>
            <p:cNvCxnSpPr>
              <a:cxnSpLocks noChangeShapeType="1"/>
            </p:cNvCxnSpPr>
            <p:nvPr/>
          </p:nvCxnSpPr>
          <p:spPr bwMode="auto">
            <a:xfrm flipH="1">
              <a:off x="22041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85790" y="1504950"/>
            <a:ext cx="4033810" cy="4667250"/>
          </a:xfrm>
        </p:spPr>
        <p:txBody>
          <a:bodyPr/>
          <a:lstStyle/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Four-TimePix3 chips</a:t>
            </a:r>
          </a:p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All services (signal IO, LV power) are located under the </a:t>
            </a:r>
            <a:r>
              <a:rPr lang="nl-NL" altLang="nl-NL" sz="2000" dirty="0" err="1">
                <a:latin typeface="Verdana"/>
                <a:cs typeface="Verdana"/>
              </a:rPr>
              <a:t>detection</a:t>
            </a:r>
            <a:r>
              <a:rPr lang="nl-NL" altLang="nl-NL" sz="2000" dirty="0">
                <a:latin typeface="Verdana"/>
                <a:cs typeface="Verdana"/>
              </a:rPr>
              <a:t> </a:t>
            </a:r>
            <a:r>
              <a:rPr lang="nl-NL" altLang="nl-NL" sz="2000" dirty="0" err="1">
                <a:latin typeface="Verdana"/>
                <a:cs typeface="Verdana"/>
              </a:rPr>
              <a:t>surface</a:t>
            </a:r>
            <a:endParaRPr lang="nl-NL" altLang="nl-NL" sz="2000" dirty="0">
              <a:latin typeface="Verdana"/>
              <a:cs typeface="Verdana"/>
            </a:endParaRPr>
          </a:p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The area for connections was squeezed to the minimum</a:t>
            </a:r>
          </a:p>
          <a:p>
            <a:pPr>
              <a:buBlip>
                <a:blip r:embed="rId5"/>
              </a:buBlip>
            </a:pPr>
            <a:r>
              <a:rPr lang="nl-NL" altLang="nl-NL" sz="2000" dirty="0" err="1">
                <a:latin typeface="Verdana"/>
                <a:cs typeface="Verdana"/>
              </a:rPr>
              <a:t>Very</a:t>
            </a:r>
            <a:r>
              <a:rPr lang="nl-NL" altLang="nl-NL" sz="2000" dirty="0">
                <a:latin typeface="Verdana"/>
                <a:cs typeface="Verdana"/>
              </a:rPr>
              <a:t> high </a:t>
            </a:r>
            <a:r>
              <a:rPr lang="nl-NL" altLang="nl-NL" sz="2000" dirty="0" err="1">
                <a:latin typeface="Verdana"/>
                <a:cs typeface="Verdana"/>
              </a:rPr>
              <a:t>precision</a:t>
            </a:r>
            <a:r>
              <a:rPr lang="en-GB" altLang="nl-NL" sz="2000" dirty="0">
                <a:solidFill>
                  <a:srgbClr val="000000"/>
                </a:solidFill>
                <a:latin typeface="Verdana"/>
                <a:cs typeface="Verdana"/>
              </a:rPr>
              <a:t> 10</a:t>
            </a:r>
            <a:r>
              <a:rPr lang="en-GB" altLang="en-US" sz="20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GB" altLang="en-US" sz="2000" dirty="0" err="1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GB" altLang="en-US" sz="20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nl-NL" altLang="nl-NL" sz="2000" dirty="0">
                <a:latin typeface="Verdana"/>
                <a:cs typeface="Verdana"/>
              </a:rPr>
              <a:t> </a:t>
            </a:r>
            <a:r>
              <a:rPr lang="nl-NL" altLang="nl-NL" sz="2000" dirty="0" err="1">
                <a:latin typeface="Verdana"/>
                <a:cs typeface="Verdana"/>
              </a:rPr>
              <a:t>mounting</a:t>
            </a:r>
            <a:r>
              <a:rPr lang="nl-NL" altLang="nl-NL" sz="2000" dirty="0">
                <a:latin typeface="Verdana"/>
                <a:cs typeface="Verdana"/>
              </a:rPr>
              <a:t> of the chips and </a:t>
            </a:r>
            <a:r>
              <a:rPr lang="nl-NL" altLang="nl-NL" sz="2000" dirty="0" err="1">
                <a:latin typeface="Verdana"/>
                <a:cs typeface="Verdana"/>
              </a:rPr>
              <a:t>guard</a:t>
            </a:r>
            <a:endParaRPr lang="en-US" altLang="nl-NL" sz="2000" dirty="0">
              <a:latin typeface="Verdana"/>
              <a:cs typeface="Verdana"/>
            </a:endParaRPr>
          </a:p>
          <a:p>
            <a:pPr>
              <a:buBlip>
                <a:blip r:embed="rId5"/>
              </a:buBlip>
            </a:pPr>
            <a:r>
              <a:rPr lang="en-US" altLang="nl-NL" sz="2000" dirty="0">
                <a:latin typeface="Verdana"/>
                <a:cs typeface="Verdana"/>
              </a:rPr>
              <a:t>QUAD has a sensitive area of 68.9%</a:t>
            </a:r>
          </a:p>
          <a:p>
            <a:pPr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DAQ </a:t>
            </a:r>
            <a:r>
              <a:rPr lang="nl-NL" altLang="nl-NL" sz="2000" dirty="0" err="1">
                <a:latin typeface="Verdana"/>
                <a:cs typeface="Verdana"/>
              </a:rPr>
              <a:t>by</a:t>
            </a:r>
            <a:r>
              <a:rPr lang="nl-NL" altLang="nl-NL" sz="2000" dirty="0">
                <a:latin typeface="Verdana"/>
                <a:cs typeface="Verdana"/>
              </a:rPr>
              <a:t> SPIDR</a:t>
            </a:r>
            <a:endParaRPr lang="en-US" altLang="nl-NL" sz="2000" dirty="0">
              <a:latin typeface="Verdana"/>
              <a:cs typeface="Verdana"/>
            </a:endParaRPr>
          </a:p>
          <a:p>
            <a:pPr>
              <a:buBlip>
                <a:blip r:embed="rId5"/>
              </a:buBlip>
            </a:pPr>
            <a:endParaRPr lang="nl-NL" altLang="nl-NL" sz="2400" dirty="0"/>
          </a:p>
          <a:p>
            <a:pPr>
              <a:buFontTx/>
              <a:buBlip>
                <a:blip r:embed="rId5"/>
              </a:buBlip>
            </a:pPr>
            <a:endParaRPr lang="nl-NL" altLang="nl-NL" sz="2400" dirty="0"/>
          </a:p>
          <a:p>
            <a:pPr>
              <a:buNone/>
            </a:pPr>
            <a:endParaRPr lang="nl-NL" altLang="nl-NL" sz="2400" dirty="0"/>
          </a:p>
        </p:txBody>
      </p:sp>
      <p:sp>
        <p:nvSpPr>
          <p:cNvPr id="3" name="Rectangle 2"/>
          <p:cNvSpPr/>
          <p:nvPr/>
        </p:nvSpPr>
        <p:spPr>
          <a:xfrm>
            <a:off x="6553200" y="1657290"/>
            <a:ext cx="2433879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nl-NL" sz="2000" dirty="0">
                <a:latin typeface="Verdana"/>
                <a:cs typeface="Verdana"/>
              </a:rPr>
              <a:t>39.6 x 28.38 mm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rot="16200000" flipV="1">
            <a:off x="6752153" y="2925247"/>
            <a:ext cx="1814157" cy="784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16200000" flipV="1">
            <a:off x="7779721" y="2126278"/>
            <a:ext cx="1204557" cy="1066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"/>
          <a:stretch>
            <a:fillRect/>
          </a:stretch>
        </p:blipFill>
        <p:spPr bwMode="auto">
          <a:xfrm>
            <a:off x="9419504" y="304800"/>
            <a:ext cx="248040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9448800" y="2057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 series of </a:t>
            </a:r>
            <a:r>
              <a:rPr lang="en-US" sz="1800" dirty="0" err="1">
                <a:latin typeface="Verdana"/>
                <a:cs typeface="Verdana"/>
              </a:rPr>
              <a:t>QUADs</a:t>
            </a:r>
            <a:endParaRPr lang="en-US" sz="1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6">
            <a:extLst>
              <a:ext uri="{FF2B5EF4-FFF2-40B4-BE49-F238E27FC236}">
                <a16:creationId xmlns:a16="http://schemas.microsoft.com/office/drawing/2014/main" id="{CAD4AED8-7EF5-44CD-9912-AFDDAB2AF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429000"/>
            <a:ext cx="6636774" cy="3320284"/>
          </a:xfrm>
          <a:prstGeom prst="rect">
            <a:avLst/>
          </a:prstGeom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19536" y="245471"/>
            <a:ext cx="8981058" cy="523875"/>
          </a:xfrm>
        </p:spPr>
        <p:txBody>
          <a:bodyPr/>
          <a:lstStyle/>
          <a:p>
            <a:r>
              <a:rPr lang="en-US" altLang="nl-NL" sz="3200" b="0" dirty="0">
                <a:latin typeface="Verdana"/>
                <a:cs typeface="Verdana"/>
              </a:rPr>
              <a:t>QUAD test beam in Bonn (October 2018)</a:t>
            </a:r>
            <a:endParaRPr lang="nl-NL" altLang="nl-NL" sz="3200" b="0" dirty="0">
              <a:latin typeface="Verdana"/>
              <a:cs typeface="Verdan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5826" y="925488"/>
            <a:ext cx="6067373" cy="1665312"/>
          </a:xfrm>
        </p:spPr>
        <p:txBody>
          <a:bodyPr/>
          <a:lstStyle/>
          <a:p>
            <a:r>
              <a:rPr lang="en-US" dirty="0">
                <a:latin typeface="Verdana"/>
                <a:cs typeface="Verdana"/>
              </a:rPr>
              <a:t>ELSA: 2.5 GeV electrons</a:t>
            </a:r>
          </a:p>
          <a:p>
            <a:r>
              <a:rPr lang="en-US" dirty="0">
                <a:latin typeface="Verdana"/>
                <a:cs typeface="Verdana"/>
              </a:rPr>
              <a:t>Tracks referenced by Mimosa telescope</a:t>
            </a:r>
          </a:p>
          <a:p>
            <a:r>
              <a:rPr lang="en-US" dirty="0">
                <a:latin typeface="Verdana"/>
                <a:cs typeface="Verdana"/>
              </a:rPr>
              <a:t>QUAD sandwiched between Mimosa planes</a:t>
            </a:r>
          </a:p>
          <a:p>
            <a:pPr lvl="1"/>
            <a:r>
              <a:rPr lang="en-US" dirty="0">
                <a:latin typeface="Verdana"/>
                <a:cs typeface="Verdana"/>
              </a:rPr>
              <a:t>Largely improved track definition</a:t>
            </a:r>
          </a:p>
          <a:p>
            <a:pPr lvl="1"/>
            <a:r>
              <a:rPr lang="en-GB" dirty="0">
                <a:latin typeface="Verdana"/>
                <a:cs typeface="Verdana"/>
              </a:rPr>
              <a:t>6 planes with 18.4 </a:t>
            </a:r>
            <a:r>
              <a:rPr lang="en-GB" dirty="0" err="1">
                <a:latin typeface="Verdana"/>
                <a:cs typeface="Verdana"/>
              </a:rPr>
              <a:t>μm</a:t>
            </a:r>
            <a:r>
              <a:rPr lang="en-GB" dirty="0">
                <a:latin typeface="Verdana"/>
                <a:cs typeface="Verdana"/>
              </a:rPr>
              <a:t> × 18.4 </a:t>
            </a:r>
            <a:r>
              <a:rPr lang="en-GB" dirty="0" err="1">
                <a:latin typeface="Verdana"/>
                <a:cs typeface="Verdana"/>
              </a:rPr>
              <a:t>μm</a:t>
            </a:r>
            <a:r>
              <a:rPr lang="en-GB" dirty="0">
                <a:latin typeface="Verdana"/>
                <a:cs typeface="Verdana"/>
              </a:rPr>
              <a:t> sized pixels</a:t>
            </a:r>
            <a:endParaRPr lang="en-US" dirty="0">
              <a:latin typeface="Verdana"/>
              <a:cs typeface="Verdana"/>
            </a:endParaRPr>
          </a:p>
          <a:p>
            <a:r>
              <a:rPr lang="en-US" dirty="0">
                <a:latin typeface="Verdana"/>
                <a:cs typeface="Verdana"/>
              </a:rPr>
              <a:t>Gas: </a:t>
            </a:r>
            <a:r>
              <a:rPr lang="en-US" dirty="0" err="1">
                <a:latin typeface="Verdana"/>
                <a:cs typeface="Verdana"/>
              </a:rPr>
              <a:t>Ar</a:t>
            </a:r>
            <a:r>
              <a:rPr lang="en-US" dirty="0">
                <a:latin typeface="Verdana"/>
                <a:cs typeface="Verdana"/>
              </a:rPr>
              <a:t>/CF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/iC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H</a:t>
            </a:r>
            <a:r>
              <a:rPr lang="en-US" baseline="-25000" dirty="0">
                <a:latin typeface="Verdana"/>
                <a:cs typeface="Verdana"/>
              </a:rPr>
              <a:t>10</a:t>
            </a:r>
            <a:r>
              <a:rPr lang="en-US" dirty="0">
                <a:latin typeface="Verdana"/>
                <a:cs typeface="Verdana"/>
              </a:rPr>
              <a:t> 95/3/2 (T2K)</a:t>
            </a:r>
          </a:p>
          <a:p>
            <a:r>
              <a:rPr lang="en-US" dirty="0">
                <a:latin typeface="Verdana"/>
                <a:cs typeface="Verdana"/>
              </a:rPr>
              <a:t>E</a:t>
            </a:r>
            <a:r>
              <a:rPr lang="en-US" baseline="-25000" dirty="0">
                <a:latin typeface="Verdana"/>
                <a:cs typeface="Verdana"/>
              </a:rPr>
              <a:t>d</a:t>
            </a:r>
            <a:r>
              <a:rPr lang="en-US" dirty="0">
                <a:latin typeface="Verdana"/>
                <a:cs typeface="Verdana"/>
              </a:rPr>
              <a:t> = 400 V/cm, </a:t>
            </a:r>
            <a:r>
              <a:rPr lang="en-US" dirty="0" err="1">
                <a:latin typeface="Verdana"/>
                <a:cs typeface="Verdana"/>
              </a:rPr>
              <a:t>V</a:t>
            </a:r>
            <a:r>
              <a:rPr lang="en-US" baseline="-25000" dirty="0" err="1">
                <a:latin typeface="Verdana"/>
                <a:cs typeface="Verdana"/>
              </a:rPr>
              <a:t>grid</a:t>
            </a:r>
            <a:r>
              <a:rPr lang="en-US" dirty="0">
                <a:latin typeface="Verdana"/>
                <a:cs typeface="Verdana"/>
              </a:rPr>
              <a:t> = -330 V</a:t>
            </a:r>
          </a:p>
          <a:p>
            <a:r>
              <a:rPr lang="en-US" dirty="0">
                <a:latin typeface="Verdana"/>
                <a:cs typeface="Verdana"/>
              </a:rPr>
              <a:t>Typical beam height above the chip: ~1 cm</a:t>
            </a:r>
          </a:p>
          <a:p>
            <a:endParaRPr lang="en-US" sz="2000" dirty="0"/>
          </a:p>
          <a:p>
            <a:endParaRPr lang="nl-NL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93168D-F28D-4DC4-9373-B8D1FF6E9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29" t="24330" r="22391" b="31225"/>
          <a:stretch/>
        </p:blipFill>
        <p:spPr>
          <a:xfrm>
            <a:off x="8077200" y="3241716"/>
            <a:ext cx="3866824" cy="2563548"/>
          </a:xfrm>
          <a:prstGeom prst="rect">
            <a:avLst/>
          </a:prstGeom>
        </p:spPr>
      </p:pic>
      <p:sp>
        <p:nvSpPr>
          <p:cNvPr id="40" name="TextBox 6"/>
          <p:cNvSpPr txBox="1">
            <a:spLocks noChangeArrowheads="1"/>
          </p:cNvSpPr>
          <p:nvPr/>
        </p:nvSpPr>
        <p:spPr bwMode="auto">
          <a:xfrm>
            <a:off x="5202237" y="6305490"/>
            <a:ext cx="165576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2000" dirty="0">
                <a:latin typeface="Verdana"/>
                <a:cs typeface="Verdana"/>
              </a:rPr>
              <a:t>Field cage</a:t>
            </a:r>
            <a:endParaRPr lang="nl-NL" altLang="nl-NL" sz="2000" dirty="0">
              <a:latin typeface="Verdana"/>
              <a:cs typeface="Verdan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6847" y="4488039"/>
            <a:ext cx="1192430" cy="933405"/>
            <a:chOff x="690481" y="3759551"/>
            <a:chExt cx="1192430" cy="933405"/>
          </a:xfrm>
        </p:grpSpPr>
        <p:pic>
          <p:nvPicPr>
            <p:cNvPr id="12" name="Afbeelding 10">
              <a:extLst>
                <a:ext uri="{FF2B5EF4-FFF2-40B4-BE49-F238E27FC236}">
                  <a16:creationId xmlns:a16="http://schemas.microsoft.com/office/drawing/2014/main" id="{E6C8B1B4-E13F-498C-AA7A-429B41CC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98" y="3759551"/>
              <a:ext cx="855047" cy="569106"/>
            </a:xfrm>
            <a:prstGeom prst="rect">
              <a:avLst/>
            </a:prstGeom>
          </p:spPr>
        </p:pic>
        <p:sp>
          <p:nvSpPr>
            <p:cNvPr id="13" name="Tekstvak 11">
              <a:extLst>
                <a:ext uri="{FF2B5EF4-FFF2-40B4-BE49-F238E27FC236}">
                  <a16:creationId xmlns:a16="http://schemas.microsoft.com/office/drawing/2014/main" id="{05926222-4D10-4D59-BB6F-1D62615819D7}"/>
                </a:ext>
              </a:extLst>
            </p:cNvPr>
            <p:cNvSpPr txBox="1"/>
            <p:nvPr/>
          </p:nvSpPr>
          <p:spPr>
            <a:xfrm>
              <a:off x="690481" y="4231291"/>
              <a:ext cx="1192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@Bonn</a:t>
              </a:r>
              <a:endParaRPr lang="en-GB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359217" y="1455748"/>
            <a:ext cx="5538166" cy="6771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Published NIMA  </a:t>
            </a:r>
            <a:r>
              <a:rPr lang="en-US" sz="1800" dirty="0">
                <a:latin typeface="Verdana"/>
                <a:cs typeface="Verdana"/>
              </a:rPr>
              <a:t>https://</a:t>
            </a:r>
            <a:r>
              <a:rPr lang="en-US" sz="1800" dirty="0" err="1">
                <a:latin typeface="Verdana"/>
                <a:cs typeface="Verdana"/>
              </a:rPr>
              <a:t>doi.org</a:t>
            </a:r>
            <a:r>
              <a:rPr lang="en-US" sz="1800" dirty="0">
                <a:latin typeface="Verdana"/>
                <a:cs typeface="Verdana"/>
              </a:rPr>
              <a:t>/10.1016/j.nima.2019.163331</a:t>
            </a:r>
            <a:endParaRPr lang="nl-NL" sz="1800" dirty="0">
              <a:latin typeface="Verdana"/>
              <a:cs typeface="Verdana"/>
            </a:endParaRPr>
          </a:p>
        </p:txBody>
      </p:sp>
      <p:cxnSp>
        <p:nvCxnSpPr>
          <p:cNvPr id="39" name="Straight Arrow Connector 5"/>
          <p:cNvCxnSpPr>
            <a:cxnSpLocks noChangeShapeType="1"/>
          </p:cNvCxnSpPr>
          <p:nvPr/>
        </p:nvCxnSpPr>
        <p:spPr bwMode="auto">
          <a:xfrm flipH="1" flipV="1">
            <a:off x="5154616" y="4869161"/>
            <a:ext cx="653352" cy="1440159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5">
            <a:extLst>
              <a:ext uri="{FF2B5EF4-FFF2-40B4-BE49-F238E27FC236}">
                <a16:creationId xmlns:a16="http://schemas.microsoft.com/office/drawing/2014/main" id="{EE505F79-B4EA-4E9A-8E57-6AE14B931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1" y="1673894"/>
            <a:ext cx="5236721" cy="384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6" y="213956"/>
            <a:ext cx="10363200" cy="800100"/>
          </a:xfrm>
        </p:spPr>
        <p:txBody>
          <a:bodyPr/>
          <a:lstStyle/>
          <a:p>
            <a:r>
              <a:rPr lang="nl-NL" sz="4000" b="0" dirty="0">
                <a:latin typeface="Verdana"/>
                <a:cs typeface="Verdana"/>
              </a:rPr>
              <a:t>QUAD single hit </a:t>
            </a:r>
            <a:r>
              <a:rPr lang="nl-NL" sz="4000" b="0" dirty="0" err="1">
                <a:latin typeface="Verdana"/>
                <a:cs typeface="Verdana"/>
              </a:rPr>
              <a:t>resolution</a:t>
            </a:r>
            <a:endParaRPr lang="nl-NL" sz="4000" b="0" dirty="0">
              <a:latin typeface="Verdana"/>
              <a:cs typeface="Verdan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05000" y="5334000"/>
            <a:ext cx="2667000" cy="400110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 = 398 </a:t>
            </a:r>
            <a:r>
              <a:rPr lang="en-US" sz="2000" dirty="0" err="1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/√cm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38400" y="11430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Transverse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83502" y="1143000"/>
            <a:ext cx="2070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Longitudinal</a:t>
            </a:r>
          </a:p>
        </p:txBody>
      </p:sp>
      <p:pic>
        <p:nvPicPr>
          <p:cNvPr id="12" name="Afbeelding 5">
            <a:extLst>
              <a:ext uri="{FF2B5EF4-FFF2-40B4-BE49-F238E27FC236}">
                <a16:creationId xmlns:a16="http://schemas.microsoft.com/office/drawing/2014/main" id="{1A690777-2991-43E7-9095-94666D41D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799378"/>
            <a:ext cx="5257800" cy="378986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772400" y="5410200"/>
            <a:ext cx="2667000" cy="400110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L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 = 212 </a:t>
            </a:r>
            <a:r>
              <a:rPr lang="en-US" sz="2000" dirty="0" err="1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/√cm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0600" y="5867400"/>
            <a:ext cx="1005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The D</a:t>
            </a:r>
            <a:r>
              <a:rPr lang="en-US" sz="2000" baseline="-25000" dirty="0">
                <a:latin typeface="Verdana"/>
                <a:cs typeface="Verdana"/>
              </a:rPr>
              <a:t>T</a:t>
            </a:r>
            <a:r>
              <a:rPr lang="en-US" sz="2000" dirty="0">
                <a:latin typeface="Verdana"/>
                <a:cs typeface="Verdana"/>
              </a:rPr>
              <a:t> value is rather high due to an error in the gas mixing (too low CF4)</a:t>
            </a:r>
          </a:p>
        </p:txBody>
      </p:sp>
      <p:pic>
        <p:nvPicPr>
          <p:cNvPr id="10" name="Afbeelding 14">
            <a:extLst>
              <a:ext uri="{FF2B5EF4-FFF2-40B4-BE49-F238E27FC236}">
                <a16:creationId xmlns:a16="http://schemas.microsoft.com/office/drawing/2014/main" id="{7BA450C3-FED0-6D40-BFEA-DBF81D019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271" y1="5215" x2="66450" y2="8735"/>
                        <a14:foregroundMark x1="75000" y1="11734" x2="96097" y2="33246"/>
                        <a14:foregroundMark x1="95725" y1="42243" x2="94703" y2="70926"/>
                        <a14:foregroundMark x1="92844" y1="76923" x2="59665" y2="97914"/>
                        <a14:foregroundMark x1="59665" y1="94915" x2="10409" y2="94394"/>
                        <a14:foregroundMark x1="10409" y1="94394" x2="5762" y2="59322"/>
                        <a14:foregroundMark x1="5019" y1="53325" x2="9294" y2="2738"/>
                        <a14:foregroundMark x1="66078" y1="9257" x2="78625" y2="16688"/>
                        <a14:foregroundMark x1="94703" y1="32334" x2="95353" y2="43807"/>
                        <a14:foregroundMark x1="95074" y1="49804" x2="90706" y2="79922"/>
                        <a14:foregroundMark x1="5762" y1="50326" x2="5762" y2="65841"/>
                        <a14:foregroundMark x1="10037" y1="21773" x2="76115" y2="71838"/>
                        <a14:foregroundMark x1="78625" y1="23207" x2="14684" y2="70926"/>
                        <a14:foregroundMark x1="21840" y1="16297" x2="64312" y2="41851"/>
                        <a14:foregroundMark x1="60781" y1="14211" x2="30390" y2="43807"/>
                        <a14:foregroundMark x1="31784" y1="8735" x2="51487" y2="36245"/>
                        <a14:foregroundMark x1="75000" y1="38853" x2="45725" y2="75359"/>
                        <a14:foregroundMark x1="83271" y1="38331" x2="69331" y2="80834"/>
                        <a14:foregroundMark x1="82900" y1="34289" x2="63941" y2="64798"/>
                        <a14:foregroundMark x1="64684" y1="75359" x2="30390" y2="62842"/>
                        <a14:foregroundMark x1="15706" y1="45763" x2="43959" y2="76923"/>
                        <a14:foregroundMark x1="50372" y1="84355" x2="66450" y2="52282"/>
                        <a14:foregroundMark x1="44703" y1="52803" x2="53625" y2="85398"/>
                        <a14:foregroundMark x1="19981" y1="86962" x2="62918" y2="84876"/>
                        <a14:foregroundMark x1="70353" y1="68318" x2="48606" y2="87353"/>
                        <a14:foregroundMark x1="59665" y1="69883" x2="67193" y2="80834"/>
                        <a14:foregroundMark x1="15706" y1="86962" x2="22491" y2="91917"/>
                        <a14:foregroundMark x1="27509" y1="89700" x2="33829" y2="926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690" y="9094"/>
            <a:ext cx="2445910" cy="174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94481"/>
      </p:ext>
    </p:extLst>
  </p:cSld>
  <p:clrMapOvr>
    <a:masterClrMapping/>
  </p:clrMapOvr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9097568</TotalTime>
  <Pages>11</Pages>
  <Words>3769</Words>
  <Application>Microsoft Macintosh PowerPoint</Application>
  <PresentationFormat>Widescreen</PresentationFormat>
  <Paragraphs>624</Paragraphs>
  <Slides>51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Arial</vt:lpstr>
      <vt:lpstr>Cambria Math</vt:lpstr>
      <vt:lpstr>Menlo</vt:lpstr>
      <vt:lpstr>Monotype Sorts</vt:lpstr>
      <vt:lpstr>Roboto</vt:lpstr>
      <vt:lpstr>Symbol</vt:lpstr>
      <vt:lpstr>Times New Roman</vt:lpstr>
      <vt:lpstr>Verdana</vt:lpstr>
      <vt:lpstr>Wingdings</vt:lpstr>
      <vt:lpstr>Como</vt:lpstr>
      <vt:lpstr>Status Pixel TPC  R&amp;D </vt:lpstr>
      <vt:lpstr>Pixel TPC</vt:lpstr>
      <vt:lpstr> Pixel TPC</vt:lpstr>
      <vt:lpstr> GridPix technology</vt:lpstr>
      <vt:lpstr>Pixel chip: TimePix3</vt:lpstr>
      <vt:lpstr>Single hit resolution in transverse direction</vt:lpstr>
      <vt:lpstr>QUAD design and realization</vt:lpstr>
      <vt:lpstr>QUAD test beam in Bonn (October 2018)</vt:lpstr>
      <vt:lpstr>QUAD single hit resolution</vt:lpstr>
      <vt:lpstr>QUAD edge deformations (XY)</vt:lpstr>
      <vt:lpstr>QUAD deformations in transverse plane (XY) </vt:lpstr>
      <vt:lpstr>    QUAD as a building block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Pictures of repair work in Bonn</vt:lpstr>
      <vt:lpstr> 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gaseous QUAD pixel detector</dc:title>
  <dc:subject/>
  <dc:creator>Peter Kluit </dc:creator>
  <cp:keywords/>
  <dc:description/>
  <cp:lastModifiedBy>Peter Kluit</cp:lastModifiedBy>
  <cp:revision>2431</cp:revision>
  <cp:lastPrinted>2002-02-06T08:01:21Z</cp:lastPrinted>
  <dcterms:created xsi:type="dcterms:W3CDTF">2019-10-28T05:36:17Z</dcterms:created>
  <dcterms:modified xsi:type="dcterms:W3CDTF">2024-03-04T16:01:41Z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