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8.xml" ContentType="application/vnd.openxmlformats-officedocument.presentationml.notesSlide+xml"/>
  <Override PartName="/ppt/embeddings/oleObject4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handoutMasterIdLst>
    <p:handoutMasterId r:id="rId164"/>
  </p:handoutMasterIdLst>
  <p:sldIdLst>
    <p:sldId id="1176" r:id="rId2"/>
    <p:sldId id="1238" r:id="rId3"/>
    <p:sldId id="1396" r:id="rId4"/>
    <p:sldId id="1180" r:id="rId5"/>
    <p:sldId id="1388" r:id="rId6"/>
    <p:sldId id="1317" r:id="rId7"/>
    <p:sldId id="1186" r:id="rId8"/>
    <p:sldId id="1271" r:id="rId9"/>
    <p:sldId id="1243" r:id="rId10"/>
    <p:sldId id="1104" r:id="rId11"/>
    <p:sldId id="1263" r:id="rId12"/>
    <p:sldId id="1264" r:id="rId13"/>
    <p:sldId id="1273" r:id="rId14"/>
    <p:sldId id="1272" r:id="rId15"/>
    <p:sldId id="1265" r:id="rId16"/>
    <p:sldId id="1266" r:id="rId17"/>
    <p:sldId id="1267" r:id="rId18"/>
    <p:sldId id="1268" r:id="rId19"/>
    <p:sldId id="1269" r:id="rId20"/>
    <p:sldId id="1276" r:id="rId21"/>
    <p:sldId id="1389" r:id="rId22"/>
    <p:sldId id="1045" r:id="rId23"/>
    <p:sldId id="1078" r:id="rId24"/>
    <p:sldId id="1395" r:id="rId25"/>
    <p:sldId id="1399" r:id="rId26"/>
    <p:sldId id="1398" r:id="rId27"/>
    <p:sldId id="1210" r:id="rId28"/>
    <p:sldId id="1196" r:id="rId29"/>
    <p:sldId id="1197" r:id="rId30"/>
    <p:sldId id="1198" r:id="rId31"/>
    <p:sldId id="1199" r:id="rId32"/>
    <p:sldId id="1211" r:id="rId33"/>
    <p:sldId id="1212" r:id="rId34"/>
    <p:sldId id="1213" r:id="rId35"/>
    <p:sldId id="1214" r:id="rId36"/>
    <p:sldId id="1200" r:id="rId37"/>
    <p:sldId id="1201" r:id="rId38"/>
    <p:sldId id="1202" r:id="rId39"/>
    <p:sldId id="1203" r:id="rId40"/>
    <p:sldId id="1205" r:id="rId41"/>
    <p:sldId id="1274" r:id="rId42"/>
    <p:sldId id="1230" r:id="rId43"/>
    <p:sldId id="1231" r:id="rId44"/>
    <p:sldId id="1300" r:id="rId45"/>
    <p:sldId id="1301" r:id="rId46"/>
    <p:sldId id="1195" r:id="rId47"/>
    <p:sldId id="1206" r:id="rId48"/>
    <p:sldId id="1207" r:id="rId49"/>
    <p:sldId id="1390" r:id="rId50"/>
    <p:sldId id="1288" r:id="rId51"/>
    <p:sldId id="1291" r:id="rId52"/>
    <p:sldId id="1292" r:id="rId53"/>
    <p:sldId id="1286" r:id="rId54"/>
    <p:sldId id="1293" r:id="rId55"/>
    <p:sldId id="1294" r:id="rId56"/>
    <p:sldId id="1393" r:id="rId57"/>
    <p:sldId id="1287" r:id="rId58"/>
    <p:sldId id="1295" r:id="rId59"/>
    <p:sldId id="1340" r:id="rId60"/>
    <p:sldId id="1341" r:id="rId61"/>
    <p:sldId id="1296" r:id="rId62"/>
    <p:sldId id="1374" r:id="rId63"/>
    <p:sldId id="1208" r:id="rId64"/>
    <p:sldId id="1209" r:id="rId65"/>
    <p:sldId id="1275" r:id="rId66"/>
    <p:sldId id="1397" r:id="rId67"/>
    <p:sldId id="1320" r:id="rId68"/>
    <p:sldId id="1219" r:id="rId69"/>
    <p:sldId id="1349" r:id="rId70"/>
    <p:sldId id="1220" r:id="rId71"/>
    <p:sldId id="1402" r:id="rId72"/>
    <p:sldId id="1400" r:id="rId73"/>
    <p:sldId id="1401" r:id="rId74"/>
    <p:sldId id="1333" r:id="rId75"/>
    <p:sldId id="1233" r:id="rId76"/>
    <p:sldId id="1391" r:id="rId77"/>
    <p:sldId id="1283" r:id="rId78"/>
    <p:sldId id="1376" r:id="rId79"/>
    <p:sldId id="1248" r:id="rId80"/>
    <p:sldId id="1392" r:id="rId81"/>
    <p:sldId id="1250" r:id="rId82"/>
    <p:sldId id="1251" r:id="rId83"/>
    <p:sldId id="1223" r:id="rId84"/>
    <p:sldId id="1227" r:id="rId85"/>
    <p:sldId id="1249" r:id="rId86"/>
    <p:sldId id="1377" r:id="rId87"/>
    <p:sldId id="1305" r:id="rId88"/>
    <p:sldId id="1306" r:id="rId89"/>
    <p:sldId id="1321" r:id="rId90"/>
    <p:sldId id="1308" r:id="rId91"/>
    <p:sldId id="1323" r:id="rId92"/>
    <p:sldId id="1322" r:id="rId93"/>
    <p:sldId id="1324" r:id="rId94"/>
    <p:sldId id="1327" r:id="rId95"/>
    <p:sldId id="1307" r:id="rId96"/>
    <p:sldId id="1394" r:id="rId97"/>
    <p:sldId id="1329" r:id="rId98"/>
    <p:sldId id="1328" r:id="rId99"/>
    <p:sldId id="1350" r:id="rId100"/>
    <p:sldId id="1353" r:id="rId101"/>
    <p:sldId id="1236" r:id="rId102"/>
    <p:sldId id="1279" r:id="rId103"/>
    <p:sldId id="1282" r:id="rId104"/>
    <p:sldId id="1354" r:id="rId105"/>
    <p:sldId id="1338" r:id="rId106"/>
    <p:sldId id="1378" r:id="rId107"/>
    <p:sldId id="1379" r:id="rId108"/>
    <p:sldId id="1380" r:id="rId109"/>
    <p:sldId id="1381" r:id="rId110"/>
    <p:sldId id="1335" r:id="rId111"/>
    <p:sldId id="1226" r:id="rId112"/>
    <p:sldId id="1342" r:id="rId113"/>
    <p:sldId id="1344" r:id="rId114"/>
    <p:sldId id="1313" r:id="rId115"/>
    <p:sldId id="1224" r:id="rId116"/>
    <p:sldId id="1225" r:id="rId117"/>
    <p:sldId id="1337" r:id="rId118"/>
    <p:sldId id="1343" r:id="rId119"/>
    <p:sldId id="1314" r:id="rId120"/>
    <p:sldId id="1345" r:id="rId121"/>
    <p:sldId id="1346" r:id="rId122"/>
    <p:sldId id="1347" r:id="rId123"/>
    <p:sldId id="1348" r:id="rId124"/>
    <p:sldId id="1361" r:id="rId125"/>
    <p:sldId id="1357" r:id="rId126"/>
    <p:sldId id="1355" r:id="rId127"/>
    <p:sldId id="1222" r:id="rId128"/>
    <p:sldId id="1356" r:id="rId129"/>
    <p:sldId id="1375" r:id="rId130"/>
    <p:sldId id="1382" r:id="rId131"/>
    <p:sldId id="1383" r:id="rId132"/>
    <p:sldId id="1387" r:id="rId133"/>
    <p:sldId id="1221" r:id="rId134"/>
    <p:sldId id="1237" r:id="rId135"/>
    <p:sldId id="1315" r:id="rId136"/>
    <p:sldId id="1366" r:id="rId137"/>
    <p:sldId id="1385" r:id="rId138"/>
    <p:sldId id="1386" r:id="rId139"/>
    <p:sldId id="1364" r:id="rId140"/>
    <p:sldId id="1240" r:id="rId141"/>
    <p:sldId id="1372" r:id="rId142"/>
    <p:sldId id="1373" r:id="rId143"/>
    <p:sldId id="1368" r:id="rId144"/>
    <p:sldId id="1256" r:id="rId145"/>
    <p:sldId id="1336" r:id="rId146"/>
    <p:sldId id="1254" r:id="rId147"/>
    <p:sldId id="1404" r:id="rId148"/>
    <p:sldId id="1257" r:id="rId149"/>
    <p:sldId id="1365" r:id="rId150"/>
    <p:sldId id="1258" r:id="rId151"/>
    <p:sldId id="1259" r:id="rId152"/>
    <p:sldId id="1260" r:id="rId153"/>
    <p:sldId id="1261" r:id="rId154"/>
    <p:sldId id="1255" r:id="rId155"/>
    <p:sldId id="1241" r:id="rId156"/>
    <p:sldId id="1312" r:id="rId157"/>
    <p:sldId id="1369" r:id="rId158"/>
    <p:sldId id="1370" r:id="rId159"/>
    <p:sldId id="1371" r:id="rId160"/>
    <p:sldId id="1192" r:id="rId161"/>
    <p:sldId id="1244" r:id="rId162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b="1" i="1" kern="1200">
        <a:solidFill>
          <a:schemeClr val="accent2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ECFF"/>
    <a:srgbClr val="66CCFF"/>
    <a:srgbClr val="99CCFF"/>
    <a:srgbClr val="FFFF00"/>
    <a:srgbClr val="FFFFCC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776" y="-112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818" y="-72"/>
      </p:cViewPr>
      <p:guideLst>
        <p:guide orient="horz" pos="3121"/>
        <p:guide pos="2141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notesMaster" Target="notesMasters/notesMaster1.xml"/><Relationship Id="rId164" Type="http://schemas.openxmlformats.org/officeDocument/2006/relationships/handoutMaster" Target="handoutMasters/handoutMaster1.xml"/><Relationship Id="rId165" Type="http://schemas.openxmlformats.org/officeDocument/2006/relationships/printerSettings" Target="printerSettings/printerSettings1.bin"/><Relationship Id="rId166" Type="http://schemas.openxmlformats.org/officeDocument/2006/relationships/presProps" Target="presProps.xml"/><Relationship Id="rId167" Type="http://schemas.openxmlformats.org/officeDocument/2006/relationships/viewProps" Target="viewProps.xml"/><Relationship Id="rId168" Type="http://schemas.openxmlformats.org/officeDocument/2006/relationships/theme" Target="theme/theme1.xml"/><Relationship Id="rId16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3CE83E-1518-4F25-B38F-D32766DBD95E}" type="doc">
      <dgm:prSet loTypeId="urn:microsoft.com/office/officeart/2005/8/layout/gear1" loCatId="cycle" qsTypeId="urn:microsoft.com/office/officeart/2005/8/quickstyle/3d5" qsCatId="3D" csTypeId="urn:microsoft.com/office/officeart/2005/8/colors/accent1_2" csCatId="accent1" phldr="1"/>
      <dgm:spPr/>
    </dgm:pt>
    <dgm:pt modelId="{C95C3852-0372-4E97-B0D7-C335A64D4F4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endParaRPr lang="en-GB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4E0733-0D4C-4F5D-8085-385695883758}" type="parTrans" cxnId="{99F21754-48BF-4AED-B7C4-22E807F66CFC}">
      <dgm:prSet/>
      <dgm:spPr/>
      <dgm:t>
        <a:bodyPr/>
        <a:lstStyle/>
        <a:p>
          <a:endParaRPr lang="en-GB"/>
        </a:p>
      </dgm:t>
    </dgm:pt>
    <dgm:pt modelId="{712B4518-1281-482C-9469-BD6FE7558C28}" type="sibTrans" cxnId="{99F21754-48BF-4AED-B7C4-22E807F66CFC}">
      <dgm:prSet/>
      <dgm:spPr/>
      <dgm:t>
        <a:bodyPr/>
        <a:lstStyle/>
        <a:p>
          <a:endParaRPr lang="en-GB"/>
        </a:p>
      </dgm:t>
    </dgm:pt>
    <dgm:pt modelId="{07131F6E-8AD7-4CBD-970D-84A0F7AED488}">
      <dgm:prSet phldrT="[Text]"/>
      <dgm:spPr>
        <a:solidFill>
          <a:srgbClr val="00D600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Γ,P</a:t>
          </a:r>
          <a:r>
            <a:rPr lang="en-US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n-US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</a:t>
          </a:r>
          <a:endParaRPr lang="en-GB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C665A6-1316-43FC-B0A3-11FE9A3A3165}" type="parTrans" cxnId="{8674890D-7FBB-49DB-BBBB-E2A403D0FA19}">
      <dgm:prSet/>
      <dgm:spPr/>
      <dgm:t>
        <a:bodyPr/>
        <a:lstStyle/>
        <a:p>
          <a:endParaRPr lang="en-GB"/>
        </a:p>
      </dgm:t>
    </dgm:pt>
    <dgm:pt modelId="{D4FE5B75-0DFC-4E7B-A6B2-FE76150517A4}" type="sibTrans" cxnId="{8674890D-7FBB-49DB-BBBB-E2A403D0FA19}">
      <dgm:prSet/>
      <dgm:spPr/>
      <dgm:t>
        <a:bodyPr/>
        <a:lstStyle/>
        <a:p>
          <a:endParaRPr lang="en-GB"/>
        </a:p>
      </dgm:t>
    </dgm:pt>
    <dgm:pt modelId="{9EED02B7-56FC-4694-B125-C905B9EE0397}">
      <dgm:prSet phldrT="[Text]"/>
      <dgm:spPr>
        <a:solidFill>
          <a:srgbClr val="99FF99"/>
        </a:solidFill>
      </dgm:spPr>
      <dgm:t>
        <a:bodyPr/>
        <a:lstStyle/>
        <a:p>
          <a:r>
            <a:rPr 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R(D*)</a:t>
          </a:r>
          <a:endParaRPr lang="en-GB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DCBB78-DCDB-4233-AD7C-E799F3989926}" type="sibTrans" cxnId="{7E6F9375-6A33-4DC6-A80C-9E86D380AE09}">
      <dgm:prSet/>
      <dgm:spPr/>
      <dgm:t>
        <a:bodyPr/>
        <a:lstStyle/>
        <a:p>
          <a:endParaRPr lang="en-GB"/>
        </a:p>
      </dgm:t>
    </dgm:pt>
    <dgm:pt modelId="{A5D8542B-8BC5-4BFF-B1DA-6D5A62B629AB}" type="parTrans" cxnId="{7E6F9375-6A33-4DC6-A80C-9E86D380AE09}">
      <dgm:prSet/>
      <dgm:spPr/>
      <dgm:t>
        <a:bodyPr/>
        <a:lstStyle/>
        <a:p>
          <a:endParaRPr lang="en-GB"/>
        </a:p>
      </dgm:t>
    </dgm:pt>
    <dgm:pt modelId="{6B5504E9-6D51-417E-A954-293CDC9FD5A6}" type="pres">
      <dgm:prSet presAssocID="{A23CE83E-1518-4F25-B38F-D32766DBD95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8C0C8A4-CB1C-41DE-B062-FC481F07510C}" type="pres">
      <dgm:prSet presAssocID="{9EED02B7-56FC-4694-B125-C905B9EE039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721494-898C-40CD-AA52-E22477D412CC}" type="pres">
      <dgm:prSet presAssocID="{9EED02B7-56FC-4694-B125-C905B9EE0397}" presName="gear1srcNode" presStyleLbl="node1" presStyleIdx="0" presStyleCnt="3"/>
      <dgm:spPr/>
      <dgm:t>
        <a:bodyPr/>
        <a:lstStyle/>
        <a:p>
          <a:endParaRPr lang="en-US"/>
        </a:p>
      </dgm:t>
    </dgm:pt>
    <dgm:pt modelId="{F5979989-E1DF-4B1D-B410-355A49535E2C}" type="pres">
      <dgm:prSet presAssocID="{9EED02B7-56FC-4694-B125-C905B9EE0397}" presName="gear1dstNode" presStyleLbl="node1" presStyleIdx="0" presStyleCnt="3"/>
      <dgm:spPr/>
      <dgm:t>
        <a:bodyPr/>
        <a:lstStyle/>
        <a:p>
          <a:endParaRPr lang="en-US"/>
        </a:p>
      </dgm:t>
    </dgm:pt>
    <dgm:pt modelId="{A5FFE8D4-BF93-49B3-89CC-9E1033986136}" type="pres">
      <dgm:prSet presAssocID="{C95C3852-0372-4E97-B0D7-C335A64D4F4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C6671C-3C70-4218-9F1E-CD00FCFC1490}" type="pres">
      <dgm:prSet presAssocID="{C95C3852-0372-4E97-B0D7-C335A64D4F4E}" presName="gear2srcNode" presStyleLbl="node1" presStyleIdx="1" presStyleCnt="3"/>
      <dgm:spPr/>
      <dgm:t>
        <a:bodyPr/>
        <a:lstStyle/>
        <a:p>
          <a:endParaRPr lang="en-US"/>
        </a:p>
      </dgm:t>
    </dgm:pt>
    <dgm:pt modelId="{1C04D565-75B5-4DC7-B1B9-ABF4B5053E57}" type="pres">
      <dgm:prSet presAssocID="{C95C3852-0372-4E97-B0D7-C335A64D4F4E}" presName="gear2dstNode" presStyleLbl="node1" presStyleIdx="1" presStyleCnt="3"/>
      <dgm:spPr/>
      <dgm:t>
        <a:bodyPr/>
        <a:lstStyle/>
        <a:p>
          <a:endParaRPr lang="en-US"/>
        </a:p>
      </dgm:t>
    </dgm:pt>
    <dgm:pt modelId="{BB9BDF28-544D-4D48-B587-C1E6A0510712}" type="pres">
      <dgm:prSet presAssocID="{07131F6E-8AD7-4CBD-970D-84A0F7AED488}" presName="gear3" presStyleLbl="node1" presStyleIdx="2" presStyleCnt="3"/>
      <dgm:spPr/>
      <dgm:t>
        <a:bodyPr/>
        <a:lstStyle/>
        <a:p>
          <a:endParaRPr lang="en-GB"/>
        </a:p>
      </dgm:t>
    </dgm:pt>
    <dgm:pt modelId="{0B82DAAE-04A8-42CC-B923-8AE7641CFB29}" type="pres">
      <dgm:prSet presAssocID="{07131F6E-8AD7-4CBD-970D-84A0F7AED48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8AF5FA-C0D0-4EEC-9902-07A1C597817C}" type="pres">
      <dgm:prSet presAssocID="{07131F6E-8AD7-4CBD-970D-84A0F7AED488}" presName="gear3srcNode" presStyleLbl="node1" presStyleIdx="2" presStyleCnt="3"/>
      <dgm:spPr/>
      <dgm:t>
        <a:bodyPr/>
        <a:lstStyle/>
        <a:p>
          <a:endParaRPr lang="en-US"/>
        </a:p>
      </dgm:t>
    </dgm:pt>
    <dgm:pt modelId="{5AF2ED92-6479-48DE-8C13-5346C9DF125F}" type="pres">
      <dgm:prSet presAssocID="{07131F6E-8AD7-4CBD-970D-84A0F7AED488}" presName="gear3dstNode" presStyleLbl="node1" presStyleIdx="2" presStyleCnt="3"/>
      <dgm:spPr/>
      <dgm:t>
        <a:bodyPr/>
        <a:lstStyle/>
        <a:p>
          <a:endParaRPr lang="en-US"/>
        </a:p>
      </dgm:t>
    </dgm:pt>
    <dgm:pt modelId="{6F910705-979C-4722-9CE0-C0D9D52D3AEF}" type="pres">
      <dgm:prSet presAssocID="{16DCBB78-DCDB-4233-AD7C-E799F398992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6813EEB-A28B-4586-9891-E31642290C14}" type="pres">
      <dgm:prSet presAssocID="{712B4518-1281-482C-9469-BD6FE7558C28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E07BE2B-EFBF-4F3C-B256-F122323A302D}" type="pres">
      <dgm:prSet presAssocID="{D4FE5B75-0DFC-4E7B-A6B2-FE76150517A4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9439E40-F3E4-4347-98D3-3CF68E4DBE9F}" type="presOf" srcId="{07131F6E-8AD7-4CBD-970D-84A0F7AED488}" destId="{3C8AF5FA-C0D0-4EEC-9902-07A1C597817C}" srcOrd="2" destOrd="0" presId="urn:microsoft.com/office/officeart/2005/8/layout/gear1"/>
    <dgm:cxn modelId="{6F411446-C9F1-0F43-8547-777EE08C5B6A}" type="presOf" srcId="{D4FE5B75-0DFC-4E7B-A6B2-FE76150517A4}" destId="{FE07BE2B-EFBF-4F3C-B256-F122323A302D}" srcOrd="0" destOrd="0" presId="urn:microsoft.com/office/officeart/2005/8/layout/gear1"/>
    <dgm:cxn modelId="{02CA867D-A218-0242-93DF-59022AFD8060}" type="presOf" srcId="{07131F6E-8AD7-4CBD-970D-84A0F7AED488}" destId="{5AF2ED92-6479-48DE-8C13-5346C9DF125F}" srcOrd="3" destOrd="0" presId="urn:microsoft.com/office/officeart/2005/8/layout/gear1"/>
    <dgm:cxn modelId="{046BB8C9-9865-DC4D-A094-2F2A907BC52D}" type="presOf" srcId="{9EED02B7-56FC-4694-B125-C905B9EE0397}" destId="{4B721494-898C-40CD-AA52-E22477D412CC}" srcOrd="1" destOrd="0" presId="urn:microsoft.com/office/officeart/2005/8/layout/gear1"/>
    <dgm:cxn modelId="{3CECA812-DBF1-5548-8C8E-62E56ECB9A90}" type="presOf" srcId="{A23CE83E-1518-4F25-B38F-D32766DBD95E}" destId="{6B5504E9-6D51-417E-A954-293CDC9FD5A6}" srcOrd="0" destOrd="0" presId="urn:microsoft.com/office/officeart/2005/8/layout/gear1"/>
    <dgm:cxn modelId="{2A22D830-24D0-D548-ABBE-C8BD88F49CAB}" type="presOf" srcId="{9EED02B7-56FC-4694-B125-C905B9EE0397}" destId="{18C0C8A4-CB1C-41DE-B062-FC481F07510C}" srcOrd="0" destOrd="0" presId="urn:microsoft.com/office/officeart/2005/8/layout/gear1"/>
    <dgm:cxn modelId="{CE96FF4C-744F-C343-A74A-484F4B08D9C6}" type="presOf" srcId="{07131F6E-8AD7-4CBD-970D-84A0F7AED488}" destId="{0B82DAAE-04A8-42CC-B923-8AE7641CFB29}" srcOrd="1" destOrd="0" presId="urn:microsoft.com/office/officeart/2005/8/layout/gear1"/>
    <dgm:cxn modelId="{33350464-F2C1-D946-9048-7764DCAA5FB5}" type="presOf" srcId="{C95C3852-0372-4E97-B0D7-C335A64D4F4E}" destId="{A5FFE8D4-BF93-49B3-89CC-9E1033986136}" srcOrd="0" destOrd="0" presId="urn:microsoft.com/office/officeart/2005/8/layout/gear1"/>
    <dgm:cxn modelId="{A4B29743-ECB3-B94A-B8D3-5E56DED488A4}" type="presOf" srcId="{C95C3852-0372-4E97-B0D7-C335A64D4F4E}" destId="{0EC6671C-3C70-4218-9F1E-CD00FCFC1490}" srcOrd="1" destOrd="0" presId="urn:microsoft.com/office/officeart/2005/8/layout/gear1"/>
    <dgm:cxn modelId="{C9A30D95-B05E-AE47-8623-3FF7FB3170E1}" type="presOf" srcId="{712B4518-1281-482C-9469-BD6FE7558C28}" destId="{46813EEB-A28B-4586-9891-E31642290C14}" srcOrd="0" destOrd="0" presId="urn:microsoft.com/office/officeart/2005/8/layout/gear1"/>
    <dgm:cxn modelId="{C550D852-F137-054E-819E-A56671C4F3DE}" type="presOf" srcId="{07131F6E-8AD7-4CBD-970D-84A0F7AED488}" destId="{BB9BDF28-544D-4D48-B587-C1E6A0510712}" srcOrd="0" destOrd="0" presId="urn:microsoft.com/office/officeart/2005/8/layout/gear1"/>
    <dgm:cxn modelId="{AE6D2D83-84D0-3B40-9C7E-81EC0C04C178}" type="presOf" srcId="{C95C3852-0372-4E97-B0D7-C335A64D4F4E}" destId="{1C04D565-75B5-4DC7-B1B9-ABF4B5053E57}" srcOrd="2" destOrd="0" presId="urn:microsoft.com/office/officeart/2005/8/layout/gear1"/>
    <dgm:cxn modelId="{7E6F9375-6A33-4DC6-A80C-9E86D380AE09}" srcId="{A23CE83E-1518-4F25-B38F-D32766DBD95E}" destId="{9EED02B7-56FC-4694-B125-C905B9EE0397}" srcOrd="0" destOrd="0" parTransId="{A5D8542B-8BC5-4BFF-B1DA-6D5A62B629AB}" sibTransId="{16DCBB78-DCDB-4233-AD7C-E799F3989926}"/>
    <dgm:cxn modelId="{8674890D-7FBB-49DB-BBBB-E2A403D0FA19}" srcId="{A23CE83E-1518-4F25-B38F-D32766DBD95E}" destId="{07131F6E-8AD7-4CBD-970D-84A0F7AED488}" srcOrd="2" destOrd="0" parTransId="{58C665A6-1316-43FC-B0A3-11FE9A3A3165}" sibTransId="{D4FE5B75-0DFC-4E7B-A6B2-FE76150517A4}"/>
    <dgm:cxn modelId="{0DDBCD10-C22C-6B4A-874E-42D103E3B529}" type="presOf" srcId="{9EED02B7-56FC-4694-B125-C905B9EE0397}" destId="{F5979989-E1DF-4B1D-B410-355A49535E2C}" srcOrd="2" destOrd="0" presId="urn:microsoft.com/office/officeart/2005/8/layout/gear1"/>
    <dgm:cxn modelId="{99F21754-48BF-4AED-B7C4-22E807F66CFC}" srcId="{A23CE83E-1518-4F25-B38F-D32766DBD95E}" destId="{C95C3852-0372-4E97-B0D7-C335A64D4F4E}" srcOrd="1" destOrd="0" parTransId="{1C4E0733-0D4C-4F5D-8085-385695883758}" sibTransId="{712B4518-1281-482C-9469-BD6FE7558C28}"/>
    <dgm:cxn modelId="{61002E5D-616C-DA45-A456-2B8F0666F727}" type="presOf" srcId="{16DCBB78-DCDB-4233-AD7C-E799F3989926}" destId="{6F910705-979C-4722-9CE0-C0D9D52D3AEF}" srcOrd="0" destOrd="0" presId="urn:microsoft.com/office/officeart/2005/8/layout/gear1"/>
    <dgm:cxn modelId="{57ECDFE1-25E6-6B4B-A7B5-7A186C16238B}" type="presParOf" srcId="{6B5504E9-6D51-417E-A954-293CDC9FD5A6}" destId="{18C0C8A4-CB1C-41DE-B062-FC481F07510C}" srcOrd="0" destOrd="0" presId="urn:microsoft.com/office/officeart/2005/8/layout/gear1"/>
    <dgm:cxn modelId="{E0E73C3C-6C1F-AE46-B1F7-D47C2CAB2318}" type="presParOf" srcId="{6B5504E9-6D51-417E-A954-293CDC9FD5A6}" destId="{4B721494-898C-40CD-AA52-E22477D412CC}" srcOrd="1" destOrd="0" presId="urn:microsoft.com/office/officeart/2005/8/layout/gear1"/>
    <dgm:cxn modelId="{A6B0AF95-5730-BB44-8092-C022DCC374FC}" type="presParOf" srcId="{6B5504E9-6D51-417E-A954-293CDC9FD5A6}" destId="{F5979989-E1DF-4B1D-B410-355A49535E2C}" srcOrd="2" destOrd="0" presId="urn:microsoft.com/office/officeart/2005/8/layout/gear1"/>
    <dgm:cxn modelId="{526B36D4-D67F-6248-BF97-1D93E4A8297F}" type="presParOf" srcId="{6B5504E9-6D51-417E-A954-293CDC9FD5A6}" destId="{A5FFE8D4-BF93-49B3-89CC-9E1033986136}" srcOrd="3" destOrd="0" presId="urn:microsoft.com/office/officeart/2005/8/layout/gear1"/>
    <dgm:cxn modelId="{14965841-84F6-FA4C-8E44-D24E4D3E97F9}" type="presParOf" srcId="{6B5504E9-6D51-417E-A954-293CDC9FD5A6}" destId="{0EC6671C-3C70-4218-9F1E-CD00FCFC1490}" srcOrd="4" destOrd="0" presId="urn:microsoft.com/office/officeart/2005/8/layout/gear1"/>
    <dgm:cxn modelId="{4FE4C77E-A095-4945-8EF0-A6F35AEBEFB7}" type="presParOf" srcId="{6B5504E9-6D51-417E-A954-293CDC9FD5A6}" destId="{1C04D565-75B5-4DC7-B1B9-ABF4B5053E57}" srcOrd="5" destOrd="0" presId="urn:microsoft.com/office/officeart/2005/8/layout/gear1"/>
    <dgm:cxn modelId="{8E71134D-44DC-7C46-8BD2-E9986ADDAE17}" type="presParOf" srcId="{6B5504E9-6D51-417E-A954-293CDC9FD5A6}" destId="{BB9BDF28-544D-4D48-B587-C1E6A0510712}" srcOrd="6" destOrd="0" presId="urn:microsoft.com/office/officeart/2005/8/layout/gear1"/>
    <dgm:cxn modelId="{6BD42722-6CC3-C346-A2B9-75B995954D7C}" type="presParOf" srcId="{6B5504E9-6D51-417E-A954-293CDC9FD5A6}" destId="{0B82DAAE-04A8-42CC-B923-8AE7641CFB29}" srcOrd="7" destOrd="0" presId="urn:microsoft.com/office/officeart/2005/8/layout/gear1"/>
    <dgm:cxn modelId="{6E3BA2A5-82FC-E748-AB13-147C1CB22DB3}" type="presParOf" srcId="{6B5504E9-6D51-417E-A954-293CDC9FD5A6}" destId="{3C8AF5FA-C0D0-4EEC-9902-07A1C597817C}" srcOrd="8" destOrd="0" presId="urn:microsoft.com/office/officeart/2005/8/layout/gear1"/>
    <dgm:cxn modelId="{4AE5F3B3-C856-2246-BD71-67A21FB04B49}" type="presParOf" srcId="{6B5504E9-6D51-417E-A954-293CDC9FD5A6}" destId="{5AF2ED92-6479-48DE-8C13-5346C9DF125F}" srcOrd="9" destOrd="0" presId="urn:microsoft.com/office/officeart/2005/8/layout/gear1"/>
    <dgm:cxn modelId="{9FB211C3-05BD-C842-8B2D-E1011BE221B9}" type="presParOf" srcId="{6B5504E9-6D51-417E-A954-293CDC9FD5A6}" destId="{6F910705-979C-4722-9CE0-C0D9D52D3AEF}" srcOrd="10" destOrd="0" presId="urn:microsoft.com/office/officeart/2005/8/layout/gear1"/>
    <dgm:cxn modelId="{6CFB8A15-BD4A-CE4B-B10F-9F11A699DA4D}" type="presParOf" srcId="{6B5504E9-6D51-417E-A954-293CDC9FD5A6}" destId="{46813EEB-A28B-4586-9891-E31642290C14}" srcOrd="11" destOrd="0" presId="urn:microsoft.com/office/officeart/2005/8/layout/gear1"/>
    <dgm:cxn modelId="{D7E980A6-0B0E-4040-9DE8-A440D98B66DD}" type="presParOf" srcId="{6B5504E9-6D51-417E-A954-293CDC9FD5A6}" destId="{FE07BE2B-EFBF-4F3C-B256-F122323A302D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0C8A4-CB1C-41DE-B062-FC481F07510C}">
      <dsp:nvSpPr>
        <dsp:cNvPr id="0" name=""/>
        <dsp:cNvSpPr/>
      </dsp:nvSpPr>
      <dsp:spPr>
        <a:xfrm>
          <a:off x="1977390" y="1748789"/>
          <a:ext cx="2137410" cy="2137410"/>
        </a:xfrm>
        <a:prstGeom prst="gear9">
          <a:avLst/>
        </a:prstGeom>
        <a:solidFill>
          <a:srgbClr val="99FF99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R(D*)</a:t>
          </a:r>
          <a:endParaRPr lang="en-GB" sz="2700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07104" y="2249467"/>
        <a:ext cx="1277982" cy="1098673"/>
      </dsp:txXfrm>
    </dsp:sp>
    <dsp:sp modelId="{A5FFE8D4-BF93-49B3-89CC-9E1033986136}">
      <dsp:nvSpPr>
        <dsp:cNvPr id="0" name=""/>
        <dsp:cNvSpPr/>
      </dsp:nvSpPr>
      <dsp:spPr>
        <a:xfrm>
          <a:off x="733805" y="1243584"/>
          <a:ext cx="1554480" cy="1554480"/>
        </a:xfrm>
        <a:prstGeom prst="gear6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700" kern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endParaRPr lang="en-GB" sz="2700" kern="1200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5150" y="1637294"/>
        <a:ext cx="771790" cy="767060"/>
      </dsp:txXfrm>
    </dsp:sp>
    <dsp:sp modelId="{BB9BDF28-544D-4D48-B587-C1E6A0510712}">
      <dsp:nvSpPr>
        <dsp:cNvPr id="0" name=""/>
        <dsp:cNvSpPr/>
      </dsp:nvSpPr>
      <dsp:spPr>
        <a:xfrm rot="20700000">
          <a:off x="1604473" y="171151"/>
          <a:ext cx="1523073" cy="1523073"/>
        </a:xfrm>
        <a:prstGeom prst="gear6">
          <a:avLst/>
        </a:prstGeom>
        <a:solidFill>
          <a:srgbClr val="00D6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Γ,P</a:t>
          </a:r>
          <a:r>
            <a:rPr lang="en-US" sz="2700" kern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n-US" sz="2700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</a:t>
          </a:r>
          <a:endParaRPr lang="en-GB" sz="2700" kern="1200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20700000">
        <a:off x="1938528" y="505205"/>
        <a:ext cx="854964" cy="854964"/>
      </dsp:txXfrm>
    </dsp:sp>
    <dsp:sp modelId="{6F910705-979C-4722-9CE0-C0D9D52D3AEF}">
      <dsp:nvSpPr>
        <dsp:cNvPr id="0" name=""/>
        <dsp:cNvSpPr/>
      </dsp:nvSpPr>
      <dsp:spPr>
        <a:xfrm>
          <a:off x="1809687" y="1428159"/>
          <a:ext cx="2735884" cy="2735884"/>
        </a:xfrm>
        <a:prstGeom prst="circularArrow">
          <a:avLst>
            <a:gd name="adj1" fmla="val 4687"/>
            <a:gd name="adj2" fmla="val 299029"/>
            <a:gd name="adj3" fmla="val 2508473"/>
            <a:gd name="adj4" fmla="val 1587794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13EEB-A28B-4586-9891-E31642290C14}">
      <dsp:nvSpPr>
        <dsp:cNvPr id="0" name=""/>
        <dsp:cNvSpPr/>
      </dsp:nvSpPr>
      <dsp:spPr>
        <a:xfrm>
          <a:off x="458510" y="900958"/>
          <a:ext cx="1987791" cy="19877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7BE2B-EFBF-4F3C-B256-F122323A302D}">
      <dsp:nvSpPr>
        <dsp:cNvPr id="0" name=""/>
        <dsp:cNvSpPr/>
      </dsp:nvSpPr>
      <dsp:spPr>
        <a:xfrm>
          <a:off x="1252170" y="-161136"/>
          <a:ext cx="2143239" cy="214323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Relationship Id="rId2" Type="http://schemas.openxmlformats.org/officeDocument/2006/relationships/image" Target="../media/image1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68" tIns="48283" rIns="96568" bIns="48283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68" tIns="48283" rIns="96568" bIns="48283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68" tIns="48283" rIns="96568" bIns="48283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68" tIns="48283" rIns="96568" bIns="48283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0EC8ACD-F88F-EA46-B93E-A59E07A2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55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91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2" tIns="47486" rIns="94972" bIns="47486" numCol="1" anchor="t" anchorCtr="0" compatLnSpc="1">
            <a:prstTxWarp prst="textNoShape">
              <a:avLst/>
            </a:prstTxWarp>
          </a:bodyPr>
          <a:lstStyle>
            <a:lvl1pPr defTabSz="949325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606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2" tIns="47486" rIns="94972" bIns="47486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731838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8050"/>
            <a:ext cx="50339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2" tIns="47486" rIns="94972" bIns="474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591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2" tIns="47486" rIns="94972" bIns="47486" numCol="1" anchor="b" anchorCtr="0" compatLnSpc="1">
            <a:prstTxWarp prst="textNoShape">
              <a:avLst/>
            </a:prstTxWarp>
          </a:bodyPr>
          <a:lstStyle>
            <a:lvl1pPr defTabSz="949325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6100"/>
            <a:ext cx="29606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2" tIns="47486" rIns="94972" bIns="47486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300"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A04F2F9-CB06-4B44-9E26-E52358340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16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85E79B5B-3D34-914F-8444-D2BA5261BBE7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9AF3C02-B8B1-B742-9174-069550F008CF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16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9F97886-40DB-DC49-BAEF-2D15F7EDE2D4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17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FD4CCE6-F4EB-0B43-A6B9-4951C468E4CC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18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1B94CA00-A3C8-5D42-8C46-D51385759E0F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19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1B94CA00-A3C8-5D42-8C46-D51385759E0F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21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C4796D5E-47B8-664B-BC6D-5E3E1CA7BA58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22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54CE35BD-697C-754C-9D2B-2C7814741995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23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7675A1E-58A9-6D45-8358-4814E8744777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24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F5FD4B1D-D6C8-5447-B73C-9CB5C2C52128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28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38296A24-82BD-4E4A-AC66-9280F4F48E90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29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0B6A11EB-81D7-804E-AF3B-DF2A6D8244A9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5A22C676-6720-5844-8C9C-2D904C6B1622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30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25354B2A-1D4A-7449-89AD-AA370A529416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31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3851275" y="9436100"/>
            <a:ext cx="29606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72" tIns="47486" rIns="94972" bIns="47486" anchor="b"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9C63FBC3-323E-5640-B9F3-FDE54BAA7410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32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74755" name="Slide Number Placeholder 3"/>
          <p:cNvSpPr txBox="1">
            <a:spLocks noGrp="1"/>
          </p:cNvSpPr>
          <p:nvPr/>
        </p:nvSpPr>
        <p:spPr bwMode="auto">
          <a:xfrm>
            <a:off x="3851275" y="9436100"/>
            <a:ext cx="29606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72" tIns="47486" rIns="94972" bIns="47486" anchor="b"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B9170827-8E03-FB4B-8B5D-339C8A21DE66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33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012576EE-6F90-CE41-AA63-FF0C65EFBC3D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34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78851" name="Slide Number Placeholder 3"/>
          <p:cNvSpPr txBox="1">
            <a:spLocks noGrp="1"/>
          </p:cNvSpPr>
          <p:nvPr/>
        </p:nvSpPr>
        <p:spPr bwMode="auto">
          <a:xfrm>
            <a:off x="3851275" y="9436100"/>
            <a:ext cx="29606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72" tIns="47486" rIns="94972" bIns="47486" anchor="b"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DE1F756B-A874-3147-BC6D-AB1E2FBEB274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 algn="r" eaLnBrk="1" hangingPunct="1"/>
              <a:t>35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FB5EC02D-9025-F846-93A4-6733F48DFB36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36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903B1AB-3F51-E44A-AD5A-DEF7B225D886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37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D42A812A-121B-C646-BD6B-37D3F3AC9CD2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38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5EAD5F0-324B-7748-BCC6-90EF08B8E5CD}" type="slidenum">
              <a:rPr lang="nl-NL" sz="1300" b="0" i="0">
                <a:solidFill>
                  <a:schemeClr val="tx1"/>
                </a:solidFill>
                <a:latin typeface="Times New Roman" charset="0"/>
              </a:rPr>
              <a:pPr/>
              <a:t>39</a:t>
            </a:fld>
            <a:endParaRPr lang="nl-NL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6BEC88FA-2310-4442-9EA9-0E160C5B9CEB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8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2C556D3-A2C5-6947-870B-08950496474E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144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F1D0AC4C-E384-2147-BA4E-C2C0222245CC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10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935A75A5-90B5-4348-8D3C-28F0A1FDB517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11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5D7E978A-E818-B84D-B941-D9096068AE20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12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900B655-A450-A14B-9D4C-4EE6E95333EB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13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94C39554-8D26-214A-9385-1659E8E3250A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14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defTabSz="949325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9923674-A03C-E74B-8A22-FA1AAE832582}" type="slidenum">
              <a:rPr lang="en-US" sz="1300" b="0" i="0">
                <a:solidFill>
                  <a:schemeClr val="tx1"/>
                </a:solidFill>
                <a:latin typeface="Times New Roman" charset="0"/>
              </a:rPr>
              <a:pPr/>
              <a:t>15</a:t>
            </a:fld>
            <a:endParaRPr lang="en-US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8B71DCF6-39CC-D24F-86A0-ABAA219C6B98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279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99A5BFB5-A3E8-CD4B-B504-7916320E9BDF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954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76D78A18-B306-0143-B011-D8FFF3A871D1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902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41D1AF97-68BA-1A42-8170-F8892B0FD50F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145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906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35F2C839-9CAD-2649-9F35-C2099274DA5C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8877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906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0D2AAED7-B645-2F4D-B0D4-4C3FAFA4F0CC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3661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7049" y="343802"/>
            <a:ext cx="5389064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366548" y="1532559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339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A3CE4DB-6062-2A44-9C9B-7A0A3B5F5816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2797981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650FC9D-16C5-084F-B6DF-49955DC08D7B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914214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500F045-059B-2643-B2F0-FBDC6A29CDBE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1401448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77BB976-3048-EC42-B2CD-F4FA1CA24B20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182072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66514901-4CFF-A14A-980D-C6E2C5830B51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5837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3C79E06-B776-B242-AE29-2757B1DBFE43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2533786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4670963-9E1A-7640-BB29-D305C4B6968D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65419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67200" cy="4953000"/>
          </a:xfrm>
        </p:spPr>
        <p:txBody>
          <a:bodyPr/>
          <a:lstStyle>
            <a:lvl1pPr>
              <a:defRPr sz="24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rgbClr val="3333FF"/>
                </a:solidFill>
              </a:defRPr>
            </a:lvl2pPr>
            <a:lvl3pPr>
              <a:defRPr sz="1600"/>
            </a:lvl3pPr>
            <a:lvl4pPr>
              <a:defRPr sz="1600">
                <a:solidFill>
                  <a:srgbClr val="FF0000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5600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23 July 2012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713538"/>
            <a:ext cx="4572000" cy="14446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ea typeface="b"/>
                <a:cs typeface="b"/>
              </a:defRPr>
            </a:lvl1pPr>
          </a:lstStyle>
          <a:p>
            <a:pPr>
              <a:defRPr/>
            </a:pPr>
            <a:r>
              <a:rPr lang="en-US"/>
              <a:t>SLAC Summer Institute 2012 - </a:t>
            </a:r>
            <a:r>
              <a:rPr lang="en-US" err="1"/>
              <a:t>Niels</a:t>
            </a:r>
            <a:r>
              <a:rPr lang="en-US"/>
              <a:t> Tuning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705600"/>
            <a:ext cx="2133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C202244-79AB-6040-9ADD-E30F5B0B4C8F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  <p:extLst>
      <p:ext uri="{BB962C8B-B14F-4D97-AF65-F5344CB8AC3E}">
        <p14:creationId xmlns:p14="http://schemas.microsoft.com/office/powerpoint/2010/main" val="549943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81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45A5BFD3-BC92-2643-9A1A-1F9828D3FBC1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023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CA339E63-0ADB-7C47-AEBA-4FF6236CE0E9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083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E018EE07-043C-174B-B98B-8A7B6BD886D5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35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864FDEB6-A59F-5644-8C30-F7D3B4D19657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560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4463F631-A634-544B-B5BE-B23D66A38A97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480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226FA136-F9E7-344B-98B6-DE0CFD584D87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789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Niels Tuning (</a:t>
            </a:r>
            <a:fld id="{BA306858-8BA7-A044-90FC-4FB71625F46F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203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77000"/>
            <a:ext cx="777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/>
            </a:lvl1pPr>
          </a:lstStyle>
          <a:p>
            <a:pPr>
              <a:defRPr/>
            </a:pPr>
            <a:r>
              <a:rPr lang="en-US"/>
              <a:t>Niels Tuning (</a:t>
            </a:r>
            <a:fld id="{4309FE53-A8C1-F043-80F8-E630C9C6E781}" type="slidenum">
              <a:rPr lang="en-US"/>
              <a:pPr>
                <a:defRPr/>
              </a:pPr>
              <a:t>‹#›</a:t>
            </a:fld>
            <a:r>
              <a:rPr lang="en-US"/>
              <a:t>)</a:t>
            </a:r>
          </a:p>
        </p:txBody>
      </p:sp>
      <p:sp>
        <p:nvSpPr>
          <p:cNvPr id="2" name="Line 10"/>
          <p:cNvSpPr>
            <a:spLocks noChangeShapeType="1"/>
          </p:cNvSpPr>
          <p:nvPr userDrawn="1"/>
        </p:nvSpPr>
        <p:spPr bwMode="auto">
          <a:xfrm>
            <a:off x="685800" y="762000"/>
            <a:ext cx="7772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12" r:id="rId2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arXiv:1204.1737" TargetMode="External"/><Relationship Id="rId3" Type="http://schemas.openxmlformats.org/officeDocument/2006/relationships/image" Target="../media/image166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emf"/><Relationship Id="rId3" Type="http://schemas.openxmlformats.org/officeDocument/2006/relationships/image" Target="../media/image168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6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73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3" Type="http://schemas.openxmlformats.org/officeDocument/2006/relationships/image" Target="../media/image184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4" Type="http://schemas.openxmlformats.org/officeDocument/2006/relationships/image" Target="../media/image1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8.wmf"/><Relationship Id="rId7" Type="http://schemas.openxmlformats.org/officeDocument/2006/relationships/image" Target="../media/image9.wmf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9.emf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e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emf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4" Type="http://schemas.openxmlformats.org/officeDocument/2006/relationships/image" Target="../media/image194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e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e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emf"/><Relationship Id="rId3" Type="http://schemas.openxmlformats.org/officeDocument/2006/relationships/image" Target="../media/image202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4" Type="http://schemas.openxmlformats.org/officeDocument/2006/relationships/image" Target="../media/image179.png"/><Relationship Id="rId5" Type="http://schemas.openxmlformats.org/officeDocument/2006/relationships/image" Target="../media/image208.emf"/><Relationship Id="rId6" Type="http://schemas.openxmlformats.org/officeDocument/2006/relationships/image" Target="../media/image209.emf"/><Relationship Id="rId7" Type="http://schemas.openxmlformats.org/officeDocument/2006/relationships/image" Target="../media/image2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emf"/><Relationship Id="rId3" Type="http://schemas.openxmlformats.org/officeDocument/2006/relationships/image" Target="../media/image215.em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4" Type="http://schemas.openxmlformats.org/officeDocument/2006/relationships/image" Target="../media/image219.emf"/><Relationship Id="rId5" Type="http://schemas.openxmlformats.org/officeDocument/2006/relationships/image" Target="../media/image2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4" Type="http://schemas.openxmlformats.org/officeDocument/2006/relationships/image" Target="../media/image221.emf"/><Relationship Id="rId5" Type="http://schemas.openxmlformats.org/officeDocument/2006/relationships/image" Target="../media/image222.emf"/><Relationship Id="rId6" Type="http://schemas.openxmlformats.org/officeDocument/2006/relationships/image" Target="../media/image223.png"/><Relationship Id="rId7" Type="http://schemas.openxmlformats.org/officeDocument/2006/relationships/image" Target="../media/image2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emf"/><Relationship Id="rId6" Type="http://schemas.openxmlformats.org/officeDocument/2006/relationships/image" Target="../media/image228.png"/><Relationship Id="rId7" Type="http://schemas.openxmlformats.org/officeDocument/2006/relationships/image" Target="../media/image2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4" Type="http://schemas.openxmlformats.org/officeDocument/2006/relationships/image" Target="../media/image2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emf"/></Relationships>
</file>

<file path=ppt/slides/_rels/slide14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emf"/><Relationship Id="rId3" Type="http://schemas.openxmlformats.org/officeDocument/2006/relationships/image" Target="../media/image234.emf"/><Relationship Id="rId4" Type="http://schemas.openxmlformats.org/officeDocument/2006/relationships/image" Target="../media/image179.png"/><Relationship Id="rId5" Type="http://schemas.openxmlformats.org/officeDocument/2006/relationships/image" Target="../media/image223.png"/><Relationship Id="rId6" Type="http://schemas.openxmlformats.org/officeDocument/2006/relationships/image" Target="../media/image235.png"/><Relationship Id="rId7" Type="http://schemas.openxmlformats.org/officeDocument/2006/relationships/image" Target="../media/image140.png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4" Type="http://schemas.openxmlformats.org/officeDocument/2006/relationships/image" Target="../media/image238.emf"/><Relationship Id="rId5" Type="http://schemas.openxmlformats.org/officeDocument/2006/relationships/image" Target="../media/image239.emf"/><Relationship Id="rId6" Type="http://schemas.openxmlformats.org/officeDocument/2006/relationships/image" Target="../media/image240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511.01900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4" Type="http://schemas.openxmlformats.org/officeDocument/2006/relationships/image" Target="../media/image243.emf"/><Relationship Id="rId5" Type="http://schemas.openxmlformats.org/officeDocument/2006/relationships/image" Target="../media/image244.emf"/><Relationship Id="rId6" Type="http://schemas.openxmlformats.org/officeDocument/2006/relationships/hyperlink" Target="http://arxiv.org/abs/1506.01705" TargetMode="External"/><Relationship Id="rId7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4" Type="http://schemas.openxmlformats.org/officeDocument/2006/relationships/image" Target="../media/image248.emf"/><Relationship Id="rId5" Type="http://schemas.openxmlformats.org/officeDocument/2006/relationships/image" Target="../media/image242.emf"/><Relationship Id="rId6" Type="http://schemas.openxmlformats.org/officeDocument/2006/relationships/image" Target="../media/image249.emf"/><Relationship Id="rId7" Type="http://schemas.openxmlformats.org/officeDocument/2006/relationships/image" Target="../media/image250.emf"/><Relationship Id="rId8" Type="http://schemas.openxmlformats.org/officeDocument/2006/relationships/image" Target="../media/image251.emf"/><Relationship Id="rId9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emf"/></Relationships>
</file>

<file path=ppt/slides/_rels/slide153.xml.rels><?xml version="1.0" encoding="UTF-8" standalone="yes"?>
<Relationships xmlns="http://schemas.openxmlformats.org/package/2006/relationships"><Relationship Id="rId11" Type="http://schemas.openxmlformats.org/officeDocument/2006/relationships/hyperlink" Target="http://arxiv.org/pdf/1512.02869.pdf" TargetMode="External"/><Relationship Id="rId12" Type="http://schemas.openxmlformats.org/officeDocument/2006/relationships/hyperlink" Target="http://arxiv.org/pdf/1408.1627.pdf" TargetMode="External"/><Relationship Id="rId13" Type="http://schemas.openxmlformats.org/officeDocument/2006/relationships/hyperlink" Target="http://arxiv.org/abs/1503.09024" TargetMode="External"/><Relationship Id="rId14" Type="http://schemas.openxmlformats.org/officeDocument/2006/relationships/hyperlink" Target="http://arxiv.org/abs/arXiv:1511.06024" TargetMode="External"/><Relationship Id="rId15" Type="http://schemas.openxmlformats.org/officeDocument/2006/relationships/hyperlink" Target="http://arxiv.org/abs/1506.08896" TargetMode="External"/><Relationship Id="rId16" Type="http://schemas.openxmlformats.org/officeDocument/2006/relationships/hyperlink" Target="http://arxiv.org/abs/1511.0190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1411.3161" TargetMode="External"/><Relationship Id="rId3" Type="http://schemas.openxmlformats.org/officeDocument/2006/relationships/hyperlink" Target="http://arxiv.org/pdf/1503.06199.pdf" TargetMode="External"/><Relationship Id="rId4" Type="http://schemas.openxmlformats.org/officeDocument/2006/relationships/hyperlink" Target="http://arxiv.org/abs/1411.0565" TargetMode="External"/><Relationship Id="rId5" Type="http://schemas.openxmlformats.org/officeDocument/2006/relationships/hyperlink" Target="http://arxiv.org/abs/1507.01412" TargetMode="External"/><Relationship Id="rId6" Type="http://schemas.openxmlformats.org/officeDocument/2006/relationships/hyperlink" Target="http://arxiv.org/abs/1412.7164" TargetMode="External"/><Relationship Id="rId7" Type="http://schemas.openxmlformats.org/officeDocument/2006/relationships/hyperlink" Target="http://arxiv.org/abs/1504.07928" TargetMode="External"/><Relationship Id="rId8" Type="http://schemas.openxmlformats.org/officeDocument/2006/relationships/hyperlink" Target="http://arxiv.org/abs/1505.03079" TargetMode="External"/><Relationship Id="rId9" Type="http://schemas.openxmlformats.org/officeDocument/2006/relationships/hyperlink" Target="http://arxiv.org/abs/1506.01705" TargetMode="External"/><Relationship Id="rId10" Type="http://schemas.openxmlformats.org/officeDocument/2006/relationships/hyperlink" Target="http://arxiv.org/abs/arXiv:1507.08672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4" Type="http://schemas.openxmlformats.org/officeDocument/2006/relationships/image" Target="../media/image2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emf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4.emf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5.emf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6.emf"/><Relationship Id="rId3" Type="http://schemas.openxmlformats.org/officeDocument/2006/relationships/image" Target="../media/image257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4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8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4" Type="http://schemas.openxmlformats.org/officeDocument/2006/relationships/image" Target="../media/image263.emf"/><Relationship Id="rId5" Type="http://schemas.openxmlformats.org/officeDocument/2006/relationships/image" Target="../media/image264.emf"/><Relationship Id="rId6" Type="http://schemas.openxmlformats.org/officeDocument/2006/relationships/image" Target="../media/image2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4" Type="http://schemas.openxmlformats.org/officeDocument/2006/relationships/image" Target="../media/image268.emf"/><Relationship Id="rId5" Type="http://schemas.openxmlformats.org/officeDocument/2006/relationships/image" Target="../media/image269.emf"/><Relationship Id="rId6" Type="http://schemas.openxmlformats.org/officeDocument/2006/relationships/image" Target="../media/image27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7.png"/><Relationship Id="rId8" Type="http://schemas.openxmlformats.org/officeDocument/2006/relationships/image" Target="../media/image30.jpe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hyperlink" Target="http://www.nikhef.nl/pub/services/newbiblio/theses.php" TargetMode="Externa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arxiv.org/pdf/1401.0966.pdf" TargetMode="External"/><Relationship Id="rId5" Type="http://schemas.openxmlformats.org/officeDocument/2006/relationships/hyperlink" Target="http://arxiv.org/abs/hep-ph/0202074" TargetMode="External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41.jpe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3.emf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jpe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6.jpeg"/><Relationship Id="rId5" Type="http://schemas.openxmlformats.org/officeDocument/2006/relationships/image" Target="../media/image57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6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5.emf"/><Relationship Id="rId5" Type="http://schemas.openxmlformats.org/officeDocument/2006/relationships/image" Target="../media/image81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ndico.cern.ch/event/545639/contributions/2281547/attachments/1329156/1996924/HF_HL-LHC_16_Uli-2.pdf" TargetMode="External"/><Relationship Id="rId3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hyperlink" Target="https://indico.cern.ch/event/545639/contributions/2281547/attachments/1329156/1996924/HF_HL-LHC_16_Uli-2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jpeg"/><Relationship Id="rId6" Type="http://schemas.openxmlformats.org/officeDocument/2006/relationships/oleObject" Target="../embeddings/oleObject6.bin"/><Relationship Id="rId7" Type="http://schemas.openxmlformats.org/officeDocument/2006/relationships/image" Target="../media/image4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1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124.png"/><Relationship Id="rId5" Type="http://schemas.openxmlformats.org/officeDocument/2006/relationships/hyperlink" Target="http://arxiv.org/abs/hep-ph/9704376" TargetMode="External"/><Relationship Id="rId6" Type="http://schemas.openxmlformats.org/officeDocument/2006/relationships/image" Target="../media/image125.emf"/><Relationship Id="rId7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Relationship Id="rId3" Type="http://schemas.openxmlformats.org/officeDocument/2006/relationships/image" Target="../media/image9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Relationship Id="rId3" Type="http://schemas.openxmlformats.org/officeDocument/2006/relationships/image" Target="../media/image145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event/252045/sessions/139433/%2320131001" TargetMode="External"/><Relationship Id="rId3" Type="http://schemas.openxmlformats.org/officeDocument/2006/relationships/image" Target="../media/image6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emf"/><Relationship Id="rId3" Type="http://schemas.openxmlformats.org/officeDocument/2006/relationships/image" Target="../media/image14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149.emf"/><Relationship Id="rId5" Type="http://schemas.openxmlformats.org/officeDocument/2006/relationships/image" Target="../media/image153.emf"/><Relationship Id="rId6" Type="http://schemas.openxmlformats.org/officeDocument/2006/relationships/image" Target="../media/image154.emf"/><Relationship Id="rId7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48.emf"/><Relationship Id="rId5" Type="http://schemas.openxmlformats.org/officeDocument/2006/relationships/image" Target="../media/image149.emf"/><Relationship Id="rId6" Type="http://schemas.openxmlformats.org/officeDocument/2006/relationships/image" Target="../media/image153.emf"/><Relationship Id="rId7" Type="http://schemas.openxmlformats.org/officeDocument/2006/relationships/image" Target="../media/image154.emf"/><Relationship Id="rId8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D.85.032008" TargetMode="External"/><Relationship Id="rId4" Type="http://schemas.openxmlformats.org/officeDocument/2006/relationships/hyperlink" Target="http://inspirehep.net/search?p=find+eprint+1106.4435" TargetMode="External"/><Relationship Id="rId5" Type="http://schemas.openxmlformats.org/officeDocument/2006/relationships/hyperlink" Target="http://inspirehep.net/search?p=find+eprint+1301.5286" TargetMode="External"/><Relationship Id="rId6" Type="http://schemas.openxmlformats.org/officeDocument/2006/relationships/hyperlink" Target="http://www-cdf.fnal.gov/physics/new/bottom/120420.blessed-BsJPsiPhi-BR/publicnote_BsJPsiPhi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4" Type="http://schemas.openxmlformats.org/officeDocument/2006/relationships/image" Target="../media/image159.jp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57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5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emf"/><Relationship Id="rId3" Type="http://schemas.openxmlformats.org/officeDocument/2006/relationships/image" Target="../media/image1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arXiv:1204.1737" TargetMode="External"/><Relationship Id="rId3" Type="http://schemas.openxmlformats.org/officeDocument/2006/relationships/image" Target="../media/image16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A49F7163-704B-7C4D-B575-B3137EE076DB}" type="slidenum">
              <a:rPr lang="en-US" sz="1000" b="0" i="0"/>
              <a:pPr/>
              <a:t>1</a:t>
            </a:fld>
            <a:r>
              <a:rPr lang="en-US" sz="1000" b="0" i="0"/>
              <a:t>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31988"/>
            <a:ext cx="7772400" cy="1668462"/>
          </a:xfrm>
        </p:spPr>
        <p:txBody>
          <a:bodyPr/>
          <a:lstStyle/>
          <a:p>
            <a:pPr eaLnBrk="1" hangingPunct="1"/>
            <a:r>
              <a:rPr lang="en-US" dirty="0">
                <a:latin typeface="Verdana" charset="0"/>
              </a:rPr>
              <a:t>Topical Lectures – Rare Decays</a:t>
            </a:r>
            <a:br>
              <a:rPr lang="en-US" dirty="0">
                <a:latin typeface="Verdana" charset="0"/>
              </a:rPr>
            </a:br>
            <a:r>
              <a:rPr lang="en-US" dirty="0">
                <a:latin typeface="Verdana" charset="0"/>
              </a:rPr>
              <a:t/>
            </a:r>
            <a:br>
              <a:rPr lang="en-US" dirty="0">
                <a:latin typeface="Verdana" charset="0"/>
              </a:rPr>
            </a:br>
            <a:r>
              <a:rPr lang="en-US" dirty="0">
                <a:latin typeface="Verdana" charset="0"/>
              </a:rPr>
              <a:t/>
            </a:r>
            <a:br>
              <a:rPr lang="en-US" dirty="0">
                <a:latin typeface="Verdana" charset="0"/>
              </a:rPr>
            </a:br>
            <a:endParaRPr lang="en-US" i="1" dirty="0">
              <a:latin typeface="Verdana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 eaLnBrk="1" hangingPunct="1"/>
            <a:r>
              <a:rPr lang="en-US" dirty="0">
                <a:latin typeface="Verdana" charset="0"/>
              </a:rPr>
              <a:t>N. Tuning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9600" y="685800"/>
            <a:ext cx="784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4"/>
          <p:cNvGrpSpPr>
            <a:grpSpLocks/>
          </p:cNvGrpSpPr>
          <p:nvPr/>
        </p:nvGrpSpPr>
        <p:grpSpPr bwMode="auto">
          <a:xfrm>
            <a:off x="1230313" y="0"/>
            <a:ext cx="6605587" cy="6858000"/>
            <a:chOff x="0" y="1"/>
            <a:chExt cx="4572000" cy="5815522"/>
          </a:xfrm>
        </p:grpSpPr>
        <p:pic>
          <p:nvPicPr>
            <p:cNvPr id="368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4572000" cy="566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 rot="21023192">
              <a:off x="462584" y="1929085"/>
              <a:ext cx="1645964" cy="38864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" y="38100"/>
            <a:ext cx="7772400" cy="457200"/>
          </a:xfrm>
        </p:spPr>
        <p:txBody>
          <a:bodyPr/>
          <a:lstStyle/>
          <a:p>
            <a:r>
              <a:rPr lang="en-US">
                <a:latin typeface="Verdana" charset="0"/>
              </a:rPr>
              <a:t>Grand picture….</a:t>
            </a: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411413F-D133-BC43-9B21-04CD406351D0}" type="slidenum">
              <a:rPr lang="en-US" sz="1000" b="0" i="0"/>
              <a:pPr/>
              <a:t>10</a:t>
            </a:fld>
            <a:r>
              <a:rPr lang="en-US" sz="1000" b="0" i="0"/>
              <a:t>)</a:t>
            </a:r>
          </a:p>
        </p:txBody>
      </p:sp>
      <p:sp>
        <p:nvSpPr>
          <p:cNvPr id="8" name="Oval 7"/>
          <p:cNvSpPr/>
          <p:nvPr/>
        </p:nvSpPr>
        <p:spPr>
          <a:xfrm rot="21023192">
            <a:off x="4278313" y="409575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155575" y="2276475"/>
            <a:ext cx="1647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These lectures</a:t>
            </a:r>
          </a:p>
        </p:txBody>
      </p:sp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6338888" y="3352800"/>
            <a:ext cx="18859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Main motivation</a:t>
            </a:r>
          </a:p>
        </p:txBody>
      </p:sp>
      <p:cxnSp>
        <p:nvCxnSpPr>
          <p:cNvPr id="36871" name="Straight Arrow Connector 11"/>
          <p:cNvCxnSpPr>
            <a:cxnSpLocks noChangeShapeType="1"/>
          </p:cNvCxnSpPr>
          <p:nvPr/>
        </p:nvCxnSpPr>
        <p:spPr bwMode="auto">
          <a:xfrm>
            <a:off x="1230313" y="2660650"/>
            <a:ext cx="692150" cy="5762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12"/>
          <p:cNvCxnSpPr>
            <a:cxnSpLocks noChangeShapeType="1"/>
          </p:cNvCxnSpPr>
          <p:nvPr/>
        </p:nvCxnSpPr>
        <p:spPr bwMode="auto">
          <a:xfrm rot="10800000" flipV="1">
            <a:off x="5148263" y="3582988"/>
            <a:ext cx="1152525" cy="6905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3" name="TextBox 15"/>
          <p:cNvSpPr txBox="1">
            <a:spLocks noChangeArrowheads="1"/>
          </p:cNvSpPr>
          <p:nvPr/>
        </p:nvSpPr>
        <p:spPr bwMode="auto">
          <a:xfrm>
            <a:off x="7529513" y="4581525"/>
            <a:ext cx="106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Universe</a:t>
            </a:r>
          </a:p>
        </p:txBody>
      </p:sp>
      <p:cxnSp>
        <p:nvCxnSpPr>
          <p:cNvPr id="36874" name="Straight Arrow Connector 16"/>
          <p:cNvCxnSpPr>
            <a:cxnSpLocks noChangeShapeType="1"/>
          </p:cNvCxnSpPr>
          <p:nvPr/>
        </p:nvCxnSpPr>
        <p:spPr bwMode="auto">
          <a:xfrm rot="5400000">
            <a:off x="7529513" y="4849813"/>
            <a:ext cx="153987" cy="1539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BR(B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μμ)</a:t>
            </a:r>
            <a:endParaRPr lang="en-US">
              <a:latin typeface="Verdana" charset="0"/>
            </a:endParaRPr>
          </a:p>
        </p:txBody>
      </p:sp>
      <p:sp>
        <p:nvSpPr>
          <p:cNvPr id="14336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E3F3CD5-B963-9A46-B5C9-073C7D219FFA}" type="slidenum">
              <a:rPr lang="en-US" sz="1000" b="0" i="0"/>
              <a:pPr/>
              <a:t>100</a:t>
            </a:fld>
            <a:r>
              <a:rPr lang="en-US" sz="1000" b="0" i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4050" y="4849813"/>
          <a:ext cx="8131176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24"/>
                <a:gridCol w="1219117"/>
                <a:gridCol w="1219117"/>
                <a:gridCol w="2024118"/>
                <a:gridCol w="1475500"/>
              </a:tblGrid>
              <a:tr h="371078"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BR</a:t>
                      </a:r>
                      <a:r>
                        <a:rPr lang="en-US" sz="1200" b="0" baseline="0" dirty="0" smtClean="0"/>
                        <a:t> x 10</a:t>
                      </a:r>
                      <a:r>
                        <a:rPr lang="en-US" sz="1200" b="0" baseline="30000" dirty="0" smtClean="0"/>
                        <a:t>9</a:t>
                      </a:r>
                      <a:endParaRPr lang="en-US" sz="1200" b="0" baseline="3000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Fleischer</a:t>
                      </a:r>
                      <a:r>
                        <a:rPr lang="en-US" sz="1200" b="0" baseline="0" dirty="0" smtClean="0"/>
                        <a:t> (</a:t>
                      </a:r>
                      <a:r>
                        <a:rPr lang="en-US" sz="1200" b="0" baseline="0" dirty="0" err="1" smtClean="0"/>
                        <a:t>Nikhef</a:t>
                      </a:r>
                      <a:r>
                        <a:rPr lang="en-US" sz="1200" b="0" baseline="0" dirty="0" smtClean="0"/>
                        <a:t>)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3.5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0.2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PRL 109 (2012) 041801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arXiv:1204.1737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Buras, Fleischer, </a:t>
                      </a:r>
                      <a:r>
                        <a:rPr lang="en-US" sz="1200" b="0" dirty="0" err="1" smtClean="0"/>
                        <a:t>Knegjens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3.56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0.18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JHEP 1307 (2013) 77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nb-NO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arXiv:1303.3820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err="1" smtClean="0"/>
                        <a:t>Bobeth</a:t>
                      </a:r>
                      <a:r>
                        <a:rPr lang="en-US" sz="1200" b="0" dirty="0" smtClean="0"/>
                        <a:t>, </a:t>
                      </a:r>
                      <a:r>
                        <a:rPr lang="en-US" sz="1200" b="0" dirty="0" err="1" smtClean="0"/>
                        <a:t>Gorbahn</a:t>
                      </a:r>
                      <a:r>
                        <a:rPr lang="en-US" sz="1200" b="0" dirty="0" smtClean="0"/>
                        <a:t> et al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3.65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0.23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PRL 112 (2014) 101801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nb-NO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arXiv:1311.0903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309938" cy="32448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u="sng" dirty="0" smtClean="0"/>
              <a:t>Time integrated:</a:t>
            </a:r>
            <a:endParaRPr lang="en-US" u="sng" dirty="0"/>
          </a:p>
        </p:txBody>
      </p:sp>
      <p:pic>
        <p:nvPicPr>
          <p:cNvPr id="14339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" t="3481" r="-1183" b="3049"/>
          <a:stretch>
            <a:fillRect/>
          </a:stretch>
        </p:blipFill>
        <p:spPr bwMode="auto">
          <a:xfrm>
            <a:off x="725488" y="779463"/>
            <a:ext cx="7686675" cy="330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5992985" y="510220"/>
            <a:ext cx="24288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 dirty="0" smtClean="0">
                <a:solidFill>
                  <a:srgbClr val="000000"/>
                </a:solidFill>
              </a:rPr>
              <a:t>Courtesy Lectures Robert Fleischer</a:t>
            </a:r>
            <a:endParaRPr lang="en-GB" sz="1000" b="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3)</a:t>
            </a:r>
            <a:r>
              <a:rPr lang="en-US">
                <a:latin typeface="Verdana" charset="0"/>
                <a:sym typeface="Wingdings" charset="0"/>
              </a:rPr>
              <a:t> “effective lifetime”</a:t>
            </a:r>
            <a:endParaRPr lang="en-US">
              <a:latin typeface="Verdana" charset="0"/>
            </a:endParaRPr>
          </a:p>
        </p:txBody>
      </p:sp>
      <p:sp>
        <p:nvSpPr>
          <p:cNvPr id="144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3DC1B4F-15E3-5044-9480-2D78BBA56025}" type="slidenum">
              <a:rPr lang="en-US" sz="1000" b="0" i="0"/>
              <a:pPr/>
              <a:t>101</a:t>
            </a:fld>
            <a:r>
              <a:rPr lang="en-US" sz="1000" b="0" i="0"/>
              <a:t>)</a:t>
            </a:r>
          </a:p>
        </p:txBody>
      </p:sp>
      <p:sp>
        <p:nvSpPr>
          <p:cNvPr id="144387" name="Content Placeholder 2"/>
          <p:cNvSpPr txBox="1">
            <a:spLocks/>
          </p:cNvSpPr>
          <p:nvPr/>
        </p:nvSpPr>
        <p:spPr bwMode="auto">
          <a:xfrm>
            <a:off x="296863" y="846138"/>
            <a:ext cx="85772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0" i="0">
                <a:solidFill>
                  <a:schemeClr val="tx1"/>
                </a:solidFill>
              </a:rPr>
              <a:t>Effective lifetime:  ~”single exponential fit to double exponential decay time”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0" i="0">
                <a:solidFill>
                  <a:schemeClr val="tx1"/>
                </a:solidFill>
              </a:rPr>
              <a:t>Different CP admixture affects effective lifetime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100" b="0" i="0">
                <a:solidFill>
                  <a:schemeClr val="tx1"/>
                </a:solidFill>
              </a:rPr>
              <a:t>possibly not affecting the BR, when |S| and A</a:t>
            </a:r>
            <a:r>
              <a:rPr lang="en-US" sz="1100" b="0" i="0" baseline="-25000">
                <a:solidFill>
                  <a:schemeClr val="tx1"/>
                </a:solidFill>
              </a:rPr>
              <a:t>ΔΓ</a:t>
            </a:r>
            <a:r>
              <a:rPr lang="en-US" sz="1100" b="0" i="0">
                <a:solidFill>
                  <a:schemeClr val="tx1"/>
                </a:solidFill>
              </a:rPr>
              <a:t> compensate</a:t>
            </a:r>
            <a:r>
              <a:rPr lang="is-IS" sz="1100" b="0" i="0">
                <a:solidFill>
                  <a:schemeClr val="tx1"/>
                </a:solidFill>
              </a:rPr>
              <a:t>…</a:t>
            </a:r>
            <a:endParaRPr lang="en-US" sz="16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1600" b="0" i="0">
                <a:solidFill>
                  <a:schemeClr val="tx1"/>
                </a:solidFill>
              </a:rPr>
              <a:t>Could be due to scalar amplitude |S| from NP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600" b="0" i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3341688"/>
            <a:ext cx="3362325" cy="33369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4389" name="TextBox 6"/>
          <p:cNvSpPr txBox="1">
            <a:spLocks noChangeArrowheads="1"/>
          </p:cNvSpPr>
          <p:nvPr/>
        </p:nvSpPr>
        <p:spPr bwMode="auto">
          <a:xfrm>
            <a:off x="385763" y="6654800"/>
            <a:ext cx="3276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700" b="0" i="0" dirty="0">
                <a:solidFill>
                  <a:srgbClr val="000000"/>
                </a:solidFill>
              </a:rPr>
              <a:t>De </a:t>
            </a:r>
            <a:r>
              <a:rPr lang="en-GB" sz="700" b="0" i="0" dirty="0" err="1">
                <a:solidFill>
                  <a:srgbClr val="000000"/>
                </a:solidFill>
              </a:rPr>
              <a:t>Bruyn</a:t>
            </a:r>
            <a:r>
              <a:rPr lang="en-GB" sz="700" b="0" i="0" dirty="0">
                <a:solidFill>
                  <a:srgbClr val="000000"/>
                </a:solidFill>
              </a:rPr>
              <a:t>, Fleischer, NT, et al. </a:t>
            </a:r>
            <a:r>
              <a:rPr lang="is-IS" sz="700" b="0" i="0" dirty="0">
                <a:solidFill>
                  <a:srgbClr val="000000"/>
                </a:solidFill>
              </a:rPr>
              <a:t>Phys. Rev. Lett. 109, 041801 (2012) </a:t>
            </a:r>
            <a:endParaRPr lang="en-GB" sz="700" b="0" i="0" dirty="0">
              <a:solidFill>
                <a:srgbClr val="000000"/>
              </a:solidFill>
            </a:endParaRPr>
          </a:p>
        </p:txBody>
      </p:sp>
      <p:pic>
        <p:nvPicPr>
          <p:cNvPr id="14439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311400"/>
            <a:ext cx="51641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-Point Star 9"/>
          <p:cNvSpPr/>
          <p:nvPr/>
        </p:nvSpPr>
        <p:spPr>
          <a:xfrm>
            <a:off x="2743200" y="6245225"/>
            <a:ext cx="179388" cy="179388"/>
          </a:xfrm>
          <a:prstGeom prst="star5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3165475" y="5610225"/>
            <a:ext cx="650875" cy="3079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22588" y="5991225"/>
            <a:ext cx="242887" cy="254000"/>
          </a:xfrm>
          <a:prstGeom prst="straightConnector1">
            <a:avLst/>
          </a:prstGeom>
          <a:ln w="25400">
            <a:solidFill>
              <a:srgbClr val="00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823913" y="4283075"/>
            <a:ext cx="179387" cy="180975"/>
          </a:xfrm>
          <a:prstGeom prst="star5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1349375" y="4729163"/>
            <a:ext cx="1474788" cy="52228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Same BR, different lifetime!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003300" y="4486275"/>
            <a:ext cx="346075" cy="279400"/>
          </a:xfrm>
          <a:prstGeom prst="straightConnector1">
            <a:avLst/>
          </a:prstGeom>
          <a:ln w="25400">
            <a:solidFill>
              <a:srgbClr val="00000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Break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Verdana" charset="0"/>
            </a:endParaRPr>
          </a:p>
        </p:txBody>
      </p:sp>
      <p:sp>
        <p:nvSpPr>
          <p:cNvPr id="14541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9E5F059-03CC-B74F-9F97-C5B17B2B3923}" type="slidenum">
              <a:rPr lang="en-US" sz="1000" b="0" i="0"/>
              <a:pPr/>
              <a:t>102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Rare Decays - Outline: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latin typeface="Verdana" charset="0"/>
              </a:rPr>
              <a:t> 9h30 - 10h15  Lecture 1: </a:t>
            </a:r>
            <a:r>
              <a:rPr lang="is-IS" dirty="0">
                <a:solidFill>
                  <a:schemeClr val="accent2"/>
                </a:solidFill>
                <a:latin typeface="Verdana" charset="0"/>
              </a:rPr>
              <a:t>Introduction</a:t>
            </a:r>
          </a:p>
          <a:p>
            <a:r>
              <a:rPr lang="fr-FR" dirty="0">
                <a:latin typeface="Verdana" charset="0"/>
              </a:rPr>
              <a:t>10h30 - 11h15 Lecture 2: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Effective </a:t>
            </a:r>
            <a:r>
              <a:rPr lang="fr-FR" dirty="0" err="1">
                <a:solidFill>
                  <a:srgbClr val="0066FF"/>
                </a:solidFill>
                <a:latin typeface="Verdana" charset="0"/>
              </a:rPr>
              <a:t>couplings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 </a:t>
            </a:r>
            <a:endParaRPr lang="fr-FR" dirty="0" smtClean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11h30 </a:t>
            </a:r>
            <a:r>
              <a:rPr lang="fr-FR" dirty="0">
                <a:latin typeface="Verdana" charset="0"/>
              </a:rPr>
              <a:t>- 12h15 Lecture 3: </a:t>
            </a:r>
            <a:r>
              <a:rPr lang="fr-FR" dirty="0" err="1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-25000" dirty="0" err="1">
                <a:solidFill>
                  <a:srgbClr val="0066FF"/>
                </a:solidFill>
                <a:latin typeface="Verdana" charset="0"/>
              </a:rPr>
              <a:t>s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</a:t>
            </a:r>
            <a:r>
              <a:rPr lang="fr-FR" dirty="0" err="1" smtClean="0">
                <a:solidFill>
                  <a:srgbClr val="0066FF"/>
                </a:solidFill>
                <a:latin typeface="Verdana" charset="0"/>
                <a:sym typeface="Wingdings" charset="0"/>
              </a:rPr>
              <a:t>μμ</a:t>
            </a:r>
            <a:endParaRPr lang="fr-FR" dirty="0" smtClean="0">
              <a:latin typeface="Verdana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latin typeface="Verdana" charset="0"/>
              </a:rPr>
              <a:t>Lunch</a:t>
            </a:r>
            <a:endParaRPr lang="fr-FR" b="1" dirty="0">
              <a:solidFill>
                <a:srgbClr val="FF0000"/>
              </a:solidFill>
              <a:latin typeface="Verdana" charset="0"/>
            </a:endParaRPr>
          </a:p>
          <a:p>
            <a:r>
              <a:rPr lang="fr-FR" dirty="0">
                <a:latin typeface="Verdana" charset="0"/>
              </a:rPr>
              <a:t>13h45 - 14h30 Lecture 4: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30000" dirty="0">
                <a:solidFill>
                  <a:srgbClr val="0066FF"/>
                </a:solidFill>
                <a:latin typeface="Verdana" charset="0"/>
              </a:rPr>
              <a:t>0</a:t>
            </a:r>
            <a:r>
              <a:rPr lang="fr-FR" dirty="0">
                <a:solidFill>
                  <a:srgbClr val="0066FF"/>
                </a:solidFill>
                <a:latin typeface="Verdana" charset="0"/>
                <a:sym typeface="Wingdings" charset="0"/>
              </a:rPr>
              <a:t>K*</a:t>
            </a:r>
            <a:r>
              <a:rPr lang="fr-FR" dirty="0" err="1" smtClean="0">
                <a:solidFill>
                  <a:srgbClr val="0066FF"/>
                </a:solidFill>
                <a:latin typeface="Verdana" charset="0"/>
                <a:sym typeface="Wingdings" charset="0"/>
              </a:rPr>
              <a:t>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>
                <a:latin typeface="Verdana" charset="0"/>
              </a:rPr>
              <a:t>15h00 - 16h30 Discussion Session</a:t>
            </a:r>
            <a:endParaRPr lang="en-US" dirty="0">
              <a:latin typeface="Verdana" charset="0"/>
            </a:endParaRPr>
          </a:p>
        </p:txBody>
      </p:sp>
      <p:sp>
        <p:nvSpPr>
          <p:cNvPr id="14643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461D717-2762-294B-84CD-4B05D689A4C1}" type="slidenum">
              <a:rPr lang="en-US" sz="1000" b="0" i="0"/>
              <a:pPr/>
              <a:t>103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bs μμ</a:t>
            </a:r>
            <a:endParaRPr lang="en-US">
              <a:latin typeface="Verdana" charset="0"/>
            </a:endParaRPr>
          </a:p>
        </p:txBody>
      </p:sp>
      <p:sp>
        <p:nvSpPr>
          <p:cNvPr id="14745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219200"/>
          </a:xfrm>
        </p:spPr>
        <p:txBody>
          <a:bodyPr/>
          <a:lstStyle/>
          <a:p>
            <a:r>
              <a:rPr lang="en-US">
                <a:latin typeface="Verdana" charset="0"/>
              </a:rPr>
              <a:t>Flavour changing neutral current: </a:t>
            </a:r>
            <a:r>
              <a:rPr lang="en-US" b="1">
                <a:solidFill>
                  <a:schemeClr val="accent2"/>
                </a:solidFill>
                <a:latin typeface="Verdana" charset="0"/>
              </a:rPr>
              <a:t>FCNC</a:t>
            </a:r>
          </a:p>
          <a:p>
            <a:r>
              <a:rPr lang="en-US">
                <a:latin typeface="Verdana" charset="0"/>
              </a:rPr>
              <a:t>In SM only at higher order:</a:t>
            </a:r>
          </a:p>
        </p:txBody>
      </p:sp>
      <p:sp>
        <p:nvSpPr>
          <p:cNvPr id="14745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(3)</a:t>
            </a:r>
            <a:endParaRPr lang="en-US" sz="1000" b="0" i="0"/>
          </a:p>
        </p:txBody>
      </p:sp>
      <p:pic>
        <p:nvPicPr>
          <p:cNvPr id="1474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7"/>
          <a:stretch>
            <a:fillRect/>
          </a:stretch>
        </p:blipFill>
        <p:spPr bwMode="auto">
          <a:xfrm>
            <a:off x="309563" y="2584450"/>
            <a:ext cx="56705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r="51028"/>
          <a:stretch>
            <a:fillRect/>
          </a:stretch>
        </p:blipFill>
        <p:spPr bwMode="auto">
          <a:xfrm>
            <a:off x="6376988" y="1970088"/>
            <a:ext cx="25908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48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Diagrams:</a:t>
            </a:r>
          </a:p>
        </p:txBody>
      </p:sp>
      <p:sp>
        <p:nvSpPr>
          <p:cNvPr id="14848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09F630B-7F03-C140-9B85-98CBD7AE3ECA}" type="slidenum">
              <a:rPr lang="en-US" sz="1000" b="0" i="0"/>
              <a:pPr/>
              <a:t>105</a:t>
            </a:fld>
            <a:r>
              <a:rPr lang="en-US" sz="1000" b="0" i="0"/>
              <a:t>)</a:t>
            </a:r>
          </a:p>
        </p:txBody>
      </p:sp>
      <p:pic>
        <p:nvPicPr>
          <p:cNvPr id="148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585913"/>
            <a:ext cx="77565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4950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80025"/>
          </a:xfrm>
        </p:spPr>
        <p:txBody>
          <a:bodyPr/>
          <a:lstStyle/>
          <a:p>
            <a:r>
              <a:rPr lang="en-US">
                <a:latin typeface="Verdana" charset="0"/>
              </a:rPr>
              <a:t>Decay rate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Observables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Wilson coefficients</a:t>
            </a:r>
          </a:p>
        </p:txBody>
      </p:sp>
      <p:sp>
        <p:nvSpPr>
          <p:cNvPr id="14950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E14D0486-4662-EA40-A235-55816FBAB3A9}" type="slidenum">
              <a:rPr lang="en-US" sz="1000" b="0" i="0"/>
              <a:pPr/>
              <a:t>106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5053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80025"/>
          </a:xfrm>
        </p:spPr>
        <p:txBody>
          <a:bodyPr/>
          <a:lstStyle/>
          <a:p>
            <a:r>
              <a:rPr lang="en-US">
                <a:latin typeface="Verdana" charset="0"/>
              </a:rPr>
              <a:t>Decay rate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Observables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Wilson coefficients</a:t>
            </a:r>
          </a:p>
        </p:txBody>
      </p:sp>
      <p:sp>
        <p:nvSpPr>
          <p:cNvPr id="15053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3B79BB2A-8B4E-484B-9A48-7D7A3074F175}" type="slidenum">
              <a:rPr lang="en-US" sz="1000" b="0" i="0"/>
              <a:pPr/>
              <a:t>107</a:t>
            </a:fld>
            <a:r>
              <a:rPr lang="en-US" sz="1000" b="0" i="0"/>
              <a:t>)</a:t>
            </a:r>
          </a:p>
        </p:txBody>
      </p:sp>
      <p:pic>
        <p:nvPicPr>
          <p:cNvPr id="1505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4263"/>
            <a:ext cx="914400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80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Decay rate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Observables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>
                <a:solidFill>
                  <a:srgbClr val="D9D9D9"/>
                </a:solidFill>
              </a:rPr>
              <a:t>Wilson coefficients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15155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2BCCA84-7408-3A4D-94C5-440ADE0165D6}" type="slidenum">
              <a:rPr lang="en-US" sz="1000" b="0" i="0"/>
              <a:pPr/>
              <a:t>108</a:t>
            </a:fld>
            <a:r>
              <a:rPr lang="en-US" sz="1000" b="0" i="0"/>
              <a:t>)</a:t>
            </a:r>
          </a:p>
        </p:txBody>
      </p:sp>
      <p:pic>
        <p:nvPicPr>
          <p:cNvPr id="1515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41300"/>
            <a:ext cx="39624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5257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80025"/>
          </a:xfrm>
        </p:spPr>
        <p:txBody>
          <a:bodyPr/>
          <a:lstStyle/>
          <a:p>
            <a:r>
              <a:rPr lang="en-US">
                <a:latin typeface="Verdana" charset="0"/>
              </a:rPr>
              <a:t>Decay rate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Observables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Wilson coefficients</a:t>
            </a:r>
          </a:p>
        </p:txBody>
      </p:sp>
      <p:sp>
        <p:nvSpPr>
          <p:cNvPr id="15257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5759ED5-C895-FD49-AA09-F3BD6F25A236}" type="slidenum">
              <a:rPr lang="en-US" sz="1000" b="0" i="0"/>
              <a:pPr/>
              <a:t>109</a:t>
            </a:fld>
            <a:r>
              <a:rPr lang="en-US" sz="1000" b="0" i="0"/>
              <a:t>)</a:t>
            </a:r>
          </a:p>
        </p:txBody>
      </p:sp>
      <p:pic>
        <p:nvPicPr>
          <p:cNvPr id="1525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063625"/>
            <a:ext cx="9144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1: New Physics in loop diagrams?</a:t>
            </a:r>
          </a:p>
        </p:txBody>
      </p:sp>
      <p:sp>
        <p:nvSpPr>
          <p:cNvPr id="38914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524000"/>
            <a:ext cx="7543800" cy="1524000"/>
          </a:xfrm>
        </p:spPr>
        <p:txBody>
          <a:bodyPr/>
          <a:lstStyle/>
          <a:p>
            <a:pPr eaLnBrk="1" hangingPunct="1"/>
            <a:r>
              <a:rPr lang="en-US" sz="2000">
                <a:effectLst/>
                <a:latin typeface="Verdana" charset="0"/>
              </a:rPr>
              <a:t>Precision measurements</a:t>
            </a:r>
          </a:p>
          <a:p>
            <a:pPr eaLnBrk="1" hangingPunct="1"/>
            <a:r>
              <a:rPr lang="en-US" sz="2000">
                <a:effectLst/>
                <a:latin typeface="Verdana" charset="0"/>
              </a:rPr>
              <a:t>Find deviations from the Standard Model </a:t>
            </a:r>
          </a:p>
          <a:p>
            <a:pPr eaLnBrk="1" hangingPunct="1"/>
            <a:r>
              <a:rPr lang="en-US" sz="2000">
                <a:effectLst/>
                <a:latin typeface="Verdana" charset="0"/>
              </a:rPr>
              <a:t>Sensitive to heavy particles in loop diagrams</a:t>
            </a:r>
          </a:p>
        </p:txBody>
      </p:sp>
      <p:grpSp>
        <p:nvGrpSpPr>
          <p:cNvPr id="38915" name="Group 5"/>
          <p:cNvGrpSpPr>
            <a:grpSpLocks/>
          </p:cNvGrpSpPr>
          <p:nvPr/>
        </p:nvGrpSpPr>
        <p:grpSpPr bwMode="auto">
          <a:xfrm>
            <a:off x="509588" y="4191000"/>
            <a:ext cx="3300412" cy="2362200"/>
            <a:chOff x="2299" y="2126"/>
            <a:chExt cx="1349" cy="945"/>
          </a:xfrm>
        </p:grpSpPr>
        <p:sp>
          <p:nvSpPr>
            <p:cNvPr id="38932" name="AutoShape 6"/>
            <p:cNvSpPr>
              <a:spLocks noChangeAspect="1" noChangeArrowheads="1"/>
            </p:cNvSpPr>
            <p:nvPr/>
          </p:nvSpPr>
          <p:spPr bwMode="auto">
            <a:xfrm>
              <a:off x="2299" y="2352"/>
              <a:ext cx="1349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800">
                <a:latin typeface="Calibri" charset="0"/>
              </a:endParaRPr>
            </a:p>
          </p:txBody>
        </p:sp>
        <p:pic>
          <p:nvPicPr>
            <p:cNvPr id="38933" name="Picture 7" descr="MCj0239733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" y="2352"/>
              <a:ext cx="100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4" name="Freeform 8"/>
            <p:cNvSpPr>
              <a:spLocks/>
            </p:cNvSpPr>
            <p:nvPr/>
          </p:nvSpPr>
          <p:spPr bwMode="auto">
            <a:xfrm>
              <a:off x="2783" y="2674"/>
              <a:ext cx="485" cy="42"/>
            </a:xfrm>
            <a:custGeom>
              <a:avLst/>
              <a:gdLst>
                <a:gd name="T0" fmla="*/ 0 w 669"/>
                <a:gd name="T1" fmla="*/ 11 h 44"/>
                <a:gd name="T2" fmla="*/ 1 w 669"/>
                <a:gd name="T3" fmla="*/ 11 h 44"/>
                <a:gd name="T4" fmla="*/ 1 w 669"/>
                <a:gd name="T5" fmla="*/ 1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5" name="Freeform 9"/>
            <p:cNvSpPr>
              <a:spLocks/>
            </p:cNvSpPr>
            <p:nvPr/>
          </p:nvSpPr>
          <p:spPr bwMode="auto">
            <a:xfrm flipH="1">
              <a:off x="2541" y="2918"/>
              <a:ext cx="914" cy="49"/>
            </a:xfrm>
            <a:custGeom>
              <a:avLst/>
              <a:gdLst>
                <a:gd name="T0" fmla="*/ 0 w 316"/>
                <a:gd name="T1" fmla="*/ 0 h 18"/>
                <a:gd name="T2" fmla="*/ 2147483647 w 316"/>
                <a:gd name="T3" fmla="*/ 2147483647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6" name="Freeform 10"/>
            <p:cNvSpPr>
              <a:spLocks/>
            </p:cNvSpPr>
            <p:nvPr/>
          </p:nvSpPr>
          <p:spPr bwMode="auto">
            <a:xfrm rot="3902503">
              <a:off x="2861" y="2707"/>
              <a:ext cx="49" cy="58"/>
            </a:xfrm>
            <a:custGeom>
              <a:avLst/>
              <a:gdLst>
                <a:gd name="T0" fmla="*/ 0 w 56"/>
                <a:gd name="T1" fmla="*/ 0 h 74"/>
                <a:gd name="T2" fmla="*/ 4 w 56"/>
                <a:gd name="T3" fmla="*/ 2 h 74"/>
                <a:gd name="T4" fmla="*/ 4 w 56"/>
                <a:gd name="T5" fmla="*/ 2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38937" name="Freeform 11"/>
            <p:cNvSpPr>
              <a:spLocks/>
            </p:cNvSpPr>
            <p:nvPr/>
          </p:nvSpPr>
          <p:spPr bwMode="auto">
            <a:xfrm>
              <a:off x="3086" y="2704"/>
              <a:ext cx="28" cy="82"/>
            </a:xfrm>
            <a:custGeom>
              <a:avLst/>
              <a:gdLst>
                <a:gd name="T0" fmla="*/ 3 w 33"/>
                <a:gd name="T1" fmla="*/ 0 h 98"/>
                <a:gd name="T2" fmla="*/ 0 w 33"/>
                <a:gd name="T3" fmla="*/ 3 h 98"/>
                <a:gd name="T4" fmla="*/ 3 w 33"/>
                <a:gd name="T5" fmla="*/ 3 h 98"/>
                <a:gd name="T6" fmla="*/ 0 60000 65536"/>
                <a:gd name="T7" fmla="*/ 0 60000 65536"/>
                <a:gd name="T8" fmla="*/ 0 60000 65536"/>
                <a:gd name="T9" fmla="*/ 0 w 33"/>
                <a:gd name="T10" fmla="*/ 0 h 98"/>
                <a:gd name="T11" fmla="*/ 33 w 33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98">
                  <a:moveTo>
                    <a:pt x="33" y="0"/>
                  </a:moveTo>
                  <a:cubicBezTo>
                    <a:pt x="22" y="54"/>
                    <a:pt x="14" y="37"/>
                    <a:pt x="0" y="82"/>
                  </a:cubicBezTo>
                  <a:cubicBezTo>
                    <a:pt x="5" y="87"/>
                    <a:pt x="17" y="98"/>
                    <a:pt x="17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38" name="Freeform 12"/>
            <p:cNvSpPr>
              <a:spLocks/>
            </p:cNvSpPr>
            <p:nvPr/>
          </p:nvSpPr>
          <p:spPr bwMode="auto">
            <a:xfrm>
              <a:off x="3121" y="2862"/>
              <a:ext cx="30" cy="68"/>
            </a:xfrm>
            <a:custGeom>
              <a:avLst/>
              <a:gdLst>
                <a:gd name="T0" fmla="*/ 0 w 36"/>
                <a:gd name="T1" fmla="*/ 0 h 81"/>
                <a:gd name="T2" fmla="*/ 2 w 36"/>
                <a:gd name="T3" fmla="*/ 3 h 81"/>
                <a:gd name="T4" fmla="*/ 2 w 36"/>
                <a:gd name="T5" fmla="*/ 3 h 81"/>
                <a:gd name="T6" fmla="*/ 0 60000 65536"/>
                <a:gd name="T7" fmla="*/ 0 60000 65536"/>
                <a:gd name="T8" fmla="*/ 0 60000 65536"/>
                <a:gd name="T9" fmla="*/ 0 w 36"/>
                <a:gd name="T10" fmla="*/ 0 h 81"/>
                <a:gd name="T11" fmla="*/ 36 w 36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1">
                  <a:moveTo>
                    <a:pt x="0" y="0"/>
                  </a:moveTo>
                  <a:cubicBezTo>
                    <a:pt x="5" y="16"/>
                    <a:pt x="3" y="37"/>
                    <a:pt x="16" y="49"/>
                  </a:cubicBezTo>
                  <a:cubicBezTo>
                    <a:pt x="36" y="68"/>
                    <a:pt x="33" y="57"/>
                    <a:pt x="33" y="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39" name="Freeform 13"/>
            <p:cNvSpPr>
              <a:spLocks/>
            </p:cNvSpPr>
            <p:nvPr/>
          </p:nvSpPr>
          <p:spPr bwMode="auto">
            <a:xfrm>
              <a:off x="2860" y="2849"/>
              <a:ext cx="28" cy="102"/>
            </a:xfrm>
            <a:custGeom>
              <a:avLst/>
              <a:gdLst>
                <a:gd name="T0" fmla="*/ 0 w 33"/>
                <a:gd name="T1" fmla="*/ 0 h 122"/>
                <a:gd name="T2" fmla="*/ 3 w 33"/>
                <a:gd name="T3" fmla="*/ 3 h 122"/>
                <a:gd name="T4" fmla="*/ 3 w 33"/>
                <a:gd name="T5" fmla="*/ 3 h 122"/>
                <a:gd name="T6" fmla="*/ 0 w 33"/>
                <a:gd name="T7" fmla="*/ 3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22"/>
                <a:gd name="T14" fmla="*/ 33 w 3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22">
                  <a:moveTo>
                    <a:pt x="0" y="0"/>
                  </a:moveTo>
                  <a:cubicBezTo>
                    <a:pt x="9" y="45"/>
                    <a:pt x="18" y="42"/>
                    <a:pt x="33" y="81"/>
                  </a:cubicBezTo>
                  <a:cubicBezTo>
                    <a:pt x="30" y="89"/>
                    <a:pt x="29" y="99"/>
                    <a:pt x="24" y="106"/>
                  </a:cubicBezTo>
                  <a:cubicBezTo>
                    <a:pt x="17" y="113"/>
                    <a:pt x="0" y="122"/>
                    <a:pt x="0" y="12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40" name="Freeform 14"/>
            <p:cNvSpPr>
              <a:spLocks/>
            </p:cNvSpPr>
            <p:nvPr/>
          </p:nvSpPr>
          <p:spPr bwMode="auto">
            <a:xfrm>
              <a:off x="2565" y="2745"/>
              <a:ext cx="165" cy="21"/>
            </a:xfrm>
            <a:custGeom>
              <a:avLst/>
              <a:gdLst>
                <a:gd name="T0" fmla="*/ 3 w 196"/>
                <a:gd name="T1" fmla="*/ 0 h 25"/>
                <a:gd name="T2" fmla="*/ 0 w 196"/>
                <a:gd name="T3" fmla="*/ 3 h 25"/>
                <a:gd name="T4" fmla="*/ 0 60000 65536"/>
                <a:gd name="T5" fmla="*/ 0 60000 65536"/>
                <a:gd name="T6" fmla="*/ 0 w 196"/>
                <a:gd name="T7" fmla="*/ 0 h 25"/>
                <a:gd name="T8" fmla="*/ 196 w 196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6" h="25">
                  <a:moveTo>
                    <a:pt x="196" y="0"/>
                  </a:moveTo>
                  <a:cubicBezTo>
                    <a:pt x="123" y="23"/>
                    <a:pt x="83" y="25"/>
                    <a:pt x="0" y="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41" name="Freeform 15"/>
            <p:cNvSpPr>
              <a:spLocks/>
            </p:cNvSpPr>
            <p:nvPr/>
          </p:nvSpPr>
          <p:spPr bwMode="auto">
            <a:xfrm>
              <a:off x="3292" y="2725"/>
              <a:ext cx="186" cy="13"/>
            </a:xfrm>
            <a:custGeom>
              <a:avLst/>
              <a:gdLst>
                <a:gd name="T0" fmla="*/ 0 w 221"/>
                <a:gd name="T1" fmla="*/ 2 h 16"/>
                <a:gd name="T2" fmla="*/ 3 w 221"/>
                <a:gd name="T3" fmla="*/ 0 h 16"/>
                <a:gd name="T4" fmla="*/ 3 w 221"/>
                <a:gd name="T5" fmla="*/ 2 h 16"/>
                <a:gd name="T6" fmla="*/ 0 60000 65536"/>
                <a:gd name="T7" fmla="*/ 0 60000 65536"/>
                <a:gd name="T8" fmla="*/ 0 60000 65536"/>
                <a:gd name="T9" fmla="*/ 0 w 221"/>
                <a:gd name="T10" fmla="*/ 0 h 16"/>
                <a:gd name="T11" fmla="*/ 221 w 2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6">
                  <a:moveTo>
                    <a:pt x="0" y="8"/>
                  </a:moveTo>
                  <a:cubicBezTo>
                    <a:pt x="27" y="5"/>
                    <a:pt x="54" y="0"/>
                    <a:pt x="82" y="0"/>
                  </a:cubicBezTo>
                  <a:cubicBezTo>
                    <a:pt x="134" y="0"/>
                    <a:pt x="171" y="16"/>
                    <a:pt x="221" y="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42" name="Text Box 16"/>
            <p:cNvSpPr txBox="1">
              <a:spLocks noChangeArrowheads="1"/>
            </p:cNvSpPr>
            <p:nvPr/>
          </p:nvSpPr>
          <p:spPr bwMode="auto">
            <a:xfrm>
              <a:off x="2388" y="2653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1800"/>
            </a:p>
          </p:txBody>
        </p:sp>
        <p:sp>
          <p:nvSpPr>
            <p:cNvPr id="38943" name="Text Box 17"/>
            <p:cNvSpPr txBox="1">
              <a:spLocks noChangeArrowheads="1"/>
            </p:cNvSpPr>
            <p:nvPr/>
          </p:nvSpPr>
          <p:spPr bwMode="auto">
            <a:xfrm>
              <a:off x="2396" y="2821"/>
              <a:ext cx="1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 sz="1800"/>
            </a:p>
          </p:txBody>
        </p:sp>
        <p:sp>
          <p:nvSpPr>
            <p:cNvPr id="38944" name="Text Box 18"/>
            <p:cNvSpPr txBox="1">
              <a:spLocks noChangeArrowheads="1"/>
            </p:cNvSpPr>
            <p:nvPr/>
          </p:nvSpPr>
          <p:spPr bwMode="auto">
            <a:xfrm>
              <a:off x="3459" y="2590"/>
              <a:ext cx="1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 sz="1800"/>
            </a:p>
          </p:txBody>
        </p:sp>
        <p:sp>
          <p:nvSpPr>
            <p:cNvPr id="38945" name="Text Box 19"/>
            <p:cNvSpPr txBox="1">
              <a:spLocks noChangeArrowheads="1"/>
            </p:cNvSpPr>
            <p:nvPr/>
          </p:nvSpPr>
          <p:spPr bwMode="auto">
            <a:xfrm>
              <a:off x="3452" y="2779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1800"/>
            </a:p>
          </p:txBody>
        </p:sp>
        <p:sp>
          <p:nvSpPr>
            <p:cNvPr id="38946" name="Line 20"/>
            <p:cNvSpPr>
              <a:spLocks noChangeShapeType="1"/>
            </p:cNvSpPr>
            <p:nvPr/>
          </p:nvSpPr>
          <p:spPr bwMode="auto">
            <a:xfrm>
              <a:off x="2433" y="2675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47" name="Line 21"/>
            <p:cNvSpPr>
              <a:spLocks noChangeShapeType="1"/>
            </p:cNvSpPr>
            <p:nvPr/>
          </p:nvSpPr>
          <p:spPr bwMode="auto">
            <a:xfrm>
              <a:off x="3492" y="2644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8948" name="Text Box 22"/>
            <p:cNvSpPr txBox="1">
              <a:spLocks noChangeArrowheads="1"/>
            </p:cNvSpPr>
            <p:nvPr/>
          </p:nvSpPr>
          <p:spPr bwMode="auto">
            <a:xfrm>
              <a:off x="2352" y="2126"/>
              <a:ext cx="748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“Box” diagram: </a:t>
              </a:r>
              <a:r>
                <a:rPr lang="el-GR"/>
                <a:t>Δ</a:t>
              </a:r>
              <a:r>
                <a:rPr lang="en-US"/>
                <a:t>B=2</a:t>
              </a:r>
              <a:endParaRPr lang="el-GR"/>
            </a:p>
          </p:txBody>
        </p:sp>
      </p:grpSp>
      <p:grpSp>
        <p:nvGrpSpPr>
          <p:cNvPr id="38916" name="Group 46"/>
          <p:cNvGrpSpPr>
            <a:grpSpLocks/>
          </p:cNvGrpSpPr>
          <p:nvPr/>
        </p:nvGrpSpPr>
        <p:grpSpPr bwMode="auto">
          <a:xfrm>
            <a:off x="4821238" y="4191000"/>
            <a:ext cx="3636962" cy="2514600"/>
            <a:chOff x="4821238" y="4191000"/>
            <a:chExt cx="3636962" cy="2514600"/>
          </a:xfrm>
        </p:grpSpPr>
        <p:grpSp>
          <p:nvGrpSpPr>
            <p:cNvPr id="38917" name="Group 24"/>
            <p:cNvGrpSpPr>
              <a:grpSpLocks/>
            </p:cNvGrpSpPr>
            <p:nvPr/>
          </p:nvGrpSpPr>
          <p:grpSpPr bwMode="auto">
            <a:xfrm>
              <a:off x="4851371" y="4712887"/>
              <a:ext cx="3530629" cy="1992719"/>
              <a:chOff x="3744" y="2304"/>
              <a:chExt cx="1406" cy="960"/>
            </a:xfrm>
          </p:grpSpPr>
          <p:sp>
            <p:nvSpPr>
              <p:cNvPr id="38919" name="AutoShape 25"/>
              <p:cNvSpPr>
                <a:spLocks noChangeAspect="1" noChangeArrowheads="1" noTextEdit="1"/>
              </p:cNvSpPr>
              <p:nvPr/>
            </p:nvSpPr>
            <p:spPr bwMode="auto">
              <a:xfrm>
                <a:off x="3744" y="2304"/>
                <a:ext cx="1349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8920" name="Picture 26" descr="MCj02397330000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304"/>
                <a:ext cx="1022" cy="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1" name="Freeform 27"/>
              <p:cNvSpPr>
                <a:spLocks/>
              </p:cNvSpPr>
              <p:nvPr/>
            </p:nvSpPr>
            <p:spPr bwMode="auto">
              <a:xfrm>
                <a:off x="4339" y="2603"/>
                <a:ext cx="279" cy="102"/>
              </a:xfrm>
              <a:custGeom>
                <a:avLst/>
                <a:gdLst>
                  <a:gd name="T0" fmla="*/ 0 w 459"/>
                  <a:gd name="T1" fmla="*/ 1 h 165"/>
                  <a:gd name="T2" fmla="*/ 1 w 459"/>
                  <a:gd name="T3" fmla="*/ 1 h 165"/>
                  <a:gd name="T4" fmla="*/ 1 w 459"/>
                  <a:gd name="T5" fmla="*/ 1 h 165"/>
                  <a:gd name="T6" fmla="*/ 1 w 459"/>
                  <a:gd name="T7" fmla="*/ 1 h 165"/>
                  <a:gd name="T8" fmla="*/ 1 w 459"/>
                  <a:gd name="T9" fmla="*/ 1 h 165"/>
                  <a:gd name="T10" fmla="*/ 1 w 459"/>
                  <a:gd name="T11" fmla="*/ 1 h 165"/>
                  <a:gd name="T12" fmla="*/ 1 w 459"/>
                  <a:gd name="T13" fmla="*/ 1 h 165"/>
                  <a:gd name="T14" fmla="*/ 1 w 459"/>
                  <a:gd name="T15" fmla="*/ 1 h 165"/>
                  <a:gd name="T16" fmla="*/ 1 w 459"/>
                  <a:gd name="T17" fmla="*/ 1 h 165"/>
                  <a:gd name="T18" fmla="*/ 1 w 459"/>
                  <a:gd name="T19" fmla="*/ 1 h 165"/>
                  <a:gd name="T20" fmla="*/ 1 w 459"/>
                  <a:gd name="T21" fmla="*/ 1 h 165"/>
                  <a:gd name="T22" fmla="*/ 1 w 459"/>
                  <a:gd name="T23" fmla="*/ 1 h 165"/>
                  <a:gd name="T24" fmla="*/ 1 w 459"/>
                  <a:gd name="T25" fmla="*/ 1 h 165"/>
                  <a:gd name="T26" fmla="*/ 1 w 459"/>
                  <a:gd name="T27" fmla="*/ 1 h 165"/>
                  <a:gd name="T28" fmla="*/ 1 w 459"/>
                  <a:gd name="T29" fmla="*/ 1 h 1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65"/>
                  <a:gd name="T47" fmla="*/ 459 w 459"/>
                  <a:gd name="T48" fmla="*/ 165 h 1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65">
                    <a:moveTo>
                      <a:pt x="0" y="155"/>
                    </a:moveTo>
                    <a:cubicBezTo>
                      <a:pt x="26" y="117"/>
                      <a:pt x="16" y="87"/>
                      <a:pt x="55" y="60"/>
                    </a:cubicBezTo>
                    <a:cubicBezTo>
                      <a:pt x="63" y="63"/>
                      <a:pt x="71" y="64"/>
                      <a:pt x="79" y="68"/>
                    </a:cubicBezTo>
                    <a:cubicBezTo>
                      <a:pt x="88" y="72"/>
                      <a:pt x="94" y="86"/>
                      <a:pt x="103" y="84"/>
                    </a:cubicBezTo>
                    <a:cubicBezTo>
                      <a:pt x="114" y="81"/>
                      <a:pt x="108" y="43"/>
                      <a:pt x="118" y="28"/>
                    </a:cubicBezTo>
                    <a:cubicBezTo>
                      <a:pt x="123" y="20"/>
                      <a:pt x="134" y="18"/>
                      <a:pt x="142" y="13"/>
                    </a:cubicBezTo>
                    <a:cubicBezTo>
                      <a:pt x="163" y="15"/>
                      <a:pt x="186" y="12"/>
                      <a:pt x="205" y="20"/>
                    </a:cubicBezTo>
                    <a:cubicBezTo>
                      <a:pt x="213" y="23"/>
                      <a:pt x="207" y="38"/>
                      <a:pt x="213" y="44"/>
                    </a:cubicBezTo>
                    <a:cubicBezTo>
                      <a:pt x="219" y="50"/>
                      <a:pt x="229" y="49"/>
                      <a:pt x="237" y="52"/>
                    </a:cubicBezTo>
                    <a:cubicBezTo>
                      <a:pt x="245" y="47"/>
                      <a:pt x="254" y="43"/>
                      <a:pt x="260" y="36"/>
                    </a:cubicBezTo>
                    <a:cubicBezTo>
                      <a:pt x="267" y="27"/>
                      <a:pt x="265" y="9"/>
                      <a:pt x="276" y="5"/>
                    </a:cubicBezTo>
                    <a:cubicBezTo>
                      <a:pt x="291" y="0"/>
                      <a:pt x="308" y="10"/>
                      <a:pt x="324" y="13"/>
                    </a:cubicBezTo>
                    <a:cubicBezTo>
                      <a:pt x="347" y="85"/>
                      <a:pt x="340" y="73"/>
                      <a:pt x="426" y="84"/>
                    </a:cubicBezTo>
                    <a:cubicBezTo>
                      <a:pt x="431" y="100"/>
                      <a:pt x="433" y="117"/>
                      <a:pt x="442" y="131"/>
                    </a:cubicBezTo>
                    <a:cubicBezTo>
                      <a:pt x="459" y="157"/>
                      <a:pt x="458" y="165"/>
                      <a:pt x="458" y="14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2" name="Freeform 28"/>
              <p:cNvSpPr>
                <a:spLocks/>
              </p:cNvSpPr>
              <p:nvPr/>
            </p:nvSpPr>
            <p:spPr bwMode="auto">
              <a:xfrm>
                <a:off x="4004" y="2705"/>
                <a:ext cx="182" cy="22"/>
              </a:xfrm>
              <a:custGeom>
                <a:avLst/>
                <a:gdLst>
                  <a:gd name="T0" fmla="*/ 0 w 298"/>
                  <a:gd name="T1" fmla="*/ 0 h 34"/>
                  <a:gd name="T2" fmla="*/ 1 w 298"/>
                  <a:gd name="T3" fmla="*/ 1 h 34"/>
                  <a:gd name="T4" fmla="*/ 0 60000 65536"/>
                  <a:gd name="T5" fmla="*/ 0 60000 65536"/>
                  <a:gd name="T6" fmla="*/ 0 w 298"/>
                  <a:gd name="T7" fmla="*/ 0 h 34"/>
                  <a:gd name="T8" fmla="*/ 298 w 298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8" h="34">
                    <a:moveTo>
                      <a:pt x="0" y="0"/>
                    </a:moveTo>
                    <a:cubicBezTo>
                      <a:pt x="95" y="34"/>
                      <a:pt x="198" y="19"/>
                      <a:pt x="298" y="1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3" name="Freeform 29"/>
              <p:cNvSpPr>
                <a:spLocks/>
              </p:cNvSpPr>
              <p:nvPr/>
            </p:nvSpPr>
            <p:spPr bwMode="auto">
              <a:xfrm>
                <a:off x="4270" y="2690"/>
                <a:ext cx="407" cy="27"/>
              </a:xfrm>
              <a:custGeom>
                <a:avLst/>
                <a:gdLst>
                  <a:gd name="T0" fmla="*/ 0 w 669"/>
                  <a:gd name="T1" fmla="*/ 1 h 44"/>
                  <a:gd name="T2" fmla="*/ 1 w 669"/>
                  <a:gd name="T3" fmla="*/ 1 h 44"/>
                  <a:gd name="T4" fmla="*/ 1 w 669"/>
                  <a:gd name="T5" fmla="*/ 1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4" name="Freeform 30"/>
              <p:cNvSpPr>
                <a:spLocks/>
              </p:cNvSpPr>
              <p:nvPr/>
            </p:nvSpPr>
            <p:spPr bwMode="auto">
              <a:xfrm>
                <a:off x="4751" y="2728"/>
                <a:ext cx="192" cy="12"/>
              </a:xfrm>
              <a:custGeom>
                <a:avLst/>
                <a:gdLst>
                  <a:gd name="T0" fmla="*/ 0 w 316"/>
                  <a:gd name="T1" fmla="*/ 0 h 18"/>
                  <a:gd name="T2" fmla="*/ 1 w 316"/>
                  <a:gd name="T3" fmla="*/ 1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5" name="Freeform 31"/>
              <p:cNvSpPr>
                <a:spLocks/>
              </p:cNvSpPr>
              <p:nvPr/>
            </p:nvSpPr>
            <p:spPr bwMode="auto">
              <a:xfrm>
                <a:off x="4423" y="2711"/>
                <a:ext cx="34" cy="47"/>
              </a:xfrm>
              <a:custGeom>
                <a:avLst/>
                <a:gdLst>
                  <a:gd name="T0" fmla="*/ 0 w 56"/>
                  <a:gd name="T1" fmla="*/ 0 h 74"/>
                  <a:gd name="T2" fmla="*/ 1 w 56"/>
                  <a:gd name="T3" fmla="*/ 1 h 74"/>
                  <a:gd name="T4" fmla="*/ 1 w 56"/>
                  <a:gd name="T5" fmla="*/ 1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Text Box 32"/>
              <p:cNvSpPr txBox="1">
                <a:spLocks noChangeArrowheads="1"/>
              </p:cNvSpPr>
              <p:nvPr/>
            </p:nvSpPr>
            <p:spPr bwMode="auto">
              <a:xfrm>
                <a:off x="3826" y="2589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>
                    <a:solidFill>
                      <a:srgbClr val="000000"/>
                    </a:solidFill>
                    <a:latin typeface="Times" charset="0"/>
                  </a:rPr>
                  <a:t>b</a:t>
                </a:r>
                <a:endParaRPr lang="en-GB" sz="1800"/>
              </a:p>
            </p:txBody>
          </p:sp>
          <p:sp>
            <p:nvSpPr>
              <p:cNvPr id="38927" name="Text Box 33"/>
              <p:cNvSpPr txBox="1">
                <a:spLocks noChangeArrowheads="1"/>
              </p:cNvSpPr>
              <p:nvPr/>
            </p:nvSpPr>
            <p:spPr bwMode="auto">
              <a:xfrm>
                <a:off x="4915" y="2582"/>
                <a:ext cx="1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>
                    <a:solidFill>
                      <a:srgbClr val="000000"/>
                    </a:solidFill>
                    <a:latin typeface="Times" charset="0"/>
                  </a:rPr>
                  <a:t>s</a:t>
                </a:r>
                <a:endParaRPr lang="en-GB" sz="1800"/>
              </a:p>
            </p:txBody>
          </p:sp>
          <p:sp>
            <p:nvSpPr>
              <p:cNvPr id="38928" name="Freeform 34"/>
              <p:cNvSpPr>
                <a:spLocks/>
              </p:cNvSpPr>
              <p:nvPr/>
            </p:nvSpPr>
            <p:spPr bwMode="auto">
              <a:xfrm>
                <a:off x="4620" y="2917"/>
                <a:ext cx="89" cy="195"/>
              </a:xfrm>
              <a:custGeom>
                <a:avLst/>
                <a:gdLst>
                  <a:gd name="T0" fmla="*/ 0 w 365"/>
                  <a:gd name="T1" fmla="*/ 2 h 258"/>
                  <a:gd name="T2" fmla="*/ 0 w 365"/>
                  <a:gd name="T3" fmla="*/ 2 h 258"/>
                  <a:gd name="T4" fmla="*/ 0 w 365"/>
                  <a:gd name="T5" fmla="*/ 2 h 258"/>
                  <a:gd name="T6" fmla="*/ 0 w 365"/>
                  <a:gd name="T7" fmla="*/ 0 h 258"/>
                  <a:gd name="T8" fmla="*/ 0 w 365"/>
                  <a:gd name="T9" fmla="*/ 2 h 258"/>
                  <a:gd name="T10" fmla="*/ 0 w 365"/>
                  <a:gd name="T11" fmla="*/ 2 h 258"/>
                  <a:gd name="T12" fmla="*/ 0 w 365"/>
                  <a:gd name="T13" fmla="*/ 2 h 258"/>
                  <a:gd name="T14" fmla="*/ 0 w 365"/>
                  <a:gd name="T15" fmla="*/ 2 h 258"/>
                  <a:gd name="T16" fmla="*/ 0 w 365"/>
                  <a:gd name="T17" fmla="*/ 2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5"/>
                  <a:gd name="T28" fmla="*/ 0 h 258"/>
                  <a:gd name="T29" fmla="*/ 365 w 365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5" h="258">
                    <a:moveTo>
                      <a:pt x="340" y="72"/>
                    </a:moveTo>
                    <a:cubicBezTo>
                      <a:pt x="242" y="39"/>
                      <a:pt x="365" y="78"/>
                      <a:pt x="268" y="54"/>
                    </a:cubicBezTo>
                    <a:cubicBezTo>
                      <a:pt x="226" y="44"/>
                      <a:pt x="184" y="9"/>
                      <a:pt x="142" y="6"/>
                    </a:cubicBezTo>
                    <a:cubicBezTo>
                      <a:pt x="118" y="4"/>
                      <a:pt x="94" y="2"/>
                      <a:pt x="70" y="0"/>
                    </a:cubicBezTo>
                    <a:cubicBezTo>
                      <a:pt x="34" y="5"/>
                      <a:pt x="0" y="0"/>
                      <a:pt x="28" y="42"/>
                    </a:cubicBezTo>
                    <a:cubicBezTo>
                      <a:pt x="30" y="66"/>
                      <a:pt x="28" y="117"/>
                      <a:pt x="52" y="138"/>
                    </a:cubicBezTo>
                    <a:cubicBezTo>
                      <a:pt x="63" y="147"/>
                      <a:pt x="88" y="162"/>
                      <a:pt x="88" y="162"/>
                    </a:cubicBezTo>
                    <a:cubicBezTo>
                      <a:pt x="104" y="186"/>
                      <a:pt x="128" y="193"/>
                      <a:pt x="154" y="210"/>
                    </a:cubicBezTo>
                    <a:cubicBezTo>
                      <a:pt x="201" y="241"/>
                      <a:pt x="266" y="258"/>
                      <a:pt x="322" y="258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29" name="Text Box 35"/>
              <p:cNvSpPr txBox="1">
                <a:spLocks noChangeArrowheads="1"/>
              </p:cNvSpPr>
              <p:nvPr/>
            </p:nvSpPr>
            <p:spPr bwMode="auto">
              <a:xfrm>
                <a:off x="4896" y="3014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000000"/>
                    </a:solidFill>
                    <a:latin typeface="Calibri" charset="0"/>
                  </a:rPr>
                  <a:t>μ</a:t>
                </a:r>
                <a:endParaRPr lang="el-GR" sz="1800">
                  <a:latin typeface="Calibri" charset="0"/>
                </a:endParaRPr>
              </a:p>
            </p:txBody>
          </p:sp>
          <p:sp>
            <p:nvSpPr>
              <p:cNvPr id="38930" name="Text Box 36"/>
              <p:cNvSpPr txBox="1">
                <a:spLocks noChangeArrowheads="1"/>
              </p:cNvSpPr>
              <p:nvPr/>
            </p:nvSpPr>
            <p:spPr bwMode="auto">
              <a:xfrm>
                <a:off x="4910" y="281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000000"/>
                    </a:solidFill>
                    <a:latin typeface="Calibri" charset="0"/>
                  </a:rPr>
                  <a:t>μ</a:t>
                </a:r>
                <a:endParaRPr lang="el-GR" sz="1800">
                  <a:latin typeface="Calibri" charset="0"/>
                </a:endParaRPr>
              </a:p>
            </p:txBody>
          </p:sp>
          <p:sp>
            <p:nvSpPr>
              <p:cNvPr id="38931" name="Freeform 37"/>
              <p:cNvSpPr>
                <a:spLocks/>
              </p:cNvSpPr>
              <p:nvPr/>
            </p:nvSpPr>
            <p:spPr bwMode="auto">
              <a:xfrm>
                <a:off x="4487" y="2809"/>
                <a:ext cx="88" cy="195"/>
              </a:xfrm>
              <a:custGeom>
                <a:avLst/>
                <a:gdLst>
                  <a:gd name="T0" fmla="*/ 0 w 134"/>
                  <a:gd name="T1" fmla="*/ 2147483647 h 111"/>
                  <a:gd name="T2" fmla="*/ 1 w 134"/>
                  <a:gd name="T3" fmla="*/ 2147483647 h 111"/>
                  <a:gd name="T4" fmla="*/ 1 w 134"/>
                  <a:gd name="T5" fmla="*/ 2147483647 h 111"/>
                  <a:gd name="T6" fmla="*/ 1 w 134"/>
                  <a:gd name="T7" fmla="*/ 2147483647 h 1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11"/>
                  <a:gd name="T14" fmla="*/ 134 w 134"/>
                  <a:gd name="T15" fmla="*/ 111 h 1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11">
                    <a:moveTo>
                      <a:pt x="0" y="17"/>
                    </a:moveTo>
                    <a:cubicBezTo>
                      <a:pt x="19" y="73"/>
                      <a:pt x="0" y="60"/>
                      <a:pt x="61" y="51"/>
                    </a:cubicBezTo>
                    <a:cubicBezTo>
                      <a:pt x="119" y="31"/>
                      <a:pt x="98" y="0"/>
                      <a:pt x="108" y="111"/>
                    </a:cubicBezTo>
                    <a:cubicBezTo>
                      <a:pt x="133" y="102"/>
                      <a:pt x="125" y="110"/>
                      <a:pt x="134" y="91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8918" name="Text Box 38"/>
            <p:cNvSpPr txBox="1">
              <a:spLocks noChangeArrowheads="1"/>
            </p:cNvSpPr>
            <p:nvPr/>
          </p:nvSpPr>
          <p:spPr bwMode="auto">
            <a:xfrm>
              <a:off x="4821238" y="4191000"/>
              <a:ext cx="36369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“Penguin” diagram: </a:t>
              </a:r>
              <a:r>
                <a:rPr lang="el-GR"/>
                <a:t>Δ</a:t>
              </a:r>
              <a:r>
                <a:rPr lang="en-US"/>
                <a:t>B=1</a:t>
              </a:r>
              <a:endParaRPr lang="el-G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>
                <a:latin typeface="Verdana" charset="0"/>
                <a:sym typeface="Wingdings" charset="0"/>
              </a:rPr>
              <a:t>s μμ</a:t>
            </a:r>
            <a:endParaRPr lang="en-US">
              <a:latin typeface="Verdana" charset="0"/>
            </a:endParaRP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685800" y="1047750"/>
            <a:ext cx="7772400" cy="5334000"/>
          </a:xfrm>
        </p:spPr>
        <p:txBody>
          <a:bodyPr/>
          <a:lstStyle/>
          <a:p>
            <a:r>
              <a:rPr lang="en-US" i="1">
                <a:solidFill>
                  <a:srgbClr val="005CE7"/>
                </a:solidFill>
                <a:latin typeface="Verdana" charset="0"/>
              </a:rPr>
              <a:t>B</a:t>
            </a:r>
            <a:r>
              <a:rPr lang="en-US" i="1">
                <a:solidFill>
                  <a:srgbClr val="005CE7"/>
                </a:solidFill>
                <a:latin typeface="Verdana" charset="0"/>
                <a:sym typeface="Wingdings" charset="0"/>
              </a:rPr>
              <a:t>Kμμ spectrum</a:t>
            </a:r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pPr>
              <a:buFontTx/>
              <a:buNone/>
            </a:pPr>
            <a:r>
              <a:rPr lang="en-US">
                <a:latin typeface="Verdana" charset="0"/>
                <a:sym typeface="Wingdings" charset="0"/>
              </a:rPr>
              <a:t>                                                      q</a:t>
            </a:r>
            <a:r>
              <a:rPr lang="en-US" baseline="30000">
                <a:latin typeface="Verdana" charset="0"/>
                <a:sym typeface="Wingdings" charset="0"/>
              </a:rPr>
              <a:t>2</a:t>
            </a:r>
            <a:r>
              <a:rPr lang="en-US">
                <a:latin typeface="Verdana" charset="0"/>
                <a:sym typeface="Wingdings" charset="0"/>
              </a:rPr>
              <a:t>=m</a:t>
            </a:r>
            <a:r>
              <a:rPr lang="en-US" baseline="-25000">
                <a:latin typeface="Verdana" charset="0"/>
                <a:sym typeface="Wingdings" charset="0"/>
              </a:rPr>
              <a:t>μμ</a:t>
            </a:r>
            <a:r>
              <a:rPr lang="en-US" baseline="30000">
                <a:latin typeface="Verdana" charset="0"/>
                <a:sym typeface="Wingdings" charset="0"/>
              </a:rPr>
              <a:t>2</a:t>
            </a:r>
          </a:p>
          <a:p>
            <a:endParaRPr lang="en-US">
              <a:latin typeface="Verdana" charset="0"/>
            </a:endParaRPr>
          </a:p>
        </p:txBody>
      </p:sp>
      <p:sp>
        <p:nvSpPr>
          <p:cNvPr id="15360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(9)</a:t>
            </a:r>
            <a:endParaRPr lang="en-US" sz="1000" b="0" i="0"/>
          </a:p>
        </p:txBody>
      </p:sp>
      <p:pic>
        <p:nvPicPr>
          <p:cNvPr id="1536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r="59023"/>
          <a:stretch>
            <a:fillRect/>
          </a:stretch>
        </p:blipFill>
        <p:spPr bwMode="auto">
          <a:xfrm>
            <a:off x="5397500" y="333375"/>
            <a:ext cx="3746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05" name="Straight Connector 17"/>
          <p:cNvCxnSpPr>
            <a:cxnSpLocks noChangeShapeType="1"/>
          </p:cNvCxnSpPr>
          <p:nvPr/>
        </p:nvCxnSpPr>
        <p:spPr bwMode="auto">
          <a:xfrm>
            <a:off x="5773738" y="228600"/>
            <a:ext cx="279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57023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5344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  <p:sp>
        <p:nvSpPr>
          <p:cNvPr id="153608" name="TextBox 11"/>
          <p:cNvSpPr txBox="1">
            <a:spLocks noChangeArrowheads="1"/>
          </p:cNvSpPr>
          <p:nvPr/>
        </p:nvSpPr>
        <p:spPr bwMode="auto">
          <a:xfrm>
            <a:off x="76200" y="6477000"/>
            <a:ext cx="249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nl-NL" b="0" i="0">
                <a:solidFill>
                  <a:schemeClr val="tx1"/>
                </a:solidFill>
                <a:latin typeface="Times New Roman" charset="0"/>
              </a:rPr>
              <a:t>Sketch from J. Martin Camalich</a:t>
            </a:r>
          </a:p>
        </p:txBody>
      </p:sp>
      <p:pic>
        <p:nvPicPr>
          <p:cNvPr id="1536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046288"/>
            <a:ext cx="7335838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0" name="TextBox 7"/>
          <p:cNvSpPr txBox="1">
            <a:spLocks noChangeArrowheads="1"/>
          </p:cNvSpPr>
          <p:nvPr/>
        </p:nvSpPr>
        <p:spPr bwMode="auto">
          <a:xfrm rot="-5400000">
            <a:off x="6038057" y="4614069"/>
            <a:ext cx="1600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small-recoil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3611" name="TextBox 7"/>
          <p:cNvSpPr txBox="1">
            <a:spLocks noChangeArrowheads="1"/>
          </p:cNvSpPr>
          <p:nvPr/>
        </p:nvSpPr>
        <p:spPr bwMode="auto">
          <a:xfrm rot="-5400000">
            <a:off x="326232" y="4612481"/>
            <a:ext cx="157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large-recoil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>
                <a:latin typeface="Verdana" charset="0"/>
                <a:sym typeface="Wingdings" charset="0"/>
              </a:rPr>
              <a:t>s μμ</a:t>
            </a:r>
            <a:endParaRPr lang="en-US">
              <a:latin typeface="Verdana" charset="0"/>
            </a:endParaRPr>
          </a:p>
        </p:txBody>
      </p:sp>
      <p:sp>
        <p:nvSpPr>
          <p:cNvPr id="15462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Mini Workshop Nikhef        26 June 2015                N. Tuning (9)</a:t>
            </a:r>
            <a:endParaRPr lang="en-US" sz="1000" b="0" i="0"/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r="59023"/>
          <a:stretch>
            <a:fillRect/>
          </a:stretch>
        </p:blipFill>
        <p:spPr bwMode="auto">
          <a:xfrm>
            <a:off x="5397500" y="333375"/>
            <a:ext cx="3746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628" name="Straight Connector 17"/>
          <p:cNvCxnSpPr>
            <a:cxnSpLocks noChangeShapeType="1"/>
          </p:cNvCxnSpPr>
          <p:nvPr/>
        </p:nvCxnSpPr>
        <p:spPr bwMode="auto">
          <a:xfrm>
            <a:off x="5773738" y="228600"/>
            <a:ext cx="279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57023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5344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  <p:pic>
        <p:nvPicPr>
          <p:cNvPr id="1546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700213"/>
            <a:ext cx="5681663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392363"/>
            <a:ext cx="185261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3" name="TextBox 11"/>
          <p:cNvSpPr txBox="1">
            <a:spLocks noChangeArrowheads="1"/>
          </p:cNvSpPr>
          <p:nvPr/>
        </p:nvSpPr>
        <p:spPr bwMode="auto">
          <a:xfrm>
            <a:off x="76200" y="6477000"/>
            <a:ext cx="215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nl-NL" b="0" i="0">
                <a:solidFill>
                  <a:schemeClr val="tx1"/>
                </a:solidFill>
                <a:latin typeface="Times New Roman" charset="0"/>
              </a:rPr>
              <a:t>Sketch from Christian Linn</a:t>
            </a:r>
          </a:p>
        </p:txBody>
      </p:sp>
      <p:sp>
        <p:nvSpPr>
          <p:cNvPr id="15463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1517650"/>
          </a:xfrm>
        </p:spPr>
        <p:txBody>
          <a:bodyPr/>
          <a:lstStyle/>
          <a:p>
            <a:r>
              <a:rPr lang="en-US" i="1">
                <a:solidFill>
                  <a:srgbClr val="005CE7"/>
                </a:solidFill>
                <a:latin typeface="Verdana" charset="0"/>
              </a:rPr>
              <a:t>B</a:t>
            </a:r>
            <a:r>
              <a:rPr lang="en-US" i="1">
                <a:solidFill>
                  <a:srgbClr val="005CE7"/>
                </a:solidFill>
                <a:latin typeface="Verdana" charset="0"/>
                <a:sym typeface="Wingdings" charset="0"/>
              </a:rPr>
              <a:t>Kμμ </a:t>
            </a:r>
            <a:r>
              <a:rPr lang="en-US">
                <a:latin typeface="Verdana" charset="0"/>
                <a:sym typeface="Wingdings" charset="0"/>
              </a:rPr>
              <a:t>or </a:t>
            </a:r>
            <a:r>
              <a:rPr lang="en-US" i="1">
                <a:solidFill>
                  <a:srgbClr val="005CE7"/>
                </a:solidFill>
                <a:latin typeface="Verdana" charset="0"/>
              </a:rPr>
              <a:t>B</a:t>
            </a:r>
            <a:r>
              <a:rPr lang="en-US" i="1">
                <a:solidFill>
                  <a:srgbClr val="005CE7"/>
                </a:solidFill>
                <a:latin typeface="Verdana" charset="0"/>
                <a:sym typeface="Wingdings" charset="0"/>
              </a:rPr>
              <a:t>K(J/Ψ)μμ</a:t>
            </a:r>
            <a:r>
              <a:rPr lang="en-US" i="1">
                <a:latin typeface="Verdana" charset="0"/>
                <a:sym typeface="Wingdings" charset="0"/>
              </a:rPr>
              <a:t> </a:t>
            </a:r>
            <a:r>
              <a:rPr lang="en-US">
                <a:latin typeface="Verdana" charset="0"/>
                <a:sym typeface="Wingdings" charset="0"/>
              </a:rPr>
              <a:t>? </a:t>
            </a:r>
          </a:p>
          <a:p>
            <a:pPr lvl="1"/>
            <a:r>
              <a:rPr lang="en-US">
                <a:latin typeface="Verdana" charset="0"/>
                <a:sym typeface="Wingdings" charset="0"/>
              </a:rPr>
              <a:t>If m(μμ)=3.1 GeV, we hit the J/Ψ …</a:t>
            </a: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endParaRPr lang="en-US">
              <a:latin typeface="Verdana" charset="0"/>
              <a:sym typeface="Wingdings" charset="0"/>
            </a:endParaRPr>
          </a:p>
          <a:p>
            <a:pPr>
              <a:buFontTx/>
              <a:buNone/>
            </a:pPr>
            <a:r>
              <a:rPr lang="en-US">
                <a:latin typeface="Verdana" charset="0"/>
                <a:sym typeface="Wingdings" charset="0"/>
              </a:rPr>
              <a:t>                                                      </a:t>
            </a:r>
            <a:endParaRPr lang="en-US">
              <a:latin typeface="Verdana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57213"/>
          </a:xfrm>
        </p:spPr>
        <p:txBody>
          <a:bodyPr/>
          <a:lstStyle/>
          <a:p>
            <a:r>
              <a:rPr lang="en-US">
                <a:latin typeface="Verdana" charset="0"/>
              </a:rPr>
              <a:t>Event selection:</a:t>
            </a:r>
          </a:p>
        </p:txBody>
      </p:sp>
      <p:sp>
        <p:nvSpPr>
          <p:cNvPr id="1556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5D6ABDE-ACED-1F48-8FDA-DBC0A2FB15B5}" type="slidenum">
              <a:rPr lang="en-US" sz="1000" b="0" i="0"/>
              <a:pPr/>
              <a:t>112</a:t>
            </a:fld>
            <a:r>
              <a:rPr lang="en-US" sz="1000" b="0" i="0"/>
              <a:t>)</a:t>
            </a:r>
          </a:p>
        </p:txBody>
      </p:sp>
      <p:pic>
        <p:nvPicPr>
          <p:cNvPr id="1556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662113"/>
            <a:ext cx="69897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5667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57213"/>
          </a:xfrm>
        </p:spPr>
        <p:txBody>
          <a:bodyPr/>
          <a:lstStyle/>
          <a:p>
            <a:r>
              <a:rPr lang="en-US">
                <a:latin typeface="Verdana" charset="0"/>
              </a:rPr>
              <a:t>Event selection:</a:t>
            </a:r>
          </a:p>
        </p:txBody>
      </p:sp>
      <p:sp>
        <p:nvSpPr>
          <p:cNvPr id="1566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68ADD65-4470-C844-AAC8-266614C8D001}" type="slidenum">
              <a:rPr lang="en-US" sz="1000" b="0" i="0"/>
              <a:pPr/>
              <a:t>113</a:t>
            </a:fld>
            <a:r>
              <a:rPr lang="en-US" sz="1000" b="0" i="0"/>
              <a:t>)</a:t>
            </a:r>
          </a:p>
        </p:txBody>
      </p:sp>
      <p:pic>
        <p:nvPicPr>
          <p:cNvPr id="1566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700213"/>
            <a:ext cx="63087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  <a:sym typeface="Wingdings" charset="0"/>
              </a:rPr>
              <a:t>bs μμ</a:t>
            </a:r>
            <a:endParaRPr lang="en-US">
              <a:latin typeface="Verdana" charset="0"/>
            </a:endParaRPr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Observables:</a:t>
            </a:r>
          </a:p>
          <a:p>
            <a:endParaRPr lang="en-US">
              <a:latin typeface="Verdana" charset="0"/>
            </a:endParaRPr>
          </a:p>
          <a:p>
            <a:pPr>
              <a:buFont typeface="Verdana" charset="0"/>
              <a:buAutoNum type="arabicParenR"/>
            </a:pPr>
            <a:r>
              <a:rPr lang="en-US">
                <a:solidFill>
                  <a:srgbClr val="0000FF"/>
                </a:solidFill>
                <a:latin typeface="Verdana" charset="0"/>
              </a:rPr>
              <a:t>Decay rates</a:t>
            </a:r>
          </a:p>
          <a:p>
            <a:pPr>
              <a:buFont typeface="Verdana" charset="0"/>
              <a:buAutoNum type="arabicParenR"/>
            </a:pPr>
            <a:r>
              <a:rPr lang="en-US">
                <a:solidFill>
                  <a:srgbClr val="0000FF"/>
                </a:solidFill>
                <a:latin typeface="Verdana" charset="0"/>
              </a:rPr>
              <a:t>Angular distributions</a:t>
            </a:r>
          </a:p>
          <a:p>
            <a:pPr>
              <a:buFont typeface="Verdana" charset="0"/>
              <a:buAutoNum type="arabicParenR"/>
            </a:pPr>
            <a:r>
              <a:rPr lang="en-US">
                <a:solidFill>
                  <a:srgbClr val="0000FF"/>
                </a:solidFill>
                <a:latin typeface="Verdana" charset="0"/>
              </a:rPr>
              <a:t>Ratio of branching fractions</a:t>
            </a:r>
          </a:p>
          <a:p>
            <a:pPr>
              <a:buFont typeface="Verdana" charset="0"/>
              <a:buAutoNum type="arabicParenR"/>
            </a:pPr>
            <a:endParaRPr lang="en-US">
              <a:latin typeface="Verdana" charset="0"/>
            </a:endParaRPr>
          </a:p>
        </p:txBody>
      </p:sp>
      <p:sp>
        <p:nvSpPr>
          <p:cNvPr id="15769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65A0CA1-7AAA-7C4A-BB6F-A1C7CE921AA6}" type="slidenum">
              <a:rPr lang="en-US" sz="1000" b="0" i="0"/>
              <a:pPr/>
              <a:t>114</a:t>
            </a:fld>
            <a:r>
              <a:rPr lang="en-US" sz="1000" b="0" i="0"/>
              <a:t>)</a:t>
            </a:r>
          </a:p>
        </p:txBody>
      </p:sp>
      <p:pic>
        <p:nvPicPr>
          <p:cNvPr id="1577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r="59023"/>
          <a:stretch>
            <a:fillRect/>
          </a:stretch>
        </p:blipFill>
        <p:spPr bwMode="auto">
          <a:xfrm>
            <a:off x="5397500" y="333375"/>
            <a:ext cx="3746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7701" name="Straight Connector 17"/>
          <p:cNvCxnSpPr>
            <a:cxnSpLocks noChangeShapeType="1"/>
          </p:cNvCxnSpPr>
          <p:nvPr/>
        </p:nvCxnSpPr>
        <p:spPr bwMode="auto">
          <a:xfrm>
            <a:off x="5773738" y="228600"/>
            <a:ext cx="279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57023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534400" y="228600"/>
            <a:ext cx="1143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l-NL">
              <a:cs typeface="b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4114800"/>
            <a:ext cx="26400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9702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75"/>
            <a:ext cx="3200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</a:t>
            </a:r>
            <a:r>
              <a:rPr lang="en-US" i="1">
                <a:latin typeface="Verdana" charset="0"/>
              </a:rPr>
              <a:t> b</a:t>
            </a:r>
            <a:r>
              <a:rPr lang="en-US" i="1">
                <a:latin typeface="Verdana" charset="0"/>
                <a:sym typeface="Wingdings" charset="0"/>
              </a:rPr>
              <a:t>s μμ: </a:t>
            </a:r>
            <a:r>
              <a:rPr lang="en-US">
                <a:latin typeface="Verdana" charset="0"/>
                <a:sym typeface="Wingdings" charset="0"/>
              </a:rPr>
              <a:t>Decay rates</a:t>
            </a:r>
            <a:endParaRPr lang="en-US">
              <a:latin typeface="Verdana" charset="0"/>
            </a:endParaRPr>
          </a:p>
        </p:txBody>
      </p:sp>
      <p:sp>
        <p:nvSpPr>
          <p:cNvPr id="15872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(11)</a:t>
            </a:r>
            <a:endParaRPr lang="en-US" sz="1000" b="0" i="0"/>
          </a:p>
        </p:txBody>
      </p:sp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650875" y="3582988"/>
            <a:ext cx="2016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/>
              <a:t>1 fb</a:t>
            </a:r>
            <a:r>
              <a:rPr lang="en-US" sz="1200" b="0" i="0" baseline="30000"/>
              <a:t>-1</a:t>
            </a:r>
            <a:r>
              <a:rPr lang="en-US" sz="1200" b="0" i="0"/>
              <a:t>, arXiv:1304.6325</a:t>
            </a:r>
          </a:p>
        </p:txBody>
      </p:sp>
      <p:sp>
        <p:nvSpPr>
          <p:cNvPr id="158727" name="Rectangle 9"/>
          <p:cNvSpPr>
            <a:spLocks noChangeArrowheads="1"/>
          </p:cNvSpPr>
          <p:nvPr/>
        </p:nvSpPr>
        <p:spPr bwMode="auto">
          <a:xfrm>
            <a:off x="6973888" y="762000"/>
            <a:ext cx="2017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/>
              <a:t>3 fb</a:t>
            </a:r>
            <a:r>
              <a:rPr lang="en-US" sz="1200" b="0" i="0" baseline="30000"/>
              <a:t>-1</a:t>
            </a:r>
            <a:r>
              <a:rPr lang="en-US" sz="1200" b="0" i="0"/>
              <a:t>, arXiv:1403.8044</a:t>
            </a:r>
          </a:p>
        </p:txBody>
      </p:sp>
      <p:sp>
        <p:nvSpPr>
          <p:cNvPr id="158728" name="Rectangle 10"/>
          <p:cNvSpPr>
            <a:spLocks noChangeArrowheads="1"/>
          </p:cNvSpPr>
          <p:nvPr/>
        </p:nvSpPr>
        <p:spPr bwMode="auto">
          <a:xfrm>
            <a:off x="6880225" y="3609975"/>
            <a:ext cx="2111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/>
              <a:t>3 fb</a:t>
            </a:r>
            <a:r>
              <a:rPr lang="en-US" sz="1200" b="0" i="0" baseline="30000"/>
              <a:t>-1</a:t>
            </a:r>
            <a:r>
              <a:rPr lang="en-US" sz="1200" b="0" i="0"/>
              <a:t>, arXiv:1503.07138</a:t>
            </a:r>
          </a:p>
        </p:txBody>
      </p:sp>
      <p:sp>
        <p:nvSpPr>
          <p:cNvPr id="158729" name="Rectangle 11"/>
          <p:cNvSpPr>
            <a:spLocks noChangeArrowheads="1"/>
          </p:cNvSpPr>
          <p:nvPr/>
        </p:nvSpPr>
        <p:spPr bwMode="auto">
          <a:xfrm>
            <a:off x="3919538" y="3609975"/>
            <a:ext cx="1947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/>
              <a:t>3 fb</a:t>
            </a:r>
            <a:r>
              <a:rPr lang="en-US" sz="1200" b="0" i="0" baseline="30000"/>
              <a:t>-1</a:t>
            </a:r>
            <a:r>
              <a:rPr lang="en-US" sz="1200" b="0" i="0"/>
              <a:t>, LHCB-2015-023</a:t>
            </a:r>
          </a:p>
        </p:txBody>
      </p:sp>
      <p:sp>
        <p:nvSpPr>
          <p:cNvPr id="158730" name="TextBox 15"/>
          <p:cNvSpPr txBox="1">
            <a:spLocks noChangeArrowheads="1"/>
          </p:cNvSpPr>
          <p:nvPr/>
        </p:nvSpPr>
        <p:spPr bwMode="auto">
          <a:xfrm>
            <a:off x="5257800" y="3810000"/>
            <a:ext cx="890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-25000">
                <a:solidFill>
                  <a:schemeClr val="tx1"/>
                </a:solidFill>
                <a:latin typeface="Times New Roman" charset="0"/>
              </a:rPr>
              <a:t>s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φμμ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8731" name="TextBox 16"/>
          <p:cNvSpPr txBox="1">
            <a:spLocks noChangeArrowheads="1"/>
          </p:cNvSpPr>
          <p:nvPr/>
        </p:nvSpPr>
        <p:spPr bwMode="auto">
          <a:xfrm>
            <a:off x="8050213" y="3813175"/>
            <a:ext cx="94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Λ</a:t>
            </a:r>
            <a:r>
              <a:rPr lang="en-US" b="0" i="0" baseline="-2500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Λμμ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8732" name="TextBox 17"/>
          <p:cNvSpPr txBox="1">
            <a:spLocks noChangeArrowheads="1"/>
          </p:cNvSpPr>
          <p:nvPr/>
        </p:nvSpPr>
        <p:spPr bwMode="auto">
          <a:xfrm>
            <a:off x="2003425" y="3810000"/>
            <a:ext cx="1044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K*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  <a:sym typeface="Wingdings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8733" name="TextBox 18"/>
          <p:cNvSpPr txBox="1">
            <a:spLocks noChangeArrowheads="1"/>
          </p:cNvSpPr>
          <p:nvPr/>
        </p:nvSpPr>
        <p:spPr bwMode="auto">
          <a:xfrm>
            <a:off x="304800" y="6046788"/>
            <a:ext cx="8077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US" sz="2200" b="0" i="0"/>
              <a:t>Lower BRs consistent with modified C</a:t>
            </a:r>
            <a:r>
              <a:rPr lang="en-US" sz="2200" b="0" i="0" baseline="-25000"/>
              <a:t>9</a:t>
            </a:r>
            <a:r>
              <a:rPr lang="en-US" sz="2200" b="0" i="0"/>
              <a:t>, it seems</a:t>
            </a:r>
          </a:p>
        </p:txBody>
      </p:sp>
      <p:pic>
        <p:nvPicPr>
          <p:cNvPr id="1587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339850"/>
            <a:ext cx="5969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338263"/>
            <a:ext cx="30226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6" name="TextBox 17"/>
          <p:cNvSpPr txBox="1">
            <a:spLocks noChangeArrowheads="1"/>
          </p:cNvSpPr>
          <p:nvPr/>
        </p:nvSpPr>
        <p:spPr bwMode="auto">
          <a:xfrm>
            <a:off x="1712913" y="1066800"/>
            <a:ext cx="941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+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K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  <a:sym typeface="Wingdings" charset="0"/>
              </a:rPr>
              <a:t>+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8737" name="TextBox 17"/>
          <p:cNvSpPr txBox="1">
            <a:spLocks noChangeArrowheads="1"/>
          </p:cNvSpPr>
          <p:nvPr/>
        </p:nvSpPr>
        <p:spPr bwMode="auto">
          <a:xfrm>
            <a:off x="4837113" y="1066800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K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  <a:sym typeface="Wingdings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8738" name="TextBox 17"/>
          <p:cNvSpPr txBox="1">
            <a:spLocks noChangeArrowheads="1"/>
          </p:cNvSpPr>
          <p:nvPr/>
        </p:nvSpPr>
        <p:spPr bwMode="auto">
          <a:xfrm>
            <a:off x="8001000" y="1066800"/>
            <a:ext cx="106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latin typeface="Times New Roman" charset="0"/>
              </a:rPr>
              <a:t>B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</a:rPr>
              <a:t>0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K*</a:t>
            </a:r>
            <a:r>
              <a:rPr lang="en-US" b="0" i="0" baseline="30000">
                <a:solidFill>
                  <a:schemeClr val="tx1"/>
                </a:solidFill>
                <a:latin typeface="Times New Roman" charset="0"/>
                <a:sym typeface="Wingdings" charset="0"/>
              </a:rPr>
              <a:t>+</a:t>
            </a:r>
            <a:r>
              <a:rPr lang="en-US" b="0" i="0">
                <a:solidFill>
                  <a:schemeClr val="tx1"/>
                </a:solidFill>
                <a:latin typeface="Times New Roman" charset="0"/>
                <a:sym typeface="Wingdings" charset="0"/>
              </a:rPr>
              <a:t>μμ</a:t>
            </a:r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597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597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85850"/>
            <a:ext cx="74533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07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607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71550"/>
            <a:ext cx="37195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933450"/>
            <a:ext cx="45053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17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6179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71550"/>
            <a:ext cx="37195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9"/>
          <p:cNvSpPr>
            <a:spLocks noChangeArrowheads="1"/>
          </p:cNvSpPr>
          <p:nvPr/>
        </p:nvSpPr>
        <p:spPr bwMode="auto">
          <a:xfrm rot="5400000">
            <a:off x="3771106" y="4998244"/>
            <a:ext cx="2570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/>
              <a:t>3 fb</a:t>
            </a:r>
            <a:r>
              <a:rPr lang="en-US" sz="1200" b="0" i="0" baseline="30000"/>
              <a:t>-1</a:t>
            </a:r>
            <a:r>
              <a:rPr lang="en-US" sz="1200" b="0" i="0"/>
              <a:t>, LHCb arXiv:1512.04442</a:t>
            </a:r>
          </a:p>
        </p:txBody>
      </p:sp>
      <p:pic>
        <p:nvPicPr>
          <p:cNvPr id="1617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933450"/>
            <a:ext cx="45053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544888"/>
            <a:ext cx="488791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28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6282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663575"/>
            <a:ext cx="3403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Box 8"/>
          <p:cNvSpPr txBox="1">
            <a:spLocks noChangeArrowheads="1"/>
          </p:cNvSpPr>
          <p:nvPr/>
        </p:nvSpPr>
        <p:spPr bwMode="auto">
          <a:xfrm>
            <a:off x="5724525" y="3390900"/>
            <a:ext cx="3535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</a:rPr>
              <a:t>Such a mix of events can hardly cause an artificial experimental asymmetry…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71550"/>
            <a:ext cx="37195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762000"/>
          </a:xfrm>
        </p:spPr>
        <p:txBody>
          <a:bodyPr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1: New Physics in loop diagrams?</a:t>
            </a:r>
          </a:p>
        </p:txBody>
      </p:sp>
      <p:sp>
        <p:nvSpPr>
          <p:cNvPr id="40962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0" y="762000"/>
            <a:ext cx="41910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 sz="1400">
                <a:effectLst/>
                <a:latin typeface="Verdana" charset="0"/>
              </a:rPr>
              <a:t>B</a:t>
            </a:r>
            <a:r>
              <a:rPr lang="en-US" sz="1400" baseline="30000">
                <a:effectLst/>
                <a:latin typeface="Verdana" charset="0"/>
              </a:rPr>
              <a:t>0</a:t>
            </a:r>
            <a:r>
              <a:rPr lang="en-US" sz="1400">
                <a:effectLst/>
                <a:latin typeface="Verdana" charset="0"/>
              </a:rPr>
              <a:t> mixing pointed to heavy </a:t>
            </a:r>
            <a:r>
              <a:rPr lang="en-US" sz="1400" b="1">
                <a:solidFill>
                  <a:srgbClr val="FF0000"/>
                </a:solidFill>
                <a:effectLst/>
                <a:latin typeface="Verdana" charset="0"/>
              </a:rPr>
              <a:t>top</a:t>
            </a:r>
            <a:r>
              <a:rPr lang="en-US" sz="1400">
                <a:effectLst/>
                <a:latin typeface="Verdana" charset="0"/>
              </a:rPr>
              <a:t> quark:</a:t>
            </a:r>
          </a:p>
        </p:txBody>
      </p:sp>
      <p:sp>
        <p:nvSpPr>
          <p:cNvPr id="40963" name="Text Box 34"/>
          <p:cNvSpPr txBox="1">
            <a:spLocks noChangeArrowheads="1"/>
          </p:cNvSpPr>
          <p:nvPr/>
        </p:nvSpPr>
        <p:spPr bwMode="auto">
          <a:xfrm>
            <a:off x="6681788" y="1227138"/>
            <a:ext cx="246221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/>
              <a:t>ARGUS Coll, Phys.Lett.B192:245,1987</a:t>
            </a:r>
          </a:p>
        </p:txBody>
      </p:sp>
      <p:grpSp>
        <p:nvGrpSpPr>
          <p:cNvPr id="40964" name="Group 64"/>
          <p:cNvGrpSpPr>
            <a:grpSpLocks/>
          </p:cNvGrpSpPr>
          <p:nvPr/>
        </p:nvGrpSpPr>
        <p:grpSpPr bwMode="auto">
          <a:xfrm>
            <a:off x="5154613" y="1482725"/>
            <a:ext cx="3727450" cy="4038600"/>
            <a:chOff x="582613" y="1482725"/>
            <a:chExt cx="3727450" cy="4038600"/>
          </a:xfrm>
        </p:grpSpPr>
        <p:sp>
          <p:nvSpPr>
            <p:cNvPr id="41013" name="Rectangle 60"/>
            <p:cNvSpPr>
              <a:spLocks noChangeArrowheads="1"/>
            </p:cNvSpPr>
            <p:nvPr/>
          </p:nvSpPr>
          <p:spPr bwMode="auto">
            <a:xfrm>
              <a:off x="582613" y="1482725"/>
              <a:ext cx="3727450" cy="403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pic>
          <p:nvPicPr>
            <p:cNvPr id="41014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83" y="2626995"/>
              <a:ext cx="3611415" cy="59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1015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7" y="1550035"/>
              <a:ext cx="3580983" cy="996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1016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5" t="7518" r="8383" b="27330"/>
            <a:stretch>
              <a:fillRect/>
            </a:stretch>
          </p:blipFill>
          <p:spPr bwMode="auto">
            <a:xfrm>
              <a:off x="721857" y="3277658"/>
              <a:ext cx="3523940" cy="204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</p:grpSp>
      <p:grpSp>
        <p:nvGrpSpPr>
          <p:cNvPr id="40965" name="Group 65"/>
          <p:cNvGrpSpPr>
            <a:grpSpLocks/>
          </p:cNvGrpSpPr>
          <p:nvPr/>
        </p:nvGrpSpPr>
        <p:grpSpPr bwMode="auto">
          <a:xfrm>
            <a:off x="5995988" y="5637213"/>
            <a:ext cx="1928812" cy="915987"/>
            <a:chOff x="1423988" y="5637213"/>
            <a:chExt cx="1928812" cy="915987"/>
          </a:xfrm>
        </p:grpSpPr>
        <p:sp>
          <p:nvSpPr>
            <p:cNvPr id="40997" name="AutoShape 6"/>
            <p:cNvSpPr>
              <a:spLocks noChangeAspect="1" noChangeArrowheads="1"/>
            </p:cNvSpPr>
            <p:nvPr/>
          </p:nvSpPr>
          <p:spPr bwMode="auto">
            <a:xfrm>
              <a:off x="1423988" y="5653481"/>
              <a:ext cx="1928812" cy="899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 sz="1800">
                <a:latin typeface="Calibri" charset="0"/>
              </a:endParaRPr>
            </a:p>
          </p:txBody>
        </p:sp>
        <p:pic>
          <p:nvPicPr>
            <p:cNvPr id="40998" name="Picture 7" descr="MCj0239733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5637213"/>
              <a:ext cx="1434098" cy="66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9" name="Freeform 8"/>
            <p:cNvSpPr>
              <a:spLocks/>
            </p:cNvSpPr>
            <p:nvPr/>
          </p:nvSpPr>
          <p:spPr bwMode="auto">
            <a:xfrm>
              <a:off x="2116015" y="6056415"/>
              <a:ext cx="693457" cy="52557"/>
            </a:xfrm>
            <a:custGeom>
              <a:avLst/>
              <a:gdLst>
                <a:gd name="T0" fmla="*/ 0 w 669"/>
                <a:gd name="T1" fmla="*/ 2147483647 h 44"/>
                <a:gd name="T2" fmla="*/ 2147483647 w 669"/>
                <a:gd name="T3" fmla="*/ 2147483647 h 44"/>
                <a:gd name="T4" fmla="*/ 2147483647 w 669"/>
                <a:gd name="T5" fmla="*/ 2147483647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Freeform 9"/>
            <p:cNvSpPr>
              <a:spLocks/>
            </p:cNvSpPr>
            <p:nvPr/>
          </p:nvSpPr>
          <p:spPr bwMode="auto">
            <a:xfrm flipH="1">
              <a:off x="1770002" y="6361744"/>
              <a:ext cx="1306845" cy="61316"/>
            </a:xfrm>
            <a:custGeom>
              <a:avLst/>
              <a:gdLst>
                <a:gd name="T0" fmla="*/ 0 w 316"/>
                <a:gd name="T1" fmla="*/ 0 h 18"/>
                <a:gd name="T2" fmla="*/ 2147483647 w 316"/>
                <a:gd name="T3" fmla="*/ 2147483647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Freeform 10"/>
            <p:cNvSpPr>
              <a:spLocks/>
            </p:cNvSpPr>
            <p:nvPr/>
          </p:nvSpPr>
          <p:spPr bwMode="auto">
            <a:xfrm rot="3902503">
              <a:off x="2231913" y="6092534"/>
              <a:ext cx="61316" cy="82929"/>
            </a:xfrm>
            <a:custGeom>
              <a:avLst/>
              <a:gdLst>
                <a:gd name="T0" fmla="*/ 0 w 56"/>
                <a:gd name="T1" fmla="*/ 0 h 74"/>
                <a:gd name="T2" fmla="*/ 2147483647 w 56"/>
                <a:gd name="T3" fmla="*/ 2147483647 h 74"/>
                <a:gd name="T4" fmla="*/ 2147483647 w 56"/>
                <a:gd name="T5" fmla="*/ 2147483647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41002" name="Freeform 11"/>
            <p:cNvSpPr>
              <a:spLocks/>
            </p:cNvSpPr>
            <p:nvPr/>
          </p:nvSpPr>
          <p:spPr bwMode="auto">
            <a:xfrm>
              <a:off x="2549247" y="6093955"/>
              <a:ext cx="40035" cy="102611"/>
            </a:xfrm>
            <a:custGeom>
              <a:avLst/>
              <a:gdLst>
                <a:gd name="T0" fmla="*/ 2147483647 w 33"/>
                <a:gd name="T1" fmla="*/ 0 h 98"/>
                <a:gd name="T2" fmla="*/ 0 w 33"/>
                <a:gd name="T3" fmla="*/ 2147483647 h 98"/>
                <a:gd name="T4" fmla="*/ 2147483647 w 33"/>
                <a:gd name="T5" fmla="*/ 2147483647 h 98"/>
                <a:gd name="T6" fmla="*/ 0 60000 65536"/>
                <a:gd name="T7" fmla="*/ 0 60000 65536"/>
                <a:gd name="T8" fmla="*/ 0 60000 65536"/>
                <a:gd name="T9" fmla="*/ 0 w 33"/>
                <a:gd name="T10" fmla="*/ 0 h 98"/>
                <a:gd name="T11" fmla="*/ 33 w 33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98">
                  <a:moveTo>
                    <a:pt x="33" y="0"/>
                  </a:moveTo>
                  <a:cubicBezTo>
                    <a:pt x="22" y="54"/>
                    <a:pt x="14" y="37"/>
                    <a:pt x="0" y="82"/>
                  </a:cubicBezTo>
                  <a:cubicBezTo>
                    <a:pt x="5" y="87"/>
                    <a:pt x="17" y="98"/>
                    <a:pt x="17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03" name="Freeform 12"/>
            <p:cNvSpPr>
              <a:spLocks/>
            </p:cNvSpPr>
            <p:nvPr/>
          </p:nvSpPr>
          <p:spPr bwMode="auto">
            <a:xfrm>
              <a:off x="2599291" y="6291668"/>
              <a:ext cx="42894" cy="85092"/>
            </a:xfrm>
            <a:custGeom>
              <a:avLst/>
              <a:gdLst>
                <a:gd name="T0" fmla="*/ 0 w 36"/>
                <a:gd name="T1" fmla="*/ 0 h 81"/>
                <a:gd name="T2" fmla="*/ 2147483647 w 36"/>
                <a:gd name="T3" fmla="*/ 2147483647 h 81"/>
                <a:gd name="T4" fmla="*/ 2147483647 w 36"/>
                <a:gd name="T5" fmla="*/ 2147483647 h 81"/>
                <a:gd name="T6" fmla="*/ 0 60000 65536"/>
                <a:gd name="T7" fmla="*/ 0 60000 65536"/>
                <a:gd name="T8" fmla="*/ 0 60000 65536"/>
                <a:gd name="T9" fmla="*/ 0 w 36"/>
                <a:gd name="T10" fmla="*/ 0 h 81"/>
                <a:gd name="T11" fmla="*/ 36 w 36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1">
                  <a:moveTo>
                    <a:pt x="0" y="0"/>
                  </a:moveTo>
                  <a:cubicBezTo>
                    <a:pt x="5" y="16"/>
                    <a:pt x="3" y="37"/>
                    <a:pt x="16" y="49"/>
                  </a:cubicBezTo>
                  <a:cubicBezTo>
                    <a:pt x="36" y="68"/>
                    <a:pt x="33" y="57"/>
                    <a:pt x="33" y="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04" name="Freeform 13"/>
            <p:cNvSpPr>
              <a:spLocks/>
            </p:cNvSpPr>
            <p:nvPr/>
          </p:nvSpPr>
          <p:spPr bwMode="auto">
            <a:xfrm>
              <a:off x="2226111" y="6275401"/>
              <a:ext cx="40035" cy="127638"/>
            </a:xfrm>
            <a:custGeom>
              <a:avLst/>
              <a:gdLst>
                <a:gd name="T0" fmla="*/ 0 w 33"/>
                <a:gd name="T1" fmla="*/ 0 h 122"/>
                <a:gd name="T2" fmla="*/ 2147483647 w 33"/>
                <a:gd name="T3" fmla="*/ 2147483647 h 122"/>
                <a:gd name="T4" fmla="*/ 2147483647 w 33"/>
                <a:gd name="T5" fmla="*/ 2147483647 h 122"/>
                <a:gd name="T6" fmla="*/ 0 w 33"/>
                <a:gd name="T7" fmla="*/ 2147483647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22"/>
                <a:gd name="T14" fmla="*/ 33 w 3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22">
                  <a:moveTo>
                    <a:pt x="0" y="0"/>
                  </a:moveTo>
                  <a:cubicBezTo>
                    <a:pt x="9" y="45"/>
                    <a:pt x="18" y="42"/>
                    <a:pt x="33" y="81"/>
                  </a:cubicBezTo>
                  <a:cubicBezTo>
                    <a:pt x="30" y="89"/>
                    <a:pt x="29" y="99"/>
                    <a:pt x="24" y="106"/>
                  </a:cubicBezTo>
                  <a:cubicBezTo>
                    <a:pt x="17" y="113"/>
                    <a:pt x="0" y="122"/>
                    <a:pt x="0" y="12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05" name="Freeform 14"/>
            <p:cNvSpPr>
              <a:spLocks/>
            </p:cNvSpPr>
            <p:nvPr/>
          </p:nvSpPr>
          <p:spPr bwMode="auto">
            <a:xfrm>
              <a:off x="1804317" y="6145260"/>
              <a:ext cx="235918" cy="26278"/>
            </a:xfrm>
            <a:custGeom>
              <a:avLst/>
              <a:gdLst>
                <a:gd name="T0" fmla="*/ 2147483647 w 196"/>
                <a:gd name="T1" fmla="*/ 0 h 25"/>
                <a:gd name="T2" fmla="*/ 0 w 196"/>
                <a:gd name="T3" fmla="*/ 2147483647 h 25"/>
                <a:gd name="T4" fmla="*/ 0 60000 65536"/>
                <a:gd name="T5" fmla="*/ 0 60000 65536"/>
                <a:gd name="T6" fmla="*/ 0 w 196"/>
                <a:gd name="T7" fmla="*/ 0 h 25"/>
                <a:gd name="T8" fmla="*/ 196 w 196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6" h="25">
                  <a:moveTo>
                    <a:pt x="196" y="0"/>
                  </a:moveTo>
                  <a:cubicBezTo>
                    <a:pt x="123" y="23"/>
                    <a:pt x="83" y="25"/>
                    <a:pt x="0" y="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06" name="Freeform 15"/>
            <p:cNvSpPr>
              <a:spLocks/>
            </p:cNvSpPr>
            <p:nvPr/>
          </p:nvSpPr>
          <p:spPr bwMode="auto">
            <a:xfrm>
              <a:off x="2843788" y="6120233"/>
              <a:ext cx="265944" cy="16268"/>
            </a:xfrm>
            <a:custGeom>
              <a:avLst/>
              <a:gdLst>
                <a:gd name="T0" fmla="*/ 0 w 221"/>
                <a:gd name="T1" fmla="*/ 2147483647 h 16"/>
                <a:gd name="T2" fmla="*/ 2147483647 w 221"/>
                <a:gd name="T3" fmla="*/ 0 h 16"/>
                <a:gd name="T4" fmla="*/ 2147483647 w 221"/>
                <a:gd name="T5" fmla="*/ 2147483647 h 16"/>
                <a:gd name="T6" fmla="*/ 0 60000 65536"/>
                <a:gd name="T7" fmla="*/ 0 60000 65536"/>
                <a:gd name="T8" fmla="*/ 0 60000 65536"/>
                <a:gd name="T9" fmla="*/ 0 w 221"/>
                <a:gd name="T10" fmla="*/ 0 h 16"/>
                <a:gd name="T11" fmla="*/ 221 w 2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6">
                  <a:moveTo>
                    <a:pt x="0" y="8"/>
                  </a:moveTo>
                  <a:cubicBezTo>
                    <a:pt x="27" y="5"/>
                    <a:pt x="54" y="0"/>
                    <a:pt x="82" y="0"/>
                  </a:cubicBezTo>
                  <a:cubicBezTo>
                    <a:pt x="134" y="0"/>
                    <a:pt x="171" y="16"/>
                    <a:pt x="221" y="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07" name="Text Box 16"/>
            <p:cNvSpPr txBox="1">
              <a:spLocks noChangeArrowheads="1"/>
            </p:cNvSpPr>
            <p:nvPr/>
          </p:nvSpPr>
          <p:spPr bwMode="auto">
            <a:xfrm>
              <a:off x="1551241" y="6030136"/>
              <a:ext cx="280243" cy="31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1800"/>
            </a:p>
          </p:txBody>
        </p:sp>
        <p:sp>
          <p:nvSpPr>
            <p:cNvPr id="41008" name="Text Box 17"/>
            <p:cNvSpPr txBox="1">
              <a:spLocks noChangeArrowheads="1"/>
            </p:cNvSpPr>
            <p:nvPr/>
          </p:nvSpPr>
          <p:spPr bwMode="auto">
            <a:xfrm>
              <a:off x="1562679" y="6240363"/>
              <a:ext cx="254506" cy="31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1800"/>
            </a:p>
          </p:txBody>
        </p:sp>
        <p:sp>
          <p:nvSpPr>
            <p:cNvPr id="41009" name="Text Box 18"/>
            <p:cNvSpPr txBox="1">
              <a:spLocks noChangeArrowheads="1"/>
            </p:cNvSpPr>
            <p:nvPr/>
          </p:nvSpPr>
          <p:spPr bwMode="auto">
            <a:xfrm>
              <a:off x="3082566" y="5951301"/>
              <a:ext cx="254506" cy="31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sz="1800"/>
            </a:p>
          </p:txBody>
        </p:sp>
        <p:sp>
          <p:nvSpPr>
            <p:cNvPr id="41010" name="Text Box 19"/>
            <p:cNvSpPr txBox="1">
              <a:spLocks noChangeArrowheads="1"/>
            </p:cNvSpPr>
            <p:nvPr/>
          </p:nvSpPr>
          <p:spPr bwMode="auto">
            <a:xfrm>
              <a:off x="3072557" y="6187806"/>
              <a:ext cx="280243" cy="31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1800"/>
            </a:p>
          </p:txBody>
        </p:sp>
        <p:sp>
          <p:nvSpPr>
            <p:cNvPr id="41011" name="Line 20"/>
            <p:cNvSpPr>
              <a:spLocks noChangeShapeType="1"/>
            </p:cNvSpPr>
            <p:nvPr/>
          </p:nvSpPr>
          <p:spPr bwMode="auto">
            <a:xfrm>
              <a:off x="1615582" y="6057666"/>
              <a:ext cx="6434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012" name="Line 21"/>
            <p:cNvSpPr>
              <a:spLocks noChangeShapeType="1"/>
            </p:cNvSpPr>
            <p:nvPr/>
          </p:nvSpPr>
          <p:spPr bwMode="auto">
            <a:xfrm>
              <a:off x="3129750" y="6018874"/>
              <a:ext cx="6434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0966" name="Oval 33"/>
          <p:cNvSpPr>
            <a:spLocks noChangeArrowheads="1"/>
          </p:cNvSpPr>
          <p:nvPr/>
        </p:nvSpPr>
        <p:spPr bwMode="auto">
          <a:xfrm rot="188072">
            <a:off x="5346700" y="5046663"/>
            <a:ext cx="6604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nl-NL"/>
          </a:p>
        </p:txBody>
      </p:sp>
      <p:grpSp>
        <p:nvGrpSpPr>
          <p:cNvPr id="40967" name="Group 60"/>
          <p:cNvGrpSpPr>
            <a:grpSpLocks/>
          </p:cNvGrpSpPr>
          <p:nvPr/>
        </p:nvGrpSpPr>
        <p:grpSpPr bwMode="auto">
          <a:xfrm>
            <a:off x="228600" y="784225"/>
            <a:ext cx="4114800" cy="5934075"/>
            <a:chOff x="4800600" y="762000"/>
            <a:chExt cx="4114800" cy="5934075"/>
          </a:xfrm>
        </p:grpSpPr>
        <p:grpSp>
          <p:nvGrpSpPr>
            <p:cNvPr id="40968" name="Group 24"/>
            <p:cNvGrpSpPr>
              <a:grpSpLocks/>
            </p:cNvGrpSpPr>
            <p:nvPr/>
          </p:nvGrpSpPr>
          <p:grpSpPr bwMode="auto">
            <a:xfrm>
              <a:off x="5894388" y="5540375"/>
              <a:ext cx="1778000" cy="1155700"/>
              <a:chOff x="3744" y="2304"/>
              <a:chExt cx="1406" cy="910"/>
            </a:xfrm>
          </p:grpSpPr>
          <p:sp>
            <p:nvSpPr>
              <p:cNvPr id="40984" name="AutoShape 25"/>
              <p:cNvSpPr>
                <a:spLocks noChangeAspect="1" noChangeArrowheads="1" noTextEdit="1"/>
              </p:cNvSpPr>
              <p:nvPr/>
            </p:nvSpPr>
            <p:spPr bwMode="auto">
              <a:xfrm>
                <a:off x="3744" y="2304"/>
                <a:ext cx="1349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0985" name="Picture 26" descr="MCj02397330000[1]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2304"/>
                <a:ext cx="1022" cy="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6" name="Freeform 27"/>
              <p:cNvSpPr>
                <a:spLocks/>
              </p:cNvSpPr>
              <p:nvPr/>
            </p:nvSpPr>
            <p:spPr bwMode="auto">
              <a:xfrm>
                <a:off x="4339" y="2603"/>
                <a:ext cx="279" cy="102"/>
              </a:xfrm>
              <a:custGeom>
                <a:avLst/>
                <a:gdLst>
                  <a:gd name="T0" fmla="*/ 0 w 459"/>
                  <a:gd name="T1" fmla="*/ 1 h 165"/>
                  <a:gd name="T2" fmla="*/ 1 w 459"/>
                  <a:gd name="T3" fmla="*/ 1 h 165"/>
                  <a:gd name="T4" fmla="*/ 1 w 459"/>
                  <a:gd name="T5" fmla="*/ 1 h 165"/>
                  <a:gd name="T6" fmla="*/ 1 w 459"/>
                  <a:gd name="T7" fmla="*/ 1 h 165"/>
                  <a:gd name="T8" fmla="*/ 1 w 459"/>
                  <a:gd name="T9" fmla="*/ 1 h 165"/>
                  <a:gd name="T10" fmla="*/ 1 w 459"/>
                  <a:gd name="T11" fmla="*/ 1 h 165"/>
                  <a:gd name="T12" fmla="*/ 1 w 459"/>
                  <a:gd name="T13" fmla="*/ 1 h 165"/>
                  <a:gd name="T14" fmla="*/ 1 w 459"/>
                  <a:gd name="T15" fmla="*/ 1 h 165"/>
                  <a:gd name="T16" fmla="*/ 1 w 459"/>
                  <a:gd name="T17" fmla="*/ 1 h 165"/>
                  <a:gd name="T18" fmla="*/ 1 w 459"/>
                  <a:gd name="T19" fmla="*/ 1 h 165"/>
                  <a:gd name="T20" fmla="*/ 1 w 459"/>
                  <a:gd name="T21" fmla="*/ 1 h 165"/>
                  <a:gd name="T22" fmla="*/ 1 w 459"/>
                  <a:gd name="T23" fmla="*/ 1 h 165"/>
                  <a:gd name="T24" fmla="*/ 1 w 459"/>
                  <a:gd name="T25" fmla="*/ 1 h 165"/>
                  <a:gd name="T26" fmla="*/ 1 w 459"/>
                  <a:gd name="T27" fmla="*/ 1 h 165"/>
                  <a:gd name="T28" fmla="*/ 1 w 459"/>
                  <a:gd name="T29" fmla="*/ 1 h 1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65"/>
                  <a:gd name="T47" fmla="*/ 459 w 459"/>
                  <a:gd name="T48" fmla="*/ 165 h 1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65">
                    <a:moveTo>
                      <a:pt x="0" y="155"/>
                    </a:moveTo>
                    <a:cubicBezTo>
                      <a:pt x="26" y="117"/>
                      <a:pt x="16" y="87"/>
                      <a:pt x="55" y="60"/>
                    </a:cubicBezTo>
                    <a:cubicBezTo>
                      <a:pt x="63" y="63"/>
                      <a:pt x="71" y="64"/>
                      <a:pt x="79" y="68"/>
                    </a:cubicBezTo>
                    <a:cubicBezTo>
                      <a:pt x="88" y="72"/>
                      <a:pt x="94" y="86"/>
                      <a:pt x="103" y="84"/>
                    </a:cubicBezTo>
                    <a:cubicBezTo>
                      <a:pt x="114" y="81"/>
                      <a:pt x="108" y="43"/>
                      <a:pt x="118" y="28"/>
                    </a:cubicBezTo>
                    <a:cubicBezTo>
                      <a:pt x="123" y="20"/>
                      <a:pt x="134" y="18"/>
                      <a:pt x="142" y="13"/>
                    </a:cubicBezTo>
                    <a:cubicBezTo>
                      <a:pt x="163" y="15"/>
                      <a:pt x="186" y="12"/>
                      <a:pt x="205" y="20"/>
                    </a:cubicBezTo>
                    <a:cubicBezTo>
                      <a:pt x="213" y="23"/>
                      <a:pt x="207" y="38"/>
                      <a:pt x="213" y="44"/>
                    </a:cubicBezTo>
                    <a:cubicBezTo>
                      <a:pt x="219" y="50"/>
                      <a:pt x="229" y="49"/>
                      <a:pt x="237" y="52"/>
                    </a:cubicBezTo>
                    <a:cubicBezTo>
                      <a:pt x="245" y="47"/>
                      <a:pt x="254" y="43"/>
                      <a:pt x="260" y="36"/>
                    </a:cubicBezTo>
                    <a:cubicBezTo>
                      <a:pt x="267" y="27"/>
                      <a:pt x="265" y="9"/>
                      <a:pt x="276" y="5"/>
                    </a:cubicBezTo>
                    <a:cubicBezTo>
                      <a:pt x="291" y="0"/>
                      <a:pt x="308" y="10"/>
                      <a:pt x="324" y="13"/>
                    </a:cubicBezTo>
                    <a:cubicBezTo>
                      <a:pt x="347" y="85"/>
                      <a:pt x="340" y="73"/>
                      <a:pt x="426" y="84"/>
                    </a:cubicBezTo>
                    <a:cubicBezTo>
                      <a:pt x="431" y="100"/>
                      <a:pt x="433" y="117"/>
                      <a:pt x="442" y="131"/>
                    </a:cubicBezTo>
                    <a:cubicBezTo>
                      <a:pt x="459" y="157"/>
                      <a:pt x="458" y="165"/>
                      <a:pt x="458" y="147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Freeform 28"/>
              <p:cNvSpPr>
                <a:spLocks/>
              </p:cNvSpPr>
              <p:nvPr/>
            </p:nvSpPr>
            <p:spPr bwMode="auto">
              <a:xfrm>
                <a:off x="4004" y="2705"/>
                <a:ext cx="182" cy="22"/>
              </a:xfrm>
              <a:custGeom>
                <a:avLst/>
                <a:gdLst>
                  <a:gd name="T0" fmla="*/ 0 w 298"/>
                  <a:gd name="T1" fmla="*/ 0 h 34"/>
                  <a:gd name="T2" fmla="*/ 1 w 298"/>
                  <a:gd name="T3" fmla="*/ 1 h 34"/>
                  <a:gd name="T4" fmla="*/ 0 60000 65536"/>
                  <a:gd name="T5" fmla="*/ 0 60000 65536"/>
                  <a:gd name="T6" fmla="*/ 0 w 298"/>
                  <a:gd name="T7" fmla="*/ 0 h 34"/>
                  <a:gd name="T8" fmla="*/ 298 w 298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8" h="34">
                    <a:moveTo>
                      <a:pt x="0" y="0"/>
                    </a:moveTo>
                    <a:cubicBezTo>
                      <a:pt x="95" y="34"/>
                      <a:pt x="198" y="19"/>
                      <a:pt x="298" y="1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8" name="Freeform 29"/>
              <p:cNvSpPr>
                <a:spLocks/>
              </p:cNvSpPr>
              <p:nvPr/>
            </p:nvSpPr>
            <p:spPr bwMode="auto">
              <a:xfrm>
                <a:off x="4270" y="2690"/>
                <a:ext cx="407" cy="27"/>
              </a:xfrm>
              <a:custGeom>
                <a:avLst/>
                <a:gdLst>
                  <a:gd name="T0" fmla="*/ 0 w 669"/>
                  <a:gd name="T1" fmla="*/ 1 h 44"/>
                  <a:gd name="T2" fmla="*/ 1 w 669"/>
                  <a:gd name="T3" fmla="*/ 1 h 44"/>
                  <a:gd name="T4" fmla="*/ 1 w 669"/>
                  <a:gd name="T5" fmla="*/ 1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9" name="Freeform 30"/>
              <p:cNvSpPr>
                <a:spLocks/>
              </p:cNvSpPr>
              <p:nvPr/>
            </p:nvSpPr>
            <p:spPr bwMode="auto">
              <a:xfrm>
                <a:off x="4751" y="2728"/>
                <a:ext cx="192" cy="12"/>
              </a:xfrm>
              <a:custGeom>
                <a:avLst/>
                <a:gdLst>
                  <a:gd name="T0" fmla="*/ 0 w 316"/>
                  <a:gd name="T1" fmla="*/ 0 h 18"/>
                  <a:gd name="T2" fmla="*/ 1 w 316"/>
                  <a:gd name="T3" fmla="*/ 1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0" name="Freeform 31"/>
              <p:cNvSpPr>
                <a:spLocks/>
              </p:cNvSpPr>
              <p:nvPr/>
            </p:nvSpPr>
            <p:spPr bwMode="auto">
              <a:xfrm>
                <a:off x="4423" y="2711"/>
                <a:ext cx="34" cy="47"/>
              </a:xfrm>
              <a:custGeom>
                <a:avLst/>
                <a:gdLst>
                  <a:gd name="T0" fmla="*/ 0 w 56"/>
                  <a:gd name="T1" fmla="*/ 0 h 74"/>
                  <a:gd name="T2" fmla="*/ 1 w 56"/>
                  <a:gd name="T3" fmla="*/ 1 h 74"/>
                  <a:gd name="T4" fmla="*/ 1 w 56"/>
                  <a:gd name="T5" fmla="*/ 1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1" name="Text Box 32"/>
              <p:cNvSpPr txBox="1">
                <a:spLocks noChangeArrowheads="1"/>
              </p:cNvSpPr>
              <p:nvPr/>
            </p:nvSpPr>
            <p:spPr bwMode="auto">
              <a:xfrm>
                <a:off x="3826" y="2589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>
                    <a:solidFill>
                      <a:srgbClr val="000000"/>
                    </a:solidFill>
                    <a:latin typeface="Times" charset="0"/>
                  </a:rPr>
                  <a:t>d</a:t>
                </a:r>
                <a:endParaRPr lang="en-GB" sz="1800"/>
              </a:p>
            </p:txBody>
          </p:sp>
          <p:sp>
            <p:nvSpPr>
              <p:cNvPr id="40992" name="Text Box 33"/>
              <p:cNvSpPr txBox="1">
                <a:spLocks noChangeArrowheads="1"/>
              </p:cNvSpPr>
              <p:nvPr/>
            </p:nvSpPr>
            <p:spPr bwMode="auto">
              <a:xfrm>
                <a:off x="4915" y="2582"/>
                <a:ext cx="1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>
                    <a:solidFill>
                      <a:srgbClr val="000000"/>
                    </a:solidFill>
                    <a:latin typeface="Times" charset="0"/>
                  </a:rPr>
                  <a:t>s</a:t>
                </a:r>
                <a:endParaRPr lang="en-GB" sz="1800"/>
              </a:p>
            </p:txBody>
          </p:sp>
          <p:sp>
            <p:nvSpPr>
              <p:cNvPr id="40993" name="Freeform 34"/>
              <p:cNvSpPr>
                <a:spLocks/>
              </p:cNvSpPr>
              <p:nvPr/>
            </p:nvSpPr>
            <p:spPr bwMode="auto">
              <a:xfrm>
                <a:off x="4620" y="2917"/>
                <a:ext cx="89" cy="195"/>
              </a:xfrm>
              <a:custGeom>
                <a:avLst/>
                <a:gdLst>
                  <a:gd name="T0" fmla="*/ 0 w 365"/>
                  <a:gd name="T1" fmla="*/ 2 h 258"/>
                  <a:gd name="T2" fmla="*/ 0 w 365"/>
                  <a:gd name="T3" fmla="*/ 2 h 258"/>
                  <a:gd name="T4" fmla="*/ 0 w 365"/>
                  <a:gd name="T5" fmla="*/ 2 h 258"/>
                  <a:gd name="T6" fmla="*/ 0 w 365"/>
                  <a:gd name="T7" fmla="*/ 0 h 258"/>
                  <a:gd name="T8" fmla="*/ 0 w 365"/>
                  <a:gd name="T9" fmla="*/ 2 h 258"/>
                  <a:gd name="T10" fmla="*/ 0 w 365"/>
                  <a:gd name="T11" fmla="*/ 2 h 258"/>
                  <a:gd name="T12" fmla="*/ 0 w 365"/>
                  <a:gd name="T13" fmla="*/ 2 h 258"/>
                  <a:gd name="T14" fmla="*/ 0 w 365"/>
                  <a:gd name="T15" fmla="*/ 2 h 258"/>
                  <a:gd name="T16" fmla="*/ 0 w 365"/>
                  <a:gd name="T17" fmla="*/ 2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5"/>
                  <a:gd name="T28" fmla="*/ 0 h 258"/>
                  <a:gd name="T29" fmla="*/ 365 w 365"/>
                  <a:gd name="T30" fmla="*/ 258 h 2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5" h="258">
                    <a:moveTo>
                      <a:pt x="340" y="72"/>
                    </a:moveTo>
                    <a:cubicBezTo>
                      <a:pt x="242" y="39"/>
                      <a:pt x="365" y="78"/>
                      <a:pt x="268" y="54"/>
                    </a:cubicBezTo>
                    <a:cubicBezTo>
                      <a:pt x="226" y="44"/>
                      <a:pt x="184" y="9"/>
                      <a:pt x="142" y="6"/>
                    </a:cubicBezTo>
                    <a:cubicBezTo>
                      <a:pt x="118" y="4"/>
                      <a:pt x="94" y="2"/>
                      <a:pt x="70" y="0"/>
                    </a:cubicBezTo>
                    <a:cubicBezTo>
                      <a:pt x="34" y="5"/>
                      <a:pt x="0" y="0"/>
                      <a:pt x="28" y="42"/>
                    </a:cubicBezTo>
                    <a:cubicBezTo>
                      <a:pt x="30" y="66"/>
                      <a:pt x="28" y="117"/>
                      <a:pt x="52" y="138"/>
                    </a:cubicBezTo>
                    <a:cubicBezTo>
                      <a:pt x="63" y="147"/>
                      <a:pt x="88" y="162"/>
                      <a:pt x="88" y="162"/>
                    </a:cubicBezTo>
                    <a:cubicBezTo>
                      <a:pt x="104" y="186"/>
                      <a:pt x="128" y="193"/>
                      <a:pt x="154" y="210"/>
                    </a:cubicBezTo>
                    <a:cubicBezTo>
                      <a:pt x="201" y="241"/>
                      <a:pt x="266" y="258"/>
                      <a:pt x="322" y="258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994" name="Text Box 35"/>
              <p:cNvSpPr txBox="1">
                <a:spLocks noChangeArrowheads="1"/>
              </p:cNvSpPr>
              <p:nvPr/>
            </p:nvSpPr>
            <p:spPr bwMode="auto">
              <a:xfrm>
                <a:off x="4868" y="2964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000000"/>
                    </a:solidFill>
                    <a:latin typeface="Calibri" charset="0"/>
                  </a:rPr>
                  <a:t>μ</a:t>
                </a:r>
                <a:endParaRPr lang="el-GR" sz="1800">
                  <a:latin typeface="Calibri" charset="0"/>
                </a:endParaRPr>
              </a:p>
            </p:txBody>
          </p:sp>
          <p:sp>
            <p:nvSpPr>
              <p:cNvPr id="40995" name="Text Box 36"/>
              <p:cNvSpPr txBox="1">
                <a:spLocks noChangeArrowheads="1"/>
              </p:cNvSpPr>
              <p:nvPr/>
            </p:nvSpPr>
            <p:spPr bwMode="auto">
              <a:xfrm>
                <a:off x="4910" y="2812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l-GR" sz="1800">
                    <a:solidFill>
                      <a:srgbClr val="000000"/>
                    </a:solidFill>
                    <a:latin typeface="Calibri" charset="0"/>
                  </a:rPr>
                  <a:t>μ</a:t>
                </a:r>
                <a:endParaRPr lang="el-GR" sz="1800">
                  <a:latin typeface="Calibri" charset="0"/>
                </a:endParaRPr>
              </a:p>
            </p:txBody>
          </p:sp>
          <p:sp>
            <p:nvSpPr>
              <p:cNvPr id="40996" name="Freeform 37"/>
              <p:cNvSpPr>
                <a:spLocks/>
              </p:cNvSpPr>
              <p:nvPr/>
            </p:nvSpPr>
            <p:spPr bwMode="auto">
              <a:xfrm>
                <a:off x="4487" y="2809"/>
                <a:ext cx="88" cy="195"/>
              </a:xfrm>
              <a:custGeom>
                <a:avLst/>
                <a:gdLst>
                  <a:gd name="T0" fmla="*/ 0 w 134"/>
                  <a:gd name="T1" fmla="*/ 2147483647 h 111"/>
                  <a:gd name="T2" fmla="*/ 1 w 134"/>
                  <a:gd name="T3" fmla="*/ 2147483647 h 111"/>
                  <a:gd name="T4" fmla="*/ 1 w 134"/>
                  <a:gd name="T5" fmla="*/ 2147483647 h 111"/>
                  <a:gd name="T6" fmla="*/ 1 w 134"/>
                  <a:gd name="T7" fmla="*/ 2147483647 h 1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11"/>
                  <a:gd name="T14" fmla="*/ 134 w 134"/>
                  <a:gd name="T15" fmla="*/ 111 h 1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11">
                    <a:moveTo>
                      <a:pt x="0" y="17"/>
                    </a:moveTo>
                    <a:cubicBezTo>
                      <a:pt x="19" y="73"/>
                      <a:pt x="0" y="60"/>
                      <a:pt x="61" y="51"/>
                    </a:cubicBezTo>
                    <a:cubicBezTo>
                      <a:pt x="119" y="31"/>
                      <a:pt x="98" y="0"/>
                      <a:pt x="108" y="111"/>
                    </a:cubicBezTo>
                    <a:cubicBezTo>
                      <a:pt x="133" y="102"/>
                      <a:pt x="125" y="110"/>
                      <a:pt x="134" y="91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0969" name="Text Box 34"/>
            <p:cNvSpPr txBox="1">
              <a:spLocks noChangeArrowheads="1"/>
            </p:cNvSpPr>
            <p:nvPr/>
          </p:nvSpPr>
          <p:spPr bwMode="auto">
            <a:xfrm>
              <a:off x="4822825" y="1219200"/>
              <a:ext cx="2636838" cy="21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/>
                <a:t>GIM, Phys.Rev.D2,1285,1970</a:t>
              </a:r>
            </a:p>
          </p:txBody>
        </p:sp>
        <p:grpSp>
          <p:nvGrpSpPr>
            <p:cNvPr id="40970" name="Group 60"/>
            <p:cNvGrpSpPr>
              <a:grpSpLocks/>
            </p:cNvGrpSpPr>
            <p:nvPr/>
          </p:nvGrpSpPr>
          <p:grpSpPr bwMode="auto">
            <a:xfrm>
              <a:off x="4835525" y="1425575"/>
              <a:ext cx="3851275" cy="4038600"/>
              <a:chOff x="4835525" y="1425575"/>
              <a:chExt cx="3851275" cy="4038600"/>
            </a:xfrm>
          </p:grpSpPr>
          <p:sp>
            <p:nvSpPr>
              <p:cNvPr id="40974" name="Rectangle 63"/>
              <p:cNvSpPr>
                <a:spLocks noChangeArrowheads="1"/>
              </p:cNvSpPr>
              <p:nvPr/>
            </p:nvSpPr>
            <p:spPr bwMode="auto">
              <a:xfrm>
                <a:off x="4835525" y="1425575"/>
                <a:ext cx="3851275" cy="40386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pic>
            <p:nvPicPr>
              <p:cNvPr id="40975" name="Picture 3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09" t="22214" r="15649"/>
              <a:stretch>
                <a:fillRect/>
              </a:stretch>
            </p:blipFill>
            <p:spPr bwMode="auto">
              <a:xfrm>
                <a:off x="4876799" y="1524000"/>
                <a:ext cx="3733796" cy="117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0976" name="Picture 3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3" y="2723821"/>
                <a:ext cx="3732856" cy="49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0977" name="Picture 3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2" y="3417777"/>
                <a:ext cx="3755211" cy="677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0978" name="Picture 3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4337504"/>
                <a:ext cx="2179740" cy="110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0979" name="Picture 3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250777"/>
                <a:ext cx="1015696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0980" name="Picture 39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4257387"/>
                <a:ext cx="1430558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sp>
            <p:nvSpPr>
              <p:cNvPr id="40981" name="TextBox 60"/>
              <p:cNvSpPr txBox="1">
                <a:spLocks noChangeArrowheads="1"/>
              </p:cNvSpPr>
              <p:nvPr/>
            </p:nvSpPr>
            <p:spPr bwMode="auto">
              <a:xfrm>
                <a:off x="6580202" y="2286000"/>
                <a:ext cx="460905" cy="407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…</a:t>
                </a:r>
              </a:p>
            </p:txBody>
          </p:sp>
          <p:sp>
            <p:nvSpPr>
              <p:cNvPr id="40982" name="TextBox 61"/>
              <p:cNvSpPr txBox="1">
                <a:spLocks noChangeArrowheads="1"/>
              </p:cNvSpPr>
              <p:nvPr/>
            </p:nvSpPr>
            <p:spPr bwMode="auto">
              <a:xfrm>
                <a:off x="6553200" y="3001817"/>
                <a:ext cx="460905" cy="407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…</a:t>
                </a:r>
              </a:p>
            </p:txBody>
          </p:sp>
          <p:sp>
            <p:nvSpPr>
              <p:cNvPr id="40983" name="TextBox 62"/>
              <p:cNvSpPr txBox="1">
                <a:spLocks noChangeArrowheads="1"/>
              </p:cNvSpPr>
              <p:nvPr/>
            </p:nvSpPr>
            <p:spPr bwMode="auto">
              <a:xfrm>
                <a:off x="6553200" y="3886200"/>
                <a:ext cx="460905" cy="407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…</a:t>
                </a:r>
              </a:p>
            </p:txBody>
          </p:sp>
        </p:grpSp>
        <p:sp>
          <p:nvSpPr>
            <p:cNvPr id="40971" name="Text Placeholder 2"/>
            <p:cNvSpPr txBox="1">
              <a:spLocks/>
            </p:cNvSpPr>
            <p:nvPr/>
          </p:nvSpPr>
          <p:spPr bwMode="auto">
            <a:xfrm>
              <a:off x="4800600" y="762000"/>
              <a:ext cx="41148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000099"/>
                  </a:solidFill>
                </a:rPr>
                <a:t>K</a:t>
              </a:r>
              <a:r>
                <a:rPr lang="en-US" baseline="30000">
                  <a:solidFill>
                    <a:srgbClr val="000099"/>
                  </a:solidFill>
                </a:rPr>
                <a:t>0</a:t>
              </a:r>
              <a:r>
                <a:rPr lang="en-US">
                  <a:solidFill>
                    <a:srgbClr val="000099"/>
                  </a:solidFill>
                  <a:latin typeface="Times New Roman" charset="0"/>
                </a:rPr>
                <a:t> →</a:t>
              </a:r>
              <a:r>
                <a:rPr lang="el-GR">
                  <a:solidFill>
                    <a:srgbClr val="000099"/>
                  </a:solidFill>
                  <a:latin typeface="Times New Roman" charset="0"/>
                </a:rPr>
                <a:t>μμ</a:t>
              </a:r>
              <a:r>
                <a:rPr lang="en-US">
                  <a:solidFill>
                    <a:srgbClr val="000099"/>
                  </a:solidFill>
                </a:rPr>
                <a:t> pointed to the </a:t>
              </a:r>
              <a:r>
                <a:rPr lang="en-US">
                  <a:solidFill>
                    <a:srgbClr val="FF0000"/>
                  </a:solidFill>
                </a:rPr>
                <a:t>charm</a:t>
              </a:r>
              <a:r>
                <a:rPr lang="en-US">
                  <a:solidFill>
                    <a:srgbClr val="000099"/>
                  </a:solidFill>
                </a:rPr>
                <a:t> quark:</a:t>
              </a:r>
            </a:p>
          </p:txBody>
        </p:sp>
        <p:sp>
          <p:nvSpPr>
            <p:cNvPr id="40972" name="Oval 33"/>
            <p:cNvSpPr>
              <a:spLocks noChangeArrowheads="1"/>
            </p:cNvSpPr>
            <p:nvPr/>
          </p:nvSpPr>
          <p:spPr bwMode="auto">
            <a:xfrm>
              <a:off x="7483475" y="3581400"/>
              <a:ext cx="1279525" cy="45720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nl-NL"/>
            </a:p>
          </p:txBody>
        </p:sp>
        <p:sp>
          <p:nvSpPr>
            <p:cNvPr id="40973" name="Oval 33"/>
            <p:cNvSpPr>
              <a:spLocks noChangeArrowheads="1"/>
            </p:cNvSpPr>
            <p:nvPr/>
          </p:nvSpPr>
          <p:spPr bwMode="auto">
            <a:xfrm>
              <a:off x="7377113" y="4102100"/>
              <a:ext cx="533400" cy="45720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nl-NL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38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638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663575"/>
            <a:ext cx="3403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Box 8"/>
          <p:cNvSpPr txBox="1">
            <a:spLocks noChangeArrowheads="1"/>
          </p:cNvSpPr>
          <p:nvPr/>
        </p:nvSpPr>
        <p:spPr bwMode="auto">
          <a:xfrm>
            <a:off x="5724525" y="3390900"/>
            <a:ext cx="3535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</a:rPr>
              <a:t>Such a mix of events can hardly cause an artificial experimental asymmetry… </a:t>
            </a:r>
          </a:p>
        </p:txBody>
      </p:sp>
      <p:pic>
        <p:nvPicPr>
          <p:cNvPr id="16384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276600"/>
            <a:ext cx="5187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71550"/>
            <a:ext cx="37195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211513"/>
            <a:ext cx="5186363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Angular analysis 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48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(12)</a:t>
            </a:r>
            <a:endParaRPr lang="en-US" sz="1000" b="0" i="0"/>
          </a:p>
        </p:txBody>
      </p:sp>
      <p:pic>
        <p:nvPicPr>
          <p:cNvPr id="16486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663575"/>
            <a:ext cx="3403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TextBox 8"/>
          <p:cNvSpPr txBox="1">
            <a:spLocks noChangeArrowheads="1"/>
          </p:cNvSpPr>
          <p:nvPr/>
        </p:nvSpPr>
        <p:spPr bwMode="auto">
          <a:xfrm>
            <a:off x="5724525" y="3390900"/>
            <a:ext cx="3535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</a:rPr>
              <a:t>Such a mix of events can hardly cause an artificial experimental asymmetry… </a:t>
            </a:r>
          </a:p>
        </p:txBody>
      </p:sp>
      <p:sp>
        <p:nvSpPr>
          <p:cNvPr id="164871" name="TextBox 1"/>
          <p:cNvSpPr txBox="1">
            <a:spLocks noChangeArrowheads="1"/>
          </p:cNvSpPr>
          <p:nvPr/>
        </p:nvSpPr>
        <p:spPr bwMode="auto">
          <a:xfrm>
            <a:off x="1346200" y="5464175"/>
            <a:ext cx="1639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rgbClr val="000000"/>
                </a:solidFill>
              </a:rPr>
              <a:t>2.9σ in each bin</a:t>
            </a:r>
          </a:p>
        </p:txBody>
      </p:sp>
      <p:pic>
        <p:nvPicPr>
          <p:cNvPr id="16487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5118100"/>
            <a:ext cx="26209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71550"/>
            <a:ext cx="3719513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589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209675"/>
          </a:xfrm>
        </p:spPr>
        <p:txBody>
          <a:bodyPr/>
          <a:lstStyle/>
          <a:p>
            <a:r>
              <a:rPr lang="en-US">
                <a:latin typeface="Verdana" charset="0"/>
              </a:rPr>
              <a:t>Many observable, many measurements</a:t>
            </a:r>
            <a:r>
              <a:rPr lang="is-IS">
                <a:latin typeface="Verdana" charset="0"/>
              </a:rPr>
              <a:t>…</a:t>
            </a:r>
            <a:endParaRPr lang="en-US">
              <a:latin typeface="Verdana" charset="0"/>
            </a:endParaRPr>
          </a:p>
        </p:txBody>
      </p:sp>
      <p:sp>
        <p:nvSpPr>
          <p:cNvPr id="16589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BE1B4C6-FBF1-BE45-AA90-DB26AECA3FDB}" type="slidenum">
              <a:rPr lang="en-US" sz="1000" b="0" i="0"/>
              <a:pPr/>
              <a:t>122</a:t>
            </a:fld>
            <a:r>
              <a:rPr lang="en-US" sz="1000" b="0" i="0"/>
              <a:t>)</a:t>
            </a:r>
          </a:p>
        </p:txBody>
      </p:sp>
      <p:pic>
        <p:nvPicPr>
          <p:cNvPr id="1658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3"/>
          <a:stretch>
            <a:fillRect/>
          </a:stretch>
        </p:blipFill>
        <p:spPr bwMode="auto">
          <a:xfrm>
            <a:off x="4462463" y="2238375"/>
            <a:ext cx="467201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0"/>
          <a:stretch>
            <a:fillRect/>
          </a:stretch>
        </p:blipFill>
        <p:spPr bwMode="auto">
          <a:xfrm>
            <a:off x="11113" y="2122488"/>
            <a:ext cx="4670425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66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Many observable, many measurements</a:t>
            </a:r>
          </a:p>
          <a:p>
            <a:pPr>
              <a:buFont typeface="Wingdings" charset="0"/>
              <a:buChar char="Ø"/>
            </a:pPr>
            <a:r>
              <a:rPr lang="en-US">
                <a:solidFill>
                  <a:schemeClr val="accent2"/>
                </a:solidFill>
                <a:latin typeface="Verdana" charset="0"/>
              </a:rPr>
              <a:t>No wonder there is some deviation somewhere?!</a:t>
            </a:r>
          </a:p>
        </p:txBody>
      </p:sp>
      <p:sp>
        <p:nvSpPr>
          <p:cNvPr id="16691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B330B72-FA4F-3A4C-B758-D6AE870622B0}" type="slidenum">
              <a:rPr lang="en-US" sz="1000" b="0" i="0"/>
              <a:pPr/>
              <a:t>123</a:t>
            </a:fld>
            <a:r>
              <a:rPr lang="en-US" sz="1000" b="0" i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2201" y="2967335"/>
            <a:ext cx="13795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Fit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Road to discovery: Wilson coefficients</a:t>
            </a:r>
          </a:p>
        </p:txBody>
      </p:sp>
      <p:sp>
        <p:nvSpPr>
          <p:cNvPr id="1679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5757C82-5A47-7A43-8168-5C99B79BD8F6}" type="slidenum">
              <a:rPr lang="en-US" sz="1000" b="0" i="0"/>
              <a:pPr/>
              <a:t>124</a:t>
            </a:fld>
            <a:r>
              <a:rPr lang="en-US" sz="1000" b="0" i="0"/>
              <a:t>)</a:t>
            </a:r>
          </a:p>
        </p:txBody>
      </p:sp>
      <p:grpSp>
        <p:nvGrpSpPr>
          <p:cNvPr id="167939" name="Group 10"/>
          <p:cNvGrpSpPr>
            <a:grpSpLocks/>
          </p:cNvGrpSpPr>
          <p:nvPr/>
        </p:nvGrpSpPr>
        <p:grpSpPr bwMode="auto">
          <a:xfrm>
            <a:off x="1114425" y="933450"/>
            <a:ext cx="6837363" cy="5476875"/>
            <a:chOff x="1037968" y="971080"/>
            <a:chExt cx="6837216" cy="5478424"/>
          </a:xfrm>
        </p:grpSpPr>
        <p:sp>
          <p:nvSpPr>
            <p:cNvPr id="3" name="Rectangle 2"/>
            <p:cNvSpPr/>
            <p:nvPr/>
          </p:nvSpPr>
          <p:spPr>
            <a:xfrm>
              <a:off x="1037968" y="971080"/>
              <a:ext cx="6837216" cy="547842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Theory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(What are Wilson coefficients?)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Measurements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(of Wilson coefficients)</a:t>
              </a: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Fit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(i.e. determine Wilson coefficients)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Interpretation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(which models correspond to theses Wilson coefficients?)</a:t>
              </a:r>
            </a:p>
          </p:txBody>
        </p:sp>
        <p:sp>
          <p:nvSpPr>
            <p:cNvPr id="167941" name="Right Arrow 6"/>
            <p:cNvSpPr>
              <a:spLocks noChangeArrowheads="1"/>
            </p:cNvSpPr>
            <p:nvPr/>
          </p:nvSpPr>
          <p:spPr bwMode="auto">
            <a:xfrm rot="5400000">
              <a:off x="4264760" y="1623965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7942" name="Right Arrow 8"/>
            <p:cNvSpPr>
              <a:spLocks noChangeArrowheads="1"/>
            </p:cNvSpPr>
            <p:nvPr/>
          </p:nvSpPr>
          <p:spPr bwMode="auto">
            <a:xfrm rot="5400000">
              <a:off x="4264761" y="31985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7943" name="Right Arrow 9"/>
            <p:cNvSpPr>
              <a:spLocks noChangeArrowheads="1"/>
            </p:cNvSpPr>
            <p:nvPr/>
          </p:nvSpPr>
          <p:spPr bwMode="auto">
            <a:xfrm rot="5400000">
              <a:off x="4264761" y="47347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68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Verdana" charset="0"/>
              </a:rPr>
              <a:t>Agreement of various measurements:</a:t>
            </a:r>
            <a:endParaRPr lang="en-US" dirty="0">
              <a:latin typeface="Verdana" charset="0"/>
            </a:endParaRPr>
          </a:p>
        </p:txBody>
      </p:sp>
      <p:sp>
        <p:nvSpPr>
          <p:cNvPr id="16896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150A734-0DBD-F84A-AD48-94D08EC18B1D}" type="slidenum">
              <a:rPr lang="en-US" sz="1000" b="0" i="0"/>
              <a:pPr/>
              <a:t>125</a:t>
            </a:fld>
            <a:r>
              <a:rPr lang="en-US" sz="1000" b="0" i="0"/>
              <a:t>)</a:t>
            </a:r>
          </a:p>
        </p:txBody>
      </p:sp>
      <p:pic>
        <p:nvPicPr>
          <p:cNvPr id="1689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93825"/>
            <a:ext cx="8472487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Rectangle 11"/>
          <p:cNvSpPr>
            <a:spLocks noChangeArrowheads="1"/>
          </p:cNvSpPr>
          <p:nvPr/>
        </p:nvSpPr>
        <p:spPr bwMode="auto">
          <a:xfrm>
            <a:off x="5186480" y="6040540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 dirty="0" err="1">
                <a:solidFill>
                  <a:srgbClr val="000000"/>
                </a:solidFill>
              </a:rPr>
              <a:t>Altmannshofer</a:t>
            </a:r>
            <a:r>
              <a:rPr lang="en-US" sz="900" b="0" i="0" dirty="0">
                <a:solidFill>
                  <a:srgbClr val="000000"/>
                </a:solidFill>
              </a:rPr>
              <a:t> &amp; Straub, arXiv:1503.06199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699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BEFBB1A-65B3-134C-9D11-04AF7AB2B092}" type="slidenum">
              <a:rPr lang="en-US" sz="1000" b="0" i="0"/>
              <a:pPr/>
              <a:t>126</a:t>
            </a:fld>
            <a:r>
              <a:rPr lang="en-US" sz="1000" b="0" i="0"/>
              <a:t>)</a:t>
            </a:r>
          </a:p>
        </p:txBody>
      </p:sp>
      <p:pic>
        <p:nvPicPr>
          <p:cNvPr id="5" name="Picture 4" descr="Screen Shot 2016-01-18 at 15.15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"/>
          <a:stretch/>
        </p:blipFill>
        <p:spPr>
          <a:xfrm>
            <a:off x="679450" y="2154238"/>
            <a:ext cx="3905250" cy="381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9988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171700"/>
            <a:ext cx="3767137" cy="37830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9989" name="Content Placeholder 2"/>
          <p:cNvSpPr txBox="1">
            <a:spLocks/>
          </p:cNvSpPr>
          <p:nvPr/>
        </p:nvSpPr>
        <p:spPr bwMode="auto">
          <a:xfrm>
            <a:off x="390525" y="954088"/>
            <a:ext cx="77724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i="0">
                <a:solidFill>
                  <a:schemeClr val="tx1"/>
                </a:solidFill>
              </a:rPr>
              <a:t>C</a:t>
            </a:r>
            <a:r>
              <a:rPr lang="en-US" sz="1800" b="0" i="0" baseline="-25000">
                <a:solidFill>
                  <a:schemeClr val="tx1"/>
                </a:solidFill>
              </a:rPr>
              <a:t>9</a:t>
            </a:r>
            <a:r>
              <a:rPr lang="en-US" sz="1800" b="0" i="0" baseline="30000">
                <a:solidFill>
                  <a:schemeClr val="tx1"/>
                </a:solidFill>
              </a:rPr>
              <a:t>NP</a:t>
            </a:r>
            <a:r>
              <a:rPr lang="en-US" sz="1800" b="0" i="0">
                <a:solidFill>
                  <a:schemeClr val="tx1"/>
                </a:solidFill>
              </a:rPr>
              <a:t> deviates from 0 by &gt;4σ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i="0">
                <a:solidFill>
                  <a:schemeClr val="tx1"/>
                </a:solidFill>
              </a:rPr>
              <a:t>Caveat: debate on non-pertirbative charm-loop effects</a:t>
            </a:r>
          </a:p>
        </p:txBody>
      </p:sp>
      <p:sp>
        <p:nvSpPr>
          <p:cNvPr id="169990" name="Rectangle 11"/>
          <p:cNvSpPr>
            <a:spLocks noChangeArrowheads="1"/>
          </p:cNvSpPr>
          <p:nvPr/>
        </p:nvSpPr>
        <p:spPr bwMode="auto">
          <a:xfrm>
            <a:off x="5397500" y="2168525"/>
            <a:ext cx="3276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sz="900" b="0" i="0">
                <a:solidFill>
                  <a:srgbClr val="000000"/>
                </a:solidFill>
              </a:rPr>
              <a:t>Descotes-Genon, Matias, Virto, arXiv:1510.04239</a:t>
            </a:r>
          </a:p>
        </p:txBody>
      </p:sp>
      <p:sp>
        <p:nvSpPr>
          <p:cNvPr id="169991" name="Rectangle 11"/>
          <p:cNvSpPr>
            <a:spLocks noChangeArrowheads="1"/>
          </p:cNvSpPr>
          <p:nvPr/>
        </p:nvSpPr>
        <p:spPr bwMode="auto">
          <a:xfrm>
            <a:off x="1328738" y="2187575"/>
            <a:ext cx="3124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Altmannshofer &amp; Straub, arXiv:1503.06199</a:t>
            </a:r>
          </a:p>
        </p:txBody>
      </p:sp>
      <p:sp>
        <p:nvSpPr>
          <p:cNvPr id="169992" name="Rectangle 4"/>
          <p:cNvSpPr>
            <a:spLocks noChangeArrowheads="1"/>
          </p:cNvSpPr>
          <p:nvPr/>
        </p:nvSpPr>
        <p:spPr bwMode="auto">
          <a:xfrm>
            <a:off x="1296988" y="2216150"/>
            <a:ext cx="3200400" cy="3200400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9993" name="Rectangle 13"/>
          <p:cNvSpPr>
            <a:spLocks noChangeArrowheads="1"/>
          </p:cNvSpPr>
          <p:nvPr/>
        </p:nvSpPr>
        <p:spPr bwMode="auto">
          <a:xfrm>
            <a:off x="5335588" y="2216150"/>
            <a:ext cx="3200400" cy="3200400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cxnSp>
        <p:nvCxnSpPr>
          <p:cNvPr id="169994" name="Straight Connector 11"/>
          <p:cNvCxnSpPr>
            <a:cxnSpLocks noChangeShapeType="1"/>
          </p:cNvCxnSpPr>
          <p:nvPr/>
        </p:nvCxnSpPr>
        <p:spPr bwMode="auto">
          <a:xfrm>
            <a:off x="1296988" y="381635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995" name="Straight Connector 16"/>
          <p:cNvCxnSpPr>
            <a:cxnSpLocks noChangeShapeType="1"/>
          </p:cNvCxnSpPr>
          <p:nvPr/>
        </p:nvCxnSpPr>
        <p:spPr bwMode="auto">
          <a:xfrm>
            <a:off x="5335588" y="381635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996" name="Straight Connector 17"/>
          <p:cNvCxnSpPr>
            <a:cxnSpLocks noChangeShapeType="1"/>
          </p:cNvCxnSpPr>
          <p:nvPr/>
        </p:nvCxnSpPr>
        <p:spPr bwMode="auto">
          <a:xfrm flipV="1">
            <a:off x="3201988" y="221615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5-Point Star 14"/>
          <p:cNvSpPr/>
          <p:nvPr/>
        </p:nvSpPr>
        <p:spPr bwMode="auto">
          <a:xfrm>
            <a:off x="3097213" y="367823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  <a:ea typeface="b"/>
              <a:cs typeface="b"/>
            </a:endParaRPr>
          </a:p>
        </p:txBody>
      </p:sp>
      <p:cxnSp>
        <p:nvCxnSpPr>
          <p:cNvPr id="169998" name="Straight Connector 20"/>
          <p:cNvCxnSpPr>
            <a:cxnSpLocks noChangeShapeType="1"/>
          </p:cNvCxnSpPr>
          <p:nvPr/>
        </p:nvCxnSpPr>
        <p:spPr bwMode="auto">
          <a:xfrm flipV="1">
            <a:off x="6935788" y="221615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5-Point Star 16"/>
          <p:cNvSpPr/>
          <p:nvPr/>
        </p:nvSpPr>
        <p:spPr bwMode="auto">
          <a:xfrm>
            <a:off x="6831013" y="368300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  <a:ea typeface="b"/>
              <a:cs typeface="b"/>
            </a:endParaRPr>
          </a:p>
        </p:txBody>
      </p:sp>
      <p:sp>
        <p:nvSpPr>
          <p:cNvPr id="170000" name="TextBox 17"/>
          <p:cNvSpPr txBox="1">
            <a:spLocks noChangeArrowheads="1"/>
          </p:cNvSpPr>
          <p:nvPr/>
        </p:nvSpPr>
        <p:spPr bwMode="auto">
          <a:xfrm rot="-3116144">
            <a:off x="3191669" y="3053556"/>
            <a:ext cx="1303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rgbClr val="008000"/>
                </a:solidFill>
              </a:rPr>
              <a:t>Only BR info</a:t>
            </a:r>
          </a:p>
        </p:txBody>
      </p:sp>
      <p:sp>
        <p:nvSpPr>
          <p:cNvPr id="170001" name="TextBox 18"/>
          <p:cNvSpPr txBox="1">
            <a:spLocks noChangeArrowheads="1"/>
          </p:cNvSpPr>
          <p:nvPr/>
        </p:nvSpPr>
        <p:spPr bwMode="auto">
          <a:xfrm rot="3226370">
            <a:off x="1295400" y="4149725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rgbClr val="FF0000"/>
                </a:solidFill>
              </a:rPr>
              <a:t>Only angular info</a:t>
            </a:r>
          </a:p>
        </p:txBody>
      </p:sp>
      <p:sp>
        <p:nvSpPr>
          <p:cNvPr id="20" name="5-Point Star 19"/>
          <p:cNvSpPr/>
          <p:nvPr/>
        </p:nvSpPr>
        <p:spPr bwMode="auto">
          <a:xfrm>
            <a:off x="1449388" y="259715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  <a:ea typeface="b"/>
              <a:cs typeface="b"/>
            </a:endParaRPr>
          </a:p>
        </p:txBody>
      </p:sp>
      <p:sp>
        <p:nvSpPr>
          <p:cNvPr id="170003" name="Rectangle 11"/>
          <p:cNvSpPr>
            <a:spLocks noChangeArrowheads="1"/>
          </p:cNvSpPr>
          <p:nvPr/>
        </p:nvSpPr>
        <p:spPr bwMode="auto">
          <a:xfrm>
            <a:off x="1714500" y="2570163"/>
            <a:ext cx="633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 i="0">
                <a:solidFill>
                  <a:srgbClr val="000000"/>
                </a:solidFill>
              </a:rPr>
              <a:t>SM</a:t>
            </a:r>
          </a:p>
        </p:txBody>
      </p:sp>
      <p:sp>
        <p:nvSpPr>
          <p:cNvPr id="170004" name="TextBox 1"/>
          <p:cNvSpPr txBox="1">
            <a:spLocks noChangeArrowheads="1"/>
          </p:cNvSpPr>
          <p:nvPr/>
        </p:nvSpPr>
        <p:spPr bwMode="auto">
          <a:xfrm>
            <a:off x="5640388" y="4725988"/>
            <a:ext cx="2209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1000" b="0" i="0">
                <a:solidFill>
                  <a:schemeClr val="tx1"/>
                </a:solidFill>
              </a:rPr>
              <a:t>Pull</a:t>
            </a:r>
            <a:r>
              <a:rPr lang="en-US" sz="1000" b="0" i="0" baseline="-25000">
                <a:solidFill>
                  <a:schemeClr val="tx1"/>
                </a:solidFill>
              </a:rPr>
              <a:t>SM</a:t>
            </a:r>
            <a:r>
              <a:rPr lang="en-US" sz="1000" b="0" i="0">
                <a:solidFill>
                  <a:schemeClr val="tx1"/>
                </a:solidFill>
              </a:rPr>
              <a:t> p-val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SM </a:t>
            </a:r>
            <a:r>
              <a:rPr lang="en-US" sz="800" b="0" i="0">
                <a:solidFill>
                  <a:schemeClr val="tx1"/>
                </a:solidFill>
              </a:rPr>
              <a:t>(χ</a:t>
            </a:r>
            <a:r>
              <a:rPr lang="en-US" sz="800" b="0" i="0" baseline="30000">
                <a:solidFill>
                  <a:schemeClr val="tx1"/>
                </a:solidFill>
              </a:rPr>
              <a:t>2</a:t>
            </a:r>
            <a:r>
              <a:rPr lang="en-US" sz="800" b="0" i="0">
                <a:solidFill>
                  <a:schemeClr val="tx1"/>
                </a:solidFill>
              </a:rPr>
              <a:t>/ndof=110/96)               </a:t>
            </a:r>
            <a:r>
              <a:rPr lang="en-US" sz="1000" b="0" i="0">
                <a:solidFill>
                  <a:schemeClr val="tx1"/>
                </a:solidFill>
              </a:rPr>
              <a:t>16%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C</a:t>
            </a:r>
            <a:r>
              <a:rPr lang="en-US" sz="1000" b="0" i="0" baseline="-25000">
                <a:solidFill>
                  <a:schemeClr val="tx1"/>
                </a:solidFill>
              </a:rPr>
              <a:t>9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=-1.11         : </a:t>
            </a:r>
            <a:r>
              <a:rPr lang="en-US" sz="1000" i="0"/>
              <a:t>4.5σ</a:t>
            </a:r>
            <a:r>
              <a:rPr lang="en-US" sz="1000" b="0" i="0">
                <a:solidFill>
                  <a:schemeClr val="tx1"/>
                </a:solidFill>
              </a:rPr>
              <a:t>   62%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C</a:t>
            </a:r>
            <a:r>
              <a:rPr lang="en-US" sz="1000" b="0" i="0" baseline="-25000">
                <a:solidFill>
                  <a:schemeClr val="tx1"/>
                </a:solidFill>
              </a:rPr>
              <a:t>9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=-C</a:t>
            </a:r>
            <a:r>
              <a:rPr lang="en-US" sz="1000" b="0" i="0" baseline="-25000">
                <a:solidFill>
                  <a:schemeClr val="tx1"/>
                </a:solidFill>
              </a:rPr>
              <a:t>10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=-0.7: </a:t>
            </a:r>
            <a:r>
              <a:rPr lang="en-US" sz="1000" i="0">
                <a:solidFill>
                  <a:srgbClr val="0066FF"/>
                </a:solidFill>
              </a:rPr>
              <a:t>4.1σ</a:t>
            </a:r>
            <a:r>
              <a:rPr lang="en-US" sz="1000" b="0" i="0">
                <a:solidFill>
                  <a:schemeClr val="tx1"/>
                </a:solidFill>
              </a:rPr>
              <a:t>   55%</a:t>
            </a:r>
          </a:p>
        </p:txBody>
      </p:sp>
      <p:sp>
        <p:nvSpPr>
          <p:cNvPr id="170005" name="TextBox 24"/>
          <p:cNvSpPr txBox="1">
            <a:spLocks noChangeArrowheads="1"/>
          </p:cNvSpPr>
          <p:nvPr/>
        </p:nvSpPr>
        <p:spPr bwMode="auto">
          <a:xfrm>
            <a:off x="1635125" y="4725988"/>
            <a:ext cx="2895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1000" b="0" i="0">
                <a:solidFill>
                  <a:schemeClr val="tx1"/>
                </a:solidFill>
              </a:rPr>
              <a:t>Pull</a:t>
            </a:r>
            <a:r>
              <a:rPr lang="en-US" sz="1000" b="0" i="0" baseline="-25000">
                <a:solidFill>
                  <a:schemeClr val="tx1"/>
                </a:solidFill>
              </a:rPr>
              <a:t>SM </a:t>
            </a:r>
            <a:r>
              <a:rPr lang="en-US" sz="1000" b="0" i="0">
                <a:solidFill>
                  <a:schemeClr val="tx1"/>
                </a:solidFill>
              </a:rPr>
              <a:t> p-val    +ee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SM </a:t>
            </a:r>
            <a:r>
              <a:rPr lang="en-US" sz="800" b="0" i="0">
                <a:solidFill>
                  <a:schemeClr val="tx1"/>
                </a:solidFill>
              </a:rPr>
              <a:t>(χ</a:t>
            </a:r>
            <a:r>
              <a:rPr lang="en-US" sz="800" b="0" i="0" baseline="30000">
                <a:solidFill>
                  <a:schemeClr val="tx1"/>
                </a:solidFill>
              </a:rPr>
              <a:t>2</a:t>
            </a:r>
            <a:r>
              <a:rPr lang="en-US" sz="800" b="0" i="0">
                <a:solidFill>
                  <a:schemeClr val="tx1"/>
                </a:solidFill>
              </a:rPr>
              <a:t>/ndof=117/88)              </a:t>
            </a:r>
            <a:r>
              <a:rPr lang="en-US" sz="1000" b="0" i="0">
                <a:solidFill>
                  <a:schemeClr val="tx1"/>
                </a:solidFill>
              </a:rPr>
              <a:t>2.1% 0.9%     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C</a:t>
            </a:r>
            <a:r>
              <a:rPr lang="en-US" sz="1000" b="0" i="0" baseline="-25000">
                <a:solidFill>
                  <a:schemeClr val="tx1"/>
                </a:solidFill>
              </a:rPr>
              <a:t>9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=-1.07         : 3.7σ 11.3%  </a:t>
            </a:r>
            <a:r>
              <a:rPr lang="en-US" sz="1000" i="0"/>
              <a:t>4.3σ</a:t>
            </a:r>
          </a:p>
          <a:p>
            <a:pPr algn="r"/>
            <a:r>
              <a:rPr lang="en-US" sz="1000" b="0" i="0">
                <a:solidFill>
                  <a:schemeClr val="tx1"/>
                </a:solidFill>
              </a:rPr>
              <a:t>C</a:t>
            </a:r>
            <a:r>
              <a:rPr lang="en-US" sz="1000" b="0" i="0" baseline="-25000">
                <a:solidFill>
                  <a:schemeClr val="tx1"/>
                </a:solidFill>
              </a:rPr>
              <a:t>9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=-C</a:t>
            </a:r>
            <a:r>
              <a:rPr lang="en-US" sz="1000" b="0" i="0" baseline="-25000">
                <a:solidFill>
                  <a:schemeClr val="tx1"/>
                </a:solidFill>
              </a:rPr>
              <a:t>10</a:t>
            </a:r>
            <a:r>
              <a:rPr lang="en-US" sz="1000" b="0" i="0" baseline="30000">
                <a:solidFill>
                  <a:schemeClr val="tx1"/>
                </a:solidFill>
              </a:rPr>
              <a:t>NP</a:t>
            </a:r>
            <a:r>
              <a:rPr lang="en-US" sz="1000" b="0" i="0">
                <a:solidFill>
                  <a:schemeClr val="tx1"/>
                </a:solidFill>
              </a:rPr>
              <a:t>=-0.5: </a:t>
            </a:r>
            <a:r>
              <a:rPr lang="en-US" sz="1000" b="0" i="0">
                <a:solidFill>
                  <a:srgbClr val="000000"/>
                </a:solidFill>
              </a:rPr>
              <a:t>3.1σ</a:t>
            </a:r>
            <a:r>
              <a:rPr lang="en-US" sz="1000" b="0" i="0">
                <a:solidFill>
                  <a:schemeClr val="tx1"/>
                </a:solidFill>
              </a:rPr>
              <a:t>   7.1%  </a:t>
            </a:r>
            <a:r>
              <a:rPr lang="en-US" sz="1000" i="0">
                <a:solidFill>
                  <a:srgbClr val="0066FF"/>
                </a:solidFill>
              </a:rPr>
              <a:t>3.9σ</a:t>
            </a:r>
          </a:p>
        </p:txBody>
      </p:sp>
      <p:pic>
        <p:nvPicPr>
          <p:cNvPr id="1700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798513"/>
            <a:ext cx="2362200" cy="338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007" name="Rectangle 1"/>
          <p:cNvSpPr>
            <a:spLocks noChangeArrowheads="1"/>
          </p:cNvSpPr>
          <p:nvPr/>
        </p:nvSpPr>
        <p:spPr bwMode="auto">
          <a:xfrm>
            <a:off x="6048375" y="1112838"/>
            <a:ext cx="9286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500" b="0" i="0">
                <a:solidFill>
                  <a:schemeClr val="tx1"/>
                </a:solidFill>
              </a:rPr>
              <a:t>LHCb-PAPER-2015-051</a:t>
            </a:r>
          </a:p>
        </p:txBody>
      </p:sp>
      <p:cxnSp>
        <p:nvCxnSpPr>
          <p:cNvPr id="170008" name="Straight Connector 8"/>
          <p:cNvCxnSpPr>
            <a:cxnSpLocks noChangeShapeType="1"/>
          </p:cNvCxnSpPr>
          <p:nvPr/>
        </p:nvCxnSpPr>
        <p:spPr bwMode="auto">
          <a:xfrm>
            <a:off x="3201988" y="49244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09" name="Straight Connector 8"/>
          <p:cNvCxnSpPr>
            <a:cxnSpLocks noChangeShapeType="1"/>
          </p:cNvCxnSpPr>
          <p:nvPr/>
        </p:nvCxnSpPr>
        <p:spPr bwMode="auto">
          <a:xfrm>
            <a:off x="6935788" y="4924425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0010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0"/>
            <a:ext cx="24336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011" name="TextBox 28"/>
          <p:cNvSpPr txBox="1">
            <a:spLocks noChangeArrowheads="1"/>
          </p:cNvSpPr>
          <p:nvPr/>
        </p:nvSpPr>
        <p:spPr bwMode="auto">
          <a:xfrm>
            <a:off x="7275513" y="206375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rgbClr val="161617"/>
                </a:solidFill>
              </a:rPr>
              <a:t>C</a:t>
            </a:r>
            <a:r>
              <a:rPr lang="en-US" b="0" baseline="-25000">
                <a:solidFill>
                  <a:srgbClr val="161617"/>
                </a:solidFill>
              </a:rPr>
              <a:t>9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BR(b</a:t>
            </a:r>
            <a:r>
              <a:rPr lang="en-US">
                <a:latin typeface="Verdana" charset="0"/>
                <a:sym typeface="Wingdings" charset="0"/>
              </a:rPr>
              <a:t>sμμ)                vs            P5’ in B</a:t>
            </a:r>
            <a:r>
              <a:rPr lang="en-US" baseline="30000">
                <a:latin typeface="Verdana" charset="0"/>
                <a:sym typeface="Wingdings" charset="0"/>
              </a:rPr>
              <a:t>0</a:t>
            </a:r>
            <a:r>
              <a:rPr lang="en-US">
                <a:latin typeface="Verdana" charset="0"/>
                <a:sym typeface="Wingdings" charset="0"/>
              </a:rPr>
              <a:t>K*μμ</a:t>
            </a:r>
            <a:endParaRPr lang="en-US">
              <a:latin typeface="Verdana" charset="0"/>
            </a:endParaRPr>
          </a:p>
        </p:txBody>
      </p:sp>
      <p:sp>
        <p:nvSpPr>
          <p:cNvPr id="17101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Mini Workshop Nikhef        26 June 2015                N. Tuning (27)</a:t>
            </a:r>
            <a:endParaRPr lang="en-US" sz="1000" b="0" i="0"/>
          </a:p>
        </p:txBody>
      </p:sp>
      <p:pic>
        <p:nvPicPr>
          <p:cNvPr id="171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796925"/>
            <a:ext cx="28956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0257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1013" name="Straight Connector 7"/>
          <p:cNvCxnSpPr>
            <a:cxnSpLocks noChangeShapeType="1"/>
          </p:cNvCxnSpPr>
          <p:nvPr/>
        </p:nvCxnSpPr>
        <p:spPr bwMode="auto">
          <a:xfrm>
            <a:off x="1371600" y="312737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1014" name="TextBox 9"/>
          <p:cNvSpPr txBox="1">
            <a:spLocks noChangeArrowheads="1"/>
          </p:cNvSpPr>
          <p:nvPr/>
        </p:nvSpPr>
        <p:spPr bwMode="auto">
          <a:xfrm>
            <a:off x="1371600" y="2743200"/>
            <a:ext cx="1208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C</a:t>
            </a:r>
            <a:r>
              <a:rPr lang="en-US" baseline="-25000">
                <a:solidFill>
                  <a:srgbClr val="FF0000"/>
                </a:solidFill>
              </a:rPr>
              <a:t>9</a:t>
            </a:r>
            <a:r>
              <a:rPr lang="en-US" baseline="30000">
                <a:solidFill>
                  <a:srgbClr val="FF0000"/>
                </a:solidFill>
              </a:rPr>
              <a:t>NP</a:t>
            </a:r>
            <a:r>
              <a:rPr lang="en-US">
                <a:solidFill>
                  <a:srgbClr val="FF0000"/>
                </a:solidFill>
              </a:rPr>
              <a:t>=-1.0</a:t>
            </a:r>
          </a:p>
        </p:txBody>
      </p:sp>
      <p:sp>
        <p:nvSpPr>
          <p:cNvPr id="171015" name="Content Placeholder 2"/>
          <p:cNvSpPr>
            <a:spLocks noGrp="1"/>
          </p:cNvSpPr>
          <p:nvPr>
            <p:ph idx="1"/>
          </p:nvPr>
        </p:nvSpPr>
        <p:spPr>
          <a:xfrm>
            <a:off x="3962400" y="5410200"/>
            <a:ext cx="4876800" cy="685800"/>
          </a:xfrm>
        </p:spPr>
        <p:txBody>
          <a:bodyPr/>
          <a:lstStyle/>
          <a:p>
            <a:r>
              <a:rPr lang="en-US">
                <a:latin typeface="Verdana" charset="0"/>
              </a:rPr>
              <a:t>Low BR points in same direction as angular observables</a:t>
            </a:r>
          </a:p>
        </p:txBody>
      </p:sp>
      <p:sp>
        <p:nvSpPr>
          <p:cNvPr id="171016" name="Rectangle 11"/>
          <p:cNvSpPr>
            <a:spLocks noChangeArrowheads="1"/>
          </p:cNvSpPr>
          <p:nvPr/>
        </p:nvSpPr>
        <p:spPr bwMode="auto">
          <a:xfrm>
            <a:off x="5638800" y="762000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aseline="30000">
                <a:solidFill>
                  <a:srgbClr val="000000"/>
                </a:solidFill>
              </a:rPr>
              <a:t>Altmannshofer &amp; Straub,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aseline="30000">
                <a:solidFill>
                  <a:srgbClr val="000000"/>
                </a:solidFill>
              </a:rPr>
              <a:t>arXiv:1411.3161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7" name="Rectangle 12"/>
          <p:cNvSpPr>
            <a:spLocks noChangeArrowheads="1"/>
          </p:cNvSpPr>
          <p:nvPr/>
        </p:nvSpPr>
        <p:spPr bwMode="auto">
          <a:xfrm>
            <a:off x="1066800" y="714375"/>
            <a:ext cx="297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000">
                <a:solidFill>
                  <a:schemeClr val="tx1"/>
                </a:solidFill>
              </a:rPr>
              <a:t>Horgan et al, arXiv:1310.3887</a:t>
            </a:r>
          </a:p>
        </p:txBody>
      </p:sp>
      <p:pic>
        <p:nvPicPr>
          <p:cNvPr id="171018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8131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9" name="TextBox 14"/>
          <p:cNvSpPr txBox="1">
            <a:spLocks noChangeArrowheads="1"/>
          </p:cNvSpPr>
          <p:nvPr/>
        </p:nvSpPr>
        <p:spPr bwMode="auto">
          <a:xfrm rot="-1794923">
            <a:off x="7454900" y="2543175"/>
            <a:ext cx="148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8000"/>
                </a:solidFill>
              </a:rPr>
              <a:t>Only BR info</a:t>
            </a:r>
          </a:p>
        </p:txBody>
      </p:sp>
      <p:sp>
        <p:nvSpPr>
          <p:cNvPr id="171020" name="TextBox 15"/>
          <p:cNvSpPr txBox="1">
            <a:spLocks noChangeArrowheads="1"/>
          </p:cNvSpPr>
          <p:nvPr/>
        </p:nvSpPr>
        <p:spPr bwMode="auto">
          <a:xfrm rot="3636634">
            <a:off x="5860257" y="3205956"/>
            <a:ext cx="1976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Only angular info</a:t>
            </a:r>
          </a:p>
        </p:txBody>
      </p:sp>
      <p:sp>
        <p:nvSpPr>
          <p:cNvPr id="17" name="5-Point Star 16"/>
          <p:cNvSpPr/>
          <p:nvPr/>
        </p:nvSpPr>
        <p:spPr bwMode="auto">
          <a:xfrm>
            <a:off x="7958138" y="3432175"/>
            <a:ext cx="179387" cy="180975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34" charset="0"/>
              <a:ea typeface="b"/>
              <a:cs typeface="b"/>
            </a:endParaRPr>
          </a:p>
        </p:txBody>
      </p:sp>
      <p:sp>
        <p:nvSpPr>
          <p:cNvPr id="171022" name="TextBox 17"/>
          <p:cNvSpPr txBox="1">
            <a:spLocks noChangeArrowheads="1"/>
          </p:cNvSpPr>
          <p:nvPr/>
        </p:nvSpPr>
        <p:spPr bwMode="auto">
          <a:xfrm>
            <a:off x="8153400" y="34290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SM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72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could be better if SM is not imposed</a:t>
            </a:r>
            <a:r>
              <a:rPr lang="is-IS">
                <a:latin typeface="Verdana" charset="0"/>
              </a:rPr>
              <a:t>…</a:t>
            </a:r>
            <a:r>
              <a:rPr lang="en-US">
                <a:latin typeface="Verdana" charset="0"/>
              </a:rPr>
              <a:t>:</a:t>
            </a:r>
          </a:p>
        </p:txBody>
      </p:sp>
      <p:sp>
        <p:nvSpPr>
          <p:cNvPr id="17203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4E0FB9E-6173-C248-9194-C5F629108E80}" type="slidenum">
              <a:rPr lang="en-US" sz="1000" b="0" i="0"/>
              <a:pPr/>
              <a:t>128</a:t>
            </a:fld>
            <a:r>
              <a:rPr lang="en-US" sz="1000" b="0" i="0"/>
              <a:t>)</a:t>
            </a:r>
          </a:p>
        </p:txBody>
      </p:sp>
      <p:pic>
        <p:nvPicPr>
          <p:cNvPr id="17203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547813"/>
            <a:ext cx="8318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192213" y="2776538"/>
            <a:ext cx="7105650" cy="460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92213" y="4581525"/>
            <a:ext cx="7105650" cy="460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72039" name="TextBox 8"/>
          <p:cNvSpPr txBox="1">
            <a:spLocks noChangeArrowheads="1"/>
          </p:cNvSpPr>
          <p:nvPr/>
        </p:nvSpPr>
        <p:spPr bwMode="auto">
          <a:xfrm>
            <a:off x="155575" y="4657725"/>
            <a:ext cx="66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V-A:</a:t>
            </a:r>
          </a:p>
        </p:txBody>
      </p:sp>
      <p:sp>
        <p:nvSpPr>
          <p:cNvPr id="172040" name="TextBox 9"/>
          <p:cNvSpPr txBox="1">
            <a:spLocks noChangeArrowheads="1"/>
          </p:cNvSpPr>
          <p:nvPr/>
        </p:nvSpPr>
        <p:spPr bwMode="auto">
          <a:xfrm>
            <a:off x="117475" y="4351338"/>
            <a:ext cx="7381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V+A:</a:t>
            </a:r>
          </a:p>
        </p:txBody>
      </p:sp>
      <p:sp>
        <p:nvSpPr>
          <p:cNvPr id="172041" name="TextBox 10"/>
          <p:cNvSpPr txBox="1">
            <a:spLocks noChangeArrowheads="1"/>
          </p:cNvSpPr>
          <p:nvPr/>
        </p:nvSpPr>
        <p:spPr bwMode="auto">
          <a:xfrm>
            <a:off x="184150" y="2852738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V:</a:t>
            </a:r>
          </a:p>
        </p:txBody>
      </p:sp>
      <p:sp>
        <p:nvSpPr>
          <p:cNvPr id="172042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Altmannshofer &amp; Straub, arXiv:1503.06199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Content Placeholder 2"/>
          <p:cNvSpPr>
            <a:spLocks noGrp="1"/>
          </p:cNvSpPr>
          <p:nvPr>
            <p:ph idx="1"/>
          </p:nvPr>
        </p:nvSpPr>
        <p:spPr>
          <a:xfrm>
            <a:off x="615950" y="990600"/>
            <a:ext cx="7772400" cy="633413"/>
          </a:xfrm>
        </p:spPr>
        <p:txBody>
          <a:bodyPr/>
          <a:lstStyle/>
          <a:p>
            <a:r>
              <a:rPr lang="en-US">
                <a:latin typeface="Verdana" charset="0"/>
              </a:rPr>
              <a:t>Fit could be better if SM is not imposed</a:t>
            </a:r>
            <a:r>
              <a:rPr lang="is-IS">
                <a:latin typeface="Verdana" charset="0"/>
              </a:rPr>
              <a:t>…</a:t>
            </a:r>
            <a:r>
              <a:rPr lang="en-US">
                <a:latin typeface="Verdana" charset="0"/>
              </a:rPr>
              <a:t>:</a:t>
            </a:r>
          </a:p>
        </p:txBody>
      </p:sp>
      <p:pic>
        <p:nvPicPr>
          <p:cNvPr id="173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8125"/>
            <a:ext cx="783431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7306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AECBFEB-9310-744A-BED5-A4AB4792679B}" type="slidenum">
              <a:rPr lang="en-US" sz="1000" b="0" i="0"/>
              <a:pPr/>
              <a:t>129</a:t>
            </a:fld>
            <a:r>
              <a:rPr lang="en-US" sz="1000" b="0" i="0"/>
              <a:t>)</a:t>
            </a:r>
          </a:p>
        </p:txBody>
      </p:sp>
      <p:sp>
        <p:nvSpPr>
          <p:cNvPr id="173061" name="TextBox 8"/>
          <p:cNvSpPr txBox="1">
            <a:spLocks noChangeArrowheads="1"/>
          </p:cNvSpPr>
          <p:nvPr/>
        </p:nvSpPr>
        <p:spPr bwMode="auto">
          <a:xfrm>
            <a:off x="155575" y="4657725"/>
            <a:ext cx="66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V-A:</a:t>
            </a:r>
          </a:p>
        </p:txBody>
      </p:sp>
      <p:sp>
        <p:nvSpPr>
          <p:cNvPr id="173062" name="TextBox 9"/>
          <p:cNvSpPr txBox="1">
            <a:spLocks noChangeArrowheads="1"/>
          </p:cNvSpPr>
          <p:nvPr/>
        </p:nvSpPr>
        <p:spPr bwMode="auto">
          <a:xfrm>
            <a:off x="117475" y="4351338"/>
            <a:ext cx="7381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V+A:</a:t>
            </a:r>
          </a:p>
        </p:txBody>
      </p:sp>
      <p:sp>
        <p:nvSpPr>
          <p:cNvPr id="173063" name="TextBox 10"/>
          <p:cNvSpPr txBox="1">
            <a:spLocks noChangeArrowheads="1"/>
          </p:cNvSpPr>
          <p:nvPr/>
        </p:nvSpPr>
        <p:spPr bwMode="auto">
          <a:xfrm>
            <a:off x="184150" y="2852738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V: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92213" y="2776538"/>
            <a:ext cx="7105650" cy="460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92213" y="4581525"/>
            <a:ext cx="7105650" cy="460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73066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Descotes, Virto, Matias, arXiv:1510.04239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239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2: at the heart of the SM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238375"/>
            <a:ext cx="79502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Content Placeholder 2"/>
          <p:cNvSpPr>
            <a:spLocks noGrp="1"/>
          </p:cNvSpPr>
          <p:nvPr>
            <p:ph idx="1"/>
          </p:nvPr>
        </p:nvSpPr>
        <p:spPr>
          <a:xfrm>
            <a:off x="615950" y="990600"/>
            <a:ext cx="7772400" cy="633413"/>
          </a:xfrm>
        </p:spPr>
        <p:txBody>
          <a:bodyPr/>
          <a:lstStyle/>
          <a:p>
            <a:r>
              <a:rPr lang="en-US">
                <a:latin typeface="Verdana" charset="0"/>
              </a:rPr>
              <a:t>Fit could be better if SM is not imposed</a:t>
            </a:r>
            <a:r>
              <a:rPr lang="is-IS">
                <a:latin typeface="Verdana" charset="0"/>
              </a:rPr>
              <a:t>…</a:t>
            </a:r>
            <a:r>
              <a:rPr lang="en-US">
                <a:latin typeface="Verdana" charset="0"/>
              </a:rPr>
              <a:t>:</a:t>
            </a:r>
          </a:p>
          <a:p>
            <a:r>
              <a:rPr lang="en-US">
                <a:latin typeface="Verdana" charset="0"/>
              </a:rPr>
              <a:t>Leave 2 coefficients free in fit:</a:t>
            </a:r>
          </a:p>
        </p:txBody>
      </p:sp>
      <p:sp>
        <p:nvSpPr>
          <p:cNvPr id="174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7408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37C95C5-0698-FC42-987C-B7278ED2F838}" type="slidenum">
              <a:rPr lang="en-US" sz="1000" b="0" i="0"/>
              <a:pPr/>
              <a:t>130</a:t>
            </a:fld>
            <a:r>
              <a:rPr lang="en-US" sz="1000" b="0" i="0"/>
              <a:t>)</a:t>
            </a:r>
          </a:p>
        </p:txBody>
      </p:sp>
      <p:sp>
        <p:nvSpPr>
          <p:cNvPr id="174085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Descotes, Virto, Matias, arXiv:1510.04239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Content Placeholder 2"/>
          <p:cNvSpPr>
            <a:spLocks noGrp="1"/>
          </p:cNvSpPr>
          <p:nvPr>
            <p:ph idx="1"/>
          </p:nvPr>
        </p:nvSpPr>
        <p:spPr>
          <a:xfrm>
            <a:off x="615950" y="990600"/>
            <a:ext cx="7772400" cy="633413"/>
          </a:xfrm>
        </p:spPr>
        <p:txBody>
          <a:bodyPr/>
          <a:lstStyle/>
          <a:p>
            <a:r>
              <a:rPr lang="en-US">
                <a:latin typeface="Verdana" charset="0"/>
              </a:rPr>
              <a:t>Fit could be better if SM is not imposed</a:t>
            </a:r>
            <a:r>
              <a:rPr lang="is-IS">
                <a:latin typeface="Verdana" charset="0"/>
              </a:rPr>
              <a:t>…</a:t>
            </a:r>
            <a:r>
              <a:rPr lang="en-US">
                <a:latin typeface="Verdana" charset="0"/>
              </a:rPr>
              <a:t>:</a:t>
            </a:r>
          </a:p>
          <a:p>
            <a:r>
              <a:rPr lang="en-US">
                <a:latin typeface="Verdana" charset="0"/>
              </a:rPr>
              <a:t>Leave 6 coefficients free in fit:</a:t>
            </a:r>
          </a:p>
        </p:txBody>
      </p:sp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7510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FEB09EC-2F85-C443-9783-1C754B3CEAD4}" type="slidenum">
              <a:rPr lang="en-US" sz="1000" b="0" i="0"/>
              <a:pPr/>
              <a:t>131</a:t>
            </a:fld>
            <a:r>
              <a:rPr lang="en-US" sz="1000" b="0" i="0"/>
              <a:t>)</a:t>
            </a:r>
          </a:p>
        </p:txBody>
      </p:sp>
      <p:sp>
        <p:nvSpPr>
          <p:cNvPr id="175108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Descotes, Virto, Matias, arXiv:1510.04239</a:t>
            </a:r>
          </a:p>
        </p:txBody>
      </p:sp>
      <p:pic>
        <p:nvPicPr>
          <p:cNvPr id="17510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22488"/>
            <a:ext cx="78089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694363"/>
            <a:ext cx="51181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1" name="Oval 5"/>
          <p:cNvSpPr>
            <a:spLocks noChangeArrowheads="1"/>
          </p:cNvSpPr>
          <p:nvPr/>
        </p:nvSpPr>
        <p:spPr bwMode="auto">
          <a:xfrm>
            <a:off x="7067550" y="3313113"/>
            <a:ext cx="1614488" cy="538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1"/>
          <a:stretch/>
        </p:blipFill>
        <p:spPr bwMode="auto">
          <a:xfrm>
            <a:off x="193675" y="1700213"/>
            <a:ext cx="7361132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Content Placeholder 2"/>
          <p:cNvSpPr>
            <a:spLocks noGrp="1"/>
          </p:cNvSpPr>
          <p:nvPr>
            <p:ph idx="1"/>
          </p:nvPr>
        </p:nvSpPr>
        <p:spPr>
          <a:xfrm>
            <a:off x="615950" y="990600"/>
            <a:ext cx="7772400" cy="633413"/>
          </a:xfrm>
        </p:spPr>
        <p:txBody>
          <a:bodyPr/>
          <a:lstStyle/>
          <a:p>
            <a:r>
              <a:rPr lang="en-US">
                <a:latin typeface="Verdana" charset="0"/>
              </a:rPr>
              <a:t>Fit could be better if SM is not imposed</a:t>
            </a:r>
            <a:r>
              <a:rPr lang="is-IS">
                <a:latin typeface="Verdana" charset="0"/>
              </a:rPr>
              <a:t>…</a:t>
            </a:r>
            <a:r>
              <a:rPr lang="en-US">
                <a:latin typeface="Verdana" charset="0"/>
              </a:rPr>
              <a:t>:</a:t>
            </a:r>
          </a:p>
        </p:txBody>
      </p:sp>
      <p:sp>
        <p:nvSpPr>
          <p:cNvPr id="176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Fit to b</a:t>
            </a:r>
            <a:r>
              <a:rPr lang="en-US">
                <a:latin typeface="Verdana" charset="0"/>
                <a:sym typeface="Wingdings" charset="0"/>
              </a:rPr>
              <a:t>sμμ</a:t>
            </a:r>
            <a:endParaRPr lang="en-US">
              <a:latin typeface="Verdana" charset="0"/>
            </a:endParaRPr>
          </a:p>
        </p:txBody>
      </p:sp>
      <p:sp>
        <p:nvSpPr>
          <p:cNvPr id="17613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83ED2D8-DF8D-444A-A3DB-9FB448E615B8}" type="slidenum">
              <a:rPr lang="en-US" sz="1000" b="0" i="0"/>
              <a:pPr/>
              <a:t>132</a:t>
            </a:fld>
            <a:r>
              <a:rPr lang="en-US" sz="1000" b="0" i="0"/>
              <a:t>)</a:t>
            </a:r>
          </a:p>
        </p:txBody>
      </p:sp>
      <p:sp>
        <p:nvSpPr>
          <p:cNvPr id="176133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Virto, CKM2016</a:t>
            </a:r>
          </a:p>
        </p:txBody>
      </p:sp>
      <p:sp>
        <p:nvSpPr>
          <p:cNvPr id="4" name="Striped Right Arrow 3"/>
          <p:cNvSpPr/>
          <p:nvPr/>
        </p:nvSpPr>
        <p:spPr bwMode="auto">
          <a:xfrm>
            <a:off x="79375" y="2636838"/>
            <a:ext cx="385763" cy="369887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Interpretation?         </a:t>
            </a:r>
            <a:r>
              <a:rPr lang="en-US" sz="1600">
                <a:latin typeface="Verdana" charset="0"/>
              </a:rPr>
              <a:t>(Both affect the vector coupling, C</a:t>
            </a:r>
            <a:r>
              <a:rPr lang="en-US" sz="1600" baseline="-25000">
                <a:latin typeface="Verdana" charset="0"/>
              </a:rPr>
              <a:t>9</a:t>
            </a:r>
            <a:r>
              <a:rPr lang="en-US" sz="1600">
                <a:latin typeface="Verdana" charset="0"/>
              </a:rPr>
              <a:t> …)</a:t>
            </a:r>
          </a:p>
        </p:txBody>
      </p:sp>
      <p:sp>
        <p:nvSpPr>
          <p:cNvPr id="17715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Mini Workshop Nikhef        26 June 2015                N. Tuning (17)</a:t>
            </a:r>
            <a:endParaRPr lang="en-US" sz="1000" b="0" i="0"/>
          </a:p>
        </p:txBody>
      </p:sp>
      <p:pic>
        <p:nvPicPr>
          <p:cNvPr id="1771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800100"/>
            <a:ext cx="19812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Box 1"/>
          <p:cNvSpPr txBox="1">
            <a:spLocks noChangeArrowheads="1"/>
          </p:cNvSpPr>
          <p:nvPr/>
        </p:nvSpPr>
        <p:spPr bwMode="auto">
          <a:xfrm>
            <a:off x="7366000" y="0"/>
            <a:ext cx="177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nl-NL" b="0" i="0">
                <a:solidFill>
                  <a:schemeClr val="tx1"/>
                </a:solidFill>
                <a:latin typeface="Times New Roman" charset="0"/>
              </a:rPr>
              <a:t>Slide from Tom Blake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0A50067-C15B-9248-B230-2CEAA39629F0}" type="slidenum">
              <a:rPr lang="en-US" sz="1000" b="0" i="0"/>
              <a:pPr/>
              <a:t>134</a:t>
            </a:fld>
            <a:r>
              <a:rPr lang="en-US" sz="1000" b="0" i="0"/>
              <a:t>)</a:t>
            </a:r>
          </a:p>
        </p:txBody>
      </p:sp>
      <p:sp>
        <p:nvSpPr>
          <p:cNvPr id="180226" name="Title 1"/>
          <p:cNvSpPr txBox="1">
            <a:spLocks/>
          </p:cNvSpPr>
          <p:nvPr/>
        </p:nvSpPr>
        <p:spPr bwMode="auto">
          <a:xfrm>
            <a:off x="303213" y="365125"/>
            <a:ext cx="832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3) b</a:t>
            </a:r>
            <a:r>
              <a:rPr lang="en-US" sz="2400" b="0">
                <a:sym typeface="Wingdings" charset="0"/>
              </a:rPr>
              <a:t> sll</a:t>
            </a:r>
            <a:r>
              <a:rPr lang="en-US" sz="2400" b="0"/>
              <a:t>   </a:t>
            </a:r>
            <a:r>
              <a:rPr lang="en-US" sz="2200" b="0" i="0"/>
              <a:t>: Ratio of branching fractions</a:t>
            </a:r>
          </a:p>
        </p:txBody>
      </p:sp>
      <p:sp>
        <p:nvSpPr>
          <p:cNvPr id="180227" name="Content Placeholder 2"/>
          <p:cNvSpPr txBox="1">
            <a:spLocks/>
          </p:cNvSpPr>
          <p:nvPr/>
        </p:nvSpPr>
        <p:spPr bwMode="auto">
          <a:xfrm>
            <a:off x="303213" y="1281113"/>
            <a:ext cx="469106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2000" b="0" i="0">
                <a:solidFill>
                  <a:schemeClr val="tx1"/>
                </a:solidFill>
              </a:rPr>
              <a:t>FCNC: EW penguin</a:t>
            </a: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sz="1600" b="0" i="0">
              <a:solidFill>
                <a:schemeClr val="tx1"/>
              </a:solidFill>
            </a:endParaRPr>
          </a:p>
        </p:txBody>
      </p:sp>
      <p:grpSp>
        <p:nvGrpSpPr>
          <p:cNvPr id="180228" name="Group 6"/>
          <p:cNvGrpSpPr>
            <a:grpSpLocks/>
          </p:cNvGrpSpPr>
          <p:nvPr/>
        </p:nvGrpSpPr>
        <p:grpSpPr bwMode="auto">
          <a:xfrm>
            <a:off x="1460500" y="2122488"/>
            <a:ext cx="5799138" cy="4110037"/>
            <a:chOff x="3084734" y="4490833"/>
            <a:chExt cx="2953054" cy="2350158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489" y="4490833"/>
              <a:ext cx="2880299" cy="20832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80230" name="Rectangle 8"/>
            <p:cNvSpPr>
              <a:spLocks noChangeArrowheads="1"/>
            </p:cNvSpPr>
            <p:nvPr/>
          </p:nvSpPr>
          <p:spPr bwMode="auto">
            <a:xfrm>
              <a:off x="3084734" y="6610159"/>
              <a:ext cx="197927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nl-NL" sz="900" b="0">
                  <a:solidFill>
                    <a:srgbClr val="000000"/>
                  </a:solidFill>
                </a:rPr>
                <a:t>LHCb, </a:t>
              </a:r>
              <a:r>
                <a:rPr lang="sk-SK" sz="900" b="0">
                  <a:solidFill>
                    <a:srgbClr val="000000"/>
                  </a:solidFill>
                </a:rPr>
                <a:t>PRL113 (2014) 151601 </a:t>
              </a:r>
              <a:endParaRPr lang="nl-NL" sz="900" b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02499" y="5732632"/>
              <a:ext cx="658839" cy="3077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2.6 </a:t>
              </a:r>
              <a:r>
                <a:rPr lang="el-GR" sz="14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σ</a:t>
              </a:r>
              <a:endParaRPr lang="en-GB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7103F72-4C5C-FB4E-A9BF-9187EFAE1407}" type="slidenum">
              <a:rPr lang="en-US" sz="1000" b="0" i="0"/>
              <a:pPr/>
              <a:t>135</a:t>
            </a:fld>
            <a:r>
              <a:rPr lang="en-US" sz="1000" b="0" i="0"/>
              <a:t>)</a:t>
            </a:r>
          </a:p>
        </p:txBody>
      </p:sp>
      <p:sp>
        <p:nvSpPr>
          <p:cNvPr id="181250" name="Title 1"/>
          <p:cNvSpPr txBox="1">
            <a:spLocks/>
          </p:cNvSpPr>
          <p:nvPr/>
        </p:nvSpPr>
        <p:spPr bwMode="auto">
          <a:xfrm>
            <a:off x="303213" y="365125"/>
            <a:ext cx="832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b</a:t>
            </a:r>
            <a:r>
              <a:rPr lang="en-US" sz="2400" b="0">
                <a:sym typeface="Wingdings" charset="0"/>
              </a:rPr>
              <a:t> sll</a:t>
            </a:r>
            <a:r>
              <a:rPr lang="en-US" sz="2400" b="0"/>
              <a:t>   </a:t>
            </a:r>
            <a:r>
              <a:rPr lang="en-US" sz="2200" b="0" i="0"/>
              <a:t>: FCNC anomalies!?</a:t>
            </a:r>
          </a:p>
        </p:txBody>
      </p:sp>
      <p:sp>
        <p:nvSpPr>
          <p:cNvPr id="181251" name="Content Placeholder 2"/>
          <p:cNvSpPr txBox="1">
            <a:spLocks/>
          </p:cNvSpPr>
          <p:nvPr/>
        </p:nvSpPr>
        <p:spPr bwMode="auto">
          <a:xfrm>
            <a:off x="303213" y="1281113"/>
            <a:ext cx="469106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2000" b="0" i="0">
                <a:solidFill>
                  <a:schemeClr val="tx1"/>
                </a:solidFill>
              </a:rPr>
              <a:t>FCNC: EW penguin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Curious tensions: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Lepton flavour universality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Decay rates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Angular distributions, P</a:t>
            </a:r>
            <a:r>
              <a:rPr lang="en-US" sz="1600" b="0" i="0" baseline="-25000">
                <a:solidFill>
                  <a:schemeClr val="tx1"/>
                </a:solidFill>
              </a:rPr>
              <a:t>5</a:t>
            </a:r>
            <a:r>
              <a:rPr lang="ja-JP" altLang="en-US" sz="1600" b="0" i="0">
                <a:solidFill>
                  <a:schemeClr val="tx1"/>
                </a:solidFill>
              </a:rPr>
              <a:t>’</a:t>
            </a:r>
            <a:endParaRPr lang="en-US" altLang="ja-JP" sz="1600" b="0" i="0">
              <a:solidFill>
                <a:schemeClr val="tx1"/>
              </a:solidFill>
            </a:endParaRP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sz="1600" b="0" i="0">
              <a:solidFill>
                <a:schemeClr val="tx1"/>
              </a:solidFill>
            </a:endParaRPr>
          </a:p>
        </p:txBody>
      </p:sp>
      <p:grpSp>
        <p:nvGrpSpPr>
          <p:cNvPr id="181252" name="Group 6"/>
          <p:cNvGrpSpPr>
            <a:grpSpLocks/>
          </p:cNvGrpSpPr>
          <p:nvPr/>
        </p:nvGrpSpPr>
        <p:grpSpPr bwMode="auto">
          <a:xfrm>
            <a:off x="-34925" y="4473575"/>
            <a:ext cx="2952750" cy="2349500"/>
            <a:chOff x="3084734" y="4490833"/>
            <a:chExt cx="2953054" cy="2350158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7767" y="4490833"/>
              <a:ext cx="2880021" cy="208338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81268" name="Rectangle 8"/>
            <p:cNvSpPr>
              <a:spLocks noChangeArrowheads="1"/>
            </p:cNvSpPr>
            <p:nvPr/>
          </p:nvSpPr>
          <p:spPr bwMode="auto">
            <a:xfrm>
              <a:off x="3084734" y="6610159"/>
              <a:ext cx="197927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nl-NL" sz="900" b="0">
                  <a:solidFill>
                    <a:srgbClr val="000000"/>
                  </a:solidFill>
                </a:rPr>
                <a:t>LHCb, </a:t>
              </a:r>
              <a:r>
                <a:rPr lang="sk-SK" sz="900" b="0">
                  <a:solidFill>
                    <a:srgbClr val="000000"/>
                  </a:solidFill>
                </a:rPr>
                <a:t>PRL113 (2014) 151601 </a:t>
              </a:r>
              <a:endParaRPr lang="nl-NL" sz="900" b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02427" y="5732606"/>
              <a:ext cx="658880" cy="3080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2.6 </a:t>
              </a:r>
              <a:r>
                <a:rPr lang="el-GR" sz="14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σ</a:t>
              </a:r>
              <a:endParaRPr lang="en-GB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grpSp>
        <p:nvGrpSpPr>
          <p:cNvPr id="181253" name="Group 10"/>
          <p:cNvGrpSpPr>
            <a:grpSpLocks/>
          </p:cNvGrpSpPr>
          <p:nvPr/>
        </p:nvGrpSpPr>
        <p:grpSpPr bwMode="auto">
          <a:xfrm>
            <a:off x="6083300" y="4471988"/>
            <a:ext cx="3011488" cy="2332037"/>
            <a:chOff x="3155163" y="4496691"/>
            <a:chExt cx="3011732" cy="23323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48981"/>
            <a:stretch/>
          </p:blipFill>
          <p:spPr>
            <a:xfrm>
              <a:off x="3155163" y="4496691"/>
              <a:ext cx="3011732" cy="2083058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585411" y="5917679"/>
              <a:ext cx="696968" cy="3080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>
                  <a:solidFill>
                    <a:srgbClr val="00D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3.4 </a:t>
              </a:r>
              <a:r>
                <a:rPr lang="el-GR" sz="1400" smtClean="0">
                  <a:solidFill>
                    <a:srgbClr val="00D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σ</a:t>
              </a:r>
              <a:endParaRPr lang="en-GB" sz="1400" smtClean="0">
                <a:solidFill>
                  <a:srgbClr val="00D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81266" name="Rectangle 1"/>
            <p:cNvSpPr>
              <a:spLocks noChangeArrowheads="1"/>
            </p:cNvSpPr>
            <p:nvPr/>
          </p:nvSpPr>
          <p:spPr bwMode="auto">
            <a:xfrm>
              <a:off x="3219913" y="6598185"/>
              <a:ext cx="192873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nb-NO" sz="900" b="0" i="0">
                  <a:solidFill>
                    <a:srgbClr val="000000"/>
                  </a:solidFill>
                </a:rPr>
                <a:t>LHCb, </a:t>
              </a:r>
              <a:r>
                <a:rPr lang="is-IS" sz="900" b="0" i="0">
                  <a:solidFill>
                    <a:srgbClr val="000000"/>
                  </a:solidFill>
                </a:rPr>
                <a:t>JHEP 1602 (2016) 104 </a:t>
              </a:r>
              <a:endParaRPr lang="en-US" sz="900" b="0" i="0">
                <a:solidFill>
                  <a:srgbClr val="000000"/>
                </a:solidFill>
              </a:endParaRPr>
            </a:p>
          </p:txBody>
        </p:sp>
      </p:grpSp>
      <p:grpSp>
        <p:nvGrpSpPr>
          <p:cNvPr id="181254" name="Group 14"/>
          <p:cNvGrpSpPr>
            <a:grpSpLocks/>
          </p:cNvGrpSpPr>
          <p:nvPr/>
        </p:nvGrpSpPr>
        <p:grpSpPr bwMode="auto">
          <a:xfrm>
            <a:off x="2965450" y="4467225"/>
            <a:ext cx="3087688" cy="2335213"/>
            <a:chOff x="21264" y="4496691"/>
            <a:chExt cx="3087690" cy="2335554"/>
          </a:xfrm>
        </p:grpSpPr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4" y="4496691"/>
              <a:ext cx="3087690" cy="208310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81262" name="TextBox 15"/>
            <p:cNvSpPr txBox="1">
              <a:spLocks noChangeArrowheads="1"/>
            </p:cNvSpPr>
            <p:nvPr/>
          </p:nvSpPr>
          <p:spPr bwMode="auto">
            <a:xfrm>
              <a:off x="21264" y="6601413"/>
              <a:ext cx="202943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b="0" i="0">
                  <a:solidFill>
                    <a:srgbClr val="000000"/>
                  </a:solidFill>
                  <a:sym typeface="Wingdings" charset="0"/>
                </a:rPr>
                <a:t>LHCb, </a:t>
              </a:r>
              <a:r>
                <a:rPr lang="is-IS" sz="900" b="0" i="0">
                  <a:solidFill>
                    <a:srgbClr val="000000"/>
                  </a:solidFill>
                </a:rPr>
                <a:t>JHEP 1509 (2015) 179 </a:t>
              </a:r>
              <a:endParaRPr lang="en-US" sz="900" b="0" i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2139" y="4944431"/>
              <a:ext cx="696913" cy="3064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smtClean="0">
                  <a:solidFill>
                    <a:srgbClr val="33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3.1 </a:t>
              </a:r>
              <a:r>
                <a:rPr lang="el-GR" sz="1400" smtClean="0">
                  <a:solidFill>
                    <a:srgbClr val="33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σ</a:t>
              </a:r>
              <a:endParaRPr lang="en-GB" sz="1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pic>
        <p:nvPicPr>
          <p:cNvPr id="18125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103313"/>
            <a:ext cx="249872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256" name="Group 20"/>
          <p:cNvGrpSpPr>
            <a:grpSpLocks/>
          </p:cNvGrpSpPr>
          <p:nvPr/>
        </p:nvGrpSpPr>
        <p:grpSpPr bwMode="auto">
          <a:xfrm>
            <a:off x="5005388" y="3273425"/>
            <a:ext cx="4103687" cy="1117600"/>
            <a:chOff x="5526096" y="3490599"/>
            <a:chExt cx="3638430" cy="949451"/>
          </a:xfrm>
        </p:grpSpPr>
        <p:sp>
          <p:nvSpPr>
            <p:cNvPr id="22" name="Rounded Rectangle 21"/>
            <p:cNvSpPr/>
            <p:nvPr/>
          </p:nvSpPr>
          <p:spPr>
            <a:xfrm>
              <a:off x="5526096" y="3490599"/>
              <a:ext cx="3638430" cy="949451"/>
            </a:xfrm>
            <a:prstGeom prst="roundRect">
              <a:avLst/>
            </a:prstGeom>
            <a:solidFill>
              <a:schemeClr val="bg1"/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81258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891" y="3544788"/>
              <a:ext cx="1489368" cy="85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259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434" y="3544713"/>
              <a:ext cx="1396994" cy="84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923391" y="3725263"/>
              <a:ext cx="753047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ea typeface="ＭＳ Ｐゴシック" charset="-128"/>
                  <a:cs typeface="+mn-cs"/>
                </a:rPr>
                <a:t>or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Verdana" charset="0"/>
              </a:rPr>
              <a:t>b</a:t>
            </a:r>
            <a:r>
              <a:rPr lang="en-US" sz="2800">
                <a:latin typeface="Verdana" charset="0"/>
                <a:sym typeface="Wingdings" charset="0"/>
              </a:rPr>
              <a:t> sll</a:t>
            </a:r>
            <a:r>
              <a:rPr lang="en-US" sz="2800">
                <a:latin typeface="Verdana" charset="0"/>
              </a:rPr>
              <a:t>   </a:t>
            </a:r>
            <a:r>
              <a:rPr lang="en-US">
                <a:latin typeface="Verdana" charset="0"/>
              </a:rPr>
              <a:t>: P5’ and LFNU ?</a:t>
            </a:r>
          </a:p>
        </p:txBody>
      </p:sp>
      <p:sp>
        <p:nvSpPr>
          <p:cNvPr id="18227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C34D5CF-B05D-EF4D-9F7B-D305B4824BF5}" type="slidenum">
              <a:rPr lang="en-US" sz="1000" b="0" i="0"/>
              <a:pPr/>
              <a:t>136</a:t>
            </a:fld>
            <a:r>
              <a:rPr lang="en-US" sz="1000" b="0" i="0"/>
              <a:t>)</a:t>
            </a:r>
          </a:p>
        </p:txBody>
      </p:sp>
      <p:sp>
        <p:nvSpPr>
          <p:cNvPr id="182275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650163" cy="901700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>
                <a:latin typeface="Verdana" charset="0"/>
              </a:rPr>
              <a:t>Belle: CKM workshop 2 weeks ago</a:t>
            </a:r>
          </a:p>
        </p:txBody>
      </p:sp>
      <p:pic>
        <p:nvPicPr>
          <p:cNvPr id="1822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343025"/>
            <a:ext cx="87185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Wehle, CKM2016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2-08 at 09.5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969609"/>
            <a:ext cx="6605660" cy="4708821"/>
          </a:xfrm>
          <a:prstGeom prst="rect">
            <a:avLst/>
          </a:prstGeom>
        </p:spPr>
      </p:pic>
      <p:sp>
        <p:nvSpPr>
          <p:cNvPr id="183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Verdana" charset="0"/>
              </a:rPr>
              <a:t>b</a:t>
            </a:r>
            <a:r>
              <a:rPr lang="en-US" sz="2800">
                <a:latin typeface="Verdana" charset="0"/>
                <a:sym typeface="Wingdings" charset="0"/>
              </a:rPr>
              <a:t> sll</a:t>
            </a:r>
            <a:r>
              <a:rPr lang="en-US" sz="2800">
                <a:latin typeface="Verdana" charset="0"/>
              </a:rPr>
              <a:t>   </a:t>
            </a:r>
            <a:r>
              <a:rPr lang="en-US">
                <a:latin typeface="Verdana" charset="0"/>
              </a:rPr>
              <a:t>: P5’ and LFNU ?</a:t>
            </a:r>
          </a:p>
        </p:txBody>
      </p:sp>
      <p:sp>
        <p:nvSpPr>
          <p:cNvPr id="18329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C22F41D-59A7-BB4F-82B2-BF175A92ACEF}" type="slidenum">
              <a:rPr lang="en-US" sz="1000" b="0" i="0"/>
              <a:pPr/>
              <a:t>137</a:t>
            </a:fld>
            <a:r>
              <a:rPr lang="en-US" sz="1000" b="0" i="0"/>
              <a:t>)</a:t>
            </a:r>
          </a:p>
        </p:txBody>
      </p:sp>
      <p:sp>
        <p:nvSpPr>
          <p:cNvPr id="183299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650163" cy="901700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>
                <a:latin typeface="Verdana" charset="0"/>
              </a:rPr>
              <a:t>Belle: CKM workshop 2 weeks ago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Verdana" charset="0"/>
              </a:rPr>
              <a:t>Agreement with LHCb</a:t>
            </a:r>
          </a:p>
        </p:txBody>
      </p:sp>
      <p:sp>
        <p:nvSpPr>
          <p:cNvPr id="183301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>
                <a:solidFill>
                  <a:srgbClr val="000000"/>
                </a:solidFill>
              </a:rPr>
              <a:t>Wehle, CKM2016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Verdana" charset="0"/>
              </a:rPr>
              <a:t>b</a:t>
            </a:r>
            <a:r>
              <a:rPr lang="en-US" sz="2800">
                <a:latin typeface="Verdana" charset="0"/>
                <a:sym typeface="Wingdings" charset="0"/>
              </a:rPr>
              <a:t> sll</a:t>
            </a:r>
            <a:r>
              <a:rPr lang="en-US" sz="2800">
                <a:latin typeface="Verdana" charset="0"/>
              </a:rPr>
              <a:t>   </a:t>
            </a:r>
            <a:r>
              <a:rPr lang="en-US">
                <a:latin typeface="Verdana" charset="0"/>
              </a:rPr>
              <a:t>: P5’ and LFNU ?</a:t>
            </a:r>
          </a:p>
        </p:txBody>
      </p:sp>
      <p:sp>
        <p:nvSpPr>
          <p:cNvPr id="18432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6176E73-4F55-2D43-A161-10A3ACF42CAB}" type="slidenum">
              <a:rPr lang="en-US" sz="1000" b="0" i="0"/>
              <a:pPr/>
              <a:t>138</a:t>
            </a:fld>
            <a:r>
              <a:rPr lang="en-US" sz="1000" b="0" i="0"/>
              <a:t>)</a:t>
            </a:r>
          </a:p>
        </p:txBody>
      </p:sp>
      <p:sp>
        <p:nvSpPr>
          <p:cNvPr id="18432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650163" cy="901700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>
                <a:latin typeface="Verdana" charset="0"/>
              </a:rPr>
              <a:t>Belle: CKM workshop 2 weeks ago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Verdana" charset="0"/>
              </a:rPr>
              <a:t>e – μ difference </a:t>
            </a:r>
            <a:r>
              <a:rPr lang="is-IS">
                <a:latin typeface="Verdana" charset="0"/>
              </a:rPr>
              <a:t>…?!</a:t>
            </a:r>
            <a:endParaRPr lang="en-US">
              <a:latin typeface="Verdana" charset="0"/>
            </a:endParaRPr>
          </a:p>
        </p:txBody>
      </p:sp>
      <p:sp>
        <p:nvSpPr>
          <p:cNvPr id="184325" name="Rectangle 11"/>
          <p:cNvSpPr>
            <a:spLocks noChangeArrowheads="1"/>
          </p:cNvSpPr>
          <p:nvPr/>
        </p:nvSpPr>
        <p:spPr bwMode="auto">
          <a:xfrm>
            <a:off x="769938" y="6424613"/>
            <a:ext cx="3124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900" b="0" i="0" dirty="0" err="1">
                <a:solidFill>
                  <a:srgbClr val="000000"/>
                </a:solidFill>
              </a:rPr>
              <a:t>Wehle</a:t>
            </a:r>
            <a:r>
              <a:rPr lang="en-US" sz="900" b="0" i="0" dirty="0">
                <a:solidFill>
                  <a:srgbClr val="000000"/>
                </a:solidFill>
              </a:rPr>
              <a:t>, CKM2016</a:t>
            </a:r>
          </a:p>
        </p:txBody>
      </p:sp>
      <p:pic>
        <p:nvPicPr>
          <p:cNvPr id="8" name="Picture 7" descr="Screen Shot 2016-12-08 at 09.5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5" y="2008015"/>
            <a:ext cx="6452040" cy="4710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Lepton Flavour Non-Universality</a:t>
            </a:r>
          </a:p>
        </p:txBody>
      </p:sp>
      <p:sp>
        <p:nvSpPr>
          <p:cNvPr id="185346" name="Content Placeholder 2"/>
          <p:cNvSpPr>
            <a:spLocks noGrp="1"/>
          </p:cNvSpPr>
          <p:nvPr>
            <p:ph idx="1"/>
          </p:nvPr>
        </p:nvSpPr>
        <p:spPr>
          <a:xfrm>
            <a:off x="685800" y="1012825"/>
            <a:ext cx="7772400" cy="5257800"/>
          </a:xfrm>
        </p:spPr>
        <p:txBody>
          <a:bodyPr/>
          <a:lstStyle/>
          <a:p>
            <a:r>
              <a:rPr lang="en-US">
                <a:latin typeface="Verdana" charset="0"/>
              </a:rPr>
              <a:t>More?</a:t>
            </a:r>
          </a:p>
        </p:txBody>
      </p:sp>
      <p:sp>
        <p:nvSpPr>
          <p:cNvPr id="18534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FC775FF-6209-FF46-9B19-AC4D96619D26}" type="slidenum">
              <a:rPr lang="en-US" sz="1000" b="0" i="0"/>
              <a:pPr/>
              <a:t>139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johnell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r="3333" b="9946"/>
          <a:stretch>
            <a:fillRect/>
          </a:stretch>
        </p:blipFill>
        <p:spPr bwMode="auto">
          <a:xfrm>
            <a:off x="52388" y="6350"/>
            <a:ext cx="90519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Oval 2"/>
          <p:cNvSpPr>
            <a:spLocks noChangeArrowheads="1"/>
          </p:cNvSpPr>
          <p:nvPr/>
        </p:nvSpPr>
        <p:spPr bwMode="auto">
          <a:xfrm rot="719197">
            <a:off x="2505075" y="5167313"/>
            <a:ext cx="2008188" cy="647700"/>
          </a:xfrm>
          <a:prstGeom prst="ellipse">
            <a:avLst/>
          </a:prstGeom>
          <a:noFill/>
          <a:ln w="38100">
            <a:solidFill>
              <a:schemeClr val="bg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endParaRPr lang="nl-NL" sz="2000" b="0" i="0">
              <a:solidFill>
                <a:schemeClr val="tx1"/>
              </a:solidFill>
            </a:endParaRPr>
          </a:p>
        </p:txBody>
      </p:sp>
      <p:cxnSp>
        <p:nvCxnSpPr>
          <p:cNvPr id="45059" name="Straight Arrow Connector 5"/>
          <p:cNvCxnSpPr>
            <a:cxnSpLocks noChangeShapeType="1"/>
          </p:cNvCxnSpPr>
          <p:nvPr/>
        </p:nvCxnSpPr>
        <p:spPr bwMode="auto">
          <a:xfrm>
            <a:off x="1192213" y="2546350"/>
            <a:ext cx="1449387" cy="2674938"/>
          </a:xfrm>
          <a:prstGeom prst="straightConnector1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5800725" y="663575"/>
            <a:ext cx="1989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0">
                <a:solidFill>
                  <a:schemeClr val="bg1"/>
                </a:solidFill>
              </a:rPr>
              <a:t>Prof.dr. J. Ellis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82550" y="1662113"/>
            <a:ext cx="1684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0">
                <a:solidFill>
                  <a:schemeClr val="tx1"/>
                </a:solidFill>
              </a:rPr>
              <a:t>Origin of </a:t>
            </a:r>
          </a:p>
          <a:p>
            <a:pPr eaLnBrk="1" hangingPunct="1"/>
            <a:r>
              <a:rPr lang="en-US" sz="2000" b="0" i="0">
                <a:solidFill>
                  <a:schemeClr val="tx1"/>
                </a:solidFill>
              </a:rPr>
              <a:t>CKM matrix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Lepton-Flavour Non-Universality ?</a:t>
            </a:r>
          </a:p>
        </p:txBody>
      </p:sp>
      <p:sp>
        <p:nvSpPr>
          <p:cNvPr id="1863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22EEA46-BA4F-1649-81BA-F3FE8882ECE4}" type="slidenum">
              <a:rPr lang="en-US" sz="1000" b="0" i="0"/>
              <a:pPr/>
              <a:t>140</a:t>
            </a:fld>
            <a:r>
              <a:rPr lang="en-US" sz="1000" b="0" i="0"/>
              <a:t>)</a:t>
            </a:r>
          </a:p>
        </p:txBody>
      </p:sp>
      <p:sp>
        <p:nvSpPr>
          <p:cNvPr id="164867" name="Content Placeholder 2"/>
          <p:cNvSpPr txBox="1">
            <a:spLocks/>
          </p:cNvSpPr>
          <p:nvPr/>
        </p:nvSpPr>
        <p:spPr bwMode="auto">
          <a:xfrm>
            <a:off x="338138" y="882650"/>
            <a:ext cx="62690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i="0" dirty="0" smtClean="0">
                <a:solidFill>
                  <a:srgbClr val="FF0000"/>
                </a:solidFill>
              </a:rPr>
              <a:t>Surprises possible in tree-level decays?</a:t>
            </a:r>
            <a:endParaRPr lang="en-US" sz="2000" b="0" i="0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50000"/>
              </a:spcBef>
              <a:defRPr/>
            </a:pPr>
            <a:endParaRPr lang="en-US" sz="2000" b="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</a:rPr>
              <a:t>B</a:t>
            </a:r>
            <a:r>
              <a:rPr lang="en-US" sz="2000" b="0" dirty="0" smtClean="0">
                <a:solidFill>
                  <a:schemeClr val="tx1"/>
                </a:solidFill>
                <a:sym typeface="Wingdings" charset="0"/>
              </a:rPr>
              <a:t> D*</a:t>
            </a:r>
            <a:r>
              <a:rPr lang="en-US" sz="2000" b="0" dirty="0" err="1" smtClean="0">
                <a:solidFill>
                  <a:schemeClr val="tx1"/>
                </a:solidFill>
                <a:sym typeface="Wingdings" charset="0"/>
              </a:rPr>
              <a:t>lν</a:t>
            </a:r>
            <a:endParaRPr lang="en-US" sz="2000" b="0" dirty="0" smtClean="0">
              <a:solidFill>
                <a:schemeClr val="tx1"/>
              </a:solidFill>
              <a:sym typeface="Wingdings" charset="0"/>
            </a:endParaRPr>
          </a:p>
          <a:p>
            <a:pPr lvl="1">
              <a:spcBef>
                <a:spcPct val="50000"/>
              </a:spcBef>
              <a:buFontTx/>
              <a:buChar char="–"/>
              <a:defRPr/>
            </a:pPr>
            <a:r>
              <a:rPr lang="en-US" sz="1600" b="0" i="0" dirty="0" smtClean="0">
                <a:solidFill>
                  <a:schemeClr val="tx1"/>
                </a:solidFill>
              </a:rPr>
              <a:t>Measure ratio </a:t>
            </a:r>
            <a:r>
              <a:rPr lang="en-US" sz="1600" b="0" i="0" dirty="0" err="1" smtClean="0">
                <a:solidFill>
                  <a:schemeClr val="tx1"/>
                </a:solidFill>
              </a:rPr>
              <a:t>τ</a:t>
            </a:r>
            <a:r>
              <a:rPr lang="en-US" sz="1600" b="0" i="0" dirty="0" smtClean="0">
                <a:solidFill>
                  <a:schemeClr val="tx1"/>
                </a:solidFill>
              </a:rPr>
              <a:t>/μ :</a:t>
            </a:r>
          </a:p>
          <a:p>
            <a:pPr lvl="1">
              <a:spcBef>
                <a:spcPct val="50000"/>
              </a:spcBef>
              <a:buFontTx/>
              <a:buChar char="–"/>
              <a:defRPr/>
            </a:pPr>
            <a:r>
              <a:rPr lang="en-US" sz="1600" b="0" i="0" dirty="0" smtClean="0">
                <a:solidFill>
                  <a:schemeClr val="tx1"/>
                </a:solidFill>
              </a:rPr>
              <a:t>SM: R(D*)=0.252±0.003</a:t>
            </a:r>
          </a:p>
        </p:txBody>
      </p:sp>
      <p:pic>
        <p:nvPicPr>
          <p:cNvPr id="1863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06" b="-18164"/>
          <a:stretch>
            <a:fillRect/>
          </a:stretch>
        </p:blipFill>
        <p:spPr bwMode="auto">
          <a:xfrm>
            <a:off x="423863" y="4657725"/>
            <a:ext cx="8396287" cy="614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3" name="TextBox 6"/>
          <p:cNvSpPr txBox="1">
            <a:spLocks noChangeArrowheads="1"/>
          </p:cNvSpPr>
          <p:nvPr/>
        </p:nvSpPr>
        <p:spPr bwMode="auto">
          <a:xfrm>
            <a:off x="3881438" y="2660650"/>
            <a:ext cx="2535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tr-TR" sz="700" b="0" i="0">
                <a:solidFill>
                  <a:srgbClr val="000000"/>
                </a:solidFill>
              </a:rPr>
              <a:t>Fajfer, Kamenik, Nisandzic PRD 85, 094025 (2012) </a:t>
            </a:r>
          </a:p>
        </p:txBody>
      </p:sp>
      <p:pic>
        <p:nvPicPr>
          <p:cNvPr id="18637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855663"/>
            <a:ext cx="287972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Lepton-Flavour Non-Universality ?</a:t>
            </a:r>
          </a:p>
        </p:txBody>
      </p:sp>
      <p:sp>
        <p:nvSpPr>
          <p:cNvPr id="18739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749300"/>
          </a:xfrm>
        </p:spPr>
        <p:txBody>
          <a:bodyPr/>
          <a:lstStyle/>
          <a:p>
            <a:r>
              <a:rPr lang="en-US">
                <a:latin typeface="Verdana" charset="0"/>
              </a:rPr>
              <a:t>Spot the differences </a:t>
            </a:r>
            <a:r>
              <a:rPr lang="is-IS">
                <a:latin typeface="Verdana" charset="0"/>
              </a:rPr>
              <a:t>…</a:t>
            </a:r>
            <a:endParaRPr lang="en-US">
              <a:latin typeface="Verdana" charset="0"/>
            </a:endParaRPr>
          </a:p>
        </p:txBody>
      </p:sp>
      <p:sp>
        <p:nvSpPr>
          <p:cNvPr id="18739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9FD82D6-A7CD-004B-A5CC-BBB3F11FEDBE}" type="slidenum">
              <a:rPr lang="en-US" sz="1000" b="0" i="0"/>
              <a:pPr/>
              <a:t>141</a:t>
            </a:fld>
            <a:r>
              <a:rPr lang="en-US" sz="1000" b="0" i="0"/>
              <a:t>)</a:t>
            </a:r>
          </a:p>
        </p:txBody>
      </p:sp>
      <p:pic>
        <p:nvPicPr>
          <p:cNvPr id="1873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113"/>
            <a:ext cx="91360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Lepton-Flavour Non-Universality ?</a:t>
            </a:r>
          </a:p>
        </p:txBody>
      </p:sp>
      <p:sp>
        <p:nvSpPr>
          <p:cNvPr id="18841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171575"/>
          </a:xfrm>
        </p:spPr>
        <p:txBody>
          <a:bodyPr/>
          <a:lstStyle/>
          <a:p>
            <a:r>
              <a:rPr lang="en-US">
                <a:latin typeface="Verdana" charset="0"/>
              </a:rPr>
              <a:t>Missing mass</a:t>
            </a:r>
          </a:p>
          <a:p>
            <a:r>
              <a:rPr lang="en-US">
                <a:latin typeface="Verdana" charset="0"/>
              </a:rPr>
              <a:t>E</a:t>
            </a:r>
            <a:r>
              <a:rPr lang="en-US" baseline="-25000">
                <a:latin typeface="Verdana" charset="0"/>
              </a:rPr>
              <a:t>μ</a:t>
            </a:r>
          </a:p>
          <a:p>
            <a:r>
              <a:rPr lang="en-US">
                <a:latin typeface="Verdana" charset="0"/>
              </a:rPr>
              <a:t>Result:</a:t>
            </a:r>
          </a:p>
        </p:txBody>
      </p:sp>
      <p:sp>
        <p:nvSpPr>
          <p:cNvPr id="1884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69170" y="6462995"/>
            <a:ext cx="77724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56FDC6FB-6D76-3E4F-AA8E-4FF5F54FDE48}" type="slidenum">
              <a:rPr lang="en-US" sz="1000" b="0" i="0"/>
              <a:pPr/>
              <a:t>142</a:t>
            </a:fld>
            <a:r>
              <a:rPr lang="en-US" sz="1000" b="0" i="0"/>
              <a:t>)</a:t>
            </a:r>
          </a:p>
        </p:txBody>
      </p:sp>
      <p:pic>
        <p:nvPicPr>
          <p:cNvPr id="1884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8738"/>
            <a:ext cx="91440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738438"/>
            <a:ext cx="58070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050" y="1009484"/>
            <a:ext cx="5072045" cy="1574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03165" y="6354871"/>
            <a:ext cx="295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Energy of </a:t>
            </a:r>
            <a:r>
              <a:rPr lang="en-US" sz="1600" b="0" i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muon</a:t>
            </a:r>
            <a:r>
              <a:rPr lang="en-US" sz="1600" b="0" i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in </a:t>
            </a:r>
            <a:r>
              <a:rPr lang="en-US" sz="16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en-US" sz="1600" b="0" i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rest frame</a:t>
            </a:r>
            <a:endParaRPr lang="en-US" sz="1600" b="0" i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50" y="6309375"/>
            <a:ext cx="2265895" cy="31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Lepton-Flavour Non-Universality</a:t>
            </a:r>
          </a:p>
        </p:txBody>
      </p:sp>
      <p:sp>
        <p:nvSpPr>
          <p:cNvPr id="1894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D51F866-1F32-9849-89EA-D16537CDD37C}" type="slidenum">
              <a:rPr lang="en-US" sz="1000" b="0" i="0"/>
              <a:pPr/>
              <a:t>143</a:t>
            </a:fld>
            <a:r>
              <a:rPr lang="en-US" sz="1000" b="0" i="0"/>
              <a:t>)</a:t>
            </a:r>
          </a:p>
        </p:txBody>
      </p:sp>
      <p:sp>
        <p:nvSpPr>
          <p:cNvPr id="189443" name="Content Placeholder 2"/>
          <p:cNvSpPr txBox="1">
            <a:spLocks/>
          </p:cNvSpPr>
          <p:nvPr/>
        </p:nvSpPr>
        <p:spPr bwMode="auto">
          <a:xfrm>
            <a:off x="338138" y="882650"/>
            <a:ext cx="62690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rgbClr val="FF0000"/>
                </a:solidFill>
              </a:rPr>
              <a:t>Surprises possible in tree-level decays?</a:t>
            </a:r>
            <a:endParaRPr lang="en-US" sz="20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There is more than </a:t>
            </a:r>
            <a:r>
              <a:rPr lang="ja-JP" altLang="en-US" sz="2000" b="0" i="0">
                <a:solidFill>
                  <a:schemeClr val="tx1"/>
                </a:solidFill>
              </a:rPr>
              <a:t>“</a:t>
            </a:r>
            <a:r>
              <a:rPr lang="en-US" altLang="ja-JP" sz="2000" b="0" i="0">
                <a:solidFill>
                  <a:schemeClr val="tx1"/>
                </a:solidFill>
              </a:rPr>
              <a:t>roadmap</a:t>
            </a:r>
            <a:r>
              <a:rPr lang="ja-JP" altLang="en-US" sz="2000" b="0" i="0">
                <a:solidFill>
                  <a:schemeClr val="tx1"/>
                </a:solidFill>
              </a:rPr>
              <a:t>”</a:t>
            </a:r>
            <a:r>
              <a:rPr lang="en-US" altLang="ja-JP" sz="2000" b="0" i="0">
                <a:solidFill>
                  <a:schemeClr val="tx1"/>
                </a:solidFill>
              </a:rPr>
              <a:t> channels with loops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>
                <a:solidFill>
                  <a:schemeClr val="tx1"/>
                </a:solidFill>
              </a:rPr>
              <a:t>B</a:t>
            </a:r>
            <a:r>
              <a:rPr lang="en-US" sz="2000" b="0">
                <a:solidFill>
                  <a:schemeClr val="tx1"/>
                </a:solidFill>
                <a:sym typeface="Wingdings" charset="0"/>
              </a:rPr>
              <a:t> D*lν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Measure ratio τ/μ :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SM: R(D*)=0.252±0.003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</a:rPr>
              <a:t>R(D) and R(D*) combined: 4.0σ</a:t>
            </a:r>
          </a:p>
        </p:txBody>
      </p:sp>
      <p:pic>
        <p:nvPicPr>
          <p:cNvPr id="1894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06" b="-18164"/>
          <a:stretch>
            <a:fillRect/>
          </a:stretch>
        </p:blipFill>
        <p:spPr bwMode="auto">
          <a:xfrm>
            <a:off x="3224213" y="2505075"/>
            <a:ext cx="3557587" cy="26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5" name="TextBox 6"/>
          <p:cNvSpPr txBox="1">
            <a:spLocks noChangeArrowheads="1"/>
          </p:cNvSpPr>
          <p:nvPr/>
        </p:nvSpPr>
        <p:spPr bwMode="auto">
          <a:xfrm>
            <a:off x="3887788" y="2733675"/>
            <a:ext cx="25352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tr-TR" sz="700" b="0" i="0">
                <a:solidFill>
                  <a:srgbClr val="000000"/>
                </a:solidFill>
              </a:rPr>
              <a:t>Fajfer, Kamenik, Nisandzic PRD 85, 094025 (2012) </a:t>
            </a:r>
          </a:p>
        </p:txBody>
      </p:sp>
      <p:pic>
        <p:nvPicPr>
          <p:cNvPr id="1894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1123950"/>
            <a:ext cx="197961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2635250"/>
            <a:ext cx="1979612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2601913"/>
            <a:ext cx="197961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363215" y="2455533"/>
            <a:ext cx="5004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?</a:t>
            </a: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956050"/>
            <a:ext cx="2374900" cy="25193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9451" name="TextBox 12"/>
          <p:cNvSpPr txBox="1">
            <a:spLocks noChangeArrowheads="1"/>
          </p:cNvSpPr>
          <p:nvPr/>
        </p:nvSpPr>
        <p:spPr bwMode="auto">
          <a:xfrm rot="-5400000">
            <a:off x="547688" y="5383212"/>
            <a:ext cx="139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/>
              <a:t>Standard Model</a:t>
            </a:r>
          </a:p>
        </p:txBody>
      </p:sp>
      <p:sp>
        <p:nvSpPr>
          <p:cNvPr id="189452" name="TextBox 13"/>
          <p:cNvSpPr txBox="1">
            <a:spLocks noChangeArrowheads="1"/>
          </p:cNvSpPr>
          <p:nvPr/>
        </p:nvSpPr>
        <p:spPr bwMode="auto">
          <a:xfrm rot="-5400000">
            <a:off x="1540669" y="5661819"/>
            <a:ext cx="827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/>
              <a:t>Average</a:t>
            </a:r>
          </a:p>
        </p:txBody>
      </p:sp>
      <p:sp>
        <p:nvSpPr>
          <p:cNvPr id="15" name="Oval 14"/>
          <p:cNvSpPr/>
          <p:nvPr/>
        </p:nvSpPr>
        <p:spPr>
          <a:xfrm>
            <a:off x="1476375" y="5021263"/>
            <a:ext cx="523875" cy="423862"/>
          </a:xfrm>
          <a:prstGeom prst="ellipse">
            <a:avLst/>
          </a:prstGeom>
          <a:noFill/>
          <a:ln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4050" y="5264150"/>
            <a:ext cx="5715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smtClean="0">
                <a:solidFill>
                  <a:srgbClr val="8DEE8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3.0</a:t>
            </a:r>
            <a:r>
              <a:rPr lang="el-GR" sz="1200" smtClean="0">
                <a:solidFill>
                  <a:srgbClr val="8DEE8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200" smtClean="0">
              <a:solidFill>
                <a:srgbClr val="8DEE8D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89455" name="Rectangle 16"/>
          <p:cNvSpPr>
            <a:spLocks noChangeArrowheads="1"/>
          </p:cNvSpPr>
          <p:nvPr/>
        </p:nvSpPr>
        <p:spPr bwMode="auto">
          <a:xfrm>
            <a:off x="242888" y="4703763"/>
            <a:ext cx="647700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sz="900">
                <a:solidFill>
                  <a:srgbClr val="000000"/>
                </a:solidFill>
              </a:rPr>
              <a:t>LHCb</a:t>
            </a:r>
            <a:endParaRPr lang="en-US" sz="900">
              <a:solidFill>
                <a:srgbClr val="000000"/>
              </a:solidFill>
            </a:endParaRPr>
          </a:p>
        </p:txBody>
      </p:sp>
      <p:grpSp>
        <p:nvGrpSpPr>
          <p:cNvPr id="189456" name="Group 17"/>
          <p:cNvGrpSpPr>
            <a:grpSpLocks/>
          </p:cNvGrpSpPr>
          <p:nvPr/>
        </p:nvGrpSpPr>
        <p:grpSpPr bwMode="auto">
          <a:xfrm>
            <a:off x="2698750" y="3973513"/>
            <a:ext cx="3702050" cy="2519362"/>
            <a:chOff x="2941737" y="3973358"/>
            <a:chExt cx="3702062" cy="2520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3532768" y="3382327"/>
              <a:ext cx="2520000" cy="3702062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4237141" y="5386591"/>
              <a:ext cx="439739" cy="308053"/>
            </a:xfrm>
            <a:prstGeom prst="straightConnector1">
              <a:avLst/>
            </a:prstGeom>
            <a:ln w="2540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560864" y="5540617"/>
              <a:ext cx="569915" cy="2762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eaLnBrk="0" hangingPunct="0">
                <a:defRPr sz="12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4.0</a:t>
              </a:r>
              <a:r>
                <a:rPr lang="el-GR" sz="120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σ</a:t>
              </a:r>
              <a:endParaRPr lang="en-GB" sz="1200" smtClean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Content Placeholder 2"/>
          <p:cNvSpPr txBox="1">
            <a:spLocks/>
          </p:cNvSpPr>
          <p:nvPr/>
        </p:nvSpPr>
        <p:spPr bwMode="auto">
          <a:xfrm>
            <a:off x="685800" y="3581400"/>
            <a:ext cx="7772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0" i="0">
                <a:solidFill>
                  <a:srgbClr val="005CE7"/>
                </a:solidFill>
              </a:rPr>
              <a:t>Other interesting measurements and constraints: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>
                <a:solidFill>
                  <a:srgbClr val="000000"/>
                </a:solidFill>
              </a:rPr>
              <a:t> </a:t>
            </a:r>
            <a:r>
              <a:rPr lang="en-US" sz="1200" b="0">
                <a:solidFill>
                  <a:schemeClr val="tx1"/>
                </a:solidFill>
              </a:rPr>
              <a:t>BR(B</a:t>
            </a:r>
            <a:r>
              <a:rPr lang="en-US" sz="1200" b="0" baseline="30000">
                <a:solidFill>
                  <a:schemeClr val="tx1"/>
                </a:solidFill>
              </a:rPr>
              <a:t>0</a:t>
            </a:r>
            <a:r>
              <a:rPr lang="en-US" sz="1200" b="0">
                <a:solidFill>
                  <a:schemeClr val="tx1"/>
                </a:solidFill>
                <a:sym typeface="Wingdings" charset="0"/>
              </a:rPr>
              <a:t> μμ):	high?</a:t>
            </a:r>
            <a:endParaRPr lang="en-US" sz="1200" b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 b="0">
                <a:solidFill>
                  <a:schemeClr val="tx1"/>
                </a:solidFill>
              </a:rPr>
              <a:t>V</a:t>
            </a:r>
            <a:r>
              <a:rPr lang="en-US" sz="1200" b="0" baseline="-25000">
                <a:solidFill>
                  <a:schemeClr val="tx1"/>
                </a:solidFill>
              </a:rPr>
              <a:t>ub</a:t>
            </a:r>
            <a:r>
              <a:rPr lang="en-US" sz="1200" b="0">
                <a:solidFill>
                  <a:schemeClr val="tx1"/>
                </a:solidFill>
              </a:rPr>
              <a:t>: incl vs excl:	different?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 b="0">
                <a:solidFill>
                  <a:schemeClr val="tx1"/>
                </a:solidFill>
              </a:rPr>
              <a:t>g-2		high?</a:t>
            </a:r>
            <a:endParaRPr lang="en-US" sz="1200" b="0">
              <a:solidFill>
                <a:schemeClr val="tx1"/>
              </a:solidFill>
              <a:sym typeface="Wingdings" charset="0"/>
            </a:endParaRP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 b="0">
                <a:solidFill>
                  <a:schemeClr val="tx1"/>
                </a:solidFill>
              </a:rPr>
              <a:t>Diboson resonance 	high?</a:t>
            </a:r>
            <a:endParaRPr lang="en-US" sz="1200" b="0">
              <a:solidFill>
                <a:schemeClr val="tx1"/>
              </a:solidFill>
              <a:sym typeface="Wingdings" charset="0"/>
            </a:endParaRP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 b="0" i="0">
                <a:solidFill>
                  <a:schemeClr val="tx1"/>
                </a:solidFill>
              </a:rPr>
              <a:t> </a:t>
            </a:r>
            <a:r>
              <a:rPr lang="en-US" sz="1200" b="0">
                <a:solidFill>
                  <a:schemeClr val="tx1"/>
                </a:solidFill>
              </a:rPr>
              <a:t>H</a:t>
            </a:r>
            <a:r>
              <a:rPr lang="en-US" sz="1200" b="0">
                <a:solidFill>
                  <a:schemeClr val="tx1"/>
                </a:solidFill>
                <a:sym typeface="Wingdings" charset="0"/>
              </a:rPr>
              <a:t>τμ		high?</a:t>
            </a:r>
          </a:p>
          <a:p>
            <a:pPr>
              <a:spcBef>
                <a:spcPct val="50000"/>
              </a:spcBef>
              <a:buFont typeface="Wingdings" charset="0"/>
              <a:buChar char="ü"/>
            </a:pPr>
            <a:r>
              <a:rPr lang="en-US" sz="1200" b="0">
                <a:solidFill>
                  <a:schemeClr val="tx1"/>
                </a:solidFill>
                <a:sym typeface="Wingdings" charset="0"/>
              </a:rPr>
              <a:t> ε</a:t>
            </a:r>
            <a:r>
              <a:rPr lang="ja-JP" altLang="en-US" sz="1200" b="0">
                <a:solidFill>
                  <a:schemeClr val="tx1"/>
                </a:solidFill>
                <a:sym typeface="Wingdings" charset="0"/>
              </a:rPr>
              <a:t>’</a:t>
            </a:r>
            <a:r>
              <a:rPr lang="en-US" altLang="ja-JP" sz="1200" b="0">
                <a:solidFill>
                  <a:schemeClr val="tx1"/>
                </a:solidFill>
                <a:sym typeface="Wingdings" charset="0"/>
              </a:rPr>
              <a:t>/ε		x10 high?</a:t>
            </a:r>
          </a:p>
          <a:p>
            <a:pPr>
              <a:spcBef>
                <a:spcPct val="50000"/>
              </a:spcBef>
              <a:buFont typeface="Wingdings" charset="0"/>
              <a:buChar char="q"/>
            </a:pPr>
            <a:r>
              <a:rPr lang="en-US" sz="1200" b="0">
                <a:solidFill>
                  <a:schemeClr val="tx1"/>
                </a:solidFill>
              </a:rPr>
              <a:t> B-mixing</a:t>
            </a:r>
          </a:p>
          <a:p>
            <a:pPr>
              <a:spcBef>
                <a:spcPct val="50000"/>
              </a:spcBef>
              <a:buFont typeface="Wingdings" charset="0"/>
              <a:buChar char="q"/>
            </a:pPr>
            <a:r>
              <a:rPr lang="en-US" sz="1200" b="0">
                <a:solidFill>
                  <a:schemeClr val="tx1"/>
                </a:solidFill>
                <a:sym typeface="Wingdings" charset="0"/>
              </a:rPr>
              <a:t> τμμμ</a:t>
            </a:r>
          </a:p>
          <a:p>
            <a:pPr>
              <a:spcBef>
                <a:spcPct val="50000"/>
              </a:spcBef>
              <a:buFont typeface="Wingdings" charset="0"/>
              <a:buChar char="q"/>
            </a:pPr>
            <a:r>
              <a:rPr lang="en-US" sz="1200" b="0">
                <a:solidFill>
                  <a:schemeClr val="tx1"/>
                </a:solidFill>
                <a:sym typeface="Wingdings" charset="0"/>
              </a:rPr>
              <a:t> μe</a:t>
            </a:r>
            <a:r>
              <a:rPr lang="el-GR" sz="1200" b="0">
                <a:solidFill>
                  <a:schemeClr val="tx1"/>
                </a:solidFill>
                <a:sym typeface="Wingdings" charset="0"/>
              </a:rPr>
              <a:t>γ</a:t>
            </a:r>
            <a:endParaRPr lang="en-US" sz="1200" b="0">
              <a:solidFill>
                <a:schemeClr val="tx1"/>
              </a:solidFill>
              <a:sym typeface="Wingdings" charset="0"/>
            </a:endParaRPr>
          </a:p>
          <a:p>
            <a:pPr>
              <a:spcBef>
                <a:spcPct val="50000"/>
              </a:spcBef>
              <a:buFont typeface="Wingdings" charset="0"/>
              <a:buChar char="ü"/>
            </a:pPr>
            <a:endParaRPr lang="en-US" sz="1600" b="0">
              <a:solidFill>
                <a:schemeClr val="tx1"/>
              </a:solidFill>
              <a:sym typeface="Wingdings" charset="0"/>
            </a:endParaRPr>
          </a:p>
          <a:p>
            <a:pPr>
              <a:spcBef>
                <a:spcPct val="50000"/>
              </a:spcBef>
              <a:buFont typeface="Wingdings" charset="0"/>
              <a:buChar char="ü"/>
            </a:pPr>
            <a:endParaRPr lang="en-US" sz="1600" b="0">
              <a:solidFill>
                <a:schemeClr val="tx1"/>
              </a:solidFill>
              <a:sym typeface="Wingdings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2133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ja-JP" altLang="en-US" sz="1800" u="sng">
                <a:solidFill>
                  <a:srgbClr val="005CE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“</a:t>
            </a:r>
            <a:r>
              <a:rPr lang="en-US" altLang="ja-JP" sz="1800" u="sng">
                <a:solidFill>
                  <a:srgbClr val="005CE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Interesting</a:t>
            </a:r>
            <a:r>
              <a:rPr lang="ja-JP" altLang="en-US" sz="1800" u="sng">
                <a:solidFill>
                  <a:srgbClr val="005CE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”</a:t>
            </a:r>
            <a:r>
              <a:rPr lang="en-US" altLang="ja-JP" sz="1800" u="sng">
                <a:solidFill>
                  <a:srgbClr val="005CE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 recent measurements at LHCb:</a:t>
            </a:r>
          </a:p>
          <a:p>
            <a:pPr marL="0" indent="0">
              <a:buFont typeface="Wingdings" charset="0"/>
              <a:buChar char="ü"/>
              <a:defRPr/>
            </a:pPr>
            <a:r>
              <a:rPr lang="en-US" sz="1800" i="1">
                <a:latin typeface="Verdana" charset="0"/>
              </a:rPr>
              <a:t>R(D*) and R(D): 	</a:t>
            </a:r>
            <a:r>
              <a:rPr lang="en-US" sz="1800" i="1">
                <a:solidFill>
                  <a:schemeClr val="accent2"/>
                </a:solidFill>
                <a:latin typeface="Verdana" charset="0"/>
              </a:rPr>
              <a:t>Lepton universality B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D</a:t>
            </a:r>
            <a:r>
              <a:rPr lang="en-US" sz="1800" i="1" baseline="30000">
                <a:solidFill>
                  <a:schemeClr val="accent2"/>
                </a:solidFill>
                <a:latin typeface="Verdana" charset="0"/>
                <a:sym typeface="Wingdings" charset="0"/>
              </a:rPr>
              <a:t>(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*</a:t>
            </a:r>
            <a:r>
              <a:rPr lang="en-US" sz="1800" i="1" baseline="30000">
                <a:solidFill>
                  <a:schemeClr val="accent2"/>
                </a:solidFill>
                <a:latin typeface="Verdana" charset="0"/>
                <a:sym typeface="Wingdings" charset="0"/>
              </a:rPr>
              <a:t>)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τυ /</a:t>
            </a:r>
            <a:r>
              <a:rPr lang="en-US" sz="1800" i="1">
                <a:solidFill>
                  <a:schemeClr val="accent2"/>
                </a:solidFill>
                <a:latin typeface="Times New Roman" charset="0"/>
                <a:cs typeface="MS PGothic" charset="0"/>
                <a:sym typeface="Wingdings" charset="0"/>
              </a:rPr>
              <a:t> </a:t>
            </a:r>
            <a:r>
              <a:rPr lang="en-US" sz="1800" i="1">
                <a:solidFill>
                  <a:schemeClr val="accent2"/>
                </a:solidFill>
                <a:latin typeface="Verdana" charset="0"/>
              </a:rPr>
              <a:t>B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D</a:t>
            </a:r>
            <a:r>
              <a:rPr lang="en-US" sz="1800" i="1" baseline="30000">
                <a:solidFill>
                  <a:schemeClr val="accent2"/>
                </a:solidFill>
                <a:latin typeface="Verdana" charset="0"/>
                <a:sym typeface="Wingdings" charset="0"/>
              </a:rPr>
              <a:t>(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*</a:t>
            </a:r>
            <a:r>
              <a:rPr lang="en-US" sz="1800" i="1" baseline="30000">
                <a:solidFill>
                  <a:schemeClr val="accent2"/>
                </a:solidFill>
                <a:latin typeface="Verdana" charset="0"/>
                <a:sym typeface="Wingdings" charset="0"/>
              </a:rPr>
              <a:t>)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μυ</a:t>
            </a:r>
          </a:p>
          <a:p>
            <a:pPr marL="0" indent="0">
              <a:buFont typeface="Wingdings" charset="0"/>
              <a:buChar char="ü"/>
              <a:defRPr/>
            </a:pPr>
            <a:r>
              <a:rPr lang="en-US" sz="1800" i="1">
                <a:latin typeface="Verdana" charset="0"/>
              </a:rPr>
              <a:t>R</a:t>
            </a:r>
            <a:r>
              <a:rPr lang="en-US" sz="1800" i="1" baseline="-25000">
                <a:latin typeface="Verdana" charset="0"/>
              </a:rPr>
              <a:t>K</a:t>
            </a:r>
            <a:r>
              <a:rPr lang="en-US" sz="1800" i="1">
                <a:latin typeface="Verdana" charset="0"/>
              </a:rPr>
              <a:t>: 			</a:t>
            </a:r>
            <a:r>
              <a:rPr lang="en-US" sz="1800" i="1">
                <a:solidFill>
                  <a:schemeClr val="accent2"/>
                </a:solidFill>
                <a:latin typeface="Verdana" charset="0"/>
              </a:rPr>
              <a:t>Lepton universality B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Kee / </a:t>
            </a:r>
            <a:r>
              <a:rPr lang="en-US" sz="1800" i="1">
                <a:solidFill>
                  <a:schemeClr val="accent2"/>
                </a:solidFill>
                <a:latin typeface="Verdana" charset="0"/>
              </a:rPr>
              <a:t>B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Kμμ</a:t>
            </a:r>
            <a:r>
              <a:rPr lang="en-US" sz="1800" i="1">
                <a:latin typeface="Verdana" charset="0"/>
              </a:rPr>
              <a:t> </a:t>
            </a:r>
          </a:p>
          <a:p>
            <a:pPr marL="0" indent="0">
              <a:buFont typeface="Wingdings" charset="0"/>
              <a:buChar char="ü"/>
              <a:defRPr/>
            </a:pPr>
            <a:r>
              <a:rPr lang="en-US" sz="1800" i="1">
                <a:latin typeface="Verdana" charset="0"/>
              </a:rPr>
              <a:t>P</a:t>
            </a:r>
            <a:r>
              <a:rPr lang="en-US" sz="1800" i="1" baseline="-25000">
                <a:latin typeface="Verdana" charset="0"/>
              </a:rPr>
              <a:t>5</a:t>
            </a:r>
            <a:r>
              <a:rPr lang="ja-JP" altLang="en-US" sz="1800" i="1">
                <a:latin typeface="Verdana" charset="0"/>
              </a:rPr>
              <a:t>’</a:t>
            </a:r>
            <a:r>
              <a:rPr lang="en-US" altLang="ja-JP" sz="1800" i="1">
                <a:latin typeface="Verdana" charset="0"/>
              </a:rPr>
              <a:t>: 			</a:t>
            </a:r>
            <a:r>
              <a:rPr lang="en-US" altLang="ja-JP" sz="1800" i="1">
                <a:solidFill>
                  <a:schemeClr val="accent2"/>
                </a:solidFill>
                <a:latin typeface="Verdana" charset="0"/>
              </a:rPr>
              <a:t>Angular observable B</a:t>
            </a:r>
            <a:r>
              <a:rPr lang="en-US" altLang="ja-JP" sz="1800" i="1" baseline="30000">
                <a:solidFill>
                  <a:schemeClr val="accent2"/>
                </a:solidFill>
                <a:latin typeface="Verdana" charset="0"/>
              </a:rPr>
              <a:t>0</a:t>
            </a:r>
            <a:r>
              <a:rPr lang="en-US" altLang="ja-JP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K*μμ</a:t>
            </a:r>
          </a:p>
          <a:p>
            <a:pPr marL="0" indent="0">
              <a:buFont typeface="Wingdings" charset="0"/>
              <a:buChar char="ü"/>
              <a:defRPr/>
            </a:pPr>
            <a:r>
              <a:rPr lang="az-Cyrl-AZ" sz="1800" i="1">
                <a:latin typeface="Verdana" charset="0"/>
              </a:rPr>
              <a:t>Г</a:t>
            </a:r>
            <a:r>
              <a:rPr lang="en-US" sz="1800" i="1">
                <a:latin typeface="Verdana" charset="0"/>
              </a:rPr>
              <a:t>(b</a:t>
            </a:r>
            <a:r>
              <a:rPr lang="en-US" sz="1800" i="1">
                <a:latin typeface="Verdana" charset="0"/>
                <a:sym typeface="Wingdings" charset="0"/>
              </a:rPr>
              <a:t> s μμ)		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Decay rates of B</a:t>
            </a:r>
            <a:r>
              <a:rPr lang="en-US" sz="1800" i="1" baseline="-25000">
                <a:solidFill>
                  <a:schemeClr val="accent2"/>
                </a:solidFill>
                <a:latin typeface="Verdana" charset="0"/>
                <a:sym typeface="Wingdings" charset="0"/>
              </a:rPr>
              <a:t>(s)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K(</a:t>
            </a:r>
            <a:r>
              <a:rPr lang="el-GR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φ</a:t>
            </a:r>
            <a:r>
              <a:rPr lang="en-US" sz="1800" i="1">
                <a:solidFill>
                  <a:schemeClr val="accent2"/>
                </a:solidFill>
                <a:latin typeface="Verdana" charset="0"/>
                <a:sym typeface="Wingdings" charset="0"/>
              </a:rPr>
              <a:t>)μμ</a:t>
            </a:r>
          </a:p>
        </p:txBody>
      </p:sp>
      <p:pic>
        <p:nvPicPr>
          <p:cNvPr id="19046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" r="2620" b="19054"/>
          <a:stretch>
            <a:fillRect/>
          </a:stretch>
        </p:blipFill>
        <p:spPr bwMode="auto">
          <a:xfrm>
            <a:off x="7315200" y="2627313"/>
            <a:ext cx="28956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2896" r="1170" b="2206"/>
          <a:stretch>
            <a:fillRect/>
          </a:stretch>
        </p:blipFill>
        <p:spPr bwMode="auto">
          <a:xfrm>
            <a:off x="6400800" y="3429000"/>
            <a:ext cx="18335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More Measurements</a:t>
            </a:r>
            <a:endParaRPr lang="en-GB">
              <a:latin typeface="Verdana" charset="0"/>
            </a:endParaRPr>
          </a:p>
        </p:txBody>
      </p:sp>
      <p:sp>
        <p:nvSpPr>
          <p:cNvPr id="190470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2387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5517B26-C692-084F-8ECE-F41A7A101DEE}" type="slidenum">
              <a:rPr lang="en-GB" sz="1000" b="0" i="0"/>
              <a:pPr/>
              <a:t>144</a:t>
            </a:fld>
            <a:endParaRPr lang="en-GB" sz="1000" b="0" i="0"/>
          </a:p>
        </p:txBody>
      </p:sp>
      <p:sp>
        <p:nvSpPr>
          <p:cNvPr id="190471" name="Rectangle 3"/>
          <p:cNvSpPr>
            <a:spLocks noChangeArrowheads="1"/>
          </p:cNvSpPr>
          <p:nvPr/>
        </p:nvSpPr>
        <p:spPr bwMode="auto">
          <a:xfrm>
            <a:off x="7239000" y="5943600"/>
            <a:ext cx="1765300" cy="630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700" b="0" i="0">
                <a:solidFill>
                  <a:schemeClr val="tx1"/>
                </a:solidFill>
              </a:rPr>
              <a:t>LHCb/CMS Nature 522, 68 (2015) </a:t>
            </a:r>
            <a:endParaRPr lang="en-US" sz="700" b="0" i="0">
              <a:solidFill>
                <a:srgbClr val="000000"/>
              </a:solidFill>
            </a:endParaRPr>
          </a:p>
          <a:p>
            <a:pPr algn="r"/>
            <a:r>
              <a:rPr lang="en-US" sz="700" b="0" i="0">
                <a:solidFill>
                  <a:srgbClr val="000000"/>
                </a:solidFill>
              </a:rPr>
              <a:t>LHCb               arXiv:1504.01568</a:t>
            </a:r>
          </a:p>
          <a:p>
            <a:pPr algn="r"/>
            <a:r>
              <a:rPr lang="en-US" sz="700" b="0" i="0">
                <a:solidFill>
                  <a:srgbClr val="000000"/>
                </a:solidFill>
              </a:rPr>
              <a:t>BNL E821                            PDG</a:t>
            </a:r>
          </a:p>
          <a:p>
            <a:pPr algn="r"/>
            <a:r>
              <a:rPr lang="en-US" sz="700" b="0" i="0">
                <a:solidFill>
                  <a:srgbClr val="000000"/>
                </a:solidFill>
              </a:rPr>
              <a:t>ATLAS             arXiv:1506.00962</a:t>
            </a:r>
          </a:p>
          <a:p>
            <a:pPr algn="r"/>
            <a:r>
              <a:rPr lang="en-US" sz="700" b="0" i="0">
                <a:solidFill>
                  <a:srgbClr val="000000"/>
                </a:solidFill>
              </a:rPr>
              <a:t>CMS                 PAS-HIG-14-005</a:t>
            </a:r>
          </a:p>
        </p:txBody>
      </p:sp>
      <p:pic>
        <p:nvPicPr>
          <p:cNvPr id="19047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1854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3" name="Picture 1" descr="fig_05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4665663"/>
            <a:ext cx="19637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5005388"/>
            <a:ext cx="16002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Rectangle 10"/>
          <p:cNvSpPr>
            <a:spLocks noChangeArrowheads="1"/>
          </p:cNvSpPr>
          <p:nvPr/>
        </p:nvSpPr>
        <p:spPr bwMode="auto">
          <a:xfrm>
            <a:off x="6629400" y="33528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solidFill>
                  <a:srgbClr val="000000"/>
                </a:solidFill>
              </a:rPr>
              <a:t>V</a:t>
            </a:r>
            <a:r>
              <a:rPr lang="en-US" b="0" i="0" baseline="-25000">
                <a:solidFill>
                  <a:srgbClr val="000000"/>
                </a:solidFill>
              </a:rPr>
              <a:t>ub</a:t>
            </a:r>
          </a:p>
        </p:txBody>
      </p:sp>
      <p:sp>
        <p:nvSpPr>
          <p:cNvPr id="190476" name="Rectangle 11"/>
          <p:cNvSpPr>
            <a:spLocks noChangeArrowheads="1"/>
          </p:cNvSpPr>
          <p:nvPr/>
        </p:nvSpPr>
        <p:spPr bwMode="auto">
          <a:xfrm>
            <a:off x="5257800" y="40386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solidFill>
                  <a:srgbClr val="000000"/>
                </a:solidFill>
              </a:rPr>
              <a:t>g-2</a:t>
            </a:r>
            <a:endParaRPr lang="en-US" b="0" i="0" baseline="-25000">
              <a:solidFill>
                <a:srgbClr val="000000"/>
              </a:solidFill>
            </a:endParaRPr>
          </a:p>
        </p:txBody>
      </p:sp>
      <p:sp>
        <p:nvSpPr>
          <p:cNvPr id="190477" name="Rectangle 12"/>
          <p:cNvSpPr>
            <a:spLocks noChangeArrowheads="1"/>
          </p:cNvSpPr>
          <p:nvPr/>
        </p:nvSpPr>
        <p:spPr bwMode="auto">
          <a:xfrm>
            <a:off x="4284663" y="4568825"/>
            <a:ext cx="9144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solidFill>
                  <a:srgbClr val="000000"/>
                </a:solidFill>
              </a:rPr>
              <a:t>Diboson</a:t>
            </a:r>
            <a:endParaRPr lang="en-US" b="0" i="0" baseline="-25000">
              <a:solidFill>
                <a:srgbClr val="000000"/>
              </a:solidFill>
            </a:endParaRPr>
          </a:p>
        </p:txBody>
      </p:sp>
      <p:sp>
        <p:nvSpPr>
          <p:cNvPr id="190478" name="Rectangle 13"/>
          <p:cNvSpPr>
            <a:spLocks noChangeArrowheads="1"/>
          </p:cNvSpPr>
          <p:nvPr/>
        </p:nvSpPr>
        <p:spPr bwMode="auto">
          <a:xfrm>
            <a:off x="3429000" y="4953000"/>
            <a:ext cx="685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solidFill>
                  <a:srgbClr val="000000"/>
                </a:solidFill>
              </a:rPr>
              <a:t>h</a:t>
            </a:r>
            <a:r>
              <a:rPr lang="en-US" b="0" i="0">
                <a:solidFill>
                  <a:srgbClr val="000000"/>
                </a:solidFill>
                <a:sym typeface="Wingdings" charset="0"/>
              </a:rPr>
              <a:t>μτ</a:t>
            </a:r>
            <a:endParaRPr lang="en-US" b="0" i="0" baseline="-25000">
              <a:solidFill>
                <a:srgbClr val="000000"/>
              </a:solidFill>
            </a:endParaRPr>
          </a:p>
        </p:txBody>
      </p:sp>
      <p:sp>
        <p:nvSpPr>
          <p:cNvPr id="190479" name="Rectangle 15"/>
          <p:cNvSpPr>
            <a:spLocks noChangeArrowheads="1"/>
          </p:cNvSpPr>
          <p:nvPr/>
        </p:nvSpPr>
        <p:spPr bwMode="auto">
          <a:xfrm>
            <a:off x="7239000" y="2587625"/>
            <a:ext cx="9144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solidFill>
                  <a:srgbClr val="000000"/>
                </a:solidFill>
              </a:rPr>
              <a:t>B</a:t>
            </a:r>
            <a:r>
              <a:rPr lang="en-US" b="0" i="0" baseline="-25000">
                <a:solidFill>
                  <a:srgbClr val="000000"/>
                </a:solidFill>
              </a:rPr>
              <a:t>s</a:t>
            </a:r>
            <a:r>
              <a:rPr lang="en-US" b="0" i="0" baseline="30000">
                <a:solidFill>
                  <a:srgbClr val="000000"/>
                </a:solidFill>
              </a:rPr>
              <a:t>0</a:t>
            </a:r>
            <a:r>
              <a:rPr lang="en-US" b="0" i="0">
                <a:solidFill>
                  <a:srgbClr val="000000"/>
                </a:solidFill>
                <a:sym typeface="Wingdings" charset="0"/>
              </a:rPr>
              <a:t>μμ</a:t>
            </a:r>
            <a:endParaRPr lang="en-US" b="0" i="0" baseline="-25000">
              <a:solidFill>
                <a:srgbClr val="000000"/>
              </a:solidFill>
            </a:endParaRPr>
          </a:p>
        </p:txBody>
      </p:sp>
      <p:sp>
        <p:nvSpPr>
          <p:cNvPr id="190480" name="TextBox 1"/>
          <p:cNvSpPr txBox="1">
            <a:spLocks noChangeArrowheads="1"/>
          </p:cNvSpPr>
          <p:nvPr/>
        </p:nvSpPr>
        <p:spPr bwMode="auto">
          <a:xfrm>
            <a:off x="1354138" y="4906963"/>
            <a:ext cx="9318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>
                <a:solidFill>
                  <a:schemeClr val="tx1"/>
                </a:solidFill>
              </a:rPr>
              <a:t>Diphoton</a:t>
            </a:r>
          </a:p>
        </p:txBody>
      </p:sp>
      <p:grpSp>
        <p:nvGrpSpPr>
          <p:cNvPr id="190481" name="Group 7"/>
          <p:cNvGrpSpPr>
            <a:grpSpLocks/>
          </p:cNvGrpSpPr>
          <p:nvPr/>
        </p:nvGrpSpPr>
        <p:grpSpPr bwMode="auto">
          <a:xfrm>
            <a:off x="731838" y="4757738"/>
            <a:ext cx="1066800" cy="228600"/>
            <a:chOff x="6976534" y="304800"/>
            <a:chExt cx="1066800" cy="228600"/>
          </a:xfrm>
        </p:grpSpPr>
        <p:cxnSp>
          <p:nvCxnSpPr>
            <p:cNvPr id="190482" name="Straight Connector 4"/>
            <p:cNvCxnSpPr>
              <a:cxnSpLocks noChangeShapeType="1"/>
            </p:cNvCxnSpPr>
            <p:nvPr/>
          </p:nvCxnSpPr>
          <p:spPr bwMode="auto">
            <a:xfrm>
              <a:off x="7010400" y="304800"/>
              <a:ext cx="9906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0483" name="Straight Connector 20"/>
            <p:cNvCxnSpPr>
              <a:cxnSpLocks noChangeShapeType="1"/>
            </p:cNvCxnSpPr>
            <p:nvPr/>
          </p:nvCxnSpPr>
          <p:spPr bwMode="auto">
            <a:xfrm flipV="1">
              <a:off x="6976534" y="338666"/>
              <a:ext cx="1066800" cy="152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882650"/>
            <a:ext cx="5040312" cy="229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3340100"/>
            <a:ext cx="5040313" cy="152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5068888"/>
            <a:ext cx="5038725" cy="70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Other puzzles involving LFNU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962400" cy="478155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0066FF"/>
                </a:solidFill>
                <a:latin typeface="Times New Roman"/>
                <a:cs typeface="Times New Roman"/>
              </a:rPr>
              <a:t>W</a:t>
            </a:r>
            <a:r>
              <a:rPr lang="en-US" i="1" dirty="0" smtClean="0">
                <a:solidFill>
                  <a:srgbClr val="0066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i="1" dirty="0" err="1" smtClean="0">
                <a:solidFill>
                  <a:srgbClr val="0066FF"/>
                </a:solidFill>
                <a:latin typeface="Times New Roman"/>
                <a:cs typeface="Times New Roman"/>
                <a:sym typeface="Wingdings"/>
              </a:rPr>
              <a:t>τυ</a:t>
            </a:r>
            <a:r>
              <a:rPr lang="en-US" i="1" dirty="0" smtClean="0">
                <a:solidFill>
                  <a:srgbClr val="0066FF"/>
                </a:solidFill>
                <a:latin typeface="Times New Roman"/>
                <a:cs typeface="Times New Roman"/>
                <a:sym typeface="Wingdings"/>
              </a:rPr>
              <a:t>/W </a:t>
            </a:r>
            <a:r>
              <a:rPr lang="en-US" i="1" dirty="0" err="1" smtClean="0">
                <a:solidFill>
                  <a:srgbClr val="0066FF"/>
                </a:solidFill>
                <a:latin typeface="Times New Roman"/>
                <a:cs typeface="Times New Roman"/>
                <a:sym typeface="Wingdings"/>
              </a:rPr>
              <a:t>μν</a:t>
            </a:r>
            <a:r>
              <a:rPr lang="en-US" dirty="0" smtClean="0">
                <a:sym typeface="Wingdings"/>
              </a:rPr>
              <a:t>: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2.6 </a:t>
            </a:r>
            <a:r>
              <a:rPr lang="en-US" dirty="0" err="1" smtClean="0">
                <a:sym typeface="Wingdings"/>
              </a:rPr>
              <a:t>σ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g-2</a:t>
            </a:r>
          </a:p>
          <a:p>
            <a:pPr lvl="1">
              <a:defRPr/>
            </a:pPr>
            <a:r>
              <a:rPr lang="en-US" dirty="0" smtClean="0"/>
              <a:t>2.2 – 2.7 </a:t>
            </a:r>
            <a:r>
              <a:rPr lang="en-US" dirty="0" err="1" smtClean="0">
                <a:sym typeface="Wingdings"/>
              </a:rPr>
              <a:t>σ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0066FF"/>
                </a:solidFill>
              </a:rPr>
              <a:t>Proton radius puzzle</a:t>
            </a:r>
          </a:p>
          <a:p>
            <a:pPr lvl="1">
              <a:defRPr/>
            </a:pPr>
            <a:r>
              <a:rPr lang="en-US" dirty="0" smtClean="0"/>
              <a:t>7 </a:t>
            </a:r>
            <a:r>
              <a:rPr lang="en-US" dirty="0" err="1" smtClean="0"/>
              <a:t>σ</a:t>
            </a:r>
            <a:endParaRPr lang="en-US" dirty="0"/>
          </a:p>
        </p:txBody>
      </p:sp>
      <p:sp>
        <p:nvSpPr>
          <p:cNvPr id="1925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ED8F1B30-C962-2841-BF76-825E5A5AB5E0}" type="slidenum">
              <a:rPr lang="en-US" sz="1000" b="0" i="0"/>
              <a:pPr/>
              <a:t>145</a:t>
            </a:fld>
            <a:r>
              <a:rPr lang="en-US" sz="1000" b="0" i="0"/>
              <a:t>)</a:t>
            </a:r>
          </a:p>
        </p:txBody>
      </p:sp>
      <p:sp>
        <p:nvSpPr>
          <p:cNvPr id="192519" name="TextBox 6"/>
          <p:cNvSpPr txBox="1">
            <a:spLocks noChangeArrowheads="1"/>
          </p:cNvSpPr>
          <p:nvPr/>
        </p:nvSpPr>
        <p:spPr bwMode="auto">
          <a:xfrm rot="-5400000">
            <a:off x="8064500" y="1770063"/>
            <a:ext cx="19288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900" b="0" i="0">
                <a:solidFill>
                  <a:schemeClr val="tx1"/>
                </a:solidFill>
              </a:rPr>
              <a:t>LEP EW WG, arXiv:1302.3415</a:t>
            </a:r>
          </a:p>
        </p:txBody>
      </p:sp>
      <p:sp>
        <p:nvSpPr>
          <p:cNvPr id="192520" name="TextBox 9"/>
          <p:cNvSpPr txBox="1">
            <a:spLocks noChangeArrowheads="1"/>
          </p:cNvSpPr>
          <p:nvPr/>
        </p:nvSpPr>
        <p:spPr bwMode="auto">
          <a:xfrm rot="-5400000">
            <a:off x="8255794" y="3958431"/>
            <a:ext cx="14668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900" b="0" i="0">
                <a:solidFill>
                  <a:schemeClr val="tx1"/>
                </a:solidFill>
              </a:rPr>
              <a:t>BNL, hep-ex/0602035</a:t>
            </a:r>
          </a:p>
        </p:txBody>
      </p:sp>
      <p:sp>
        <p:nvSpPr>
          <p:cNvPr id="192521" name="TextBox 11"/>
          <p:cNvSpPr txBox="1">
            <a:spLocks noChangeArrowheads="1"/>
          </p:cNvSpPr>
          <p:nvPr/>
        </p:nvSpPr>
        <p:spPr bwMode="auto">
          <a:xfrm rot="-5400000">
            <a:off x="8130381" y="5628482"/>
            <a:ext cx="17875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900" b="0" i="0">
                <a:solidFill>
                  <a:schemeClr val="tx1"/>
                </a:solidFill>
              </a:rPr>
              <a:t>Pohl et al, arXiv:1301.0905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Verdana" charset="0"/>
              </a:rPr>
              <a:t>Tensions…?</a:t>
            </a:r>
            <a:endParaRPr lang="en-US">
              <a:latin typeface="Verdana" charset="0"/>
            </a:endParaRPr>
          </a:p>
        </p:txBody>
      </p:sp>
      <p:sp>
        <p:nvSpPr>
          <p:cNvPr id="1935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1F947B8-D301-7642-A268-8EC949451E07}" type="slidenum">
              <a:rPr lang="en-US" sz="1000" b="0" i="0"/>
              <a:pPr/>
              <a:t>146</a:t>
            </a:fld>
            <a:r>
              <a:rPr lang="en-US" sz="1000" b="0" i="0"/>
              <a:t>)</a:t>
            </a:r>
          </a:p>
        </p:txBody>
      </p:sp>
      <p:pic>
        <p:nvPicPr>
          <p:cNvPr id="193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65088"/>
            <a:ext cx="2879725" cy="225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395538"/>
            <a:ext cx="2879725" cy="1941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1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09625"/>
            <a:ext cx="2879725" cy="1943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2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421188"/>
            <a:ext cx="2879725" cy="230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828925"/>
            <a:ext cx="2879725" cy="2084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4" name="Title 1"/>
          <p:cNvSpPr txBox="1">
            <a:spLocks/>
          </p:cNvSpPr>
          <p:nvPr/>
        </p:nvSpPr>
        <p:spPr bwMode="auto">
          <a:xfrm>
            <a:off x="436563" y="0"/>
            <a:ext cx="832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en-GB" sz="2600">
              <a:solidFill>
                <a:srgbClr val="E32119"/>
              </a:solidFill>
            </a:endParaRPr>
          </a:p>
        </p:txBody>
      </p:sp>
      <p:sp>
        <p:nvSpPr>
          <p:cNvPr id="193545" name="Slide Number Placeholder 3"/>
          <p:cNvSpPr txBox="1">
            <a:spLocks/>
          </p:cNvSpPr>
          <p:nvPr/>
        </p:nvSpPr>
        <p:spPr bwMode="auto">
          <a:xfrm>
            <a:off x="8169275" y="6426200"/>
            <a:ext cx="5175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B42CCEEE-59D0-1447-861C-DF90AC7322AD}" type="slidenum">
              <a:rPr lang="en-GB" sz="1000" b="0" i="0"/>
              <a:pPr/>
              <a:t>146</a:t>
            </a:fld>
            <a:endParaRPr lang="en-GB" sz="1000" b="0" i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84513" y="4267200"/>
            <a:ext cx="1516062" cy="738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Lepton Non-</a:t>
            </a:r>
          </a:p>
          <a:p>
            <a:pPr algn="r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Universality </a:t>
            </a:r>
          </a:p>
          <a:p>
            <a:pPr algn="r">
              <a:defRPr/>
            </a:pP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(LFNU)</a:t>
            </a:r>
            <a:endParaRPr lang="en-GB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cs typeface="MS PGothic" charset="0"/>
            </a:endParaRPr>
          </a:p>
        </p:txBody>
      </p:sp>
      <p:sp>
        <p:nvSpPr>
          <p:cNvPr id="193547" name="Rectangle 1"/>
          <p:cNvSpPr>
            <a:spLocks noChangeArrowheads="1"/>
          </p:cNvSpPr>
          <p:nvPr/>
        </p:nvSpPr>
        <p:spPr bwMode="auto">
          <a:xfrm>
            <a:off x="647700" y="4329113"/>
            <a:ext cx="14684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sz="900" b="0" i="0">
                <a:solidFill>
                  <a:srgbClr val="000000"/>
                </a:solidFill>
              </a:rPr>
              <a:t>arXiv:1406.6482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7338" y="3481388"/>
            <a:ext cx="6969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00D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3.4 </a:t>
            </a:r>
            <a:r>
              <a:rPr lang="el-GR" sz="1400" smtClean="0">
                <a:solidFill>
                  <a:srgbClr val="00D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00D6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3450" y="5735638"/>
            <a:ext cx="6969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78CC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3.9 </a:t>
            </a:r>
            <a:r>
              <a:rPr lang="el-GR" sz="1400" smtClean="0">
                <a:solidFill>
                  <a:srgbClr val="78CC7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78CC7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6175" y="4051300"/>
            <a:ext cx="6604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2.6 </a:t>
            </a:r>
            <a:r>
              <a:rPr lang="el-GR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3551" name="Rectangle 1"/>
          <p:cNvSpPr>
            <a:spLocks noChangeArrowheads="1"/>
          </p:cNvSpPr>
          <p:nvPr/>
        </p:nvSpPr>
        <p:spPr bwMode="auto">
          <a:xfrm>
            <a:off x="7913688" y="3803650"/>
            <a:ext cx="1069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800" b="0" i="0">
                <a:solidFill>
                  <a:schemeClr val="tx1"/>
                </a:solidFill>
              </a:rPr>
              <a:t>LHCb-PAPER-051</a:t>
            </a:r>
          </a:p>
        </p:txBody>
      </p:sp>
      <p:sp>
        <p:nvSpPr>
          <p:cNvPr id="193552" name="Rectangle 1"/>
          <p:cNvSpPr>
            <a:spLocks noChangeArrowheads="1"/>
          </p:cNvSpPr>
          <p:nvPr/>
        </p:nvSpPr>
        <p:spPr bwMode="auto">
          <a:xfrm rot="-5400000">
            <a:off x="8418513" y="4953000"/>
            <a:ext cx="1123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l-NL" sz="800" b="0" i="0">
                <a:solidFill>
                  <a:schemeClr val="tx1"/>
                </a:solidFill>
              </a:rPr>
              <a:t>arXiv:1506.08614</a:t>
            </a:r>
          </a:p>
        </p:txBody>
      </p:sp>
      <p:sp>
        <p:nvSpPr>
          <p:cNvPr id="193553" name="TextBox 18"/>
          <p:cNvSpPr txBox="1">
            <a:spLocks noChangeArrowheads="1"/>
          </p:cNvSpPr>
          <p:nvPr/>
        </p:nvSpPr>
        <p:spPr bwMode="auto">
          <a:xfrm>
            <a:off x="561975" y="2189163"/>
            <a:ext cx="13192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0" i="0">
                <a:solidFill>
                  <a:srgbClr val="000000"/>
                </a:solidFill>
                <a:sym typeface="Wingdings" charset="0"/>
              </a:rPr>
              <a:t>arXiv:1506.08777</a:t>
            </a:r>
            <a:endParaRPr lang="en-US" sz="900" b="0" i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9313" y="1250950"/>
            <a:ext cx="6969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3.1 </a:t>
            </a:r>
            <a:r>
              <a:rPr lang="el-GR" sz="1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151188" y="1450975"/>
            <a:ext cx="2000250" cy="7381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Flavour Changing </a:t>
            </a:r>
          </a:p>
          <a:p>
            <a:pPr>
              <a:defRPr/>
            </a:pPr>
            <a:r>
              <a:rPr lang="en-US" i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Neutral Current </a:t>
            </a:r>
          </a:p>
          <a:p>
            <a:pPr>
              <a:defRPr/>
            </a:pPr>
            <a:r>
              <a:rPr lang="en-US" i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MS PGothic" charset="0"/>
              </a:rPr>
              <a:t>(FCNC)</a:t>
            </a:r>
            <a:endParaRPr lang="en-GB" i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cs typeface="MS PGothic" charset="0"/>
            </a:endParaRPr>
          </a:p>
        </p:txBody>
      </p:sp>
      <p:pic>
        <p:nvPicPr>
          <p:cNvPr id="193556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r="2620" b="18575"/>
          <a:stretch>
            <a:fillRect/>
          </a:stretch>
        </p:blipFill>
        <p:spPr bwMode="auto">
          <a:xfrm>
            <a:off x="209550" y="4999038"/>
            <a:ext cx="2879725" cy="168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9450" y="5438775"/>
            <a:ext cx="698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2.3 </a:t>
            </a:r>
            <a:r>
              <a:rPr lang="el-GR" sz="1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aphicFrame>
        <p:nvGraphicFramePr>
          <p:cNvPr id="24" name="Content Placeholder 6"/>
          <p:cNvGraphicFramePr>
            <a:graphicFrameLocks/>
          </p:cNvGraphicFramePr>
          <p:nvPr/>
        </p:nvGraphicFramePr>
        <p:xfrm>
          <a:off x="2286000" y="1752600"/>
          <a:ext cx="4343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54825" y="1109663"/>
            <a:ext cx="658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00D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3.6 </a:t>
            </a:r>
            <a:r>
              <a:rPr lang="el-GR" sz="1400" smtClean="0">
                <a:solidFill>
                  <a:srgbClr val="00D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σ</a:t>
            </a:r>
            <a:endParaRPr lang="en-GB" sz="1400" smtClean="0">
              <a:solidFill>
                <a:srgbClr val="00D6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E9950C3-FEF0-FD47-B7FE-B02BDFA96376}" type="slidenum">
              <a:rPr lang="en-US" sz="1000" b="0" i="0"/>
              <a:pPr/>
              <a:t>147</a:t>
            </a:fld>
            <a:r>
              <a:rPr lang="en-US" sz="1000" b="0" i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802" y="2967335"/>
            <a:ext cx="44183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r>
              <a:rPr lang="en-US" b="0" i="0" dirty="0" smtClean="0"/>
              <a:t>End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3406665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787587D-213C-944F-8E36-C4B0FF902F8A}" type="slidenum">
              <a:rPr lang="en-GB" sz="1000" b="0" i="0"/>
              <a:pPr/>
              <a:t>148</a:t>
            </a:fld>
            <a:endParaRPr lang="en-GB" sz="1000" b="0" i="0"/>
          </a:p>
        </p:txBody>
      </p:sp>
      <p:pic>
        <p:nvPicPr>
          <p:cNvPr id="194562" name="Picture 1" descr="FokSukWetensch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3400"/>
            <a:ext cx="90947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Box 2"/>
          <p:cNvSpPr txBox="1">
            <a:spLocks noChangeArrowheads="1"/>
          </p:cNvSpPr>
          <p:nvPr/>
        </p:nvSpPr>
        <p:spPr bwMode="auto">
          <a:xfrm>
            <a:off x="1290638" y="933450"/>
            <a:ext cx="6392862" cy="38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900" i="0">
                <a:solidFill>
                  <a:schemeClr val="tx1"/>
                </a:solidFill>
                <a:latin typeface="Bradley Hand Bold" charset="0"/>
              </a:rPr>
              <a:t>WETEN WAAR HET IN DE WETENSCHAP OM DRAAIT</a:t>
            </a:r>
          </a:p>
        </p:txBody>
      </p:sp>
      <p:sp>
        <p:nvSpPr>
          <p:cNvPr id="194564" name="TextBox 6"/>
          <p:cNvSpPr txBox="1">
            <a:spLocks noChangeArrowheads="1"/>
          </p:cNvSpPr>
          <p:nvPr/>
        </p:nvSpPr>
        <p:spPr bwMode="auto">
          <a:xfrm>
            <a:off x="2209800" y="1438275"/>
            <a:ext cx="47228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i="0">
                <a:solidFill>
                  <a:schemeClr val="tx1"/>
                </a:solidFill>
                <a:latin typeface="Bradley Hand Bold" charset="0"/>
              </a:rPr>
              <a:t>… ZEER INDRUKWEKKEND, COLLEGA …</a:t>
            </a:r>
          </a:p>
        </p:txBody>
      </p:sp>
      <p:sp>
        <p:nvSpPr>
          <p:cNvPr id="194565" name="TextBox 7"/>
          <p:cNvSpPr txBox="1">
            <a:spLocks noChangeArrowheads="1"/>
          </p:cNvSpPr>
          <p:nvPr/>
        </p:nvSpPr>
        <p:spPr bwMode="auto">
          <a:xfrm>
            <a:off x="2868613" y="2017713"/>
            <a:ext cx="1852612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800" i="0">
                <a:solidFill>
                  <a:schemeClr val="tx1"/>
                </a:solidFill>
                <a:latin typeface="Bradley Hand Bold" charset="0"/>
              </a:rPr>
              <a:t>MAAR WERKT</a:t>
            </a:r>
          </a:p>
          <a:p>
            <a:pPr algn="ctr">
              <a:lnSpc>
                <a:spcPct val="60000"/>
              </a:lnSpc>
            </a:pPr>
            <a:r>
              <a:rPr lang="en-US" sz="1800" i="0">
                <a:solidFill>
                  <a:schemeClr val="tx1"/>
                </a:solidFill>
                <a:latin typeface="Bradley Hand Bold" charset="0"/>
              </a:rPr>
              <a:t>HET OOK IN</a:t>
            </a:r>
          </a:p>
          <a:p>
            <a:pPr algn="ctr">
              <a:lnSpc>
                <a:spcPct val="60000"/>
              </a:lnSpc>
            </a:pPr>
            <a:r>
              <a:rPr lang="en-US" sz="1800" i="0">
                <a:solidFill>
                  <a:schemeClr val="tx1"/>
                </a:solidFill>
                <a:latin typeface="Bradley Hand Bold" charset="0"/>
              </a:rPr>
              <a:t>THEORIE ?</a:t>
            </a:r>
          </a:p>
        </p:txBody>
      </p:sp>
      <p:sp>
        <p:nvSpPr>
          <p:cNvPr id="194566" name="TextBox 3"/>
          <p:cNvSpPr txBox="1">
            <a:spLocks noChangeArrowheads="1"/>
          </p:cNvSpPr>
          <p:nvPr/>
        </p:nvSpPr>
        <p:spPr bwMode="auto">
          <a:xfrm>
            <a:off x="6053138" y="6032500"/>
            <a:ext cx="13382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0" i="0">
                <a:solidFill>
                  <a:srgbClr val="000000"/>
                </a:solidFill>
              </a:rPr>
              <a:t>http://www.foksuk.nl/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Road to discovery: Wilson coefficients</a:t>
            </a:r>
          </a:p>
        </p:txBody>
      </p:sp>
      <p:sp>
        <p:nvSpPr>
          <p:cNvPr id="1955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A12D5C84-D885-DB49-9916-DCD8E7FC6EB7}" type="slidenum">
              <a:rPr lang="en-US" sz="1000" b="0" i="0"/>
              <a:pPr/>
              <a:t>149</a:t>
            </a:fld>
            <a:r>
              <a:rPr lang="en-US" sz="1000" b="0" i="0"/>
              <a:t>)</a:t>
            </a:r>
          </a:p>
        </p:txBody>
      </p:sp>
      <p:grpSp>
        <p:nvGrpSpPr>
          <p:cNvPr id="195587" name="Group 10"/>
          <p:cNvGrpSpPr>
            <a:grpSpLocks/>
          </p:cNvGrpSpPr>
          <p:nvPr/>
        </p:nvGrpSpPr>
        <p:grpSpPr bwMode="auto">
          <a:xfrm>
            <a:off x="1114425" y="933450"/>
            <a:ext cx="6837363" cy="5476875"/>
            <a:chOff x="1037968" y="971080"/>
            <a:chExt cx="6837216" cy="5478424"/>
          </a:xfrm>
        </p:grpSpPr>
        <p:sp>
          <p:nvSpPr>
            <p:cNvPr id="3" name="Rectangle 2"/>
            <p:cNvSpPr/>
            <p:nvPr/>
          </p:nvSpPr>
          <p:spPr>
            <a:xfrm>
              <a:off x="1037968" y="971080"/>
              <a:ext cx="6837216" cy="547842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Theory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(What are Wilson coefficients?)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Measurements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(of Wilson coefficients)</a:t>
              </a: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Fit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(i.e. determine Wilson coefficients)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Interpretation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(which models correspond to theses Wilson coefficients?)</a:t>
              </a:r>
            </a:p>
          </p:txBody>
        </p:sp>
        <p:sp>
          <p:nvSpPr>
            <p:cNvPr id="195589" name="Right Arrow 6"/>
            <p:cNvSpPr>
              <a:spLocks noChangeArrowheads="1"/>
            </p:cNvSpPr>
            <p:nvPr/>
          </p:nvSpPr>
          <p:spPr bwMode="auto">
            <a:xfrm rot="5400000">
              <a:off x="4264760" y="1623965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95590" name="Right Arrow 8"/>
            <p:cNvSpPr>
              <a:spLocks noChangeArrowheads="1"/>
            </p:cNvSpPr>
            <p:nvPr/>
          </p:nvSpPr>
          <p:spPr bwMode="auto">
            <a:xfrm rot="5400000">
              <a:off x="4264761" y="31985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95591" name="Right Arrow 9"/>
            <p:cNvSpPr>
              <a:spLocks noChangeArrowheads="1"/>
            </p:cNvSpPr>
            <p:nvPr/>
          </p:nvSpPr>
          <p:spPr bwMode="auto">
            <a:xfrm rot="5400000">
              <a:off x="4264761" y="47347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239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2: at the heart of the SM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500813" cy="790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1711"/>
          <a:stretch>
            <a:fillRect/>
          </a:stretch>
        </p:blipFill>
        <p:spPr bwMode="auto">
          <a:xfrm>
            <a:off x="990600" y="1689100"/>
            <a:ext cx="1423988" cy="515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b="10800"/>
          <a:stretch>
            <a:fillRect/>
          </a:stretch>
        </p:blipFill>
        <p:spPr bwMode="auto">
          <a:xfrm>
            <a:off x="2546350" y="1692275"/>
            <a:ext cx="3800475" cy="517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695450"/>
            <a:ext cx="1533525" cy="514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971800"/>
            <a:ext cx="3248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471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962275"/>
            <a:ext cx="1981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4572000" y="2209800"/>
            <a:ext cx="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 bwMode="auto">
          <a:xfrm>
            <a:off x="1905000" y="2362200"/>
            <a:ext cx="533400" cy="5334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7467600" y="2362200"/>
            <a:ext cx="533400" cy="5334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5" name="TextBox 22"/>
          <p:cNvSpPr txBox="1">
            <a:spLocks noChangeArrowheads="1"/>
          </p:cNvSpPr>
          <p:nvPr/>
        </p:nvSpPr>
        <p:spPr bwMode="auto">
          <a:xfrm>
            <a:off x="4857750" y="2362200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Yukawa couplings: </a:t>
            </a:r>
          </a:p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mix between generations</a:t>
            </a:r>
          </a:p>
        </p:txBody>
      </p:sp>
      <p:sp>
        <p:nvSpPr>
          <p:cNvPr id="47116" name="TextBox 23"/>
          <p:cNvSpPr txBox="1">
            <a:spLocks noChangeArrowheads="1"/>
          </p:cNvSpPr>
          <p:nvPr/>
        </p:nvSpPr>
        <p:spPr bwMode="auto">
          <a:xfrm>
            <a:off x="111125" y="2286000"/>
            <a:ext cx="171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Charged current:</a:t>
            </a:r>
          </a:p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flavour diagonal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33400" y="5410200"/>
            <a:ext cx="838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Theory: 1) Leptoquarks</a:t>
            </a:r>
          </a:p>
        </p:txBody>
      </p:sp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648200"/>
          </a:xfrm>
        </p:spPr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Bauer/Neubert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model</a:t>
            </a:r>
          </a:p>
          <a:p>
            <a:pPr lvl="1"/>
            <a:r>
              <a:rPr lang="en-US">
                <a:solidFill>
                  <a:srgbClr val="0066FF"/>
                </a:solidFill>
                <a:latin typeface="Verdana" charset="0"/>
              </a:rPr>
              <a:t>Leptoquark m</a:t>
            </a:r>
            <a:r>
              <a:rPr lang="en-US" baseline="-25000">
                <a:solidFill>
                  <a:srgbClr val="0066FF"/>
                </a:solidFill>
                <a:latin typeface="Verdana" charset="0"/>
              </a:rPr>
              <a:t>Δ</a:t>
            </a:r>
            <a:r>
              <a:rPr lang="en-US">
                <a:solidFill>
                  <a:srgbClr val="0066FF"/>
                </a:solidFill>
                <a:latin typeface="Verdana" charset="0"/>
              </a:rPr>
              <a:t> ~ 1 TeV</a:t>
            </a:r>
          </a:p>
          <a:p>
            <a:pPr lvl="1"/>
            <a:r>
              <a:rPr lang="en-US">
                <a:latin typeface="Verdana" charset="0"/>
              </a:rPr>
              <a:t>g-2</a:t>
            </a:r>
          </a:p>
          <a:p>
            <a:pPr lvl="1"/>
            <a:r>
              <a:rPr lang="en-US">
                <a:latin typeface="Verdana" charset="0"/>
              </a:rPr>
              <a:t>R(D*)</a:t>
            </a:r>
          </a:p>
          <a:p>
            <a:pPr lvl="1"/>
            <a:r>
              <a:rPr lang="en-US">
                <a:latin typeface="Verdana" charset="0"/>
              </a:rPr>
              <a:t>R</a:t>
            </a:r>
            <a:r>
              <a:rPr lang="en-US" baseline="-25000">
                <a:latin typeface="Verdana" charset="0"/>
              </a:rPr>
              <a:t>K</a:t>
            </a:r>
          </a:p>
          <a:p>
            <a:pPr lvl="1"/>
            <a:r>
              <a:rPr lang="en-US">
                <a:latin typeface="Verdana" charset="0"/>
              </a:rPr>
              <a:t>b</a:t>
            </a:r>
            <a:r>
              <a:rPr lang="en-US">
                <a:latin typeface="Verdana" charset="0"/>
                <a:sym typeface="Wingdings" charset="0"/>
              </a:rPr>
              <a:t>c : tree level, </a:t>
            </a:r>
            <a:r>
              <a:rPr lang="en-US">
                <a:latin typeface="Verdana" charset="0"/>
              </a:rPr>
              <a:t>b</a:t>
            </a:r>
            <a:r>
              <a:rPr lang="en-US">
                <a:latin typeface="Verdana" charset="0"/>
                <a:sym typeface="Wingdings" charset="0"/>
              </a:rPr>
              <a:t>s : loop level</a:t>
            </a:r>
          </a:p>
          <a:p>
            <a:pPr lvl="1"/>
            <a:endParaRPr lang="en-US">
              <a:latin typeface="Verdana" charset="0"/>
            </a:endParaRPr>
          </a:p>
          <a:p>
            <a:pPr lvl="1"/>
            <a:endParaRPr lang="en-US">
              <a:latin typeface="Verdana" charset="0"/>
            </a:endParaRPr>
          </a:p>
          <a:p>
            <a:pPr lvl="1"/>
            <a:endParaRPr lang="en-US">
              <a:latin typeface="Verdana" charset="0"/>
            </a:endParaRPr>
          </a:p>
          <a:p>
            <a:r>
              <a:rPr lang="en-US">
                <a:solidFill>
                  <a:srgbClr val="0066FF"/>
                </a:solidFill>
                <a:latin typeface="Verdana" charset="0"/>
              </a:rPr>
              <a:t>Predictions:</a:t>
            </a:r>
          </a:p>
          <a:p>
            <a:pPr lvl="1"/>
            <a:r>
              <a:rPr lang="en-US">
                <a:latin typeface="Verdana" charset="0"/>
              </a:rPr>
              <a:t>1σ effects on </a:t>
            </a:r>
            <a:r>
              <a:rPr lang="en-GB">
                <a:solidFill>
                  <a:srgbClr val="000000"/>
                </a:solidFill>
                <a:latin typeface="Verdana" charset="0"/>
              </a:rPr>
              <a:t>BR(Z</a:t>
            </a:r>
            <a:r>
              <a:rPr lang="en-GB">
                <a:solidFill>
                  <a:srgbClr val="000000"/>
                </a:solidFill>
                <a:latin typeface="Verdana" charset="0"/>
                <a:sym typeface="Wingdings" charset="0"/>
              </a:rPr>
              <a:t></a:t>
            </a:r>
            <a:r>
              <a:rPr lang="en-US" i="1">
                <a:solidFill>
                  <a:srgbClr val="000000"/>
                </a:solidFill>
                <a:latin typeface="Verdana" charset="0"/>
                <a:sym typeface="Wingdings" charset="0"/>
              </a:rPr>
              <a:t>µµ)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Verdana" charset="0"/>
                <a:sym typeface="Wingdings" charset="0"/>
              </a:rPr>
              <a:t>B-mixing affected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Verdana" charset="0"/>
              </a:rPr>
              <a:t>(</a:t>
            </a:r>
            <a:r>
              <a:rPr lang="en-GB">
                <a:solidFill>
                  <a:srgbClr val="000000"/>
                </a:solidFill>
                <a:latin typeface="Verdana" charset="0"/>
              </a:rPr>
              <a:t>BR(</a:t>
            </a:r>
            <a:r>
              <a:rPr lang="en-GB" i="1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GB" i="1">
                <a:solidFill>
                  <a:srgbClr val="000000"/>
                </a:solidFill>
                <a:latin typeface="Verdana" charset="0"/>
                <a:sym typeface="Wingdings" charset="0"/>
              </a:rPr>
              <a:t>τ</a:t>
            </a:r>
            <a:r>
              <a:rPr lang="en-US" i="1">
                <a:solidFill>
                  <a:srgbClr val="000000"/>
                </a:solidFill>
                <a:latin typeface="Verdana" charset="0"/>
                <a:sym typeface="Wingdings" charset="0"/>
              </a:rPr>
              <a:t>µ)~</a:t>
            </a:r>
            <a:r>
              <a:rPr lang="en-US">
                <a:solidFill>
                  <a:srgbClr val="000000"/>
                </a:solidFill>
                <a:latin typeface="Verdana" charset="0"/>
                <a:sym typeface="Wingdings" charset="0"/>
              </a:rPr>
              <a:t>10</a:t>
            </a:r>
            <a:r>
              <a:rPr lang="en-US" baseline="30000">
                <a:solidFill>
                  <a:srgbClr val="000000"/>
                </a:solidFill>
                <a:latin typeface="Verdana" charset="0"/>
                <a:sym typeface="Wingdings" charset="0"/>
              </a:rPr>
              <a:t>-7</a:t>
            </a:r>
            <a:r>
              <a:rPr lang="en-US">
                <a:solidFill>
                  <a:srgbClr val="000000"/>
                </a:solidFill>
                <a:latin typeface="Verdana" charset="0"/>
                <a:sym typeface="Wingdings" charset="0"/>
              </a:rPr>
              <a:t>)</a:t>
            </a:r>
            <a:r>
              <a:rPr lang="en-US" i="1">
                <a:solidFill>
                  <a:srgbClr val="000000"/>
                </a:solidFill>
                <a:latin typeface="Verdana" charset="0"/>
                <a:sym typeface="Wingdings" charset="0"/>
              </a:rPr>
              <a:t> </a:t>
            </a:r>
            <a:endParaRPr lang="en-GB">
              <a:solidFill>
                <a:srgbClr val="000000"/>
              </a:solidFill>
              <a:latin typeface="Verdana" charset="0"/>
            </a:endParaRPr>
          </a:p>
          <a:p>
            <a:pPr lvl="1">
              <a:buFontTx/>
              <a:buNone/>
            </a:pPr>
            <a:endParaRPr lang="en-US">
              <a:latin typeface="Verdana" charset="0"/>
            </a:endParaRPr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23612637-197B-554D-B870-A22F9623406D}" type="slidenum">
              <a:rPr lang="en-GB" sz="1000" b="0" i="0"/>
              <a:pPr/>
              <a:t>150</a:t>
            </a:fld>
            <a:endParaRPr lang="en-GB" sz="1000" b="0" i="0"/>
          </a:p>
        </p:txBody>
      </p:sp>
      <p:sp>
        <p:nvSpPr>
          <p:cNvPr id="196612" name="Rectangle 1"/>
          <p:cNvSpPr>
            <a:spLocks noChangeArrowheads="1"/>
          </p:cNvSpPr>
          <p:nvPr/>
        </p:nvSpPr>
        <p:spPr bwMode="auto">
          <a:xfrm>
            <a:off x="7180263" y="744538"/>
            <a:ext cx="1354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b="0" i="0">
                <a:solidFill>
                  <a:srgbClr val="000000"/>
                </a:solidFill>
                <a:hlinkClick r:id="rId2"/>
              </a:rPr>
              <a:t>arXiv:1511.01900</a:t>
            </a:r>
            <a:endParaRPr lang="en-GB" sz="1000" b="0" i="0">
              <a:solidFill>
                <a:srgbClr val="000000"/>
              </a:solidFill>
            </a:endParaRPr>
          </a:p>
        </p:txBody>
      </p:sp>
      <p:sp>
        <p:nvSpPr>
          <p:cNvPr id="196613" name="Oval 2"/>
          <p:cNvSpPr>
            <a:spLocks noChangeArrowheads="1"/>
          </p:cNvSpPr>
          <p:nvPr/>
        </p:nvSpPr>
        <p:spPr bwMode="auto">
          <a:xfrm flipV="1">
            <a:off x="7021513" y="1778000"/>
            <a:ext cx="304800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966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76200"/>
            <a:ext cx="3465512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25850"/>
            <a:ext cx="36004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600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51562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7375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162800" cy="5638800"/>
          </a:xfrm>
        </p:spPr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ja-JP" altLang="en-US">
                <a:latin typeface="Verdana" charset="0"/>
              </a:rPr>
              <a:t>“</a:t>
            </a:r>
            <a:r>
              <a:rPr lang="en-US" altLang="ja-JP">
                <a:latin typeface="Verdana" charset="0"/>
              </a:rPr>
              <a:t>Isidori</a:t>
            </a:r>
            <a:r>
              <a:rPr lang="ja-JP" altLang="en-US">
                <a:latin typeface="Verdana" charset="0"/>
              </a:rPr>
              <a:t>”</a:t>
            </a:r>
            <a:r>
              <a:rPr lang="en-US" altLang="ja-JP">
                <a:latin typeface="Verdana" charset="0"/>
              </a:rPr>
              <a:t> model</a:t>
            </a:r>
          </a:p>
          <a:p>
            <a:pPr lvl="1"/>
            <a:r>
              <a:rPr lang="en-US">
                <a:solidFill>
                  <a:srgbClr val="0066FF"/>
                </a:solidFill>
                <a:latin typeface="Verdana" charset="0"/>
              </a:rPr>
              <a:t>New Z</a:t>
            </a:r>
            <a:r>
              <a:rPr lang="ja-JP" altLang="en-US">
                <a:solidFill>
                  <a:srgbClr val="0066FF"/>
                </a:solidFill>
                <a:latin typeface="Verdana" charset="0"/>
              </a:rPr>
              <a:t>’</a:t>
            </a:r>
            <a:r>
              <a:rPr lang="en-US" altLang="ja-JP">
                <a:solidFill>
                  <a:srgbClr val="0066FF"/>
                </a:solidFill>
                <a:latin typeface="Verdana" charset="0"/>
              </a:rPr>
              <a:t> boson</a:t>
            </a:r>
          </a:p>
          <a:p>
            <a:pPr lvl="1"/>
            <a:r>
              <a:rPr lang="en-US">
                <a:latin typeface="Verdana" charset="0"/>
              </a:rPr>
              <a:t>Relatively simple model</a:t>
            </a:r>
          </a:p>
          <a:p>
            <a:pPr lvl="1"/>
            <a:r>
              <a:rPr lang="en-US">
                <a:latin typeface="Verdana" charset="0"/>
              </a:rPr>
              <a:t>Describes all (most?) data</a:t>
            </a:r>
          </a:p>
          <a:p>
            <a:pPr lvl="1"/>
            <a:r>
              <a:rPr lang="en-US">
                <a:latin typeface="Verdana" charset="0"/>
              </a:rPr>
              <a:t>Extra SU(2)</a:t>
            </a:r>
            <a:r>
              <a:rPr lang="en-US" baseline="-25000">
                <a:latin typeface="Verdana" charset="0"/>
              </a:rPr>
              <a:t>L</a:t>
            </a:r>
            <a:r>
              <a:rPr lang="en-US">
                <a:latin typeface="Verdana" charset="0"/>
              </a:rPr>
              <a:t> symmetry, coupling to 3</a:t>
            </a:r>
            <a:r>
              <a:rPr lang="en-US" baseline="30000">
                <a:latin typeface="Verdana" charset="0"/>
              </a:rPr>
              <a:t>rd</a:t>
            </a:r>
            <a:r>
              <a:rPr lang="en-US">
                <a:latin typeface="Verdana" charset="0"/>
              </a:rPr>
              <a:t> gen</a:t>
            </a:r>
          </a:p>
          <a:p>
            <a:pPr lvl="1">
              <a:buFontTx/>
              <a:buNone/>
            </a:pPr>
            <a:endParaRPr lang="en-US">
              <a:latin typeface="Verdana" charset="0"/>
            </a:endParaRPr>
          </a:p>
          <a:p>
            <a:pPr lvl="1">
              <a:buFontTx/>
              <a:buNone/>
            </a:pPr>
            <a:endParaRPr lang="en-US">
              <a:latin typeface="Verdana" charset="0"/>
            </a:endParaRPr>
          </a:p>
          <a:p>
            <a:r>
              <a:rPr lang="en-US">
                <a:solidFill>
                  <a:schemeClr val="accent2"/>
                </a:solidFill>
                <a:latin typeface="Verdana" charset="0"/>
              </a:rPr>
              <a:t>Predictions:</a:t>
            </a:r>
          </a:p>
          <a:p>
            <a:pPr lvl="1"/>
            <a:r>
              <a:rPr lang="en-US" sz="1400">
                <a:solidFill>
                  <a:srgbClr val="000000"/>
                </a:solidFill>
                <a:latin typeface="Verdana" charset="0"/>
              </a:rPr>
              <a:t>C</a:t>
            </a:r>
            <a:r>
              <a:rPr lang="en-US" sz="1400" baseline="30000">
                <a:solidFill>
                  <a:srgbClr val="000000"/>
                </a:solidFill>
                <a:latin typeface="Verdana" charset="0"/>
              </a:rPr>
              <a:t>NP</a:t>
            </a:r>
            <a:r>
              <a:rPr lang="en-US" sz="1400" baseline="-25000">
                <a:solidFill>
                  <a:srgbClr val="000000"/>
                </a:solidFill>
                <a:latin typeface="Verdana" charset="0"/>
              </a:rPr>
              <a:t>10</a:t>
            </a:r>
            <a:r>
              <a:rPr lang="en-US" sz="1400">
                <a:solidFill>
                  <a:srgbClr val="000000"/>
                </a:solidFill>
                <a:latin typeface="Verdana" charset="0"/>
              </a:rPr>
              <a:t>=-C</a:t>
            </a:r>
            <a:r>
              <a:rPr lang="en-US" sz="1400" baseline="30000">
                <a:solidFill>
                  <a:srgbClr val="000000"/>
                </a:solidFill>
                <a:latin typeface="Verdana" charset="0"/>
              </a:rPr>
              <a:t>NP</a:t>
            </a:r>
            <a:r>
              <a:rPr lang="en-US" sz="1400" baseline="-25000">
                <a:solidFill>
                  <a:srgbClr val="000000"/>
                </a:solidFill>
                <a:latin typeface="Verdana" charset="0"/>
              </a:rPr>
              <a:t>9</a:t>
            </a:r>
            <a:endParaRPr lang="en-US" sz="1400">
              <a:latin typeface="Verdana" charset="0"/>
            </a:endParaRPr>
          </a:p>
          <a:p>
            <a:pPr lvl="1"/>
            <a:r>
              <a:rPr lang="en-US" sz="1400">
                <a:latin typeface="Verdana" charset="0"/>
              </a:rPr>
              <a:t>τ,μ difference universal: </a:t>
            </a:r>
            <a:r>
              <a:rPr lang="en-US" sz="1400" i="1">
                <a:solidFill>
                  <a:srgbClr val="000000"/>
                </a:solidFill>
                <a:latin typeface="Verdana" charset="0"/>
              </a:rPr>
              <a:t>R(D)=R(D*)=R(Λ</a:t>
            </a:r>
            <a:r>
              <a:rPr lang="en-US" sz="1400" i="1" baseline="-25000">
                <a:solidFill>
                  <a:srgbClr val="000000"/>
                </a:solidFill>
                <a:latin typeface="Verdana" charset="0"/>
              </a:rPr>
              <a:t>c</a:t>
            </a:r>
            <a:r>
              <a:rPr lang="en-US" sz="1400" i="1">
                <a:solidFill>
                  <a:srgbClr val="000000"/>
                </a:solidFill>
                <a:latin typeface="Verdana" charset="0"/>
              </a:rPr>
              <a:t>)=… ~ 30%</a:t>
            </a:r>
            <a:endParaRPr lang="en-US" sz="1400">
              <a:latin typeface="Verdana" charset="0"/>
            </a:endParaRPr>
          </a:p>
          <a:p>
            <a:pPr lvl="1"/>
            <a:r>
              <a:rPr lang="en-US" sz="1400">
                <a:latin typeface="Verdana" charset="0"/>
              </a:rPr>
              <a:t>e, μ difference: ~1-2% </a:t>
            </a:r>
          </a:p>
          <a:p>
            <a:pPr lvl="1"/>
            <a:r>
              <a:rPr lang="en-US" sz="1400">
                <a:latin typeface="Verdana" charset="0"/>
              </a:rPr>
              <a:t>B-mixing: 10% deviations from SM</a:t>
            </a:r>
          </a:p>
          <a:p>
            <a:pPr lvl="1"/>
            <a:r>
              <a:rPr lang="en-US" sz="1400">
                <a:latin typeface="Verdana" charset="0"/>
              </a:rPr>
              <a:t>τ</a:t>
            </a:r>
            <a:r>
              <a:rPr lang="en-US" sz="1400">
                <a:latin typeface="Verdana" charset="0"/>
                <a:sym typeface="Wingdings" charset="0"/>
              </a:rPr>
              <a:t></a:t>
            </a:r>
            <a:r>
              <a:rPr lang="en-US" sz="1400">
                <a:latin typeface="Verdana" charset="0"/>
              </a:rPr>
              <a:t>μμμ not far from present bound</a:t>
            </a:r>
          </a:p>
          <a:p>
            <a:pPr lvl="1"/>
            <a:r>
              <a:rPr lang="en-US" sz="1400">
                <a:latin typeface="Verdana" charset="0"/>
              </a:rPr>
              <a:t>No coupling to bosons, so cannot explain diboson excess…</a:t>
            </a:r>
          </a:p>
          <a:p>
            <a:pPr lvl="1"/>
            <a:r>
              <a:rPr lang="en-US" sz="1400">
                <a:latin typeface="Verdana" charset="0"/>
              </a:rPr>
              <a:t>Z</a:t>
            </a:r>
            <a:r>
              <a:rPr lang="ja-JP" altLang="en-US" sz="1400">
                <a:latin typeface="Verdana" charset="0"/>
              </a:rPr>
              <a:t>’</a:t>
            </a:r>
            <a:r>
              <a:rPr lang="en-US" altLang="ja-JP" sz="1400">
                <a:latin typeface="Verdana" charset="0"/>
                <a:sym typeface="Wingdings" charset="0"/>
              </a:rPr>
              <a:t>tt,bb,ττ not very easy in ATLAS, most stringent constraint from m(Z</a:t>
            </a:r>
            <a:r>
              <a:rPr lang="ja-JP" altLang="en-US" sz="1400">
                <a:latin typeface="Verdana" charset="0"/>
                <a:sym typeface="Wingdings" charset="0"/>
              </a:rPr>
              <a:t>’</a:t>
            </a:r>
            <a:r>
              <a:rPr lang="en-US" altLang="ja-JP" sz="1400">
                <a:latin typeface="Verdana" charset="0"/>
                <a:sym typeface="Wingdings" charset="0"/>
              </a:rPr>
              <a:t>ττ)&gt;300 GeV, ruling out most minimal version of this model!</a:t>
            </a:r>
            <a:endParaRPr lang="en-US" altLang="ja-JP" sz="1400">
              <a:latin typeface="Verdana" charset="0"/>
            </a:endParaRPr>
          </a:p>
          <a:p>
            <a:pPr lvl="1"/>
            <a:endParaRPr lang="en-US">
              <a:latin typeface="Verdana" charset="0"/>
            </a:endParaRPr>
          </a:p>
        </p:txBody>
      </p:sp>
      <p:sp>
        <p:nvSpPr>
          <p:cNvPr id="1976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Theory: 2) heavy Z</a:t>
            </a:r>
            <a:r>
              <a:rPr lang="ja-JP" altLang="en-US">
                <a:latin typeface="Verdana" charset="0"/>
              </a:rPr>
              <a:t>’</a:t>
            </a:r>
            <a:endParaRPr lang="en-US">
              <a:latin typeface="Verdana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1EBCAD29-0694-FF4C-B574-CDA1B752AA3A}" type="slidenum">
              <a:rPr lang="en-GB" sz="1000" b="0" i="0"/>
              <a:pPr/>
              <a:t>151</a:t>
            </a:fld>
            <a:endParaRPr lang="en-GB" sz="1000" b="0" i="0"/>
          </a:p>
        </p:txBody>
      </p:sp>
      <p:pic>
        <p:nvPicPr>
          <p:cNvPr id="19763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23996" r="13329" b="66296"/>
          <a:stretch>
            <a:fillRect/>
          </a:stretch>
        </p:blipFill>
        <p:spPr bwMode="auto">
          <a:xfrm>
            <a:off x="4724400" y="76200"/>
            <a:ext cx="3729038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82900"/>
            <a:ext cx="4941888" cy="60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882900"/>
            <a:ext cx="17033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0" name="Rectangle 1"/>
          <p:cNvSpPr>
            <a:spLocks noChangeArrowheads="1"/>
          </p:cNvSpPr>
          <p:nvPr/>
        </p:nvSpPr>
        <p:spPr bwMode="auto">
          <a:xfrm>
            <a:off x="7162800" y="744538"/>
            <a:ext cx="13541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b="0" i="0">
                <a:solidFill>
                  <a:srgbClr val="000000"/>
                </a:solidFill>
                <a:hlinkClick r:id="rId6"/>
              </a:rPr>
              <a:t>arXiv:1506.01705</a:t>
            </a:r>
            <a:endParaRPr lang="en-GB" sz="1000" b="0" i="0">
              <a:solidFill>
                <a:srgbClr val="000000"/>
              </a:solidFill>
            </a:endParaRPr>
          </a:p>
        </p:txBody>
      </p:sp>
      <p:pic>
        <p:nvPicPr>
          <p:cNvPr id="19764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3775"/>
            <a:ext cx="36004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5888"/>
            <a:ext cx="2879725" cy="3716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65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68EE6818-8CFA-7443-9441-7B4ECBD46116}" type="slidenum">
              <a:rPr lang="en-GB" sz="1000" b="0" i="0"/>
              <a:pPr/>
              <a:t>152</a:t>
            </a:fld>
            <a:endParaRPr lang="en-GB" sz="1000" b="0" i="0"/>
          </a:p>
        </p:txBody>
      </p:sp>
      <p:pic>
        <p:nvPicPr>
          <p:cNvPr id="19865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1275"/>
            <a:ext cx="2879725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66950"/>
            <a:ext cx="2879725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3825"/>
            <a:ext cx="2879725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>
            <a:fillRect/>
          </a:stretch>
        </p:blipFill>
        <p:spPr bwMode="auto">
          <a:xfrm>
            <a:off x="2016125" y="2876550"/>
            <a:ext cx="2879725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344613"/>
            <a:ext cx="2879725" cy="3716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9800"/>
            <a:ext cx="2879725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5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895600"/>
            <a:ext cx="2879725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Interpretations</a:t>
            </a:r>
            <a:endParaRPr lang="en-GB">
              <a:latin typeface="Verdana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744538"/>
          <a:ext cx="8383588" cy="5932487"/>
        </p:xfrm>
        <a:graphic>
          <a:graphicData uri="http://schemas.openxmlformats.org/drawingml/2006/table">
            <a:tbl>
              <a:tblPr/>
              <a:tblGrid>
                <a:gridCol w="228600"/>
                <a:gridCol w="1981200"/>
                <a:gridCol w="1512888"/>
                <a:gridCol w="1765300"/>
                <a:gridCol w="1862137"/>
                <a:gridCol w="1033463"/>
              </a:tblGrid>
              <a:tr h="640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Authors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Model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Input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Predictions/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Result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arXiv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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Descotes-Genon, Matias, Virto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Model independent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b sll, b s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γ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=-1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=-C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1307.5683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1510.04239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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Altmannshofer, Straub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Model independent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b sll, b s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γ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=-1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=-C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2"/>
                        </a:rPr>
                        <a:t>1411.3161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3"/>
                        </a:rPr>
                        <a:t>1503.06199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Glashow, Guadagnoli, Lane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Z'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K*µµ, 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s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µµ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LFNU 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LFV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4"/>
                        </a:rPr>
                        <a:t>1411.0565</a:t>
                      </a: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5"/>
                        </a:rPr>
                        <a:t>1507.01412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Bhattacharya, Datta, London, Shivashankara</a:t>
                      </a: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, W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R(D*)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R(D)=R(D*)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6"/>
                        </a:rPr>
                        <a:t>1412.7164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594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Crivellin, Hofer, Matias, Nierste, Pokorski, Rosiek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endParaRPr kumimoji="0" lang="en-GB" altLang="ja-JP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K*µµ, 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endParaRPr kumimoji="0" lang="en-GB" sz="11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(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τ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3µ, µe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γ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g-2, B-mix)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1) C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=0  2) C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=-C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NP</a:t>
                      </a:r>
                      <a:r>
                        <a:rPr kumimoji="0" lang="en-US" sz="1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Limits on 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(K)µe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(h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µ</a:t>
                      </a:r>
                      <a:r>
                        <a:rPr kumimoji="0" lang="el-GR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ν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 1503.03477)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7"/>
                        </a:rPr>
                        <a:t>1504.07928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Celis, Fuentes-Martin, Jung, Serodio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‘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K*µµ, 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endParaRPr kumimoji="0" lang="en-GB" sz="11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GB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=R</a:t>
                      </a:r>
                      <a:r>
                        <a:rPr kumimoji="0" lang="en-GB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K*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8"/>
                        </a:rPr>
                        <a:t>1505.03079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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Greljo, Isidori, Marzocca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,W’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K*µµ, 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R(D*),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τ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3µ, B-mix, BXν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R(D)=R(D*)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µν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/Deν ~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1-2%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9"/>
                        </a:rPr>
                        <a:t>1506.01705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Buras, Butazzo, Knegjens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 Fazio 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Z’  SU(3)</a:t>
                      </a:r>
                      <a:r>
                        <a:rPr kumimoji="0" lang="en-GB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ε’/ε, K</a:t>
                      </a:r>
                      <a:r>
                        <a:rPr kumimoji="0" lang="en-GB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μμ, 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s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µµ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πνν, 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K*µµ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m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Z</a:t>
                      </a:r>
                      <a:r>
                        <a:rPr kumimoji="0" lang="ja-JP" alt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’</a:t>
                      </a:r>
                      <a:r>
                        <a:rPr kumimoji="0" lang="en-US" altLang="ja-JP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~3 TeV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0"/>
                        </a:rPr>
                        <a:t>1507.08672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1"/>
                        </a:rPr>
                        <a:t>1512.02869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Hiller, Schmaltz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Leptoquark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GB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K,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 b sµµ</a:t>
                      </a:r>
                      <a:endParaRPr kumimoji="0" lang="en-GB" sz="11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2"/>
                        </a:rPr>
                        <a:t>1408.1627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Bečirević, Fajfer, Košnik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Leptoquark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(scalar, or vector)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BR(B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Kµµ), B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s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0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µµ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=-C</a:t>
                      </a:r>
                      <a:r>
                        <a:rPr kumimoji="0" lang="en-US" altLang="ja-JP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, R</a:t>
                      </a:r>
                      <a:r>
                        <a:rPr kumimoji="0" lang="en-US" altLang="ja-JP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=0.88</a:t>
                      </a:r>
                      <a:endParaRPr kumimoji="0" lang="en-GB" sz="1100" b="0" i="0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3"/>
                        </a:rPr>
                        <a:t>1503.09024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4"/>
                        </a:rPr>
                        <a:t>1511.06024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☐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Freytsis, Ligeti, Ruderman</a:t>
                      </a: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Leptoquark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(scalar/vector)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R(D*),B</a:t>
                      </a:r>
                      <a:r>
                        <a:rPr kumimoji="0" lang="en-US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+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τυ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GB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/B</a:t>
                      </a:r>
                      <a:r>
                        <a:rPr kumimoji="0" lang="en-GB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CPV, D</a:t>
                      </a:r>
                      <a:r>
                        <a:rPr kumimoji="0" lang="en-GB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πνν~10</a:t>
                      </a:r>
                      <a:r>
                        <a:rPr kumimoji="0" lang="en-GB" sz="11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-5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5"/>
                        </a:rPr>
                        <a:t>1506.08896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2" marB="45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7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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Bauer, Neubert</a:t>
                      </a: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Leptoquark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(scalar)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R</a:t>
                      </a:r>
                      <a:r>
                        <a:rPr kumimoji="0" lang="en-US" sz="11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K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R(D*), g-2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(B-mix, 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τ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µ</a:t>
                      </a:r>
                      <a:r>
                        <a:rPr kumimoji="0" lang="el-GR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γ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, Dµµ)</a:t>
                      </a:r>
                      <a:endParaRPr kumimoji="0" lang="en-GB" sz="11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BR(Z</a:t>
                      </a:r>
                      <a:r>
                        <a:rPr kumimoji="0" lang="en-GB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µµ), B-mix</a:t>
                      </a:r>
                      <a:endParaRPr kumimoji="0" lang="en-GB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16"/>
                        </a:rPr>
                        <a:t>1511.01900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1" marR="91441" marT="45746" marB="4574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</a:tbl>
          </a:graphicData>
        </a:graphic>
      </p:graphicFrame>
      <p:sp>
        <p:nvSpPr>
          <p:cNvPr id="199782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AFF9008-D895-0946-8FED-A668E44FC28A}" type="slidenum">
              <a:rPr lang="en-GB" sz="1000" b="0" i="0"/>
              <a:pPr/>
              <a:t>153</a:t>
            </a:fld>
            <a:endParaRPr lang="en-GB" sz="1000" b="0" i="0"/>
          </a:p>
        </p:txBody>
      </p:sp>
      <p:sp>
        <p:nvSpPr>
          <p:cNvPr id="199783" name="TextBox 1"/>
          <p:cNvSpPr txBox="1">
            <a:spLocks noChangeArrowheads="1"/>
          </p:cNvSpPr>
          <p:nvPr/>
        </p:nvSpPr>
        <p:spPr bwMode="auto">
          <a:xfrm rot="-5400000">
            <a:off x="210344" y="916781"/>
            <a:ext cx="708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Shown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New physics?</a:t>
            </a:r>
          </a:p>
        </p:txBody>
      </p:sp>
      <p:sp>
        <p:nvSpPr>
          <p:cNvPr id="200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>
                <a:latin typeface="Verdana" charset="0"/>
              </a:rPr>
              <a:t>More involved Standard Model calculation?</a:t>
            </a:r>
          </a:p>
          <a:p>
            <a:pPr>
              <a:buFontTx/>
              <a:buNone/>
            </a:pPr>
            <a:endParaRPr lang="en-US" sz="1800">
              <a:latin typeface="Verdana" charset="0"/>
            </a:endParaRPr>
          </a:p>
          <a:p>
            <a:r>
              <a:rPr lang="en-US" sz="1800">
                <a:latin typeface="Verdana" charset="0"/>
              </a:rPr>
              <a:t>Statistical fluctuations?</a:t>
            </a:r>
          </a:p>
          <a:p>
            <a:endParaRPr lang="en-US" sz="1800">
              <a:latin typeface="Verdana" charset="0"/>
            </a:endParaRPr>
          </a:p>
          <a:p>
            <a:r>
              <a:rPr lang="en-US" sz="1800">
                <a:latin typeface="Verdana" charset="0"/>
              </a:rPr>
              <a:t>Or first hints for new particles??</a:t>
            </a:r>
          </a:p>
          <a:p>
            <a:pPr lvl="1">
              <a:buFont typeface="Wingdings" charset="0"/>
              <a:buChar char="Ø"/>
            </a:pPr>
            <a:r>
              <a:rPr lang="en-US" u="sng">
                <a:solidFill>
                  <a:srgbClr val="0D0D0D"/>
                </a:solidFill>
                <a:latin typeface="Verdana" charset="0"/>
              </a:rPr>
              <a:t>Leptoquark ?</a:t>
            </a:r>
          </a:p>
          <a:p>
            <a:pPr lvl="1"/>
            <a:r>
              <a:rPr lang="en-US" sz="1400">
                <a:latin typeface="Verdana" charset="0"/>
              </a:rPr>
              <a:t>Couples to quark ánd leptons</a:t>
            </a:r>
          </a:p>
          <a:p>
            <a:pPr lvl="1"/>
            <a:r>
              <a:rPr lang="en-US" sz="1400">
                <a:latin typeface="Verdana" charset="0"/>
              </a:rPr>
              <a:t>Explaining many open questions</a:t>
            </a:r>
          </a:p>
          <a:p>
            <a:pPr lvl="2"/>
            <a:r>
              <a:rPr lang="en-US" sz="1100">
                <a:solidFill>
                  <a:srgbClr val="000000"/>
                </a:solidFill>
                <a:latin typeface="Verdana" charset="0"/>
              </a:rPr>
              <a:t>g-2, </a:t>
            </a:r>
            <a:r>
              <a:rPr lang="en-US" sz="1100" i="1">
                <a:solidFill>
                  <a:srgbClr val="000000"/>
                </a:solidFill>
                <a:latin typeface="Verdana" charset="0"/>
              </a:rPr>
              <a:t>B</a:t>
            </a:r>
            <a:r>
              <a:rPr lang="en-US" sz="1100" i="1">
                <a:solidFill>
                  <a:srgbClr val="000000"/>
                </a:solidFill>
                <a:latin typeface="Verdana" charset="0"/>
                <a:sym typeface="Wingdings" charset="0"/>
              </a:rPr>
              <a:t>Kμμ</a:t>
            </a:r>
            <a:r>
              <a:rPr lang="en-US" sz="1100" i="1">
                <a:solidFill>
                  <a:srgbClr val="000000"/>
                </a:solidFill>
                <a:latin typeface="Verdana" charset="0"/>
              </a:rPr>
              <a:t>, B</a:t>
            </a:r>
            <a:r>
              <a:rPr lang="en-US" sz="1100" i="1">
                <a:solidFill>
                  <a:srgbClr val="000000"/>
                </a:solidFill>
                <a:latin typeface="Verdana" charset="0"/>
                <a:sym typeface="Wingdings" charset="0"/>
              </a:rPr>
              <a:t>D*μν</a:t>
            </a:r>
            <a:r>
              <a:rPr lang="en-US" sz="1100">
                <a:solidFill>
                  <a:srgbClr val="000000"/>
                </a:solidFill>
                <a:latin typeface="Verdana" charset="0"/>
                <a:sym typeface="Wingdings" charset="0"/>
              </a:rPr>
              <a:t>, </a:t>
            </a:r>
            <a:r>
              <a:rPr lang="en-US" sz="1100">
                <a:solidFill>
                  <a:srgbClr val="000000"/>
                </a:solidFill>
                <a:latin typeface="Verdana" charset="0"/>
              </a:rPr>
              <a:t>diphoton</a:t>
            </a:r>
            <a:endParaRPr lang="en-US" sz="1100">
              <a:latin typeface="Verdana" charset="0"/>
            </a:endParaRPr>
          </a:p>
          <a:p>
            <a:pPr lvl="1">
              <a:buFont typeface="Wingdings" charset="0"/>
              <a:buChar char="Ø"/>
            </a:pPr>
            <a:endParaRPr lang="en-US" u="sng">
              <a:solidFill>
                <a:srgbClr val="161617"/>
              </a:solidFill>
              <a:latin typeface="Verdana" charset="0"/>
            </a:endParaRPr>
          </a:p>
          <a:p>
            <a:pPr lvl="1">
              <a:buFont typeface="Wingdings" charset="0"/>
              <a:buChar char="Ø"/>
            </a:pPr>
            <a:r>
              <a:rPr lang="en-US" u="sng">
                <a:solidFill>
                  <a:srgbClr val="161617"/>
                </a:solidFill>
                <a:latin typeface="Verdana" charset="0"/>
              </a:rPr>
              <a:t>Z</a:t>
            </a:r>
            <a:r>
              <a:rPr lang="ja-JP" altLang="en-US" u="sng">
                <a:solidFill>
                  <a:srgbClr val="161617"/>
                </a:solidFill>
                <a:latin typeface="Verdana" charset="0"/>
              </a:rPr>
              <a:t>’</a:t>
            </a:r>
            <a:r>
              <a:rPr lang="en-US" altLang="ja-JP" u="sng">
                <a:solidFill>
                  <a:srgbClr val="161617"/>
                </a:solidFill>
                <a:latin typeface="Verdana" charset="0"/>
              </a:rPr>
              <a:t> ?</a:t>
            </a:r>
          </a:p>
          <a:p>
            <a:pPr lvl="1"/>
            <a:r>
              <a:rPr lang="en-US" sz="1400">
                <a:latin typeface="Verdana" charset="0"/>
              </a:rPr>
              <a:t>New symmetry, new boson (force)</a:t>
            </a:r>
          </a:p>
          <a:p>
            <a:pPr lvl="1"/>
            <a:r>
              <a:rPr lang="en-US" sz="1400">
                <a:latin typeface="Verdana" charset="0"/>
              </a:rPr>
              <a:t>Explaining many open questions</a:t>
            </a:r>
          </a:p>
          <a:p>
            <a:pPr lvl="2"/>
            <a:r>
              <a:rPr lang="en-US" sz="1100" i="1">
                <a:solidFill>
                  <a:srgbClr val="000000"/>
                </a:solidFill>
                <a:latin typeface="Verdana" charset="0"/>
              </a:rPr>
              <a:t>B</a:t>
            </a:r>
            <a:r>
              <a:rPr lang="en-US" sz="1100" i="1">
                <a:solidFill>
                  <a:srgbClr val="000000"/>
                </a:solidFill>
                <a:latin typeface="Verdana" charset="0"/>
                <a:sym typeface="Wingdings" charset="0"/>
              </a:rPr>
              <a:t>Kμμ</a:t>
            </a:r>
            <a:r>
              <a:rPr lang="en-US" sz="1100" i="1">
                <a:solidFill>
                  <a:srgbClr val="000000"/>
                </a:solidFill>
                <a:latin typeface="Verdana" charset="0"/>
              </a:rPr>
              <a:t>, B</a:t>
            </a:r>
            <a:r>
              <a:rPr lang="en-US" sz="1100" i="1">
                <a:solidFill>
                  <a:srgbClr val="000000"/>
                </a:solidFill>
                <a:latin typeface="Verdana" charset="0"/>
                <a:sym typeface="Wingdings" charset="0"/>
              </a:rPr>
              <a:t>D*μν</a:t>
            </a:r>
            <a:endParaRPr lang="en-US" sz="1100">
              <a:latin typeface="Verdana" charset="0"/>
            </a:endParaRPr>
          </a:p>
          <a:p>
            <a:endParaRPr lang="en-US" sz="1800">
              <a:latin typeface="Verdana" charset="0"/>
            </a:endParaRPr>
          </a:p>
        </p:txBody>
      </p:sp>
      <p:sp>
        <p:nvSpPr>
          <p:cNvPr id="20070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61C2AD77-8802-2444-920C-6C0D89C79037}" type="slidenum">
              <a:rPr lang="en-US" sz="1000" b="0" i="0"/>
              <a:pPr/>
              <a:t>154</a:t>
            </a:fld>
            <a:r>
              <a:rPr lang="en-US" sz="1000" b="0" i="0"/>
              <a:t>)</a:t>
            </a:r>
          </a:p>
        </p:txBody>
      </p:sp>
      <p:pic>
        <p:nvPicPr>
          <p:cNvPr id="2007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925"/>
            <a:ext cx="3225800" cy="185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4" t="-5798" r="2" b="2"/>
          <a:stretch>
            <a:fillRect/>
          </a:stretch>
        </p:blipFill>
        <p:spPr bwMode="auto">
          <a:xfrm>
            <a:off x="5815013" y="2062163"/>
            <a:ext cx="3203575" cy="18113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07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1" t="-4593" b="2"/>
          <a:stretch>
            <a:fillRect/>
          </a:stretch>
        </p:blipFill>
        <p:spPr bwMode="auto">
          <a:xfrm>
            <a:off x="5821363" y="4054475"/>
            <a:ext cx="3189287" cy="17430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550" y="344488"/>
            <a:ext cx="5389563" cy="396875"/>
          </a:xfrm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201730" name="Content Placeholder 2"/>
          <p:cNvSpPr>
            <a:spLocks noGrp="1"/>
          </p:cNvSpPr>
          <p:nvPr>
            <p:ph sz="quarter" idx="12"/>
          </p:nvPr>
        </p:nvSpPr>
        <p:spPr>
          <a:xfrm>
            <a:off x="366713" y="1531938"/>
            <a:ext cx="8326437" cy="277812"/>
          </a:xfrm>
        </p:spPr>
        <p:txBody>
          <a:bodyPr/>
          <a:lstStyle/>
          <a:p>
            <a:endParaRPr lang="en-US">
              <a:latin typeface="Verdana" charset="0"/>
            </a:endParaRPr>
          </a:p>
        </p:txBody>
      </p:sp>
      <p:pic>
        <p:nvPicPr>
          <p:cNvPr id="2017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/>
          <a:stretch>
            <a:fillRect/>
          </a:stretch>
        </p:blipFill>
        <p:spPr bwMode="auto">
          <a:xfrm>
            <a:off x="-33338" y="0"/>
            <a:ext cx="9177338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982B686-779F-DB4C-9ECA-6880E811A7C8}" type="slidenum">
              <a:rPr lang="en-US" sz="1000" b="0" i="0"/>
              <a:pPr/>
              <a:t>156</a:t>
            </a:fld>
            <a:r>
              <a:rPr lang="en-US" sz="1000" b="0" i="0"/>
              <a:t>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61988" y="288925"/>
            <a:ext cx="8329612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b="0" i="0" kern="0" dirty="0" smtClean="0"/>
              <a:t>Backups</a:t>
            </a:r>
            <a:endParaRPr lang="en-GB" b="0" i="0" kern="0" dirty="0"/>
          </a:p>
        </p:txBody>
      </p:sp>
      <p:pic>
        <p:nvPicPr>
          <p:cNvPr id="2037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695825"/>
            <a:ext cx="83518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E67626B-FB0C-AE4F-A600-97DD2AE2F782}" type="slidenum">
              <a:rPr lang="en-US" sz="1000" b="0" i="0"/>
              <a:pPr/>
              <a:t>157</a:t>
            </a:fld>
            <a:r>
              <a:rPr lang="en-US" sz="1000" b="0" i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38" y="3881438"/>
            <a:ext cx="3598862" cy="259556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7534275" y="6477000"/>
            <a:ext cx="17240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sz="900" b="0" i="0">
                <a:solidFill>
                  <a:srgbClr val="000000"/>
                </a:solidFill>
              </a:rPr>
              <a:t>LHCb-CONF-2016-013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7534275" y="3173413"/>
            <a:ext cx="17240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sz="900">
                <a:solidFill>
                  <a:srgbClr val="000000"/>
                </a:solidFill>
              </a:rPr>
              <a:t>LHCb-CONF-2016-012</a:t>
            </a:r>
          </a:p>
        </p:txBody>
      </p:sp>
      <p:sp>
        <p:nvSpPr>
          <p:cNvPr id="204805" name="Content Placeholder 2"/>
          <p:cNvSpPr txBox="1">
            <a:spLocks/>
          </p:cNvSpPr>
          <p:nvPr/>
        </p:nvSpPr>
        <p:spPr bwMode="auto">
          <a:xfrm>
            <a:off x="269875" y="779463"/>
            <a:ext cx="489743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New field within LHCb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Dedicated triggers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Rich program: 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chemeClr val="tx1"/>
                </a:solidFill>
              </a:rPr>
              <a:t>K</a:t>
            </a:r>
            <a:r>
              <a:rPr lang="en-US" b="0" baseline="-25000">
                <a:solidFill>
                  <a:schemeClr val="tx1"/>
                </a:solidFill>
              </a:rPr>
              <a:t>S</a:t>
            </a:r>
            <a:r>
              <a:rPr lang="en-US" b="0" baseline="30000">
                <a:solidFill>
                  <a:schemeClr val="tx1"/>
                </a:solidFill>
              </a:rPr>
              <a:t>0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 </a:t>
            </a:r>
            <a:r>
              <a:rPr lang="en-US" b="0">
                <a:solidFill>
                  <a:schemeClr val="tx1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chemeClr val="tx1"/>
                </a:solidFill>
              </a:rPr>
              <a:t>BR &lt; 5.8 x 10</a:t>
            </a:r>
            <a:r>
              <a:rPr lang="en-US" sz="1100" b="0" baseline="30000">
                <a:solidFill>
                  <a:schemeClr val="tx1"/>
                </a:solidFill>
              </a:rPr>
              <a:t>-9</a:t>
            </a:r>
            <a:r>
              <a:rPr lang="en-US" sz="1100" b="0">
                <a:solidFill>
                  <a:schemeClr val="tx1"/>
                </a:solidFill>
              </a:rPr>
              <a:t> @ 90% CL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chemeClr val="tx1"/>
                </a:solidFill>
              </a:rPr>
              <a:t>Software trigger, 23 fb</a:t>
            </a:r>
            <a:r>
              <a:rPr lang="en-US" sz="1100" b="0" baseline="30000">
                <a:solidFill>
                  <a:schemeClr val="tx1"/>
                </a:solidFill>
              </a:rPr>
              <a:t>-1</a:t>
            </a:r>
            <a:r>
              <a:rPr lang="en-US" sz="1100" b="0">
                <a:solidFill>
                  <a:schemeClr val="tx1"/>
                </a:solidFill>
              </a:rPr>
              <a:t>: 2 x 10</a:t>
            </a:r>
            <a:r>
              <a:rPr lang="en-US" sz="1100" b="0" baseline="30000">
                <a:solidFill>
                  <a:schemeClr val="tx1"/>
                </a:solidFill>
              </a:rPr>
              <a:t>-10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l-GR" b="0">
                <a:solidFill>
                  <a:srgbClr val="A6A6A6"/>
                </a:solidFill>
              </a:rPr>
              <a:t> π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Hardware trigger bottleneck </a:t>
            </a:r>
            <a:r>
              <a:rPr lang="en-US" sz="1100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n-US" sz="1100" b="0">
                <a:solidFill>
                  <a:srgbClr val="A6A6A6"/>
                </a:solidFill>
              </a:rPr>
              <a:t> upgrade!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 </a:t>
            </a:r>
            <a:r>
              <a:rPr lang="en-US" b="0">
                <a:solidFill>
                  <a:srgbClr val="A6A6A6"/>
                </a:solidFill>
              </a:rPr>
              <a:t>μμμμ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No experimental constraint to date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 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-</a:t>
            </a:r>
            <a:r>
              <a:rPr lang="en-US" b="0">
                <a:solidFill>
                  <a:srgbClr val="A6A6A6"/>
                </a:solidFill>
              </a:rPr>
              <a:t>ee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 5σ observation possible in Run-II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l-GR" b="0">
                <a:solidFill>
                  <a:srgbClr val="A6A6A6"/>
                </a:solidFill>
              </a:rPr>
              <a:t> π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-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+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10</a:t>
            </a:r>
            <a:r>
              <a:rPr lang="en-US" sz="1100" b="0" baseline="30000">
                <a:solidFill>
                  <a:srgbClr val="A6A6A6"/>
                </a:solidFill>
              </a:rPr>
              <a:t>6</a:t>
            </a:r>
            <a:r>
              <a:rPr lang="en-US" sz="1100" b="0">
                <a:solidFill>
                  <a:srgbClr val="A6A6A6"/>
                </a:solidFill>
              </a:rPr>
              <a:t> events observed in Run-I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software trigger in upgrade: 2x 10</a:t>
            </a:r>
            <a:r>
              <a:rPr lang="en-US" sz="1100" b="0" baseline="30000">
                <a:solidFill>
                  <a:srgbClr val="A6A6A6"/>
                </a:solidFill>
              </a:rPr>
              <a:t>10 </a:t>
            </a:r>
            <a:r>
              <a:rPr lang="en-US" sz="1100" b="0">
                <a:solidFill>
                  <a:srgbClr val="A6A6A6"/>
                </a:solidFill>
              </a:rPr>
              <a:t>/fb</a:t>
            </a:r>
            <a:r>
              <a:rPr lang="en-US" sz="1100" b="0" baseline="30000">
                <a:solidFill>
                  <a:srgbClr val="A6A6A6"/>
                </a:solidFill>
              </a:rPr>
              <a:t>-1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chemeClr val="tx1"/>
                </a:solidFill>
              </a:rPr>
              <a:t>Σ</a:t>
            </a:r>
            <a:r>
              <a:rPr lang="en-US" b="0" baseline="30000">
                <a:solidFill>
                  <a:schemeClr val="tx1"/>
                </a:solidFill>
              </a:rPr>
              <a:t>+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 p</a:t>
            </a:r>
            <a:r>
              <a:rPr lang="en-US" b="0">
                <a:solidFill>
                  <a:schemeClr val="tx1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GB" sz="1100" b="0">
                <a:solidFill>
                  <a:schemeClr val="tx1"/>
                </a:solidFill>
              </a:rPr>
              <a:t>Check HyperCP (E871) events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sz="2000" b="0" i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185863"/>
            <a:ext cx="3594100" cy="198755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61988" y="288925"/>
            <a:ext cx="8329612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b="0" i="0" kern="0" smtClean="0"/>
              <a:t>Strange</a:t>
            </a:r>
            <a:endParaRPr lang="en-GB" b="0" i="0" kern="0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5F7B28B6-2E3E-F44B-B548-622AB6CAECF8}" type="slidenum">
              <a:rPr lang="en-US" sz="1000" b="0" i="0"/>
              <a:pPr/>
              <a:t>158</a:t>
            </a:fld>
            <a:r>
              <a:rPr lang="en-US" sz="1000" b="0" i="0"/>
              <a:t>)</a:t>
            </a:r>
          </a:p>
        </p:txBody>
      </p:sp>
      <p:sp>
        <p:nvSpPr>
          <p:cNvPr id="205826" name="Content Placeholder 2"/>
          <p:cNvSpPr txBox="1">
            <a:spLocks/>
          </p:cNvSpPr>
          <p:nvPr/>
        </p:nvSpPr>
        <p:spPr bwMode="auto">
          <a:xfrm>
            <a:off x="269875" y="779463"/>
            <a:ext cx="48974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New field within LHCb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Dedicated triggers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000" b="0" i="0">
                <a:solidFill>
                  <a:schemeClr val="tx1"/>
                </a:solidFill>
              </a:rPr>
              <a:t>Rich program: 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 </a:t>
            </a:r>
            <a:r>
              <a:rPr lang="en-US" b="0">
                <a:solidFill>
                  <a:srgbClr val="A6A6A6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BR &lt; 5.8 x 10</a:t>
            </a:r>
            <a:r>
              <a:rPr lang="en-US" sz="1100" b="0" baseline="30000">
                <a:solidFill>
                  <a:srgbClr val="A6A6A6"/>
                </a:solidFill>
              </a:rPr>
              <a:t>-9</a:t>
            </a:r>
            <a:r>
              <a:rPr lang="en-US" sz="1100" b="0">
                <a:solidFill>
                  <a:srgbClr val="A6A6A6"/>
                </a:solidFill>
              </a:rPr>
              <a:t> @ 90% CL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Software trigger, 23 fb</a:t>
            </a:r>
            <a:r>
              <a:rPr lang="en-US" sz="1100" b="0" baseline="30000">
                <a:solidFill>
                  <a:srgbClr val="A6A6A6"/>
                </a:solidFill>
              </a:rPr>
              <a:t>-1</a:t>
            </a:r>
            <a:r>
              <a:rPr lang="en-US" sz="1100" b="0">
                <a:solidFill>
                  <a:srgbClr val="A6A6A6"/>
                </a:solidFill>
              </a:rPr>
              <a:t>: 2 x 10</a:t>
            </a:r>
            <a:r>
              <a:rPr lang="en-US" sz="1100" b="0" baseline="30000">
                <a:solidFill>
                  <a:srgbClr val="A6A6A6"/>
                </a:solidFill>
              </a:rPr>
              <a:t>-10</a:t>
            </a:r>
            <a:endParaRPr lang="en-US" sz="1100" b="0">
              <a:solidFill>
                <a:srgbClr val="A6A6A6"/>
              </a:solidFill>
            </a:endParaRP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l-GR" b="0">
                <a:solidFill>
                  <a:srgbClr val="A6A6A6"/>
                </a:solidFill>
              </a:rPr>
              <a:t> π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Hardware trigger bottleneck </a:t>
            </a:r>
            <a:r>
              <a:rPr lang="en-US" sz="1100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n-US" sz="1100" b="0">
                <a:solidFill>
                  <a:srgbClr val="A6A6A6"/>
                </a:solidFill>
              </a:rPr>
              <a:t> upgrade!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 </a:t>
            </a:r>
            <a:r>
              <a:rPr lang="en-US" b="0">
                <a:solidFill>
                  <a:srgbClr val="A6A6A6"/>
                </a:solidFill>
              </a:rPr>
              <a:t>μμμμ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No experimental constraint to date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-25000">
                <a:solidFill>
                  <a:srgbClr val="A6A6A6"/>
                </a:solidFill>
              </a:rPr>
              <a:t>S</a:t>
            </a:r>
            <a:r>
              <a:rPr lang="en-US" b="0" baseline="30000">
                <a:solidFill>
                  <a:srgbClr val="A6A6A6"/>
                </a:solidFill>
              </a:rPr>
              <a:t>0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 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-</a:t>
            </a:r>
            <a:r>
              <a:rPr lang="en-US" b="0">
                <a:solidFill>
                  <a:srgbClr val="A6A6A6"/>
                </a:solidFill>
              </a:rPr>
              <a:t>ee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 5σ observation possible in Run-II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rgbClr val="A6A6A6"/>
                </a:solidFill>
              </a:rPr>
              <a:t>K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n-US" b="0">
                <a:solidFill>
                  <a:srgbClr val="A6A6A6"/>
                </a:solidFill>
                <a:sym typeface="Wingdings" charset="0"/>
              </a:rPr>
              <a:t></a:t>
            </a:r>
            <a:r>
              <a:rPr lang="el-GR" b="0">
                <a:solidFill>
                  <a:srgbClr val="A6A6A6"/>
                </a:solidFill>
              </a:rPr>
              <a:t> π</a:t>
            </a:r>
            <a:r>
              <a:rPr lang="en-US" b="0" baseline="30000">
                <a:solidFill>
                  <a:srgbClr val="A6A6A6"/>
                </a:solidFill>
              </a:rPr>
              <a:t>+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-</a:t>
            </a:r>
            <a:r>
              <a:rPr lang="el-GR" b="0">
                <a:solidFill>
                  <a:srgbClr val="A6A6A6"/>
                </a:solidFill>
              </a:rPr>
              <a:t>π</a:t>
            </a:r>
            <a:r>
              <a:rPr lang="en-US" b="0" baseline="30000">
                <a:solidFill>
                  <a:srgbClr val="A6A6A6"/>
                </a:solidFill>
              </a:rPr>
              <a:t>+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10</a:t>
            </a:r>
            <a:r>
              <a:rPr lang="en-US" sz="1100" b="0" baseline="30000">
                <a:solidFill>
                  <a:srgbClr val="A6A6A6"/>
                </a:solidFill>
              </a:rPr>
              <a:t>6</a:t>
            </a:r>
            <a:r>
              <a:rPr lang="en-US" sz="1100" b="0">
                <a:solidFill>
                  <a:srgbClr val="A6A6A6"/>
                </a:solidFill>
              </a:rPr>
              <a:t> events observed in Run-I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100" b="0">
                <a:solidFill>
                  <a:srgbClr val="A6A6A6"/>
                </a:solidFill>
              </a:rPr>
              <a:t>software trigger in upgrade: 2x 10</a:t>
            </a:r>
            <a:r>
              <a:rPr lang="en-US" sz="1100" b="0" baseline="30000">
                <a:solidFill>
                  <a:srgbClr val="A6A6A6"/>
                </a:solidFill>
              </a:rPr>
              <a:t>10 </a:t>
            </a:r>
            <a:r>
              <a:rPr lang="en-US" sz="1100" b="0">
                <a:solidFill>
                  <a:srgbClr val="A6A6A6"/>
                </a:solidFill>
              </a:rPr>
              <a:t>/fb</a:t>
            </a:r>
            <a:r>
              <a:rPr lang="en-US" sz="1100" b="0" baseline="30000">
                <a:solidFill>
                  <a:srgbClr val="A6A6A6"/>
                </a:solidFill>
              </a:rPr>
              <a:t>-1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chemeClr val="tx1"/>
                </a:solidFill>
              </a:rPr>
              <a:t>Σ</a:t>
            </a:r>
            <a:r>
              <a:rPr lang="en-US" b="0" baseline="30000">
                <a:solidFill>
                  <a:schemeClr val="tx1"/>
                </a:solidFill>
              </a:rPr>
              <a:t>+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 p</a:t>
            </a:r>
            <a:r>
              <a:rPr lang="en-US" b="0">
                <a:solidFill>
                  <a:schemeClr val="tx1"/>
                </a:solidFill>
              </a:rPr>
              <a:t>μμ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GB" sz="1100" b="0" i="0">
                <a:solidFill>
                  <a:schemeClr val="tx1"/>
                </a:solidFill>
              </a:rPr>
              <a:t>Check HyperCP (E871) events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GB" sz="1100" b="0" i="0">
                <a:solidFill>
                  <a:schemeClr val="tx1"/>
                </a:solidFill>
              </a:rPr>
              <a:t>LHCb: </a:t>
            </a:r>
          </a:p>
          <a:p>
            <a:pPr lvl="3">
              <a:spcBef>
                <a:spcPct val="50000"/>
              </a:spcBef>
              <a:buFontTx/>
              <a:buChar char="–"/>
            </a:pPr>
            <a:r>
              <a:rPr lang="en-GB" sz="1200" b="0" i="0">
                <a:solidFill>
                  <a:schemeClr val="tx1"/>
                </a:solidFill>
              </a:rPr>
              <a:t>Fit at m=214.3 MeV: 1.6±1.9 </a:t>
            </a:r>
            <a:r>
              <a:rPr lang="en-GB" b="0" i="0">
                <a:solidFill>
                  <a:schemeClr val="tx1"/>
                </a:solidFill>
              </a:rPr>
              <a:t>evts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sz="2000" b="0" i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1988" y="279400"/>
            <a:ext cx="8329612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b="0" i="0" kern="0" dirty="0" smtClean="0"/>
              <a:t>Strange</a:t>
            </a:r>
            <a:endParaRPr lang="en-GB" b="0" i="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288" y="876300"/>
            <a:ext cx="2955925" cy="287972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50" y="3870325"/>
            <a:ext cx="3632200" cy="26066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5830" name="Rectangle 6"/>
          <p:cNvSpPr>
            <a:spLocks noChangeArrowheads="1"/>
          </p:cNvSpPr>
          <p:nvPr/>
        </p:nvSpPr>
        <p:spPr bwMode="auto">
          <a:xfrm rot="-5400000">
            <a:off x="4736306" y="2423319"/>
            <a:ext cx="2516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r-HR" sz="800">
                <a:solidFill>
                  <a:srgbClr val="000000"/>
                </a:solidFill>
              </a:rPr>
              <a:t>HyperCP, </a:t>
            </a:r>
            <a:r>
              <a:rPr lang="nb-NO" sz="800">
                <a:solidFill>
                  <a:srgbClr val="000000"/>
                </a:solidFill>
              </a:rPr>
              <a:t>PRL 94 (2005) 021801</a:t>
            </a:r>
          </a:p>
        </p:txBody>
      </p:sp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7534275" y="6477000"/>
            <a:ext cx="17240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sz="900" b="0" i="0">
                <a:solidFill>
                  <a:srgbClr val="000000"/>
                </a:solidFill>
              </a:rPr>
              <a:t>LHCb-CONF-2016-013</a:t>
            </a:r>
          </a:p>
        </p:txBody>
      </p:sp>
      <p:sp>
        <p:nvSpPr>
          <p:cNvPr id="205832" name="TextBox 9"/>
          <p:cNvSpPr txBox="1">
            <a:spLocks noChangeArrowheads="1"/>
          </p:cNvSpPr>
          <p:nvPr/>
        </p:nvSpPr>
        <p:spPr bwMode="auto">
          <a:xfrm>
            <a:off x="6110288" y="877888"/>
            <a:ext cx="1417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HyperCP Coll.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68435" y="6567100"/>
            <a:ext cx="2059025" cy="27699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ea typeface="ＭＳ Ｐゴシック" charset="-128"/>
                <a:cs typeface="+mn-cs"/>
              </a:rPr>
              <a:t> 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7C9D266-20EC-F64C-9ED1-BEC9B5D00B46}" type="slidenum">
              <a:rPr lang="en-US" sz="1000" b="0" i="0"/>
              <a:pPr/>
              <a:t>159</a:t>
            </a:fld>
            <a:r>
              <a:rPr lang="en-US" sz="1000" b="0" i="0"/>
              <a:t>)</a:t>
            </a:r>
          </a:p>
        </p:txBody>
      </p:sp>
      <p:sp>
        <p:nvSpPr>
          <p:cNvPr id="206850" name="Title 1"/>
          <p:cNvSpPr txBox="1">
            <a:spLocks/>
          </p:cNvSpPr>
          <p:nvPr/>
        </p:nvSpPr>
        <p:spPr bwMode="auto">
          <a:xfrm>
            <a:off x="630238" y="128588"/>
            <a:ext cx="832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 i="0"/>
              <a:t>Searches </a:t>
            </a:r>
            <a:br>
              <a:rPr lang="en-US" sz="2000" b="0" i="0"/>
            </a:br>
            <a:r>
              <a:rPr lang="en-US" sz="1800" b="0" i="0"/>
              <a:t>Dark photons, Majorana, </a:t>
            </a:r>
            <a:r>
              <a:rPr lang="en-US" sz="1800" b="0" i="0">
                <a:sym typeface="Wingdings" charset="0"/>
              </a:rPr>
              <a:t>light scalars</a:t>
            </a:r>
            <a:endParaRPr lang="en-US" sz="1800" b="0" i="0"/>
          </a:p>
        </p:txBody>
      </p:sp>
      <p:sp>
        <p:nvSpPr>
          <p:cNvPr id="206851" name="Content Placeholder 2"/>
          <p:cNvSpPr txBox="1">
            <a:spLocks/>
          </p:cNvSpPr>
          <p:nvPr/>
        </p:nvSpPr>
        <p:spPr bwMode="auto">
          <a:xfrm>
            <a:off x="304800" y="1338263"/>
            <a:ext cx="42672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i="0">
                <a:solidFill>
                  <a:schemeClr val="tx1"/>
                </a:solidFill>
                <a:sym typeface="Wingdings" charset="0"/>
              </a:rPr>
              <a:t>Light scalars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 i="0">
                <a:solidFill>
                  <a:schemeClr val="tx1"/>
                </a:solidFill>
                <a:sym typeface="Wingdings" charset="0"/>
              </a:rPr>
              <a:t>Aμμ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i="0">
                <a:solidFill>
                  <a:schemeClr val="tx1"/>
                </a:solidFill>
              </a:rPr>
              <a:t>Majorana neutrino</a:t>
            </a:r>
            <a:r>
              <a:rPr lang="ja-JP" altLang="en-US" sz="1800" b="0" i="0">
                <a:solidFill>
                  <a:schemeClr val="tx1"/>
                </a:solidFill>
              </a:rPr>
              <a:t>’</a:t>
            </a:r>
            <a:r>
              <a:rPr lang="en-US" altLang="ja-JP" sz="1800" b="0" i="0">
                <a:solidFill>
                  <a:schemeClr val="tx1"/>
                </a:solidFill>
              </a:rPr>
              <a:t>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chemeClr val="tx1"/>
                </a:solidFill>
              </a:rPr>
              <a:t>B</a:t>
            </a:r>
            <a:r>
              <a:rPr lang="en-US" b="0" baseline="30000">
                <a:solidFill>
                  <a:schemeClr val="tx1"/>
                </a:solidFill>
              </a:rPr>
              <a:t>+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 π</a:t>
            </a:r>
            <a:r>
              <a:rPr lang="en-US" b="0" baseline="30000">
                <a:solidFill>
                  <a:schemeClr val="tx1"/>
                </a:solidFill>
                <a:sym typeface="Wingdings" charset="0"/>
              </a:rPr>
              <a:t>-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μ</a:t>
            </a:r>
            <a:r>
              <a:rPr lang="en-US" b="0" baseline="30000">
                <a:solidFill>
                  <a:schemeClr val="tx1"/>
                </a:solidFill>
                <a:sym typeface="Wingdings" charset="0"/>
              </a:rPr>
              <a:t>+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μ</a:t>
            </a:r>
            <a:r>
              <a:rPr lang="en-US" b="0" baseline="30000">
                <a:solidFill>
                  <a:schemeClr val="tx1"/>
                </a:solidFill>
                <a:sym typeface="Wingdings" charset="0"/>
              </a:rPr>
              <a:t>+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 </a:t>
            </a:r>
            <a:endParaRPr lang="en-US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0" i="0">
                <a:solidFill>
                  <a:schemeClr val="tx1"/>
                </a:solidFill>
              </a:rPr>
              <a:t>Dark photons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b="0">
                <a:solidFill>
                  <a:schemeClr val="tx1"/>
                </a:solidFill>
              </a:rPr>
              <a:t>D*</a:t>
            </a:r>
            <a:r>
              <a:rPr lang="en-US" b="0" baseline="30000">
                <a:solidFill>
                  <a:schemeClr val="tx1"/>
                </a:solidFill>
              </a:rPr>
              <a:t>0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D</a:t>
            </a:r>
            <a:r>
              <a:rPr lang="en-US" b="0" baseline="30000">
                <a:solidFill>
                  <a:schemeClr val="tx1"/>
                </a:solidFill>
                <a:sym typeface="Wingdings" charset="0"/>
              </a:rPr>
              <a:t>0</a:t>
            </a:r>
            <a:r>
              <a:rPr lang="en-US" b="0">
                <a:solidFill>
                  <a:schemeClr val="tx1"/>
                </a:solidFill>
                <a:sym typeface="Wingdings" charset="0"/>
              </a:rPr>
              <a:t>γ, Aμμ </a:t>
            </a:r>
            <a:endParaRPr lang="en-US" b="0" i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84725"/>
            <a:ext cx="3060700" cy="19256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533650"/>
            <a:ext cx="3060700" cy="220503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85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530475"/>
            <a:ext cx="25193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Rectangle 7"/>
          <p:cNvSpPr>
            <a:spLocks noChangeArrowheads="1"/>
          </p:cNvSpPr>
          <p:nvPr/>
        </p:nvSpPr>
        <p:spPr bwMode="auto">
          <a:xfrm rot="-5400000">
            <a:off x="8061326" y="3475037"/>
            <a:ext cx="17589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700">
                <a:solidFill>
                  <a:srgbClr val="000000"/>
                </a:solidFill>
              </a:rPr>
              <a:t>Atre et al., </a:t>
            </a:r>
            <a:r>
              <a:rPr lang="cs-CZ" sz="700">
                <a:solidFill>
                  <a:srgbClr val="000000"/>
                </a:solidFill>
              </a:rPr>
              <a:t>JHEP 0905 (2009) 030 </a:t>
            </a:r>
            <a:endParaRPr lang="en-US" sz="700" i="0">
              <a:solidFill>
                <a:srgbClr val="000000"/>
              </a:solidFill>
            </a:endParaRP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 rot="-5400000">
            <a:off x="7998620" y="5561806"/>
            <a:ext cx="19224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sk-SK" sz="700">
                <a:solidFill>
                  <a:srgbClr val="000000"/>
                </a:solidFill>
              </a:rPr>
              <a:t>Ph.Ilten et al PRL 116 (2016) 251803 </a:t>
            </a:r>
            <a:endParaRPr lang="en-US" sz="700" i="0">
              <a:solidFill>
                <a:srgbClr val="000000"/>
              </a:solidFill>
            </a:endParaRPr>
          </a:p>
        </p:txBody>
      </p:sp>
      <p:pic>
        <p:nvPicPr>
          <p:cNvPr id="20685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r="63118" b="53767"/>
          <a:stretch>
            <a:fillRect/>
          </a:stretch>
        </p:blipFill>
        <p:spPr bwMode="auto">
          <a:xfrm>
            <a:off x="4881563" y="1236663"/>
            <a:ext cx="14493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4570"/>
          <a:stretch/>
        </p:blipFill>
        <p:spPr>
          <a:xfrm>
            <a:off x="6548438" y="109538"/>
            <a:ext cx="2305050" cy="23685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85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784725"/>
            <a:ext cx="25193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4254500" y="2932113"/>
            <a:ext cx="315913" cy="28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6861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3" r="63118" b="15739"/>
          <a:stretch>
            <a:fillRect/>
          </a:stretch>
        </p:blipFill>
        <p:spPr bwMode="auto">
          <a:xfrm>
            <a:off x="3216275" y="1225550"/>
            <a:ext cx="14224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62" name="Rectangle 14"/>
          <p:cNvSpPr>
            <a:spLocks noChangeArrowheads="1"/>
          </p:cNvSpPr>
          <p:nvPr/>
        </p:nvSpPr>
        <p:spPr bwMode="auto">
          <a:xfrm rot="-5400000">
            <a:off x="7994651" y="1370012"/>
            <a:ext cx="1860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700">
                <a:solidFill>
                  <a:srgbClr val="000000"/>
                </a:solidFill>
              </a:rPr>
              <a:t>Haisch et al., </a:t>
            </a:r>
            <a:r>
              <a:rPr lang="is-IS" sz="700">
                <a:solidFill>
                  <a:srgbClr val="000000"/>
                </a:solidFill>
              </a:rPr>
              <a:t>PRD93 (2016) 055047 </a:t>
            </a:r>
            <a:endParaRPr lang="en-US" sz="700" i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971800"/>
            <a:ext cx="3248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491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962275"/>
            <a:ext cx="1981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4915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4781550"/>
            <a:ext cx="40862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4915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705350"/>
            <a:ext cx="3076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4572000" y="1295400"/>
            <a:ext cx="0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8" name="TextBox 22"/>
          <p:cNvSpPr txBox="1">
            <a:spLocks noChangeArrowheads="1"/>
          </p:cNvSpPr>
          <p:nvPr/>
        </p:nvSpPr>
        <p:spPr bwMode="auto">
          <a:xfrm>
            <a:off x="4857750" y="2362200"/>
            <a:ext cx="245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Yukawa couplings: </a:t>
            </a:r>
          </a:p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mix between generations</a:t>
            </a:r>
          </a:p>
        </p:txBody>
      </p:sp>
      <p:sp>
        <p:nvSpPr>
          <p:cNvPr id="49159" name="TextBox 23"/>
          <p:cNvSpPr txBox="1">
            <a:spLocks noChangeArrowheads="1"/>
          </p:cNvSpPr>
          <p:nvPr/>
        </p:nvSpPr>
        <p:spPr bwMode="auto">
          <a:xfrm>
            <a:off x="111125" y="2286000"/>
            <a:ext cx="171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Charged current:</a:t>
            </a:r>
          </a:p>
          <a:p>
            <a:pPr algn="r" eaLnBrk="1" hangingPunct="1"/>
            <a:r>
              <a:rPr lang="en-US" sz="1600" b="0" i="0">
                <a:solidFill>
                  <a:srgbClr val="000099"/>
                </a:solidFill>
                <a:latin typeface="Tahoma" charset="0"/>
              </a:rPr>
              <a:t>flavour diagonal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1905000" y="3886200"/>
            <a:ext cx="533400" cy="5334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7467600" y="3886200"/>
            <a:ext cx="533400" cy="5334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2590800" y="3468688"/>
            <a:ext cx="3886200" cy="584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i="0" dirty="0" err="1">
                <a:solidFill>
                  <a:srgbClr val="000099"/>
                </a:solidFill>
                <a:latin typeface="Tahoma" pitchFamily="34" charset="0"/>
                <a:ea typeface="b"/>
                <a:cs typeface="Tahoma" pitchFamily="34" charset="0"/>
              </a:rPr>
              <a:t>Diagonalize</a:t>
            </a:r>
            <a:r>
              <a:rPr lang="en-US" sz="1600" b="0" i="0" dirty="0">
                <a:solidFill>
                  <a:srgbClr val="000099"/>
                </a:solidFill>
                <a:latin typeface="Tahoma" pitchFamily="34" charset="0"/>
                <a:ea typeface="b"/>
                <a:cs typeface="Tahoma" pitchFamily="34" charset="0"/>
              </a:rPr>
              <a:t> Yukawa matrix:</a:t>
            </a:r>
          </a:p>
          <a:p>
            <a:pPr marL="342900" indent="-342900" algn="ctr">
              <a:defRPr/>
            </a:pPr>
            <a:r>
              <a:rPr lang="en-US" sz="1600" b="0" i="0" dirty="0">
                <a:solidFill>
                  <a:srgbClr val="000099"/>
                </a:solidFill>
                <a:latin typeface="Tahoma" pitchFamily="34" charset="0"/>
                <a:ea typeface="b"/>
                <a:cs typeface="Tahoma" pitchFamily="34" charset="0"/>
              </a:rPr>
              <a:t>Off diagonal in CC                Mass terms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33400" y="5410200"/>
            <a:ext cx="838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7811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pic>
        <p:nvPicPr>
          <p:cNvPr id="4916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b="8504"/>
          <a:stretch>
            <a:fillRect/>
          </a:stretch>
        </p:blipFill>
        <p:spPr bwMode="auto">
          <a:xfrm>
            <a:off x="3733800" y="4038600"/>
            <a:ext cx="1638300" cy="5826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500813" cy="790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85800" y="0"/>
            <a:ext cx="7010400" cy="762000"/>
          </a:xfrm>
        </p:spPr>
        <p:txBody>
          <a:bodyPr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2: at the heart of the SM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Common misunderstandings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685800" y="1566863"/>
            <a:ext cx="7772400" cy="2322512"/>
          </a:xfrm>
        </p:spPr>
        <p:txBody>
          <a:bodyPr/>
          <a:lstStyle/>
          <a:p>
            <a:pPr marL="457200" indent="-457200">
              <a:buFont typeface="Verdana" charset="0"/>
              <a:buAutoNum type="arabicParenR"/>
            </a:pPr>
            <a:r>
              <a:rPr lang="en-US">
                <a:latin typeface="Lucida Grande" charset="0"/>
                <a:sym typeface="Wingdings" charset="0"/>
              </a:rPr>
              <a:t>CP violation </a:t>
            </a:r>
            <a:r>
              <a:rPr lang="en-US">
                <a:latin typeface="Verdana" charset="0"/>
              </a:rPr>
              <a:t>≠ Baryon number violation</a:t>
            </a:r>
          </a:p>
          <a:p>
            <a:pPr marL="457200" indent="-457200">
              <a:buFont typeface="Verdana" charset="0"/>
              <a:buAutoNum type="arabicParenR"/>
            </a:pPr>
            <a:r>
              <a:rPr lang="en-US">
                <a:latin typeface="Verdana" charset="0"/>
              </a:rPr>
              <a:t>Meson mixing ≠ CP violation</a:t>
            </a:r>
          </a:p>
          <a:p>
            <a:pPr marL="457200" indent="-457200">
              <a:buFont typeface="Verdana" charset="0"/>
              <a:buAutoNum type="arabicParenR"/>
            </a:pPr>
            <a:r>
              <a:rPr lang="en-US">
                <a:latin typeface="Verdana" charset="0"/>
              </a:rPr>
              <a:t>Mixing phase φ</a:t>
            </a:r>
            <a:r>
              <a:rPr lang="en-US" baseline="-25000">
                <a:latin typeface="Verdana" charset="0"/>
              </a:rPr>
              <a:t>s</a:t>
            </a:r>
            <a:r>
              <a:rPr lang="en-US">
                <a:latin typeface="Verdana" charset="0"/>
              </a:rPr>
              <a:t> ≠ Mixing phase φ</a:t>
            </a:r>
            <a:r>
              <a:rPr lang="en-US" baseline="-25000">
                <a:latin typeface="Verdana" charset="0"/>
              </a:rPr>
              <a:t>s</a:t>
            </a:r>
            <a:r>
              <a:rPr lang="en-US">
                <a:latin typeface="Verdana" charset="0"/>
              </a:rPr>
              <a:t> </a:t>
            </a:r>
          </a:p>
          <a:p>
            <a:pPr marL="457200" indent="-457200">
              <a:buFont typeface="Verdana" charset="0"/>
              <a:buAutoNum type="arabicParenR"/>
            </a:pPr>
            <a:r>
              <a:rPr lang="en-US">
                <a:latin typeface="Verdana" charset="0"/>
              </a:rPr>
              <a:t>CP violation in Kaon system ≠ CPV in decay K</a:t>
            </a:r>
            <a:r>
              <a:rPr lang="en-US" baseline="-25000">
                <a:latin typeface="Verdana" charset="0"/>
              </a:rPr>
              <a:t>L</a:t>
            </a:r>
            <a:r>
              <a:rPr lang="en-US">
                <a:latin typeface="Wingdings" charset="0"/>
                <a:sym typeface="Wingdings" charset="0"/>
              </a:rPr>
              <a:t>π</a:t>
            </a:r>
            <a:r>
              <a:rPr lang="en-US">
                <a:latin typeface="Lucida Grande" charset="0"/>
                <a:sym typeface="Wingdings" charset="0"/>
              </a:rPr>
              <a:t>π</a:t>
            </a:r>
          </a:p>
          <a:p>
            <a:pPr marL="457200" indent="-457200">
              <a:buFont typeface="Verdana" charset="0"/>
              <a:buAutoNum type="arabicParenR"/>
            </a:pPr>
            <a:r>
              <a:rPr lang="en-US">
                <a:latin typeface="Lucida Grande" charset="0"/>
                <a:sym typeface="Wingdings" charset="0"/>
              </a:rPr>
              <a:t>K</a:t>
            </a:r>
            <a:r>
              <a:rPr lang="en-US" baseline="-25000">
                <a:latin typeface="Lucida Grande" charset="0"/>
                <a:sym typeface="Wingdings" charset="0"/>
              </a:rPr>
              <a:t>S</a:t>
            </a:r>
            <a:r>
              <a:rPr lang="en-US" baseline="30000">
                <a:latin typeface="Lucida Grande" charset="0"/>
                <a:sym typeface="Wingdings" charset="0"/>
              </a:rPr>
              <a:t>0</a:t>
            </a:r>
            <a:r>
              <a:rPr lang="en-US">
                <a:latin typeface="Lucida Grande" charset="0"/>
                <a:sym typeface="Wingdings" charset="0"/>
              </a:rPr>
              <a:t> </a:t>
            </a:r>
            <a:r>
              <a:rPr lang="en-US">
                <a:latin typeface="Verdana" charset="0"/>
              </a:rPr>
              <a:t>≠ CP eigenstate</a:t>
            </a:r>
          </a:p>
          <a:p>
            <a:pPr marL="457200" indent="-457200"/>
            <a:endParaRPr lang="en-US">
              <a:latin typeface="Verdana" charset="0"/>
            </a:endParaRPr>
          </a:p>
        </p:txBody>
      </p:sp>
      <p:sp>
        <p:nvSpPr>
          <p:cNvPr id="2078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7AD741B-C0CE-1C41-9862-03D0F431ED66}" type="slidenum">
              <a:rPr lang="en-US" sz="1000" b="0" i="0"/>
              <a:pPr/>
              <a:t>160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LHCb = more than heavy flavour</a:t>
            </a:r>
          </a:p>
        </p:txBody>
      </p:sp>
      <p:sp>
        <p:nvSpPr>
          <p:cNvPr id="210946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A6FAA05-A4B4-0D4B-B44A-ADFFD805E5BB}" type="slidenum">
              <a:rPr lang="en-US" sz="1000" b="0" i="0"/>
              <a:pPr/>
              <a:t>161</a:t>
            </a:fld>
            <a:r>
              <a:rPr lang="en-US" sz="1000" b="0" i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588" y="1163638"/>
            <a:ext cx="3197225" cy="245427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588" y="3868738"/>
            <a:ext cx="3197225" cy="224155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38" y="3868738"/>
            <a:ext cx="3062287" cy="223678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38" y="1163638"/>
            <a:ext cx="3062287" cy="255587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095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292225"/>
            <a:ext cx="8286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2" name="TextBox 8"/>
          <p:cNvSpPr txBox="1">
            <a:spLocks noChangeArrowheads="1"/>
          </p:cNvSpPr>
          <p:nvPr/>
        </p:nvSpPr>
        <p:spPr bwMode="auto">
          <a:xfrm rot="-691971">
            <a:off x="-26988" y="2108200"/>
            <a:ext cx="2003426" cy="523875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Discovery of </a:t>
            </a:r>
          </a:p>
          <a:p>
            <a:r>
              <a:rPr lang="en-US">
                <a:solidFill>
                  <a:srgbClr val="000000"/>
                </a:solidFill>
              </a:rPr>
              <a:t>pentaquark P(4450)</a:t>
            </a:r>
          </a:p>
        </p:txBody>
      </p:sp>
      <p:sp>
        <p:nvSpPr>
          <p:cNvPr id="210953" name="TextBox 9"/>
          <p:cNvSpPr txBox="1">
            <a:spLocks noChangeArrowheads="1"/>
          </p:cNvSpPr>
          <p:nvPr/>
        </p:nvSpPr>
        <p:spPr bwMode="auto">
          <a:xfrm rot="-723961">
            <a:off x="-63500" y="3667125"/>
            <a:ext cx="1833563" cy="306388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Impressive sin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θ</a:t>
            </a:r>
            <a:r>
              <a:rPr lang="en-US" baseline="-2500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210954" name="TextBox 10"/>
          <p:cNvSpPr txBox="1">
            <a:spLocks noChangeArrowheads="1"/>
          </p:cNvSpPr>
          <p:nvPr/>
        </p:nvSpPr>
        <p:spPr bwMode="auto">
          <a:xfrm rot="910866">
            <a:off x="7013575" y="1503363"/>
            <a:ext cx="1998663" cy="307975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Resolve b and c jets</a:t>
            </a:r>
          </a:p>
        </p:txBody>
      </p:sp>
      <p:sp>
        <p:nvSpPr>
          <p:cNvPr id="210955" name="TextBox 11"/>
          <p:cNvSpPr txBox="1">
            <a:spLocks noChangeArrowheads="1"/>
          </p:cNvSpPr>
          <p:nvPr/>
        </p:nvSpPr>
        <p:spPr bwMode="auto">
          <a:xfrm rot="910866">
            <a:off x="6838950" y="3819525"/>
            <a:ext cx="2085975" cy="306388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Improve proton pdf’s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500813" cy="790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1711"/>
          <a:stretch>
            <a:fillRect/>
          </a:stretch>
        </p:blipFill>
        <p:spPr bwMode="auto">
          <a:xfrm>
            <a:off x="990600" y="1689100"/>
            <a:ext cx="1423988" cy="515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b="10800"/>
          <a:stretch>
            <a:fillRect/>
          </a:stretch>
        </p:blipFill>
        <p:spPr bwMode="auto">
          <a:xfrm>
            <a:off x="2546350" y="1692275"/>
            <a:ext cx="3800475" cy="517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695450"/>
            <a:ext cx="1533525" cy="514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705350"/>
            <a:ext cx="30765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4572000" y="2209800"/>
            <a:ext cx="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 bwMode="auto">
          <a:xfrm rot="3641347">
            <a:off x="4224338" y="1603375"/>
            <a:ext cx="533400" cy="388302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33400" y="5410200"/>
            <a:ext cx="838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9" name="Picture 26" descr="higgs-blackboar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b="3622"/>
          <a:stretch>
            <a:fillRect/>
          </a:stretch>
        </p:blipFill>
        <p:spPr bwMode="auto">
          <a:xfrm>
            <a:off x="5715000" y="4459288"/>
            <a:ext cx="3362325" cy="22018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7811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</p:pic>
      <p:sp>
        <p:nvSpPr>
          <p:cNvPr id="51211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413" y="5943600"/>
            <a:ext cx="6400800" cy="533400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1900">
                <a:effectLst/>
                <a:latin typeface="Verdana" charset="0"/>
              </a:rPr>
              <a:t>Flavour physics closely connected to Higgs</a:t>
            </a:r>
            <a:r>
              <a:rPr lang="en-US" sz="1900">
                <a:solidFill>
                  <a:schemeClr val="bg1"/>
                </a:solidFill>
                <a:effectLst/>
                <a:latin typeface="Verdana" charset="0"/>
              </a:rPr>
              <a:t>??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685800" y="0"/>
            <a:ext cx="6934200" cy="762000"/>
          </a:xfrm>
        </p:spPr>
        <p:txBody>
          <a:bodyPr/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2: at the heart of the SM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3: CKM magnitude mysterious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6096000" cy="1981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000" u="sng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CKM matrix: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Coupling strength of charged current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Completely different hierarchy !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/>
          <a:stretch>
            <a:fillRect/>
          </a:stretch>
        </p:blipFill>
        <p:spPr bwMode="auto">
          <a:xfrm>
            <a:off x="6400800" y="685800"/>
            <a:ext cx="2362200" cy="19050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19" descr="PM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040063"/>
            <a:ext cx="3713163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0" descr="C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040063"/>
            <a:ext cx="3976687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1"/>
          <p:cNvSpPr txBox="1">
            <a:spLocks noChangeArrowheads="1"/>
          </p:cNvSpPr>
          <p:nvPr/>
        </p:nvSpPr>
        <p:spPr bwMode="auto">
          <a:xfrm>
            <a:off x="4303713" y="3352800"/>
            <a:ext cx="407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vs</a:t>
            </a:r>
          </a:p>
        </p:txBody>
      </p:sp>
      <p:grpSp>
        <p:nvGrpSpPr>
          <p:cNvPr id="53255" name="Group 14"/>
          <p:cNvGrpSpPr>
            <a:grpSpLocks/>
          </p:cNvGrpSpPr>
          <p:nvPr/>
        </p:nvGrpSpPr>
        <p:grpSpPr bwMode="auto">
          <a:xfrm>
            <a:off x="115888" y="5016500"/>
            <a:ext cx="4148137" cy="1460500"/>
            <a:chOff x="0" y="4504340"/>
            <a:chExt cx="4149545" cy="1459390"/>
          </a:xfrm>
        </p:grpSpPr>
        <p:pic>
          <p:nvPicPr>
            <p:cNvPr id="5326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5"/>
            <a:stretch>
              <a:fillRect/>
            </a:stretch>
          </p:blipFill>
          <p:spPr bwMode="auto">
            <a:xfrm>
              <a:off x="1077146" y="4659720"/>
              <a:ext cx="27651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95"/>
            <a:stretch>
              <a:fillRect/>
            </a:stretch>
          </p:blipFill>
          <p:spPr bwMode="auto">
            <a:xfrm>
              <a:off x="1805" y="4696365"/>
              <a:ext cx="10300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9" name="Rectangle 11"/>
            <p:cNvSpPr>
              <a:spLocks noChangeArrowheads="1"/>
            </p:cNvSpPr>
            <p:nvPr/>
          </p:nvSpPr>
          <p:spPr bwMode="auto">
            <a:xfrm>
              <a:off x="0" y="4504340"/>
              <a:ext cx="4149545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53256" name="Group 13"/>
          <p:cNvGrpSpPr>
            <a:grpSpLocks/>
          </p:cNvGrpSpPr>
          <p:nvPr/>
        </p:nvGrpSpPr>
        <p:grpSpPr bwMode="auto">
          <a:xfrm>
            <a:off x="4418013" y="5016500"/>
            <a:ext cx="4572000" cy="1460500"/>
            <a:chOff x="4531790" y="4504340"/>
            <a:chExt cx="4572000" cy="1459390"/>
          </a:xfrm>
        </p:grpSpPr>
        <p:pic>
          <p:nvPicPr>
            <p:cNvPr id="5326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619555"/>
              <a:ext cx="453179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6" name="Rectangle 12"/>
            <p:cNvSpPr>
              <a:spLocks noChangeArrowheads="1"/>
            </p:cNvSpPr>
            <p:nvPr/>
          </p:nvSpPr>
          <p:spPr bwMode="auto">
            <a:xfrm>
              <a:off x="4531790" y="4504340"/>
              <a:ext cx="457200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cxnSp>
        <p:nvCxnSpPr>
          <p:cNvPr id="53257" name="Straight Arrow Connector 26"/>
          <p:cNvCxnSpPr>
            <a:cxnSpLocks noChangeShapeType="1"/>
          </p:cNvCxnSpPr>
          <p:nvPr/>
        </p:nvCxnSpPr>
        <p:spPr bwMode="auto">
          <a:xfrm>
            <a:off x="86106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8" name="Straight Arrow Connector 32"/>
          <p:cNvCxnSpPr>
            <a:cxnSpLocks noChangeShapeType="1"/>
          </p:cNvCxnSpPr>
          <p:nvPr/>
        </p:nvCxnSpPr>
        <p:spPr bwMode="auto">
          <a:xfrm>
            <a:off x="53721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9" name="Straight Arrow Connector 34"/>
          <p:cNvCxnSpPr>
            <a:cxnSpLocks noChangeShapeType="1"/>
          </p:cNvCxnSpPr>
          <p:nvPr/>
        </p:nvCxnSpPr>
        <p:spPr bwMode="auto">
          <a:xfrm>
            <a:off x="36957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0" name="Straight Arrow Connector 36"/>
          <p:cNvCxnSpPr>
            <a:cxnSpLocks noChangeShapeType="1"/>
          </p:cNvCxnSpPr>
          <p:nvPr/>
        </p:nvCxnSpPr>
        <p:spPr bwMode="auto">
          <a:xfrm>
            <a:off x="4572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1" name="TextBox 24"/>
          <p:cNvSpPr txBox="1">
            <a:spLocks noChangeArrowheads="1"/>
          </p:cNvSpPr>
          <p:nvPr/>
        </p:nvSpPr>
        <p:spPr bwMode="auto">
          <a:xfrm>
            <a:off x="8283575" y="44926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mass</a:t>
            </a:r>
          </a:p>
        </p:txBody>
      </p:sp>
      <p:sp>
        <p:nvSpPr>
          <p:cNvPr id="53262" name="TextBox 31"/>
          <p:cNvSpPr txBox="1">
            <a:spLocks noChangeArrowheads="1"/>
          </p:cNvSpPr>
          <p:nvPr/>
        </p:nvSpPr>
        <p:spPr bwMode="auto">
          <a:xfrm>
            <a:off x="4991100" y="44926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flavour</a:t>
            </a:r>
          </a:p>
        </p:txBody>
      </p:sp>
      <p:sp>
        <p:nvSpPr>
          <p:cNvPr id="53263" name="TextBox 33"/>
          <p:cNvSpPr txBox="1">
            <a:spLocks noChangeArrowheads="1"/>
          </p:cNvSpPr>
          <p:nvPr/>
        </p:nvSpPr>
        <p:spPr bwMode="auto">
          <a:xfrm>
            <a:off x="3406775" y="44926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mass</a:t>
            </a:r>
          </a:p>
        </p:txBody>
      </p:sp>
      <p:sp>
        <p:nvSpPr>
          <p:cNvPr id="53264" name="TextBox 35"/>
          <p:cNvSpPr txBox="1">
            <a:spLocks noChangeArrowheads="1"/>
          </p:cNvSpPr>
          <p:nvPr/>
        </p:nvSpPr>
        <p:spPr bwMode="auto">
          <a:xfrm>
            <a:off x="76200" y="44926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flavour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3: CKM magnitude mysterious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6096000" cy="1981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000" u="sng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CKM matrix: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Coupling strength of charged current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Completely different hierarchy !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/>
          <a:stretch>
            <a:fillRect/>
          </a:stretch>
        </p:blipFill>
        <p:spPr bwMode="auto">
          <a:xfrm>
            <a:off x="6400800" y="685800"/>
            <a:ext cx="2362200" cy="19050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19" descr="PM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040063"/>
            <a:ext cx="3713163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0" descr="C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040063"/>
            <a:ext cx="3976687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21"/>
          <p:cNvSpPr txBox="1">
            <a:spLocks noChangeArrowheads="1"/>
          </p:cNvSpPr>
          <p:nvPr/>
        </p:nvSpPr>
        <p:spPr bwMode="auto">
          <a:xfrm>
            <a:off x="4303713" y="3352800"/>
            <a:ext cx="407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vs</a:t>
            </a:r>
          </a:p>
        </p:txBody>
      </p:sp>
      <p:sp>
        <p:nvSpPr>
          <p:cNvPr id="55303" name="TextBox 24"/>
          <p:cNvSpPr txBox="1">
            <a:spLocks noChangeArrowheads="1"/>
          </p:cNvSpPr>
          <p:nvPr/>
        </p:nvSpPr>
        <p:spPr bwMode="auto">
          <a:xfrm>
            <a:off x="8283575" y="44926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mass</a:t>
            </a:r>
          </a:p>
        </p:txBody>
      </p:sp>
      <p:cxnSp>
        <p:nvCxnSpPr>
          <p:cNvPr id="55304" name="Straight Arrow Connector 26"/>
          <p:cNvCxnSpPr>
            <a:cxnSpLocks noChangeShapeType="1"/>
          </p:cNvCxnSpPr>
          <p:nvPr/>
        </p:nvCxnSpPr>
        <p:spPr bwMode="auto">
          <a:xfrm>
            <a:off x="86106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5" name="TextBox 31"/>
          <p:cNvSpPr txBox="1">
            <a:spLocks noChangeArrowheads="1"/>
          </p:cNvSpPr>
          <p:nvPr/>
        </p:nvSpPr>
        <p:spPr bwMode="auto">
          <a:xfrm>
            <a:off x="4991100" y="44926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flavour</a:t>
            </a:r>
          </a:p>
        </p:txBody>
      </p:sp>
      <p:cxnSp>
        <p:nvCxnSpPr>
          <p:cNvPr id="55306" name="Straight Arrow Connector 32"/>
          <p:cNvCxnSpPr>
            <a:cxnSpLocks noChangeShapeType="1"/>
          </p:cNvCxnSpPr>
          <p:nvPr/>
        </p:nvCxnSpPr>
        <p:spPr bwMode="auto">
          <a:xfrm>
            <a:off x="53721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7" name="TextBox 33"/>
          <p:cNvSpPr txBox="1">
            <a:spLocks noChangeArrowheads="1"/>
          </p:cNvSpPr>
          <p:nvPr/>
        </p:nvSpPr>
        <p:spPr bwMode="auto">
          <a:xfrm>
            <a:off x="3406775" y="4492625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mass</a:t>
            </a:r>
          </a:p>
        </p:txBody>
      </p:sp>
      <p:cxnSp>
        <p:nvCxnSpPr>
          <p:cNvPr id="55308" name="Straight Arrow Connector 34"/>
          <p:cNvCxnSpPr>
            <a:cxnSpLocks noChangeShapeType="1"/>
          </p:cNvCxnSpPr>
          <p:nvPr/>
        </p:nvCxnSpPr>
        <p:spPr bwMode="auto">
          <a:xfrm>
            <a:off x="36957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9" name="TextBox 35"/>
          <p:cNvSpPr txBox="1">
            <a:spLocks noChangeArrowheads="1"/>
          </p:cNvSpPr>
          <p:nvPr/>
        </p:nvSpPr>
        <p:spPr bwMode="auto">
          <a:xfrm>
            <a:off x="76200" y="44926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>
                <a:solidFill>
                  <a:schemeClr val="tx1"/>
                </a:solidFill>
                <a:latin typeface="Times New Roman" charset="0"/>
              </a:rPr>
              <a:t>flavour</a:t>
            </a:r>
          </a:p>
        </p:txBody>
      </p:sp>
      <p:cxnSp>
        <p:nvCxnSpPr>
          <p:cNvPr id="55310" name="Straight Arrow Connector 36"/>
          <p:cNvCxnSpPr>
            <a:cxnSpLocks noChangeShapeType="1"/>
          </p:cNvCxnSpPr>
          <p:nvPr/>
        </p:nvCxnSpPr>
        <p:spPr bwMode="auto">
          <a:xfrm>
            <a:off x="457200" y="41148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5311" name="Group 16"/>
          <p:cNvGrpSpPr>
            <a:grpSpLocks/>
          </p:cNvGrpSpPr>
          <p:nvPr/>
        </p:nvGrpSpPr>
        <p:grpSpPr bwMode="auto">
          <a:xfrm>
            <a:off x="76200" y="4648200"/>
            <a:ext cx="4379913" cy="1638300"/>
            <a:chOff x="75887" y="4787625"/>
            <a:chExt cx="4380898" cy="1636965"/>
          </a:xfrm>
        </p:grpSpPr>
        <p:pic>
          <p:nvPicPr>
            <p:cNvPr id="5532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b="-2838"/>
            <a:stretch>
              <a:fillRect/>
            </a:stretch>
          </p:blipFill>
          <p:spPr bwMode="auto">
            <a:xfrm>
              <a:off x="78615" y="4965200"/>
              <a:ext cx="437817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25" name="TextBox 10"/>
            <p:cNvSpPr txBox="1">
              <a:spLocks noChangeArrowheads="1"/>
            </p:cNvSpPr>
            <p:nvPr/>
          </p:nvSpPr>
          <p:spPr bwMode="auto">
            <a:xfrm>
              <a:off x="75887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280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sz="2800" baseline="-25000">
                  <a:solidFill>
                    <a:schemeClr val="tx1"/>
                  </a:solidFill>
                  <a:latin typeface="Times New Roman" charset="0"/>
                </a:rPr>
                <a:t>1</a:t>
              </a:r>
            </a:p>
          </p:txBody>
        </p:sp>
      </p:grpSp>
      <p:grpSp>
        <p:nvGrpSpPr>
          <p:cNvPr id="55312" name="Group 17"/>
          <p:cNvGrpSpPr>
            <a:grpSpLocks/>
          </p:cNvGrpSpPr>
          <p:nvPr/>
        </p:nvGrpSpPr>
        <p:grpSpPr bwMode="auto">
          <a:xfrm>
            <a:off x="4918075" y="4711700"/>
            <a:ext cx="4143375" cy="1574800"/>
            <a:chOff x="4917645" y="4849985"/>
            <a:chExt cx="4143228" cy="1574605"/>
          </a:xfrm>
        </p:grpSpPr>
        <p:pic>
          <p:nvPicPr>
            <p:cNvPr id="553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-7111" r="3499"/>
            <a:stretch>
              <a:fillRect/>
            </a:stretch>
          </p:blipFill>
          <p:spPr bwMode="auto">
            <a:xfrm>
              <a:off x="4917645" y="4965200"/>
              <a:ext cx="4143228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23" name="TextBox 13"/>
            <p:cNvSpPr txBox="1">
              <a:spLocks noChangeArrowheads="1"/>
            </p:cNvSpPr>
            <p:nvPr/>
          </p:nvSpPr>
          <p:spPr bwMode="auto">
            <a:xfrm>
              <a:off x="503286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  <a:latin typeface="Times New Roman" charset="0"/>
                </a:rPr>
                <a:t>d</a:t>
              </a:r>
              <a:endParaRPr lang="en-US" sz="2800" baseline="-2500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cxnSp>
        <p:nvCxnSpPr>
          <p:cNvPr id="55313" name="Straight Arrow Connector 43"/>
          <p:cNvCxnSpPr>
            <a:cxnSpLocks noChangeShapeType="1"/>
            <a:endCxn id="55315" idx="1"/>
          </p:cNvCxnSpPr>
          <p:nvPr/>
        </p:nvCxnSpPr>
        <p:spPr bwMode="auto">
          <a:xfrm>
            <a:off x="762000" y="6015038"/>
            <a:ext cx="457200" cy="4175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4" name="Straight Arrow Connector 44"/>
          <p:cNvCxnSpPr>
            <a:cxnSpLocks noChangeShapeType="1"/>
          </p:cNvCxnSpPr>
          <p:nvPr/>
        </p:nvCxnSpPr>
        <p:spPr bwMode="auto">
          <a:xfrm>
            <a:off x="5562600" y="6015038"/>
            <a:ext cx="381000" cy="4619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5" name="TextBox 45"/>
          <p:cNvSpPr txBox="1">
            <a:spLocks noChangeArrowheads="1"/>
          </p:cNvSpPr>
          <p:nvPr/>
        </p:nvSpPr>
        <p:spPr bwMode="auto">
          <a:xfrm>
            <a:off x="1219200" y="6248400"/>
            <a:ext cx="35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1800">
                <a:solidFill>
                  <a:schemeClr val="tx1"/>
                </a:solidFill>
                <a:latin typeface="Times New Roman" charset="0"/>
              </a:rPr>
              <a:t>ν</a:t>
            </a:r>
            <a:r>
              <a:rPr lang="en-US" sz="1800" baseline="-25000">
                <a:solidFill>
                  <a:schemeClr val="tx1"/>
                </a:solidFill>
                <a:latin typeface="Times New Roman" charset="0"/>
              </a:rPr>
              <a:t>e</a:t>
            </a:r>
          </a:p>
        </p:txBody>
      </p:sp>
      <p:sp>
        <p:nvSpPr>
          <p:cNvPr id="55316" name="TextBox 18"/>
          <p:cNvSpPr txBox="1">
            <a:spLocks noChangeArrowheads="1"/>
          </p:cNvSpPr>
          <p:nvPr/>
        </p:nvSpPr>
        <p:spPr bwMode="auto">
          <a:xfrm>
            <a:off x="7315200" y="6324600"/>
            <a:ext cx="1630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hlinkClick r:id="rId8"/>
              </a:rPr>
              <a:t>PhD thesis </a:t>
            </a:r>
            <a:r>
              <a:rPr lang="en-US" sz="800"/>
              <a:t>R. de Adelhart Toorop</a:t>
            </a:r>
          </a:p>
        </p:txBody>
      </p:sp>
      <p:sp>
        <p:nvSpPr>
          <p:cNvPr id="55317" name="TextBox 10"/>
          <p:cNvSpPr txBox="1">
            <a:spLocks noChangeArrowheads="1"/>
          </p:cNvSpPr>
          <p:nvPr/>
        </p:nvSpPr>
        <p:spPr bwMode="auto">
          <a:xfrm>
            <a:off x="1441450" y="464820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800">
                <a:solidFill>
                  <a:schemeClr val="tx1"/>
                </a:solidFill>
                <a:latin typeface="Times New Roman" charset="0"/>
              </a:rPr>
              <a:t>ν</a:t>
            </a:r>
            <a:r>
              <a:rPr lang="en-US" sz="2800" baseline="-25000">
                <a:solidFill>
                  <a:schemeClr val="tx1"/>
                </a:solidFill>
                <a:latin typeface="Times New Roman" charset="0"/>
              </a:rPr>
              <a:t>2</a:t>
            </a:r>
          </a:p>
        </p:txBody>
      </p:sp>
      <p:sp>
        <p:nvSpPr>
          <p:cNvPr id="55318" name="TextBox 10"/>
          <p:cNvSpPr txBox="1">
            <a:spLocks noChangeArrowheads="1"/>
          </p:cNvSpPr>
          <p:nvPr/>
        </p:nvSpPr>
        <p:spPr bwMode="auto">
          <a:xfrm>
            <a:off x="2889250" y="4648200"/>
            <a:ext cx="46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800">
                <a:solidFill>
                  <a:schemeClr val="tx1"/>
                </a:solidFill>
                <a:latin typeface="Times New Roman" charset="0"/>
              </a:rPr>
              <a:t>ν</a:t>
            </a:r>
            <a:r>
              <a:rPr lang="en-US" sz="2800" baseline="-25000">
                <a:solidFill>
                  <a:schemeClr val="tx1"/>
                </a:solidFill>
                <a:latin typeface="Times New Roman" charset="0"/>
              </a:rPr>
              <a:t>3</a:t>
            </a:r>
          </a:p>
        </p:txBody>
      </p:sp>
      <p:sp>
        <p:nvSpPr>
          <p:cNvPr id="55319" name="TextBox 13"/>
          <p:cNvSpPr txBox="1">
            <a:spLocks noChangeArrowheads="1"/>
          </p:cNvSpPr>
          <p:nvPr/>
        </p:nvSpPr>
        <p:spPr bwMode="auto">
          <a:xfrm>
            <a:off x="6342063" y="4706938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1"/>
                </a:solidFill>
                <a:latin typeface="Times New Roman" charset="0"/>
              </a:rPr>
              <a:t>s</a:t>
            </a:r>
            <a:endParaRPr lang="en-US" sz="2800" baseline="-25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5320" name="TextBox 13"/>
          <p:cNvSpPr txBox="1">
            <a:spLocks noChangeArrowheads="1"/>
          </p:cNvSpPr>
          <p:nvPr/>
        </p:nvSpPr>
        <p:spPr bwMode="auto">
          <a:xfrm>
            <a:off x="7713663" y="4706938"/>
            <a:ext cx="36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1"/>
                </a:solidFill>
                <a:latin typeface="Times New Roman" charset="0"/>
              </a:rPr>
              <a:t>b</a:t>
            </a:r>
            <a:endParaRPr lang="en-US" sz="2800" baseline="-25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5321" name="TextBox 45"/>
          <p:cNvSpPr txBox="1">
            <a:spLocks noChangeArrowheads="1"/>
          </p:cNvSpPr>
          <p:nvPr/>
        </p:nvSpPr>
        <p:spPr bwMode="auto">
          <a:xfrm>
            <a:off x="5943600" y="63246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  <a:latin typeface="Times New Roman" charset="0"/>
              </a:rPr>
              <a:t>d'</a:t>
            </a:r>
            <a:endParaRPr lang="en-US" sz="1800" baseline="-2500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“Leerdoelen”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85800" y="1009485"/>
            <a:ext cx="7772400" cy="2476500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Knowledge of historical insights</a:t>
            </a:r>
          </a:p>
          <a:p>
            <a:endParaRPr lang="en-US" dirty="0" smtClean="0">
              <a:latin typeface="Verdana" charset="0"/>
            </a:endParaRPr>
          </a:p>
          <a:p>
            <a:r>
              <a:rPr lang="en-US" dirty="0" smtClean="0">
                <a:latin typeface="Verdana" charset="0"/>
              </a:rPr>
              <a:t>Introduction </a:t>
            </a:r>
            <a:r>
              <a:rPr lang="en-US" dirty="0">
                <a:latin typeface="Verdana" charset="0"/>
              </a:rPr>
              <a:t>to Wilson coefficients</a:t>
            </a:r>
          </a:p>
          <a:p>
            <a:endParaRPr lang="en-US" dirty="0" smtClean="0">
              <a:latin typeface="Verdana" charset="0"/>
            </a:endParaRPr>
          </a:p>
          <a:p>
            <a:r>
              <a:rPr lang="en-US" dirty="0" smtClean="0">
                <a:latin typeface="Verdana" charset="0"/>
              </a:rPr>
              <a:t>Explain </a:t>
            </a:r>
            <a:r>
              <a:rPr lang="en-US" dirty="0">
                <a:latin typeface="Verdana" charset="0"/>
              </a:rPr>
              <a:t>the latest results / tensions</a:t>
            </a:r>
          </a:p>
          <a:p>
            <a:endParaRPr lang="en-US" dirty="0">
              <a:latin typeface="Verdana" charset="0"/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AA715B6-A15A-E240-BE20-B4356452614E}" type="slidenum">
              <a:rPr lang="en-US" sz="1000" b="0" i="0"/>
              <a:pPr/>
              <a:t>2</a:t>
            </a:fld>
            <a:r>
              <a:rPr lang="en-US" sz="1000" b="0" i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9295" y="5042010"/>
            <a:ext cx="1901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en-US" sz="7200" b="1" cap="none" spc="0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4330" y="3813050"/>
            <a:ext cx="14798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7200" b="1" cap="none" spc="0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</a:t>
            </a:r>
            <a:endParaRPr lang="en-US" sz="7200" b="1" cap="none" spc="0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8630" y="4657960"/>
            <a:ext cx="13875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Z’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384385" y="3878905"/>
            <a:ext cx="6836090" cy="2737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/>
          <a:stretch>
            <a:fillRect/>
          </a:stretch>
        </p:blipFill>
        <p:spPr bwMode="auto">
          <a:xfrm>
            <a:off x="5148263" y="817563"/>
            <a:ext cx="37957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Verdana" charset="0"/>
              </a:rPr>
              <a:t>Intermezzo: what does the size tell us?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66E05C1-BFA5-A64F-B54C-E5E7EE939EB0}" type="slidenum">
              <a:rPr lang="en-US" sz="1000" b="0" i="0"/>
              <a:pPr/>
              <a:t>20</a:t>
            </a:fld>
            <a:r>
              <a:rPr lang="en-US" sz="1000" b="0" i="0"/>
              <a:t>)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121025"/>
            <a:ext cx="8027987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349" name="Content Placeholder 2"/>
          <p:cNvSpPr>
            <a:spLocks noGrp="1"/>
          </p:cNvSpPr>
          <p:nvPr>
            <p:ph idx="1"/>
          </p:nvPr>
        </p:nvSpPr>
        <p:spPr>
          <a:xfrm>
            <a:off x="461963" y="1106488"/>
            <a:ext cx="4924425" cy="17843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sz="800">
                <a:latin typeface="Verdana" charset="0"/>
              </a:rPr>
              <a:t>H.Murayama, 6 Jan 2014, </a:t>
            </a:r>
            <a:r>
              <a:rPr lang="nl-NL" sz="800">
                <a:latin typeface="Verdana" charset="0"/>
                <a:hlinkClick r:id="rId4"/>
              </a:rPr>
              <a:t>arXiv:1401.0966</a:t>
            </a:r>
            <a:endParaRPr lang="nl-NL" sz="800">
              <a:latin typeface="Verdana" charset="0"/>
            </a:endParaRPr>
          </a:p>
          <a:p>
            <a:pPr marL="0" indent="0">
              <a:buFont typeface="Wingdings" charset="0"/>
              <a:buChar char="Ø"/>
            </a:pPr>
            <a:r>
              <a:rPr lang="nl-NL" sz="1800">
                <a:solidFill>
                  <a:schemeClr val="accent2"/>
                </a:solidFill>
                <a:latin typeface="Verdana" charset="0"/>
              </a:rPr>
              <a:t> Neutrino mixing due to ´anarchy´:</a:t>
            </a:r>
          </a:p>
          <a:p>
            <a:pPr marL="0" indent="0">
              <a:buFont typeface="Wingdings" charset="0"/>
              <a:buChar char="Ø"/>
            </a:pPr>
            <a:endParaRPr lang="nl-NL" sz="1800">
              <a:solidFill>
                <a:schemeClr val="accent2"/>
              </a:solidFill>
              <a:latin typeface="Verdana" charset="0"/>
            </a:endParaRPr>
          </a:p>
          <a:p>
            <a:pPr marL="0" indent="0">
              <a:buFontTx/>
              <a:buNone/>
            </a:pPr>
            <a:r>
              <a:rPr lang="nl-NL" sz="1600">
                <a:latin typeface="Verdana" charset="0"/>
              </a:rPr>
              <a:t>`</a:t>
            </a:r>
            <a:r>
              <a:rPr lang="nl-NL" sz="1600">
                <a:latin typeface="Times New Roman" charset="0"/>
              </a:rPr>
              <a:t>quite typical of the ones obtained by randomly drawing a mixing matrix from an unbiased distribution of unitary 3x3 matrices</a:t>
            </a:r>
            <a:r>
              <a:rPr lang="nl-NL" sz="1600">
                <a:latin typeface="Verdana" charset="0"/>
              </a:rPr>
              <a:t>´</a:t>
            </a:r>
          </a:p>
        </p:txBody>
      </p:sp>
      <p:cxnSp>
        <p:nvCxnSpPr>
          <p:cNvPr id="57350" name="Straight Connector 5"/>
          <p:cNvCxnSpPr>
            <a:cxnSpLocks noChangeShapeType="1"/>
          </p:cNvCxnSpPr>
          <p:nvPr/>
        </p:nvCxnSpPr>
        <p:spPr bwMode="auto">
          <a:xfrm flipV="1">
            <a:off x="538163" y="4119563"/>
            <a:ext cx="8027987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1" name="Content Placeholder 2"/>
          <p:cNvSpPr txBox="1">
            <a:spLocks/>
          </p:cNvSpPr>
          <p:nvPr/>
        </p:nvSpPr>
        <p:spPr bwMode="auto">
          <a:xfrm>
            <a:off x="269875" y="4197350"/>
            <a:ext cx="33035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b="0" i="0">
                <a:solidFill>
                  <a:schemeClr val="tx1"/>
                </a:solidFill>
              </a:rPr>
              <a:t>Harrison, Perkins, Scott, Phys.Lett. B530 (2002) 167, </a:t>
            </a:r>
            <a:r>
              <a:rPr lang="en-US" sz="800" b="0" i="0">
                <a:solidFill>
                  <a:schemeClr val="tx1"/>
                </a:solidFill>
                <a:hlinkClick r:id="rId5"/>
              </a:rPr>
              <a:t>hep-ph/0202074</a:t>
            </a:r>
            <a:endParaRPr lang="en-US" sz="8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nl-NL" sz="1800" b="0" i="0"/>
              <a:t>Neutrino mixing due to underlying symmetry:</a:t>
            </a:r>
          </a:p>
        </p:txBody>
      </p:sp>
      <p:pic>
        <p:nvPicPr>
          <p:cNvPr id="573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4340225"/>
            <a:ext cx="5108575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Motivation 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Tahoma" charset="0"/>
              </a:rPr>
              <a:t>4: EWSB / Antimatter / Cosmology</a:t>
            </a: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Tahoma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1"/>
          </p:nvPr>
        </p:nvSpPr>
        <p:spPr>
          <a:xfrm>
            <a:off x="228600" y="1066799"/>
            <a:ext cx="8183900" cy="4628095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Electro-weak symmetry breaking</a:t>
            </a:r>
          </a:p>
          <a:p>
            <a:pPr lvl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CKM matrix is related to Yukawa couplings</a:t>
            </a:r>
          </a:p>
          <a:p>
            <a:pPr lvl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The Yukawa couplings arose when particles acquired mass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Antimatter – matter asymmetry</a:t>
            </a:r>
          </a:p>
          <a:p>
            <a:pPr lvl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CP violation only known mechanism to distinguish</a:t>
            </a:r>
          </a:p>
          <a:p>
            <a:pPr lvl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Warning: CP violation ≠ Baryon number </a:t>
            </a:r>
          </a:p>
          <a:p>
            <a:pPr lvl="1">
              <a:defRPr/>
            </a:pP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Cosmology</a:t>
            </a:r>
          </a:p>
          <a:p>
            <a:pPr lvl="1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Aspects above determined our faith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1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85800" y="360363"/>
            <a:ext cx="7772400" cy="457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Recap: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4229100" cy="46863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Interesting because:</a:t>
            </a:r>
          </a:p>
          <a:p>
            <a:pPr marL="800100" lvl="1" indent="-342900" eaLnBrk="1" hangingPunct="1">
              <a:buFont typeface="Verdana" charset="0"/>
              <a:buAutoNum type="arabicParenR"/>
            </a:pPr>
            <a:r>
              <a:rPr lang="en-US" u="sng">
                <a:solidFill>
                  <a:srgbClr val="FF0000"/>
                </a:solidFill>
                <a:latin typeface="Verdana" charset="0"/>
              </a:rPr>
              <a:t>Beyond Standard Model: </a:t>
            </a:r>
            <a:r>
              <a:rPr lang="en-US">
                <a:latin typeface="Verdana" charset="0"/>
              </a:rPr>
              <a:t>measurements are sensitive to new particles</a:t>
            </a:r>
          </a:p>
          <a:p>
            <a:pPr marL="800100" lvl="1" indent="-342900" eaLnBrk="1" hangingPunct="1">
              <a:buFontTx/>
              <a:buNone/>
            </a:pPr>
            <a:endParaRPr lang="en-US" u="sng">
              <a:solidFill>
                <a:srgbClr val="FF0000"/>
              </a:solidFill>
              <a:latin typeface="Verdana" charset="0"/>
            </a:endParaRPr>
          </a:p>
          <a:p>
            <a:pPr marL="800100" lvl="1" indent="-342900" eaLnBrk="1" hangingPunct="1">
              <a:buFont typeface="Verdana" charset="0"/>
              <a:buAutoNum type="arabicParenR"/>
            </a:pPr>
            <a:r>
              <a:rPr lang="en-US" u="sng">
                <a:solidFill>
                  <a:srgbClr val="FF0000"/>
                </a:solidFill>
                <a:latin typeface="Verdana" charset="0"/>
              </a:rPr>
              <a:t>Standard Model:</a:t>
            </a:r>
            <a:r>
              <a:rPr lang="en-US">
                <a:latin typeface="Verdana" charset="0"/>
              </a:rPr>
              <a:t>                    in the heart of quark interactions</a:t>
            </a:r>
          </a:p>
          <a:p>
            <a:pPr marL="800100" lvl="1" indent="-342900" eaLnBrk="1" hangingPunct="1">
              <a:buFont typeface="Verdana" charset="0"/>
              <a:buAutoNum type="arabicParenR"/>
            </a:pPr>
            <a:endParaRPr lang="en-US">
              <a:latin typeface="Verdana" charset="0"/>
            </a:endParaRPr>
          </a:p>
          <a:p>
            <a:pPr marL="800100" lvl="1" indent="-342900" eaLnBrk="1" hangingPunct="1">
              <a:buFont typeface="Verdana" charset="0"/>
              <a:buAutoNum type="arabicParenR"/>
            </a:pPr>
            <a:r>
              <a:rPr lang="en-US" u="sng">
                <a:solidFill>
                  <a:srgbClr val="FF0000"/>
                </a:solidFill>
                <a:latin typeface="Verdana" charset="0"/>
              </a:rPr>
              <a:t>Mysterious</a:t>
            </a:r>
            <a:r>
              <a:rPr lang="en-US">
                <a:latin typeface="Verdana" charset="0"/>
              </a:rPr>
              <a:t>: magnitude CKM elements</a:t>
            </a:r>
          </a:p>
          <a:p>
            <a:pPr marL="800100" lvl="1" indent="-342900" eaLnBrk="1" hangingPunct="1">
              <a:buFont typeface="Verdana" charset="0"/>
              <a:buAutoNum type="arabicParenR"/>
            </a:pPr>
            <a:endParaRPr lang="en-US">
              <a:latin typeface="Verdana" charset="0"/>
            </a:endParaRPr>
          </a:p>
          <a:p>
            <a:pPr marL="800100" lvl="1" indent="-342900" eaLnBrk="1" hangingPunct="1">
              <a:buFont typeface="Verdana" charset="0"/>
              <a:buAutoNum type="arabicParenR"/>
            </a:pPr>
            <a:r>
              <a:rPr lang="en-US" u="sng">
                <a:solidFill>
                  <a:srgbClr val="FF0000"/>
                </a:solidFill>
                <a:latin typeface="Verdana" charset="0"/>
              </a:rPr>
              <a:t>Cosmology:</a:t>
            </a:r>
            <a:r>
              <a:rPr lang="en-US">
                <a:latin typeface="Verdana" charset="0"/>
              </a:rPr>
              <a:t>                   related to matter – anti-matter asymetry</a:t>
            </a:r>
          </a:p>
          <a:p>
            <a:pPr marL="800100" lvl="1" indent="-342900" eaLnBrk="1" hangingPunct="1">
              <a:buFont typeface="Verdana" charset="0"/>
              <a:buAutoNum type="arabicParenR"/>
            </a:pPr>
            <a:endParaRPr lang="en-US">
              <a:latin typeface="Verdana" charset="0"/>
            </a:endParaRPr>
          </a:p>
          <a:p>
            <a:pPr marL="800100" lvl="1" indent="-342900" eaLnBrk="1" hangingPunct="1">
              <a:buFont typeface="Verdana" charset="0"/>
              <a:buAutoNum type="arabicParenR"/>
            </a:pPr>
            <a:endParaRPr lang="en-US">
              <a:latin typeface="Verdana" charset="0"/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7BA46EA-60B5-B44B-90B1-C0A60A7479BF}" type="slidenum">
              <a:rPr lang="en-US" sz="1000" b="0" i="0"/>
              <a:pPr/>
              <a:t>22</a:t>
            </a:fld>
            <a:r>
              <a:rPr lang="en-US" sz="1000" b="0" i="0"/>
              <a:t>)</a:t>
            </a:r>
          </a:p>
        </p:txBody>
      </p:sp>
      <p:sp>
        <p:nvSpPr>
          <p:cNvPr id="58373" name="Content Placeholder 2"/>
          <p:cNvSpPr txBox="1">
            <a:spLocks/>
          </p:cNvSpPr>
          <p:nvPr/>
        </p:nvSpPr>
        <p:spPr bwMode="auto">
          <a:xfrm>
            <a:off x="609600" y="838200"/>
            <a:ext cx="7772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CP-violation (or flavour physics) is about charged current interactions</a:t>
            </a:r>
          </a:p>
          <a:p>
            <a:pPr lvl="1" eaLnBrk="1" hangingPunct="1">
              <a:spcBef>
                <a:spcPct val="50000"/>
              </a:spcBef>
              <a:buFontTx/>
              <a:buChar char="–"/>
            </a:pPr>
            <a:endParaRPr lang="en-US" sz="1600" b="0" i="0">
              <a:solidFill>
                <a:schemeClr val="tx1"/>
              </a:solidFill>
            </a:endParaRPr>
          </a:p>
        </p:txBody>
      </p:sp>
      <p:grpSp>
        <p:nvGrpSpPr>
          <p:cNvPr id="58374" name="Group 46"/>
          <p:cNvGrpSpPr>
            <a:grpSpLocks/>
          </p:cNvGrpSpPr>
          <p:nvPr/>
        </p:nvGrpSpPr>
        <p:grpSpPr bwMode="auto">
          <a:xfrm>
            <a:off x="5724525" y="1624013"/>
            <a:ext cx="2974975" cy="1516062"/>
            <a:chOff x="2299" y="2352"/>
            <a:chExt cx="1349" cy="719"/>
          </a:xfrm>
        </p:grpSpPr>
        <p:sp>
          <p:nvSpPr>
            <p:cNvPr id="58380" name="AutoShape 47"/>
            <p:cNvSpPr>
              <a:spLocks noChangeAspect="1" noChangeArrowheads="1"/>
            </p:cNvSpPr>
            <p:nvPr/>
          </p:nvSpPr>
          <p:spPr bwMode="auto">
            <a:xfrm>
              <a:off x="2299" y="2352"/>
              <a:ext cx="1349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nl-NL"/>
            </a:p>
          </p:txBody>
        </p:sp>
        <p:pic>
          <p:nvPicPr>
            <p:cNvPr id="58381" name="Picture 48" descr="MCj0239733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" y="2352"/>
              <a:ext cx="1003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2" name="Freeform 49"/>
            <p:cNvSpPr>
              <a:spLocks/>
            </p:cNvSpPr>
            <p:nvPr/>
          </p:nvSpPr>
          <p:spPr bwMode="auto">
            <a:xfrm>
              <a:off x="2783" y="2674"/>
              <a:ext cx="485" cy="42"/>
            </a:xfrm>
            <a:custGeom>
              <a:avLst/>
              <a:gdLst>
                <a:gd name="T0" fmla="*/ 0 w 669"/>
                <a:gd name="T1" fmla="*/ 11 h 44"/>
                <a:gd name="T2" fmla="*/ 1 w 669"/>
                <a:gd name="T3" fmla="*/ 11 h 44"/>
                <a:gd name="T4" fmla="*/ 1 w 669"/>
                <a:gd name="T5" fmla="*/ 11 h 44"/>
                <a:gd name="T6" fmla="*/ 0 60000 65536"/>
                <a:gd name="T7" fmla="*/ 0 60000 65536"/>
                <a:gd name="T8" fmla="*/ 0 60000 65536"/>
                <a:gd name="T9" fmla="*/ 0 w 669"/>
                <a:gd name="T10" fmla="*/ 0 h 44"/>
                <a:gd name="T11" fmla="*/ 669 w 669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9" h="44">
                  <a:moveTo>
                    <a:pt x="0" y="44"/>
                  </a:moveTo>
                  <a:cubicBezTo>
                    <a:pt x="106" y="0"/>
                    <a:pt x="19" y="28"/>
                    <a:pt x="232" y="35"/>
                  </a:cubicBezTo>
                  <a:cubicBezTo>
                    <a:pt x="378" y="39"/>
                    <a:pt x="669" y="44"/>
                    <a:pt x="669" y="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Freeform 50"/>
            <p:cNvSpPr>
              <a:spLocks/>
            </p:cNvSpPr>
            <p:nvPr/>
          </p:nvSpPr>
          <p:spPr bwMode="auto">
            <a:xfrm flipH="1">
              <a:off x="2541" y="2918"/>
              <a:ext cx="914" cy="49"/>
            </a:xfrm>
            <a:custGeom>
              <a:avLst/>
              <a:gdLst>
                <a:gd name="T0" fmla="*/ 0 w 316"/>
                <a:gd name="T1" fmla="*/ 0 h 18"/>
                <a:gd name="T2" fmla="*/ 2147483647 w 316"/>
                <a:gd name="T3" fmla="*/ 2147483647 h 18"/>
                <a:gd name="T4" fmla="*/ 0 60000 65536"/>
                <a:gd name="T5" fmla="*/ 0 60000 65536"/>
                <a:gd name="T6" fmla="*/ 0 w 316"/>
                <a:gd name="T7" fmla="*/ 0 h 18"/>
                <a:gd name="T8" fmla="*/ 316 w 316"/>
                <a:gd name="T9" fmla="*/ 18 h 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18">
                  <a:moveTo>
                    <a:pt x="0" y="0"/>
                  </a:moveTo>
                  <a:cubicBezTo>
                    <a:pt x="95" y="4"/>
                    <a:pt x="216" y="18"/>
                    <a:pt x="316" y="1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Freeform 51"/>
            <p:cNvSpPr>
              <a:spLocks/>
            </p:cNvSpPr>
            <p:nvPr/>
          </p:nvSpPr>
          <p:spPr bwMode="auto">
            <a:xfrm rot="3902503">
              <a:off x="2861" y="2707"/>
              <a:ext cx="49" cy="58"/>
            </a:xfrm>
            <a:custGeom>
              <a:avLst/>
              <a:gdLst>
                <a:gd name="T0" fmla="*/ 0 w 56"/>
                <a:gd name="T1" fmla="*/ 0 h 74"/>
                <a:gd name="T2" fmla="*/ 4 w 56"/>
                <a:gd name="T3" fmla="*/ 2 h 74"/>
                <a:gd name="T4" fmla="*/ 4 w 56"/>
                <a:gd name="T5" fmla="*/ 2 h 74"/>
                <a:gd name="T6" fmla="*/ 0 60000 65536"/>
                <a:gd name="T7" fmla="*/ 0 60000 65536"/>
                <a:gd name="T8" fmla="*/ 0 60000 65536"/>
                <a:gd name="T9" fmla="*/ 0 w 56"/>
                <a:gd name="T10" fmla="*/ 0 h 74"/>
                <a:gd name="T11" fmla="*/ 56 w 5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74">
                  <a:moveTo>
                    <a:pt x="0" y="0"/>
                  </a:moveTo>
                  <a:cubicBezTo>
                    <a:pt x="6" y="9"/>
                    <a:pt x="9" y="21"/>
                    <a:pt x="18" y="28"/>
                  </a:cubicBezTo>
                  <a:cubicBezTo>
                    <a:pt x="46" y="51"/>
                    <a:pt x="56" y="17"/>
                    <a:pt x="56" y="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Freeform 52"/>
            <p:cNvSpPr>
              <a:spLocks/>
            </p:cNvSpPr>
            <p:nvPr/>
          </p:nvSpPr>
          <p:spPr bwMode="auto">
            <a:xfrm>
              <a:off x="3086" y="2704"/>
              <a:ext cx="28" cy="82"/>
            </a:xfrm>
            <a:custGeom>
              <a:avLst/>
              <a:gdLst>
                <a:gd name="T0" fmla="*/ 3 w 33"/>
                <a:gd name="T1" fmla="*/ 0 h 98"/>
                <a:gd name="T2" fmla="*/ 0 w 33"/>
                <a:gd name="T3" fmla="*/ 3 h 98"/>
                <a:gd name="T4" fmla="*/ 3 w 33"/>
                <a:gd name="T5" fmla="*/ 3 h 98"/>
                <a:gd name="T6" fmla="*/ 0 60000 65536"/>
                <a:gd name="T7" fmla="*/ 0 60000 65536"/>
                <a:gd name="T8" fmla="*/ 0 60000 65536"/>
                <a:gd name="T9" fmla="*/ 0 w 33"/>
                <a:gd name="T10" fmla="*/ 0 h 98"/>
                <a:gd name="T11" fmla="*/ 33 w 33"/>
                <a:gd name="T12" fmla="*/ 98 h 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98">
                  <a:moveTo>
                    <a:pt x="33" y="0"/>
                  </a:moveTo>
                  <a:cubicBezTo>
                    <a:pt x="22" y="54"/>
                    <a:pt x="14" y="37"/>
                    <a:pt x="0" y="82"/>
                  </a:cubicBezTo>
                  <a:cubicBezTo>
                    <a:pt x="5" y="87"/>
                    <a:pt x="17" y="98"/>
                    <a:pt x="17" y="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6" name="Freeform 53"/>
            <p:cNvSpPr>
              <a:spLocks/>
            </p:cNvSpPr>
            <p:nvPr/>
          </p:nvSpPr>
          <p:spPr bwMode="auto">
            <a:xfrm>
              <a:off x="3121" y="2862"/>
              <a:ext cx="30" cy="68"/>
            </a:xfrm>
            <a:custGeom>
              <a:avLst/>
              <a:gdLst>
                <a:gd name="T0" fmla="*/ 0 w 36"/>
                <a:gd name="T1" fmla="*/ 0 h 81"/>
                <a:gd name="T2" fmla="*/ 2 w 36"/>
                <a:gd name="T3" fmla="*/ 3 h 81"/>
                <a:gd name="T4" fmla="*/ 2 w 36"/>
                <a:gd name="T5" fmla="*/ 3 h 81"/>
                <a:gd name="T6" fmla="*/ 0 60000 65536"/>
                <a:gd name="T7" fmla="*/ 0 60000 65536"/>
                <a:gd name="T8" fmla="*/ 0 60000 65536"/>
                <a:gd name="T9" fmla="*/ 0 w 36"/>
                <a:gd name="T10" fmla="*/ 0 h 81"/>
                <a:gd name="T11" fmla="*/ 36 w 36"/>
                <a:gd name="T12" fmla="*/ 81 h 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81">
                  <a:moveTo>
                    <a:pt x="0" y="0"/>
                  </a:moveTo>
                  <a:cubicBezTo>
                    <a:pt x="5" y="16"/>
                    <a:pt x="3" y="37"/>
                    <a:pt x="16" y="49"/>
                  </a:cubicBezTo>
                  <a:cubicBezTo>
                    <a:pt x="36" y="68"/>
                    <a:pt x="33" y="57"/>
                    <a:pt x="33" y="8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7" name="Freeform 54"/>
            <p:cNvSpPr>
              <a:spLocks/>
            </p:cNvSpPr>
            <p:nvPr/>
          </p:nvSpPr>
          <p:spPr bwMode="auto">
            <a:xfrm>
              <a:off x="2860" y="2849"/>
              <a:ext cx="28" cy="102"/>
            </a:xfrm>
            <a:custGeom>
              <a:avLst/>
              <a:gdLst>
                <a:gd name="T0" fmla="*/ 0 w 33"/>
                <a:gd name="T1" fmla="*/ 0 h 122"/>
                <a:gd name="T2" fmla="*/ 3 w 33"/>
                <a:gd name="T3" fmla="*/ 3 h 122"/>
                <a:gd name="T4" fmla="*/ 3 w 33"/>
                <a:gd name="T5" fmla="*/ 3 h 122"/>
                <a:gd name="T6" fmla="*/ 0 w 33"/>
                <a:gd name="T7" fmla="*/ 3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22"/>
                <a:gd name="T14" fmla="*/ 33 w 3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22">
                  <a:moveTo>
                    <a:pt x="0" y="0"/>
                  </a:moveTo>
                  <a:cubicBezTo>
                    <a:pt x="9" y="45"/>
                    <a:pt x="18" y="42"/>
                    <a:pt x="33" y="81"/>
                  </a:cubicBezTo>
                  <a:cubicBezTo>
                    <a:pt x="30" y="89"/>
                    <a:pt x="29" y="99"/>
                    <a:pt x="24" y="106"/>
                  </a:cubicBezTo>
                  <a:cubicBezTo>
                    <a:pt x="17" y="113"/>
                    <a:pt x="0" y="122"/>
                    <a:pt x="0" y="12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8" name="Freeform 55"/>
            <p:cNvSpPr>
              <a:spLocks/>
            </p:cNvSpPr>
            <p:nvPr/>
          </p:nvSpPr>
          <p:spPr bwMode="auto">
            <a:xfrm>
              <a:off x="2565" y="2745"/>
              <a:ext cx="165" cy="21"/>
            </a:xfrm>
            <a:custGeom>
              <a:avLst/>
              <a:gdLst>
                <a:gd name="T0" fmla="*/ 3 w 196"/>
                <a:gd name="T1" fmla="*/ 0 h 25"/>
                <a:gd name="T2" fmla="*/ 0 w 196"/>
                <a:gd name="T3" fmla="*/ 3 h 25"/>
                <a:gd name="T4" fmla="*/ 0 60000 65536"/>
                <a:gd name="T5" fmla="*/ 0 60000 65536"/>
                <a:gd name="T6" fmla="*/ 0 w 196"/>
                <a:gd name="T7" fmla="*/ 0 h 25"/>
                <a:gd name="T8" fmla="*/ 196 w 196"/>
                <a:gd name="T9" fmla="*/ 25 h 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6" h="25">
                  <a:moveTo>
                    <a:pt x="196" y="0"/>
                  </a:moveTo>
                  <a:cubicBezTo>
                    <a:pt x="123" y="23"/>
                    <a:pt x="83" y="25"/>
                    <a:pt x="0" y="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89" name="Freeform 56"/>
            <p:cNvSpPr>
              <a:spLocks/>
            </p:cNvSpPr>
            <p:nvPr/>
          </p:nvSpPr>
          <p:spPr bwMode="auto">
            <a:xfrm>
              <a:off x="3292" y="2725"/>
              <a:ext cx="186" cy="13"/>
            </a:xfrm>
            <a:custGeom>
              <a:avLst/>
              <a:gdLst>
                <a:gd name="T0" fmla="*/ 0 w 221"/>
                <a:gd name="T1" fmla="*/ 2 h 16"/>
                <a:gd name="T2" fmla="*/ 3 w 221"/>
                <a:gd name="T3" fmla="*/ 0 h 16"/>
                <a:gd name="T4" fmla="*/ 3 w 221"/>
                <a:gd name="T5" fmla="*/ 2 h 16"/>
                <a:gd name="T6" fmla="*/ 0 60000 65536"/>
                <a:gd name="T7" fmla="*/ 0 60000 65536"/>
                <a:gd name="T8" fmla="*/ 0 60000 65536"/>
                <a:gd name="T9" fmla="*/ 0 w 221"/>
                <a:gd name="T10" fmla="*/ 0 h 16"/>
                <a:gd name="T11" fmla="*/ 221 w 2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" h="16">
                  <a:moveTo>
                    <a:pt x="0" y="8"/>
                  </a:moveTo>
                  <a:cubicBezTo>
                    <a:pt x="27" y="5"/>
                    <a:pt x="54" y="0"/>
                    <a:pt x="82" y="0"/>
                  </a:cubicBezTo>
                  <a:cubicBezTo>
                    <a:pt x="134" y="0"/>
                    <a:pt x="171" y="16"/>
                    <a:pt x="221" y="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0" name="Text Box 57"/>
            <p:cNvSpPr txBox="1">
              <a:spLocks noChangeArrowheads="1"/>
            </p:cNvSpPr>
            <p:nvPr/>
          </p:nvSpPr>
          <p:spPr bwMode="auto">
            <a:xfrm>
              <a:off x="2388" y="2653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0" i="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2400" b="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8391" name="Text Box 58"/>
            <p:cNvSpPr txBox="1">
              <a:spLocks noChangeArrowheads="1"/>
            </p:cNvSpPr>
            <p:nvPr/>
          </p:nvSpPr>
          <p:spPr bwMode="auto">
            <a:xfrm>
              <a:off x="2396" y="2821"/>
              <a:ext cx="1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0" i="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 sz="2400" b="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8392" name="Text Box 59"/>
            <p:cNvSpPr txBox="1">
              <a:spLocks noChangeArrowheads="1"/>
            </p:cNvSpPr>
            <p:nvPr/>
          </p:nvSpPr>
          <p:spPr bwMode="auto">
            <a:xfrm>
              <a:off x="3459" y="2590"/>
              <a:ext cx="1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0" i="0">
                  <a:solidFill>
                    <a:srgbClr val="000000"/>
                  </a:solidFill>
                  <a:latin typeface="Times" charset="0"/>
                </a:rPr>
                <a:t>s</a:t>
              </a:r>
              <a:endParaRPr lang="en-US" sz="2400" b="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8393" name="Text Box 60"/>
            <p:cNvSpPr txBox="1">
              <a:spLocks noChangeArrowheads="1"/>
            </p:cNvSpPr>
            <p:nvPr/>
          </p:nvSpPr>
          <p:spPr bwMode="auto">
            <a:xfrm>
              <a:off x="3452" y="2779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000" b="0" i="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sz="2400" b="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58394" name="Line 61"/>
            <p:cNvSpPr>
              <a:spLocks noChangeShapeType="1"/>
            </p:cNvSpPr>
            <p:nvPr/>
          </p:nvSpPr>
          <p:spPr bwMode="auto">
            <a:xfrm>
              <a:off x="2455" y="2695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395" name="Line 62"/>
            <p:cNvSpPr>
              <a:spLocks noChangeShapeType="1"/>
            </p:cNvSpPr>
            <p:nvPr/>
          </p:nvSpPr>
          <p:spPr bwMode="auto">
            <a:xfrm>
              <a:off x="3525" y="2675"/>
              <a:ext cx="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8375" name="Group 8"/>
          <p:cNvGrpSpPr>
            <a:grpSpLocks/>
          </p:cNvGrpSpPr>
          <p:nvPr/>
        </p:nvGrpSpPr>
        <p:grpSpPr bwMode="auto">
          <a:xfrm>
            <a:off x="5621338" y="4930775"/>
            <a:ext cx="3505200" cy="1927225"/>
            <a:chOff x="1484" y="1519"/>
            <a:chExt cx="3556" cy="2798"/>
          </a:xfrm>
        </p:grpSpPr>
        <p:pic>
          <p:nvPicPr>
            <p:cNvPr id="58378" name="Picture 5" descr="bigbang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" y="1519"/>
              <a:ext cx="3369" cy="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Text Box 7"/>
            <p:cNvSpPr txBox="1">
              <a:spLocks noChangeArrowheads="1"/>
            </p:cNvSpPr>
            <p:nvPr/>
          </p:nvSpPr>
          <p:spPr bwMode="auto">
            <a:xfrm>
              <a:off x="1484" y="3347"/>
              <a:ext cx="2156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0" i="0">
                  <a:solidFill>
                    <a:srgbClr val="FFFF00"/>
                  </a:solidFill>
                </a:rPr>
                <a:t>Matter Dominates !</a:t>
              </a:r>
              <a:endParaRPr lang="en-GB" sz="2000" b="0" i="0">
                <a:solidFill>
                  <a:srgbClr val="FFFF00"/>
                </a:solidFill>
              </a:endParaRPr>
            </a:p>
          </p:txBody>
        </p:sp>
      </p:grpSp>
      <p:pic>
        <p:nvPicPr>
          <p:cNvPr id="58376" name="Picture 141" descr="d2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3313113"/>
            <a:ext cx="1912938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40" descr="s2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9050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Personal impression: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191500" cy="5549900"/>
          </a:xfrm>
        </p:spPr>
        <p:txBody>
          <a:bodyPr/>
          <a:lstStyle/>
          <a:p>
            <a:pPr eaLnBrk="1" hangingPunct="1"/>
            <a:r>
              <a:rPr lang="en-US" dirty="0">
                <a:latin typeface="Verdana" charset="0"/>
              </a:rPr>
              <a:t>People think it is a complicated part of the Standard Model </a:t>
            </a:r>
            <a:r>
              <a:rPr lang="en-US" dirty="0" smtClean="0">
                <a:latin typeface="Verdana" charset="0"/>
              </a:rPr>
              <a:t>Why</a:t>
            </a:r>
            <a:r>
              <a:rPr lang="en-US" dirty="0">
                <a:latin typeface="Verdana" charset="0"/>
              </a:rPr>
              <a:t>?</a:t>
            </a:r>
          </a:p>
          <a:p>
            <a:pPr eaLnBrk="1" hangingPunct="1"/>
            <a:endParaRPr lang="en-US" dirty="0">
              <a:latin typeface="Verdana" charset="0"/>
            </a:endParaRPr>
          </a:p>
          <a:p>
            <a:pPr eaLnBrk="1" hangingPunct="1">
              <a:buFont typeface="Verdana" charset="0"/>
              <a:buAutoNum type="arabicParenR"/>
            </a:pPr>
            <a:r>
              <a:rPr lang="en-US" dirty="0">
                <a:latin typeface="Verdana" charset="0"/>
              </a:rPr>
              <a:t>Non-intuitive concepts?</a:t>
            </a:r>
          </a:p>
          <a:p>
            <a:pPr marL="800100" lvl="1" indent="-342900" eaLnBrk="1" hangingPunct="1">
              <a:buFont typeface="Wingdings" charset="0"/>
              <a:buChar char="§"/>
            </a:pPr>
            <a:r>
              <a:rPr lang="en-US" i="1" dirty="0">
                <a:solidFill>
                  <a:srgbClr val="FF0000"/>
                </a:solidFill>
                <a:latin typeface="Verdana" charset="0"/>
              </a:rPr>
              <a:t>Imaginary phase </a:t>
            </a:r>
            <a:r>
              <a:rPr lang="en-US" dirty="0">
                <a:latin typeface="Verdana" charset="0"/>
              </a:rPr>
              <a:t>in transition amplitude, T ~ </a:t>
            </a:r>
            <a:r>
              <a:rPr lang="en-US" dirty="0" err="1">
                <a:latin typeface="Verdana" charset="0"/>
              </a:rPr>
              <a:t>e</a:t>
            </a:r>
            <a:r>
              <a:rPr lang="en-US" baseline="30000" dirty="0" err="1">
                <a:latin typeface="Verdana" charset="0"/>
              </a:rPr>
              <a:t>i</a:t>
            </a:r>
            <a:r>
              <a:rPr lang="el-GR" baseline="30000" dirty="0">
                <a:latin typeface="Verdana" charset="0"/>
              </a:rPr>
              <a:t>φ</a:t>
            </a:r>
            <a:endParaRPr lang="en-US" baseline="30000" dirty="0">
              <a:latin typeface="Verdana" charset="0"/>
            </a:endParaRPr>
          </a:p>
          <a:p>
            <a:pPr marL="800100" lvl="1" indent="-342900" eaLnBrk="1" hangingPunct="1">
              <a:buFont typeface="Wingdings" charset="0"/>
              <a:buChar char="§"/>
            </a:pPr>
            <a:r>
              <a:rPr lang="en-US" i="1" dirty="0">
                <a:solidFill>
                  <a:srgbClr val="FF0000"/>
                </a:solidFill>
                <a:latin typeface="Verdana" charset="0"/>
              </a:rPr>
              <a:t>Different bases</a:t>
            </a:r>
            <a:r>
              <a:rPr lang="en-US" dirty="0">
                <a:latin typeface="Verdana" charset="0"/>
              </a:rPr>
              <a:t> to express quark states, </a:t>
            </a:r>
            <a:r>
              <a:rPr lang="en-US" sz="1500" dirty="0">
                <a:latin typeface="Verdana" charset="0"/>
                <a:sym typeface="Wingdings" charset="0"/>
              </a:rPr>
              <a:t>d</a:t>
            </a:r>
            <a:r>
              <a:rPr lang="ja-JP" altLang="en-US" sz="1500" dirty="0">
                <a:latin typeface="Verdana" charset="0"/>
                <a:sym typeface="Wingdings" charset="0"/>
              </a:rPr>
              <a:t>’</a:t>
            </a:r>
            <a:r>
              <a:rPr lang="en-US" altLang="ja-JP" sz="1500" dirty="0">
                <a:latin typeface="Verdana" charset="0"/>
                <a:sym typeface="Wingdings" charset="0"/>
              </a:rPr>
              <a:t>=0.97 d + 0.22 s + 0.003 b</a:t>
            </a:r>
            <a:endParaRPr lang="en-US" altLang="ja-JP" sz="1500" dirty="0">
              <a:latin typeface="Verdana" charset="0"/>
            </a:endParaRPr>
          </a:p>
          <a:p>
            <a:pPr marL="800100" lvl="1" indent="-342900" eaLnBrk="1" hangingPunct="1">
              <a:buFont typeface="Wingdings" charset="0"/>
              <a:buChar char="§"/>
            </a:pPr>
            <a:r>
              <a:rPr lang="en-US" i="1" dirty="0">
                <a:solidFill>
                  <a:srgbClr val="FF0000"/>
                </a:solidFill>
                <a:latin typeface="Verdana" charset="0"/>
              </a:rPr>
              <a:t>Oscillations</a:t>
            </a:r>
            <a:r>
              <a:rPr lang="en-US" dirty="0">
                <a:latin typeface="Verdana" charset="0"/>
              </a:rPr>
              <a:t> (mixing) of mesons:             </a:t>
            </a:r>
            <a:r>
              <a:rPr lang="en-US" i="1" dirty="0">
                <a:latin typeface="Times New Roman" charset="0"/>
              </a:rPr>
              <a:t>|K</a:t>
            </a:r>
            <a:r>
              <a:rPr lang="en-US" i="1" baseline="30000" dirty="0">
                <a:latin typeface="Times New Roman" charset="0"/>
              </a:rPr>
              <a:t>0</a:t>
            </a:r>
            <a:r>
              <a:rPr lang="en-US" i="1" dirty="0">
                <a:latin typeface="Times New Roman" charset="0"/>
              </a:rPr>
              <a:t>&gt;   ↔ |K</a:t>
            </a:r>
            <a:r>
              <a:rPr lang="en-US" i="1" baseline="30000" dirty="0">
                <a:latin typeface="Times New Roman" charset="0"/>
              </a:rPr>
              <a:t>0</a:t>
            </a:r>
            <a:r>
              <a:rPr lang="en-US" i="1" dirty="0">
                <a:latin typeface="Times New Roman" charset="0"/>
              </a:rPr>
              <a:t>&gt;</a:t>
            </a:r>
            <a:endParaRPr lang="en-US" dirty="0">
              <a:latin typeface="Tahoma" charset="0"/>
            </a:endParaRPr>
          </a:p>
          <a:p>
            <a:pPr eaLnBrk="1" hangingPunct="1">
              <a:buFont typeface="Verdana" charset="0"/>
              <a:buAutoNum type="arabicParenR"/>
            </a:pPr>
            <a:r>
              <a:rPr lang="en-US" dirty="0">
                <a:latin typeface="Tahoma" charset="0"/>
              </a:rPr>
              <a:t>Complicated calculations?</a:t>
            </a:r>
          </a:p>
          <a:p>
            <a:pPr eaLnBrk="1" hangingPunct="1">
              <a:buFont typeface="Verdana" charset="0"/>
              <a:buAutoNum type="arabicParenR"/>
            </a:pPr>
            <a:endParaRPr lang="en-US" dirty="0">
              <a:latin typeface="Tahoma" charset="0"/>
            </a:endParaRPr>
          </a:p>
          <a:p>
            <a:pPr eaLnBrk="1" hangingPunct="1">
              <a:buFont typeface="Verdana" charset="0"/>
              <a:buAutoNum type="arabicParenR"/>
            </a:pPr>
            <a:r>
              <a:rPr lang="en-US" dirty="0">
                <a:latin typeface="Tahoma" charset="0"/>
              </a:rPr>
              <a:t>Many decay modes?  </a:t>
            </a:r>
            <a:r>
              <a:rPr lang="ja-JP" altLang="en-US" sz="1800" i="1" dirty="0">
                <a:latin typeface="Tahoma" charset="0"/>
              </a:rPr>
              <a:t>“</a:t>
            </a:r>
            <a:r>
              <a:rPr lang="en-US" altLang="ja-JP" sz="1800" i="1" dirty="0" err="1">
                <a:latin typeface="Tahoma" charset="0"/>
              </a:rPr>
              <a:t>Beetopaipaigamma</a:t>
            </a:r>
            <a:r>
              <a:rPr lang="en-US" altLang="ja-JP" sz="1800" i="1" dirty="0">
                <a:latin typeface="Tahoma" charset="0"/>
              </a:rPr>
              <a:t>…</a:t>
            </a:r>
            <a:r>
              <a:rPr lang="ja-JP" altLang="en-US" sz="1800" i="1" dirty="0">
                <a:latin typeface="Tahoma" charset="0"/>
              </a:rPr>
              <a:t>”</a:t>
            </a:r>
            <a:r>
              <a:rPr lang="el-GR" altLang="ja-JP" sz="1800" i="1" dirty="0">
                <a:latin typeface="Tahoma" charset="0"/>
              </a:rPr>
              <a:t> </a:t>
            </a:r>
            <a:endParaRPr lang="en-US" altLang="ja-JP" sz="1800" i="1" dirty="0">
              <a:latin typeface="Tahoma" charset="0"/>
            </a:endParaRPr>
          </a:p>
          <a:p>
            <a:pPr marL="800100" lvl="1" indent="-342900" eaLnBrk="1" hangingPunct="1"/>
            <a:r>
              <a:rPr lang="en-US" dirty="0">
                <a:latin typeface="Tahoma" charset="0"/>
              </a:rPr>
              <a:t>PDG reports 347 decay modes of the B</a:t>
            </a:r>
            <a:r>
              <a:rPr lang="en-US" baseline="30000" dirty="0">
                <a:latin typeface="Tahoma" charset="0"/>
              </a:rPr>
              <a:t>0</a:t>
            </a:r>
            <a:r>
              <a:rPr lang="en-US" dirty="0">
                <a:latin typeface="Tahoma" charset="0"/>
              </a:rPr>
              <a:t>-meson:</a:t>
            </a:r>
          </a:p>
          <a:p>
            <a:pPr lvl="2" eaLnBrk="1" hangingPunct="1"/>
            <a:r>
              <a:rPr lang="en-US" sz="1400" i="1" dirty="0">
                <a:latin typeface="Tahoma" charset="0"/>
              </a:rPr>
              <a:t> Γ</a:t>
            </a:r>
            <a:r>
              <a:rPr lang="en-US" sz="1400" i="1" baseline="-25000" dirty="0">
                <a:latin typeface="Tahoma" charset="0"/>
              </a:rPr>
              <a:t>1</a:t>
            </a:r>
            <a:r>
              <a:rPr lang="en-US" sz="1400" i="1" dirty="0">
                <a:latin typeface="Tahoma" charset="0"/>
              </a:rPr>
              <a:t>   l</a:t>
            </a:r>
            <a:r>
              <a:rPr lang="en-US" sz="1400" i="1" baseline="30000" dirty="0">
                <a:latin typeface="Tahoma" charset="0"/>
              </a:rPr>
              <a:t>+</a:t>
            </a:r>
            <a:r>
              <a:rPr lang="en-US" sz="1400" i="1" dirty="0">
                <a:latin typeface="Tahoma" charset="0"/>
              </a:rPr>
              <a:t> </a:t>
            </a:r>
            <a:r>
              <a:rPr lang="en-US" sz="1400" i="1" dirty="0" err="1">
                <a:latin typeface="Tahoma" charset="0"/>
              </a:rPr>
              <a:t>ν</a:t>
            </a:r>
            <a:r>
              <a:rPr lang="en-US" sz="1400" i="1" baseline="-25000" dirty="0" err="1">
                <a:latin typeface="Tahoma" charset="0"/>
              </a:rPr>
              <a:t>l</a:t>
            </a:r>
            <a:r>
              <a:rPr lang="en-US" sz="1400" i="1" baseline="-25000" dirty="0">
                <a:latin typeface="Tahoma" charset="0"/>
              </a:rPr>
              <a:t> </a:t>
            </a:r>
            <a:r>
              <a:rPr lang="en-US" sz="1400" i="1" dirty="0">
                <a:latin typeface="Tahoma" charset="0"/>
              </a:rPr>
              <a:t> anything	 	( 10.33 ± 0.28 ) × 10</a:t>
            </a:r>
            <a:r>
              <a:rPr lang="en-US" sz="1400" i="1" baseline="30000" dirty="0">
                <a:latin typeface="Tahoma" charset="0"/>
              </a:rPr>
              <a:t>−2</a:t>
            </a:r>
          </a:p>
          <a:p>
            <a:pPr lvl="2" eaLnBrk="1" hangingPunct="1"/>
            <a:r>
              <a:rPr lang="el-GR" sz="1400" i="1" dirty="0">
                <a:latin typeface="Tahoma" charset="0"/>
              </a:rPr>
              <a:t>Γ</a:t>
            </a:r>
            <a:r>
              <a:rPr lang="el-GR" sz="1400" i="1" baseline="-25000" dirty="0">
                <a:latin typeface="Tahoma" charset="0"/>
              </a:rPr>
              <a:t>34</a:t>
            </a:r>
            <a:r>
              <a:rPr lang="en-US" sz="1400" i="1" baseline="-25000" dirty="0">
                <a:latin typeface="Tahoma" charset="0"/>
              </a:rPr>
              <a:t>7</a:t>
            </a:r>
            <a:r>
              <a:rPr lang="en-US" sz="1400" i="1" dirty="0">
                <a:latin typeface="Tahoma" charset="0"/>
              </a:rPr>
              <a:t>  </a:t>
            </a:r>
            <a:r>
              <a:rPr lang="el-GR" sz="1400" i="1" dirty="0">
                <a:latin typeface="Tahoma" charset="0"/>
              </a:rPr>
              <a:t>ν ν γ		&lt;4.7 × 10</a:t>
            </a:r>
            <a:r>
              <a:rPr lang="el-GR" sz="1400" i="1" baseline="30000" dirty="0">
                <a:latin typeface="Tahoma" charset="0"/>
              </a:rPr>
              <a:t>−5</a:t>
            </a:r>
            <a:r>
              <a:rPr lang="el-GR" sz="1400" i="1" dirty="0">
                <a:latin typeface="Tahoma" charset="0"/>
              </a:rPr>
              <a:t>	CL=90%</a:t>
            </a:r>
            <a:endParaRPr lang="en-US" sz="1400" i="1" dirty="0">
              <a:latin typeface="Tahoma" charset="0"/>
            </a:endParaRPr>
          </a:p>
          <a:p>
            <a:pPr marL="800100" lvl="1" indent="-342900" eaLnBrk="1" hangingPunct="1"/>
            <a:r>
              <a:rPr lang="en-US" dirty="0">
                <a:latin typeface="Tahoma" charset="0"/>
              </a:rPr>
              <a:t>And for one decay there are often more than one decay </a:t>
            </a:r>
            <a:r>
              <a:rPr lang="en-US" i="1" dirty="0">
                <a:latin typeface="Tahoma" charset="0"/>
              </a:rPr>
              <a:t>amplitudes</a:t>
            </a:r>
            <a:r>
              <a:rPr lang="en-US" dirty="0">
                <a:latin typeface="Tahoma" charset="0"/>
              </a:rPr>
              <a:t>…</a:t>
            </a: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70BD789-44E0-8A4A-8240-BD5453E36048}" type="slidenum">
              <a:rPr lang="en-US" sz="1000" b="0" i="0"/>
              <a:pPr/>
              <a:t>23</a:t>
            </a:fld>
            <a:r>
              <a:rPr lang="en-US" sz="1000" b="0" i="0"/>
              <a:t>)</a:t>
            </a:r>
          </a:p>
        </p:txBody>
      </p:sp>
      <p:graphicFrame>
        <p:nvGraphicFramePr>
          <p:cNvPr id="60420" name="Object 6"/>
          <p:cNvGraphicFramePr>
            <a:graphicFrameLocks noChangeAspect="1"/>
          </p:cNvGraphicFramePr>
          <p:nvPr/>
        </p:nvGraphicFramePr>
        <p:xfrm>
          <a:off x="5257800" y="3848100"/>
          <a:ext cx="36703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7" name="Equation" r:id="rId4" imgW="4152900" imgH="914400" progId="Equation.DSMT4">
                  <p:embed/>
                </p:oleObj>
              </mc:Choice>
              <mc:Fallback>
                <p:oleObj name="Equation" r:id="rId4" imgW="4152900" imgH="914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848100"/>
                        <a:ext cx="3670300" cy="808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ounded Rectangle 1"/>
          <p:cNvSpPr>
            <a:spLocks noChangeArrowheads="1"/>
          </p:cNvSpPr>
          <p:nvPr/>
        </p:nvSpPr>
        <p:spPr bwMode="auto">
          <a:xfrm>
            <a:off x="539750" y="5464175"/>
            <a:ext cx="7143750" cy="11525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8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What is a kaon?</a:t>
            </a:r>
          </a:p>
        </p:txBody>
      </p:sp>
      <p:sp>
        <p:nvSpPr>
          <p:cNvPr id="208899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7E9AEFE-0A68-9649-A954-EF07F85733B8}" type="slidenum">
              <a:rPr lang="en-US" sz="1000" b="0" i="0"/>
              <a:pPr/>
              <a:t>24</a:t>
            </a:fld>
            <a:r>
              <a:rPr lang="en-US" sz="1000" b="0" i="0"/>
              <a:t>)</a:t>
            </a:r>
          </a:p>
        </p:txBody>
      </p:sp>
      <p:sp>
        <p:nvSpPr>
          <p:cNvPr id="208900" name="Content Placeholder 2"/>
          <p:cNvSpPr txBox="1">
            <a:spLocks/>
          </p:cNvSpPr>
          <p:nvPr/>
        </p:nvSpPr>
        <p:spPr bwMode="auto">
          <a:xfrm>
            <a:off x="685800" y="990600"/>
            <a:ext cx="8188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Different notation: confusing!</a:t>
            </a:r>
          </a:p>
          <a:p>
            <a:pPr>
              <a:spcBef>
                <a:spcPct val="50000"/>
              </a:spcBef>
            </a:pP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1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2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L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S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+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-25000">
                <a:solidFill>
                  <a:schemeClr val="tx1"/>
                </a:solidFill>
                <a:latin typeface="Times New Roman" charset="0"/>
              </a:rPr>
              <a:t>-</a:t>
            </a:r>
            <a:r>
              <a:rPr lang="en-US" sz="2400" b="0">
                <a:solidFill>
                  <a:schemeClr val="tx1"/>
                </a:solidFill>
                <a:latin typeface="Times New Roman" charset="0"/>
              </a:rPr>
              <a:t>, K</a:t>
            </a:r>
            <a:r>
              <a:rPr lang="en-US" sz="2400" b="0" baseline="30000">
                <a:solidFill>
                  <a:schemeClr val="tx1"/>
                </a:solidFill>
                <a:latin typeface="Times New Roman" charset="0"/>
              </a:rPr>
              <a:t>0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endParaRPr lang="en-US" sz="2000" b="0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Flavour eigenstate K</a:t>
            </a:r>
            <a:r>
              <a:rPr lang="en-US" sz="2000" b="0" i="0" baseline="30000">
                <a:solidFill>
                  <a:schemeClr val="tx1"/>
                </a:solidFill>
              </a:rPr>
              <a:t>0</a:t>
            </a:r>
            <a:r>
              <a:rPr lang="en-US" sz="2000" b="0" i="0">
                <a:solidFill>
                  <a:schemeClr val="tx1"/>
                </a:solidFill>
              </a:rPr>
              <a:t>: 		</a:t>
            </a:r>
            <a:r>
              <a:rPr lang="en-US" sz="2000" b="0" i="0"/>
              <a:t>well-defined quarks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Mass-, lifetime eigenstate K</a:t>
            </a:r>
            <a:r>
              <a:rPr lang="en-US" sz="2000" b="0" i="0" baseline="-25000">
                <a:solidFill>
                  <a:schemeClr val="tx1"/>
                </a:solidFill>
              </a:rPr>
              <a:t>S</a:t>
            </a:r>
            <a:r>
              <a:rPr lang="en-US" sz="2000" b="0" i="0">
                <a:solidFill>
                  <a:schemeClr val="tx1"/>
                </a:solidFill>
              </a:rPr>
              <a:t>, K</a:t>
            </a:r>
            <a:r>
              <a:rPr lang="en-US" sz="2000" b="0" i="0" baseline="-25000">
                <a:solidFill>
                  <a:schemeClr val="tx1"/>
                </a:solidFill>
              </a:rPr>
              <a:t>L</a:t>
            </a:r>
            <a:r>
              <a:rPr lang="en-US" sz="2000" b="0" i="0">
                <a:solidFill>
                  <a:schemeClr val="tx1"/>
                </a:solidFill>
              </a:rPr>
              <a:t>: </a:t>
            </a:r>
            <a:r>
              <a:rPr lang="en-US" sz="2000" b="0" i="0">
                <a:solidFill>
                  <a:srgbClr val="0066FF"/>
                </a:solidFill>
              </a:rPr>
              <a:t>well defined mass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CP eigenstate K</a:t>
            </a:r>
            <a:r>
              <a:rPr lang="en-US" sz="2000" b="0" i="0" baseline="-25000">
                <a:solidFill>
                  <a:schemeClr val="tx1"/>
                </a:solidFill>
              </a:rPr>
              <a:t>1</a:t>
            </a:r>
            <a:r>
              <a:rPr lang="en-US" sz="2000" b="0" i="0">
                <a:solidFill>
                  <a:schemeClr val="tx1"/>
                </a:solidFill>
              </a:rPr>
              <a:t>, K</a:t>
            </a:r>
            <a:r>
              <a:rPr lang="en-US" sz="2000" b="0" i="0" baseline="-25000">
                <a:solidFill>
                  <a:schemeClr val="tx1"/>
                </a:solidFill>
              </a:rPr>
              <a:t>2</a:t>
            </a:r>
            <a:r>
              <a:rPr lang="en-US" sz="2000" b="0" i="0">
                <a:solidFill>
                  <a:schemeClr val="tx1"/>
                </a:solidFill>
              </a:rPr>
              <a:t>: 		</a:t>
            </a:r>
            <a:r>
              <a:rPr lang="en-US" sz="2000" b="0" i="0">
                <a:solidFill>
                  <a:srgbClr val="0066FF"/>
                </a:solidFill>
              </a:rPr>
              <a:t>well-defined CP eigenvalue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0" i="0">
              <a:solidFill>
                <a:srgbClr val="0066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Similar for B, but then </a:t>
            </a:r>
            <a:r>
              <a:rPr lang="en-US" sz="2000" b="0" i="0">
                <a:solidFill>
                  <a:srgbClr val="0066FF"/>
                </a:solidFill>
              </a:rPr>
              <a:t>B</a:t>
            </a:r>
            <a:r>
              <a:rPr lang="en-US" sz="2000" b="0" i="0" baseline="-25000">
                <a:solidFill>
                  <a:srgbClr val="0066FF"/>
                </a:solidFill>
              </a:rPr>
              <a:t>L</a:t>
            </a:r>
            <a:r>
              <a:rPr lang="en-US" sz="2000" b="0" i="0">
                <a:solidFill>
                  <a:srgbClr val="0066FF"/>
                </a:solidFill>
                <a:sym typeface="Wingdings" charset="0"/>
              </a:rPr>
              <a:t> = K</a:t>
            </a:r>
            <a:r>
              <a:rPr lang="en-US" sz="2000" b="0" i="0" baseline="-25000">
                <a:solidFill>
                  <a:srgbClr val="0066FF"/>
                </a:solidFill>
                <a:sym typeface="Wingdings" charset="0"/>
              </a:rPr>
              <a:t>S</a:t>
            </a:r>
            <a:r>
              <a:rPr lang="en-US" sz="2000" b="0" i="0">
                <a:solidFill>
                  <a:srgbClr val="0066FF"/>
                </a:solidFill>
                <a:sym typeface="Wingdings" charset="0"/>
              </a:rPr>
              <a:t> </a:t>
            </a:r>
            <a:r>
              <a:rPr lang="en-US" sz="2000" b="0" i="0">
                <a:solidFill>
                  <a:srgbClr val="000000"/>
                </a:solidFill>
                <a:sym typeface="Wingdings" charset="0"/>
              </a:rPr>
              <a:t>and</a:t>
            </a:r>
            <a:r>
              <a:rPr lang="en-US" sz="2000" b="0" i="0">
                <a:solidFill>
                  <a:srgbClr val="0066FF"/>
                </a:solidFill>
                <a:sym typeface="Wingdings" charset="0"/>
              </a:rPr>
              <a:t> B</a:t>
            </a:r>
            <a:r>
              <a:rPr lang="en-US" sz="2000" b="0" i="0" baseline="-25000">
                <a:solidFill>
                  <a:srgbClr val="0066FF"/>
                </a:solidFill>
                <a:sym typeface="Wingdings" charset="0"/>
              </a:rPr>
              <a:t>H</a:t>
            </a:r>
            <a:r>
              <a:rPr lang="en-US" sz="2000" b="0" i="0">
                <a:solidFill>
                  <a:srgbClr val="0066FF"/>
                </a:solidFill>
                <a:sym typeface="Wingdings" charset="0"/>
              </a:rPr>
              <a:t> = K</a:t>
            </a:r>
            <a:r>
              <a:rPr lang="en-US" sz="2000" b="0" i="0" baseline="-25000">
                <a:solidFill>
                  <a:srgbClr val="0066FF"/>
                </a:solidFill>
                <a:sym typeface="Wingdings" charset="0"/>
              </a:rPr>
              <a:t>L</a:t>
            </a:r>
            <a:r>
              <a:rPr lang="en-US" sz="2000" b="0" i="0">
                <a:solidFill>
                  <a:srgbClr val="0066FF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Wingdings" charset="0"/>
              <a:buChar char="Ø"/>
            </a:pPr>
            <a:r>
              <a:rPr lang="en-US" sz="2000" b="0" i="0">
                <a:solidFill>
                  <a:srgbClr val="0066FF"/>
                </a:solidFill>
              </a:rPr>
              <a:t>Total confusion??</a:t>
            </a:r>
          </a:p>
          <a:p>
            <a:pPr>
              <a:spcBef>
                <a:spcPct val="50000"/>
              </a:spcBef>
            </a:pPr>
            <a:endParaRPr lang="en-US" sz="2000" b="0" i="0">
              <a:solidFill>
                <a:schemeClr val="tx1"/>
              </a:solidFill>
            </a:endParaRPr>
          </a:p>
        </p:txBody>
      </p:sp>
      <p:graphicFrame>
        <p:nvGraphicFramePr>
          <p:cNvPr id="208901" name="Object 2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5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8902" name="Group 7"/>
          <p:cNvGrpSpPr>
            <a:grpSpLocks/>
          </p:cNvGrpSpPr>
          <p:nvPr/>
        </p:nvGrpSpPr>
        <p:grpSpPr bwMode="auto">
          <a:xfrm>
            <a:off x="5378450" y="74613"/>
            <a:ext cx="3071813" cy="3622675"/>
            <a:chOff x="5570530" y="-2775"/>
            <a:chExt cx="3573470" cy="3854230"/>
          </a:xfrm>
        </p:grpSpPr>
        <p:sp>
          <p:nvSpPr>
            <p:cNvPr id="208903" name="Rounded Rectangle 4"/>
            <p:cNvSpPr>
              <a:spLocks noChangeArrowheads="1"/>
            </p:cNvSpPr>
            <p:nvPr/>
          </p:nvSpPr>
          <p:spPr bwMode="auto">
            <a:xfrm>
              <a:off x="5570530" y="0"/>
              <a:ext cx="3573470" cy="3851455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pic>
          <p:nvPicPr>
            <p:cNvPr id="208904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9365" y="-2775"/>
              <a:ext cx="2766045" cy="10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905" name="Picture 6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960" y="1211575"/>
              <a:ext cx="3131895" cy="117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08906" name="Object 3"/>
            <p:cNvGraphicFramePr>
              <a:graphicFrameLocks noChangeAspect="1"/>
            </p:cNvGraphicFramePr>
            <p:nvPr/>
          </p:nvGraphicFramePr>
          <p:xfrm>
            <a:off x="5916175" y="2477906"/>
            <a:ext cx="2171810" cy="1332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36" name="Equation" r:id="rId8" imgW="1117600" imgH="685800" progId="Equation.3">
                    <p:embed/>
                  </p:oleObj>
                </mc:Choice>
                <mc:Fallback>
                  <p:oleObj name="Equation" r:id="rId8" imgW="1117600" imgH="685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16175" y="2477906"/>
                          <a:ext cx="2171810" cy="1332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8907" name="Straight Connector 6"/>
            <p:cNvCxnSpPr>
              <a:cxnSpLocks noChangeShapeType="1"/>
            </p:cNvCxnSpPr>
            <p:nvPr/>
          </p:nvCxnSpPr>
          <p:spPr bwMode="auto">
            <a:xfrm>
              <a:off x="5570530" y="1124700"/>
              <a:ext cx="35734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8908" name="Straight Connector 12"/>
            <p:cNvCxnSpPr>
              <a:cxnSpLocks noChangeShapeType="1"/>
            </p:cNvCxnSpPr>
            <p:nvPr/>
          </p:nvCxnSpPr>
          <p:spPr bwMode="auto">
            <a:xfrm>
              <a:off x="5570530" y="2462654"/>
              <a:ext cx="35734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5271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Break</a:t>
            </a:r>
          </a:p>
        </p:txBody>
      </p:sp>
      <p:sp>
        <p:nvSpPr>
          <p:cNvPr id="9421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1A57E00-FE5C-EF47-98F5-195AE563D5F4}" type="slidenum">
              <a:rPr lang="en-US" sz="1000" b="0" i="0"/>
              <a:pPr/>
              <a:t>25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213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Rare Decays - Outline: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latin typeface="Verdana" charset="0"/>
              </a:rPr>
              <a:t> 9h30 - 10h15  Lecture 1: </a:t>
            </a:r>
            <a:r>
              <a:rPr lang="is-IS" dirty="0">
                <a:solidFill>
                  <a:schemeClr val="accent2"/>
                </a:solidFill>
                <a:latin typeface="Verdana" charset="0"/>
              </a:rPr>
              <a:t>Introduction</a:t>
            </a:r>
          </a:p>
          <a:p>
            <a:r>
              <a:rPr lang="fr-FR" dirty="0">
                <a:latin typeface="Verdana" charset="0"/>
              </a:rPr>
              <a:t>10h30 - 11h15 Lecture 2: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Effective </a:t>
            </a:r>
            <a:r>
              <a:rPr lang="fr-FR" dirty="0" err="1">
                <a:solidFill>
                  <a:srgbClr val="0066FF"/>
                </a:solidFill>
                <a:latin typeface="Verdana" charset="0"/>
              </a:rPr>
              <a:t>couplings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 </a:t>
            </a:r>
            <a:endParaRPr lang="fr-FR" dirty="0" smtClean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11h30 </a:t>
            </a:r>
            <a:r>
              <a:rPr lang="fr-FR" dirty="0">
                <a:latin typeface="Verdana" charset="0"/>
              </a:rPr>
              <a:t>- 12h15 Lecture 3: </a:t>
            </a:r>
            <a:r>
              <a:rPr lang="fr-FR" dirty="0" err="1" smtClean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-25000" dirty="0" err="1" smtClean="0">
                <a:solidFill>
                  <a:srgbClr val="0066FF"/>
                </a:solidFill>
                <a:latin typeface="Verdana" charset="0"/>
              </a:rPr>
              <a:t>s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μμ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fr-FR" b="1" dirty="0" smtClean="0">
                <a:solidFill>
                  <a:srgbClr val="FF0000"/>
                </a:solidFill>
                <a:latin typeface="Verdana" charset="0"/>
              </a:rPr>
              <a:t>Lunch</a:t>
            </a:r>
            <a:endParaRPr lang="fr-FR" b="1" dirty="0">
              <a:solidFill>
                <a:srgbClr val="FF0000"/>
              </a:solidFill>
              <a:latin typeface="Verdana" charset="0"/>
            </a:endParaRPr>
          </a:p>
          <a:p>
            <a:r>
              <a:rPr lang="fr-FR" dirty="0">
                <a:latin typeface="Verdana" charset="0"/>
              </a:rPr>
              <a:t>13h45 - 14h30 Lecture 4: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30000" dirty="0">
                <a:solidFill>
                  <a:srgbClr val="0066FF"/>
                </a:solidFill>
                <a:latin typeface="Verdana" charset="0"/>
              </a:rPr>
              <a:t>0</a:t>
            </a:r>
            <a:r>
              <a:rPr lang="fr-FR" dirty="0">
                <a:solidFill>
                  <a:srgbClr val="0066FF"/>
                </a:solidFill>
                <a:latin typeface="Verdana" charset="0"/>
                <a:sym typeface="Wingdings" charset="0"/>
              </a:rPr>
              <a:t>K*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15h00 </a:t>
            </a:r>
            <a:r>
              <a:rPr lang="fr-FR" dirty="0">
                <a:latin typeface="Verdana" charset="0"/>
              </a:rPr>
              <a:t>- 16h30 Discussion Session</a:t>
            </a:r>
            <a:endParaRPr lang="en-US" dirty="0">
              <a:latin typeface="Verdana" charset="0"/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BFA0266-7538-1E43-8B61-C68A69F45DC2}" type="slidenum">
              <a:rPr lang="en-US" sz="1000" b="0" i="0"/>
              <a:pPr/>
              <a:t>26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9816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</a:t>
            </a:r>
          </a:p>
        </p:txBody>
      </p:sp>
      <p:pic>
        <p:nvPicPr>
          <p:cNvPr id="6246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1585913"/>
            <a:ext cx="8843963" cy="4454525"/>
          </a:xfrm>
        </p:spPr>
      </p:pic>
      <p:sp>
        <p:nvSpPr>
          <p:cNvPr id="624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8267DA0-75A7-A440-B268-91DA0BE6BD64}" type="slidenum">
              <a:rPr lang="en-US" sz="1000" b="0" i="0"/>
              <a:pPr/>
              <a:t>27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80400" y="6396038"/>
            <a:ext cx="517525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E426D8F-DFC1-694E-B09B-7258F0AAD1EA}" type="slidenum">
              <a:rPr lang="en-GB" sz="1000" b="0" i="0"/>
              <a:pPr eaLnBrk="1" hangingPunct="1"/>
              <a:t>28</a:t>
            </a:fld>
            <a:endParaRPr lang="en-GB" sz="1000" b="0" i="0"/>
          </a:p>
        </p:txBody>
      </p:sp>
      <p:pic>
        <p:nvPicPr>
          <p:cNvPr id="6349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581275"/>
            <a:ext cx="3600450" cy="1901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81275"/>
            <a:ext cx="3600450" cy="1901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31763"/>
            <a:ext cx="17367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3" name="Object 1"/>
          <p:cNvGraphicFramePr>
            <a:graphicFrameLocks noChangeAspect="1"/>
          </p:cNvGraphicFramePr>
          <p:nvPr/>
        </p:nvGraphicFramePr>
        <p:xfrm>
          <a:off x="3903663" y="4589463"/>
          <a:ext cx="16764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1" name="Equation" r:id="rId7" imgW="736600" imgH="444500" progId="Equation.3">
                  <p:embed/>
                </p:oleObj>
              </mc:Choice>
              <mc:Fallback>
                <p:oleObj name="Equation" r:id="rId7" imgW="7366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663" y="4589463"/>
                        <a:ext cx="1676400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W</a:t>
            </a:r>
          </a:p>
        </p:txBody>
      </p:sp>
      <p:sp>
        <p:nvSpPr>
          <p:cNvPr id="63495" name="Content Placeholder 2"/>
          <p:cNvSpPr>
            <a:spLocks noGrp="1"/>
          </p:cNvSpPr>
          <p:nvPr>
            <p:ph idx="1"/>
          </p:nvPr>
        </p:nvSpPr>
        <p:spPr>
          <a:xfrm>
            <a:off x="420688" y="935038"/>
            <a:ext cx="8329612" cy="27622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Radioactive decay was “discovery” of weak interaction?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4173538"/>
            <a:ext cx="517525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B491B35A-3E00-AF46-A2F0-6D2B5FF59B48}" type="slidenum">
              <a:rPr lang="en-GB" sz="1000" b="0" i="0"/>
              <a:pPr eaLnBrk="1" hangingPunct="1"/>
              <a:t>29</a:t>
            </a:fld>
            <a:endParaRPr lang="en-GB" sz="1000" b="0" i="0"/>
          </a:p>
        </p:txBody>
      </p:sp>
      <p:sp>
        <p:nvSpPr>
          <p:cNvPr id="655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W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20688" y="935038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Radioactive decay was “discovery” of weak interaction?</a:t>
            </a:r>
          </a:p>
        </p:txBody>
      </p:sp>
      <p:pic>
        <p:nvPicPr>
          <p:cNvPr id="655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51200"/>
            <a:ext cx="2936875" cy="1971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248025"/>
            <a:ext cx="5186363" cy="1974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6343650" y="5257800"/>
            <a:ext cx="2416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UA1 Coll., Phys.Lett. B122 (1983) 103 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493713" y="5253038"/>
            <a:ext cx="20272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E.Fermi, Z.Phys. 88 (1934) 161 </a:t>
            </a:r>
          </a:p>
        </p:txBody>
      </p:sp>
      <p:pic>
        <p:nvPicPr>
          <p:cNvPr id="65544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29305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08125"/>
            <a:ext cx="22225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17" name="Rectangle 16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Niels Tuning (</a:t>
            </a:r>
            <a:fld id="{66514901-4CFF-A14A-980D-C6E2C5830B51}" type="slidenum">
              <a:rPr lang="en-US" smtClean="0"/>
              <a:pPr>
                <a:defRPr/>
              </a:pPr>
              <a:t>3</a:t>
            </a:fld>
            <a:r>
              <a:rPr lang="en-US" smtClean="0"/>
              <a:t>)</a:t>
            </a:r>
            <a:endParaRPr lang="en-US"/>
          </a:p>
        </p:txBody>
      </p:sp>
      <p:pic>
        <p:nvPicPr>
          <p:cNvPr id="5" name="Picture 4" descr="Screen Shot 2016-12-14 at 12.04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" y="87765"/>
            <a:ext cx="4276481" cy="66166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6200000">
            <a:off x="-1155368" y="5237253"/>
            <a:ext cx="2618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>
                <a:solidFill>
                  <a:srgbClr val="000000"/>
                </a:solidFill>
              </a:rPr>
              <a:t>Volkskrant</a:t>
            </a:r>
            <a:r>
              <a:rPr lang="en-US" b="0" i="0" dirty="0" smtClean="0">
                <a:solidFill>
                  <a:srgbClr val="000000"/>
                </a:solidFill>
              </a:rPr>
              <a:t>, 23 </a:t>
            </a:r>
            <a:r>
              <a:rPr lang="en-US" b="0" i="0" dirty="0" err="1" smtClean="0">
                <a:solidFill>
                  <a:srgbClr val="000000"/>
                </a:solidFill>
              </a:rPr>
              <a:t>maart</a:t>
            </a:r>
            <a:r>
              <a:rPr lang="en-US" b="0" i="0" dirty="0" smtClean="0">
                <a:solidFill>
                  <a:srgbClr val="000000"/>
                </a:solidFill>
              </a:rPr>
              <a:t> 2015</a:t>
            </a:r>
            <a:endParaRPr lang="en-US" b="0" i="0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6-12-14 at 12.0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0" y="4350720"/>
            <a:ext cx="4851400" cy="850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54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6381750"/>
            <a:ext cx="5175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F5C83872-7B64-0341-88E3-5A3B36329E84}" type="slidenum">
              <a:rPr lang="en-GB" sz="1000" b="0" i="0"/>
              <a:pPr eaLnBrk="1" hangingPunct="1"/>
              <a:t>30</a:t>
            </a:fld>
            <a:endParaRPr lang="en-GB" sz="1000" b="0" i="0"/>
          </a:p>
        </p:txBody>
      </p:sp>
      <p:sp>
        <p:nvSpPr>
          <p:cNvPr id="67586" name="Title 2"/>
          <p:cNvSpPr>
            <a:spLocks noGrp="1"/>
          </p:cNvSpPr>
          <p:nvPr>
            <p:ph type="title"/>
          </p:nvPr>
        </p:nvSpPr>
        <p:spPr>
          <a:xfrm>
            <a:off x="696913" y="211138"/>
            <a:ext cx="8329612" cy="554037"/>
          </a:xfrm>
        </p:spPr>
        <p:txBody>
          <a:bodyPr/>
          <a:lstStyle/>
          <a:p>
            <a:r>
              <a:rPr lang="en-US">
                <a:latin typeface="Verdana" charset="0"/>
              </a:rPr>
              <a:t>Historical perspective: </a:t>
            </a:r>
            <a:r>
              <a:rPr lang="en-US" sz="3600">
                <a:latin typeface="Times New Roman" charset="0"/>
              </a:rPr>
              <a:t>ν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20688" y="963613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Radioactive decay was “discovery” of neutrino?</a:t>
            </a:r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36913"/>
            <a:ext cx="2936875" cy="1971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5510213" y="5243513"/>
            <a:ext cx="31734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Cowan, Reines, et al., Science 124 (1956) 103-104 </a:t>
            </a:r>
          </a:p>
        </p:txBody>
      </p:sp>
      <p:sp>
        <p:nvSpPr>
          <p:cNvPr id="67590" name="TextBox 8"/>
          <p:cNvSpPr txBox="1">
            <a:spLocks noChangeArrowheads="1"/>
          </p:cNvSpPr>
          <p:nvPr/>
        </p:nvSpPr>
        <p:spPr bwMode="auto">
          <a:xfrm>
            <a:off x="493713" y="5238750"/>
            <a:ext cx="20272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E.Fermi, Z.Phys. 88 (1934) 161 </a:t>
            </a:r>
          </a:p>
        </p:txBody>
      </p:sp>
      <p:pic>
        <p:nvPicPr>
          <p:cNvPr id="67591" name="Picture 14" descr="cowan-rein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7629" r="6094" b="32545"/>
          <a:stretch>
            <a:fillRect/>
          </a:stretch>
        </p:blipFill>
        <p:spPr bwMode="auto">
          <a:xfrm>
            <a:off x="5329238" y="3246438"/>
            <a:ext cx="3060700" cy="196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520825"/>
            <a:ext cx="28194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29305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6369050"/>
            <a:ext cx="5175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616BEF4-0DE1-7F46-B0F3-398EB315EF23}" type="slidenum">
              <a:rPr lang="en-GB" sz="1000" b="0" i="0"/>
              <a:pPr eaLnBrk="1" hangingPunct="1"/>
              <a:t>31</a:t>
            </a:fld>
            <a:endParaRPr lang="en-GB" sz="1000" b="0" i="0"/>
          </a:p>
        </p:txBody>
      </p:sp>
      <p:sp>
        <p:nvSpPr>
          <p:cNvPr id="696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charm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20688" y="949325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Kaon decay was “discovery” of charm quark?</a:t>
            </a:r>
          </a:p>
        </p:txBody>
      </p:sp>
      <p:pic>
        <p:nvPicPr>
          <p:cNvPr id="696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54375"/>
            <a:ext cx="2847975" cy="1970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5561013" y="5254625"/>
            <a:ext cx="2917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B.Richter et al, Phys.Rev.Lett. 33 (1974) 1406</a:t>
            </a:r>
          </a:p>
        </p:txBody>
      </p:sp>
      <p:sp>
        <p:nvSpPr>
          <p:cNvPr id="69638" name="TextBox 7"/>
          <p:cNvSpPr txBox="1">
            <a:spLocks noChangeArrowheads="1"/>
          </p:cNvSpPr>
          <p:nvPr/>
        </p:nvSpPr>
        <p:spPr bwMode="auto">
          <a:xfrm>
            <a:off x="508000" y="5265738"/>
            <a:ext cx="20447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GIM, Phys.Rev. D2 (1970) 1285 </a:t>
            </a:r>
          </a:p>
        </p:txBody>
      </p:sp>
      <p:grpSp>
        <p:nvGrpSpPr>
          <p:cNvPr id="69639" name="Group 9"/>
          <p:cNvGrpSpPr>
            <a:grpSpLocks/>
          </p:cNvGrpSpPr>
          <p:nvPr/>
        </p:nvGrpSpPr>
        <p:grpSpPr bwMode="auto">
          <a:xfrm>
            <a:off x="5435600" y="3254375"/>
            <a:ext cx="2941638" cy="2020888"/>
            <a:chOff x="5435994" y="3356869"/>
            <a:chExt cx="2300004" cy="2518209"/>
          </a:xfrm>
        </p:grpSpPr>
        <p:sp>
          <p:nvSpPr>
            <p:cNvPr id="13" name="Rectangle 12"/>
            <p:cNvSpPr/>
            <p:nvPr/>
          </p:nvSpPr>
          <p:spPr>
            <a:xfrm>
              <a:off x="5435994" y="3356869"/>
              <a:ext cx="2300004" cy="25182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6964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411" y="3375715"/>
              <a:ext cx="2222500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6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361" y="5496046"/>
              <a:ext cx="19685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6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09713"/>
            <a:ext cx="29352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547813"/>
            <a:ext cx="33416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oter Placeholder 3"/>
          <p:cNvSpPr txBox="1">
            <a:spLocks noGrp="1"/>
          </p:cNvSpPr>
          <p:nvPr/>
        </p:nvSpPr>
        <p:spPr bwMode="auto">
          <a:xfrm>
            <a:off x="1219200" y="6477000"/>
            <a:ext cx="777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b="0" i="0"/>
              <a:t>Niels Tuning (</a:t>
            </a:r>
            <a:fld id="{8FA67689-6FBE-5649-95C3-AEA1946C312A}" type="slidenum">
              <a:rPr lang="en-US" sz="1000" b="0" i="0"/>
              <a:pPr algn="r" eaLnBrk="1" hangingPunct="1"/>
              <a:t>32</a:t>
            </a:fld>
            <a:r>
              <a:rPr lang="en-US" sz="1000" b="0" i="0"/>
              <a:t>)</a:t>
            </a:r>
          </a:p>
        </p:txBody>
      </p:sp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157413" y="312420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 flipV="1">
            <a:off x="3538538" y="3128963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Historical perspective: charm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There was however one major exception which Cabibbo could </a:t>
            </a:r>
            <a:r>
              <a:rPr lang="en-US" i="1">
                <a:latin typeface="Verdana" charset="0"/>
              </a:rPr>
              <a:t>not</a:t>
            </a:r>
            <a:r>
              <a:rPr lang="en-US">
                <a:latin typeface="Verdana" charset="0"/>
              </a:rPr>
              <a:t> describe: K</a:t>
            </a:r>
            <a:r>
              <a:rPr lang="en-US" baseline="30000">
                <a:latin typeface="Verdana" charset="0"/>
              </a:rPr>
              <a:t>0</a:t>
            </a:r>
            <a:r>
              <a:rPr lang="en-US">
                <a:latin typeface="Verdana" charset="0"/>
              </a:rPr>
              <a:t> </a:t>
            </a:r>
            <a:r>
              <a:rPr lang="en-US">
                <a:latin typeface="Verdana" charset="0"/>
                <a:sym typeface="Wingdings" charset="0"/>
              </a:rPr>
              <a:t> </a:t>
            </a:r>
            <a:r>
              <a:rPr lang="en-US">
                <a:latin typeface="Symbol" charset="0"/>
                <a:sym typeface="Wingdings" charset="0"/>
              </a:rPr>
              <a:t>m</a:t>
            </a:r>
            <a:r>
              <a:rPr lang="en-US" baseline="30000">
                <a:latin typeface="Verdana" charset="0"/>
                <a:sym typeface="Wingdings" charset="0"/>
              </a:rPr>
              <a:t>+</a:t>
            </a:r>
            <a:r>
              <a:rPr lang="en-US">
                <a:latin typeface="Verdana" charset="0"/>
                <a:sym typeface="Wingdings" charset="0"/>
              </a:rPr>
              <a:t> </a:t>
            </a:r>
            <a:r>
              <a:rPr lang="en-US">
                <a:latin typeface="Symbol" charset="0"/>
                <a:sym typeface="Wingdings" charset="0"/>
              </a:rPr>
              <a:t>m</a:t>
            </a:r>
            <a:r>
              <a:rPr lang="en-US" baseline="30000">
                <a:latin typeface="Verdana" charset="0"/>
                <a:sym typeface="Wingdings" charset="0"/>
              </a:rPr>
              <a:t>-</a:t>
            </a:r>
          </a:p>
          <a:p>
            <a:pPr lvl="1" eaLnBrk="1" hangingPunct="1"/>
            <a:r>
              <a:rPr lang="en-US" i="1">
                <a:solidFill>
                  <a:schemeClr val="accent2"/>
                </a:solidFill>
                <a:latin typeface="Verdana" charset="0"/>
              </a:rPr>
              <a:t>Observed rate </a:t>
            </a:r>
            <a:r>
              <a:rPr lang="en-US" b="1" i="1">
                <a:solidFill>
                  <a:schemeClr val="accent2"/>
                </a:solidFill>
                <a:latin typeface="Verdana" charset="0"/>
              </a:rPr>
              <a:t>much</a:t>
            </a:r>
            <a:r>
              <a:rPr lang="en-US" i="1">
                <a:solidFill>
                  <a:schemeClr val="accent2"/>
                </a:solidFill>
                <a:latin typeface="Verdana" charset="0"/>
              </a:rPr>
              <a:t> lower than expected from Cabibbos rate</a:t>
            </a:r>
            <a:br>
              <a:rPr lang="en-US" i="1">
                <a:solidFill>
                  <a:schemeClr val="accent2"/>
                </a:solidFill>
                <a:latin typeface="Verdana" charset="0"/>
              </a:rPr>
            </a:br>
            <a:r>
              <a:rPr lang="en-US" i="1">
                <a:solidFill>
                  <a:schemeClr val="accent2"/>
                </a:solidFill>
                <a:latin typeface="Verdana" charset="0"/>
              </a:rPr>
              <a:t>correlations (expected rate 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Symbol" charset="0"/>
              </a:rPr>
              <a:t>~ g</a:t>
            </a:r>
            <a:r>
              <a:rPr lang="en-US" i="1" baseline="30000">
                <a:solidFill>
                  <a:schemeClr val="accent2"/>
                </a:solidFill>
                <a:latin typeface="Verdana" charset="0"/>
                <a:sym typeface="Symbol" charset="0"/>
              </a:rPr>
              <a:t>8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Symbol" charset="0"/>
              </a:rPr>
              <a:t>sin</a:t>
            </a:r>
            <a:r>
              <a:rPr lang="en-US" i="1" baseline="30000">
                <a:solidFill>
                  <a:schemeClr val="accent2"/>
                </a:solidFill>
                <a:latin typeface="Verdana" charset="0"/>
                <a:sym typeface="Symbol" charset="0"/>
              </a:rPr>
              <a:t>2</a:t>
            </a:r>
            <a:r>
              <a:rPr lang="en-US" i="1">
                <a:solidFill>
                  <a:schemeClr val="accent2"/>
                </a:solidFill>
                <a:latin typeface="Symbol" charset="0"/>
                <a:sym typeface="Symbol" charset="0"/>
              </a:rPr>
              <a:t>q</a:t>
            </a:r>
            <a:r>
              <a:rPr lang="en-US" i="1" baseline="-25000">
                <a:solidFill>
                  <a:schemeClr val="accent2"/>
                </a:solidFill>
                <a:latin typeface="Verdana" charset="0"/>
                <a:sym typeface="Symbol" charset="0"/>
              </a:rPr>
              <a:t>c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Symbol" charset="0"/>
              </a:rPr>
              <a:t>cos</a:t>
            </a:r>
            <a:r>
              <a:rPr lang="en-US" i="1" baseline="30000">
                <a:solidFill>
                  <a:schemeClr val="accent2"/>
                </a:solidFill>
                <a:latin typeface="Verdana" charset="0"/>
                <a:sym typeface="Symbol" charset="0"/>
              </a:rPr>
              <a:t>2</a:t>
            </a:r>
            <a:r>
              <a:rPr lang="en-US" i="1">
                <a:solidFill>
                  <a:schemeClr val="accent2"/>
                </a:solidFill>
                <a:latin typeface="Symbol" charset="0"/>
                <a:sym typeface="Symbol" charset="0"/>
              </a:rPr>
              <a:t>q</a:t>
            </a:r>
            <a:r>
              <a:rPr lang="en-US" i="1" baseline="-25000">
                <a:solidFill>
                  <a:schemeClr val="accent2"/>
                </a:solidFill>
                <a:latin typeface="Verdana" charset="0"/>
                <a:sym typeface="Symbol" charset="0"/>
              </a:rPr>
              <a:t>c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Symbol" charset="0"/>
              </a:rPr>
              <a:t>)</a:t>
            </a:r>
          </a:p>
          <a:p>
            <a:pPr lvl="1" eaLnBrk="1" hangingPunct="1"/>
            <a:endParaRPr lang="en-US" baseline="30000">
              <a:latin typeface="Verdana" charset="0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133600" y="3962400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133600" y="5410200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3505200" y="5410200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rot="5400000">
            <a:off x="1257300" y="5448300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1905000" y="2727325"/>
            <a:ext cx="36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d</a:t>
            </a:r>
            <a:endParaRPr lang="en-US" sz="2000" baseline="-25000"/>
          </a:p>
        </p:txBody>
      </p:sp>
      <p:sp>
        <p:nvSpPr>
          <p:cNvPr id="71691" name="Text Box 13"/>
          <p:cNvSpPr txBox="1">
            <a:spLocks noChangeArrowheads="1"/>
          </p:cNvSpPr>
          <p:nvPr/>
        </p:nvSpPr>
        <p:spPr bwMode="auto">
          <a:xfrm>
            <a:off x="974725" y="6332538"/>
            <a:ext cx="473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+</a:t>
            </a:r>
          </a:p>
        </p:txBody>
      </p:sp>
      <p:sp>
        <p:nvSpPr>
          <p:cNvPr id="71692" name="Text Box 14"/>
          <p:cNvSpPr txBox="1">
            <a:spLocks noChangeArrowheads="1"/>
          </p:cNvSpPr>
          <p:nvPr/>
        </p:nvSpPr>
        <p:spPr bwMode="auto">
          <a:xfrm>
            <a:off x="4251325" y="63246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-</a:t>
            </a:r>
          </a:p>
        </p:txBody>
      </p:sp>
      <p:sp>
        <p:nvSpPr>
          <p:cNvPr id="71693" name="Text Box 15"/>
          <p:cNvSpPr txBox="1">
            <a:spLocks noChangeArrowheads="1"/>
          </p:cNvSpPr>
          <p:nvPr/>
        </p:nvSpPr>
        <p:spPr bwMode="auto">
          <a:xfrm>
            <a:off x="2574925" y="4953000"/>
            <a:ext cx="41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n</a:t>
            </a:r>
            <a:r>
              <a:rPr lang="en-US" sz="2000" baseline="-25000">
                <a:latin typeface="Symbol" charset="0"/>
              </a:rPr>
              <a:t>m</a:t>
            </a:r>
            <a:endParaRPr lang="en-US" sz="2000" baseline="-25000"/>
          </a:p>
        </p:txBody>
      </p:sp>
      <p:sp>
        <p:nvSpPr>
          <p:cNvPr id="71694" name="Line 16"/>
          <p:cNvSpPr>
            <a:spLocks noChangeShapeType="1"/>
          </p:cNvSpPr>
          <p:nvPr/>
        </p:nvSpPr>
        <p:spPr bwMode="auto">
          <a:xfrm rot="7920000" flipV="1">
            <a:off x="2964657" y="4183856"/>
            <a:ext cx="1135062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Line 17"/>
          <p:cNvSpPr>
            <a:spLocks noChangeShapeType="1"/>
          </p:cNvSpPr>
          <p:nvPr/>
        </p:nvSpPr>
        <p:spPr bwMode="auto">
          <a:xfrm rot="7920000" flipV="1">
            <a:off x="1593057" y="4183856"/>
            <a:ext cx="1135062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6" name="Text Box 18"/>
          <p:cNvSpPr txBox="1">
            <a:spLocks noChangeArrowheads="1"/>
          </p:cNvSpPr>
          <p:nvPr/>
        </p:nvSpPr>
        <p:spPr bwMode="auto">
          <a:xfrm>
            <a:off x="2682875" y="3962400"/>
            <a:ext cx="365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u</a:t>
            </a:r>
            <a:endParaRPr lang="en-US" sz="2000" baseline="-25000"/>
          </a:p>
        </p:txBody>
      </p:sp>
      <p:sp>
        <p:nvSpPr>
          <p:cNvPr id="71697" name="Text Box 19"/>
          <p:cNvSpPr txBox="1">
            <a:spLocks noChangeArrowheads="1"/>
          </p:cNvSpPr>
          <p:nvPr/>
        </p:nvSpPr>
        <p:spPr bwMode="auto">
          <a:xfrm>
            <a:off x="1219200" y="3717925"/>
            <a:ext cx="88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cos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1698" name="Text Box 20"/>
          <p:cNvSpPr txBox="1">
            <a:spLocks noChangeArrowheads="1"/>
          </p:cNvSpPr>
          <p:nvPr/>
        </p:nvSpPr>
        <p:spPr bwMode="auto">
          <a:xfrm>
            <a:off x="3592513" y="3717925"/>
            <a:ext cx="83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sin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1699" name="Text Box 22"/>
          <p:cNvSpPr txBox="1">
            <a:spLocks noChangeArrowheads="1"/>
          </p:cNvSpPr>
          <p:nvPr/>
        </p:nvSpPr>
        <p:spPr bwMode="auto">
          <a:xfrm>
            <a:off x="3521075" y="4403725"/>
            <a:ext cx="471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</a:t>
            </a:r>
            <a:endParaRPr lang="en-US" sz="2000" baseline="-25000"/>
          </a:p>
        </p:txBody>
      </p:sp>
      <p:sp>
        <p:nvSpPr>
          <p:cNvPr id="71700" name="Text Box 23"/>
          <p:cNvSpPr txBox="1">
            <a:spLocks noChangeArrowheads="1"/>
          </p:cNvSpPr>
          <p:nvPr/>
        </p:nvSpPr>
        <p:spPr bwMode="auto">
          <a:xfrm>
            <a:off x="1698625" y="4419600"/>
            <a:ext cx="471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</a:t>
            </a:r>
            <a:endParaRPr lang="en-US" sz="2000" baseline="-25000"/>
          </a:p>
        </p:txBody>
      </p:sp>
      <p:sp>
        <p:nvSpPr>
          <p:cNvPr id="71701" name="Text Box 24"/>
          <p:cNvSpPr txBox="1">
            <a:spLocks noChangeArrowheads="1"/>
          </p:cNvSpPr>
          <p:nvPr/>
        </p:nvSpPr>
        <p:spPr bwMode="auto">
          <a:xfrm>
            <a:off x="3276600" y="2717800"/>
            <a:ext cx="407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>
                <a:sym typeface="Symbol" charset="0"/>
              </a:rPr>
              <a:t>s</a:t>
            </a:r>
            <a:endParaRPr lang="en-US" sz="2000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oter Placeholder 3"/>
          <p:cNvSpPr txBox="1">
            <a:spLocks noGrp="1"/>
          </p:cNvSpPr>
          <p:nvPr/>
        </p:nvSpPr>
        <p:spPr bwMode="auto">
          <a:xfrm>
            <a:off x="1219200" y="6477000"/>
            <a:ext cx="777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b="0" i="0"/>
              <a:t>Niels Tuning (</a:t>
            </a:r>
            <a:fld id="{A1565A22-8307-234D-9AB4-F73FA9948879}" type="slidenum">
              <a:rPr lang="en-US" sz="1000" b="0" i="0"/>
              <a:pPr algn="r" eaLnBrk="1" hangingPunct="1"/>
              <a:t>33</a:t>
            </a:fld>
            <a:r>
              <a:rPr lang="en-US" sz="1000" b="0" i="0"/>
              <a:t>)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17500"/>
            <a:ext cx="7772400" cy="457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Historical perspective: charm: GIM-mechanism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82700"/>
            <a:ext cx="7772400" cy="52578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Solution to K</a:t>
            </a:r>
            <a:r>
              <a:rPr lang="en-US" baseline="30000">
                <a:latin typeface="Verdana" charset="0"/>
              </a:rPr>
              <a:t>0</a:t>
            </a:r>
            <a:r>
              <a:rPr lang="en-US">
                <a:latin typeface="Verdana" charset="0"/>
              </a:rPr>
              <a:t> decay problem in 1970 by Glashow, Iliopoulos and Maiani </a:t>
            </a:r>
            <a:r>
              <a:rPr lang="en-US">
                <a:latin typeface="Verdana" charset="0"/>
                <a:sym typeface="Wingdings" charset="0"/>
              </a:rPr>
              <a:t> postulate existence of 4</a:t>
            </a:r>
            <a:r>
              <a:rPr lang="en-US" baseline="30000">
                <a:latin typeface="Verdana" charset="0"/>
                <a:sym typeface="Wingdings" charset="0"/>
              </a:rPr>
              <a:t>th</a:t>
            </a:r>
            <a:r>
              <a:rPr lang="en-US">
                <a:latin typeface="Verdana" charset="0"/>
                <a:sym typeface="Wingdings" charset="0"/>
              </a:rPr>
              <a:t> quark </a:t>
            </a:r>
          </a:p>
          <a:p>
            <a:pPr lvl="1" eaLnBrk="1" hangingPunct="1"/>
            <a:r>
              <a:rPr lang="en-US">
                <a:latin typeface="Verdana" charset="0"/>
                <a:sym typeface="Wingdings" charset="0"/>
              </a:rPr>
              <a:t>Two ‘up-type’ quarks decay into rotated ‘down-type’ states</a:t>
            </a:r>
          </a:p>
          <a:p>
            <a:pPr lvl="1" eaLnBrk="1" hangingPunct="1"/>
            <a:r>
              <a:rPr lang="en-US">
                <a:latin typeface="Verdana" charset="0"/>
                <a:sym typeface="Wingdings" charset="0"/>
              </a:rPr>
              <a:t>Appealing symmetry between generations</a:t>
            </a:r>
          </a:p>
          <a:p>
            <a:pPr eaLnBrk="1" hangingPunct="1"/>
            <a:endParaRPr lang="en-US">
              <a:latin typeface="Verdana" charset="0"/>
              <a:sym typeface="Wingdings" charset="0"/>
            </a:endParaRPr>
          </a:p>
          <a:p>
            <a:pPr eaLnBrk="1" hangingPunct="1"/>
            <a:endParaRPr lang="en-US">
              <a:latin typeface="Verdana" charset="0"/>
              <a:sym typeface="Wingdings" charset="0"/>
            </a:endParaRPr>
          </a:p>
          <a:p>
            <a:pPr eaLnBrk="1" hangingPunct="1"/>
            <a:endParaRPr lang="en-US">
              <a:latin typeface="Verdana" charset="0"/>
              <a:sym typeface="Wingdings" charset="0"/>
            </a:endParaRPr>
          </a:p>
          <a:p>
            <a:pPr eaLnBrk="1" hangingPunct="1"/>
            <a:endParaRPr lang="en-US">
              <a:latin typeface="Verdana" charset="0"/>
              <a:sym typeface="Wingdings" charset="0"/>
            </a:endParaRPr>
          </a:p>
          <a:p>
            <a:pPr lvl="1" eaLnBrk="1" hangingPunct="1"/>
            <a:endParaRPr lang="en-US">
              <a:latin typeface="Verdana" charset="0"/>
              <a:sym typeface="Wingdings" charset="0"/>
            </a:endParaRPr>
          </a:p>
          <a:p>
            <a:pPr lvl="1" eaLnBrk="1" hangingPunct="1"/>
            <a:endParaRPr lang="en-US">
              <a:latin typeface="Verdana" charset="0"/>
              <a:sym typeface="Wingdings" charset="0"/>
            </a:endParaRPr>
          </a:p>
          <a:p>
            <a:pPr lvl="1" eaLnBrk="1" hangingPunct="1"/>
            <a:endParaRPr lang="en-US">
              <a:latin typeface="Verdana" charset="0"/>
              <a:sym typeface="Wingdings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2595563" y="5522913"/>
          <a:ext cx="3879850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0" name="Equation" r:id="rId4" imgW="1816100" imgH="482600" progId="Equation.3">
                  <p:embed/>
                </p:oleObj>
              </mc:Choice>
              <mc:Fallback>
                <p:oleObj name="Equation" r:id="rId4" imgW="18161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5522913"/>
                        <a:ext cx="3879850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1936750" y="3019425"/>
            <a:ext cx="882650" cy="882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rot="5400000">
            <a:off x="1935956" y="3902869"/>
            <a:ext cx="884238" cy="882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rot="2494438" flipV="1">
            <a:off x="2979738" y="3394075"/>
            <a:ext cx="1135062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1528763" y="2767013"/>
            <a:ext cx="365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u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1592263" y="4710113"/>
            <a:ext cx="3119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d’=</a:t>
            </a:r>
            <a:r>
              <a:rPr lang="en-US" sz="2000" i="0"/>
              <a:t>cos</a:t>
            </a:r>
            <a:r>
              <a:rPr lang="en-US" sz="2000"/>
              <a:t>(</a:t>
            </a:r>
            <a:r>
              <a:rPr lang="en-US" sz="2000">
                <a:latin typeface="Symbol" charset="0"/>
              </a:rPr>
              <a:t>q</a:t>
            </a:r>
            <a:r>
              <a:rPr lang="en-US" sz="2000" baseline="-25000"/>
              <a:t>c</a:t>
            </a:r>
            <a:r>
              <a:rPr lang="en-US" sz="2000"/>
              <a:t>)d+</a:t>
            </a:r>
            <a:r>
              <a:rPr lang="en-US" sz="2000" i="0"/>
              <a:t>sin</a:t>
            </a:r>
            <a:r>
              <a:rPr lang="en-US" sz="2000"/>
              <a:t>(</a:t>
            </a:r>
            <a:r>
              <a:rPr lang="en-US" sz="2000">
                <a:latin typeface="Symbol" charset="0"/>
              </a:rPr>
              <a:t>q</a:t>
            </a:r>
            <a:r>
              <a:rPr lang="en-US" sz="2000" baseline="-25000"/>
              <a:t>c</a:t>
            </a:r>
            <a:r>
              <a:rPr lang="en-US" sz="2000"/>
              <a:t>)s</a:t>
            </a:r>
            <a:endParaRPr lang="en-US" sz="2000" baseline="-25000"/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4267200" y="3681413"/>
            <a:ext cx="614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</a:t>
            </a:r>
            <a:r>
              <a:rPr lang="en-US" sz="2000" baseline="30000"/>
              <a:t>+</a:t>
            </a:r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5665788" y="3019425"/>
            <a:ext cx="882650" cy="882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 rot="5400000">
            <a:off x="5664994" y="3902869"/>
            <a:ext cx="884238" cy="882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rot="2494438" flipV="1">
            <a:off x="6708775" y="3394075"/>
            <a:ext cx="1135063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257800" y="2767013"/>
            <a:ext cx="333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5321300" y="4710113"/>
            <a:ext cx="333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s’=-</a:t>
            </a:r>
            <a:r>
              <a:rPr lang="en-US" sz="2000" i="0"/>
              <a:t>sin</a:t>
            </a:r>
            <a:r>
              <a:rPr lang="en-US" sz="2000"/>
              <a:t>(</a:t>
            </a:r>
            <a:r>
              <a:rPr lang="en-US" sz="2000">
                <a:latin typeface="Symbol" charset="0"/>
              </a:rPr>
              <a:t>q</a:t>
            </a:r>
            <a:r>
              <a:rPr lang="en-US" sz="2000" baseline="-25000"/>
              <a:t>c</a:t>
            </a:r>
            <a:r>
              <a:rPr lang="en-US" sz="2000"/>
              <a:t>)d+</a:t>
            </a:r>
            <a:r>
              <a:rPr lang="en-US" sz="2000" i="0"/>
              <a:t>cos</a:t>
            </a:r>
            <a:r>
              <a:rPr lang="en-US" sz="2000"/>
              <a:t>(</a:t>
            </a:r>
            <a:r>
              <a:rPr lang="en-US" sz="2000">
                <a:latin typeface="Symbol" charset="0"/>
              </a:rPr>
              <a:t>q</a:t>
            </a:r>
            <a:r>
              <a:rPr lang="en-US" sz="2000" baseline="-25000"/>
              <a:t>c</a:t>
            </a:r>
            <a:r>
              <a:rPr lang="en-US" sz="2000"/>
              <a:t>)s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7996238" y="3681413"/>
            <a:ext cx="61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</a:t>
            </a:r>
            <a:r>
              <a:rPr lang="en-US" sz="2000" baseline="30000"/>
              <a:t>+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A7265D4-0EE3-9347-87FA-0F104602E2C5}" type="slidenum">
              <a:rPr lang="en-US" sz="1000" b="0" i="0"/>
              <a:pPr/>
              <a:t>34</a:t>
            </a:fld>
            <a:r>
              <a:rPr lang="en-US" sz="1000" b="0" i="0"/>
              <a:t>)</a:t>
            </a:r>
          </a:p>
        </p:txBody>
      </p:sp>
      <p:sp>
        <p:nvSpPr>
          <p:cNvPr id="75778" name="Text Box 34"/>
          <p:cNvSpPr txBox="1">
            <a:spLocks noChangeArrowheads="1"/>
          </p:cNvSpPr>
          <p:nvPr/>
        </p:nvSpPr>
        <p:spPr bwMode="auto">
          <a:xfrm>
            <a:off x="0" y="817563"/>
            <a:ext cx="26368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Phys.Rev.D2,1285,1970</a:t>
            </a:r>
          </a:p>
        </p:txBody>
      </p:sp>
      <p:grpSp>
        <p:nvGrpSpPr>
          <p:cNvPr id="75779" name="Group 60"/>
          <p:cNvGrpSpPr>
            <a:grpSpLocks/>
          </p:cNvGrpSpPr>
          <p:nvPr/>
        </p:nvGrpSpPr>
        <p:grpSpPr bwMode="auto">
          <a:xfrm>
            <a:off x="1998663" y="855663"/>
            <a:ext cx="5300662" cy="5645150"/>
            <a:chOff x="4835524" y="1497013"/>
            <a:chExt cx="3899147" cy="4038600"/>
          </a:xfrm>
        </p:grpSpPr>
        <p:sp>
          <p:nvSpPr>
            <p:cNvPr id="75783" name="Rectangle 63"/>
            <p:cNvSpPr>
              <a:spLocks noChangeArrowheads="1"/>
            </p:cNvSpPr>
            <p:nvPr/>
          </p:nvSpPr>
          <p:spPr bwMode="auto">
            <a:xfrm>
              <a:off x="4835524" y="1497013"/>
              <a:ext cx="3899147" cy="403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>
              <a:spAutoFit/>
            </a:bodyPr>
            <a:lstStyle/>
            <a:p>
              <a:pPr eaLnBrk="1" hangingPunct="1"/>
              <a:endParaRPr lang="nl-NL"/>
            </a:p>
          </p:txBody>
        </p:sp>
        <p:pic>
          <p:nvPicPr>
            <p:cNvPr id="75784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22214" r="15649"/>
            <a:stretch>
              <a:fillRect/>
            </a:stretch>
          </p:blipFill>
          <p:spPr bwMode="auto">
            <a:xfrm>
              <a:off x="4876799" y="1524000"/>
              <a:ext cx="3821109" cy="117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75785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3" y="2723821"/>
              <a:ext cx="3732856" cy="49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75786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2" y="3417777"/>
              <a:ext cx="3755211" cy="6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75787" name="Picture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381046"/>
              <a:ext cx="2179740" cy="110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75788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250777"/>
              <a:ext cx="1015696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75789" name="Picture 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57387"/>
              <a:ext cx="1430558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sp>
          <p:nvSpPr>
            <p:cNvPr id="75790" name="TextBox 60"/>
            <p:cNvSpPr txBox="1">
              <a:spLocks noChangeArrowheads="1"/>
            </p:cNvSpPr>
            <p:nvPr/>
          </p:nvSpPr>
          <p:spPr bwMode="auto">
            <a:xfrm>
              <a:off x="6580202" y="2286000"/>
              <a:ext cx="460905" cy="4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  <p:sp>
          <p:nvSpPr>
            <p:cNvPr id="75791" name="TextBox 61"/>
            <p:cNvSpPr txBox="1">
              <a:spLocks noChangeArrowheads="1"/>
            </p:cNvSpPr>
            <p:nvPr/>
          </p:nvSpPr>
          <p:spPr bwMode="auto">
            <a:xfrm>
              <a:off x="6553200" y="3001817"/>
              <a:ext cx="460905" cy="4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  <p:sp>
          <p:nvSpPr>
            <p:cNvPr id="75792" name="TextBox 62"/>
            <p:cNvSpPr txBox="1">
              <a:spLocks noChangeArrowheads="1"/>
            </p:cNvSpPr>
            <p:nvPr/>
          </p:nvSpPr>
          <p:spPr bwMode="auto">
            <a:xfrm>
              <a:off x="6553200" y="3886200"/>
              <a:ext cx="460905" cy="40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…</a:t>
              </a:r>
            </a:p>
          </p:txBody>
        </p:sp>
      </p:grpSp>
      <p:sp>
        <p:nvSpPr>
          <p:cNvPr id="75780" name="Rectangle 2"/>
          <p:cNvSpPr txBox="1">
            <a:spLocks noChangeArrowheads="1"/>
          </p:cNvSpPr>
          <p:nvPr/>
        </p:nvSpPr>
        <p:spPr bwMode="auto">
          <a:xfrm>
            <a:off x="685800" y="3048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 i="0"/>
              <a:t>Historical perspective: charm: GIM-mechanism</a:t>
            </a:r>
          </a:p>
        </p:txBody>
      </p:sp>
      <p:sp>
        <p:nvSpPr>
          <p:cNvPr id="75781" name="Rectangle 15"/>
          <p:cNvSpPr>
            <a:spLocks noChangeArrowheads="1"/>
          </p:cNvSpPr>
          <p:nvPr/>
        </p:nvSpPr>
        <p:spPr bwMode="auto">
          <a:xfrm>
            <a:off x="5649913" y="3963988"/>
            <a:ext cx="1555750" cy="306387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75782" name="Rectangle 16"/>
          <p:cNvSpPr>
            <a:spLocks noChangeArrowheads="1"/>
          </p:cNvSpPr>
          <p:nvPr/>
        </p:nvSpPr>
        <p:spPr bwMode="auto">
          <a:xfrm>
            <a:off x="2690813" y="4668838"/>
            <a:ext cx="3657600" cy="306387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Footer Placeholder 3"/>
          <p:cNvSpPr txBox="1">
            <a:spLocks noGrp="1"/>
          </p:cNvSpPr>
          <p:nvPr/>
        </p:nvSpPr>
        <p:spPr bwMode="auto">
          <a:xfrm>
            <a:off x="1219200" y="6477000"/>
            <a:ext cx="777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b="0" i="0"/>
              <a:t>Niels Tuning (</a:t>
            </a:r>
            <a:fld id="{D26B51A8-5855-4C49-8A6E-D6FFA3B33B33}" type="slidenum">
              <a:rPr lang="en-US" sz="1000" b="0" i="0"/>
              <a:pPr algn="r" eaLnBrk="1" hangingPunct="1"/>
              <a:t>35</a:t>
            </a:fld>
            <a:r>
              <a:rPr lang="en-US" sz="1000" b="0" i="0"/>
              <a:t>)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Historical perspective: charm: GIM-mechanism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How does it solve the K</a:t>
            </a:r>
            <a:r>
              <a:rPr lang="en-US" baseline="30000">
                <a:latin typeface="Verdana" charset="0"/>
              </a:rPr>
              <a:t>0</a:t>
            </a:r>
            <a:r>
              <a:rPr lang="en-US">
                <a:latin typeface="Verdana" charset="0"/>
              </a:rPr>
              <a:t> </a:t>
            </a:r>
            <a:r>
              <a:rPr lang="en-US">
                <a:latin typeface="Verdana" charset="0"/>
                <a:sym typeface="Wingdings" charset="0"/>
              </a:rPr>
              <a:t> </a:t>
            </a:r>
            <a:r>
              <a:rPr lang="en-US">
                <a:latin typeface="Symbol" charset="0"/>
                <a:sym typeface="Wingdings" charset="0"/>
              </a:rPr>
              <a:t>m</a:t>
            </a:r>
            <a:r>
              <a:rPr lang="en-US" baseline="30000">
                <a:latin typeface="Verdana" charset="0"/>
                <a:sym typeface="Wingdings" charset="0"/>
              </a:rPr>
              <a:t>+</a:t>
            </a:r>
            <a:r>
              <a:rPr lang="en-US">
                <a:latin typeface="Symbol" charset="0"/>
                <a:sym typeface="Wingdings" charset="0"/>
              </a:rPr>
              <a:t>m</a:t>
            </a:r>
            <a:r>
              <a:rPr lang="en-US" baseline="30000">
                <a:latin typeface="Verdana" charset="0"/>
                <a:sym typeface="Wingdings" charset="0"/>
              </a:rPr>
              <a:t>-</a:t>
            </a:r>
            <a:r>
              <a:rPr lang="en-US">
                <a:latin typeface="Verdana" charset="0"/>
                <a:sym typeface="Wingdings" charset="0"/>
              </a:rPr>
              <a:t> problem?</a:t>
            </a:r>
          </a:p>
          <a:p>
            <a:pPr lvl="1" eaLnBrk="1" hangingPunct="1"/>
            <a:r>
              <a:rPr lang="en-US">
                <a:latin typeface="Verdana" charset="0"/>
              </a:rPr>
              <a:t>Second decay amplitude added that is almost identical to original one, </a:t>
            </a:r>
            <a:r>
              <a:rPr lang="en-US" i="1">
                <a:solidFill>
                  <a:srgbClr val="FF3300"/>
                </a:solidFill>
                <a:latin typeface="Verdana" charset="0"/>
              </a:rPr>
              <a:t>but has relative minus sign</a:t>
            </a:r>
            <a:r>
              <a:rPr lang="en-US">
                <a:latin typeface="Verdana" charset="0"/>
              </a:rPr>
              <a:t> </a:t>
            </a:r>
            <a:r>
              <a:rPr lang="en-US">
                <a:latin typeface="Verdana" charset="0"/>
                <a:sym typeface="Wingdings" charset="0"/>
              </a:rPr>
              <a:t> Almost fully destructive interference</a:t>
            </a:r>
          </a:p>
          <a:p>
            <a:pPr lvl="1" eaLnBrk="1" hangingPunct="1"/>
            <a:r>
              <a:rPr lang="en-US">
                <a:latin typeface="Verdana" charset="0"/>
                <a:sym typeface="Wingdings" charset="0"/>
              </a:rPr>
              <a:t>Cancellation not perfect because u, c mass different</a:t>
            </a:r>
            <a:endParaRPr lang="en-US">
              <a:latin typeface="Verdana" charset="0"/>
            </a:endParaRPr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 flipV="1">
            <a:off x="1763713" y="3100388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9" name="Line 5"/>
          <p:cNvSpPr>
            <a:spLocks noChangeShapeType="1"/>
          </p:cNvSpPr>
          <p:nvPr/>
        </p:nvSpPr>
        <p:spPr bwMode="auto">
          <a:xfrm flipV="1">
            <a:off x="3144838" y="3105150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1739900" y="3938588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1739900" y="5386388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Line 8"/>
          <p:cNvSpPr>
            <a:spLocks noChangeShapeType="1"/>
          </p:cNvSpPr>
          <p:nvPr/>
        </p:nvSpPr>
        <p:spPr bwMode="auto">
          <a:xfrm>
            <a:off x="3111500" y="5386388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3" name="Line 9"/>
          <p:cNvSpPr>
            <a:spLocks noChangeShapeType="1"/>
          </p:cNvSpPr>
          <p:nvPr/>
        </p:nvSpPr>
        <p:spPr bwMode="auto">
          <a:xfrm rot="5400000">
            <a:off x="863600" y="5424488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511300" y="2703513"/>
            <a:ext cx="36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d</a:t>
            </a:r>
            <a:endParaRPr lang="en-US" sz="2000" baseline="-25000"/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581025" y="6308725"/>
            <a:ext cx="473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+</a:t>
            </a:r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3857625" y="6300788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-</a:t>
            </a:r>
          </a:p>
        </p:txBody>
      </p:sp>
      <p:sp>
        <p:nvSpPr>
          <p:cNvPr id="77837" name="Text Box 15"/>
          <p:cNvSpPr txBox="1">
            <a:spLocks noChangeArrowheads="1"/>
          </p:cNvSpPr>
          <p:nvPr/>
        </p:nvSpPr>
        <p:spPr bwMode="auto">
          <a:xfrm>
            <a:off x="2181225" y="4929188"/>
            <a:ext cx="41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n</a:t>
            </a:r>
            <a:r>
              <a:rPr lang="en-US" sz="2000" baseline="-25000">
                <a:latin typeface="Symbol" charset="0"/>
              </a:rPr>
              <a:t>m</a:t>
            </a:r>
            <a:endParaRPr lang="en-US" sz="2000" baseline="-25000"/>
          </a:p>
        </p:txBody>
      </p:sp>
      <p:sp>
        <p:nvSpPr>
          <p:cNvPr id="77838" name="Line 16"/>
          <p:cNvSpPr>
            <a:spLocks noChangeShapeType="1"/>
          </p:cNvSpPr>
          <p:nvPr/>
        </p:nvSpPr>
        <p:spPr bwMode="auto">
          <a:xfrm rot="7920000" flipV="1">
            <a:off x="2570956" y="4160044"/>
            <a:ext cx="1135063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Line 17"/>
          <p:cNvSpPr>
            <a:spLocks noChangeShapeType="1"/>
          </p:cNvSpPr>
          <p:nvPr/>
        </p:nvSpPr>
        <p:spPr bwMode="auto">
          <a:xfrm rot="7920000" flipV="1">
            <a:off x="1199356" y="4160044"/>
            <a:ext cx="1135063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0" name="Text Box 18"/>
          <p:cNvSpPr txBox="1">
            <a:spLocks noChangeArrowheads="1"/>
          </p:cNvSpPr>
          <p:nvPr/>
        </p:nvSpPr>
        <p:spPr bwMode="auto">
          <a:xfrm>
            <a:off x="2209800" y="3854450"/>
            <a:ext cx="509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u</a:t>
            </a:r>
            <a:endParaRPr lang="en-US" sz="3600" baseline="-25000"/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825500" y="3694113"/>
            <a:ext cx="88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cos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3198813" y="3694113"/>
            <a:ext cx="1052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+sin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7843" name="Line 21"/>
          <p:cNvSpPr>
            <a:spLocks noChangeShapeType="1"/>
          </p:cNvSpPr>
          <p:nvPr/>
        </p:nvSpPr>
        <p:spPr bwMode="auto">
          <a:xfrm flipV="1">
            <a:off x="5878513" y="3063875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Line 22"/>
          <p:cNvSpPr>
            <a:spLocks noChangeShapeType="1"/>
          </p:cNvSpPr>
          <p:nvPr/>
        </p:nvSpPr>
        <p:spPr bwMode="auto">
          <a:xfrm flipV="1">
            <a:off x="7259638" y="3068638"/>
            <a:ext cx="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5" name="Line 23"/>
          <p:cNvSpPr>
            <a:spLocks noChangeShapeType="1"/>
          </p:cNvSpPr>
          <p:nvPr/>
        </p:nvSpPr>
        <p:spPr bwMode="auto">
          <a:xfrm>
            <a:off x="5854700" y="3902075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6" name="Line 24"/>
          <p:cNvSpPr>
            <a:spLocks noChangeShapeType="1"/>
          </p:cNvSpPr>
          <p:nvPr/>
        </p:nvSpPr>
        <p:spPr bwMode="auto">
          <a:xfrm>
            <a:off x="5854700" y="5349875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7" name="Line 25"/>
          <p:cNvSpPr>
            <a:spLocks noChangeShapeType="1"/>
          </p:cNvSpPr>
          <p:nvPr/>
        </p:nvSpPr>
        <p:spPr bwMode="auto">
          <a:xfrm>
            <a:off x="7226300" y="5349875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8" name="Line 26"/>
          <p:cNvSpPr>
            <a:spLocks noChangeShapeType="1"/>
          </p:cNvSpPr>
          <p:nvPr/>
        </p:nvSpPr>
        <p:spPr bwMode="auto">
          <a:xfrm rot="5400000">
            <a:off x="4978400" y="5387975"/>
            <a:ext cx="914400" cy="838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Text Box 27"/>
          <p:cNvSpPr txBox="1">
            <a:spLocks noChangeArrowheads="1"/>
          </p:cNvSpPr>
          <p:nvPr/>
        </p:nvSpPr>
        <p:spPr bwMode="auto">
          <a:xfrm>
            <a:off x="5626100" y="2667000"/>
            <a:ext cx="36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d</a:t>
            </a:r>
            <a:endParaRPr lang="en-US" sz="2000" baseline="-25000"/>
          </a:p>
        </p:txBody>
      </p:sp>
      <p:sp>
        <p:nvSpPr>
          <p:cNvPr id="77850" name="Text Box 30"/>
          <p:cNvSpPr txBox="1">
            <a:spLocks noChangeArrowheads="1"/>
          </p:cNvSpPr>
          <p:nvPr/>
        </p:nvSpPr>
        <p:spPr bwMode="auto">
          <a:xfrm>
            <a:off x="4695825" y="6272213"/>
            <a:ext cx="473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+</a:t>
            </a:r>
          </a:p>
        </p:txBody>
      </p:sp>
      <p:sp>
        <p:nvSpPr>
          <p:cNvPr id="77851" name="Text Box 31"/>
          <p:cNvSpPr txBox="1">
            <a:spLocks noChangeArrowheads="1"/>
          </p:cNvSpPr>
          <p:nvPr/>
        </p:nvSpPr>
        <p:spPr bwMode="auto">
          <a:xfrm>
            <a:off x="7972425" y="6156325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m</a:t>
            </a:r>
            <a:r>
              <a:rPr lang="en-US" sz="2000" baseline="30000"/>
              <a:t>-</a:t>
            </a:r>
          </a:p>
        </p:txBody>
      </p:sp>
      <p:sp>
        <p:nvSpPr>
          <p:cNvPr id="77852" name="Text Box 32"/>
          <p:cNvSpPr txBox="1">
            <a:spLocks noChangeArrowheads="1"/>
          </p:cNvSpPr>
          <p:nvPr/>
        </p:nvSpPr>
        <p:spPr bwMode="auto">
          <a:xfrm>
            <a:off x="6296025" y="4892675"/>
            <a:ext cx="411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Symbol" charset="0"/>
              </a:rPr>
              <a:t>n</a:t>
            </a:r>
            <a:r>
              <a:rPr lang="en-US" sz="2000" baseline="-25000">
                <a:latin typeface="Symbol" charset="0"/>
              </a:rPr>
              <a:t>m</a:t>
            </a:r>
            <a:endParaRPr lang="en-US" sz="2000" baseline="-25000"/>
          </a:p>
        </p:txBody>
      </p:sp>
      <p:sp>
        <p:nvSpPr>
          <p:cNvPr id="77853" name="Line 33"/>
          <p:cNvSpPr>
            <a:spLocks noChangeShapeType="1"/>
          </p:cNvSpPr>
          <p:nvPr/>
        </p:nvSpPr>
        <p:spPr bwMode="auto">
          <a:xfrm rot="7920000" flipV="1">
            <a:off x="6685757" y="4123531"/>
            <a:ext cx="1135062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4" name="Line 34"/>
          <p:cNvSpPr>
            <a:spLocks noChangeShapeType="1"/>
          </p:cNvSpPr>
          <p:nvPr/>
        </p:nvSpPr>
        <p:spPr bwMode="auto">
          <a:xfrm rot="7920000" flipV="1">
            <a:off x="5314157" y="4123531"/>
            <a:ext cx="1135062" cy="10128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5" name="Text Box 35"/>
          <p:cNvSpPr txBox="1">
            <a:spLocks noChangeArrowheads="1"/>
          </p:cNvSpPr>
          <p:nvPr/>
        </p:nvSpPr>
        <p:spPr bwMode="auto">
          <a:xfrm>
            <a:off x="6403975" y="3810000"/>
            <a:ext cx="452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c</a:t>
            </a:r>
            <a:endParaRPr lang="en-US" sz="3600" baseline="-25000"/>
          </a:p>
        </p:txBody>
      </p:sp>
      <p:sp>
        <p:nvSpPr>
          <p:cNvPr id="77856" name="Text Box 36"/>
          <p:cNvSpPr txBox="1">
            <a:spLocks noChangeArrowheads="1"/>
          </p:cNvSpPr>
          <p:nvPr/>
        </p:nvSpPr>
        <p:spPr bwMode="auto">
          <a:xfrm>
            <a:off x="4940300" y="3657600"/>
            <a:ext cx="954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-sin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7857" name="Text Box 37"/>
          <p:cNvSpPr txBox="1">
            <a:spLocks noChangeArrowheads="1"/>
          </p:cNvSpPr>
          <p:nvPr/>
        </p:nvSpPr>
        <p:spPr bwMode="auto">
          <a:xfrm>
            <a:off x="7313613" y="3657600"/>
            <a:ext cx="887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7A01"/>
                </a:solidFill>
              </a:rPr>
              <a:t>cos</a:t>
            </a:r>
            <a:r>
              <a:rPr lang="en-US" sz="2000">
                <a:solidFill>
                  <a:srgbClr val="FF7A01"/>
                </a:solidFill>
                <a:latin typeface="Symbol" charset="0"/>
              </a:rPr>
              <a:t>q</a:t>
            </a:r>
            <a:r>
              <a:rPr lang="en-US" sz="2000" baseline="-25000">
                <a:solidFill>
                  <a:srgbClr val="FF7A01"/>
                </a:solidFill>
              </a:rPr>
              <a:t>c</a:t>
            </a:r>
          </a:p>
        </p:txBody>
      </p:sp>
      <p:sp>
        <p:nvSpPr>
          <p:cNvPr id="77858" name="Oval 38"/>
          <p:cNvSpPr>
            <a:spLocks noChangeArrowheads="1"/>
          </p:cNvSpPr>
          <p:nvPr/>
        </p:nvSpPr>
        <p:spPr bwMode="auto">
          <a:xfrm>
            <a:off x="3276600" y="3581400"/>
            <a:ext cx="1066800" cy="685800"/>
          </a:xfrm>
          <a:prstGeom prst="ellipse">
            <a:avLst/>
          </a:prstGeom>
          <a:noFill/>
          <a:ln w="38100">
            <a:solidFill>
              <a:srgbClr val="FF7A0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nl-NL"/>
          </a:p>
        </p:txBody>
      </p:sp>
      <p:sp>
        <p:nvSpPr>
          <p:cNvPr id="77859" name="Oval 39"/>
          <p:cNvSpPr>
            <a:spLocks noChangeArrowheads="1"/>
          </p:cNvSpPr>
          <p:nvPr/>
        </p:nvSpPr>
        <p:spPr bwMode="auto">
          <a:xfrm>
            <a:off x="4876800" y="3505200"/>
            <a:ext cx="1066800" cy="685800"/>
          </a:xfrm>
          <a:prstGeom prst="ellipse">
            <a:avLst/>
          </a:prstGeom>
          <a:noFill/>
          <a:ln w="38100">
            <a:solidFill>
              <a:srgbClr val="FF7A0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nl-NL"/>
          </a:p>
        </p:txBody>
      </p:sp>
      <p:sp>
        <p:nvSpPr>
          <p:cNvPr id="77860" name="Text Box 40"/>
          <p:cNvSpPr txBox="1">
            <a:spLocks noChangeArrowheads="1"/>
          </p:cNvSpPr>
          <p:nvPr/>
        </p:nvSpPr>
        <p:spPr bwMode="auto">
          <a:xfrm>
            <a:off x="2903538" y="266700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>
                <a:sym typeface="Symbol" charset="0"/>
              </a:rPr>
              <a:t>s</a:t>
            </a:r>
            <a:endParaRPr lang="en-US" sz="2000" u="sng"/>
          </a:p>
        </p:txBody>
      </p:sp>
      <p:sp>
        <p:nvSpPr>
          <p:cNvPr id="77861" name="Text Box 41"/>
          <p:cNvSpPr txBox="1">
            <a:spLocks noChangeArrowheads="1"/>
          </p:cNvSpPr>
          <p:nvPr/>
        </p:nvSpPr>
        <p:spPr bwMode="auto">
          <a:xfrm>
            <a:off x="7010400" y="2667000"/>
            <a:ext cx="407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u="sng">
                <a:sym typeface="Symbol" charset="0"/>
              </a:rPr>
              <a:t>s</a:t>
            </a:r>
            <a:endParaRPr lang="en-US" sz="2000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6354763"/>
            <a:ext cx="517525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DDFDBF2-749D-2847-B521-C3D22E8E920F}" type="slidenum">
              <a:rPr lang="en-GB" sz="1000" b="0" i="0"/>
              <a:pPr eaLnBrk="1" hangingPunct="1"/>
              <a:t>36</a:t>
            </a:fld>
            <a:endParaRPr lang="en-GB" sz="1000" b="0" i="0"/>
          </a:p>
        </p:txBody>
      </p:sp>
      <p:sp>
        <p:nvSpPr>
          <p:cNvPr id="798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bottom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20688" y="949325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CP violation was “discovery” of 3</a:t>
            </a:r>
            <a:r>
              <a:rPr lang="en-US" baseline="30000">
                <a:latin typeface="Verdana" charset="0"/>
              </a:rPr>
              <a:t>rd</a:t>
            </a:r>
            <a:r>
              <a:rPr lang="en-US">
                <a:latin typeface="Verdana" charset="0"/>
              </a:rPr>
              <a:t> generation?</a:t>
            </a:r>
          </a:p>
        </p:txBody>
      </p:sp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5561013" y="5354638"/>
            <a:ext cx="2992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900">
                <a:solidFill>
                  <a:srgbClr val="000000"/>
                </a:solidFill>
              </a:rPr>
              <a:t>L.Lederman et al., Phys.Rev.Lett. 39 (1977) 252</a:t>
            </a: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79877" name="TextBox 7"/>
          <p:cNvSpPr txBox="1">
            <a:spLocks noChangeArrowheads="1"/>
          </p:cNvSpPr>
          <p:nvPr/>
        </p:nvSpPr>
        <p:spPr bwMode="auto">
          <a:xfrm>
            <a:off x="796925" y="5348288"/>
            <a:ext cx="29289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900">
                <a:solidFill>
                  <a:srgbClr val="000000"/>
                </a:solidFill>
              </a:rPr>
              <a:t>Cronin and Fitch, Phys.Rev.Lett. 13 (1964) 138</a:t>
            </a:r>
            <a:endParaRPr lang="en-US" sz="900">
              <a:solidFill>
                <a:srgbClr val="000000"/>
              </a:solidFill>
            </a:endParaRPr>
          </a:p>
        </p:txBody>
      </p:sp>
      <p:pic>
        <p:nvPicPr>
          <p:cNvPr id="798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233738"/>
            <a:ext cx="2268538" cy="2063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879" name="Group 18"/>
          <p:cNvGrpSpPr>
            <a:grpSpLocks/>
          </p:cNvGrpSpPr>
          <p:nvPr/>
        </p:nvGrpSpPr>
        <p:grpSpPr bwMode="auto">
          <a:xfrm>
            <a:off x="808038" y="3236913"/>
            <a:ext cx="2836862" cy="2095500"/>
            <a:chOff x="560805" y="4123873"/>
            <a:chExt cx="2573103" cy="1929972"/>
          </a:xfrm>
        </p:grpSpPr>
        <p:sp>
          <p:nvSpPr>
            <p:cNvPr id="16" name="Rectangle 15"/>
            <p:cNvSpPr/>
            <p:nvPr/>
          </p:nvSpPr>
          <p:spPr>
            <a:xfrm>
              <a:off x="560805" y="4123873"/>
              <a:ext cx="2573103" cy="19299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988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54" y="4142689"/>
              <a:ext cx="25146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48" y="5601150"/>
              <a:ext cx="2514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988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33513"/>
            <a:ext cx="3022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1425575"/>
            <a:ext cx="3000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21" name="Rectangle 20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6381750"/>
            <a:ext cx="5175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51F9FF6-5246-8A4C-AFEB-3258853D3BE8}" type="slidenum">
              <a:rPr lang="en-GB" sz="1000" b="0" i="0"/>
              <a:pPr eaLnBrk="1" hangingPunct="1"/>
              <a:t>37</a:t>
            </a:fld>
            <a:endParaRPr lang="en-GB" sz="1000" b="0" i="0"/>
          </a:p>
        </p:txBody>
      </p:sp>
      <p:sp>
        <p:nvSpPr>
          <p:cNvPr id="819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top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420688" y="949325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Bottom mixing was “discovery” of top quark?</a:t>
            </a:r>
          </a:p>
        </p:txBody>
      </p:sp>
      <p:pic>
        <p:nvPicPr>
          <p:cNvPr id="819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100388"/>
            <a:ext cx="3832225" cy="2312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094038"/>
            <a:ext cx="2173288" cy="2320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Box 8"/>
          <p:cNvSpPr txBox="1">
            <a:spLocks noChangeArrowheads="1"/>
          </p:cNvSpPr>
          <p:nvPr/>
        </p:nvSpPr>
        <p:spPr bwMode="auto">
          <a:xfrm>
            <a:off x="912813" y="5408613"/>
            <a:ext cx="23399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ARGUS, Phys.Lett. B192 (1987) 245 </a:t>
            </a:r>
          </a:p>
        </p:txBody>
      </p:sp>
      <p:sp>
        <p:nvSpPr>
          <p:cNvPr id="81927" name="TextBox 9"/>
          <p:cNvSpPr txBox="1">
            <a:spLocks noChangeArrowheads="1"/>
          </p:cNvSpPr>
          <p:nvPr/>
        </p:nvSpPr>
        <p:spPr bwMode="auto">
          <a:xfrm>
            <a:off x="5892800" y="5402263"/>
            <a:ext cx="25828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CDF Coll., Phys.Rev.Lett. 74 (1995) 2626 </a:t>
            </a:r>
          </a:p>
        </p:txBody>
      </p:sp>
      <p:pic>
        <p:nvPicPr>
          <p:cNvPr id="819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60513"/>
            <a:ext cx="3014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465263"/>
            <a:ext cx="27765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69" name="Group 10"/>
          <p:cNvGrpSpPr>
            <a:grpSpLocks/>
          </p:cNvGrpSpPr>
          <p:nvPr/>
        </p:nvGrpSpPr>
        <p:grpSpPr bwMode="auto">
          <a:xfrm>
            <a:off x="5319713" y="3462338"/>
            <a:ext cx="3546475" cy="1811337"/>
            <a:chOff x="5225143" y="4551052"/>
            <a:chExt cx="3545157" cy="1812484"/>
          </a:xfrm>
        </p:grpSpPr>
        <p:sp>
          <p:nvSpPr>
            <p:cNvPr id="13" name="Rectangle 12"/>
            <p:cNvSpPr/>
            <p:nvPr/>
          </p:nvSpPr>
          <p:spPr>
            <a:xfrm>
              <a:off x="5225143" y="4551052"/>
              <a:ext cx="3545157" cy="18124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398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056" y="4683351"/>
              <a:ext cx="3449005" cy="15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66113" y="6340475"/>
            <a:ext cx="5175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931EC28-330A-BA41-92A1-1376D84E08E6}" type="slidenum">
              <a:rPr lang="en-GB" sz="1000" b="0" i="0"/>
              <a:pPr eaLnBrk="1" hangingPunct="1"/>
              <a:t>38</a:t>
            </a:fld>
            <a:endParaRPr lang="en-GB" sz="1000" b="0" i="0"/>
          </a:p>
        </p:txBody>
      </p:sp>
      <p:sp>
        <p:nvSpPr>
          <p:cNvPr id="839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Z</a:t>
            </a:r>
          </a:p>
        </p:txBody>
      </p:sp>
      <p:sp>
        <p:nvSpPr>
          <p:cNvPr id="83972" name="Content Placeholder 2"/>
          <p:cNvSpPr>
            <a:spLocks noGrp="1"/>
          </p:cNvSpPr>
          <p:nvPr>
            <p:ph idx="1"/>
          </p:nvPr>
        </p:nvSpPr>
        <p:spPr>
          <a:xfrm>
            <a:off x="420688" y="949325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Neutral current interaction was “discovery” of Z?</a:t>
            </a:r>
          </a:p>
        </p:txBody>
      </p:sp>
      <p:grpSp>
        <p:nvGrpSpPr>
          <p:cNvPr id="83973" name="Group 6"/>
          <p:cNvGrpSpPr>
            <a:grpSpLocks/>
          </p:cNvGrpSpPr>
          <p:nvPr/>
        </p:nvGrpSpPr>
        <p:grpSpPr bwMode="auto">
          <a:xfrm>
            <a:off x="422275" y="3476625"/>
            <a:ext cx="4783138" cy="1798638"/>
            <a:chOff x="231769" y="4663762"/>
            <a:chExt cx="4622984" cy="1699773"/>
          </a:xfrm>
        </p:grpSpPr>
        <p:sp>
          <p:nvSpPr>
            <p:cNvPr id="10" name="Rectangle 9"/>
            <p:cNvSpPr/>
            <p:nvPr/>
          </p:nvSpPr>
          <p:spPr>
            <a:xfrm>
              <a:off x="231769" y="4663762"/>
              <a:ext cx="4622984" cy="169977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3981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46" y="4716491"/>
              <a:ext cx="4542553" cy="1556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230629" y="6165503"/>
              <a:ext cx="914470" cy="105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3830" y="6185006"/>
              <a:ext cx="323747" cy="9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3974" name="TextBox 14"/>
          <p:cNvSpPr txBox="1">
            <a:spLocks noChangeArrowheads="1"/>
          </p:cNvSpPr>
          <p:nvPr/>
        </p:nvSpPr>
        <p:spPr bwMode="auto">
          <a:xfrm>
            <a:off x="382588" y="5265738"/>
            <a:ext cx="27638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Gargamelle Coll., Phys.Lett. B46 (1973) 138 </a:t>
            </a:r>
          </a:p>
        </p:txBody>
      </p:sp>
      <p:sp>
        <p:nvSpPr>
          <p:cNvPr id="83975" name="TextBox 15"/>
          <p:cNvSpPr txBox="1">
            <a:spLocks noChangeArrowheads="1"/>
          </p:cNvSpPr>
          <p:nvPr/>
        </p:nvSpPr>
        <p:spPr bwMode="auto">
          <a:xfrm>
            <a:off x="6496050" y="5272088"/>
            <a:ext cx="2416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UA1 Coll., Phys.Lett. B126 (1983) 398 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  <p:pic>
        <p:nvPicPr>
          <p:cNvPr id="8397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481138"/>
            <a:ext cx="2462212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597025"/>
            <a:ext cx="22494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72488" y="6381750"/>
            <a:ext cx="5175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915FA292-7826-D741-B5E2-BF7E09E176C5}" type="slidenum">
              <a:rPr lang="en-GB" sz="1000" b="0" i="0"/>
              <a:pPr eaLnBrk="1" hangingPunct="1"/>
              <a:t>39</a:t>
            </a:fld>
            <a:endParaRPr lang="en-GB" sz="1000" b="0" i="0"/>
          </a:p>
        </p:txBody>
      </p:sp>
      <p:sp>
        <p:nvSpPr>
          <p:cNvPr id="860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perspective: Higgs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420688" y="949325"/>
            <a:ext cx="8329612" cy="276225"/>
          </a:xfrm>
        </p:spPr>
        <p:txBody>
          <a:bodyPr/>
          <a:lstStyle/>
          <a:p>
            <a:r>
              <a:rPr lang="en-US">
                <a:latin typeface="Verdana" charset="0"/>
              </a:rPr>
              <a:t>Precision measurements at LEP were “discovery” of Higgs?</a:t>
            </a:r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803525"/>
            <a:ext cx="3048000" cy="2682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86021" name="Group 5"/>
          <p:cNvGrpSpPr>
            <a:grpSpLocks/>
          </p:cNvGrpSpPr>
          <p:nvPr/>
        </p:nvGrpSpPr>
        <p:grpSpPr bwMode="auto">
          <a:xfrm>
            <a:off x="4748213" y="2803525"/>
            <a:ext cx="3532187" cy="2682875"/>
            <a:chOff x="4920891" y="3452978"/>
            <a:chExt cx="3002807" cy="2397488"/>
          </a:xfrm>
        </p:grpSpPr>
        <p:sp>
          <p:nvSpPr>
            <p:cNvPr id="8" name="Rectangle 7"/>
            <p:cNvSpPr/>
            <p:nvPr/>
          </p:nvSpPr>
          <p:spPr>
            <a:xfrm>
              <a:off x="4920891" y="3452978"/>
              <a:ext cx="3002807" cy="23974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8602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145" y="3527603"/>
              <a:ext cx="2833068" cy="202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3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536" y="5572379"/>
              <a:ext cx="2877106" cy="26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2" name="TextBox 9"/>
          <p:cNvSpPr txBox="1">
            <a:spLocks noChangeArrowheads="1"/>
          </p:cNvSpPr>
          <p:nvPr/>
        </p:nvSpPr>
        <p:spPr bwMode="auto">
          <a:xfrm>
            <a:off x="520700" y="5478463"/>
            <a:ext cx="20431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LEP, Phys.Rept. 427 (2006) 257 </a:t>
            </a:r>
          </a:p>
        </p:txBody>
      </p:sp>
      <p:sp>
        <p:nvSpPr>
          <p:cNvPr id="86023" name="TextBox 10"/>
          <p:cNvSpPr txBox="1">
            <a:spLocks noChangeArrowheads="1"/>
          </p:cNvSpPr>
          <p:nvPr/>
        </p:nvSpPr>
        <p:spPr bwMode="auto">
          <a:xfrm>
            <a:off x="5964238" y="5445125"/>
            <a:ext cx="2432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0000"/>
                </a:solidFill>
              </a:rPr>
              <a:t>ATLAS Coll., Phys.Lett.  B716 (2012) 1 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-681758" y="2716998"/>
            <a:ext cx="180207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Indirect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8282548" y="2491219"/>
            <a:ext cx="1397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Direct</a:t>
            </a:r>
          </a:p>
        </p:txBody>
      </p:sp>
      <p:pic>
        <p:nvPicPr>
          <p:cNvPr id="8602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339850"/>
            <a:ext cx="24907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330325"/>
            <a:ext cx="16208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Plan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85800" y="1047750"/>
            <a:ext cx="7996238" cy="3744913"/>
          </a:xfrm>
        </p:spPr>
        <p:txBody>
          <a:bodyPr/>
          <a:lstStyle/>
          <a:p>
            <a:pPr>
              <a:buFont typeface="Wingdings" charset="0"/>
              <a:buChar char="§"/>
            </a:pPr>
            <a:r>
              <a:rPr lang="en-US">
                <a:latin typeface="Verdana" charset="0"/>
              </a:rPr>
              <a:t>Introduction</a:t>
            </a:r>
          </a:p>
          <a:p>
            <a:pPr lvl="1"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  <a:latin typeface="Verdana" charset="0"/>
              </a:rPr>
              <a:t>My motivation for flavour physics</a:t>
            </a:r>
          </a:p>
          <a:p>
            <a:pPr lvl="1"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  <a:latin typeface="Verdana" charset="0"/>
              </a:rPr>
              <a:t>History of indirect measurements</a:t>
            </a:r>
          </a:p>
          <a:p>
            <a:pPr lvl="1"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  <a:latin typeface="Verdana" charset="0"/>
              </a:rPr>
              <a:t>HQET: Wilson coefficients</a:t>
            </a:r>
          </a:p>
          <a:p>
            <a:pPr lvl="1">
              <a:buFont typeface="Wingdings" charset="0"/>
              <a:buChar char="§"/>
            </a:pPr>
            <a:endParaRPr lang="en-US">
              <a:latin typeface="Verdana" charset="0"/>
            </a:endParaRPr>
          </a:p>
          <a:p>
            <a:pPr>
              <a:buFont typeface="Wingdings" charset="0"/>
              <a:buChar char="§"/>
            </a:pPr>
            <a:r>
              <a:rPr lang="en-US">
                <a:latin typeface="Verdana" charset="0"/>
              </a:rPr>
              <a:t>Rare Decays</a:t>
            </a:r>
          </a:p>
          <a:p>
            <a:pPr lvl="1">
              <a:buFont typeface="Wingdings" charset="0"/>
              <a:buChar char="§"/>
            </a:pPr>
            <a:r>
              <a:rPr lang="en-US" i="1">
                <a:solidFill>
                  <a:schemeClr val="accent2"/>
                </a:solidFill>
                <a:latin typeface="Verdana" charset="0"/>
              </a:rPr>
              <a:t>B</a:t>
            </a:r>
            <a:r>
              <a:rPr lang="en-US" i="1" baseline="-25000">
                <a:solidFill>
                  <a:schemeClr val="accent2"/>
                </a:solidFill>
                <a:latin typeface="Verdana" charset="0"/>
              </a:rPr>
              <a:t>s</a:t>
            </a:r>
            <a:r>
              <a:rPr lang="en-US" i="1" baseline="30000">
                <a:solidFill>
                  <a:schemeClr val="accent2"/>
                </a:solidFill>
                <a:latin typeface="Verdana" charset="0"/>
              </a:rPr>
              <a:t>0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Wingdings" charset="0"/>
              </a:rPr>
              <a:t>μμ</a:t>
            </a:r>
          </a:p>
          <a:p>
            <a:pPr lvl="1">
              <a:buFont typeface="Wingdings" charset="0"/>
              <a:buChar char="§"/>
            </a:pPr>
            <a:r>
              <a:rPr lang="en-US" i="1">
                <a:solidFill>
                  <a:schemeClr val="accent2"/>
                </a:solidFill>
                <a:latin typeface="Verdana" charset="0"/>
              </a:rPr>
              <a:t>B</a:t>
            </a:r>
            <a:r>
              <a:rPr lang="en-US" i="1" baseline="30000">
                <a:solidFill>
                  <a:schemeClr val="accent2"/>
                </a:solidFill>
                <a:latin typeface="Verdana" charset="0"/>
              </a:rPr>
              <a:t>0</a:t>
            </a:r>
            <a:r>
              <a:rPr lang="en-US" i="1">
                <a:solidFill>
                  <a:schemeClr val="accent2"/>
                </a:solidFill>
                <a:latin typeface="Verdana" charset="0"/>
                <a:sym typeface="Wingdings" charset="0"/>
              </a:rPr>
              <a:t>K*μμ</a:t>
            </a:r>
          </a:p>
          <a:p>
            <a:pPr lvl="1">
              <a:buFont typeface="Wingdings" charset="0"/>
              <a:buChar char="§"/>
            </a:pPr>
            <a:r>
              <a:rPr lang="en-US">
                <a:solidFill>
                  <a:schemeClr val="accent2"/>
                </a:solidFill>
                <a:latin typeface="Verdana" charset="0"/>
                <a:sym typeface="Wingdings" charset="0"/>
              </a:rPr>
              <a:t>Present tensions in (rare) B decays</a:t>
            </a:r>
            <a:endParaRPr lang="en-US">
              <a:solidFill>
                <a:schemeClr val="accent2"/>
              </a:solidFill>
              <a:latin typeface="Verdana" charset="0"/>
            </a:endParaRPr>
          </a:p>
          <a:p>
            <a:pPr>
              <a:buFont typeface="Wingdings" charset="0"/>
              <a:buChar char="§"/>
            </a:pPr>
            <a:endParaRPr lang="en-US">
              <a:latin typeface="Verdana" charset="0"/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4688340-28CA-D144-B202-BACABBED2881}" type="slidenum">
              <a:rPr lang="en-US" sz="1000" b="0" i="0"/>
              <a:pPr/>
              <a:t>4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record of indirect discoveries:</a:t>
            </a:r>
          </a:p>
          <a:p>
            <a:endParaRPr lang="en-US">
              <a:latin typeface="Verdana" charset="0"/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5291413-0AF8-EE43-BD28-3F22FF151923}" type="slidenum">
              <a:rPr lang="en-US" sz="1000" b="0" i="0"/>
              <a:pPr/>
              <a:t>40</a:t>
            </a:fld>
            <a:r>
              <a:rPr lang="en-US" sz="1000" b="0" i="0"/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0225" y="1554163"/>
          <a:ext cx="8337550" cy="3336922"/>
        </p:xfrm>
        <a:graphic>
          <a:graphicData uri="http://schemas.openxmlformats.org/drawingml/2006/table">
            <a:tbl>
              <a:tblPr/>
              <a:tblGrid>
                <a:gridCol w="1244600"/>
                <a:gridCol w="1219200"/>
                <a:gridCol w="1398588"/>
                <a:gridCol w="1001712"/>
                <a:gridCol w="1223963"/>
                <a:gridCol w="1554162"/>
                <a:gridCol w="695325"/>
              </a:tblGrid>
              <a:tr h="365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Particle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Indirect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Direct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β decay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1932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Reactor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-CC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Cowan, Reines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1956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β decay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1932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eν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UA1, UA2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1983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μμ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GIM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1970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J/ψ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Richter, Ting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1974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CPV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ππ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CKM, 3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gen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1964/72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Υ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Ledermann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1977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-NC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Gargamelle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1973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e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+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e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en-US" sz="1400" b="0" i="1" u="none" strike="noStrike" cap="none" normalizeH="0" baseline="3000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UA1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1983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 mixing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ARGUS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1987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Wb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D0, CDF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1995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EW fit, LEP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2000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4μ/γγ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CMS, ATLAS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2012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What’s next ?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pic>
        <p:nvPicPr>
          <p:cNvPr id="881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5743575"/>
            <a:ext cx="19796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5803900"/>
            <a:ext cx="1979612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940300"/>
            <a:ext cx="16017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4940300"/>
            <a:ext cx="14398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5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940300"/>
            <a:ext cx="17462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perspective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Historical record of indirect discoveries:</a:t>
            </a:r>
          </a:p>
          <a:p>
            <a:endParaRPr lang="en-US">
              <a:latin typeface="Verdana" charset="0"/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E05AE7C-C893-724B-8D71-39080169412D}" type="slidenum">
              <a:rPr lang="en-US" sz="1000" b="0" i="0"/>
              <a:pPr/>
              <a:t>41</a:t>
            </a:fld>
            <a:r>
              <a:rPr lang="en-US" sz="1000" b="0" i="0"/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0225" y="1554163"/>
          <a:ext cx="8364538" cy="3336922"/>
        </p:xfrm>
        <a:graphic>
          <a:graphicData uri="http://schemas.openxmlformats.org/drawingml/2006/table">
            <a:tbl>
              <a:tblPr/>
              <a:tblGrid>
                <a:gridCol w="1244600"/>
                <a:gridCol w="1219200"/>
                <a:gridCol w="1425575"/>
                <a:gridCol w="1001713"/>
                <a:gridCol w="1223962"/>
                <a:gridCol w="1554163"/>
                <a:gridCol w="695325"/>
              </a:tblGrid>
              <a:tr h="365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Particle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Indirect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Direct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β decay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1932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Reactor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-CC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Cowan, Reines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1956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β decay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1932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eν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UA1, UA2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1983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μμ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GIM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1970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J/ψ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Richter, Ting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1974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CPV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ππ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CKM, 3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gen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1964/72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Υ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Ledermann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1977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ν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-NC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Gargamelle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1973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e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+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e</a:t>
                      </a:r>
                      <a:r>
                        <a:rPr kumimoji="0" lang="en-US" sz="1400" b="0" i="1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en-US" sz="1400" b="0" i="1" u="none" strike="noStrike" cap="none" normalizeH="0" baseline="3000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UA1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1983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 mixing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ARGUS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1987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Wb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D0, CDF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1995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EW fit, LEP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2000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 4μ/γγ</a:t>
                      </a:r>
                      <a:endParaRPr kumimoji="0" lang="en-US" sz="1400" b="0" i="1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CMS, ATLAS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2012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371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Z’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B X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LHCb 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Z’Y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FCC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2038</a:t>
                      </a:r>
                    </a:p>
                  </a:txBody>
                  <a:tcPr marL="91438" marR="91438" marT="45685" marB="456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  <p:pic>
        <p:nvPicPr>
          <p:cNvPr id="891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3"/>
          <a:stretch>
            <a:fillRect/>
          </a:stretch>
        </p:blipFill>
        <p:spPr bwMode="auto">
          <a:xfrm>
            <a:off x="2266950" y="5041900"/>
            <a:ext cx="20653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7697AFB-4DFE-D746-80B3-1E58FC461775}" type="slidenum">
              <a:rPr lang="en-US" sz="1000" b="0" i="0"/>
              <a:pPr/>
              <a:t>42</a:t>
            </a:fld>
            <a:r>
              <a:rPr lang="en-US" sz="1000" b="0" i="0"/>
              <a:t>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0713" y="317500"/>
            <a:ext cx="8329612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b="0" i="0" kern="0" dirty="0" smtClean="0"/>
              <a:t>Heavy </a:t>
            </a:r>
            <a:r>
              <a:rPr lang="en-US" b="0" i="0" kern="0" dirty="0" err="1" smtClean="0"/>
              <a:t>Flavour</a:t>
            </a:r>
            <a:r>
              <a:rPr lang="en-US" b="0" i="0" kern="0" dirty="0" smtClean="0"/>
              <a:t> = Precision search for NP</a:t>
            </a:r>
            <a:endParaRPr lang="en-US" b="0" i="0" kern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185863"/>
            <a:ext cx="8329613" cy="276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0" i="0" kern="0" smtClean="0"/>
              <a:t>Depending on your model, sensitive to multi-TeV scales, eg:</a:t>
            </a:r>
            <a:endParaRPr lang="en-US" b="0" i="0" kern="0" dirty="0"/>
          </a:p>
        </p:txBody>
      </p:sp>
      <p:sp>
        <p:nvSpPr>
          <p:cNvPr id="90116" name="Rectangle 7"/>
          <p:cNvSpPr>
            <a:spLocks noChangeArrowheads="1"/>
          </p:cNvSpPr>
          <p:nvPr/>
        </p:nvSpPr>
        <p:spPr bwMode="auto">
          <a:xfrm>
            <a:off x="5484813" y="6267450"/>
            <a:ext cx="2117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000000"/>
                </a:solidFill>
              </a:rPr>
              <a:t>From Uli Haisch, </a:t>
            </a:r>
            <a:r>
              <a:rPr lang="fr-FR" sz="1000">
                <a:solidFill>
                  <a:srgbClr val="000000"/>
                </a:solidFill>
                <a:hlinkClick r:id="rId2"/>
              </a:rPr>
              <a:t>31 Aug 2016</a:t>
            </a:r>
            <a:endParaRPr lang="en-US" sz="10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38" y="2187575"/>
            <a:ext cx="6457950" cy="40798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15075" y="3757613"/>
            <a:ext cx="2784475" cy="6762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b="0" i="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400" b="0" i="0" baseline="-25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en-US" b="0" i="0" dirty="0">
                <a:solidFill>
                  <a:srgbClr val="000000"/>
                </a:solidFill>
                <a:ea typeface="ＭＳ Ｐゴシック" charset="-128"/>
                <a:cs typeface="+mn-cs"/>
              </a:rPr>
              <a:t> parametrizes magnitude </a:t>
            </a:r>
          </a:p>
          <a:p>
            <a:pPr algn="r">
              <a:defRPr/>
            </a:pPr>
            <a:r>
              <a:rPr lang="en-US" b="0" i="0" dirty="0">
                <a:solidFill>
                  <a:srgbClr val="000000"/>
                </a:solidFill>
                <a:ea typeface="ＭＳ Ｐゴシック" charset="-128"/>
                <a:cs typeface="+mn-cs"/>
              </a:rPr>
              <a:t>of NP in </a:t>
            </a:r>
            <a:r>
              <a:rPr lang="en-US" b="0" i="0" dirty="0" err="1">
                <a:solidFill>
                  <a:srgbClr val="000000"/>
                </a:solidFill>
                <a:ea typeface="ＭＳ Ｐゴシック" charset="-128"/>
                <a:cs typeface="+mn-cs"/>
              </a:rPr>
              <a:t>B</a:t>
            </a:r>
            <a:r>
              <a:rPr lang="en-US" b="0" i="0" baseline="-25000" dirty="0" err="1">
                <a:solidFill>
                  <a:srgbClr val="000000"/>
                </a:solidFill>
                <a:ea typeface="ＭＳ Ｐゴシック" charset="-128"/>
                <a:cs typeface="+mn-cs"/>
              </a:rPr>
              <a:t>q</a:t>
            </a:r>
            <a:r>
              <a:rPr lang="en-US" b="0" i="0" dirty="0">
                <a:solidFill>
                  <a:srgbClr val="000000"/>
                </a:solidFill>
                <a:ea typeface="ＭＳ Ｐゴシック" charset="-128"/>
                <a:cs typeface="+mn-cs"/>
              </a:rPr>
              <a:t> mixing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BB6B14F-420D-6546-9136-92A4CFDF62FA}" type="slidenum">
              <a:rPr lang="en-US" sz="1000" b="0" i="0"/>
              <a:pPr/>
              <a:t>43</a:t>
            </a:fld>
            <a:r>
              <a:rPr lang="en-US" sz="1000" b="0" i="0"/>
              <a:t>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185863"/>
            <a:ext cx="8329613" cy="276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0" i="0" kern="0" smtClean="0"/>
              <a:t>Depending on your model, sensitive to multi-TeV scales, eg:</a:t>
            </a:r>
            <a:endParaRPr lang="en-US" b="0" i="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2670" b="1"/>
          <a:stretch/>
        </p:blipFill>
        <p:spPr>
          <a:xfrm>
            <a:off x="1000336" y="2465388"/>
            <a:ext cx="6554578" cy="380206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1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45" y="2689225"/>
            <a:ext cx="64801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5484813" y="6267450"/>
            <a:ext cx="2117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000000"/>
                </a:solidFill>
              </a:rPr>
              <a:t>From Uli Haisch, </a:t>
            </a:r>
            <a:r>
              <a:rPr lang="fr-FR" sz="1000">
                <a:solidFill>
                  <a:srgbClr val="000000"/>
                </a:solidFill>
                <a:hlinkClick r:id="rId4"/>
              </a:rPr>
              <a:t>31 Aug 2016</a:t>
            </a:r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8250" y="4002088"/>
            <a:ext cx="2606675" cy="4619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hangingPunct="0">
              <a:defRPr sz="12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b="0" i="0" smtClean="0">
                <a:solidFill>
                  <a:srgbClr val="000000"/>
                </a:solidFill>
                <a:latin typeface="Times New Roman" charset="0"/>
              </a:rPr>
              <a:t>μ</a:t>
            </a:r>
            <a:r>
              <a:rPr lang="en-US" sz="2400" b="0" i="0" baseline="-25000" smtClean="0">
                <a:solidFill>
                  <a:srgbClr val="000000"/>
                </a:solidFill>
                <a:latin typeface="Times New Roman" charset="0"/>
              </a:rPr>
              <a:t>B→μμ</a:t>
            </a:r>
            <a:r>
              <a:rPr lang="en-US" sz="1400" b="0" i="0" smtClean="0">
                <a:solidFill>
                  <a:srgbClr val="000000"/>
                </a:solidFill>
              </a:rPr>
              <a:t> is ratio BR</a:t>
            </a:r>
            <a:r>
              <a:rPr lang="en-US" sz="1400" b="0" i="0" baseline="30000" smtClean="0">
                <a:solidFill>
                  <a:srgbClr val="000000"/>
                </a:solidFill>
              </a:rPr>
              <a:t>exp</a:t>
            </a:r>
            <a:r>
              <a:rPr lang="en-US" sz="1400" b="0" i="0" smtClean="0">
                <a:solidFill>
                  <a:srgbClr val="000000"/>
                </a:solidFill>
              </a:rPr>
              <a:t>/BR</a:t>
            </a:r>
            <a:r>
              <a:rPr lang="en-US" sz="1400" b="0" i="0" baseline="30000" smtClean="0">
                <a:solidFill>
                  <a:srgbClr val="000000"/>
                </a:solidFill>
              </a:rPr>
              <a:t>SM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0713" y="317500"/>
            <a:ext cx="8329612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b="0" i="0" kern="0" dirty="0" smtClean="0"/>
              <a:t>Heavy </a:t>
            </a:r>
            <a:r>
              <a:rPr lang="en-US" b="0" i="0" kern="0" dirty="0" err="1" smtClean="0"/>
              <a:t>Flavour</a:t>
            </a:r>
            <a:r>
              <a:rPr lang="en-US" b="0" i="0" kern="0" dirty="0" smtClean="0"/>
              <a:t> = Precision search for NP</a:t>
            </a:r>
            <a:endParaRPr lang="en-US" b="0" i="0" kern="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6D66DEE-43CF-7049-9E07-9A4622C4065A}" type="slidenum">
              <a:rPr lang="en-US" sz="1000" b="0" i="0"/>
              <a:pPr/>
              <a:t>44</a:t>
            </a:fld>
            <a:r>
              <a:rPr lang="en-US" sz="1000" b="0" i="0"/>
              <a:t>)</a:t>
            </a:r>
          </a:p>
        </p:txBody>
      </p:sp>
      <p:pic>
        <p:nvPicPr>
          <p:cNvPr id="921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9178926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64771CE5-EA4B-8443-838E-1938E4D60813}" type="slidenum">
              <a:rPr lang="en-US" sz="1000" b="0" i="0"/>
              <a:pPr/>
              <a:t>45</a:t>
            </a:fld>
            <a:r>
              <a:rPr lang="en-US" sz="1000" b="0" i="0"/>
              <a:t>)</a:t>
            </a:r>
          </a:p>
        </p:txBody>
      </p:sp>
      <p:pic>
        <p:nvPicPr>
          <p:cNvPr id="931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A54F04F-4F8D-394B-96C0-0FFFE8B6E74F}" type="slidenum">
              <a:rPr lang="en-US" sz="1000" b="0" i="0"/>
              <a:pPr/>
              <a:t>46</a:t>
            </a:fld>
            <a:r>
              <a:rPr lang="en-US" sz="1000" b="0" i="0"/>
              <a:t>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b="0" i="0" kern="0" dirty="0" smtClean="0">
                <a:ea typeface="ＭＳ Ｐゴシック" charset="-128"/>
              </a:rPr>
              <a:t>Rare Decays</a:t>
            </a:r>
            <a:endParaRPr lang="en-US" altLang="en-US" b="0" i="0" kern="0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Effective couplings</a:t>
            </a:r>
            <a:endParaRPr lang="en-GB">
              <a:latin typeface="Verdana" charset="0"/>
            </a:endParaRP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33400"/>
          </a:xfrm>
        </p:spPr>
        <p:txBody>
          <a:bodyPr/>
          <a:lstStyle/>
          <a:p>
            <a:r>
              <a:rPr lang="en-US">
                <a:latin typeface="Verdana" charset="0"/>
              </a:rPr>
              <a:t>Historical example:</a:t>
            </a:r>
            <a:endParaRPr lang="en-GB">
              <a:latin typeface="Verdana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F5BBC4C-4FDD-9E4F-8208-B6B38C113290}" type="slidenum">
              <a:rPr lang="en-GB" sz="1000" b="0" i="0"/>
              <a:pPr eaLnBrk="1" hangingPunct="1"/>
              <a:t>47</a:t>
            </a:fld>
            <a:endParaRPr lang="en-GB" sz="1000" b="0" i="0"/>
          </a:p>
        </p:txBody>
      </p:sp>
      <p:pic>
        <p:nvPicPr>
          <p:cNvPr id="9728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447800"/>
            <a:ext cx="36004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004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17367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7287" name="Object 1"/>
          <p:cNvGraphicFramePr>
            <a:graphicFrameLocks noChangeAspect="1"/>
          </p:cNvGraphicFramePr>
          <p:nvPr/>
        </p:nvGraphicFramePr>
        <p:xfrm>
          <a:off x="4038600" y="3505200"/>
          <a:ext cx="16764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4" name="Equation" r:id="rId6" imgW="736600" imgH="444500" progId="Equation.3">
                  <p:embed/>
                </p:oleObj>
              </mc:Choice>
              <mc:Fallback>
                <p:oleObj name="Equation" r:id="rId6" imgW="7366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05200"/>
                        <a:ext cx="1676400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8" name="Content Placeholder 2"/>
          <p:cNvSpPr txBox="1">
            <a:spLocks/>
          </p:cNvSpPr>
          <p:nvPr/>
        </p:nvSpPr>
        <p:spPr bwMode="auto">
          <a:xfrm>
            <a:off x="685800" y="5562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b="0" i="0"/>
              <a:t>Both are correct, depending on the energy scale you consider</a:t>
            </a:r>
            <a:endParaRPr lang="en-GB" sz="1800" b="0" i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Effective couplings</a:t>
            </a:r>
            <a:endParaRPr lang="en-GB">
              <a:latin typeface="Verdana" charset="0"/>
            </a:endParaRP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33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Verdana" charset="0"/>
              </a:rPr>
              <a:t>Historical example</a:t>
            </a:r>
            <a:endParaRPr lang="en-GB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EC32D5AB-1840-AA4A-876C-FFCD20B449D3}" type="slidenum">
              <a:rPr lang="en-GB" sz="1000" b="0" i="0"/>
              <a:pPr eaLnBrk="1" hangingPunct="1"/>
              <a:t>48</a:t>
            </a:fld>
            <a:endParaRPr lang="en-GB" sz="1000" b="0" i="0"/>
          </a:p>
        </p:txBody>
      </p:sp>
      <p:pic>
        <p:nvPicPr>
          <p:cNvPr id="983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52563"/>
            <a:ext cx="36004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6004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188"/>
            <a:ext cx="36004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030663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Content Placeholder 2"/>
          <p:cNvSpPr txBox="1">
            <a:spLocks/>
          </p:cNvSpPr>
          <p:nvPr/>
        </p:nvSpPr>
        <p:spPr bwMode="auto">
          <a:xfrm>
            <a:off x="685800" y="35052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Analog: </a:t>
            </a:r>
            <a:r>
              <a:rPr lang="en-US" sz="2000" b="0" u="sng"/>
              <a:t>Flavour-changing neutral current</a:t>
            </a:r>
            <a:endParaRPr lang="en-GB" sz="2000" b="0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to </a:t>
            </a:r>
            <a:r>
              <a:rPr lang="en-US" i="1" dirty="0" smtClean="0"/>
              <a:t>B</a:t>
            </a:r>
            <a:r>
              <a:rPr lang="en-US" dirty="0" smtClean="0"/>
              <a:t>-decay calculations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Niels Tuning (</a:t>
            </a:r>
            <a:fld id="{66514901-4CFF-A14A-980D-C6E2C5830B51}" type="slidenum">
              <a:rPr lang="en-US" smtClean="0"/>
              <a:pPr>
                <a:defRPr/>
              </a:pPr>
              <a:t>49</a:t>
            </a:fld>
            <a:r>
              <a:rPr lang="en-US" smtClean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9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Rare Decays - Outline: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latin typeface="Verdana" charset="0"/>
              </a:rPr>
              <a:t> 9h30 - 10h15  Lecture 1: </a:t>
            </a:r>
            <a:r>
              <a:rPr lang="is-IS" dirty="0">
                <a:solidFill>
                  <a:schemeClr val="accent2"/>
                </a:solidFill>
                <a:latin typeface="Verdana" charset="0"/>
              </a:rPr>
              <a:t>Introduction</a:t>
            </a:r>
          </a:p>
          <a:p>
            <a:r>
              <a:rPr lang="fr-FR" dirty="0">
                <a:latin typeface="Verdana" charset="0"/>
              </a:rPr>
              <a:t>10h30 - 11h15 Lecture 2: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Effective </a:t>
            </a:r>
            <a:r>
              <a:rPr lang="fr-FR" dirty="0" err="1">
                <a:solidFill>
                  <a:srgbClr val="0066FF"/>
                </a:solidFill>
                <a:latin typeface="Verdana" charset="0"/>
              </a:rPr>
              <a:t>couplings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 </a:t>
            </a:r>
            <a:endParaRPr lang="fr-FR" dirty="0" smtClean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11h30 </a:t>
            </a:r>
            <a:r>
              <a:rPr lang="fr-FR" dirty="0">
                <a:latin typeface="Verdana" charset="0"/>
              </a:rPr>
              <a:t>- 12h15 Lecture 3: </a:t>
            </a:r>
            <a:r>
              <a:rPr lang="fr-FR" dirty="0" err="1" smtClean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-25000" dirty="0" err="1" smtClean="0">
                <a:solidFill>
                  <a:srgbClr val="0066FF"/>
                </a:solidFill>
                <a:latin typeface="Verdana" charset="0"/>
              </a:rPr>
              <a:t>s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μμ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fr-FR" b="1" dirty="0" smtClean="0">
                <a:solidFill>
                  <a:srgbClr val="FF0000"/>
                </a:solidFill>
                <a:latin typeface="Verdana" charset="0"/>
              </a:rPr>
              <a:t>Lunch</a:t>
            </a:r>
            <a:endParaRPr lang="fr-FR" b="1" dirty="0">
              <a:solidFill>
                <a:srgbClr val="FF0000"/>
              </a:solidFill>
              <a:latin typeface="Verdana" charset="0"/>
            </a:endParaRPr>
          </a:p>
          <a:p>
            <a:r>
              <a:rPr lang="fr-FR" dirty="0">
                <a:latin typeface="Verdana" charset="0"/>
              </a:rPr>
              <a:t>13h45 - 14h30 Lecture 4: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30000" dirty="0">
                <a:solidFill>
                  <a:srgbClr val="0066FF"/>
                </a:solidFill>
                <a:latin typeface="Verdana" charset="0"/>
              </a:rPr>
              <a:t>0</a:t>
            </a:r>
            <a:r>
              <a:rPr lang="fr-FR" dirty="0">
                <a:solidFill>
                  <a:srgbClr val="0066FF"/>
                </a:solidFill>
                <a:latin typeface="Verdana" charset="0"/>
                <a:sym typeface="Wingdings" charset="0"/>
              </a:rPr>
              <a:t>K*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15h00 </a:t>
            </a:r>
            <a:r>
              <a:rPr lang="fr-FR" dirty="0">
                <a:latin typeface="Verdana" charset="0"/>
              </a:rPr>
              <a:t>- 16h30 Discussion Session</a:t>
            </a:r>
            <a:endParaRPr lang="en-US" dirty="0">
              <a:latin typeface="Verdana" charset="0"/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BFA0266-7538-1E43-8B61-C68A69F45DC2}" type="slidenum">
              <a:rPr lang="en-US" sz="1000" b="0" i="0"/>
              <a:pPr/>
              <a:t>5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0016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 τ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 b="1" i="1">
              <a:latin typeface="Times New Roman" charset="0"/>
            </a:endParaRP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478275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Example: </a:t>
            </a:r>
            <a:r>
              <a:rPr lang="en-US" dirty="0" err="1" smtClean="0">
                <a:latin typeface="Verdana" charset="0"/>
              </a:rPr>
              <a:t>leptonic</a:t>
            </a:r>
            <a:endParaRPr lang="en-US" dirty="0" smtClean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r>
              <a:rPr lang="en-US" dirty="0" smtClean="0">
                <a:latin typeface="Verdana" charset="0"/>
              </a:rPr>
              <a:t>Factorization:</a:t>
            </a:r>
            <a:endParaRPr lang="en-US" dirty="0">
              <a:latin typeface="Verdana" charset="0"/>
            </a:endParaRPr>
          </a:p>
        </p:txBody>
      </p:sp>
      <p:sp>
        <p:nvSpPr>
          <p:cNvPr id="9933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31C2E719-A578-5146-ACE9-37FA575E928A}" type="slidenum">
              <a:rPr lang="en-US" sz="1000" b="0" i="0"/>
              <a:pPr/>
              <a:t>50</a:t>
            </a:fld>
            <a:r>
              <a:rPr lang="en-US" sz="1000" b="0" i="0"/>
              <a:t>)</a:t>
            </a:r>
          </a:p>
        </p:txBody>
      </p:sp>
      <p:sp>
        <p:nvSpPr>
          <p:cNvPr id="7" name="Left Brace 6"/>
          <p:cNvSpPr/>
          <p:nvPr/>
        </p:nvSpPr>
        <p:spPr bwMode="auto">
          <a:xfrm>
            <a:off x="6876300" y="3774645"/>
            <a:ext cx="345645" cy="215068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99333" name="TextBox 7"/>
          <p:cNvSpPr txBox="1">
            <a:spLocks noChangeArrowheads="1"/>
          </p:cNvSpPr>
          <p:nvPr/>
        </p:nvSpPr>
        <p:spPr bwMode="auto">
          <a:xfrm>
            <a:off x="4073525" y="5310188"/>
            <a:ext cx="488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Strong interaction collected in matrix element</a:t>
            </a:r>
          </a:p>
        </p:txBody>
      </p:sp>
      <p:pic>
        <p:nvPicPr>
          <p:cNvPr id="9933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509588"/>
            <a:ext cx="3279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278188"/>
            <a:ext cx="83010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 τ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401465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Example: </a:t>
            </a:r>
            <a:r>
              <a:rPr lang="en-US" dirty="0" err="1">
                <a:latin typeface="Verdana" charset="0"/>
              </a:rPr>
              <a:t>leptonic</a:t>
            </a:r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Factorization</a:t>
            </a:r>
            <a:r>
              <a:rPr lang="en-US" dirty="0" smtClean="0">
                <a:latin typeface="Verdana" charset="0"/>
              </a:rPr>
              <a:t>:</a:t>
            </a:r>
            <a:r>
              <a:rPr lang="en-US" dirty="0">
                <a:latin typeface="Verdana" charset="0"/>
              </a:rPr>
              <a:t>	</a:t>
            </a:r>
          </a:p>
        </p:txBody>
      </p:sp>
      <p:sp>
        <p:nvSpPr>
          <p:cNvPr id="10035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30E351B8-4353-9C43-BAE0-D159C6776F09}" type="slidenum">
              <a:rPr lang="en-US" sz="1000" b="0" i="0"/>
              <a:pPr/>
              <a:t>51</a:t>
            </a:fld>
            <a:r>
              <a:rPr lang="en-US" sz="1000" b="0" i="0"/>
              <a:t>)</a:t>
            </a:r>
          </a:p>
        </p:txBody>
      </p:sp>
      <p:pic>
        <p:nvPicPr>
          <p:cNvPr id="10035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509588"/>
            <a:ext cx="3279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278188"/>
            <a:ext cx="83010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38" y="4619625"/>
            <a:ext cx="4537075" cy="8064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5426075"/>
            <a:ext cx="6848475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 τ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79425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Example: </a:t>
            </a:r>
            <a:r>
              <a:rPr lang="en-US" dirty="0" err="1">
                <a:latin typeface="Verdana" charset="0"/>
              </a:rPr>
              <a:t>leptonic</a:t>
            </a:r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Factorization:</a:t>
            </a:r>
          </a:p>
          <a:p>
            <a:pPr marL="0" indent="0">
              <a:buNone/>
            </a:pPr>
            <a:endParaRPr lang="en-US" dirty="0">
              <a:latin typeface="Verdana" charset="0"/>
            </a:endParaRPr>
          </a:p>
        </p:txBody>
      </p:sp>
      <p:sp>
        <p:nvSpPr>
          <p:cNvPr id="10137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2180AA56-7C57-B641-AFBB-285E6ADAA516}" type="slidenum">
              <a:rPr lang="en-US" sz="1000" b="0" i="0"/>
              <a:pPr/>
              <a:t>52</a:t>
            </a:fld>
            <a:r>
              <a:rPr lang="en-US" sz="1000" b="0" i="0"/>
              <a:t>)</a:t>
            </a:r>
          </a:p>
        </p:txBody>
      </p:sp>
      <p:pic>
        <p:nvPicPr>
          <p:cNvPr id="10138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509588"/>
            <a:ext cx="3279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278188"/>
            <a:ext cx="8301038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863" y="4849813"/>
            <a:ext cx="3217862" cy="1382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7391368" y="4757373"/>
            <a:ext cx="281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meson is pseudo-scalar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0</a:t>
            </a:r>
            <a:r>
              <a:rPr lang="en-US" b="1" i="1">
                <a:latin typeface="Times New Roman" charset="0"/>
                <a:sym typeface="Wingdings" charset="0"/>
              </a:rPr>
              <a:t> D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μ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478275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Example: semi-</a:t>
            </a:r>
            <a:r>
              <a:rPr lang="en-US" dirty="0" err="1">
                <a:latin typeface="Verdana" charset="0"/>
              </a:rPr>
              <a:t>leptonic</a:t>
            </a:r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r>
              <a:rPr lang="en-US" dirty="0" smtClean="0">
                <a:latin typeface="Verdana" charset="0"/>
              </a:rPr>
              <a:t>Factorization:</a:t>
            </a:r>
            <a:endParaRPr lang="en-US" dirty="0">
              <a:latin typeface="Verdana" charset="0"/>
            </a:endParaRPr>
          </a:p>
          <a:p>
            <a:pPr marL="0" indent="0">
              <a:buNone/>
            </a:pPr>
            <a:endParaRPr lang="en-US" dirty="0">
              <a:latin typeface="Verdana" charset="0"/>
            </a:endParaRPr>
          </a:p>
        </p:txBody>
      </p:sp>
      <p:sp>
        <p:nvSpPr>
          <p:cNvPr id="10240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3B1ECFE9-02C4-5046-A127-670784FDA736}" type="slidenum">
              <a:rPr lang="en-US" sz="1000" b="0" i="0"/>
              <a:pPr/>
              <a:t>53</a:t>
            </a:fld>
            <a:r>
              <a:rPr lang="en-US" sz="1000" b="0" i="0"/>
              <a:t>)</a:t>
            </a:r>
          </a:p>
        </p:txBody>
      </p:sp>
      <p:sp>
        <p:nvSpPr>
          <p:cNvPr id="9" name="Left Brace 8"/>
          <p:cNvSpPr/>
          <p:nvPr/>
        </p:nvSpPr>
        <p:spPr bwMode="auto">
          <a:xfrm>
            <a:off x="6876300" y="3774645"/>
            <a:ext cx="345645" cy="215068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02405" name="TextBox 9"/>
          <p:cNvSpPr txBox="1">
            <a:spLocks noChangeArrowheads="1"/>
          </p:cNvSpPr>
          <p:nvPr/>
        </p:nvSpPr>
        <p:spPr bwMode="auto">
          <a:xfrm>
            <a:off x="4073525" y="5310188"/>
            <a:ext cx="4887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/>
              <a:t>Strong interaction collected in matrix element</a:t>
            </a:r>
          </a:p>
        </p:txBody>
      </p:sp>
      <p:pic>
        <p:nvPicPr>
          <p:cNvPr id="10240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93763"/>
            <a:ext cx="34639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275013"/>
            <a:ext cx="76406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0</a:t>
            </a:r>
            <a:r>
              <a:rPr lang="en-US" b="1" i="1">
                <a:latin typeface="Times New Roman" charset="0"/>
                <a:sym typeface="Wingdings" charset="0"/>
              </a:rPr>
              <a:t> D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μ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79425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Example: semi-</a:t>
            </a:r>
            <a:r>
              <a:rPr lang="en-US" dirty="0" err="1">
                <a:latin typeface="Verdana" charset="0"/>
              </a:rPr>
              <a:t>leptonic</a:t>
            </a:r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Factorization:</a:t>
            </a:r>
          </a:p>
          <a:p>
            <a:pPr marL="0" indent="0">
              <a:buNone/>
            </a:pPr>
            <a:endParaRPr lang="en-US" dirty="0">
              <a:latin typeface="Verdana" charset="0"/>
            </a:endParaRPr>
          </a:p>
        </p:txBody>
      </p:sp>
      <p:sp>
        <p:nvSpPr>
          <p:cNvPr id="10342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BE718EE-C721-A646-9BD1-D95CDB0CF901}" type="slidenum">
              <a:rPr lang="en-US" sz="1000" b="0" i="0"/>
              <a:pPr/>
              <a:t>54</a:t>
            </a:fld>
            <a:r>
              <a:rPr lang="en-US" sz="1000" b="0" i="0"/>
              <a:t>)</a:t>
            </a:r>
          </a:p>
        </p:txBody>
      </p:sp>
      <p:sp>
        <p:nvSpPr>
          <p:cNvPr id="9" name="Left Brace 8"/>
          <p:cNvSpPr/>
          <p:nvPr/>
        </p:nvSpPr>
        <p:spPr bwMode="auto">
          <a:xfrm>
            <a:off x="6876300" y="3774645"/>
            <a:ext cx="345645" cy="215068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/>
          <a:lstStyle/>
          <a:p>
            <a:pPr eaLnBrk="1" hangingPunct="1">
              <a:defRPr/>
            </a:pPr>
            <a:endParaRPr lang="en-US">
              <a:latin typeface="Verdana" pitchFamily="34" charset="0"/>
            </a:endParaRPr>
          </a:p>
        </p:txBody>
      </p:sp>
      <p:pic>
        <p:nvPicPr>
          <p:cNvPr id="10342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93763"/>
            <a:ext cx="34639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275013"/>
            <a:ext cx="76406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195888"/>
            <a:ext cx="7896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0</a:t>
            </a:r>
            <a:r>
              <a:rPr lang="en-US" b="1" i="1">
                <a:latin typeface="Times New Roman" charset="0"/>
                <a:sym typeface="Wingdings" charset="0"/>
              </a:rPr>
              <a:t> D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μ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79425"/>
          </a:xfrm>
        </p:spPr>
        <p:txBody>
          <a:bodyPr/>
          <a:lstStyle/>
          <a:p>
            <a:r>
              <a:rPr lang="en-US">
                <a:latin typeface="Verdana" charset="0"/>
              </a:rPr>
              <a:t>Form-factors:</a:t>
            </a:r>
          </a:p>
        </p:txBody>
      </p:sp>
      <p:sp>
        <p:nvSpPr>
          <p:cNvPr id="1044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5E86ABC9-2EA0-5A48-A337-EE1AEF5BD114}" type="slidenum">
              <a:rPr lang="en-US" sz="1000" b="0" i="0"/>
              <a:pPr/>
              <a:t>55</a:t>
            </a:fld>
            <a:r>
              <a:rPr lang="en-US" sz="1000" b="0" i="0"/>
              <a:t>)</a:t>
            </a:r>
          </a:p>
        </p:txBody>
      </p:sp>
      <p:pic>
        <p:nvPicPr>
          <p:cNvPr id="10445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224088"/>
            <a:ext cx="34639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195888"/>
            <a:ext cx="7896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"/>
            <a:ext cx="402907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5" name="Group 6"/>
          <p:cNvGrpSpPr>
            <a:grpSpLocks/>
          </p:cNvGrpSpPr>
          <p:nvPr/>
        </p:nvGrpSpPr>
        <p:grpSpPr bwMode="auto">
          <a:xfrm>
            <a:off x="7260350" y="2161635"/>
            <a:ext cx="1882775" cy="631825"/>
            <a:chOff x="1516765" y="1393535"/>
            <a:chExt cx="1883103" cy="630849"/>
          </a:xfrm>
          <a:solidFill>
            <a:schemeClr val="bg1"/>
          </a:solidFill>
        </p:grpSpPr>
        <p:cxnSp>
          <p:nvCxnSpPr>
            <p:cNvPr id="104463" name="Straight Arrow Connector 3"/>
            <p:cNvCxnSpPr>
              <a:cxnSpLocks noChangeShapeType="1"/>
            </p:cNvCxnSpPr>
            <p:nvPr/>
          </p:nvCxnSpPr>
          <p:spPr bwMode="auto">
            <a:xfrm>
              <a:off x="2536535" y="1854395"/>
              <a:ext cx="576075" cy="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xtLst/>
          </p:spPr>
        </p:cxnSp>
        <p:cxnSp>
          <p:nvCxnSpPr>
            <p:cNvPr id="104464" name="Straight Arrow Connector 9"/>
            <p:cNvCxnSpPr>
              <a:cxnSpLocks noChangeShapeType="1"/>
            </p:cNvCxnSpPr>
            <p:nvPr/>
          </p:nvCxnSpPr>
          <p:spPr bwMode="auto">
            <a:xfrm>
              <a:off x="1883650" y="1854395"/>
              <a:ext cx="576075" cy="0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xtLst/>
          </p:spPr>
        </p:cxnSp>
        <p:sp>
          <p:nvSpPr>
            <p:cNvPr id="104465" name="TextBox 4"/>
            <p:cNvSpPr txBox="1">
              <a:spLocks noChangeArrowheads="1"/>
            </p:cNvSpPr>
            <p:nvPr/>
          </p:nvSpPr>
          <p:spPr bwMode="auto">
            <a:xfrm>
              <a:off x="1516765" y="1647558"/>
              <a:ext cx="312906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μ</a:t>
              </a:r>
            </a:p>
          </p:txBody>
        </p:sp>
        <p:sp>
          <p:nvSpPr>
            <p:cNvPr id="104466" name="TextBox 12"/>
            <p:cNvSpPr txBox="1">
              <a:spLocks noChangeArrowheads="1"/>
            </p:cNvSpPr>
            <p:nvPr/>
          </p:nvSpPr>
          <p:spPr bwMode="auto">
            <a:xfrm>
              <a:off x="3112610" y="1655052"/>
              <a:ext cx="287258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ν</a:t>
              </a:r>
            </a:p>
          </p:txBody>
        </p:sp>
        <p:sp>
          <p:nvSpPr>
            <p:cNvPr id="104467" name="Oval 5"/>
            <p:cNvSpPr>
              <a:spLocks noChangeArrowheads="1"/>
            </p:cNvSpPr>
            <p:nvPr/>
          </p:nvSpPr>
          <p:spPr bwMode="auto">
            <a:xfrm>
              <a:off x="2429421" y="1751204"/>
              <a:ext cx="192025" cy="20638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04468" name="TextBox 14"/>
            <p:cNvSpPr txBox="1">
              <a:spLocks noChangeArrowheads="1"/>
            </p:cNvSpPr>
            <p:nvPr/>
          </p:nvSpPr>
          <p:spPr bwMode="auto">
            <a:xfrm>
              <a:off x="2377182" y="1393535"/>
              <a:ext cx="351378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D</a:t>
              </a:r>
            </a:p>
          </p:txBody>
        </p:sp>
      </p:grpSp>
      <p:grpSp>
        <p:nvGrpSpPr>
          <p:cNvPr id="104456" name="Group 16"/>
          <p:cNvGrpSpPr>
            <a:grpSpLocks/>
          </p:cNvGrpSpPr>
          <p:nvPr/>
        </p:nvGrpSpPr>
        <p:grpSpPr bwMode="auto">
          <a:xfrm>
            <a:off x="4687215" y="2161635"/>
            <a:ext cx="2011362" cy="631825"/>
            <a:chOff x="1516765" y="1393535"/>
            <a:chExt cx="2011343" cy="630849"/>
          </a:xfrm>
        </p:grpSpPr>
        <p:cxnSp>
          <p:nvCxnSpPr>
            <p:cNvPr id="104458" name="Straight Arrow Connector 17"/>
            <p:cNvCxnSpPr>
              <a:cxnSpLocks noChangeShapeType="1"/>
            </p:cNvCxnSpPr>
            <p:nvPr/>
          </p:nvCxnSpPr>
          <p:spPr bwMode="auto">
            <a:xfrm>
              <a:off x="2536535" y="1854395"/>
              <a:ext cx="57607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459" name="Straight Arrow Connector 18"/>
            <p:cNvCxnSpPr>
              <a:cxnSpLocks noChangeShapeType="1"/>
            </p:cNvCxnSpPr>
            <p:nvPr/>
          </p:nvCxnSpPr>
          <p:spPr bwMode="auto">
            <a:xfrm>
              <a:off x="1883650" y="1854395"/>
              <a:ext cx="57607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60" name="TextBox 19"/>
            <p:cNvSpPr txBox="1">
              <a:spLocks noChangeArrowheads="1"/>
            </p:cNvSpPr>
            <p:nvPr/>
          </p:nvSpPr>
          <p:spPr bwMode="auto">
            <a:xfrm>
              <a:off x="1516765" y="1647558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D</a:t>
              </a:r>
            </a:p>
          </p:txBody>
        </p:sp>
        <p:sp>
          <p:nvSpPr>
            <p:cNvPr id="104461" name="TextBox 20"/>
            <p:cNvSpPr txBox="1">
              <a:spLocks noChangeArrowheads="1"/>
            </p:cNvSpPr>
            <p:nvPr/>
          </p:nvSpPr>
          <p:spPr bwMode="auto">
            <a:xfrm>
              <a:off x="3112610" y="1655052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μν</a:t>
              </a:r>
            </a:p>
          </p:txBody>
        </p:sp>
        <p:sp>
          <p:nvSpPr>
            <p:cNvPr id="104462" name="TextBox 22"/>
            <p:cNvSpPr txBox="1">
              <a:spLocks noChangeArrowheads="1"/>
            </p:cNvSpPr>
            <p:nvPr/>
          </p:nvSpPr>
          <p:spPr bwMode="auto">
            <a:xfrm>
              <a:off x="2377182" y="1393535"/>
              <a:ext cx="184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endParaRPr lang="en-US" sz="1800">
                <a:solidFill>
                  <a:srgbClr val="FF0000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104457" name="TextBox 7"/>
          <p:cNvSpPr txBox="1">
            <a:spLocks noChangeArrowheads="1"/>
          </p:cNvSpPr>
          <p:nvPr/>
        </p:nvSpPr>
        <p:spPr bwMode="auto">
          <a:xfrm rot="-5400000">
            <a:off x="8133159" y="3247482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zero-recoil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Example: </a:t>
            </a:r>
            <a:r>
              <a:rPr lang="en-US" b="1" i="1">
                <a:latin typeface="Times New Roman" charset="0"/>
              </a:rPr>
              <a:t>B</a:t>
            </a:r>
            <a:r>
              <a:rPr lang="en-US" b="1" i="1" baseline="30000">
                <a:latin typeface="Times New Roman" charset="0"/>
              </a:rPr>
              <a:t>0</a:t>
            </a:r>
            <a:r>
              <a:rPr lang="en-US" b="1" i="1">
                <a:latin typeface="Times New Roman" charset="0"/>
                <a:sym typeface="Wingdings" charset="0"/>
              </a:rPr>
              <a:t> D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μ</a:t>
            </a:r>
            <a:r>
              <a:rPr lang="en-US" b="1" i="1" baseline="30000">
                <a:latin typeface="Times New Roman" charset="0"/>
                <a:sym typeface="Wingdings" charset="0"/>
              </a:rPr>
              <a:t>+</a:t>
            </a:r>
            <a:r>
              <a:rPr lang="en-US" b="1" i="1">
                <a:latin typeface="Times New Roman" charset="0"/>
                <a:sym typeface="Wingdings" charset="0"/>
              </a:rPr>
              <a:t>ν</a:t>
            </a:r>
            <a:endParaRPr lang="en-US">
              <a:latin typeface="Verdana" charset="0"/>
            </a:endParaRP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79425"/>
          </a:xfrm>
        </p:spPr>
        <p:txBody>
          <a:bodyPr/>
          <a:lstStyle/>
          <a:p>
            <a:r>
              <a:rPr lang="en-US">
                <a:latin typeface="Verdana" charset="0"/>
              </a:rPr>
              <a:t>Form-factors:</a:t>
            </a:r>
          </a:p>
        </p:txBody>
      </p:sp>
      <p:sp>
        <p:nvSpPr>
          <p:cNvPr id="1044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5E86ABC9-2EA0-5A48-A337-EE1AEF5BD114}" type="slidenum">
              <a:rPr lang="en-US" sz="1000" b="0" i="0"/>
              <a:pPr/>
              <a:t>56</a:t>
            </a:fld>
            <a:r>
              <a:rPr lang="en-US" sz="1000" b="0" i="0"/>
              <a:t>)</a:t>
            </a:r>
          </a:p>
        </p:txBody>
      </p:sp>
      <p:pic>
        <p:nvPicPr>
          <p:cNvPr id="10445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224088"/>
            <a:ext cx="34639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195888"/>
            <a:ext cx="7896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"/>
            <a:ext cx="402907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6596736"/>
            <a:ext cx="4159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From: Robert Fleischer, </a:t>
            </a:r>
            <a:r>
              <a:rPr lang="en-US" sz="1000" b="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Flavour</a:t>
            </a:r>
            <a:r>
              <a:rPr lang="en-US" sz="1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Physics and CP Violation, arXiv:0802.2882</a:t>
            </a:r>
            <a:endParaRPr lang="en-US" sz="1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6-12-14 at 10.58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9" y="2005508"/>
            <a:ext cx="7873025" cy="3962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6-12-14 at 10.58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50" y="2468875"/>
            <a:ext cx="7874000" cy="40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Straight Arrow Connector 18"/>
          <p:cNvCxnSpPr>
            <a:cxnSpLocks noChangeShapeType="1"/>
          </p:cNvCxnSpPr>
          <p:nvPr/>
        </p:nvCxnSpPr>
        <p:spPr bwMode="auto">
          <a:xfrm flipV="1">
            <a:off x="5608935" y="2852925"/>
            <a:ext cx="0" cy="69129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18"/>
          <p:cNvCxnSpPr>
            <a:cxnSpLocks noChangeShapeType="1"/>
          </p:cNvCxnSpPr>
          <p:nvPr/>
        </p:nvCxnSpPr>
        <p:spPr bwMode="auto">
          <a:xfrm>
            <a:off x="5608935" y="1470345"/>
            <a:ext cx="0" cy="53767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84941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188325" cy="457200"/>
          </a:xfrm>
        </p:spPr>
        <p:txBody>
          <a:bodyPr/>
          <a:lstStyle/>
          <a:p>
            <a:r>
              <a:rPr lang="en-US">
                <a:latin typeface="Verdana" charset="0"/>
              </a:rPr>
              <a:t>Effective Hamiltonian – Operator Product Expansion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64370" cy="1209675"/>
          </a:xfrm>
        </p:spPr>
        <p:txBody>
          <a:bodyPr/>
          <a:lstStyle/>
          <a:p>
            <a:r>
              <a:rPr lang="en-US" sz="1800" dirty="0" err="1">
                <a:solidFill>
                  <a:schemeClr val="accent2"/>
                </a:solidFill>
                <a:latin typeface="Verdana" charset="0"/>
              </a:rPr>
              <a:t>Hadronic</a:t>
            </a: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 decays, typically </a:t>
            </a:r>
            <a:r>
              <a:rPr lang="en-US" sz="1800" b="1" u="sng" dirty="0">
                <a:solidFill>
                  <a:schemeClr val="accent2"/>
                </a:solidFill>
                <a:latin typeface="Verdana" charset="0"/>
              </a:rPr>
              <a:t>factorization</a:t>
            </a:r>
            <a:r>
              <a:rPr lang="en-US" sz="1800" dirty="0">
                <a:solidFill>
                  <a:schemeClr val="accent2"/>
                </a:solidFill>
                <a:latin typeface="Verdana" charset="0"/>
              </a:rPr>
              <a:t> does not hold any longer</a:t>
            </a:r>
          </a:p>
          <a:p>
            <a:r>
              <a:rPr lang="en-US" sz="1800" dirty="0">
                <a:latin typeface="Verdana" charset="0"/>
              </a:rPr>
              <a:t>Separate calculable short distance effects, from non-</a:t>
            </a:r>
            <a:r>
              <a:rPr lang="en-US" sz="1800" dirty="0" err="1">
                <a:latin typeface="Verdana" charset="0"/>
              </a:rPr>
              <a:t>perturbative</a:t>
            </a:r>
            <a:r>
              <a:rPr lang="en-US" sz="1800" dirty="0">
                <a:latin typeface="Verdana" charset="0"/>
              </a:rPr>
              <a:t> long-distance effects</a:t>
            </a:r>
          </a:p>
        </p:txBody>
      </p:sp>
      <p:sp>
        <p:nvSpPr>
          <p:cNvPr id="1054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F1DAF7B-3DBB-F145-A059-E714FA7A79C9}" type="slidenum">
              <a:rPr lang="en-US" sz="1000" b="0" i="0"/>
              <a:pPr/>
              <a:t>57</a:t>
            </a:fld>
            <a:r>
              <a:rPr lang="en-US" sz="1000" b="0" i="0"/>
              <a:t>)</a:t>
            </a:r>
          </a:p>
        </p:txBody>
      </p:sp>
      <p:pic>
        <p:nvPicPr>
          <p:cNvPr id="1054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276475"/>
            <a:ext cx="38830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63" y="3236913"/>
            <a:ext cx="5391150" cy="14208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4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4887913"/>
            <a:ext cx="62214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Content Placeholder 2"/>
          <p:cNvSpPr txBox="1">
            <a:spLocks/>
          </p:cNvSpPr>
          <p:nvPr/>
        </p:nvSpPr>
        <p:spPr bwMode="auto">
          <a:xfrm>
            <a:off x="731838" y="5848350"/>
            <a:ext cx="807243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>
                <a:solidFill>
                  <a:schemeClr val="tx1"/>
                </a:solidFill>
                <a:latin typeface="Times New Roman" charset="0"/>
              </a:rPr>
              <a:t>C</a:t>
            </a:r>
            <a:r>
              <a:rPr lang="en-US" sz="2000" b="0" baseline="-25000">
                <a:solidFill>
                  <a:schemeClr val="tx1"/>
                </a:solidFill>
                <a:latin typeface="Times New Roman" charset="0"/>
              </a:rPr>
              <a:t>i</a:t>
            </a:r>
            <a:r>
              <a:rPr lang="en-US" sz="2000" b="0" i="0">
                <a:solidFill>
                  <a:schemeClr val="tx1"/>
                </a:solidFill>
              </a:rPr>
              <a:t>: calculable </a:t>
            </a:r>
            <a:r>
              <a:rPr lang="en-US" sz="2000" b="0" i="0">
                <a:solidFill>
                  <a:srgbClr val="0066FF"/>
                </a:solidFill>
              </a:rPr>
              <a:t>Wilson coeffients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To be compared to experiment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Effective couplings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6425" cy="633413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Hadronic decays, typically </a:t>
            </a:r>
            <a:r>
              <a:rPr lang="en-US" sz="1800">
                <a:solidFill>
                  <a:srgbClr val="0066FF"/>
                </a:solidFill>
                <a:latin typeface="Verdana" charset="0"/>
              </a:rPr>
              <a:t>factorization</a:t>
            </a:r>
            <a:r>
              <a:rPr lang="en-US" sz="1800">
                <a:latin typeface="Verdana" charset="0"/>
              </a:rPr>
              <a:t> does not hold any longer</a:t>
            </a:r>
          </a:p>
          <a:p>
            <a:r>
              <a:rPr lang="en-US" sz="1800">
                <a:latin typeface="Verdana" charset="0"/>
              </a:rPr>
              <a:t>Separate calculable short distance effects, from non-perturbative long-distance effects</a:t>
            </a:r>
          </a:p>
        </p:txBody>
      </p:sp>
      <p:sp>
        <p:nvSpPr>
          <p:cNvPr id="10649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A11D03B-9BCB-264E-8BA8-A329427337A7}" type="slidenum">
              <a:rPr lang="en-US" sz="1000" b="0" i="0"/>
              <a:pPr/>
              <a:t>58</a:t>
            </a:fld>
            <a:r>
              <a:rPr lang="en-US" sz="1000" b="0" i="0"/>
              <a:t>)</a:t>
            </a:r>
          </a:p>
        </p:txBody>
      </p:sp>
      <p:pic>
        <p:nvPicPr>
          <p:cNvPr id="1065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700213"/>
            <a:ext cx="67754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4389438"/>
            <a:ext cx="61991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ight Arrow 6"/>
          <p:cNvSpPr>
            <a:spLocks noChangeArrowheads="1"/>
          </p:cNvSpPr>
          <p:nvPr/>
        </p:nvSpPr>
        <p:spPr bwMode="auto">
          <a:xfrm>
            <a:off x="4725988" y="2930525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3" name="Right Arrow 7"/>
          <p:cNvSpPr>
            <a:spLocks noChangeArrowheads="1"/>
          </p:cNvSpPr>
          <p:nvPr/>
        </p:nvSpPr>
        <p:spPr bwMode="auto">
          <a:xfrm>
            <a:off x="4725988" y="4735513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Effective </a:t>
            </a:r>
            <a:r>
              <a:rPr lang="en-US" dirty="0" smtClean="0">
                <a:latin typeface="Verdana" charset="0"/>
              </a:rPr>
              <a:t>couplings: </a:t>
            </a:r>
            <a:r>
              <a:rPr lang="en-US" dirty="0" err="1" smtClean="0">
                <a:latin typeface="Verdana" charset="0"/>
              </a:rPr>
              <a:t>b</a:t>
            </a:r>
            <a:r>
              <a:rPr lang="en-US" dirty="0" err="1" smtClean="0">
                <a:latin typeface="Verdana" charset="0"/>
                <a:sym typeface="Wingdings"/>
              </a:rPr>
              <a:t>sqq</a:t>
            </a:r>
            <a:endParaRPr lang="en-US" dirty="0">
              <a:latin typeface="Verdana" charset="0"/>
            </a:endParaRP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6425" cy="633413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Hadronic decays, typically </a:t>
            </a:r>
            <a:r>
              <a:rPr lang="en-US" sz="1800">
                <a:solidFill>
                  <a:srgbClr val="0066FF"/>
                </a:solidFill>
                <a:latin typeface="Verdana" charset="0"/>
              </a:rPr>
              <a:t>factorization</a:t>
            </a:r>
            <a:r>
              <a:rPr lang="en-US" sz="1800">
                <a:latin typeface="Verdana" charset="0"/>
              </a:rPr>
              <a:t> does not hold any longer</a:t>
            </a:r>
          </a:p>
          <a:p>
            <a:r>
              <a:rPr lang="en-US" sz="1800">
                <a:latin typeface="Verdana" charset="0"/>
              </a:rPr>
              <a:t>Separate calculable short distance effects, from non-perturbative long-distance effects</a:t>
            </a:r>
          </a:p>
        </p:txBody>
      </p:sp>
      <p:sp>
        <p:nvSpPr>
          <p:cNvPr id="10752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EAEC4105-3753-B54B-8A69-A243EFB81016}" type="slidenum">
              <a:rPr lang="en-US" sz="1000" b="0" i="0"/>
              <a:pPr/>
              <a:t>59</a:t>
            </a:fld>
            <a:r>
              <a:rPr lang="en-US" sz="1000" b="0" i="0"/>
              <a:t>)</a:t>
            </a:r>
          </a:p>
        </p:txBody>
      </p:sp>
      <p:sp>
        <p:nvSpPr>
          <p:cNvPr id="107524" name="Right Arrow 7"/>
          <p:cNvSpPr>
            <a:spLocks noChangeArrowheads="1"/>
          </p:cNvSpPr>
          <p:nvPr/>
        </p:nvSpPr>
        <p:spPr bwMode="auto">
          <a:xfrm>
            <a:off x="4918075" y="5195888"/>
            <a:ext cx="268288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854200"/>
            <a:ext cx="40370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1"/>
          <a:stretch>
            <a:fillRect/>
          </a:stretch>
        </p:blipFill>
        <p:spPr bwMode="auto">
          <a:xfrm>
            <a:off x="5646832" y="1822450"/>
            <a:ext cx="23066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r="34666"/>
          <a:stretch>
            <a:fillRect/>
          </a:stretch>
        </p:blipFill>
        <p:spPr bwMode="auto">
          <a:xfrm>
            <a:off x="5838920" y="3236913"/>
            <a:ext cx="20796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3"/>
          <a:stretch>
            <a:fillRect/>
          </a:stretch>
        </p:blipFill>
        <p:spPr bwMode="auto">
          <a:xfrm>
            <a:off x="5916707" y="4773613"/>
            <a:ext cx="22653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Right Arrow 7"/>
          <p:cNvSpPr>
            <a:spLocks noChangeArrowheads="1"/>
          </p:cNvSpPr>
          <p:nvPr/>
        </p:nvSpPr>
        <p:spPr bwMode="auto">
          <a:xfrm>
            <a:off x="4918075" y="3621088"/>
            <a:ext cx="268288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30" name="Right Arrow 7"/>
          <p:cNvSpPr>
            <a:spLocks noChangeArrowheads="1"/>
          </p:cNvSpPr>
          <p:nvPr/>
        </p:nvSpPr>
        <p:spPr bwMode="auto">
          <a:xfrm>
            <a:off x="4918075" y="2122488"/>
            <a:ext cx="268288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Road to discovery: Wilson coefficients</a:t>
            </a:r>
          </a:p>
        </p:txBody>
      </p:sp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6F48B77D-539F-994F-A70E-3E71EC3938CC}" type="slidenum">
              <a:rPr lang="en-US" sz="1000" b="0" i="0"/>
              <a:pPr/>
              <a:t>6</a:t>
            </a:fld>
            <a:r>
              <a:rPr lang="en-US" sz="1000" b="0" i="0"/>
              <a:t>)</a:t>
            </a:r>
          </a:p>
        </p:txBody>
      </p:sp>
      <p:grpSp>
        <p:nvGrpSpPr>
          <p:cNvPr id="31747" name="Group 10"/>
          <p:cNvGrpSpPr>
            <a:grpSpLocks/>
          </p:cNvGrpSpPr>
          <p:nvPr/>
        </p:nvGrpSpPr>
        <p:grpSpPr bwMode="auto">
          <a:xfrm>
            <a:off x="1114425" y="933450"/>
            <a:ext cx="6837363" cy="5476875"/>
            <a:chOff x="1037968" y="971080"/>
            <a:chExt cx="6837216" cy="5478424"/>
          </a:xfrm>
        </p:grpSpPr>
        <p:sp>
          <p:nvSpPr>
            <p:cNvPr id="3" name="Rectangle 2"/>
            <p:cNvSpPr/>
            <p:nvPr/>
          </p:nvSpPr>
          <p:spPr>
            <a:xfrm>
              <a:off x="1037968" y="971080"/>
              <a:ext cx="6837216" cy="547842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Theory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(What are Wilson coefficients?)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Measurements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(sensitive to Wilson coefficients)</a:t>
              </a: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Fit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(i.e. determine Wilson coefficients)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Interpretation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(which models correspond to theses Wilson coefficients?)</a:t>
              </a:r>
            </a:p>
          </p:txBody>
        </p:sp>
        <p:sp>
          <p:nvSpPr>
            <p:cNvPr id="31749" name="Right Arrow 6"/>
            <p:cNvSpPr>
              <a:spLocks noChangeArrowheads="1"/>
            </p:cNvSpPr>
            <p:nvPr/>
          </p:nvSpPr>
          <p:spPr bwMode="auto">
            <a:xfrm rot="5400000">
              <a:off x="4264760" y="1623965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31750" name="Right Arrow 8"/>
            <p:cNvSpPr>
              <a:spLocks noChangeArrowheads="1"/>
            </p:cNvSpPr>
            <p:nvPr/>
          </p:nvSpPr>
          <p:spPr bwMode="auto">
            <a:xfrm rot="5400000">
              <a:off x="4264761" y="31985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31751" name="Right Arrow 9"/>
            <p:cNvSpPr>
              <a:spLocks noChangeArrowheads="1"/>
            </p:cNvSpPr>
            <p:nvPr/>
          </p:nvSpPr>
          <p:spPr bwMode="auto">
            <a:xfrm rot="5400000">
              <a:off x="4264761" y="47347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Effective </a:t>
            </a:r>
            <a:r>
              <a:rPr lang="en-US" dirty="0" smtClean="0">
                <a:latin typeface="Verdana" charset="0"/>
              </a:rPr>
              <a:t>couplings: </a:t>
            </a:r>
            <a:r>
              <a:rPr lang="en-US" dirty="0" err="1" smtClean="0">
                <a:latin typeface="Verdana" charset="0"/>
              </a:rPr>
              <a:t>b</a:t>
            </a:r>
            <a:r>
              <a:rPr lang="en-US" dirty="0" err="1" smtClean="0">
                <a:latin typeface="Verdana" charset="0"/>
                <a:sym typeface="Wingdings"/>
              </a:rPr>
              <a:t>sll</a:t>
            </a:r>
            <a:endParaRPr lang="en-US" dirty="0">
              <a:latin typeface="Verdana" charset="0"/>
            </a:endParaRP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6425" cy="633413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Hadronic decays, typically </a:t>
            </a:r>
            <a:r>
              <a:rPr lang="en-US" sz="1800">
                <a:solidFill>
                  <a:srgbClr val="0066FF"/>
                </a:solidFill>
                <a:latin typeface="Verdana" charset="0"/>
              </a:rPr>
              <a:t>factorization</a:t>
            </a:r>
            <a:r>
              <a:rPr lang="en-US" sz="1800">
                <a:latin typeface="Verdana" charset="0"/>
              </a:rPr>
              <a:t> does not hold any longer</a:t>
            </a:r>
          </a:p>
          <a:p>
            <a:r>
              <a:rPr lang="en-US" sz="1800">
                <a:latin typeface="Verdana" charset="0"/>
              </a:rPr>
              <a:t>Separate calculable short distance effects, from non-perturbative long-distance effects</a:t>
            </a:r>
          </a:p>
        </p:txBody>
      </p:sp>
      <p:sp>
        <p:nvSpPr>
          <p:cNvPr id="10854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0EDEC70-6B21-5D41-9B13-86E4D8E1EF4D}" type="slidenum">
              <a:rPr lang="en-US" sz="1000" b="0" i="0"/>
              <a:pPr/>
              <a:t>60</a:t>
            </a:fld>
            <a:r>
              <a:rPr lang="en-US" sz="1000" b="0" i="0"/>
              <a:t>)</a:t>
            </a:r>
          </a:p>
        </p:txBody>
      </p:sp>
      <p:sp>
        <p:nvSpPr>
          <p:cNvPr id="108548" name="Right Arrow 7"/>
          <p:cNvSpPr>
            <a:spLocks noChangeArrowheads="1"/>
          </p:cNvSpPr>
          <p:nvPr/>
        </p:nvSpPr>
        <p:spPr bwMode="auto">
          <a:xfrm>
            <a:off x="4725988" y="4735513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0854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/>
          <a:stretch>
            <a:fillRect/>
          </a:stretch>
        </p:blipFill>
        <p:spPr bwMode="auto">
          <a:xfrm>
            <a:off x="155575" y="2241550"/>
            <a:ext cx="447357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r="33882"/>
          <a:stretch>
            <a:fillRect/>
          </a:stretch>
        </p:blipFill>
        <p:spPr bwMode="auto">
          <a:xfrm>
            <a:off x="4795838" y="2468563"/>
            <a:ext cx="43529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3"/>
          <a:stretch>
            <a:fillRect/>
          </a:stretch>
        </p:blipFill>
        <p:spPr bwMode="auto">
          <a:xfrm>
            <a:off x="5878513" y="4465638"/>
            <a:ext cx="2379662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Right Arrow 7"/>
          <p:cNvSpPr>
            <a:spLocks noChangeArrowheads="1"/>
          </p:cNvSpPr>
          <p:nvPr/>
        </p:nvSpPr>
        <p:spPr bwMode="auto">
          <a:xfrm>
            <a:off x="4648200" y="2776538"/>
            <a:ext cx="268288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Operators for </a:t>
            </a:r>
            <a:r>
              <a:rPr lang="en-US" dirty="0" err="1">
                <a:latin typeface="Verdana" charset="0"/>
              </a:rPr>
              <a:t>b</a:t>
            </a:r>
            <a:r>
              <a:rPr lang="en-US" dirty="0" err="1">
                <a:latin typeface="Verdana" charset="0"/>
                <a:sym typeface="Wingdings" charset="0"/>
              </a:rPr>
              <a:t></a:t>
            </a:r>
            <a:r>
              <a:rPr lang="en-US" dirty="0" err="1" smtClean="0">
                <a:latin typeface="Verdana" charset="0"/>
                <a:sym typeface="Wingdings" charset="0"/>
              </a:rPr>
              <a:t>sll</a:t>
            </a:r>
            <a:r>
              <a:rPr lang="en-US" dirty="0" smtClean="0">
                <a:latin typeface="Verdana" charset="0"/>
                <a:sym typeface="Wingdings" charset="0"/>
              </a:rPr>
              <a:t> </a:t>
            </a:r>
            <a:r>
              <a:rPr lang="en-US" dirty="0">
                <a:latin typeface="Verdana" charset="0"/>
                <a:sym typeface="Wingdings" charset="0"/>
              </a:rPr>
              <a:t>FCNC </a:t>
            </a:r>
            <a:endParaRPr lang="en-US" dirty="0">
              <a:latin typeface="Verdana" charset="0"/>
            </a:endParaRP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709613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Remember C</a:t>
            </a:r>
            <a:r>
              <a:rPr lang="en-US" baseline="-25000" dirty="0">
                <a:latin typeface="Verdana" charset="0"/>
              </a:rPr>
              <a:t>7</a:t>
            </a:r>
            <a:r>
              <a:rPr lang="en-US" dirty="0">
                <a:latin typeface="Verdana" charset="0"/>
              </a:rPr>
              <a:t>, C</a:t>
            </a:r>
            <a:r>
              <a:rPr lang="en-US" baseline="-25000" dirty="0">
                <a:latin typeface="Verdana" charset="0"/>
              </a:rPr>
              <a:t>9</a:t>
            </a:r>
            <a:r>
              <a:rPr lang="en-US" dirty="0">
                <a:latin typeface="Verdana" charset="0"/>
              </a:rPr>
              <a:t>, C</a:t>
            </a:r>
            <a:r>
              <a:rPr lang="en-US" baseline="-25000" dirty="0">
                <a:latin typeface="Verdana" charset="0"/>
              </a:rPr>
              <a:t>10</a:t>
            </a:r>
            <a:r>
              <a:rPr lang="en-US" dirty="0">
                <a:latin typeface="Verdana" charset="0"/>
              </a:rPr>
              <a:t>:</a:t>
            </a:r>
          </a:p>
        </p:txBody>
      </p:sp>
      <p:sp>
        <p:nvSpPr>
          <p:cNvPr id="10957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CCB9D14-0619-254C-8010-FC2A10D5805B}" type="slidenum">
              <a:rPr lang="en-US" sz="1000" b="0" i="0"/>
              <a:pPr/>
              <a:t>61</a:t>
            </a:fld>
            <a:r>
              <a:rPr lang="en-US" sz="1000" b="0" i="0"/>
              <a:t>)</a:t>
            </a:r>
          </a:p>
        </p:txBody>
      </p:sp>
      <p:pic>
        <p:nvPicPr>
          <p:cNvPr id="10957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967163"/>
            <a:ext cx="188118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4311650"/>
            <a:ext cx="618331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892300"/>
            <a:ext cx="1804987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2354263"/>
            <a:ext cx="534987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Right Arrow 10"/>
          <p:cNvSpPr>
            <a:spLocks noChangeArrowheads="1"/>
          </p:cNvSpPr>
          <p:nvPr/>
        </p:nvSpPr>
        <p:spPr bwMode="auto">
          <a:xfrm>
            <a:off x="2344738" y="2430463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7" name="Right Arrow 11"/>
          <p:cNvSpPr>
            <a:spLocks noChangeArrowheads="1"/>
          </p:cNvSpPr>
          <p:nvPr/>
        </p:nvSpPr>
        <p:spPr bwMode="auto">
          <a:xfrm>
            <a:off x="2344738" y="4235450"/>
            <a:ext cx="268287" cy="8826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Operators for </a:t>
            </a:r>
            <a:r>
              <a:rPr lang="en-US" dirty="0" err="1">
                <a:latin typeface="Verdana" charset="0"/>
              </a:rPr>
              <a:t>b</a:t>
            </a:r>
            <a:r>
              <a:rPr lang="en-US" dirty="0" err="1">
                <a:latin typeface="Verdana" charset="0"/>
                <a:sym typeface="Wingdings" charset="0"/>
              </a:rPr>
              <a:t></a:t>
            </a:r>
            <a:r>
              <a:rPr lang="en-US" dirty="0" err="1" smtClean="0">
                <a:latin typeface="Verdana" charset="0"/>
                <a:sym typeface="Wingdings" charset="0"/>
              </a:rPr>
              <a:t>sll</a:t>
            </a:r>
            <a:r>
              <a:rPr lang="en-US" dirty="0" smtClean="0">
                <a:latin typeface="Verdana" charset="0"/>
                <a:sym typeface="Wingdings" charset="0"/>
              </a:rPr>
              <a:t> </a:t>
            </a:r>
            <a:r>
              <a:rPr lang="en-US" dirty="0">
                <a:latin typeface="Verdana" charset="0"/>
                <a:sym typeface="Wingdings" charset="0"/>
              </a:rPr>
              <a:t>FCNC </a:t>
            </a:r>
            <a:endParaRPr lang="en-US" dirty="0">
              <a:latin typeface="Verdana" charset="0"/>
            </a:endParaRP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95313"/>
          </a:xfrm>
        </p:spPr>
        <p:txBody>
          <a:bodyPr/>
          <a:lstStyle/>
          <a:p>
            <a:r>
              <a:rPr lang="en-US">
                <a:latin typeface="Verdana" charset="0"/>
              </a:rPr>
              <a:t>Yet another graph:</a:t>
            </a:r>
          </a:p>
        </p:txBody>
      </p:sp>
      <p:sp>
        <p:nvSpPr>
          <p:cNvPr id="11059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2634362C-A017-F84A-B39B-626537A5707D}" type="slidenum">
              <a:rPr lang="en-US" sz="1000" b="0" i="0"/>
              <a:pPr/>
              <a:t>62</a:t>
            </a:fld>
            <a:r>
              <a:rPr lang="en-US" sz="1000" b="0" i="0"/>
              <a:t>)</a:t>
            </a: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506663"/>
            <a:ext cx="911066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235" y="5157225"/>
            <a:ext cx="258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“Genuine” </a:t>
            </a:r>
            <a:r>
              <a:rPr lang="en-US" sz="2000" dirty="0" err="1" smtClean="0"/>
              <a:t>b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sll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30776" y="5157225"/>
            <a:ext cx="1005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sγ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98755" y="5157225"/>
            <a:ext cx="122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s</a:t>
            </a:r>
            <a:r>
              <a:rPr lang="en-US" sz="2000" dirty="0" smtClean="0"/>
              <a:t> cc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Effective couplings</a:t>
            </a:r>
            <a:endParaRPr lang="en-GB">
              <a:latin typeface="Verdana" charset="0"/>
            </a:endParaRPr>
          </a:p>
        </p:txBody>
      </p:sp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2286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latin typeface="Verdana" charset="0"/>
              </a:rPr>
              <a:t>Effective coupling can be of various “kinds”</a:t>
            </a:r>
          </a:p>
          <a:p>
            <a:pPr lvl="1"/>
            <a:r>
              <a:rPr lang="en-GB">
                <a:latin typeface="Verdana" charset="0"/>
              </a:rPr>
              <a:t>Vector coupling</a:t>
            </a:r>
          </a:p>
          <a:p>
            <a:pPr lvl="1"/>
            <a:r>
              <a:rPr lang="en-GB">
                <a:latin typeface="Verdana" charset="0"/>
              </a:rPr>
              <a:t>Axial coupling</a:t>
            </a:r>
          </a:p>
          <a:p>
            <a:pPr lvl="1"/>
            <a:r>
              <a:rPr lang="en-GB">
                <a:latin typeface="Verdana" charset="0"/>
              </a:rPr>
              <a:t>Left-handed coupling (V-A)</a:t>
            </a:r>
          </a:p>
          <a:p>
            <a:pPr lvl="1"/>
            <a:r>
              <a:rPr lang="en-GB">
                <a:latin typeface="Verdana" charset="0"/>
              </a:rPr>
              <a:t>Right-handed (to quarks)</a:t>
            </a:r>
          </a:p>
          <a:p>
            <a:pPr lvl="1"/>
            <a:r>
              <a:rPr lang="en-GB">
                <a:latin typeface="Verdana" charset="0"/>
              </a:rPr>
              <a:t>…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87596BF-BB47-CE47-B35D-391C8E0A5427}" type="slidenum">
              <a:rPr lang="en-GB" sz="1000" b="0" i="0"/>
              <a:pPr eaLnBrk="1" hangingPunct="1"/>
              <a:t>63</a:t>
            </a:fld>
            <a:endParaRPr lang="en-GB" sz="1000" b="0" i="0"/>
          </a:p>
        </p:txBody>
      </p:sp>
      <p:pic>
        <p:nvPicPr>
          <p:cNvPr id="11162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188"/>
            <a:ext cx="36004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030663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30338"/>
            <a:ext cx="30480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Effective couplings</a:t>
            </a:r>
            <a:endParaRPr lang="en-GB">
              <a:latin typeface="Verdana" charset="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2286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latin typeface="Verdana" charset="0"/>
              </a:rPr>
              <a:t>Effective coupling can be of various “kinds”</a:t>
            </a:r>
          </a:p>
          <a:p>
            <a:pPr lvl="1"/>
            <a:r>
              <a:rPr lang="en-GB">
                <a:latin typeface="Verdana" charset="0"/>
              </a:rPr>
              <a:t>Vector coupling:		</a:t>
            </a:r>
            <a:r>
              <a:rPr lang="en-GB">
                <a:solidFill>
                  <a:schemeClr val="accent2"/>
                </a:solidFill>
                <a:latin typeface="Verdana" charset="0"/>
              </a:rPr>
              <a:t>C</a:t>
            </a:r>
            <a:r>
              <a:rPr lang="en-GB" baseline="-25000">
                <a:solidFill>
                  <a:schemeClr val="accent2"/>
                </a:solidFill>
                <a:latin typeface="Verdana" charset="0"/>
              </a:rPr>
              <a:t>9</a:t>
            </a:r>
          </a:p>
          <a:p>
            <a:pPr lvl="1"/>
            <a:r>
              <a:rPr lang="en-GB">
                <a:latin typeface="Verdana" charset="0"/>
              </a:rPr>
              <a:t>Axial coupling:		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C</a:t>
            </a:r>
            <a:r>
              <a:rPr lang="en-GB" baseline="-25000">
                <a:solidFill>
                  <a:srgbClr val="0066FF"/>
                </a:solidFill>
                <a:latin typeface="Verdana" charset="0"/>
              </a:rPr>
              <a:t>10</a:t>
            </a:r>
          </a:p>
          <a:p>
            <a:pPr lvl="1"/>
            <a:r>
              <a:rPr lang="en-GB">
                <a:latin typeface="Verdana" charset="0"/>
              </a:rPr>
              <a:t>Left-handed coupling (V-A):	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C</a:t>
            </a:r>
            <a:r>
              <a:rPr lang="en-GB" baseline="-25000">
                <a:solidFill>
                  <a:srgbClr val="0066FF"/>
                </a:solidFill>
                <a:latin typeface="Verdana" charset="0"/>
              </a:rPr>
              <a:t>9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-C</a:t>
            </a:r>
            <a:r>
              <a:rPr lang="en-GB" baseline="-25000">
                <a:solidFill>
                  <a:srgbClr val="0066FF"/>
                </a:solidFill>
                <a:latin typeface="Verdana" charset="0"/>
              </a:rPr>
              <a:t>10</a:t>
            </a:r>
          </a:p>
          <a:p>
            <a:pPr lvl="1"/>
            <a:r>
              <a:rPr lang="en-GB">
                <a:latin typeface="Verdana" charset="0"/>
              </a:rPr>
              <a:t>Right-handed (to quarks):	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C</a:t>
            </a:r>
            <a:r>
              <a:rPr lang="en-GB" baseline="-25000">
                <a:solidFill>
                  <a:srgbClr val="0066FF"/>
                </a:solidFill>
                <a:latin typeface="Verdana" charset="0"/>
              </a:rPr>
              <a:t>9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’, C</a:t>
            </a:r>
            <a:r>
              <a:rPr lang="en-GB" baseline="-25000">
                <a:solidFill>
                  <a:srgbClr val="0066FF"/>
                </a:solidFill>
                <a:latin typeface="Verdana" charset="0"/>
              </a:rPr>
              <a:t>10</a:t>
            </a:r>
            <a:r>
              <a:rPr lang="en-GB">
                <a:solidFill>
                  <a:srgbClr val="0066FF"/>
                </a:solidFill>
                <a:latin typeface="Verdana" charset="0"/>
              </a:rPr>
              <a:t>’, …</a:t>
            </a:r>
          </a:p>
          <a:p>
            <a:pPr lvl="1"/>
            <a:r>
              <a:rPr lang="en-GB">
                <a:latin typeface="Verdana" charset="0"/>
              </a:rPr>
              <a:t>…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57950" y="6613525"/>
            <a:ext cx="205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BC8EB9C-7274-D745-82F6-4E101761C033}" type="slidenum">
              <a:rPr lang="en-GB" sz="1000" b="0" i="0"/>
              <a:pPr eaLnBrk="1" hangingPunct="1"/>
              <a:t>64</a:t>
            </a:fld>
            <a:endParaRPr lang="en-GB" sz="1000" b="0" i="0"/>
          </a:p>
        </p:txBody>
      </p:sp>
      <p:pic>
        <p:nvPicPr>
          <p:cNvPr id="1126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188"/>
            <a:ext cx="36004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030663"/>
            <a:ext cx="36004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26598"/>
          <a:stretch>
            <a:fillRect/>
          </a:stretch>
        </p:blipFill>
        <p:spPr bwMode="auto">
          <a:xfrm rot="-687659">
            <a:off x="5167313" y="2692400"/>
            <a:ext cx="387667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Box 17"/>
          <p:cNvSpPr txBox="1">
            <a:spLocks noChangeArrowheads="1"/>
          </p:cNvSpPr>
          <p:nvPr/>
        </p:nvSpPr>
        <p:spPr bwMode="auto">
          <a:xfrm rot="-686494">
            <a:off x="6553200" y="2222500"/>
            <a:ext cx="24606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b="0" i="0">
                <a:solidFill>
                  <a:schemeClr val="tx1"/>
                </a:solidFill>
                <a:latin typeface="Times New Roman" charset="0"/>
              </a:rPr>
              <a:t>See e.g. Buras &amp; Fleischer, </a:t>
            </a:r>
            <a:r>
              <a:rPr lang="en-GB" sz="1000" b="0" i="0">
                <a:latin typeface="Times New Roman" charset="0"/>
                <a:hlinkClick r:id="rId5"/>
              </a:rPr>
              <a:t>hep-ph/9704376</a:t>
            </a:r>
            <a:endParaRPr lang="en-US" sz="1000" b="0" i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11264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746750"/>
            <a:ext cx="2882900" cy="103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9" name="TextBox 17"/>
          <p:cNvSpPr txBox="1">
            <a:spLocks noChangeArrowheads="1"/>
          </p:cNvSpPr>
          <p:nvPr/>
        </p:nvSpPr>
        <p:spPr bwMode="auto">
          <a:xfrm>
            <a:off x="49213" y="5478463"/>
            <a:ext cx="235902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b="0" i="0">
                <a:solidFill>
                  <a:schemeClr val="tx1"/>
                </a:solidFill>
                <a:latin typeface="Times New Roman" charset="0"/>
              </a:rPr>
              <a:t>From Buras &amp; Fleischer, </a:t>
            </a:r>
            <a:r>
              <a:rPr lang="en-GB" sz="1000" b="0" i="0">
                <a:latin typeface="Times New Roman" charset="0"/>
                <a:hlinkClick r:id="rId5"/>
              </a:rPr>
              <a:t>hep-ph/9704376</a:t>
            </a:r>
            <a:endParaRPr lang="en-US" sz="1000" b="0" i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11265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30338"/>
            <a:ext cx="30480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1" name="Rectangle 1"/>
          <p:cNvSpPr>
            <a:spLocks noChangeArrowheads="1"/>
          </p:cNvSpPr>
          <p:nvPr/>
        </p:nvSpPr>
        <p:spPr bwMode="auto">
          <a:xfrm>
            <a:off x="3200400" y="6197600"/>
            <a:ext cx="5105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 b="0" baseline="30000">
                <a:solidFill>
                  <a:srgbClr val="0066FF"/>
                </a:solidFill>
                <a:latin typeface="Times New Roman" charset="0"/>
              </a:rPr>
              <a:t>“the true picture of a decaying hadron is more correctly described by the local operators”</a:t>
            </a:r>
            <a:endParaRPr lang="en-US" sz="2800" b="0">
              <a:solidFill>
                <a:srgbClr val="0066FF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Measuring the Wilson coefficients</a:t>
            </a:r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825500"/>
          </a:xfrm>
        </p:spPr>
        <p:txBody>
          <a:bodyPr/>
          <a:lstStyle/>
          <a:p>
            <a:r>
              <a:rPr lang="en-US">
                <a:latin typeface="Verdana" charset="0"/>
              </a:rPr>
              <a:t>Rare B-decays to probe Wilson coefficients:</a:t>
            </a:r>
          </a:p>
        </p:txBody>
      </p:sp>
      <p:sp>
        <p:nvSpPr>
          <p:cNvPr id="1136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BDCA28E-C97F-8C45-8127-674FB5CA94FC}" type="slidenum">
              <a:rPr lang="en-US" sz="1000" b="0" i="0"/>
              <a:pPr/>
              <a:t>65</a:t>
            </a:fld>
            <a:r>
              <a:rPr lang="en-US" sz="1000" b="0" i="0"/>
              <a:t>)</a:t>
            </a:r>
          </a:p>
        </p:txBody>
      </p:sp>
      <p:pic>
        <p:nvPicPr>
          <p:cNvPr id="1136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700213"/>
            <a:ext cx="62325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Measuring the Wilson coefficients</a:t>
            </a:r>
          </a:p>
        </p:txBody>
      </p:sp>
      <p:sp>
        <p:nvSpPr>
          <p:cNvPr id="11366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825500"/>
          </a:xfrm>
        </p:spPr>
        <p:txBody>
          <a:bodyPr/>
          <a:lstStyle/>
          <a:p>
            <a:r>
              <a:rPr lang="en-US">
                <a:latin typeface="Verdana" charset="0"/>
              </a:rPr>
              <a:t>Rare B-decays to probe Wilson coefficients:</a:t>
            </a:r>
          </a:p>
        </p:txBody>
      </p:sp>
      <p:sp>
        <p:nvSpPr>
          <p:cNvPr id="1136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8BDCA28E-C97F-8C45-8127-674FB5CA94FC}" type="slidenum">
              <a:rPr lang="en-US" sz="1000" b="0" i="0"/>
              <a:pPr/>
              <a:t>66</a:t>
            </a:fld>
            <a:r>
              <a:rPr lang="en-US" sz="1000" b="0" i="0"/>
              <a:t>)</a:t>
            </a:r>
          </a:p>
        </p:txBody>
      </p:sp>
      <p:pic>
        <p:nvPicPr>
          <p:cNvPr id="1136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1700213"/>
            <a:ext cx="62325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810" y="5771705"/>
            <a:ext cx="2323790" cy="9985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/>
          <p:cNvSpPr/>
          <p:nvPr/>
        </p:nvSpPr>
        <p:spPr bwMode="auto">
          <a:xfrm>
            <a:off x="5570530" y="5080415"/>
            <a:ext cx="614480" cy="57607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1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48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Road to discovery: Wilson coefficients</a:t>
            </a:r>
          </a:p>
        </p:txBody>
      </p:sp>
      <p:sp>
        <p:nvSpPr>
          <p:cNvPr id="11469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5CA3AA4C-E797-6840-984E-4FAAB6ACA001}" type="slidenum">
              <a:rPr lang="en-US" sz="1000" b="0" i="0"/>
              <a:pPr/>
              <a:t>67</a:t>
            </a:fld>
            <a:r>
              <a:rPr lang="en-US" sz="1000" b="0" i="0"/>
              <a:t>)</a:t>
            </a:r>
          </a:p>
        </p:txBody>
      </p:sp>
      <p:grpSp>
        <p:nvGrpSpPr>
          <p:cNvPr id="114691" name="Group 10"/>
          <p:cNvGrpSpPr>
            <a:grpSpLocks/>
          </p:cNvGrpSpPr>
          <p:nvPr/>
        </p:nvGrpSpPr>
        <p:grpSpPr bwMode="auto">
          <a:xfrm>
            <a:off x="1114425" y="933450"/>
            <a:ext cx="6837363" cy="5476875"/>
            <a:chOff x="1037968" y="971080"/>
            <a:chExt cx="6837216" cy="5478424"/>
          </a:xfrm>
        </p:grpSpPr>
        <p:sp>
          <p:nvSpPr>
            <p:cNvPr id="3" name="Rectangle 2"/>
            <p:cNvSpPr/>
            <p:nvPr/>
          </p:nvSpPr>
          <p:spPr>
            <a:xfrm>
              <a:off x="1037968" y="971080"/>
              <a:ext cx="6837216" cy="547842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Theory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(What are Wilson coefficients?)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Measurements</a:t>
              </a:r>
            </a:p>
            <a:p>
              <a:pPr algn="ctr">
                <a:defRPr/>
              </a:pPr>
              <a:r>
                <a:rPr lang="en-US" sz="1800" b="0" i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(sensitive to </a:t>
              </a: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Wilson coefficients)</a:t>
              </a: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Fit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(i.e. determine Wilson coefficients)</a:t>
              </a: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8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Interpretation</a:t>
              </a:r>
            </a:p>
            <a:p>
              <a:pPr algn="ctr">
                <a:defRPr/>
              </a:pPr>
              <a:r>
                <a:rPr lang="en-US" sz="1800" b="0" i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(which models correspond to theses Wilson coefficients?)</a:t>
              </a:r>
            </a:p>
          </p:txBody>
        </p:sp>
        <p:sp>
          <p:nvSpPr>
            <p:cNvPr id="114693" name="Right Arrow 6"/>
            <p:cNvSpPr>
              <a:spLocks noChangeArrowheads="1"/>
            </p:cNvSpPr>
            <p:nvPr/>
          </p:nvSpPr>
          <p:spPr bwMode="auto">
            <a:xfrm rot="5400000">
              <a:off x="4264760" y="1623965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14694" name="Right Arrow 8"/>
            <p:cNvSpPr>
              <a:spLocks noChangeArrowheads="1"/>
            </p:cNvSpPr>
            <p:nvPr/>
          </p:nvSpPr>
          <p:spPr bwMode="auto">
            <a:xfrm rot="5400000">
              <a:off x="4264761" y="31985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14695" name="Right Arrow 9"/>
            <p:cNvSpPr>
              <a:spLocks noChangeArrowheads="1"/>
            </p:cNvSpPr>
            <p:nvPr/>
          </p:nvSpPr>
          <p:spPr bwMode="auto">
            <a:xfrm rot="5400000">
              <a:off x="4264761" y="4734770"/>
              <a:ext cx="384049" cy="10753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bs μμ</a:t>
            </a:r>
            <a:endParaRPr lang="en-US">
              <a:latin typeface="Verdana" charset="0"/>
            </a:endParaRP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219200"/>
          </a:xfrm>
        </p:spPr>
        <p:txBody>
          <a:bodyPr/>
          <a:lstStyle/>
          <a:p>
            <a:r>
              <a:rPr lang="en-US">
                <a:latin typeface="Verdana" charset="0"/>
              </a:rPr>
              <a:t>Flavour changing neutral current: </a:t>
            </a:r>
            <a:r>
              <a:rPr lang="en-US" b="1">
                <a:solidFill>
                  <a:srgbClr val="0066FF"/>
                </a:solidFill>
                <a:latin typeface="Verdana" charset="0"/>
              </a:rPr>
              <a:t>FCNC</a:t>
            </a:r>
          </a:p>
          <a:p>
            <a:r>
              <a:rPr lang="en-US">
                <a:latin typeface="Verdana" charset="0"/>
              </a:rPr>
              <a:t>In SM only at higher order:</a:t>
            </a:r>
          </a:p>
        </p:txBody>
      </p:sp>
      <p:sp>
        <p:nvSpPr>
          <p:cNvPr id="11571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(3)</a:t>
            </a:r>
            <a:endParaRPr lang="en-US" sz="1000" b="0" i="0"/>
          </a:p>
        </p:txBody>
      </p:sp>
      <p:pic>
        <p:nvPicPr>
          <p:cNvPr id="1157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r="51028"/>
          <a:stretch>
            <a:fillRect/>
          </a:stretch>
        </p:blipFill>
        <p:spPr bwMode="auto">
          <a:xfrm>
            <a:off x="6376988" y="1970088"/>
            <a:ext cx="25908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bs μμ</a:t>
            </a:r>
            <a:endParaRPr lang="en-US">
              <a:latin typeface="Verdana" charset="0"/>
            </a:endParaRPr>
          </a:p>
        </p:txBody>
      </p: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219200"/>
          </a:xfrm>
        </p:spPr>
        <p:txBody>
          <a:bodyPr/>
          <a:lstStyle/>
          <a:p>
            <a:r>
              <a:rPr lang="en-US">
                <a:latin typeface="Verdana" charset="0"/>
              </a:rPr>
              <a:t>Flavour changing neutral current: </a:t>
            </a:r>
            <a:r>
              <a:rPr lang="en-US" b="1">
                <a:solidFill>
                  <a:schemeClr val="accent2"/>
                </a:solidFill>
                <a:latin typeface="Verdana" charset="0"/>
              </a:rPr>
              <a:t>FCNC</a:t>
            </a:r>
          </a:p>
          <a:p>
            <a:r>
              <a:rPr lang="en-US">
                <a:latin typeface="Verdana" charset="0"/>
              </a:rPr>
              <a:t>In SM only at higher order:</a:t>
            </a: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(3)</a:t>
            </a:r>
            <a:endParaRPr lang="en-US" sz="1000" b="0" i="0"/>
          </a:p>
        </p:txBody>
      </p:sp>
      <p:pic>
        <p:nvPicPr>
          <p:cNvPr id="1167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7"/>
          <a:stretch>
            <a:fillRect/>
          </a:stretch>
        </p:blipFill>
        <p:spPr bwMode="auto">
          <a:xfrm>
            <a:off x="309563" y="2584450"/>
            <a:ext cx="56705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r="51028"/>
          <a:stretch>
            <a:fillRect/>
          </a:stretch>
        </p:blipFill>
        <p:spPr bwMode="auto">
          <a:xfrm>
            <a:off x="6376988" y="1970088"/>
            <a:ext cx="259080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Jargon</a:t>
            </a:r>
          </a:p>
        </p:txBody>
      </p:sp>
      <p:sp>
        <p:nvSpPr>
          <p:cNvPr id="327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34044CA-5140-9C49-AFC5-7872DA403D34}" type="slidenum">
              <a:rPr lang="en-US" sz="1000" b="0" i="0"/>
              <a:pPr/>
              <a:t>7</a:t>
            </a:fld>
            <a:r>
              <a:rPr lang="en-US" sz="1000" b="0" i="0"/>
              <a:t>)</a:t>
            </a:r>
          </a:p>
        </p:txBody>
      </p:sp>
      <p:grpSp>
        <p:nvGrpSpPr>
          <p:cNvPr id="32771" name="Group 25"/>
          <p:cNvGrpSpPr>
            <a:grpSpLocks/>
          </p:cNvGrpSpPr>
          <p:nvPr/>
        </p:nvGrpSpPr>
        <p:grpSpPr bwMode="auto">
          <a:xfrm>
            <a:off x="385763" y="1970088"/>
            <a:ext cx="8372475" cy="3340100"/>
            <a:chOff x="577880" y="1739180"/>
            <a:chExt cx="8372290" cy="3341235"/>
          </a:xfrm>
        </p:grpSpPr>
        <p:sp>
          <p:nvSpPr>
            <p:cNvPr id="32773" name="Rounded Rectangle 24"/>
            <p:cNvSpPr>
              <a:spLocks noChangeArrowheads="1"/>
            </p:cNvSpPr>
            <p:nvPr/>
          </p:nvSpPr>
          <p:spPr bwMode="auto">
            <a:xfrm>
              <a:off x="577880" y="1739180"/>
              <a:ext cx="8372290" cy="3341235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23947" y="3835392"/>
              <a:ext cx="1811297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/>
                <a:t>Flavour</a:t>
              </a:r>
              <a:r>
                <a:rPr lang="en-US" dirty="0"/>
                <a:t> Physics                   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23947" y="2660243"/>
              <a:ext cx="1804947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/>
                <a:t>CP violation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91238" y="3236701"/>
              <a:ext cx="1612864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/>
                <a:t>B physics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73426" y="4389617"/>
              <a:ext cx="2497083" cy="3064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/>
                <a:t>Rare Decays             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3426" y="3236701"/>
              <a:ext cx="2497083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/>
                <a:t>CP violation: hadrons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5327" y="2123486"/>
              <a:ext cx="2532007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/>
                <a:t>CP violation: neutrinos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91238" y="3835392"/>
              <a:ext cx="1612864" cy="3080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 err="1"/>
                <a:t>Kaon</a:t>
              </a:r>
              <a:r>
                <a:rPr lang="en-US" dirty="0"/>
                <a:t> physics                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91238" y="4389617"/>
              <a:ext cx="1612864" cy="2921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300" dirty="0"/>
                <a:t>charm physics</a:t>
              </a:r>
            </a:p>
          </p:txBody>
        </p:sp>
        <p:cxnSp>
          <p:nvCxnSpPr>
            <p:cNvPr id="32782" name="Straight Arrow Connector 15"/>
            <p:cNvCxnSpPr>
              <a:cxnSpLocks noChangeShapeType="1"/>
              <a:stCxn id="6" idx="3"/>
              <a:endCxn id="12" idx="1"/>
            </p:cNvCxnSpPr>
            <p:nvPr/>
          </p:nvCxnSpPr>
          <p:spPr bwMode="auto">
            <a:xfrm flipV="1">
              <a:off x="2728559" y="2277119"/>
              <a:ext cx="806506" cy="53740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3" name="Straight Arrow Connector 16"/>
            <p:cNvCxnSpPr>
              <a:cxnSpLocks noChangeShapeType="1"/>
              <a:endCxn id="11" idx="1"/>
            </p:cNvCxnSpPr>
            <p:nvPr/>
          </p:nvCxnSpPr>
          <p:spPr bwMode="auto">
            <a:xfrm>
              <a:off x="2728560" y="2814252"/>
              <a:ext cx="844910" cy="5760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Arrow Connector 18"/>
            <p:cNvCxnSpPr>
              <a:cxnSpLocks noChangeShapeType="1"/>
            </p:cNvCxnSpPr>
            <p:nvPr/>
          </p:nvCxnSpPr>
          <p:spPr bwMode="auto">
            <a:xfrm>
              <a:off x="2728560" y="4005075"/>
              <a:ext cx="844910" cy="5760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Straight Arrow Connector 19"/>
            <p:cNvCxnSpPr>
              <a:cxnSpLocks noChangeShapeType="1"/>
              <a:endCxn id="11" idx="1"/>
            </p:cNvCxnSpPr>
            <p:nvPr/>
          </p:nvCxnSpPr>
          <p:spPr bwMode="auto">
            <a:xfrm flipV="1">
              <a:off x="2728560" y="3390328"/>
              <a:ext cx="844910" cy="6147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6" name="Right Brace 22"/>
            <p:cNvSpPr>
              <a:spLocks/>
            </p:cNvSpPr>
            <p:nvPr/>
          </p:nvSpPr>
          <p:spPr bwMode="auto">
            <a:xfrm>
              <a:off x="6185009" y="3236975"/>
              <a:ext cx="268835" cy="1459390"/>
            </a:xfrm>
            <a:prstGeom prst="rightBrace">
              <a:avLst>
                <a:gd name="adj1" fmla="val 834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32787" name="Right Brace 23"/>
            <p:cNvSpPr>
              <a:spLocks/>
            </p:cNvSpPr>
            <p:nvPr/>
          </p:nvSpPr>
          <p:spPr bwMode="auto">
            <a:xfrm flipH="1">
              <a:off x="6567839" y="3236975"/>
              <a:ext cx="270056" cy="1459390"/>
            </a:xfrm>
            <a:prstGeom prst="rightBrace">
              <a:avLst>
                <a:gd name="adj1" fmla="val 833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  <p:pic>
        <p:nvPicPr>
          <p:cNvPr id="32772" name="Picture 140" descr="s2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389438"/>
            <a:ext cx="129063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6"/>
                </a:solidFill>
              </a:rPr>
              <a:t>Specific decays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776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N. Tuning (4)</a:t>
            </a:r>
            <a:endParaRPr lang="en-US" sz="1000" b="0" i="0"/>
          </a:p>
        </p:txBody>
      </p:sp>
      <p:grpSp>
        <p:nvGrpSpPr>
          <p:cNvPr id="117763" name="Group 15"/>
          <p:cNvGrpSpPr>
            <a:grpSpLocks/>
          </p:cNvGrpSpPr>
          <p:nvPr/>
        </p:nvGrpSpPr>
        <p:grpSpPr bwMode="auto">
          <a:xfrm>
            <a:off x="528638" y="2971800"/>
            <a:ext cx="3205162" cy="2928938"/>
            <a:chOff x="304800" y="1586639"/>
            <a:chExt cx="3204379" cy="2929177"/>
          </a:xfrm>
        </p:grpSpPr>
        <p:pic>
          <p:nvPicPr>
            <p:cNvPr id="11777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8" t="41000" r="57307" b="-2"/>
            <a:stretch>
              <a:fillRect/>
            </a:stretch>
          </p:blipFill>
          <p:spPr bwMode="auto">
            <a:xfrm rot="-5400000">
              <a:off x="1379600" y="2386238"/>
              <a:ext cx="2929177" cy="132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7772" name="Straight Connector 7"/>
            <p:cNvCxnSpPr>
              <a:cxnSpLocks noChangeShapeType="1"/>
            </p:cNvCxnSpPr>
            <p:nvPr/>
          </p:nvCxnSpPr>
          <p:spPr bwMode="auto">
            <a:xfrm>
              <a:off x="990600" y="3260920"/>
              <a:ext cx="1143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773" name="Straight Connector 9"/>
            <p:cNvCxnSpPr>
              <a:cxnSpLocks noChangeShapeType="1"/>
            </p:cNvCxnSpPr>
            <p:nvPr/>
          </p:nvCxnSpPr>
          <p:spPr bwMode="auto">
            <a:xfrm>
              <a:off x="990600" y="4466640"/>
              <a:ext cx="1143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774" name="Straight Connector 10"/>
            <p:cNvCxnSpPr>
              <a:cxnSpLocks noChangeShapeType="1"/>
            </p:cNvCxnSpPr>
            <p:nvPr/>
          </p:nvCxnSpPr>
          <p:spPr bwMode="auto">
            <a:xfrm>
              <a:off x="2133600" y="3247440"/>
              <a:ext cx="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775" name="TextBox 12"/>
            <p:cNvSpPr txBox="1">
              <a:spLocks noChangeArrowheads="1"/>
            </p:cNvSpPr>
            <p:nvPr/>
          </p:nvSpPr>
          <p:spPr bwMode="auto">
            <a:xfrm>
              <a:off x="990600" y="2895600"/>
              <a:ext cx="37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</a:t>
              </a:r>
            </a:p>
          </p:txBody>
        </p:sp>
        <p:sp>
          <p:nvSpPr>
            <p:cNvPr id="117776" name="TextBox 13"/>
            <p:cNvSpPr txBox="1">
              <a:spLocks noChangeArrowheads="1"/>
            </p:cNvSpPr>
            <p:nvPr/>
          </p:nvSpPr>
          <p:spPr bwMode="auto">
            <a:xfrm>
              <a:off x="990600" y="4038600"/>
              <a:ext cx="6221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d(s)</a:t>
              </a:r>
            </a:p>
          </p:txBody>
        </p:sp>
        <p:sp>
          <p:nvSpPr>
            <p:cNvPr id="117777" name="TextBox 14"/>
            <p:cNvSpPr txBox="1">
              <a:spLocks noChangeArrowheads="1"/>
            </p:cNvSpPr>
            <p:nvPr/>
          </p:nvSpPr>
          <p:spPr bwMode="auto">
            <a:xfrm>
              <a:off x="304800" y="3657600"/>
              <a:ext cx="7860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chemeClr val="tx1"/>
                  </a:solidFill>
                  <a:latin typeface="Times New Roman" charset="0"/>
                </a:rPr>
                <a:t>B</a:t>
              </a:r>
              <a:r>
                <a:rPr lang="en-US" sz="2400" baseline="30000">
                  <a:solidFill>
                    <a:schemeClr val="tx1"/>
                  </a:solidFill>
                  <a:latin typeface="Times New Roman" charset="0"/>
                </a:rPr>
                <a:t>0</a:t>
              </a:r>
              <a:r>
                <a:rPr lang="en-US" sz="2400" baseline="-25000">
                  <a:solidFill>
                    <a:schemeClr val="tx1"/>
                  </a:solidFill>
                  <a:latin typeface="Times New Roman" charset="0"/>
                </a:rPr>
                <a:t>(s)</a:t>
              </a:r>
            </a:p>
          </p:txBody>
        </p:sp>
      </p:grpSp>
      <p:grpSp>
        <p:nvGrpSpPr>
          <p:cNvPr id="117764" name="Group 22"/>
          <p:cNvGrpSpPr>
            <a:grpSpLocks/>
          </p:cNvGrpSpPr>
          <p:nvPr/>
        </p:nvGrpSpPr>
        <p:grpSpPr bwMode="auto">
          <a:xfrm>
            <a:off x="2743200" y="1457325"/>
            <a:ext cx="6103938" cy="2124075"/>
            <a:chOff x="3200400" y="3124200"/>
            <a:chExt cx="6103654" cy="2124018"/>
          </a:xfrm>
        </p:grpSpPr>
        <p:pic>
          <p:nvPicPr>
            <p:cNvPr id="117766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9" r="57307"/>
            <a:stretch>
              <a:fillRect/>
            </a:stretch>
          </p:blipFill>
          <p:spPr bwMode="auto">
            <a:xfrm>
              <a:off x="4419600" y="3657600"/>
              <a:ext cx="3903739" cy="1590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7767" name="Straight Connector 17"/>
            <p:cNvCxnSpPr>
              <a:cxnSpLocks noChangeShapeType="1"/>
            </p:cNvCxnSpPr>
            <p:nvPr/>
          </p:nvCxnSpPr>
          <p:spPr bwMode="auto">
            <a:xfrm>
              <a:off x="4737888" y="3429000"/>
              <a:ext cx="2895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768" name="Straight Connector 19"/>
            <p:cNvCxnSpPr>
              <a:cxnSpLocks noChangeShapeType="1"/>
            </p:cNvCxnSpPr>
            <p:nvPr/>
          </p:nvCxnSpPr>
          <p:spPr bwMode="auto">
            <a:xfrm>
              <a:off x="4724400" y="3124200"/>
              <a:ext cx="289560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769" name="TextBox 20"/>
            <p:cNvSpPr txBox="1">
              <a:spLocks noChangeArrowheads="1"/>
            </p:cNvSpPr>
            <p:nvPr/>
          </p:nvSpPr>
          <p:spPr bwMode="auto">
            <a:xfrm>
              <a:off x="3200400" y="3124200"/>
              <a:ext cx="13477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0000"/>
                  </a:solidFill>
                  <a:latin typeface="Times New Roman" charset="0"/>
                </a:rPr>
                <a:t>B</a:t>
              </a:r>
              <a:r>
                <a:rPr lang="en-US" sz="2400" baseline="30000">
                  <a:solidFill>
                    <a:srgbClr val="000000"/>
                  </a:solidFill>
                  <a:latin typeface="Times New Roman" charset="0"/>
                </a:rPr>
                <a:t>0,+</a:t>
              </a:r>
              <a:r>
                <a:rPr lang="en-US" sz="2400" baseline="-25000">
                  <a:solidFill>
                    <a:srgbClr val="000000"/>
                  </a:solidFill>
                  <a:latin typeface="Times New Roman" charset="0"/>
                </a:rPr>
                <a:t>(s)</a:t>
              </a:r>
              <a:r>
                <a:rPr lang="en-US" sz="2400">
                  <a:solidFill>
                    <a:schemeClr val="accent1"/>
                  </a:solidFill>
                  <a:latin typeface="Times New Roman" charset="0"/>
                </a:rPr>
                <a:t>/Λ</a:t>
              </a:r>
              <a:r>
                <a:rPr lang="en-US" sz="2400" baseline="-25000">
                  <a:solidFill>
                    <a:schemeClr val="accent1"/>
                  </a:solidFill>
                  <a:latin typeface="Times New Roman" charset="0"/>
                </a:rPr>
                <a:t>b</a:t>
              </a:r>
            </a:p>
          </p:txBody>
        </p:sp>
        <p:sp>
          <p:nvSpPr>
            <p:cNvPr id="117770" name="TextBox 21"/>
            <p:cNvSpPr txBox="1">
              <a:spLocks noChangeArrowheads="1"/>
            </p:cNvSpPr>
            <p:nvPr/>
          </p:nvSpPr>
          <p:spPr bwMode="auto">
            <a:xfrm>
              <a:off x="7772400" y="3124200"/>
              <a:ext cx="15316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0000"/>
                  </a:solidFill>
                  <a:latin typeface="Times New Roman" charset="0"/>
                </a:rPr>
                <a:t>K</a:t>
              </a:r>
              <a:r>
                <a:rPr lang="en-US" sz="2400" baseline="30000">
                  <a:solidFill>
                    <a:srgbClr val="000000"/>
                  </a:solidFill>
                  <a:latin typeface="Times New Roman" charset="0"/>
                </a:rPr>
                <a:t>0,+(*)</a:t>
              </a:r>
              <a:r>
                <a:rPr lang="en-US" sz="2400">
                  <a:solidFill>
                    <a:srgbClr val="000000"/>
                  </a:solidFill>
                  <a:latin typeface="Times New Roman" charset="0"/>
                </a:rPr>
                <a:t>/φ</a:t>
              </a:r>
              <a:r>
                <a:rPr lang="en-US" sz="2400">
                  <a:solidFill>
                    <a:srgbClr val="C0C0C0"/>
                  </a:solidFill>
                  <a:latin typeface="Times New Roman" charset="0"/>
                </a:rPr>
                <a:t>/Λ</a:t>
              </a:r>
              <a:endParaRPr lang="en-US" sz="2400" baseline="-25000">
                <a:solidFill>
                  <a:srgbClr val="C0C0C0"/>
                </a:solidFill>
                <a:latin typeface="Times New Roman" charset="0"/>
              </a:endParaRPr>
            </a:p>
          </p:txBody>
        </p:sp>
      </p:grpSp>
      <p:sp>
        <p:nvSpPr>
          <p:cNvPr id="117765" name="Content Placeholder 2"/>
          <p:cNvSpPr txBox="1">
            <a:spLocks/>
          </p:cNvSpPr>
          <p:nvPr/>
        </p:nvSpPr>
        <p:spPr bwMode="auto">
          <a:xfrm>
            <a:off x="5105400" y="4813300"/>
            <a:ext cx="3124200" cy="121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Specific decays:</a:t>
            </a: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sz="1600" b="0">
                <a:solidFill>
                  <a:srgbClr val="005CE7"/>
                </a:solidFill>
              </a:rPr>
              <a:t>B</a:t>
            </a:r>
            <a:r>
              <a:rPr lang="en-US" sz="1600" b="0">
                <a:solidFill>
                  <a:srgbClr val="005CE7"/>
                </a:solidFill>
                <a:sym typeface="Wingdings" charset="0"/>
              </a:rPr>
              <a:t>μμ</a:t>
            </a:r>
          </a:p>
          <a:p>
            <a:pPr lvl="1">
              <a:spcBef>
                <a:spcPct val="50000"/>
              </a:spcBef>
              <a:buFont typeface="Wingdings" charset="0"/>
              <a:buChar char="Ø"/>
            </a:pPr>
            <a:r>
              <a:rPr lang="en-US" sz="1600" b="0">
                <a:solidFill>
                  <a:srgbClr val="005CE7"/>
                </a:solidFill>
              </a:rPr>
              <a:t>B</a:t>
            </a:r>
            <a:r>
              <a:rPr lang="en-US" sz="1600" b="0">
                <a:solidFill>
                  <a:srgbClr val="005CE7"/>
                </a:solidFill>
                <a:sym typeface="Wingdings" charset="0"/>
              </a:rPr>
              <a:t>Kμμ</a:t>
            </a:r>
            <a:endParaRPr lang="en-US" sz="1600" b="0" i="0">
              <a:solidFill>
                <a:srgbClr val="005CE7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Verdana" charset="0"/>
              </a:rPr>
              <a:t>Break</a:t>
            </a:r>
            <a:endParaRPr lang="en-US" i="1" dirty="0">
              <a:latin typeface="Verdana" charset="0"/>
            </a:endParaRPr>
          </a:p>
        </p:txBody>
      </p:sp>
      <p:sp>
        <p:nvSpPr>
          <p:cNvPr id="1187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992D590-CD48-FE44-BF06-BB6F7783D0D8}" type="slidenum">
              <a:rPr lang="en-US" sz="1000" b="0" i="0"/>
              <a:pPr/>
              <a:t>71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1424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Rare Decays - Outline: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latin typeface="Verdana" charset="0"/>
              </a:rPr>
              <a:t> 9h30 - 10h15  Lecture 1: </a:t>
            </a:r>
            <a:r>
              <a:rPr lang="is-IS" dirty="0">
                <a:solidFill>
                  <a:schemeClr val="accent2"/>
                </a:solidFill>
                <a:latin typeface="Verdana" charset="0"/>
              </a:rPr>
              <a:t>Introduction</a:t>
            </a:r>
          </a:p>
          <a:p>
            <a:r>
              <a:rPr lang="fr-FR" dirty="0">
                <a:latin typeface="Verdana" charset="0"/>
              </a:rPr>
              <a:t>10h30 - 11h15 Lecture 2: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Effective </a:t>
            </a:r>
            <a:r>
              <a:rPr lang="fr-FR" dirty="0" err="1">
                <a:solidFill>
                  <a:srgbClr val="0066FF"/>
                </a:solidFill>
                <a:latin typeface="Verdana" charset="0"/>
              </a:rPr>
              <a:t>couplings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 </a:t>
            </a:r>
            <a:endParaRPr lang="fr-FR" dirty="0" smtClean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11h30 </a:t>
            </a:r>
            <a:r>
              <a:rPr lang="fr-FR" dirty="0">
                <a:latin typeface="Verdana" charset="0"/>
              </a:rPr>
              <a:t>- 12h15 Lecture 3: </a:t>
            </a:r>
            <a:r>
              <a:rPr lang="fr-FR" dirty="0" err="1" smtClean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-25000" dirty="0" err="1" smtClean="0">
                <a:solidFill>
                  <a:srgbClr val="0066FF"/>
                </a:solidFill>
                <a:latin typeface="Verdana" charset="0"/>
              </a:rPr>
              <a:t>s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μμ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pPr>
              <a:buFontTx/>
              <a:buNone/>
            </a:pPr>
            <a:r>
              <a:rPr lang="fr-FR" b="1" dirty="0" smtClean="0">
                <a:solidFill>
                  <a:srgbClr val="FF0000"/>
                </a:solidFill>
                <a:latin typeface="Verdana" charset="0"/>
              </a:rPr>
              <a:t>Lunch</a:t>
            </a:r>
            <a:endParaRPr lang="fr-FR" b="1" dirty="0">
              <a:solidFill>
                <a:srgbClr val="FF0000"/>
              </a:solidFill>
              <a:latin typeface="Verdana" charset="0"/>
            </a:endParaRPr>
          </a:p>
          <a:p>
            <a:r>
              <a:rPr lang="fr-FR" dirty="0">
                <a:latin typeface="Verdana" charset="0"/>
              </a:rPr>
              <a:t>13h45 - 14h30 Lecture 4: </a:t>
            </a:r>
            <a:r>
              <a:rPr lang="fr-FR" dirty="0">
                <a:solidFill>
                  <a:srgbClr val="0066FF"/>
                </a:solidFill>
                <a:latin typeface="Verdana" charset="0"/>
              </a:rPr>
              <a:t>B</a:t>
            </a:r>
            <a:r>
              <a:rPr lang="fr-FR" baseline="30000" dirty="0">
                <a:solidFill>
                  <a:srgbClr val="0066FF"/>
                </a:solidFill>
                <a:latin typeface="Verdana" charset="0"/>
              </a:rPr>
              <a:t>0</a:t>
            </a:r>
            <a:r>
              <a:rPr lang="fr-FR" dirty="0">
                <a:solidFill>
                  <a:srgbClr val="0066FF"/>
                </a:solidFill>
                <a:latin typeface="Verdana" charset="0"/>
                <a:sym typeface="Wingdings" charset="0"/>
              </a:rPr>
              <a:t>K*</a:t>
            </a:r>
            <a:r>
              <a:rPr lang="fr-FR" dirty="0" err="1">
                <a:solidFill>
                  <a:srgbClr val="0066FF"/>
                </a:solidFill>
                <a:latin typeface="Verdana" charset="0"/>
                <a:sym typeface="Wingdings" charset="0"/>
              </a:rPr>
              <a:t>μμ</a:t>
            </a:r>
            <a:endParaRPr lang="fr-FR" dirty="0">
              <a:solidFill>
                <a:srgbClr val="0066FF"/>
              </a:solidFill>
              <a:latin typeface="Verdana" charset="0"/>
            </a:endParaRPr>
          </a:p>
          <a:p>
            <a:r>
              <a:rPr lang="fr-FR" dirty="0" smtClean="0">
                <a:latin typeface="Verdana" charset="0"/>
              </a:rPr>
              <a:t>15h00 </a:t>
            </a:r>
            <a:r>
              <a:rPr lang="fr-FR" dirty="0">
                <a:latin typeface="Verdana" charset="0"/>
              </a:rPr>
              <a:t>- 16h30 Discussion Session</a:t>
            </a:r>
            <a:endParaRPr lang="en-US" dirty="0">
              <a:latin typeface="Verdana" charset="0"/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BFA0266-7538-1E43-8B61-C68A69F45DC2}" type="slidenum">
              <a:rPr lang="en-US" sz="1000" b="0" i="0"/>
              <a:pPr/>
              <a:t>72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6581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 i="1">
              <a:latin typeface="Verdana" charset="0"/>
            </a:endParaRPr>
          </a:p>
        </p:txBody>
      </p:sp>
      <p:sp>
        <p:nvSpPr>
          <p:cNvPr id="1187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D992D590-CD48-FE44-BF06-BB6F7783D0D8}" type="slidenum">
              <a:rPr lang="en-US" sz="1000" b="0" i="0"/>
              <a:pPr/>
              <a:t>73</a:t>
            </a:fld>
            <a:r>
              <a:rPr lang="en-US" sz="1000" b="0" i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6262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>
              <a:latin typeface="Verdana" charset="0"/>
            </a:endParaRP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36673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Verdana" charset="0"/>
              </a:rPr>
              <a:t>Small BR</a:t>
            </a:r>
            <a:r>
              <a:rPr lang="is-IS" dirty="0" smtClean="0">
                <a:latin typeface="Verdana" charset="0"/>
              </a:rPr>
              <a:t>…</a:t>
            </a:r>
            <a:endParaRPr lang="en-US" dirty="0" smtClean="0">
              <a:latin typeface="Verdana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latin typeface="Verdana" charset="0"/>
              </a:rPr>
              <a:t>FCNC</a:t>
            </a:r>
            <a:r>
              <a:rPr lang="en-US" dirty="0">
                <a:latin typeface="Verdana" charset="0"/>
              </a:rPr>
              <a:t>: </a:t>
            </a:r>
            <a:r>
              <a:rPr lang="en-US" dirty="0" err="1">
                <a:latin typeface="Verdana" charset="0"/>
              </a:rPr>
              <a:t>b</a:t>
            </a:r>
            <a:r>
              <a:rPr lang="en-US" dirty="0" err="1">
                <a:latin typeface="Verdana" charset="0"/>
                <a:sym typeface="Wingdings" charset="0"/>
              </a:rPr>
              <a:t>s</a:t>
            </a:r>
            <a:r>
              <a:rPr lang="en-US" dirty="0">
                <a:latin typeface="Verdana" charset="0"/>
                <a:sym typeface="Wingdings" charset="0"/>
              </a:rPr>
              <a:t> transition </a:t>
            </a:r>
            <a:r>
              <a:rPr lang="en-US" dirty="0">
                <a:latin typeface="Verdana" charset="0"/>
              </a:rPr>
              <a:t>only allowed at higher </a:t>
            </a:r>
            <a:r>
              <a:rPr lang="en-US" dirty="0" smtClean="0">
                <a:latin typeface="Verdana" charset="0"/>
              </a:rPr>
              <a:t>order</a:t>
            </a:r>
          </a:p>
          <a:p>
            <a:pPr lvl="1"/>
            <a:r>
              <a:rPr lang="en-US" dirty="0" smtClean="0">
                <a:latin typeface="Verdana" charset="0"/>
              </a:rPr>
              <a:t>GIM cancellation!</a:t>
            </a:r>
            <a:endParaRPr lang="en-US" dirty="0">
              <a:latin typeface="Verdana" charset="0"/>
            </a:endParaRPr>
          </a:p>
          <a:p>
            <a:endParaRPr lang="en-US" dirty="0">
              <a:latin typeface="Verdana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latin typeface="Verdana" charset="0"/>
              </a:rPr>
              <a:t>Weak interaction: </a:t>
            </a:r>
            <a:r>
              <a:rPr lang="en-US" dirty="0" err="1">
                <a:latin typeface="Verdana" charset="0"/>
              </a:rPr>
              <a:t>helicity</a:t>
            </a:r>
            <a:r>
              <a:rPr lang="en-US" dirty="0">
                <a:latin typeface="Verdana" charset="0"/>
              </a:rPr>
              <a:t> suppressed</a:t>
            </a:r>
          </a:p>
          <a:p>
            <a:pPr lvl="1"/>
            <a:r>
              <a:rPr lang="en-US" dirty="0">
                <a:latin typeface="Verdana" charset="0"/>
              </a:rPr>
              <a:t>Sensitive to new physics: (pseudo)scalar operators</a:t>
            </a:r>
          </a:p>
        </p:txBody>
      </p:sp>
      <p:sp>
        <p:nvSpPr>
          <p:cNvPr id="11981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EFAABE10-2FD4-EB45-AA4F-5F3A0E82DBC9}" type="slidenum">
              <a:rPr lang="en-US" sz="1000" b="0" i="0"/>
              <a:pPr/>
              <a:t>74</a:t>
            </a:fld>
            <a:r>
              <a:rPr lang="en-US" sz="1000" b="0" i="0"/>
              <a:t>)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572000" y="5426060"/>
            <a:ext cx="142098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2920585" y="5426060"/>
            <a:ext cx="1419765" cy="12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108200" y="5195630"/>
            <a:ext cx="63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μ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4510" y="5195630"/>
            <a:ext cx="554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μ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727090" y="5234035"/>
            <a:ext cx="61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572000" y="5234035"/>
            <a:ext cx="612000" cy="12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149545" y="4734770"/>
            <a:ext cx="552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chemeClr val="tx1"/>
                </a:solidFill>
              </a:rPr>
              <a:t>spin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6965" y="5618085"/>
            <a:ext cx="1601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>
                <a:solidFill>
                  <a:schemeClr val="tx1"/>
                </a:solidFill>
              </a:rPr>
              <a:t>Lefthanded</a:t>
            </a:r>
            <a:r>
              <a:rPr lang="en-US" b="0" i="0" dirty="0" smtClean="0">
                <a:solidFill>
                  <a:schemeClr val="tx1"/>
                </a:solidFill>
              </a:rPr>
              <a:t>: OK</a:t>
            </a:r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3595" y="5618085"/>
            <a:ext cx="1957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>
                <a:solidFill>
                  <a:schemeClr val="tx1"/>
                </a:solidFill>
              </a:rPr>
              <a:t>Lefthanded</a:t>
            </a:r>
            <a:r>
              <a:rPr lang="en-US" b="0" i="0" dirty="0" smtClean="0">
                <a:solidFill>
                  <a:schemeClr val="tx1"/>
                </a:solidFill>
              </a:rPr>
              <a:t>: not OK</a:t>
            </a:r>
            <a:endParaRPr lang="en-US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>
              <a:latin typeface="Verdana" charset="0"/>
            </a:endParaRPr>
          </a:p>
        </p:txBody>
      </p:sp>
      <p:sp>
        <p:nvSpPr>
          <p:cNvPr id="12083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5CB16B5-CE76-6B49-88F3-E1AFCE1058E0}" type="slidenum">
              <a:rPr lang="en-US" sz="1000" b="0" i="0"/>
              <a:pPr/>
              <a:t>75</a:t>
            </a:fld>
            <a:r>
              <a:rPr lang="en-US" sz="1000" b="0" i="0"/>
              <a:t>)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647700" y="957263"/>
            <a:ext cx="8329613" cy="276225"/>
          </a:xfrm>
        </p:spPr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Historical endeavour!</a:t>
            </a:r>
          </a:p>
        </p:txBody>
      </p:sp>
      <p:grpSp>
        <p:nvGrpSpPr>
          <p:cNvPr id="120836" name="Group 18"/>
          <p:cNvGrpSpPr>
            <a:grpSpLocks/>
          </p:cNvGrpSpPr>
          <p:nvPr/>
        </p:nvGrpSpPr>
        <p:grpSpPr bwMode="auto">
          <a:xfrm>
            <a:off x="731838" y="1431925"/>
            <a:ext cx="7604125" cy="5127625"/>
            <a:chOff x="1436501" y="2455469"/>
            <a:chExt cx="6166225" cy="4234318"/>
          </a:xfrm>
        </p:grpSpPr>
        <p:pic>
          <p:nvPicPr>
            <p:cNvPr id="120837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01" y="2455469"/>
              <a:ext cx="6166225" cy="4234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69762" y="2645555"/>
              <a:ext cx="2521845" cy="1443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02894" y="4691923"/>
              <a:ext cx="677126" cy="1236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780938" y="5327727"/>
              <a:ext cx="2628691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193441" y="3034902"/>
              <a:ext cx="5212326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198590" y="3551410"/>
              <a:ext cx="521103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185717" y="4065296"/>
              <a:ext cx="5212326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783512" y="5108800"/>
              <a:ext cx="2617105" cy="3933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787374" y="5606955"/>
              <a:ext cx="2618393" cy="5244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177993" y="2639000"/>
              <a:ext cx="5227774" cy="361293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>
              <a:latin typeface="Verdana" charset="0"/>
            </a:endParaRPr>
          </a:p>
        </p:txBody>
      </p:sp>
      <p:sp>
        <p:nvSpPr>
          <p:cNvPr id="12083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5CB16B5-CE76-6B49-88F3-E1AFCE1058E0}" type="slidenum">
              <a:rPr lang="en-US" sz="1000" b="0" i="0"/>
              <a:pPr/>
              <a:t>76</a:t>
            </a:fld>
            <a:r>
              <a:rPr lang="en-US" sz="1000" b="0" i="0"/>
              <a:t>)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647700" y="957263"/>
            <a:ext cx="8329613" cy="276225"/>
          </a:xfrm>
        </p:spPr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Historical endeavour!</a:t>
            </a:r>
          </a:p>
        </p:txBody>
      </p:sp>
      <p:grpSp>
        <p:nvGrpSpPr>
          <p:cNvPr id="120836" name="Group 18"/>
          <p:cNvGrpSpPr>
            <a:grpSpLocks/>
          </p:cNvGrpSpPr>
          <p:nvPr/>
        </p:nvGrpSpPr>
        <p:grpSpPr bwMode="auto">
          <a:xfrm>
            <a:off x="731838" y="1431925"/>
            <a:ext cx="7604125" cy="5127625"/>
            <a:chOff x="1436501" y="2455469"/>
            <a:chExt cx="6166225" cy="4234318"/>
          </a:xfrm>
        </p:grpSpPr>
        <p:pic>
          <p:nvPicPr>
            <p:cNvPr id="120837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501" y="2455469"/>
              <a:ext cx="6166225" cy="4234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69762" y="2645555"/>
              <a:ext cx="2521845" cy="1443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780938" y="5327727"/>
              <a:ext cx="2628691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193441" y="3034902"/>
              <a:ext cx="5212326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198590" y="3551410"/>
              <a:ext cx="5211039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185717" y="4065296"/>
              <a:ext cx="5212326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783512" y="5108800"/>
              <a:ext cx="2617105" cy="3933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787374" y="5606955"/>
              <a:ext cx="2618393" cy="5244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177993" y="2639000"/>
              <a:ext cx="5227774" cy="361293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460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>
              <a:latin typeface="Verdana" charset="0"/>
            </a:endParaRPr>
          </a:p>
        </p:txBody>
      </p:sp>
      <p:sp>
        <p:nvSpPr>
          <p:cNvPr id="12185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557A936-69EE-E64B-B0D8-41AD923A1C2F}" type="slidenum">
              <a:rPr lang="en-US" sz="1000" b="0" i="0"/>
              <a:pPr/>
              <a:t>77</a:t>
            </a:fld>
            <a:r>
              <a:rPr lang="en-US" sz="1000" b="0" i="0"/>
              <a:t>)</a:t>
            </a:r>
          </a:p>
        </p:txBody>
      </p:sp>
      <p:grpSp>
        <p:nvGrpSpPr>
          <p:cNvPr id="121859" name="Group 4"/>
          <p:cNvGrpSpPr>
            <a:grpSpLocks/>
          </p:cNvGrpSpPr>
          <p:nvPr/>
        </p:nvGrpSpPr>
        <p:grpSpPr bwMode="auto">
          <a:xfrm>
            <a:off x="1268413" y="2814638"/>
            <a:ext cx="6797675" cy="3379787"/>
            <a:chOff x="2821063" y="3331400"/>
            <a:chExt cx="5984656" cy="2665121"/>
          </a:xfrm>
        </p:grpSpPr>
        <p:sp>
          <p:nvSpPr>
            <p:cNvPr id="6" name="Rectangle 5"/>
            <p:cNvSpPr/>
            <p:nvPr/>
          </p:nvSpPr>
          <p:spPr>
            <a:xfrm>
              <a:off x="2821063" y="3331400"/>
              <a:ext cx="5984656" cy="26651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2186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586" y="3528962"/>
              <a:ext cx="2160000" cy="92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409" y="3528961"/>
              <a:ext cx="2160000" cy="92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044" y="4840700"/>
              <a:ext cx="2160000" cy="92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213" y="4819878"/>
              <a:ext cx="2160000" cy="92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956633" y="3519173"/>
              <a:ext cx="0" cy="89379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867" name="TextBox 11"/>
            <p:cNvSpPr txBox="1">
              <a:spLocks noChangeArrowheads="1"/>
            </p:cNvSpPr>
            <p:nvPr/>
          </p:nvSpPr>
          <p:spPr bwMode="auto">
            <a:xfrm>
              <a:off x="5225144" y="3789467"/>
              <a:ext cx="3735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1868" name="TextBox 12"/>
            <p:cNvSpPr txBox="1">
              <a:spLocks noChangeArrowheads="1"/>
            </p:cNvSpPr>
            <p:nvPr/>
          </p:nvSpPr>
          <p:spPr bwMode="auto">
            <a:xfrm>
              <a:off x="7688264" y="3796119"/>
              <a:ext cx="3735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1869" name="TextBox 13"/>
            <p:cNvSpPr txBox="1">
              <a:spLocks noChangeArrowheads="1"/>
            </p:cNvSpPr>
            <p:nvPr/>
          </p:nvSpPr>
          <p:spPr bwMode="auto">
            <a:xfrm>
              <a:off x="5238500" y="5052046"/>
              <a:ext cx="3735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21870" name="TextBox 14"/>
            <p:cNvSpPr txBox="1">
              <a:spLocks noChangeArrowheads="1"/>
            </p:cNvSpPr>
            <p:nvPr/>
          </p:nvSpPr>
          <p:spPr bwMode="auto">
            <a:xfrm>
              <a:off x="7662248" y="5053349"/>
              <a:ext cx="841815" cy="58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+…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466094" y="4838589"/>
              <a:ext cx="0" cy="89379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872" name="TextBox 16"/>
            <p:cNvSpPr txBox="1">
              <a:spLocks noChangeArrowheads="1"/>
            </p:cNvSpPr>
            <p:nvPr/>
          </p:nvSpPr>
          <p:spPr bwMode="auto">
            <a:xfrm>
              <a:off x="8421546" y="4636195"/>
              <a:ext cx="3314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21860" name="Content Placeholder 2"/>
          <p:cNvSpPr>
            <a:spLocks noGrp="1"/>
          </p:cNvSpPr>
          <p:nvPr>
            <p:ph idx="1"/>
          </p:nvPr>
        </p:nvSpPr>
        <p:spPr>
          <a:xfrm>
            <a:off x="647700" y="957263"/>
            <a:ext cx="8329613" cy="1165225"/>
          </a:xfrm>
        </p:spPr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Historical endeavour</a:t>
            </a:r>
          </a:p>
          <a:p>
            <a:r>
              <a:rPr lang="en-US">
                <a:latin typeface="Verdana" charset="0"/>
                <a:sym typeface="Wingdings" charset="0"/>
              </a:rPr>
              <a:t>Sensitive to SUSY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endParaRPr lang="en-US">
              <a:latin typeface="Verdana" charset="0"/>
            </a:endParaRPr>
          </a:p>
        </p:txBody>
      </p:sp>
      <p:sp>
        <p:nvSpPr>
          <p:cNvPr id="12288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A5239F0-3C0D-F64D-867B-7D9A967DB62B}" type="slidenum">
              <a:rPr lang="en-US" sz="1000" b="0" i="0"/>
              <a:pPr/>
              <a:t>78</a:t>
            </a:fld>
            <a:r>
              <a:rPr lang="en-US" sz="1000" b="0" i="0"/>
              <a:t>)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647700" y="957263"/>
            <a:ext cx="8329613" cy="1473200"/>
          </a:xfrm>
        </p:spPr>
        <p:txBody>
          <a:bodyPr/>
          <a:lstStyle/>
          <a:p>
            <a:r>
              <a:rPr lang="en-US">
                <a:latin typeface="Verdana" charset="0"/>
                <a:sym typeface="Wingdings" charset="0"/>
              </a:rPr>
              <a:t>Historical endeavour</a:t>
            </a:r>
          </a:p>
          <a:p>
            <a:r>
              <a:rPr lang="en-US">
                <a:latin typeface="Verdana" charset="0"/>
                <a:sym typeface="Wingdings" charset="0"/>
              </a:rPr>
              <a:t>Sensitive to SUSY</a:t>
            </a:r>
          </a:p>
          <a:p>
            <a:r>
              <a:rPr lang="en-US">
                <a:latin typeface="Verdana" charset="0"/>
                <a:sym typeface="Wingdings" charset="0"/>
              </a:rPr>
              <a:t>In terms of OPE:</a:t>
            </a:r>
          </a:p>
        </p:txBody>
      </p:sp>
      <p:pic>
        <p:nvPicPr>
          <p:cNvPr id="1228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814638"/>
            <a:ext cx="886301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2"/>
          <p:cNvSpPr txBox="1">
            <a:spLocks noChangeArrowheads="1"/>
          </p:cNvSpPr>
          <p:nvPr/>
        </p:nvSpPr>
        <p:spPr bwMode="auto">
          <a:xfrm>
            <a:off x="309563" y="6270625"/>
            <a:ext cx="26844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From: PhD Thesis, Siim Tolk, Apr 2016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Verdana" charset="0"/>
              </a:rPr>
              <a:t>B</a:t>
            </a:r>
            <a:r>
              <a:rPr lang="en-US" i="1" baseline="-25000" dirty="0">
                <a:latin typeface="Verdana" charset="0"/>
              </a:rPr>
              <a:t>s</a:t>
            </a:r>
            <a:r>
              <a:rPr lang="en-US" i="1" baseline="30000" dirty="0">
                <a:latin typeface="Verdana" charset="0"/>
              </a:rPr>
              <a:t>0</a:t>
            </a:r>
            <a:r>
              <a:rPr lang="en-US" i="1" dirty="0">
                <a:latin typeface="Verdana" charset="0"/>
                <a:sym typeface="Wingdings" charset="0"/>
              </a:rPr>
              <a:t>μμ: </a:t>
            </a:r>
            <a:r>
              <a:rPr lang="en-US" dirty="0">
                <a:latin typeface="Verdana" charset="0"/>
                <a:sym typeface="Wingdings" charset="0"/>
              </a:rPr>
              <a:t>Observation</a:t>
            </a:r>
            <a:endParaRPr lang="en-US" dirty="0">
              <a:latin typeface="Verdana" charset="0"/>
            </a:endParaRPr>
          </a:p>
        </p:txBody>
      </p:sp>
      <p:sp>
        <p:nvSpPr>
          <p:cNvPr id="12390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E4017BBD-5B5D-3B44-94D3-9482F81184C7}" type="slidenum">
              <a:rPr lang="en-US" sz="1000" b="0" i="0"/>
              <a:pPr/>
              <a:t>79</a:t>
            </a:fld>
            <a:r>
              <a:rPr lang="en-US" sz="1000" b="0" i="0"/>
              <a:t>)</a:t>
            </a:r>
          </a:p>
        </p:txBody>
      </p:sp>
      <p:sp>
        <p:nvSpPr>
          <p:cNvPr id="123907" name="Content Placeholder 2"/>
          <p:cNvSpPr txBox="1">
            <a:spLocks/>
          </p:cNvSpPr>
          <p:nvPr/>
        </p:nvSpPr>
        <p:spPr bwMode="auto">
          <a:xfrm>
            <a:off x="420688" y="735013"/>
            <a:ext cx="8535987" cy="25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Challenge: huge amount of events with two </a:t>
            </a:r>
            <a:r>
              <a:rPr lang="en-US" sz="2000" b="0" i="0" dirty="0" err="1">
                <a:solidFill>
                  <a:schemeClr val="tx1"/>
                </a:solidFill>
                <a:sym typeface="Wingdings" charset="0"/>
              </a:rPr>
              <a:t>muons</a:t>
            </a: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!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Background: 	BR(</a:t>
            </a:r>
            <a:r>
              <a:rPr lang="en-US" sz="1800" b="0" dirty="0">
                <a:solidFill>
                  <a:schemeClr val="tx1"/>
                </a:solidFill>
                <a:sym typeface="Wingdings" charset="0"/>
              </a:rPr>
              <a:t>B  </a:t>
            </a:r>
            <a:r>
              <a:rPr lang="en-US" sz="1800" b="0" dirty="0" err="1">
                <a:solidFill>
                  <a:schemeClr val="tx1"/>
                </a:solidFill>
                <a:sym typeface="Wingdings" charset="0"/>
              </a:rPr>
              <a:t>X</a:t>
            </a:r>
            <a:r>
              <a:rPr lang="en-US" sz="1800" b="0" dirty="0" err="1">
                <a:solidFill>
                  <a:srgbClr val="ED1C24"/>
                </a:solidFill>
                <a:sym typeface="Wingdings" charset="0"/>
              </a:rPr>
              <a:t>μ</a:t>
            </a:r>
            <a:r>
              <a:rPr lang="en-US" sz="1800" b="0" baseline="30000" dirty="0">
                <a:solidFill>
                  <a:srgbClr val="ED1C24"/>
                </a:solidFill>
                <a:sym typeface="Wingdings" charset="0"/>
              </a:rPr>
              <a:t>+</a:t>
            </a: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)  = 10</a:t>
            </a:r>
            <a:r>
              <a:rPr lang="en-US" sz="1800" b="0" i="0" baseline="30000" dirty="0">
                <a:solidFill>
                  <a:schemeClr val="tx1"/>
                </a:solidFill>
                <a:sym typeface="Wingdings" charset="0"/>
              </a:rPr>
              <a:t>-1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Signal:		BR(</a:t>
            </a:r>
            <a:r>
              <a:rPr lang="en-US" sz="1800" b="0" dirty="0">
                <a:solidFill>
                  <a:schemeClr val="tx1"/>
                </a:solidFill>
                <a:sym typeface="Wingdings" charset="0"/>
              </a:rPr>
              <a:t>B</a:t>
            </a:r>
            <a:r>
              <a:rPr lang="en-US" sz="1800" b="0" baseline="-25000" dirty="0">
                <a:solidFill>
                  <a:schemeClr val="tx1"/>
                </a:solidFill>
                <a:sym typeface="Wingdings" charset="0"/>
              </a:rPr>
              <a:t>s</a:t>
            </a:r>
            <a:r>
              <a:rPr lang="en-US" sz="1800" b="0" baseline="30000" dirty="0">
                <a:solidFill>
                  <a:schemeClr val="tx1"/>
                </a:solidFill>
                <a:sym typeface="Wingdings" charset="0"/>
              </a:rPr>
              <a:t>0</a:t>
            </a:r>
            <a:r>
              <a:rPr lang="en-US" sz="1800" b="0" dirty="0">
                <a:solidFill>
                  <a:schemeClr val="tx1"/>
                </a:solidFill>
                <a:sym typeface="Wingdings" charset="0"/>
              </a:rPr>
              <a:t></a:t>
            </a:r>
            <a:r>
              <a:rPr lang="en-US" sz="1800" b="0" dirty="0">
                <a:solidFill>
                  <a:srgbClr val="ED1C24"/>
                </a:solidFill>
                <a:sym typeface="Wingdings" charset="0"/>
              </a:rPr>
              <a:t>μ</a:t>
            </a:r>
            <a:r>
              <a:rPr lang="en-US" sz="1800" b="0" baseline="30000" dirty="0">
                <a:solidFill>
                  <a:srgbClr val="ED1C24"/>
                </a:solidFill>
                <a:sym typeface="Wingdings" charset="0"/>
              </a:rPr>
              <a:t>+</a:t>
            </a:r>
            <a:r>
              <a:rPr lang="en-US" sz="1800" b="0" dirty="0">
                <a:solidFill>
                  <a:srgbClr val="ED1C24"/>
                </a:solidFill>
                <a:sym typeface="Wingdings" charset="0"/>
              </a:rPr>
              <a:t>μ</a:t>
            </a:r>
            <a:r>
              <a:rPr lang="en-US" sz="1800" b="0" baseline="30000" dirty="0">
                <a:solidFill>
                  <a:srgbClr val="ED1C24"/>
                </a:solidFill>
                <a:sym typeface="Wingdings" charset="0"/>
              </a:rPr>
              <a:t>-</a:t>
            </a: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) &lt; 10</a:t>
            </a:r>
            <a:r>
              <a:rPr lang="en-US" sz="1800" b="0" i="0" baseline="30000" dirty="0">
                <a:solidFill>
                  <a:schemeClr val="tx1"/>
                </a:solidFill>
                <a:sym typeface="Wingdings" charset="0"/>
              </a:rPr>
              <a:t>-8</a:t>
            </a: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0" i="0" dirty="0" smtClean="0">
              <a:solidFill>
                <a:schemeClr val="tx1"/>
              </a:solidFill>
              <a:sym typeface="Wingdings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sym typeface="Wingdings" charset="0"/>
              </a:rPr>
              <a:t>10</a:t>
            </a:r>
            <a:r>
              <a:rPr lang="en-US" sz="2000" b="0" i="0" baseline="30000" dirty="0" smtClean="0">
                <a:solidFill>
                  <a:schemeClr val="tx1"/>
                </a:solidFill>
                <a:sym typeface="Wingdings" charset="0"/>
              </a:rPr>
              <a:t>12</a:t>
            </a:r>
            <a:r>
              <a:rPr lang="en-US" sz="2000" b="0" i="0" dirty="0" smtClean="0">
                <a:solidFill>
                  <a:schemeClr val="tx1"/>
                </a:solidFill>
                <a:sym typeface="Wingdings" charset="0"/>
              </a:rPr>
              <a:t> </a:t>
            </a:r>
            <a:r>
              <a:rPr lang="en-US" sz="2000" b="0" dirty="0">
                <a:solidFill>
                  <a:schemeClr val="tx1"/>
                </a:solidFill>
                <a:sym typeface="Wingdings" charset="0"/>
              </a:rPr>
              <a:t>B</a:t>
            </a: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 produced; probability of </a:t>
            </a:r>
            <a:r>
              <a:rPr lang="en-US" sz="2000" b="0" dirty="0" err="1">
                <a:solidFill>
                  <a:schemeClr val="tx1"/>
                </a:solidFill>
                <a:sym typeface="Wingdings" charset="0"/>
              </a:rPr>
              <a:t>μμ</a:t>
            </a: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 decay 10</a:t>
            </a:r>
            <a:r>
              <a:rPr lang="en-US" sz="2000" b="0" i="0" baseline="30000" dirty="0">
                <a:solidFill>
                  <a:schemeClr val="tx1"/>
                </a:solidFill>
                <a:sym typeface="Wingdings" charset="0"/>
              </a:rPr>
              <a:t>-9</a:t>
            </a: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; </a:t>
            </a:r>
            <a:r>
              <a:rPr lang="en-US" sz="2000" b="0" i="0" dirty="0" err="1">
                <a:solidFill>
                  <a:schemeClr val="tx1"/>
                </a:solidFill>
                <a:sym typeface="Wingdings" charset="0"/>
              </a:rPr>
              <a:t>eff</a:t>
            </a:r>
            <a:r>
              <a:rPr lang="en-US" sz="2000" b="0" i="0" dirty="0">
                <a:solidFill>
                  <a:schemeClr val="tx1"/>
                </a:solidFill>
                <a:sym typeface="Wingdings" charset="0"/>
              </a:rPr>
              <a:t> </a:t>
            </a:r>
            <a:r>
              <a:rPr lang="en-US" sz="2000" b="0" i="0" dirty="0" smtClean="0">
                <a:solidFill>
                  <a:schemeClr val="tx1"/>
                </a:solidFill>
                <a:sym typeface="Wingdings" charset="0"/>
              </a:rPr>
              <a:t>~5%</a:t>
            </a:r>
            <a:endParaRPr lang="en-US" sz="2000" b="0" i="0" dirty="0">
              <a:solidFill>
                <a:schemeClr val="tx1"/>
              </a:solidFill>
              <a:sym typeface="Wingdings" charset="0"/>
            </a:endParaRP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Expect </a:t>
            </a:r>
            <a:r>
              <a:rPr lang="en-US" sz="1800" b="0" i="0" dirty="0" smtClean="0">
                <a:solidFill>
                  <a:schemeClr val="tx1"/>
                </a:solidFill>
                <a:sym typeface="Wingdings" charset="0"/>
              </a:rPr>
              <a:t>~50 </a:t>
            </a:r>
            <a:r>
              <a:rPr lang="en-US" sz="1800" b="0" i="0" dirty="0">
                <a:solidFill>
                  <a:schemeClr val="tx1"/>
                </a:solidFill>
                <a:sym typeface="Wingdings" charset="0"/>
              </a:rPr>
              <a:t>events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sz="1800" b="0" i="0" dirty="0">
              <a:solidFill>
                <a:schemeClr val="tx1"/>
              </a:solidFill>
              <a:sym typeface="Wingdings" charset="0"/>
            </a:endParaRPr>
          </a:p>
        </p:txBody>
      </p:sp>
      <p:pic>
        <p:nvPicPr>
          <p:cNvPr id="1239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287383"/>
            <a:ext cx="7575550" cy="25590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84706" y="5824560"/>
            <a:ext cx="62291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Signal     1 : 10</a:t>
            </a:r>
            <a:r>
              <a:rPr lang="en-US" sz="2800" baseline="30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7</a:t>
            </a: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-128"/>
                <a:cs typeface="+mn-cs"/>
              </a:rPr>
              <a:t>  Background</a:t>
            </a:r>
          </a:p>
        </p:txBody>
      </p:sp>
      <p:sp>
        <p:nvSpPr>
          <p:cNvPr id="123910" name="Rectangle 7"/>
          <p:cNvSpPr>
            <a:spLocks noChangeArrowheads="1"/>
          </p:cNvSpPr>
          <p:nvPr/>
        </p:nvSpPr>
        <p:spPr bwMode="auto">
          <a:xfrm rot="-5400000">
            <a:off x="-390524" y="4873295"/>
            <a:ext cx="1725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>
                <a:solidFill>
                  <a:srgbClr val="000000"/>
                </a:solidFill>
              </a:rPr>
              <a:t>Thesis S.Oggero (2013)</a:t>
            </a:r>
            <a:endParaRPr lang="en-US" sz="1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Introduction: it’s all about the charged current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“CP violation” is about the </a:t>
            </a:r>
            <a:r>
              <a:rPr lang="en-US" u="sng">
                <a:latin typeface="Verdana" charset="0"/>
              </a:rPr>
              <a:t>weak interactions,</a:t>
            </a:r>
          </a:p>
          <a:p>
            <a:pPr eaLnBrk="1" hangingPunct="1"/>
            <a:r>
              <a:rPr lang="en-US">
                <a:latin typeface="Verdana" charset="0"/>
              </a:rPr>
              <a:t>In particular, the charged current interactions:</a:t>
            </a: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7AE90BE4-3754-B844-ADF4-B01ADC8F699F}" type="slidenum">
              <a:rPr lang="en-US" sz="1000" b="0" i="0"/>
              <a:pPr/>
              <a:t>8</a:t>
            </a:fld>
            <a:r>
              <a:rPr lang="en-US" sz="1000" b="0" i="0"/>
              <a:t>)</a:t>
            </a:r>
          </a:p>
        </p:txBody>
      </p:sp>
      <p:pic>
        <p:nvPicPr>
          <p:cNvPr id="33796" name="Picture 140" descr="s2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7775"/>
            <a:ext cx="19050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41" descr="d2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41575"/>
            <a:ext cx="19129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43" descr="l2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41575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Content Placeholder 2"/>
          <p:cNvSpPr txBox="1">
            <a:spLocks/>
          </p:cNvSpPr>
          <p:nvPr/>
        </p:nvSpPr>
        <p:spPr bwMode="auto">
          <a:xfrm>
            <a:off x="800100" y="4229100"/>
            <a:ext cx="7772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The interesting stuff happens in the interaction with quarks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Therefore, people also refer to this field as </a:t>
            </a:r>
            <a:r>
              <a:rPr lang="ja-JP" altLang="en-US" sz="2000" b="0" i="0">
                <a:solidFill>
                  <a:schemeClr val="tx1"/>
                </a:solidFill>
              </a:rPr>
              <a:t>“</a:t>
            </a:r>
            <a:r>
              <a:rPr lang="en-US" altLang="ja-JP" sz="2000" b="0" i="0" u="sng">
                <a:solidFill>
                  <a:schemeClr val="tx1"/>
                </a:solidFill>
              </a:rPr>
              <a:t>flavour physics</a:t>
            </a:r>
            <a:r>
              <a:rPr lang="ja-JP" altLang="en-US" sz="2000" b="0" i="0">
                <a:solidFill>
                  <a:schemeClr val="tx1"/>
                </a:solidFill>
              </a:rPr>
              <a:t>”</a:t>
            </a:r>
            <a:endParaRPr lang="en-US" sz="20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Verdana" charset="0"/>
              </a:rPr>
              <a:t>B</a:t>
            </a:r>
            <a:r>
              <a:rPr lang="en-US" i="1" baseline="-25000" dirty="0">
                <a:latin typeface="Verdana" charset="0"/>
              </a:rPr>
              <a:t>s</a:t>
            </a:r>
            <a:r>
              <a:rPr lang="en-US" i="1" baseline="30000" dirty="0">
                <a:latin typeface="Verdana" charset="0"/>
              </a:rPr>
              <a:t>0</a:t>
            </a:r>
            <a:r>
              <a:rPr lang="en-US" i="1" dirty="0">
                <a:latin typeface="Verdana" charset="0"/>
                <a:sym typeface="Wingdings" charset="0"/>
              </a:rPr>
              <a:t>μμ: </a:t>
            </a:r>
            <a:r>
              <a:rPr lang="en-US" dirty="0">
                <a:latin typeface="Verdana" charset="0"/>
                <a:sym typeface="Wingdings" charset="0"/>
              </a:rPr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633365"/>
          </a:xfrm>
        </p:spPr>
        <p:txBody>
          <a:bodyPr/>
          <a:lstStyle/>
          <a:p>
            <a:r>
              <a:rPr lang="en-US" dirty="0" smtClean="0"/>
              <a:t>Good luck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Niels Tuning (</a:t>
            </a:r>
            <a:fld id="{66514901-4CFF-A14A-980D-C6E2C5830B51}" type="slidenum">
              <a:rPr lang="en-US" smtClean="0"/>
              <a:pPr>
                <a:defRPr/>
              </a:pPr>
              <a:t>80</a:t>
            </a:fld>
            <a:r>
              <a:rPr lang="en-US" smtClean="0"/>
              <a:t>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92"/>
          <a:stretch/>
        </p:blipFill>
        <p:spPr>
          <a:xfrm>
            <a:off x="424260" y="1393535"/>
            <a:ext cx="8103455" cy="51401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647340" y="6457890"/>
            <a:ext cx="155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latin typeface="Times"/>
                <a:cs typeface="Times"/>
              </a:rPr>
              <a:t>m</a:t>
            </a:r>
            <a:r>
              <a:rPr lang="en-US" sz="2000" b="0" i="0" dirty="0" smtClean="0">
                <a:solidFill>
                  <a:srgbClr val="000000"/>
                </a:solidFill>
                <a:latin typeface="Times"/>
                <a:cs typeface="Times"/>
              </a:rPr>
              <a:t>(</a:t>
            </a:r>
            <a:r>
              <a:rPr lang="en-US" sz="2000" b="0" i="0" dirty="0" err="1" smtClean="0">
                <a:solidFill>
                  <a:srgbClr val="000000"/>
                </a:solidFill>
                <a:latin typeface="Times"/>
                <a:cs typeface="Times"/>
              </a:rPr>
              <a:t>μμ</a:t>
            </a:r>
            <a:r>
              <a:rPr lang="en-US" sz="2000" b="0" i="0" dirty="0" smtClean="0">
                <a:solidFill>
                  <a:srgbClr val="000000"/>
                </a:solidFill>
                <a:latin typeface="Times"/>
                <a:cs typeface="Times"/>
              </a:rPr>
              <a:t>) [</a:t>
            </a:r>
            <a:r>
              <a:rPr lang="en-US" sz="2000" b="0" i="0" dirty="0" err="1" smtClean="0">
                <a:solidFill>
                  <a:srgbClr val="000000"/>
                </a:solidFill>
                <a:latin typeface="Times"/>
                <a:cs typeface="Times"/>
              </a:rPr>
              <a:t>GeV</a:t>
            </a:r>
            <a:r>
              <a:rPr lang="en-US" sz="2000" b="0" i="0" dirty="0" smtClean="0">
                <a:solidFill>
                  <a:srgbClr val="000000"/>
                </a:solidFill>
                <a:latin typeface="Times"/>
                <a:cs typeface="Times"/>
              </a:rPr>
              <a:t>]</a:t>
            </a:r>
            <a:endParaRPr lang="en-US" sz="2000" b="0" i="0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9578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Observation</a:t>
            </a:r>
            <a:endParaRPr lang="en-US">
              <a:latin typeface="Verdana" charset="0"/>
            </a:endParaRPr>
          </a:p>
        </p:txBody>
      </p:sp>
      <p:sp>
        <p:nvSpPr>
          <p:cNvPr id="12493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6C98DE00-0BE3-0A47-8BF4-5B3216D02355}" type="slidenum">
              <a:rPr lang="en-US" sz="1000" b="0" i="0"/>
              <a:pPr/>
              <a:t>81</a:t>
            </a:fld>
            <a:r>
              <a:rPr lang="en-US" sz="1000" b="0" i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" t="2043" r="3362" b="3184"/>
          <a:stretch/>
        </p:blipFill>
        <p:spPr>
          <a:xfrm>
            <a:off x="269875" y="2354263"/>
            <a:ext cx="4086225" cy="254476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Observation</a:t>
            </a:r>
            <a:endParaRPr lang="en-US">
              <a:latin typeface="Verdana" charset="0"/>
            </a:endParaRPr>
          </a:p>
        </p:txBody>
      </p:sp>
      <p:sp>
        <p:nvSpPr>
          <p:cNvPr id="12595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631FD533-2A4F-504A-A27E-F8E7EF3C083E}" type="slidenum">
              <a:rPr lang="en-US" sz="1000" b="0" i="0"/>
              <a:pPr/>
              <a:t>82</a:t>
            </a:fld>
            <a:r>
              <a:rPr lang="en-US" sz="1000" b="0" i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6" t="3085" r="2661" b="3304"/>
          <a:stretch/>
        </p:blipFill>
        <p:spPr>
          <a:xfrm>
            <a:off x="269875" y="2354263"/>
            <a:ext cx="4105275" cy="256063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Observation</a:t>
            </a:r>
            <a:endParaRPr lang="en-US">
              <a:latin typeface="Verdana" charset="0"/>
            </a:endParaRPr>
          </a:p>
        </p:txBody>
      </p:sp>
      <p:sp>
        <p:nvSpPr>
          <p:cNvPr id="12697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Mini Workshop Nikhef        26 June 2015                N. Tuning (26)</a:t>
            </a:r>
            <a:endParaRPr lang="en-US" sz="1000" b="0" i="0"/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1828800" y="1398588"/>
            <a:ext cx="6553200" cy="457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>
                <a:solidFill>
                  <a:srgbClr val="005CE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LHCb                                                     CMS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/>
          <a:stretch>
            <a:fillRect/>
          </a:stretch>
        </p:blipFill>
        <p:spPr bwMode="auto">
          <a:xfrm>
            <a:off x="232235" y="1892800"/>
            <a:ext cx="875665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Observation</a:t>
            </a:r>
            <a:endParaRPr lang="en-US" i="1">
              <a:latin typeface="Verdana" charset="0"/>
            </a:endParaRPr>
          </a:p>
        </p:txBody>
      </p:sp>
      <p:sp>
        <p:nvSpPr>
          <p:cNvPr id="12800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da-DK" sz="1000" b="0" i="0"/>
              <a:t>Mini Workshop Nikhef        26 June 2015                N. Tuning (5)</a:t>
            </a:r>
            <a:endParaRPr lang="en-US" sz="1000" b="0" i="0"/>
          </a:p>
        </p:txBody>
      </p:sp>
      <p:pic>
        <p:nvPicPr>
          <p:cNvPr id="128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934075"/>
            <a:ext cx="7029450" cy="84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4" name="TextBox 2"/>
          <p:cNvSpPr txBox="1">
            <a:spLocks noChangeArrowheads="1"/>
          </p:cNvSpPr>
          <p:nvPr/>
        </p:nvSpPr>
        <p:spPr bwMode="auto">
          <a:xfrm>
            <a:off x="538163" y="6169025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SM:</a:t>
            </a:r>
          </a:p>
        </p:txBody>
      </p:sp>
      <p:sp>
        <p:nvSpPr>
          <p:cNvPr id="128005" name="Rectangle 7"/>
          <p:cNvSpPr>
            <a:spLocks noChangeArrowheads="1"/>
          </p:cNvSpPr>
          <p:nvPr/>
        </p:nvSpPr>
        <p:spPr bwMode="auto">
          <a:xfrm rot="5400000">
            <a:off x="6752432" y="2904331"/>
            <a:ext cx="340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b="0" i="0"/>
              <a:t>Nature 522, 68–72 (04 June 2015) </a:t>
            </a:r>
            <a:endParaRPr lang="en-US" b="0" i="0"/>
          </a:p>
        </p:txBody>
      </p:sp>
      <p:pic>
        <p:nvPicPr>
          <p:cNvPr id="12800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" r="2620" b="909"/>
          <a:stretch>
            <a:fillRect/>
          </a:stretch>
        </p:blipFill>
        <p:spPr>
          <a:xfrm>
            <a:off x="1219200" y="990600"/>
            <a:ext cx="7042150" cy="4892675"/>
          </a:xfrm>
        </p:spPr>
      </p:pic>
      <p:sp>
        <p:nvSpPr>
          <p:cNvPr id="128007" name="TextBox 7"/>
          <p:cNvSpPr txBox="1">
            <a:spLocks noChangeArrowheads="1"/>
          </p:cNvSpPr>
          <p:nvPr/>
        </p:nvSpPr>
        <p:spPr bwMode="auto">
          <a:xfrm>
            <a:off x="7924800" y="5486400"/>
            <a:ext cx="1258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3 fb</a:t>
            </a:r>
            <a:r>
              <a:rPr lang="en-US" baseline="30000"/>
              <a:t>-1 </a:t>
            </a:r>
            <a:r>
              <a:rPr lang="en-US"/>
              <a:t>2.3σ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Ratio B</a:t>
            </a:r>
            <a:r>
              <a:rPr lang="en-US" baseline="30000">
                <a:latin typeface="Verdana" charset="0"/>
                <a:sym typeface="Wingdings" charset="0"/>
              </a:rPr>
              <a:t>0</a:t>
            </a:r>
            <a:r>
              <a:rPr lang="en-US">
                <a:latin typeface="Verdana" charset="0"/>
                <a:sym typeface="Wingdings" charset="0"/>
              </a:rPr>
              <a:t> / B</a:t>
            </a:r>
            <a:r>
              <a:rPr lang="en-US" baseline="-25000">
                <a:latin typeface="Verdana" charset="0"/>
                <a:sym typeface="Wingdings" charset="0"/>
              </a:rPr>
              <a:t>s</a:t>
            </a:r>
            <a:r>
              <a:rPr lang="en-US" baseline="30000">
                <a:latin typeface="Verdana" charset="0"/>
                <a:sym typeface="Wingdings" charset="0"/>
              </a:rPr>
              <a:t>0</a:t>
            </a:r>
            <a:endParaRPr lang="en-US" baseline="30000">
              <a:latin typeface="Verdana" charset="0"/>
            </a:endParaRPr>
          </a:p>
        </p:txBody>
      </p:sp>
      <p:sp>
        <p:nvSpPr>
          <p:cNvPr id="12902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FE441987-3419-1343-BA39-CCE48A15A7C2}" type="slidenum">
              <a:rPr lang="en-US" sz="1000" b="0" i="0"/>
              <a:pPr/>
              <a:t>85</a:t>
            </a:fld>
            <a:r>
              <a:rPr lang="en-US" sz="1000" b="0" i="0"/>
              <a:t>)</a:t>
            </a:r>
          </a:p>
        </p:txBody>
      </p:sp>
      <p:sp>
        <p:nvSpPr>
          <p:cNvPr id="129027" name="Content Placeholder 2"/>
          <p:cNvSpPr txBox="1">
            <a:spLocks/>
          </p:cNvSpPr>
          <p:nvPr/>
        </p:nvSpPr>
        <p:spPr bwMode="auto">
          <a:xfrm>
            <a:off x="304800" y="1185863"/>
            <a:ext cx="83296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</a:rPr>
              <a:t>BR(</a:t>
            </a:r>
            <a:r>
              <a:rPr lang="en-US" sz="2000" b="0">
                <a:solidFill>
                  <a:schemeClr val="tx1"/>
                </a:solidFill>
              </a:rPr>
              <a:t>B</a:t>
            </a:r>
            <a:r>
              <a:rPr lang="en-US" sz="2000" b="0" baseline="30000">
                <a:solidFill>
                  <a:schemeClr val="tx1"/>
                </a:solidFill>
              </a:rPr>
              <a:t>0 </a:t>
            </a:r>
            <a:r>
              <a:rPr lang="en-US" sz="2000" b="0">
                <a:solidFill>
                  <a:schemeClr val="tx1"/>
                </a:solidFill>
                <a:sym typeface="Wingdings" charset="0"/>
              </a:rPr>
              <a:t> </a:t>
            </a:r>
            <a:r>
              <a:rPr lang="en-US" sz="2000" b="0">
                <a:solidFill>
                  <a:schemeClr val="tx1"/>
                </a:solidFill>
              </a:rPr>
              <a:t>μμ</a:t>
            </a:r>
            <a:r>
              <a:rPr lang="en-US" sz="2000" b="0" i="0">
                <a:solidFill>
                  <a:schemeClr val="tx1"/>
                </a:solidFill>
              </a:rPr>
              <a:t>): a little high?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  <a:sym typeface="Wingdings" charset="0"/>
              </a:rPr>
              <a:t>First evidence at 3.0σ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sz="1600" b="0" i="0">
                <a:solidFill>
                  <a:schemeClr val="tx1"/>
                </a:solidFill>
                <a:sym typeface="Wingdings" charset="0"/>
              </a:rPr>
              <a:t>2.3σ above SM prediction:	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200" b="0" i="0">
                <a:solidFill>
                  <a:schemeClr val="tx1"/>
                </a:solidFill>
                <a:sym typeface="Wingdings" charset="0"/>
              </a:rPr>
              <a:t>R</a:t>
            </a:r>
            <a:r>
              <a:rPr lang="en-US" sz="1200" b="0" i="0" baseline="-25000">
                <a:solidFill>
                  <a:schemeClr val="tx1"/>
                </a:solidFill>
                <a:sym typeface="Wingdings" charset="0"/>
              </a:rPr>
              <a:t>SM  </a:t>
            </a:r>
            <a:r>
              <a:rPr lang="en-US" sz="1200" b="0" i="0">
                <a:solidFill>
                  <a:schemeClr val="tx1"/>
                </a:solidFill>
                <a:sym typeface="Wingdings" charset="0"/>
              </a:rPr>
              <a:t>= 0.030 ± 0.003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sz="1200" b="0" i="0">
                <a:solidFill>
                  <a:schemeClr val="tx1"/>
                </a:solidFill>
                <a:sym typeface="Wingdings" charset="0"/>
              </a:rPr>
              <a:t>R</a:t>
            </a:r>
            <a:r>
              <a:rPr lang="en-US" sz="1200" b="0" i="0" baseline="-25000">
                <a:solidFill>
                  <a:schemeClr val="tx1"/>
                </a:solidFill>
                <a:sym typeface="Wingdings" charset="0"/>
              </a:rPr>
              <a:t>exp </a:t>
            </a:r>
            <a:r>
              <a:rPr lang="en-US" sz="1200" b="0" i="0">
                <a:solidFill>
                  <a:schemeClr val="tx1"/>
                </a:solidFill>
                <a:sym typeface="Wingdings" charset="0"/>
              </a:rPr>
              <a:t>= 0.140 </a:t>
            </a:r>
            <a:r>
              <a:rPr lang="en-US" sz="1200" b="0" i="0" baseline="30000">
                <a:solidFill>
                  <a:schemeClr val="tx1"/>
                </a:solidFill>
                <a:sym typeface="Wingdings" charset="0"/>
              </a:rPr>
              <a:t>+0.080</a:t>
            </a:r>
            <a:r>
              <a:rPr lang="en-US" sz="1200" b="0" i="0" baseline="-25000">
                <a:solidFill>
                  <a:schemeClr val="tx1"/>
                </a:solidFill>
                <a:sym typeface="Wingdings" charset="0"/>
              </a:rPr>
              <a:t>-0.060</a:t>
            </a:r>
            <a:endParaRPr lang="en-US" sz="1200" b="0" i="0" baseline="-25000">
              <a:solidFill>
                <a:schemeClr val="tx1"/>
              </a:solidFill>
            </a:endParaRPr>
          </a:p>
        </p:txBody>
      </p:sp>
      <p:pic>
        <p:nvPicPr>
          <p:cNvPr id="129028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78138"/>
            <a:ext cx="409892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736975"/>
            <a:ext cx="4475163" cy="26987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3754438"/>
            <a:ext cx="3657600" cy="27003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300038" y="6426200"/>
            <a:ext cx="20272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s-IS" sz="1000" b="0" i="0">
                <a:solidFill>
                  <a:srgbClr val="000000"/>
                </a:solidFill>
              </a:rPr>
              <a:t>ATLAS, </a:t>
            </a:r>
            <a:r>
              <a:rPr lang="tr-TR" sz="1000" b="0" i="0">
                <a:solidFill>
                  <a:srgbClr val="000000"/>
                </a:solidFill>
              </a:rPr>
              <a:t>EPJ C76 (2016) 513</a:t>
            </a:r>
            <a:endParaRPr lang="is-IS" sz="1000" b="0" i="0">
              <a:solidFill>
                <a:srgbClr val="000000"/>
              </a:solidFill>
            </a:endParaRPr>
          </a:p>
        </p:txBody>
      </p:sp>
      <p:sp>
        <p:nvSpPr>
          <p:cNvPr id="129032" name="Rectangle 9"/>
          <p:cNvSpPr>
            <a:spLocks noChangeArrowheads="1"/>
          </p:cNvSpPr>
          <p:nvPr/>
        </p:nvSpPr>
        <p:spPr bwMode="auto">
          <a:xfrm>
            <a:off x="4349750" y="6426200"/>
            <a:ext cx="2841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b="0" i="0">
                <a:solidFill>
                  <a:srgbClr val="000000"/>
                </a:solidFill>
              </a:rPr>
              <a:t>LHCb &amp; CMS, Nature 522, 68–72 (2015) </a:t>
            </a:r>
            <a:endParaRPr lang="en-US" sz="1000" b="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2016 ?!</a:t>
            </a:r>
            <a:endParaRPr lang="en-US">
              <a:latin typeface="Verdana" charset="0"/>
            </a:endParaRPr>
          </a:p>
        </p:txBody>
      </p:sp>
      <p:sp>
        <p:nvSpPr>
          <p:cNvPr id="1300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charset="0"/>
              </a:rPr>
              <a:t>Mick </a:t>
            </a:r>
            <a:r>
              <a:rPr lang="en-US" dirty="0" err="1">
                <a:latin typeface="Verdana" charset="0"/>
              </a:rPr>
              <a:t>unblinded</a:t>
            </a: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last week</a:t>
            </a:r>
            <a:r>
              <a:rPr lang="is-IS" dirty="0" smtClean="0">
                <a:latin typeface="Verdana" charset="0"/>
              </a:rPr>
              <a:t>…</a:t>
            </a:r>
            <a:endParaRPr lang="is-IS" dirty="0">
              <a:latin typeface="Verdana" charset="0"/>
            </a:endParaRPr>
          </a:p>
          <a:p>
            <a:endParaRPr lang="is-IS" dirty="0">
              <a:latin typeface="Verdana" charset="0"/>
            </a:endParaRPr>
          </a:p>
          <a:p>
            <a:r>
              <a:rPr lang="is-IS" dirty="0">
                <a:latin typeface="Verdana" charset="0"/>
              </a:rPr>
              <a:t>Run-I : 3 fb</a:t>
            </a:r>
            <a:r>
              <a:rPr lang="is-IS" baseline="30000" dirty="0">
                <a:latin typeface="Verdana" charset="0"/>
              </a:rPr>
              <a:t>-1</a:t>
            </a:r>
            <a:r>
              <a:rPr lang="is-IS" dirty="0">
                <a:latin typeface="Verdana" charset="0"/>
              </a:rPr>
              <a:t>, 	√s=7,8 TeV</a:t>
            </a:r>
          </a:p>
          <a:p>
            <a:r>
              <a:rPr lang="is-IS" dirty="0">
                <a:latin typeface="Verdana" charset="0"/>
              </a:rPr>
              <a:t>Run-II: 1.4 fb</a:t>
            </a:r>
            <a:r>
              <a:rPr lang="is-IS" baseline="30000" dirty="0">
                <a:latin typeface="Verdana" charset="0"/>
              </a:rPr>
              <a:t>-1</a:t>
            </a:r>
            <a:r>
              <a:rPr lang="is-IS" dirty="0">
                <a:latin typeface="Verdana" charset="0"/>
              </a:rPr>
              <a:t> , 	√s=13 TeV   </a:t>
            </a:r>
            <a:r>
              <a:rPr lang="is-IS" sz="1400" dirty="0">
                <a:latin typeface="Verdana" charset="0"/>
              </a:rPr>
              <a:t>(Rel. stat: 13/8 * 1.4/3 = 0.75 )</a:t>
            </a:r>
          </a:p>
          <a:p>
            <a:pPr lvl="1"/>
            <a:r>
              <a:rPr lang="is-IS" dirty="0">
                <a:latin typeface="Verdana" charset="0"/>
              </a:rPr>
              <a:t>0.6 fb-1 extra on tape..</a:t>
            </a:r>
            <a:r>
              <a:rPr lang="is-IS" dirty="0" smtClean="0">
                <a:latin typeface="Verdana" charset="0"/>
              </a:rPr>
              <a:t>.</a:t>
            </a:r>
          </a:p>
          <a:p>
            <a:pPr lvl="1"/>
            <a:endParaRPr lang="is-IS" dirty="0">
              <a:latin typeface="Verdana" charset="0"/>
            </a:endParaRPr>
          </a:p>
          <a:p>
            <a:pPr>
              <a:buFont typeface="Wingdings" charset="2"/>
              <a:buChar char="Ø"/>
            </a:pPr>
            <a:r>
              <a:rPr lang="is-IS" dirty="0" smtClean="0">
                <a:solidFill>
                  <a:schemeClr val="accent2"/>
                </a:solidFill>
                <a:latin typeface="Verdana" charset="0"/>
              </a:rPr>
              <a:t>Expect 1.75x more events + analysis improvement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Verdana" charset="0"/>
              </a:rPr>
              <a:t>~ x</a:t>
            </a:r>
            <a:r>
              <a:rPr lang="is-IS" dirty="0" smtClean="0">
                <a:latin typeface="Verdana" charset="0"/>
              </a:rPr>
              <a:t>2 sensitivity</a:t>
            </a:r>
          </a:p>
          <a:p>
            <a:pPr lvl="1">
              <a:buFont typeface="Arial"/>
              <a:buChar char="•"/>
            </a:pPr>
            <a:r>
              <a:rPr lang="is-IS" dirty="0" smtClean="0">
                <a:latin typeface="Verdana" charset="0"/>
              </a:rPr>
              <a:t>5σ x √2 &gt; 7σ</a:t>
            </a:r>
            <a:endParaRPr lang="en-US" dirty="0">
              <a:latin typeface="Verdana" charset="0"/>
            </a:endParaRPr>
          </a:p>
        </p:txBody>
      </p:sp>
      <p:sp>
        <p:nvSpPr>
          <p:cNvPr id="13005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120A843-FCF9-374C-8B04-665E03897EA2}" type="slidenum">
              <a:rPr lang="en-US" sz="1000" b="0" i="0"/>
              <a:pPr/>
              <a:t>86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μμ: </a:t>
            </a:r>
            <a:r>
              <a:rPr lang="en-US">
                <a:latin typeface="Verdana" charset="0"/>
                <a:sym typeface="Wingdings" charset="0"/>
              </a:rPr>
              <a:t>Aspects relating theory/experiment</a:t>
            </a:r>
            <a:endParaRPr lang="en-US">
              <a:latin typeface="Verdana" charset="0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1653220" y="2008015"/>
            <a:ext cx="5768045" cy="2361590"/>
          </a:xfrm>
          <a:ln>
            <a:solidFill>
              <a:schemeClr val="tx1"/>
            </a:solidFill>
          </a:ln>
        </p:spPr>
        <p:txBody>
          <a:bodyPr/>
          <a:lstStyle/>
          <a:p>
            <a:pPr marL="457200" indent="-457200">
              <a:buFont typeface="Verdana" charset="0"/>
              <a:buAutoNum type="arabicParenR"/>
            </a:pPr>
            <a:r>
              <a:rPr lang="en-US" dirty="0">
                <a:latin typeface="Verdana" charset="0"/>
              </a:rPr>
              <a:t>Relative production rate of </a:t>
            </a:r>
            <a:r>
              <a:rPr lang="en-US" i="1" dirty="0">
                <a:latin typeface="Verdana" charset="0"/>
              </a:rPr>
              <a:t>B</a:t>
            </a:r>
            <a:r>
              <a:rPr lang="en-US" i="1" baseline="-25000" dirty="0">
                <a:latin typeface="Verdana" charset="0"/>
              </a:rPr>
              <a:t>s</a:t>
            </a:r>
            <a:r>
              <a:rPr lang="en-US" i="1" baseline="30000" dirty="0">
                <a:latin typeface="Verdana" charset="0"/>
              </a:rPr>
              <a:t>0</a:t>
            </a:r>
          </a:p>
          <a:p>
            <a:pPr marL="457200" indent="-457200">
              <a:buFont typeface="Verdana" charset="0"/>
              <a:buAutoNum type="arabicParenR"/>
            </a:pPr>
            <a:endParaRPr lang="en-US" dirty="0">
              <a:latin typeface="Verdana" charset="0"/>
            </a:endParaRPr>
          </a:p>
          <a:p>
            <a:pPr marL="457200" indent="-457200">
              <a:buFont typeface="Verdana" charset="0"/>
              <a:buAutoNum type="arabicParenR"/>
            </a:pPr>
            <a:r>
              <a:rPr lang="en-US" dirty="0">
                <a:latin typeface="Verdana" charset="0"/>
              </a:rPr>
              <a:t>Correct BR for </a:t>
            </a:r>
            <a:r>
              <a:rPr lang="en-US" i="1" dirty="0">
                <a:latin typeface="Verdana" charset="0"/>
              </a:rPr>
              <a:t>B</a:t>
            </a:r>
            <a:r>
              <a:rPr lang="en-US" i="1" baseline="-25000" dirty="0">
                <a:latin typeface="Verdana" charset="0"/>
              </a:rPr>
              <a:t>s</a:t>
            </a:r>
            <a:r>
              <a:rPr lang="en-US" i="1" baseline="30000" dirty="0">
                <a:latin typeface="Verdana" charset="0"/>
              </a:rPr>
              <a:t>0</a:t>
            </a:r>
            <a:r>
              <a:rPr lang="en-US" dirty="0">
                <a:latin typeface="Verdana" charset="0"/>
              </a:rPr>
              <a:t> lifetime difference</a:t>
            </a:r>
          </a:p>
          <a:p>
            <a:pPr marL="457200" indent="-457200">
              <a:buFont typeface="Verdana" charset="0"/>
              <a:buAutoNum type="arabicParenR"/>
            </a:pPr>
            <a:endParaRPr lang="en-US" dirty="0">
              <a:latin typeface="Verdana" charset="0"/>
            </a:endParaRPr>
          </a:p>
          <a:p>
            <a:pPr marL="457200" indent="-457200">
              <a:buFont typeface="Verdana" charset="0"/>
              <a:buAutoNum type="arabicParenR"/>
            </a:pPr>
            <a:r>
              <a:rPr lang="en-US" dirty="0">
                <a:latin typeface="Verdana" charset="0"/>
              </a:rPr>
              <a:t>Effective lifetime</a:t>
            </a:r>
          </a:p>
          <a:p>
            <a:pPr marL="457200" indent="-457200">
              <a:buFontTx/>
              <a:buNone/>
            </a:pPr>
            <a:endParaRPr lang="en-US" dirty="0">
              <a:latin typeface="Verdana" charset="0"/>
            </a:endParaRPr>
          </a:p>
        </p:txBody>
      </p:sp>
      <p:sp>
        <p:nvSpPr>
          <p:cNvPr id="13107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3D1216F-0719-D949-B019-B4D57C3A811B}" type="slidenum">
              <a:rPr lang="en-US" sz="1000" b="0" i="0"/>
              <a:pPr/>
              <a:t>87</a:t>
            </a:fld>
            <a:r>
              <a:rPr lang="en-US" sz="1000" b="0" i="0"/>
              <a:t>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20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From N(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r>
              <a:rPr lang="en-US">
                <a:latin typeface="Verdana" charset="0"/>
              </a:rPr>
              <a:t>) to BR(</a:t>
            </a:r>
            <a:r>
              <a:rPr lang="en-US" i="1">
                <a:latin typeface="Verdana" charset="0"/>
              </a:rPr>
              <a:t>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</a:t>
            </a:r>
            <a:r>
              <a:rPr lang="en-US">
                <a:latin typeface="Verdana" charset="0"/>
              </a:rPr>
              <a:t>)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r>
              <a:rPr lang="en-US">
                <a:latin typeface="Verdana" charset="0"/>
              </a:rPr>
              <a:t>But N is the product of production and decay </a:t>
            </a:r>
            <a:r>
              <a:rPr lang="is-IS">
                <a:latin typeface="Verdana" charset="0"/>
              </a:rPr>
              <a:t>…</a:t>
            </a:r>
          </a:p>
        </p:txBody>
      </p:sp>
      <p:sp>
        <p:nvSpPr>
          <p:cNvPr id="13209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C87E55D5-4BD5-8E47-B1CF-6943323827BB}" type="slidenum">
              <a:rPr lang="en-US" sz="1000" b="0" i="0"/>
              <a:pPr/>
              <a:t>88</a:t>
            </a:fld>
            <a:r>
              <a:rPr lang="en-US" sz="1000" b="0" i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1892300"/>
            <a:ext cx="6678613" cy="11255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4581525"/>
            <a:ext cx="5927725" cy="1343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3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Reverse the argument!</a:t>
            </a:r>
          </a:p>
          <a:p>
            <a:r>
              <a:rPr lang="en-US">
                <a:latin typeface="Verdana" charset="0"/>
              </a:rPr>
              <a:t>From which processes do we </a:t>
            </a:r>
            <a:r>
              <a:rPr lang="en-US" u="sng">
                <a:solidFill>
                  <a:srgbClr val="FF0000"/>
                </a:solidFill>
                <a:latin typeface="Verdana" charset="0"/>
              </a:rPr>
              <a:t>know relative BR’s </a:t>
            </a:r>
            <a:r>
              <a:rPr lang="en-US">
                <a:latin typeface="Verdana" charset="0"/>
              </a:rPr>
              <a:t>?</a:t>
            </a: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  <a:p>
            <a:endParaRPr lang="en-US">
              <a:latin typeface="Verdana" charset="0"/>
            </a:endParaRPr>
          </a:p>
        </p:txBody>
      </p:sp>
      <p:sp>
        <p:nvSpPr>
          <p:cNvPr id="13312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72E004F-396F-5D49-A80F-25A6C9F1371A}" type="slidenum">
              <a:rPr lang="en-US" sz="1000" b="0" i="0"/>
              <a:pPr/>
              <a:t>89</a:t>
            </a:fld>
            <a:r>
              <a:rPr lang="en-US" sz="1000" b="0" i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138" y="2278063"/>
            <a:ext cx="5927725" cy="1344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Flavour physics – Current Experiments</a:t>
            </a:r>
          </a:p>
        </p:txBody>
      </p:sp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2D067755-3861-F94D-8BAC-6501730E3E07}" type="slidenum">
              <a:rPr lang="en-US" sz="1000" b="0" i="0"/>
              <a:pPr/>
              <a:t>9</a:t>
            </a:fld>
            <a:r>
              <a:rPr lang="en-US" sz="1000" b="0" i="0"/>
              <a:t>)</a:t>
            </a:r>
          </a:p>
        </p:txBody>
      </p:sp>
      <p:sp>
        <p:nvSpPr>
          <p:cNvPr id="35843" name="Content Placeholder 2"/>
          <p:cNvSpPr txBox="1">
            <a:spLocks/>
          </p:cNvSpPr>
          <p:nvPr/>
        </p:nvSpPr>
        <p:spPr bwMode="auto">
          <a:xfrm>
            <a:off x="334963" y="6529388"/>
            <a:ext cx="26241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" b="0" i="0">
                <a:solidFill>
                  <a:schemeClr val="tx1"/>
                </a:solidFill>
              </a:rPr>
              <a:t>Sketch adopted from Marie-Hélène </a:t>
            </a:r>
          </a:p>
          <a:p>
            <a:pPr>
              <a:spcBef>
                <a:spcPct val="50000"/>
              </a:spcBef>
            </a:pPr>
            <a:r>
              <a:rPr lang="en-US" sz="600" b="0" i="0">
                <a:solidFill>
                  <a:schemeClr val="tx1"/>
                </a:solidFill>
              </a:rPr>
              <a:t>Schune ECFA2013, </a:t>
            </a:r>
            <a:r>
              <a:rPr lang="en-US" sz="600" b="0" i="0">
                <a:solidFill>
                  <a:schemeClr val="tx1"/>
                </a:solidFill>
                <a:hlinkClick r:id="rId2"/>
              </a:rPr>
              <a:t>1 Oct 2013</a:t>
            </a:r>
            <a:endParaRPr lang="en-US" sz="600" b="0" i="0">
              <a:solidFill>
                <a:schemeClr val="tx1"/>
              </a:solidFill>
            </a:endParaRPr>
          </a:p>
        </p:txBody>
      </p:sp>
      <p:pic>
        <p:nvPicPr>
          <p:cNvPr id="358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307013"/>
            <a:ext cx="18478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878138" y="1209675"/>
            <a:ext cx="4103687" cy="3054350"/>
          </a:xfrm>
          <a:prstGeom prst="ellipse">
            <a:avLst/>
          </a:prstGeom>
          <a:solidFill>
            <a:srgbClr val="78CC79"/>
          </a:solidFill>
          <a:ln w="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86288" y="2147888"/>
            <a:ext cx="3446462" cy="2703512"/>
          </a:xfrm>
          <a:prstGeom prst="ellipse">
            <a:avLst/>
          </a:prstGeom>
          <a:solidFill>
            <a:srgbClr val="FF0000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79588" y="2147888"/>
            <a:ext cx="3446462" cy="2703512"/>
          </a:xfrm>
          <a:prstGeom prst="ellipse">
            <a:avLst/>
          </a:prstGeom>
          <a:solidFill>
            <a:srgbClr val="72C6F7">
              <a:alpha val="51000"/>
            </a:srgbClr>
          </a:solidFill>
          <a:ln w="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2638" y="4251325"/>
            <a:ext cx="126365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srgbClr val="000000"/>
                </a:solidFill>
                <a:ea typeface="ＭＳ Ｐゴシック" charset="-128"/>
                <a:cs typeface="+mn-cs"/>
              </a:rPr>
              <a:t>Belle 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2225" y="4237038"/>
            <a:ext cx="18923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srgbClr val="000000"/>
                </a:solidFill>
                <a:ea typeface="ＭＳ Ｐゴシック" charset="-128"/>
                <a:cs typeface="+mn-cs"/>
              </a:rPr>
              <a:t>ATLAS/CMS</a:t>
            </a:r>
          </a:p>
        </p:txBody>
      </p: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3633788" y="2743200"/>
            <a:ext cx="633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B</a:t>
            </a:r>
            <a:r>
              <a:rPr lang="en-US" sz="2400" baseline="-25000">
                <a:solidFill>
                  <a:srgbClr val="000000"/>
                </a:solidFill>
              </a:rPr>
              <a:t>s</a:t>
            </a:r>
            <a:r>
              <a:rPr lang="en-US" sz="2400" baseline="3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5851" name="TextBox 12"/>
          <p:cNvSpPr txBox="1">
            <a:spLocks noChangeArrowheads="1"/>
          </p:cNvSpPr>
          <p:nvPr/>
        </p:nvSpPr>
        <p:spPr bwMode="auto">
          <a:xfrm>
            <a:off x="5394325" y="2849563"/>
            <a:ext cx="1293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B</a:t>
            </a:r>
            <a:r>
              <a:rPr lang="en-US" sz="2400" baseline="30000">
                <a:solidFill>
                  <a:srgbClr val="000000"/>
                </a:solidFill>
              </a:rPr>
              <a:t>0</a:t>
            </a:r>
            <a:r>
              <a:rPr lang="en-US" sz="2400">
                <a:solidFill>
                  <a:srgbClr val="000000"/>
                </a:solidFill>
              </a:rPr>
              <a:t>,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B</a:t>
            </a:r>
            <a:r>
              <a:rPr lang="en-US" sz="2400" baseline="30000">
                <a:solidFill>
                  <a:srgbClr val="000000"/>
                </a:solidFill>
              </a:rPr>
              <a:t>+/-</a:t>
            </a:r>
          </a:p>
        </p:txBody>
      </p:sp>
      <p:sp>
        <p:nvSpPr>
          <p:cNvPr id="35852" name="TextBox 13"/>
          <p:cNvSpPr txBox="1">
            <a:spLocks noChangeArrowheads="1"/>
          </p:cNvSpPr>
          <p:nvPr/>
        </p:nvSpPr>
        <p:spPr bwMode="auto">
          <a:xfrm>
            <a:off x="4468813" y="1898650"/>
            <a:ext cx="85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K, D</a:t>
            </a:r>
          </a:p>
        </p:txBody>
      </p:sp>
      <p:sp>
        <p:nvSpPr>
          <p:cNvPr id="35853" name="TextBox 14"/>
          <p:cNvSpPr txBox="1">
            <a:spLocks noChangeArrowheads="1"/>
          </p:cNvSpPr>
          <p:nvPr/>
        </p:nvSpPr>
        <p:spPr bwMode="auto">
          <a:xfrm>
            <a:off x="2190750" y="3354388"/>
            <a:ext cx="60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top</a:t>
            </a:r>
          </a:p>
        </p:txBody>
      </p:sp>
      <p:sp>
        <p:nvSpPr>
          <p:cNvPr id="35854" name="TextBox 15"/>
          <p:cNvSpPr txBox="1">
            <a:spLocks noChangeArrowheads="1"/>
          </p:cNvSpPr>
          <p:nvPr/>
        </p:nvSpPr>
        <p:spPr bwMode="auto">
          <a:xfrm>
            <a:off x="7150100" y="3309938"/>
            <a:ext cx="600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tau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3900" y="1236663"/>
            <a:ext cx="928688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 err="1">
                <a:solidFill>
                  <a:srgbClr val="000000"/>
                </a:solidFill>
                <a:ea typeface="ＭＳ Ｐゴシック" charset="-128"/>
                <a:cs typeface="+mn-cs"/>
              </a:rPr>
              <a:t>LHCb</a:t>
            </a:r>
            <a:endParaRPr lang="en-US" sz="2000" u="sng" dirty="0">
              <a:solidFill>
                <a:srgbClr val="000000"/>
              </a:solidFill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41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0F3319CC-33BD-C946-AA5A-C4A1751B0E8A}" type="slidenum">
              <a:rPr lang="en-US" sz="1000" b="0" i="0"/>
              <a:pPr/>
              <a:t>90</a:t>
            </a:fld>
            <a:r>
              <a:rPr lang="en-US" sz="1000" b="0" i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7463" y="1566863"/>
            <a:ext cx="2197100" cy="40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8" name="Content Placeholder 2"/>
          <p:cNvSpPr>
            <a:spLocks noGrp="1"/>
          </p:cNvSpPr>
          <p:nvPr>
            <p:ph idx="1"/>
          </p:nvPr>
        </p:nvSpPr>
        <p:spPr>
          <a:xfrm>
            <a:off x="304800" y="779463"/>
            <a:ext cx="8329613" cy="208597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Dominant systematic uncertainty for BR(</a:t>
            </a:r>
            <a:r>
              <a:rPr lang="en-US" sz="1800" i="1">
                <a:latin typeface="Verdana" charset="0"/>
              </a:rPr>
              <a:t>B</a:t>
            </a:r>
            <a:r>
              <a:rPr lang="en-US" sz="1800" i="1" baseline="-25000">
                <a:latin typeface="Verdana" charset="0"/>
              </a:rPr>
              <a:t>s</a:t>
            </a:r>
            <a:r>
              <a:rPr lang="en-US" sz="1800" i="1" baseline="30000">
                <a:latin typeface="Verdana" charset="0"/>
              </a:rPr>
              <a:t>0</a:t>
            </a:r>
            <a:r>
              <a:rPr lang="en-US" sz="1800" i="1">
                <a:latin typeface="Verdana" charset="0"/>
                <a:sym typeface="Wingdings" charset="0"/>
              </a:rPr>
              <a:t> </a:t>
            </a:r>
            <a:r>
              <a:rPr lang="en-US" sz="1800" i="1">
                <a:latin typeface="Verdana" charset="0"/>
                <a:sym typeface="Symbol" charset="0"/>
              </a:rPr>
              <a:t>µµ</a:t>
            </a:r>
            <a:r>
              <a:rPr lang="en-US" sz="1800">
                <a:latin typeface="Verdana" charset="0"/>
                <a:sym typeface="Symbol" charset="0"/>
              </a:rPr>
              <a:t>)</a:t>
            </a:r>
          </a:p>
          <a:p>
            <a:r>
              <a:rPr lang="en-US" sz="1800">
                <a:latin typeface="Verdana" charset="0"/>
                <a:sym typeface="Symbol" charset="0"/>
              </a:rPr>
              <a:t>Relies on theoretical knowledge of ratio of BRs:</a:t>
            </a:r>
          </a:p>
          <a:p>
            <a:pPr lvl="1"/>
            <a:r>
              <a:rPr lang="en-US">
                <a:latin typeface="Verdana" charset="0"/>
                <a:sym typeface="Symbol" charset="0"/>
              </a:rPr>
              <a:t>Semileptonic:  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</a:t>
            </a:r>
            <a:r>
              <a:rPr lang="en-US" sz="1400" i="1" baseline="-25000">
                <a:solidFill>
                  <a:srgbClr val="000000"/>
                </a:solidFill>
                <a:latin typeface="Times New Roman" charset="0"/>
                <a:sym typeface="Symbol" charset="0"/>
              </a:rPr>
              <a:t>s</a:t>
            </a:r>
            <a:r>
              <a:rPr lang="en-US" sz="1400" i="1" baseline="30000">
                <a:solidFill>
                  <a:srgbClr val="000000"/>
                </a:solidFill>
                <a:latin typeface="Times New Roman" charset="0"/>
                <a:sym typeface="Symbol" charset="0"/>
              </a:rPr>
              <a:t>0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=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</a:t>
            </a:r>
            <a:r>
              <a:rPr lang="en-US">
                <a:latin typeface="Verdana" charset="0"/>
                <a:sym typeface="Symbol" charset="0"/>
              </a:rPr>
              <a:t>		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76500"/>
            <a:ext cx="7312025" cy="121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4203700"/>
            <a:ext cx="5884862" cy="992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4151" name="TextBox 5"/>
          <p:cNvSpPr txBox="1">
            <a:spLocks noChangeArrowheads="1"/>
          </p:cNvSpPr>
          <p:nvPr/>
        </p:nvSpPr>
        <p:spPr bwMode="auto">
          <a:xfrm>
            <a:off x="671513" y="5862638"/>
            <a:ext cx="313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0" i="0">
                <a:solidFill>
                  <a:srgbClr val="FF0000"/>
                </a:solidFill>
              </a:rPr>
              <a:t>Mind the cross feeds</a:t>
            </a:r>
            <a:r>
              <a:rPr lang="is-IS" sz="1800" b="0" i="0">
                <a:solidFill>
                  <a:srgbClr val="FF0000"/>
                </a:solidFill>
              </a:rPr>
              <a:t>….</a:t>
            </a:r>
            <a:endParaRPr lang="en-US" sz="1800" b="0" i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5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4FF4DBF-0DC3-0340-8E3B-BDC47AB67F37}" type="slidenum">
              <a:rPr lang="en-US" sz="1000" b="0" i="0"/>
              <a:pPr/>
              <a:t>91</a:t>
            </a:fld>
            <a:r>
              <a:rPr lang="en-US" sz="1000" b="0" i="0"/>
              <a:t>)</a:t>
            </a:r>
          </a:p>
        </p:txBody>
      </p:sp>
      <p:sp>
        <p:nvSpPr>
          <p:cNvPr id="10" name="Oval 9"/>
          <p:cNvSpPr/>
          <p:nvPr/>
        </p:nvSpPr>
        <p:spPr>
          <a:xfrm>
            <a:off x="6765925" y="844550"/>
            <a:ext cx="2292350" cy="771525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7463" y="1566863"/>
            <a:ext cx="2197100" cy="40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3" name="Content Placeholder 2"/>
          <p:cNvSpPr>
            <a:spLocks noGrp="1"/>
          </p:cNvSpPr>
          <p:nvPr>
            <p:ph idx="1"/>
          </p:nvPr>
        </p:nvSpPr>
        <p:spPr>
          <a:xfrm>
            <a:off x="304800" y="779463"/>
            <a:ext cx="8329613" cy="208597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Dominant systematic uncertainty for BR(</a:t>
            </a:r>
            <a:r>
              <a:rPr lang="en-US" sz="1800" i="1">
                <a:latin typeface="Verdana" charset="0"/>
              </a:rPr>
              <a:t>B</a:t>
            </a:r>
            <a:r>
              <a:rPr lang="en-US" sz="1800" i="1" baseline="-25000">
                <a:latin typeface="Verdana" charset="0"/>
              </a:rPr>
              <a:t>s</a:t>
            </a:r>
            <a:r>
              <a:rPr lang="en-US" sz="1800" i="1" baseline="30000">
                <a:latin typeface="Verdana" charset="0"/>
              </a:rPr>
              <a:t>0</a:t>
            </a:r>
            <a:r>
              <a:rPr lang="en-US" sz="1800" i="1">
                <a:latin typeface="Verdana" charset="0"/>
                <a:sym typeface="Wingdings" charset="0"/>
              </a:rPr>
              <a:t> </a:t>
            </a:r>
            <a:r>
              <a:rPr lang="en-US" sz="1800" i="1">
                <a:latin typeface="Verdana" charset="0"/>
                <a:sym typeface="Symbol" charset="0"/>
              </a:rPr>
              <a:t>µµ</a:t>
            </a:r>
            <a:r>
              <a:rPr lang="en-US" sz="1800">
                <a:latin typeface="Verdana" charset="0"/>
                <a:sym typeface="Symbol" charset="0"/>
              </a:rPr>
              <a:t>)</a:t>
            </a:r>
          </a:p>
          <a:p>
            <a:r>
              <a:rPr lang="en-US" sz="1800">
                <a:latin typeface="Verdana" charset="0"/>
                <a:sym typeface="Symbol" charset="0"/>
              </a:rPr>
              <a:t>Relies on theoretical knowledge of ratio of BRs:</a:t>
            </a:r>
          </a:p>
          <a:p>
            <a:pPr lvl="1"/>
            <a:r>
              <a:rPr lang="en-US">
                <a:latin typeface="Verdana" charset="0"/>
                <a:sym typeface="Symbol" charset="0"/>
              </a:rPr>
              <a:t>Semileptonic:  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</a:t>
            </a:r>
            <a:r>
              <a:rPr lang="en-US" sz="1400" i="1" baseline="-25000">
                <a:solidFill>
                  <a:srgbClr val="000000"/>
                </a:solidFill>
                <a:latin typeface="Times New Roman" charset="0"/>
                <a:sym typeface="Symbol" charset="0"/>
              </a:rPr>
              <a:t>s</a:t>
            </a:r>
            <a:r>
              <a:rPr lang="en-US" sz="1400" i="1" baseline="30000">
                <a:solidFill>
                  <a:srgbClr val="000000"/>
                </a:solidFill>
                <a:latin typeface="Times New Roman" charset="0"/>
                <a:sym typeface="Symbol" charset="0"/>
              </a:rPr>
              <a:t>0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=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  <a:p>
            <a:pPr lvl="1"/>
            <a:r>
              <a:rPr lang="en-US">
                <a:latin typeface="Verdana" charset="0"/>
                <a:sym typeface="Symbol" charset="0"/>
              </a:rPr>
              <a:t>Hadronic:		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</p:txBody>
      </p:sp>
      <p:sp>
        <p:nvSpPr>
          <p:cNvPr id="135174" name="TextBox 13"/>
          <p:cNvSpPr txBox="1">
            <a:spLocks noChangeArrowheads="1"/>
          </p:cNvSpPr>
          <p:nvPr/>
        </p:nvSpPr>
        <p:spPr bwMode="auto">
          <a:xfrm>
            <a:off x="6296025" y="2679700"/>
            <a:ext cx="2446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800" b="0" i="0">
                <a:solidFill>
                  <a:srgbClr val="000000"/>
                </a:solidFill>
              </a:rPr>
              <a:t>Fleischer, Serra, NT, PRD82 (2010) 034038</a:t>
            </a:r>
          </a:p>
        </p:txBody>
      </p:sp>
      <p:sp>
        <p:nvSpPr>
          <p:cNvPr id="135175" name="TextBox 15"/>
          <p:cNvSpPr txBox="1">
            <a:spLocks noChangeArrowheads="1"/>
          </p:cNvSpPr>
          <p:nvPr/>
        </p:nvSpPr>
        <p:spPr bwMode="auto">
          <a:xfrm>
            <a:off x="7169150" y="1587500"/>
            <a:ext cx="152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sk-SK" sz="600" b="0" i="0">
                <a:solidFill>
                  <a:srgbClr val="000000"/>
                </a:solidFill>
              </a:rPr>
              <a:t>Bailey et al, PRD.85(2012)114502</a:t>
            </a:r>
            <a:endParaRPr lang="en-GB" sz="600" b="0" i="0">
              <a:solidFill>
                <a:srgbClr val="000000"/>
              </a:solidFill>
            </a:endParaRPr>
          </a:p>
        </p:txBody>
      </p:sp>
      <p:pic>
        <p:nvPicPr>
          <p:cNvPr id="13517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"/>
          <a:stretch>
            <a:fillRect/>
          </a:stretch>
        </p:blipFill>
        <p:spPr bwMode="auto">
          <a:xfrm>
            <a:off x="2557463" y="2219325"/>
            <a:ext cx="5400675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7700963" y="1951038"/>
            <a:ext cx="11112" cy="35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178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2012950"/>
            <a:ext cx="1227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3783013"/>
            <a:ext cx="576103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0" name="TextBox 13"/>
          <p:cNvSpPr txBox="1">
            <a:spLocks noChangeArrowheads="1"/>
          </p:cNvSpPr>
          <p:nvPr/>
        </p:nvSpPr>
        <p:spPr bwMode="auto">
          <a:xfrm>
            <a:off x="685800" y="6202363"/>
            <a:ext cx="3709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0" i="0">
                <a:solidFill>
                  <a:srgbClr val="FF0000"/>
                </a:solidFill>
              </a:rPr>
              <a:t>Mind the form factor ratio</a:t>
            </a:r>
            <a:r>
              <a:rPr lang="is-IS" sz="1800" b="0" i="0">
                <a:solidFill>
                  <a:srgbClr val="FF0000"/>
                </a:solidFill>
              </a:rPr>
              <a:t>….</a:t>
            </a:r>
            <a:endParaRPr lang="en-US" sz="1800" b="0" i="0">
              <a:solidFill>
                <a:srgbClr val="FF0000"/>
              </a:solidFill>
            </a:endParaRPr>
          </a:p>
        </p:txBody>
      </p:sp>
      <p:pic>
        <p:nvPicPr>
          <p:cNvPr id="13518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009650"/>
            <a:ext cx="2216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6194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4F545AE9-C3B8-E347-A1FF-C4D006F23965}" type="slidenum">
              <a:rPr lang="en-US" sz="1000" b="0" i="0"/>
              <a:pPr/>
              <a:t>92</a:t>
            </a:fld>
            <a:r>
              <a:rPr lang="en-US" sz="1000" b="0" i="0"/>
              <a:t>)</a:t>
            </a:r>
          </a:p>
        </p:txBody>
      </p:sp>
      <p:sp>
        <p:nvSpPr>
          <p:cNvPr id="10" name="Oval 9"/>
          <p:cNvSpPr/>
          <p:nvPr/>
        </p:nvSpPr>
        <p:spPr>
          <a:xfrm>
            <a:off x="6765925" y="844550"/>
            <a:ext cx="2292350" cy="771525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7463" y="1566863"/>
            <a:ext cx="2197100" cy="40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7" name="Content Placeholder 2"/>
          <p:cNvSpPr>
            <a:spLocks noGrp="1"/>
          </p:cNvSpPr>
          <p:nvPr>
            <p:ph idx="1"/>
          </p:nvPr>
        </p:nvSpPr>
        <p:spPr>
          <a:xfrm>
            <a:off x="304800" y="779463"/>
            <a:ext cx="8329613" cy="208597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Dominant systematic uncertainty for BR(</a:t>
            </a:r>
            <a:r>
              <a:rPr lang="en-US" sz="1800" i="1">
                <a:latin typeface="Verdana" charset="0"/>
              </a:rPr>
              <a:t>B</a:t>
            </a:r>
            <a:r>
              <a:rPr lang="en-US" sz="1800" i="1" baseline="-25000">
                <a:latin typeface="Verdana" charset="0"/>
              </a:rPr>
              <a:t>s</a:t>
            </a:r>
            <a:r>
              <a:rPr lang="en-US" sz="1800" i="1" baseline="30000">
                <a:latin typeface="Verdana" charset="0"/>
              </a:rPr>
              <a:t>0</a:t>
            </a:r>
            <a:r>
              <a:rPr lang="en-US" sz="1800" i="1">
                <a:latin typeface="Verdana" charset="0"/>
                <a:sym typeface="Wingdings" charset="0"/>
              </a:rPr>
              <a:t> </a:t>
            </a:r>
            <a:r>
              <a:rPr lang="en-US" sz="1800" i="1">
                <a:latin typeface="Verdana" charset="0"/>
                <a:sym typeface="Symbol" charset="0"/>
              </a:rPr>
              <a:t>µµ</a:t>
            </a:r>
            <a:r>
              <a:rPr lang="en-US" sz="1800">
                <a:latin typeface="Verdana" charset="0"/>
                <a:sym typeface="Symbol" charset="0"/>
              </a:rPr>
              <a:t>)</a:t>
            </a:r>
          </a:p>
          <a:p>
            <a:r>
              <a:rPr lang="en-US" sz="1800">
                <a:latin typeface="Verdana" charset="0"/>
                <a:sym typeface="Symbol" charset="0"/>
              </a:rPr>
              <a:t>Relies on theoretical knowledge of ratio of BRs:</a:t>
            </a:r>
          </a:p>
          <a:p>
            <a:pPr lvl="1"/>
            <a:r>
              <a:rPr lang="en-US">
                <a:latin typeface="Verdana" charset="0"/>
                <a:sym typeface="Symbol" charset="0"/>
              </a:rPr>
              <a:t>Semileptonic:  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</a:t>
            </a:r>
            <a:r>
              <a:rPr lang="en-US" sz="1400" i="1" baseline="-25000">
                <a:solidFill>
                  <a:srgbClr val="000000"/>
                </a:solidFill>
                <a:latin typeface="Times New Roman" charset="0"/>
                <a:sym typeface="Symbol" charset="0"/>
              </a:rPr>
              <a:t>s</a:t>
            </a:r>
            <a:r>
              <a:rPr lang="en-US" sz="1400" i="1" baseline="30000">
                <a:solidFill>
                  <a:srgbClr val="000000"/>
                </a:solidFill>
                <a:latin typeface="Times New Roman" charset="0"/>
                <a:sym typeface="Symbol" charset="0"/>
              </a:rPr>
              <a:t>0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=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  <a:p>
            <a:pPr lvl="1"/>
            <a:r>
              <a:rPr lang="en-US">
                <a:latin typeface="Verdana" charset="0"/>
                <a:sym typeface="Symbol" charset="0"/>
              </a:rPr>
              <a:t>Hadronic:		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  <a:p>
            <a:pPr lvl="1"/>
            <a:r>
              <a:rPr lang="en-US">
                <a:latin typeface="Verdana" charset="0"/>
                <a:sym typeface="Symbol" charset="0"/>
              </a:rPr>
              <a:t>B</a:t>
            </a:r>
            <a:r>
              <a:rPr lang="en-US">
                <a:latin typeface="Verdana" charset="0"/>
                <a:sym typeface="Wingdings" charset="0"/>
              </a:rPr>
              <a:t></a:t>
            </a:r>
            <a:r>
              <a:rPr lang="en-US">
                <a:latin typeface="Verdana" charset="0"/>
                <a:sym typeface="Symbol" charset="0"/>
              </a:rPr>
              <a:t>J/ψX: </a:t>
            </a:r>
            <a:endParaRPr lang="en-GB">
              <a:latin typeface="Verdana" charset="0"/>
            </a:endParaRPr>
          </a:p>
        </p:txBody>
      </p:sp>
      <p:sp>
        <p:nvSpPr>
          <p:cNvPr id="136198" name="TextBox 12"/>
          <p:cNvSpPr txBox="1">
            <a:spLocks noChangeArrowheads="1"/>
          </p:cNvSpPr>
          <p:nvPr/>
        </p:nvSpPr>
        <p:spPr bwMode="auto">
          <a:xfrm>
            <a:off x="6516688" y="3386138"/>
            <a:ext cx="22082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800" b="0" i="0">
                <a:solidFill>
                  <a:srgbClr val="000000"/>
                </a:solidFill>
              </a:rPr>
              <a:t>Liu, Wang, Xie,  PRD89 (2014) 094010</a:t>
            </a:r>
          </a:p>
        </p:txBody>
      </p:sp>
      <p:sp>
        <p:nvSpPr>
          <p:cNvPr id="136199" name="TextBox 13"/>
          <p:cNvSpPr txBox="1">
            <a:spLocks noChangeArrowheads="1"/>
          </p:cNvSpPr>
          <p:nvPr/>
        </p:nvSpPr>
        <p:spPr bwMode="auto">
          <a:xfrm>
            <a:off x="6296025" y="2752725"/>
            <a:ext cx="2446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800" b="0" i="0">
                <a:solidFill>
                  <a:srgbClr val="000000"/>
                </a:solidFill>
              </a:rPr>
              <a:t>Fleischer, Serra, NT, PRD82 (2010) 034038</a:t>
            </a:r>
          </a:p>
        </p:txBody>
      </p:sp>
      <p:pic>
        <p:nvPicPr>
          <p:cNvPr id="136200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019425"/>
            <a:ext cx="5400675" cy="40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1" name="TextBox 15"/>
          <p:cNvSpPr txBox="1">
            <a:spLocks noChangeArrowheads="1"/>
          </p:cNvSpPr>
          <p:nvPr/>
        </p:nvSpPr>
        <p:spPr bwMode="auto">
          <a:xfrm>
            <a:off x="7169150" y="1587500"/>
            <a:ext cx="152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sk-SK" sz="600" b="0" i="0">
                <a:solidFill>
                  <a:srgbClr val="000000"/>
                </a:solidFill>
              </a:rPr>
              <a:t>Bailey et al, PRD.85(2012)114502</a:t>
            </a:r>
            <a:endParaRPr lang="en-GB" sz="600" b="0" i="0">
              <a:solidFill>
                <a:srgbClr val="000000"/>
              </a:solidFill>
            </a:endParaRPr>
          </a:p>
        </p:txBody>
      </p:sp>
      <p:pic>
        <p:nvPicPr>
          <p:cNvPr id="136202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"/>
          <a:stretch>
            <a:fillRect/>
          </a:stretch>
        </p:blipFill>
        <p:spPr bwMode="auto">
          <a:xfrm>
            <a:off x="2557463" y="2219325"/>
            <a:ext cx="5400675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7700963" y="1951038"/>
            <a:ext cx="11112" cy="35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204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2012950"/>
            <a:ext cx="1227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5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87738"/>
            <a:ext cx="13303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473450"/>
            <a:ext cx="12795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7" name="TextBox 17"/>
          <p:cNvSpPr txBox="1">
            <a:spLocks noChangeArrowheads="1"/>
          </p:cNvSpPr>
          <p:nvPr/>
        </p:nvSpPr>
        <p:spPr bwMode="auto">
          <a:xfrm>
            <a:off x="685800" y="6202363"/>
            <a:ext cx="439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0" i="0">
                <a:solidFill>
                  <a:srgbClr val="FF0000"/>
                </a:solidFill>
              </a:rPr>
              <a:t>Mind factorisation and penguins?!</a:t>
            </a:r>
          </a:p>
        </p:txBody>
      </p:sp>
      <p:pic>
        <p:nvPicPr>
          <p:cNvPr id="136208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009650"/>
            <a:ext cx="2216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721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3605B31-62BD-994F-A3BE-DC34D826BA34}" type="slidenum">
              <a:rPr lang="en-US" sz="1000" b="0" i="0"/>
              <a:pPr/>
              <a:t>93</a:t>
            </a:fld>
            <a:r>
              <a:rPr lang="en-US" sz="1000" b="0" i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17" t="1959" b="1552"/>
          <a:stretch/>
        </p:blipFill>
        <p:spPr>
          <a:xfrm rot="5400000">
            <a:off x="965994" y="2820194"/>
            <a:ext cx="3160712" cy="45593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6765925" y="844550"/>
            <a:ext cx="2292350" cy="771525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7463" y="1566863"/>
            <a:ext cx="2197100" cy="401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2" name="Content Placeholder 2"/>
          <p:cNvSpPr>
            <a:spLocks noGrp="1"/>
          </p:cNvSpPr>
          <p:nvPr>
            <p:ph idx="1"/>
          </p:nvPr>
        </p:nvSpPr>
        <p:spPr>
          <a:xfrm>
            <a:off x="304800" y="779463"/>
            <a:ext cx="8329613" cy="208597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Dominant systematic uncertainty for BR(</a:t>
            </a:r>
            <a:r>
              <a:rPr lang="en-US" sz="1800" i="1">
                <a:latin typeface="Verdana" charset="0"/>
              </a:rPr>
              <a:t>B</a:t>
            </a:r>
            <a:r>
              <a:rPr lang="en-US" sz="1800" i="1" baseline="-25000">
                <a:latin typeface="Verdana" charset="0"/>
              </a:rPr>
              <a:t>s</a:t>
            </a:r>
            <a:r>
              <a:rPr lang="en-US" sz="1800" i="1" baseline="30000">
                <a:latin typeface="Verdana" charset="0"/>
              </a:rPr>
              <a:t>0</a:t>
            </a:r>
            <a:r>
              <a:rPr lang="en-US" sz="1800" i="1">
                <a:latin typeface="Verdana" charset="0"/>
                <a:sym typeface="Wingdings" charset="0"/>
              </a:rPr>
              <a:t> </a:t>
            </a:r>
            <a:r>
              <a:rPr lang="en-US" sz="1800" i="1">
                <a:latin typeface="Verdana" charset="0"/>
                <a:sym typeface="Symbol" charset="0"/>
              </a:rPr>
              <a:t>µµ</a:t>
            </a:r>
            <a:r>
              <a:rPr lang="en-US" sz="1800">
                <a:latin typeface="Verdana" charset="0"/>
                <a:sym typeface="Symbol" charset="0"/>
              </a:rPr>
              <a:t>)</a:t>
            </a:r>
          </a:p>
          <a:p>
            <a:r>
              <a:rPr lang="en-US" sz="1800">
                <a:latin typeface="Verdana" charset="0"/>
                <a:sym typeface="Symbol" charset="0"/>
              </a:rPr>
              <a:t>Relies on theoretical knowledge of ratio of BRs:</a:t>
            </a:r>
          </a:p>
          <a:p>
            <a:pPr lvl="1"/>
            <a:r>
              <a:rPr lang="en-US">
                <a:latin typeface="Verdana" charset="0"/>
                <a:sym typeface="Symbol" charset="0"/>
              </a:rPr>
              <a:t>Semileptonic:  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</a:t>
            </a:r>
            <a:r>
              <a:rPr lang="en-US" sz="1400" i="1" baseline="-25000">
                <a:solidFill>
                  <a:srgbClr val="000000"/>
                </a:solidFill>
                <a:latin typeface="Times New Roman" charset="0"/>
                <a:sym typeface="Symbol" charset="0"/>
              </a:rPr>
              <a:t>s</a:t>
            </a:r>
            <a:r>
              <a:rPr lang="en-US" sz="1400" i="1" baseline="30000">
                <a:solidFill>
                  <a:srgbClr val="000000"/>
                </a:solidFill>
                <a:latin typeface="Times New Roman" charset="0"/>
                <a:sym typeface="Symbol" charset="0"/>
              </a:rPr>
              <a:t>0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= </a:t>
            </a:r>
            <a:r>
              <a:rPr lang="az-Cyrl-AZ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Г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(B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Wingdings" charset="0"/>
              </a:rPr>
              <a:t> </a:t>
            </a:r>
            <a:r>
              <a:rPr lang="en-US" sz="1400" i="1">
                <a:solidFill>
                  <a:srgbClr val="000000"/>
                </a:solidFill>
                <a:latin typeface="Times New Roman" charset="0"/>
                <a:sym typeface="Symbol" charset="0"/>
              </a:rPr>
              <a:t>µX) 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  <a:p>
            <a:pPr lvl="1"/>
            <a:r>
              <a:rPr lang="en-US">
                <a:latin typeface="Verdana" charset="0"/>
                <a:sym typeface="Symbol" charset="0"/>
              </a:rPr>
              <a:t>Hadronic:		</a:t>
            </a:r>
          </a:p>
          <a:p>
            <a:pPr lvl="1"/>
            <a:endParaRPr lang="en-US">
              <a:latin typeface="Verdana" charset="0"/>
              <a:sym typeface="Symbol" charset="0"/>
            </a:endParaRPr>
          </a:p>
          <a:p>
            <a:pPr lvl="1"/>
            <a:r>
              <a:rPr lang="en-US">
                <a:latin typeface="Verdana" charset="0"/>
                <a:sym typeface="Symbol" charset="0"/>
              </a:rPr>
              <a:t>B</a:t>
            </a:r>
            <a:r>
              <a:rPr lang="en-US">
                <a:latin typeface="Verdana" charset="0"/>
                <a:sym typeface="Wingdings" charset="0"/>
              </a:rPr>
              <a:t></a:t>
            </a:r>
            <a:r>
              <a:rPr lang="en-US">
                <a:latin typeface="Verdana" charset="0"/>
                <a:sym typeface="Symbol" charset="0"/>
              </a:rPr>
              <a:t>J/ψX: </a:t>
            </a:r>
            <a:endParaRPr lang="en-GB">
              <a:latin typeface="Verdana" charset="0"/>
            </a:endParaRPr>
          </a:p>
        </p:txBody>
      </p:sp>
      <p:sp>
        <p:nvSpPr>
          <p:cNvPr id="137223" name="TextBox 12"/>
          <p:cNvSpPr txBox="1">
            <a:spLocks noChangeArrowheads="1"/>
          </p:cNvSpPr>
          <p:nvPr/>
        </p:nvSpPr>
        <p:spPr bwMode="auto">
          <a:xfrm>
            <a:off x="6516688" y="3365500"/>
            <a:ext cx="22082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800" b="0" i="0">
                <a:solidFill>
                  <a:srgbClr val="000000"/>
                </a:solidFill>
              </a:rPr>
              <a:t>Liu, Wang, Xie,  PRD89 (2014) 094010</a:t>
            </a:r>
          </a:p>
        </p:txBody>
      </p:sp>
      <p:sp>
        <p:nvSpPr>
          <p:cNvPr id="137224" name="TextBox 13"/>
          <p:cNvSpPr txBox="1">
            <a:spLocks noChangeArrowheads="1"/>
          </p:cNvSpPr>
          <p:nvPr/>
        </p:nvSpPr>
        <p:spPr bwMode="auto">
          <a:xfrm>
            <a:off x="6296025" y="2755900"/>
            <a:ext cx="2446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800" b="0" i="0">
                <a:solidFill>
                  <a:srgbClr val="000000"/>
                </a:solidFill>
              </a:rPr>
              <a:t>Fleischer, Serra, NT, PRD82 (2010) 034038</a:t>
            </a:r>
          </a:p>
        </p:txBody>
      </p:sp>
      <p:pic>
        <p:nvPicPr>
          <p:cNvPr id="13722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998788"/>
            <a:ext cx="5400675" cy="40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6" name="TextBox 15"/>
          <p:cNvSpPr txBox="1">
            <a:spLocks noChangeArrowheads="1"/>
          </p:cNvSpPr>
          <p:nvPr/>
        </p:nvSpPr>
        <p:spPr bwMode="auto">
          <a:xfrm>
            <a:off x="7169150" y="1587500"/>
            <a:ext cx="152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sk-SK" sz="600" b="0" i="0">
                <a:solidFill>
                  <a:srgbClr val="000000"/>
                </a:solidFill>
              </a:rPr>
              <a:t>Bailey et al, PRD.85(2012)114502</a:t>
            </a:r>
            <a:endParaRPr lang="en-GB" sz="600" b="0" i="0">
              <a:solidFill>
                <a:srgbClr val="000000"/>
              </a:solidFill>
            </a:endParaRPr>
          </a:p>
        </p:txBody>
      </p:sp>
      <p:pic>
        <p:nvPicPr>
          <p:cNvPr id="13722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"/>
          <a:stretch>
            <a:fillRect/>
          </a:stretch>
        </p:blipFill>
        <p:spPr bwMode="auto">
          <a:xfrm>
            <a:off x="2557463" y="2219325"/>
            <a:ext cx="5400675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7700963" y="1951038"/>
            <a:ext cx="11112" cy="354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22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2012950"/>
            <a:ext cx="1227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67100"/>
            <a:ext cx="13303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1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452813"/>
            <a:ext cx="12795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012825"/>
            <a:ext cx="221456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1) Relative production rate</a:t>
            </a:r>
          </a:p>
        </p:txBody>
      </p:sp>
      <p:sp>
        <p:nvSpPr>
          <p:cNvPr id="138242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B0403341-2A0B-A24A-B02C-F63275FFBA85}" type="slidenum">
              <a:rPr lang="en-US" sz="1000" b="0" i="0"/>
              <a:pPr/>
              <a:t>94</a:t>
            </a:fld>
            <a:r>
              <a:rPr lang="en-US" sz="1000" b="0" i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17" t="1959" b="1552"/>
          <a:stretch/>
        </p:blipFill>
        <p:spPr>
          <a:xfrm rot="5400000">
            <a:off x="965994" y="2820194"/>
            <a:ext cx="3160712" cy="45593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8244" name="Content Placeholder 2"/>
          <p:cNvSpPr>
            <a:spLocks noGrp="1"/>
          </p:cNvSpPr>
          <p:nvPr>
            <p:ph idx="1"/>
          </p:nvPr>
        </p:nvSpPr>
        <p:spPr>
          <a:xfrm>
            <a:off x="304800" y="779463"/>
            <a:ext cx="8329613" cy="2085975"/>
          </a:xfrm>
        </p:spPr>
        <p:txBody>
          <a:bodyPr/>
          <a:lstStyle/>
          <a:p>
            <a:r>
              <a:rPr lang="en-US" sz="1800">
                <a:latin typeface="Verdana" charset="0"/>
              </a:rPr>
              <a:t>Dominant systematic uncertainty for BR(</a:t>
            </a:r>
            <a:r>
              <a:rPr lang="en-US" sz="1800" i="1">
                <a:latin typeface="Verdana" charset="0"/>
              </a:rPr>
              <a:t>B</a:t>
            </a:r>
            <a:r>
              <a:rPr lang="en-US" sz="1800" i="1" baseline="-25000">
                <a:latin typeface="Verdana" charset="0"/>
              </a:rPr>
              <a:t>s</a:t>
            </a:r>
            <a:r>
              <a:rPr lang="en-US" sz="1800" i="1" baseline="30000">
                <a:latin typeface="Verdana" charset="0"/>
              </a:rPr>
              <a:t>0</a:t>
            </a:r>
            <a:r>
              <a:rPr lang="en-US" sz="1800" i="1">
                <a:latin typeface="Verdana" charset="0"/>
                <a:sym typeface="Wingdings" charset="0"/>
              </a:rPr>
              <a:t> </a:t>
            </a:r>
            <a:r>
              <a:rPr lang="en-US" sz="1800" i="1">
                <a:latin typeface="Verdana" charset="0"/>
                <a:sym typeface="Symbol" charset="0"/>
              </a:rPr>
              <a:t>µµ</a:t>
            </a:r>
            <a:r>
              <a:rPr lang="en-US" sz="1800">
                <a:latin typeface="Verdana" charset="0"/>
                <a:sym typeface="Symbol" charset="0"/>
              </a:rPr>
              <a:t>)</a:t>
            </a:r>
          </a:p>
          <a:p>
            <a:r>
              <a:rPr lang="en-US" sz="1800">
                <a:latin typeface="Verdana" charset="0"/>
                <a:sym typeface="Symbol" charset="0"/>
              </a:rPr>
              <a:t>Measurements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938588" y="1533525"/>
          <a:ext cx="5099050" cy="2040202"/>
        </p:xfrm>
        <a:graphic>
          <a:graphicData uri="http://schemas.openxmlformats.org/drawingml/2006/table">
            <a:tbl>
              <a:tblPr/>
              <a:tblGrid>
                <a:gridCol w="984250"/>
                <a:gridCol w="2114550"/>
                <a:gridCol w="2000250"/>
              </a:tblGrid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Normalization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Dependence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83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LHCb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Semileptonic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3"/>
                        </a:rPr>
                        <a:t>Phys. Rev. D 85 (2012) 032008</a:t>
                      </a: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Dh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4"/>
                        </a:rPr>
                        <a:t>Phys. Rev. Lett. 107 (2011)  211801</a:t>
                      </a: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LHCb-CONF-2013-011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Dh</a:t>
                      </a:r>
                      <a:endParaRPr kumimoji="0" lang="en-GB" sz="14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5"/>
                        </a:rPr>
                        <a:t>JHEP 04 (2013) 001 </a:t>
                      </a: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  <a:tr h="42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CDF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Semileptonic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Phys. Rev. D 77, 072003 (2008).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B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J/ψX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hlinkClick r:id="rId6"/>
                        </a:rPr>
                        <a:t>Public Note 10795 </a:t>
                      </a:r>
                      <a:endParaRPr kumimoji="0" lang="en-GB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4F4"/>
                    </a:solidFill>
                  </a:tcPr>
                </a:tc>
              </a:tr>
              <a:tr h="426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ATLAS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B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J/ψX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B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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J/ψX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Phys.Rev.Lett. 115 (2015) 262001 </a:t>
                      </a:r>
                    </a:p>
                  </a:txBody>
                  <a:tcPr marT="45680" marB="456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8"/>
                    </a:solidFill>
                  </a:tcPr>
                </a:tc>
              </a:tr>
            </a:tbl>
          </a:graphicData>
        </a:graphic>
      </p:graphicFrame>
      <p:sp>
        <p:nvSpPr>
          <p:cNvPr id="138267" name="TextBox 19"/>
          <p:cNvSpPr txBox="1">
            <a:spLocks noChangeArrowheads="1"/>
          </p:cNvSpPr>
          <p:nvPr/>
        </p:nvSpPr>
        <p:spPr bwMode="auto">
          <a:xfrm>
            <a:off x="4957763" y="5099050"/>
            <a:ext cx="395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b="0" i="0">
                <a:solidFill>
                  <a:srgbClr val="FF0000"/>
                </a:solidFill>
              </a:rPr>
              <a:t>Mind kinematic dependence</a:t>
            </a:r>
            <a:r>
              <a:rPr lang="is-IS" sz="1800" b="0" i="0">
                <a:solidFill>
                  <a:srgbClr val="FF0000"/>
                </a:solidFill>
              </a:rPr>
              <a:t>…</a:t>
            </a:r>
            <a:endParaRPr lang="en-US" sz="1800" b="0" i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Correct for lifetime difference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979488"/>
          </a:xfrm>
        </p:spPr>
        <p:txBody>
          <a:bodyPr/>
          <a:lstStyle/>
          <a:p>
            <a:r>
              <a:rPr lang="en-US" dirty="0">
                <a:latin typeface="Verdana" charset="0"/>
              </a:rPr>
              <a:t>Branching fraction at t=0 different from all (time-integrated) decays</a:t>
            </a:r>
          </a:p>
        </p:txBody>
      </p:sp>
      <p:sp>
        <p:nvSpPr>
          <p:cNvPr id="1392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 dirty="0"/>
              <a:t>Niels Tuning (</a:t>
            </a:r>
            <a:fld id="{F723517F-92AB-044B-A552-409BD795371C}" type="slidenum">
              <a:rPr lang="en-US" sz="1000" b="0" i="0"/>
              <a:pPr/>
              <a:t>95</a:t>
            </a:fld>
            <a:r>
              <a:rPr lang="en-US" sz="1000" b="0" i="0" dirty="0"/>
              <a:t>)</a:t>
            </a:r>
          </a:p>
        </p:txBody>
      </p:sp>
      <p:pic>
        <p:nvPicPr>
          <p:cNvPr id="139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962150"/>
            <a:ext cx="723106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5855" y="4907432"/>
            <a:ext cx="77724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err="1" smtClean="0">
                <a:latin typeface="Verdana" charset="0"/>
              </a:rPr>
              <a:t>B</a:t>
            </a:r>
            <a:r>
              <a:rPr lang="en-US" sz="1800" b="0" i="0" baseline="-25000" dirty="0" err="1" smtClean="0">
                <a:latin typeface="Verdana" charset="0"/>
              </a:rPr>
              <a:t>s,H</a:t>
            </a:r>
            <a:r>
              <a:rPr lang="en-US" sz="1800" b="0" i="0" dirty="0" smtClean="0">
                <a:latin typeface="Verdana" charset="0"/>
              </a:rPr>
              <a:t>: CP-odd:	long-living </a:t>
            </a:r>
          </a:p>
          <a:p>
            <a:r>
              <a:rPr lang="en-US" sz="1800" b="0" i="0" dirty="0" err="1" smtClean="0">
                <a:latin typeface="Verdana" charset="0"/>
              </a:rPr>
              <a:t>B</a:t>
            </a:r>
            <a:r>
              <a:rPr lang="en-US" sz="1800" b="0" i="0" baseline="-25000" dirty="0" err="1" smtClean="0">
                <a:latin typeface="Verdana" charset="0"/>
              </a:rPr>
              <a:t>s,L</a:t>
            </a:r>
            <a:r>
              <a:rPr lang="en-US" sz="1800" b="0" i="0" dirty="0" smtClean="0">
                <a:latin typeface="Verdana" charset="0"/>
              </a:rPr>
              <a:t>: CP-even: 	short-living</a:t>
            </a:r>
            <a:endParaRPr lang="en-US" sz="1800" b="0" i="0" dirty="0"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35031">
            <a:off x="4781107" y="3552908"/>
            <a:ext cx="83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</a:rPr>
              <a:t>CP-odd</a:t>
            </a:r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628644">
            <a:off x="4757905" y="2902260"/>
            <a:ext cx="932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</a:rPr>
              <a:t>CP-even</a:t>
            </a:r>
            <a:endParaRPr lang="en-US" b="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Correct for lifetime difference</a:t>
            </a:r>
          </a:p>
        </p:txBody>
      </p:sp>
      <p:sp>
        <p:nvSpPr>
          <p:cNvPr id="139267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 dirty="0"/>
              <a:t>Niels Tuning (</a:t>
            </a:r>
            <a:fld id="{F723517F-92AB-044B-A552-409BD795371C}" type="slidenum">
              <a:rPr lang="en-US" sz="1000" b="0" i="0"/>
              <a:pPr/>
              <a:t>96</a:t>
            </a:fld>
            <a:r>
              <a:rPr lang="en-US" sz="1000" b="0" i="0" dirty="0"/>
              <a:t>)</a:t>
            </a:r>
          </a:p>
        </p:txBody>
      </p:sp>
      <p:pic>
        <p:nvPicPr>
          <p:cNvPr id="13926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1"/>
          <a:stretch/>
        </p:blipFill>
        <p:spPr bwMode="auto">
          <a:xfrm>
            <a:off x="635000" y="1962150"/>
            <a:ext cx="365958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5855" y="4907432"/>
            <a:ext cx="433976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err="1" smtClean="0">
                <a:latin typeface="Verdana" charset="0"/>
              </a:rPr>
              <a:t>B</a:t>
            </a:r>
            <a:r>
              <a:rPr lang="en-US" sz="1800" b="0" i="0" baseline="-25000" dirty="0" err="1" smtClean="0">
                <a:latin typeface="Verdana" charset="0"/>
              </a:rPr>
              <a:t>s,H</a:t>
            </a:r>
            <a:r>
              <a:rPr lang="en-US" sz="1800" b="0" i="0" dirty="0" smtClean="0">
                <a:latin typeface="Verdana" charset="0"/>
              </a:rPr>
              <a:t>: CP-odd:	long-living </a:t>
            </a:r>
          </a:p>
          <a:p>
            <a:r>
              <a:rPr lang="en-US" sz="1800" b="0" i="0" dirty="0" err="1" smtClean="0">
                <a:latin typeface="Verdana" charset="0"/>
              </a:rPr>
              <a:t>B</a:t>
            </a:r>
            <a:r>
              <a:rPr lang="en-US" sz="1800" b="0" i="0" baseline="-25000" dirty="0" err="1" smtClean="0">
                <a:latin typeface="Verdana" charset="0"/>
              </a:rPr>
              <a:t>s,L</a:t>
            </a:r>
            <a:r>
              <a:rPr lang="en-US" sz="1800" b="0" i="0" dirty="0" smtClean="0">
                <a:latin typeface="Verdana" charset="0"/>
              </a:rPr>
              <a:t>: CP-even: 	short-living</a:t>
            </a:r>
            <a:endParaRPr lang="en-US" sz="1800" b="0" i="0" dirty="0">
              <a:latin typeface="Verdana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4235" y="4926795"/>
            <a:ext cx="433976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>
                <a:solidFill>
                  <a:schemeClr val="accent2"/>
                </a:solidFill>
                <a:latin typeface="Verdana" charset="0"/>
              </a:rPr>
              <a:t>K</a:t>
            </a:r>
            <a:r>
              <a:rPr lang="en-US" sz="1800" b="0" i="0" baseline="-25000" dirty="0" smtClean="0">
                <a:solidFill>
                  <a:schemeClr val="accent2"/>
                </a:solidFill>
                <a:latin typeface="Verdana" charset="0"/>
              </a:rPr>
              <a:t>L</a:t>
            </a:r>
            <a:r>
              <a:rPr lang="en-US" sz="1800" b="0" i="0" dirty="0" smtClean="0">
                <a:solidFill>
                  <a:schemeClr val="accent2"/>
                </a:solidFill>
                <a:latin typeface="Verdana" charset="0"/>
              </a:rPr>
              <a:t>: CP-odd:		long-living </a:t>
            </a:r>
          </a:p>
          <a:p>
            <a:r>
              <a:rPr lang="en-US" sz="1800" b="0" i="0" dirty="0">
                <a:solidFill>
                  <a:schemeClr val="accent2"/>
                </a:solidFill>
                <a:latin typeface="Verdana" charset="0"/>
              </a:rPr>
              <a:t>K</a:t>
            </a:r>
            <a:r>
              <a:rPr lang="en-US" sz="1800" b="0" i="0" baseline="-25000" dirty="0" smtClean="0">
                <a:solidFill>
                  <a:schemeClr val="accent2"/>
                </a:solidFill>
                <a:latin typeface="Verdana" charset="0"/>
              </a:rPr>
              <a:t>S</a:t>
            </a:r>
            <a:r>
              <a:rPr lang="en-US" sz="1800" b="0" i="0" dirty="0" smtClean="0">
                <a:solidFill>
                  <a:schemeClr val="accent2"/>
                </a:solidFill>
                <a:latin typeface="Verdana" charset="0"/>
              </a:rPr>
              <a:t>: CP-even: 	short-living</a:t>
            </a:r>
            <a:endParaRPr lang="en-US" sz="1800" b="0" i="0" dirty="0">
              <a:solidFill>
                <a:schemeClr val="accent2"/>
              </a:solidFill>
              <a:latin typeface="Verdana" charset="0"/>
            </a:endParaRPr>
          </a:p>
        </p:txBody>
      </p:sp>
      <p:pic>
        <p:nvPicPr>
          <p:cNvPr id="2" name="Picture 1" descr="K-CPlea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19093" r="40147" b="10072"/>
          <a:stretch/>
        </p:blipFill>
        <p:spPr>
          <a:xfrm>
            <a:off x="4687215" y="2084825"/>
            <a:ext cx="4037998" cy="228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2805" y="2200040"/>
            <a:ext cx="879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</a:rPr>
              <a:t>CPLEAR</a:t>
            </a:r>
            <a:endParaRPr lang="en-US" b="0" i="0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802321"/>
              </p:ext>
            </p:extLst>
          </p:nvPr>
        </p:nvGraphicFramePr>
        <p:xfrm>
          <a:off x="1329809" y="5733299"/>
          <a:ext cx="1091511" cy="345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762000" imgH="241300" progId="Equation.3">
                  <p:embed/>
                </p:oleObj>
              </mc:Choice>
              <mc:Fallback>
                <p:oleObj name="Equation" r:id="rId5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9809" y="5733299"/>
                        <a:ext cx="1091511" cy="345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58447"/>
              </p:ext>
            </p:extLst>
          </p:nvPr>
        </p:nvGraphicFramePr>
        <p:xfrm>
          <a:off x="5580063" y="5694363"/>
          <a:ext cx="107315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7" imgW="749300" imgH="241300" progId="Equation.3">
                  <p:embed/>
                </p:oleObj>
              </mc:Choice>
              <mc:Fallback>
                <p:oleObj name="Equation" r:id="rId7" imgW="749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0063" y="5694363"/>
                        <a:ext cx="107315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7479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Correct for lifetime difference</a:t>
            </a:r>
          </a:p>
        </p:txBody>
      </p:sp>
      <p:sp>
        <p:nvSpPr>
          <p:cNvPr id="140290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979488"/>
          </a:xfrm>
        </p:spPr>
        <p:txBody>
          <a:bodyPr/>
          <a:lstStyle/>
          <a:p>
            <a:r>
              <a:rPr lang="en-US">
                <a:latin typeface="Verdana" charset="0"/>
              </a:rPr>
              <a:t>Branching fraction at t=0 different from all (time-integrated) decays</a:t>
            </a:r>
          </a:p>
        </p:txBody>
      </p:sp>
      <p:sp>
        <p:nvSpPr>
          <p:cNvPr id="14029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1238C4BB-F502-9249-BC0F-F2323E8839B4}" type="slidenum">
              <a:rPr lang="en-US" sz="1000" b="0" i="0"/>
              <a:pPr/>
              <a:t>97</a:t>
            </a:fld>
            <a:r>
              <a:rPr lang="en-US" sz="1000" b="0" i="0"/>
              <a:t>)</a:t>
            </a:r>
          </a:p>
        </p:txBody>
      </p:sp>
      <p:pic>
        <p:nvPicPr>
          <p:cNvPr id="1402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90688"/>
            <a:ext cx="8347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481388"/>
            <a:ext cx="337978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extBox 15"/>
          <p:cNvSpPr txBox="1">
            <a:spLocks noChangeArrowheads="1"/>
          </p:cNvSpPr>
          <p:nvPr/>
        </p:nvSpPr>
        <p:spPr bwMode="auto">
          <a:xfrm>
            <a:off x="5886450" y="1566863"/>
            <a:ext cx="29876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700" b="0" i="0" dirty="0">
                <a:solidFill>
                  <a:srgbClr val="000000"/>
                </a:solidFill>
              </a:rPr>
              <a:t>De </a:t>
            </a:r>
            <a:r>
              <a:rPr lang="en-GB" sz="700" b="0" i="0" dirty="0" err="1">
                <a:solidFill>
                  <a:srgbClr val="000000"/>
                </a:solidFill>
              </a:rPr>
              <a:t>Bruyn</a:t>
            </a:r>
            <a:r>
              <a:rPr lang="en-GB" sz="700" b="0" i="0" dirty="0">
                <a:solidFill>
                  <a:srgbClr val="000000"/>
                </a:solidFill>
              </a:rPr>
              <a:t>, Fleischer, NT, et al. </a:t>
            </a:r>
            <a:r>
              <a:rPr lang="is-IS" sz="700" b="0" i="0" dirty="0">
                <a:solidFill>
                  <a:srgbClr val="000000"/>
                </a:solidFill>
              </a:rPr>
              <a:t>Phys.Rev. D86 (2012) 014027 </a:t>
            </a:r>
            <a:endParaRPr lang="en-GB" sz="700" b="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2) Correct for lifetime difference</a:t>
            </a:r>
          </a:p>
        </p:txBody>
      </p:sp>
      <p:sp>
        <p:nvSpPr>
          <p:cNvPr id="14131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i="1" dirty="0">
                <a:latin typeface="Verdana" charset="0"/>
              </a:rPr>
              <a:t>B</a:t>
            </a:r>
            <a:r>
              <a:rPr lang="en-US" i="1" baseline="-25000" dirty="0">
                <a:latin typeface="Verdana" charset="0"/>
              </a:rPr>
              <a:t>s</a:t>
            </a:r>
            <a:r>
              <a:rPr lang="en-US" i="1" baseline="30000" dirty="0">
                <a:latin typeface="Verdana" charset="0"/>
              </a:rPr>
              <a:t>0</a:t>
            </a:r>
            <a:r>
              <a:rPr lang="en-US" i="1" dirty="0">
                <a:latin typeface="Verdana" charset="0"/>
                <a:sym typeface="Wingdings" charset="0"/>
              </a:rPr>
              <a:t>μμ: </a:t>
            </a:r>
            <a:r>
              <a:rPr lang="en-US" i="1" dirty="0" smtClean="0">
                <a:latin typeface="Verdana" charset="0"/>
                <a:sym typeface="Wingdings" charset="0"/>
              </a:rPr>
              <a:t>P(</a:t>
            </a:r>
            <a:r>
              <a:rPr lang="en-US" i="1" dirty="0" err="1" smtClean="0">
                <a:latin typeface="Verdana" charset="0"/>
                <a:sym typeface="Wingdings" charset="0"/>
              </a:rPr>
              <a:t>seudo</a:t>
            </a:r>
            <a:r>
              <a:rPr lang="en-US" i="1" dirty="0" smtClean="0">
                <a:latin typeface="Verdana" charset="0"/>
                <a:sym typeface="Wingdings" charset="0"/>
              </a:rPr>
              <a:t>) </a:t>
            </a:r>
            <a:r>
              <a:rPr lang="en-US" dirty="0">
                <a:latin typeface="Verdana" charset="0"/>
                <a:sym typeface="Wingdings" charset="0"/>
              </a:rPr>
              <a:t>and</a:t>
            </a:r>
            <a:r>
              <a:rPr lang="en-US" i="1" dirty="0">
                <a:latin typeface="Verdana" charset="0"/>
                <a:sym typeface="Wingdings" charset="0"/>
              </a:rPr>
              <a:t> </a:t>
            </a:r>
            <a:r>
              <a:rPr lang="en-US" i="1" dirty="0" smtClean="0">
                <a:latin typeface="Verdana" charset="0"/>
                <a:sym typeface="Wingdings" charset="0"/>
              </a:rPr>
              <a:t>S(</a:t>
            </a:r>
            <a:r>
              <a:rPr lang="en-US" i="1" dirty="0" err="1" smtClean="0">
                <a:latin typeface="Verdana" charset="0"/>
                <a:sym typeface="Wingdings" charset="0"/>
              </a:rPr>
              <a:t>calar</a:t>
            </a:r>
            <a:r>
              <a:rPr lang="en-US" i="1" dirty="0" smtClean="0">
                <a:latin typeface="Verdana" charset="0"/>
                <a:sym typeface="Wingdings" charset="0"/>
              </a:rPr>
              <a:t>) </a:t>
            </a:r>
            <a:r>
              <a:rPr lang="en-US" dirty="0">
                <a:latin typeface="Verdana" charset="0"/>
                <a:sym typeface="Wingdings" charset="0"/>
              </a:rPr>
              <a:t>amplitude</a:t>
            </a:r>
          </a:p>
          <a:p>
            <a:r>
              <a:rPr lang="en-US" dirty="0">
                <a:latin typeface="Verdana" charset="0"/>
              </a:rPr>
              <a:t>SM: P-amplitude dominates, selecting CP-odd (= B</a:t>
            </a:r>
            <a:r>
              <a:rPr lang="en-US" baseline="-25000" dirty="0">
                <a:latin typeface="Verdana" charset="0"/>
              </a:rPr>
              <a:t>s</a:t>
            </a:r>
            <a:r>
              <a:rPr lang="en-US" baseline="30000" dirty="0">
                <a:latin typeface="Verdana" charset="0"/>
              </a:rPr>
              <a:t>0</a:t>
            </a:r>
            <a:r>
              <a:rPr lang="en-US" baseline="-25000" dirty="0">
                <a:latin typeface="Verdana" charset="0"/>
              </a:rPr>
              <a:t>H</a:t>
            </a:r>
            <a:r>
              <a:rPr lang="en-US" dirty="0">
                <a:latin typeface="Verdana" charset="0"/>
              </a:rPr>
              <a:t>)</a:t>
            </a:r>
          </a:p>
          <a:p>
            <a:endParaRPr lang="en-US" dirty="0">
              <a:latin typeface="Verdana" charset="0"/>
            </a:endParaRPr>
          </a:p>
        </p:txBody>
      </p:sp>
      <p:sp>
        <p:nvSpPr>
          <p:cNvPr id="14131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9CCA6145-AE91-3848-9755-726607E0D77A}" type="slidenum">
              <a:rPr lang="en-US" sz="1000" b="0" i="0"/>
              <a:pPr/>
              <a:t>98</a:t>
            </a:fld>
            <a:r>
              <a:rPr lang="en-US" sz="1000" b="0" i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363" y="2047875"/>
            <a:ext cx="4737100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1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5672138"/>
            <a:ext cx="5111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4872038"/>
            <a:ext cx="6145213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 rot="5400000">
            <a:off x="7886661" y="3134482"/>
            <a:ext cx="2345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500" b="0" i="0" dirty="0">
                <a:solidFill>
                  <a:srgbClr val="000000"/>
                </a:solidFill>
              </a:rPr>
              <a:t>De </a:t>
            </a:r>
            <a:r>
              <a:rPr lang="en-GB" sz="500" b="0" i="0" dirty="0" err="1">
                <a:solidFill>
                  <a:srgbClr val="000000"/>
                </a:solidFill>
              </a:rPr>
              <a:t>Bruyn</a:t>
            </a:r>
            <a:r>
              <a:rPr lang="en-GB" sz="500" b="0" i="0" dirty="0">
                <a:solidFill>
                  <a:srgbClr val="000000"/>
                </a:solidFill>
              </a:rPr>
              <a:t>, Fleischer, NT, et al. </a:t>
            </a:r>
            <a:r>
              <a:rPr lang="is-IS" sz="500" b="0" i="0" dirty="0">
                <a:solidFill>
                  <a:srgbClr val="000000"/>
                </a:solidFill>
              </a:rPr>
              <a:t>Phys. Rev. Lett. 109, 041801 (2012) </a:t>
            </a:r>
            <a:endParaRPr lang="en-GB" sz="500" b="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Verdana" charset="0"/>
              </a:rPr>
              <a:t>BR(B</a:t>
            </a:r>
            <a:r>
              <a:rPr lang="en-US" i="1" baseline="-25000">
                <a:latin typeface="Verdana" charset="0"/>
              </a:rPr>
              <a:t>s</a:t>
            </a:r>
            <a:r>
              <a:rPr lang="en-US" i="1" baseline="30000">
                <a:latin typeface="Verdana" charset="0"/>
              </a:rPr>
              <a:t>0</a:t>
            </a:r>
            <a:r>
              <a:rPr lang="en-US" i="1">
                <a:latin typeface="Verdana" charset="0"/>
                <a:sym typeface="Wingdings" charset="0"/>
              </a:rPr>
              <a:t>μμ)</a:t>
            </a:r>
            <a:endParaRPr lang="en-US">
              <a:latin typeface="Verdana" charset="0"/>
            </a:endParaRPr>
          </a:p>
        </p:txBody>
      </p:sp>
      <p:sp>
        <p:nvSpPr>
          <p:cNvPr id="142338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 i="0"/>
              <a:t>Niels Tuning (</a:t>
            </a:r>
            <a:fld id="{375A8AE8-BAF7-8F42-94E4-81C178FE5689}" type="slidenum">
              <a:rPr lang="en-US" sz="1000" b="0" i="0"/>
              <a:pPr/>
              <a:t>99</a:t>
            </a:fld>
            <a:r>
              <a:rPr lang="en-US" sz="1000" b="0" i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4050" y="4849813"/>
          <a:ext cx="8131176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24"/>
                <a:gridCol w="1219117"/>
                <a:gridCol w="1219117"/>
                <a:gridCol w="2024118"/>
                <a:gridCol w="1475500"/>
              </a:tblGrid>
              <a:tr h="371078"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BR</a:t>
                      </a:r>
                      <a:r>
                        <a:rPr lang="en-US" sz="1200" b="0" baseline="0" dirty="0" smtClean="0"/>
                        <a:t> x 10</a:t>
                      </a:r>
                      <a:r>
                        <a:rPr lang="en-US" sz="1200" b="0" baseline="30000" dirty="0" smtClean="0"/>
                        <a:t>9</a:t>
                      </a:r>
                      <a:endParaRPr lang="en-US" sz="1200" b="0" baseline="3000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endParaRPr lang="en-US" sz="1200" b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Fleischer</a:t>
                      </a:r>
                      <a:r>
                        <a:rPr lang="en-US" sz="1200" b="0" baseline="0" dirty="0" smtClean="0"/>
                        <a:t> (</a:t>
                      </a:r>
                      <a:r>
                        <a:rPr lang="en-US" sz="1200" b="0" baseline="0" dirty="0" err="1" smtClean="0"/>
                        <a:t>Nikhef</a:t>
                      </a:r>
                      <a:r>
                        <a:rPr lang="en-US" sz="1200" b="0" baseline="0" dirty="0" smtClean="0"/>
                        <a:t>)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3.5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0.2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PRL 109 (2012) 041801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arXiv:1204.1737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Buras, Fleischer, </a:t>
                      </a:r>
                      <a:r>
                        <a:rPr lang="en-US" sz="1200" b="0" dirty="0" err="1" smtClean="0"/>
                        <a:t>Knegjens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3.56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0.18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s-I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JHEP 1307 (2013) 77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nb-NO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arXiv:1303.3820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  <a:tr h="371078">
                <a:tc>
                  <a:txBody>
                    <a:bodyPr/>
                    <a:lstStyle/>
                    <a:p>
                      <a:r>
                        <a:rPr lang="en-US" sz="1200" b="0" dirty="0" err="1" smtClean="0"/>
                        <a:t>Bobeth</a:t>
                      </a:r>
                      <a:r>
                        <a:rPr lang="en-US" sz="1200" b="0" dirty="0" smtClean="0"/>
                        <a:t>, </a:t>
                      </a:r>
                      <a:r>
                        <a:rPr lang="en-US" sz="1200" b="0" dirty="0" err="1" smtClean="0"/>
                        <a:t>Gorbahn</a:t>
                      </a:r>
                      <a:r>
                        <a:rPr lang="en-US" sz="1200" b="0" dirty="0" smtClean="0"/>
                        <a:t> et al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3.65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0.23</a:t>
                      </a:r>
                      <a:endParaRPr lang="en-US" sz="18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it-IT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PRL 112 (2014) 101801 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  <a:tc>
                  <a:txBody>
                    <a:bodyPr/>
                    <a:lstStyle/>
                    <a:p>
                      <a:r>
                        <a:rPr lang="nb-NO" sz="1200" b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arXiv:1311.0903</a:t>
                      </a:r>
                      <a:endParaRPr lang="en-US" sz="1200" b="0" dirty="0"/>
                    </a:p>
                  </a:txBody>
                  <a:tcPr marL="91434" marR="91434" marT="45749" marB="45749"/>
                </a:tc>
              </a:tr>
            </a:tbl>
          </a:graphicData>
        </a:graphic>
      </p:graphicFrame>
      <p:pic>
        <p:nvPicPr>
          <p:cNvPr id="1423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123950"/>
            <a:ext cx="723423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3309938" cy="3244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BR(t=0)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u="sng" dirty="0" smtClean="0"/>
              <a:t>Time integrated:</a:t>
            </a:r>
            <a:endParaRPr lang="en-US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83458</TotalTime>
  <Words>6463</Words>
  <Application>Microsoft Macintosh PowerPoint</Application>
  <PresentationFormat>On-screen Show (4:3)</PresentationFormat>
  <Paragraphs>1527</Paragraphs>
  <Slides>161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3" baseType="lpstr">
      <vt:lpstr>Default Design</vt:lpstr>
      <vt:lpstr>Equation</vt:lpstr>
      <vt:lpstr>Topical Lectures – Rare Decays   </vt:lpstr>
      <vt:lpstr>“Leerdoelen”</vt:lpstr>
      <vt:lpstr>PowerPoint Presentation</vt:lpstr>
      <vt:lpstr>Plan</vt:lpstr>
      <vt:lpstr>Rare Decays - Outline:</vt:lpstr>
      <vt:lpstr>Road to discovery: Wilson coefficients</vt:lpstr>
      <vt:lpstr>Jargon</vt:lpstr>
      <vt:lpstr>Introduction: it’s all about the charged current</vt:lpstr>
      <vt:lpstr>Flavour physics – Current Experiments</vt:lpstr>
      <vt:lpstr>Grand picture….</vt:lpstr>
      <vt:lpstr>Motivation 1: New Physics in loop diagrams?</vt:lpstr>
      <vt:lpstr>Motivation 1: New Physics in loop diagrams?</vt:lpstr>
      <vt:lpstr>Motivation 2: at the heart of the SM</vt:lpstr>
      <vt:lpstr>PowerPoint Presentation</vt:lpstr>
      <vt:lpstr>Motivation 2: at the heart of the SM</vt:lpstr>
      <vt:lpstr>Motivation 2: at the heart of the SM</vt:lpstr>
      <vt:lpstr>Motivation 2: at the heart of the SM</vt:lpstr>
      <vt:lpstr>Motivation 3: CKM magnitude mysterious</vt:lpstr>
      <vt:lpstr>Motivation 3: CKM magnitude mysterious</vt:lpstr>
      <vt:lpstr>Intermezzo: what does the size tell us?</vt:lpstr>
      <vt:lpstr>Motivation 4: EWSB / Antimatter / Cosmology</vt:lpstr>
      <vt:lpstr>Recap:</vt:lpstr>
      <vt:lpstr>Personal impression:</vt:lpstr>
      <vt:lpstr>What is a kaon?</vt:lpstr>
      <vt:lpstr>Break</vt:lpstr>
      <vt:lpstr>Rare Decays - Outline:</vt:lpstr>
      <vt:lpstr>Historical perspective</vt:lpstr>
      <vt:lpstr>Historical perspective: W</vt:lpstr>
      <vt:lpstr>Historical perspective: W</vt:lpstr>
      <vt:lpstr>Historical perspective: ν</vt:lpstr>
      <vt:lpstr>Historical perspective: charm</vt:lpstr>
      <vt:lpstr>Historical perspective: charm</vt:lpstr>
      <vt:lpstr>Historical perspective: charm: GIM-mechanism</vt:lpstr>
      <vt:lpstr>PowerPoint Presentation</vt:lpstr>
      <vt:lpstr>Historical perspective: charm: GIM-mechanism</vt:lpstr>
      <vt:lpstr>Historical perspective: bottom</vt:lpstr>
      <vt:lpstr>Historical perspective: top</vt:lpstr>
      <vt:lpstr>Historical perspective: Z</vt:lpstr>
      <vt:lpstr>Historical perspective: Higgs</vt:lpstr>
      <vt:lpstr>Historical perspective</vt:lpstr>
      <vt:lpstr>Historical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Effective couplings</vt:lpstr>
      <vt:lpstr>Effective couplings</vt:lpstr>
      <vt:lpstr>Ingredients to B-decay calculations</vt:lpstr>
      <vt:lpstr>Example: B+ τ+ν</vt:lpstr>
      <vt:lpstr>Example: B+ τ+ν</vt:lpstr>
      <vt:lpstr>Example: B+ τ+ν</vt:lpstr>
      <vt:lpstr>Example: B0 D+μ+ν</vt:lpstr>
      <vt:lpstr>Example: B0 D+μ+ν</vt:lpstr>
      <vt:lpstr>Example: B0 D+μ+ν</vt:lpstr>
      <vt:lpstr>Example: B0 D+μ+ν</vt:lpstr>
      <vt:lpstr>Effective Hamiltonian – Operator Product Expansion</vt:lpstr>
      <vt:lpstr>Effective couplings</vt:lpstr>
      <vt:lpstr>Effective couplings: bsqq</vt:lpstr>
      <vt:lpstr>Effective couplings: bsll</vt:lpstr>
      <vt:lpstr>Operators for bsll FCNC </vt:lpstr>
      <vt:lpstr>Operators for bsll FCNC </vt:lpstr>
      <vt:lpstr>Effective couplings</vt:lpstr>
      <vt:lpstr>Effective couplings</vt:lpstr>
      <vt:lpstr>Measuring the Wilson coefficients</vt:lpstr>
      <vt:lpstr>Measuring the Wilson coefficients</vt:lpstr>
      <vt:lpstr>Road to discovery: Wilson coefficients</vt:lpstr>
      <vt:lpstr>bs μμ</vt:lpstr>
      <vt:lpstr>bs μμ</vt:lpstr>
      <vt:lpstr>Specific decays</vt:lpstr>
      <vt:lpstr>Break</vt:lpstr>
      <vt:lpstr>Rare Decays - Outline:</vt:lpstr>
      <vt:lpstr>Bs0μμ</vt:lpstr>
      <vt:lpstr>Bs0μμ</vt:lpstr>
      <vt:lpstr>Bs0μμ</vt:lpstr>
      <vt:lpstr>Bs0μμ</vt:lpstr>
      <vt:lpstr>Bs0μμ</vt:lpstr>
      <vt:lpstr>Bs0μμ</vt:lpstr>
      <vt:lpstr>Bs0μμ: Observation</vt:lpstr>
      <vt:lpstr>Bs0μμ: Observation</vt:lpstr>
      <vt:lpstr>Bs0μμ: Observation</vt:lpstr>
      <vt:lpstr>Bs0μμ: Observation</vt:lpstr>
      <vt:lpstr>Bs0μμ: Observation</vt:lpstr>
      <vt:lpstr>Bs0μμ: Observation</vt:lpstr>
      <vt:lpstr>Bs0μμ: Ratio B0 / Bs0</vt:lpstr>
      <vt:lpstr>Bs0μμ: 2016 ?!</vt:lpstr>
      <vt:lpstr>Bs0μμ: Aspects relating theory/experiment</vt:lpstr>
      <vt:lpstr>1) Relative production rate</vt:lpstr>
      <vt:lpstr>1) Relative production rate</vt:lpstr>
      <vt:lpstr>1) Relative production rate</vt:lpstr>
      <vt:lpstr>1) Relative production rate</vt:lpstr>
      <vt:lpstr>1) Relative production rate</vt:lpstr>
      <vt:lpstr>1) Relative production rate</vt:lpstr>
      <vt:lpstr>1) Relative production rate</vt:lpstr>
      <vt:lpstr>2) Correct for lifetime difference</vt:lpstr>
      <vt:lpstr>2) Correct for lifetime difference</vt:lpstr>
      <vt:lpstr>2) Correct for lifetime difference</vt:lpstr>
      <vt:lpstr>2) Correct for lifetime difference</vt:lpstr>
      <vt:lpstr>BR(Bs0μμ)</vt:lpstr>
      <vt:lpstr>BR(Bs0μμ)</vt:lpstr>
      <vt:lpstr>3) “effective lifetime”</vt:lpstr>
      <vt:lpstr>Break</vt:lpstr>
      <vt:lpstr>Rare Decays - Outline:</vt:lpstr>
      <vt:lpstr>bs μμ</vt:lpstr>
      <vt:lpstr>B0K*μμ</vt:lpstr>
      <vt:lpstr>B0K*μμ</vt:lpstr>
      <vt:lpstr>B0K*μμ</vt:lpstr>
      <vt:lpstr>B0K*μμ</vt:lpstr>
      <vt:lpstr>B0K*μμ</vt:lpstr>
      <vt:lpstr>bs μμ</vt:lpstr>
      <vt:lpstr>bs μμ</vt:lpstr>
      <vt:lpstr>B0K*μμ</vt:lpstr>
      <vt:lpstr>B0K*μμ</vt:lpstr>
      <vt:lpstr>bs μμ</vt:lpstr>
      <vt:lpstr>1) bs μμ: Decay rates</vt:lpstr>
      <vt:lpstr>2) Angular analysis B0K*μμ</vt:lpstr>
      <vt:lpstr>2) Angular analysis B0K*μμ</vt:lpstr>
      <vt:lpstr>2) Angular analysis B0K*μμ</vt:lpstr>
      <vt:lpstr>2) Angular analysis B0K*μμ</vt:lpstr>
      <vt:lpstr>2) Angular analysis B0K*μμ</vt:lpstr>
      <vt:lpstr>2) Angular analysis B0K*μμ</vt:lpstr>
      <vt:lpstr>B0K*μμ</vt:lpstr>
      <vt:lpstr>B0K*μμ</vt:lpstr>
      <vt:lpstr>Road to discovery: Wilson coefficients</vt:lpstr>
      <vt:lpstr>Fit to bsμμ</vt:lpstr>
      <vt:lpstr>Fit to bsμμ</vt:lpstr>
      <vt:lpstr>BR(bsμμ)                vs            P5’ in B0K*μμ</vt:lpstr>
      <vt:lpstr>Fit to bsμμ</vt:lpstr>
      <vt:lpstr>Fit to bsμμ</vt:lpstr>
      <vt:lpstr>Fit to bsμμ</vt:lpstr>
      <vt:lpstr>Fit to bsμμ</vt:lpstr>
      <vt:lpstr>Fit to bsμμ</vt:lpstr>
      <vt:lpstr>Interpretation?         (Both affect the vector coupling, C9 …)</vt:lpstr>
      <vt:lpstr>PowerPoint Presentation</vt:lpstr>
      <vt:lpstr>PowerPoint Presentation</vt:lpstr>
      <vt:lpstr>b sll   : P5’ and LFNU ?</vt:lpstr>
      <vt:lpstr>b sll   : P5’ and LFNU ?</vt:lpstr>
      <vt:lpstr>b sll   : P5’ and LFNU ?</vt:lpstr>
      <vt:lpstr>Lepton Flavour Non-Universality</vt:lpstr>
      <vt:lpstr>Lepton-Flavour Non-Universality ?</vt:lpstr>
      <vt:lpstr>Lepton-Flavour Non-Universality ?</vt:lpstr>
      <vt:lpstr>Lepton-Flavour Non-Universality ?</vt:lpstr>
      <vt:lpstr>Lepton-Flavour Non-Universality</vt:lpstr>
      <vt:lpstr>More Measurements</vt:lpstr>
      <vt:lpstr>Other puzzles involving LFNU ?</vt:lpstr>
      <vt:lpstr>Tensions…?</vt:lpstr>
      <vt:lpstr>PowerPoint Presentation</vt:lpstr>
      <vt:lpstr>PowerPoint Presentation</vt:lpstr>
      <vt:lpstr>Road to discovery: Wilson coefficients</vt:lpstr>
      <vt:lpstr>Theory: 1) Leptoquarks</vt:lpstr>
      <vt:lpstr>Theory: 2) heavy Z’</vt:lpstr>
      <vt:lpstr>PowerPoint Presentation</vt:lpstr>
      <vt:lpstr>Interpretations</vt:lpstr>
      <vt:lpstr>New physics?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misunderstandings</vt:lpstr>
      <vt:lpstr>LHCb = more than heavy flavour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Lectures CP violation</dc:title>
  <dc:subject>Lecture 1</dc:subject>
  <dc:creator>Niels Tuning</dc:creator>
  <cp:lastModifiedBy>Niels Tuning</cp:lastModifiedBy>
  <cp:revision>4505</cp:revision>
  <dcterms:created xsi:type="dcterms:W3CDTF">2001-03-20T09:34:26Z</dcterms:created>
  <dcterms:modified xsi:type="dcterms:W3CDTF">2016-12-15T19:18:17Z</dcterms:modified>
</cp:coreProperties>
</file>