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6.bin" ContentType="application/vnd.openxmlformats-officedocument.oleObject"/>
  <Override PartName="/ppt/notesSlides/notesSlide10.xml" ContentType="application/vnd.openxmlformats-officedocument.presentationml.notesSlide+xml"/>
  <Override PartName="/ppt/embeddings/oleObject17.bin" ContentType="application/vnd.openxmlformats-officedocument.oleObject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notesSlides/notesSlide14.xml" ContentType="application/vnd.openxmlformats-officedocument.presentationml.notesSlide+xml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notesSlides/notesSlide15.xml" ContentType="application/vnd.openxmlformats-officedocument.presentationml.notesSlide+xml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notesSlides/notesSlide16.xml" ContentType="application/vnd.openxmlformats-officedocument.presentationml.notesSlide+xml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notesSlides/notesSlide17.xml" ContentType="application/vnd.openxmlformats-officedocument.presentationml.notesSlide+xml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notesSlides/notesSlide18.xml" ContentType="application/vnd.openxmlformats-officedocument.presentationml.notesSlide+xml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notesSlides/notesSlide19.xml" ContentType="application/vnd.openxmlformats-officedocument.presentationml.notesSlide+xml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notesSlides/notesSlide20.xml" ContentType="application/vnd.openxmlformats-officedocument.presentationml.notesSlide+xml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notesSlides/notesSlide21.xml" ContentType="application/vnd.openxmlformats-officedocument.presentationml.notesSlide+xml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624" r:id="rId2"/>
    <p:sldId id="313" r:id="rId3"/>
    <p:sldId id="485" r:id="rId4"/>
    <p:sldId id="474" r:id="rId5"/>
    <p:sldId id="475" r:id="rId6"/>
    <p:sldId id="476" r:id="rId7"/>
    <p:sldId id="477" r:id="rId8"/>
    <p:sldId id="478" r:id="rId9"/>
    <p:sldId id="479" r:id="rId10"/>
    <p:sldId id="481" r:id="rId11"/>
    <p:sldId id="482" r:id="rId12"/>
    <p:sldId id="483" r:id="rId13"/>
    <p:sldId id="484" r:id="rId14"/>
    <p:sldId id="497" r:id="rId15"/>
    <p:sldId id="605" r:id="rId16"/>
    <p:sldId id="633" r:id="rId17"/>
    <p:sldId id="602" r:id="rId18"/>
    <p:sldId id="603" r:id="rId19"/>
    <p:sldId id="574" r:id="rId20"/>
    <p:sldId id="575" r:id="rId21"/>
    <p:sldId id="576" r:id="rId22"/>
    <p:sldId id="626" r:id="rId23"/>
    <p:sldId id="627" r:id="rId24"/>
    <p:sldId id="628" r:id="rId25"/>
    <p:sldId id="629" r:id="rId26"/>
    <p:sldId id="630" r:id="rId27"/>
    <p:sldId id="608" r:id="rId28"/>
    <p:sldId id="559" r:id="rId29"/>
    <p:sldId id="560" r:id="rId30"/>
    <p:sldId id="561" r:id="rId31"/>
    <p:sldId id="562" r:id="rId32"/>
    <p:sldId id="563" r:id="rId33"/>
    <p:sldId id="578" r:id="rId34"/>
    <p:sldId id="625" r:id="rId35"/>
    <p:sldId id="579" r:id="rId36"/>
    <p:sldId id="580" r:id="rId37"/>
    <p:sldId id="581" r:id="rId38"/>
    <p:sldId id="610" r:id="rId39"/>
    <p:sldId id="583" r:id="rId40"/>
    <p:sldId id="613" r:id="rId41"/>
    <p:sldId id="585" r:id="rId42"/>
    <p:sldId id="586" r:id="rId43"/>
    <p:sldId id="587" r:id="rId44"/>
    <p:sldId id="614" r:id="rId45"/>
    <p:sldId id="622" r:id="rId46"/>
    <p:sldId id="590" r:id="rId47"/>
    <p:sldId id="616" r:id="rId48"/>
    <p:sldId id="617" r:id="rId49"/>
    <p:sldId id="618" r:id="rId50"/>
    <p:sldId id="619" r:id="rId51"/>
    <p:sldId id="620" r:id="rId52"/>
    <p:sldId id="591" r:id="rId53"/>
    <p:sldId id="623" r:id="rId54"/>
    <p:sldId id="593" r:id="rId55"/>
    <p:sldId id="594" r:id="rId56"/>
    <p:sldId id="595" r:id="rId57"/>
    <p:sldId id="596" r:id="rId58"/>
    <p:sldId id="492" r:id="rId59"/>
    <p:sldId id="63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90"/>
    <a:srgbClr val="530053"/>
    <a:srgbClr val="D4F6FF"/>
    <a:srgbClr val="FFFFB3"/>
    <a:srgbClr val="FFC85E"/>
    <a:srgbClr val="FFBE00"/>
    <a:srgbClr val="F5AC00"/>
    <a:srgbClr val="FFCC00"/>
    <a:srgbClr val="D99C00"/>
    <a:srgbClr val="FF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10" autoAdjust="0"/>
  </p:normalViewPr>
  <p:slideViewPr>
    <p:cSldViewPr snapToGrid="0" snapToObjects="1">
      <p:cViewPr>
        <p:scale>
          <a:sx n="100" d="100"/>
          <a:sy n="100" d="100"/>
        </p:scale>
        <p:origin x="-3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1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46.wmf"/><Relationship Id="rId12" Type="http://schemas.openxmlformats.org/officeDocument/2006/relationships/image" Target="../media/image147.wmf"/><Relationship Id="rId1" Type="http://schemas.openxmlformats.org/officeDocument/2006/relationships/image" Target="../media/image136.wmf"/><Relationship Id="rId2" Type="http://schemas.openxmlformats.org/officeDocument/2006/relationships/image" Target="../media/image137.wmf"/><Relationship Id="rId3" Type="http://schemas.openxmlformats.org/officeDocument/2006/relationships/image" Target="../media/image138.wmf"/><Relationship Id="rId4" Type="http://schemas.openxmlformats.org/officeDocument/2006/relationships/image" Target="../media/image139.wmf"/><Relationship Id="rId5" Type="http://schemas.openxmlformats.org/officeDocument/2006/relationships/image" Target="../media/image140.wmf"/><Relationship Id="rId6" Type="http://schemas.openxmlformats.org/officeDocument/2006/relationships/image" Target="../media/image141.wmf"/><Relationship Id="rId7" Type="http://schemas.openxmlformats.org/officeDocument/2006/relationships/image" Target="../media/image142.wmf"/><Relationship Id="rId8" Type="http://schemas.openxmlformats.org/officeDocument/2006/relationships/image" Target="../media/image143.wmf"/><Relationship Id="rId9" Type="http://schemas.openxmlformats.org/officeDocument/2006/relationships/image" Target="../media/image144.wmf"/><Relationship Id="rId10" Type="http://schemas.openxmlformats.org/officeDocument/2006/relationships/image" Target="../media/image145.wmf"/></Relationships>
</file>

<file path=ppt/drawings/_rels/vmlDrawing1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46.wmf"/><Relationship Id="rId12" Type="http://schemas.openxmlformats.org/officeDocument/2006/relationships/image" Target="../media/image147.wmf"/><Relationship Id="rId1" Type="http://schemas.openxmlformats.org/officeDocument/2006/relationships/image" Target="../media/image136.wmf"/><Relationship Id="rId2" Type="http://schemas.openxmlformats.org/officeDocument/2006/relationships/image" Target="../media/image137.wmf"/><Relationship Id="rId3" Type="http://schemas.openxmlformats.org/officeDocument/2006/relationships/image" Target="../media/image138.wmf"/><Relationship Id="rId4" Type="http://schemas.openxmlformats.org/officeDocument/2006/relationships/image" Target="../media/image139.wmf"/><Relationship Id="rId5" Type="http://schemas.openxmlformats.org/officeDocument/2006/relationships/image" Target="../media/image140.wmf"/><Relationship Id="rId6" Type="http://schemas.openxmlformats.org/officeDocument/2006/relationships/image" Target="../media/image141.wmf"/><Relationship Id="rId7" Type="http://schemas.openxmlformats.org/officeDocument/2006/relationships/image" Target="../media/image142.wmf"/><Relationship Id="rId8" Type="http://schemas.openxmlformats.org/officeDocument/2006/relationships/image" Target="../media/image143.wmf"/><Relationship Id="rId9" Type="http://schemas.openxmlformats.org/officeDocument/2006/relationships/image" Target="../media/image144.wmf"/><Relationship Id="rId10" Type="http://schemas.openxmlformats.org/officeDocument/2006/relationships/image" Target="../media/image14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4" Type="http://schemas.openxmlformats.org/officeDocument/2006/relationships/image" Target="../media/image187.wmf"/><Relationship Id="rId5" Type="http://schemas.openxmlformats.org/officeDocument/2006/relationships/image" Target="../media/image188.wmf"/><Relationship Id="rId6" Type="http://schemas.openxmlformats.org/officeDocument/2006/relationships/image" Target="../media/image189.wmf"/><Relationship Id="rId7" Type="http://schemas.openxmlformats.org/officeDocument/2006/relationships/image" Target="../media/image190.wmf"/><Relationship Id="rId8" Type="http://schemas.openxmlformats.org/officeDocument/2006/relationships/image" Target="../media/image191.wmf"/><Relationship Id="rId1" Type="http://schemas.openxmlformats.org/officeDocument/2006/relationships/image" Target="../media/image184.wmf"/><Relationship Id="rId2" Type="http://schemas.openxmlformats.org/officeDocument/2006/relationships/image" Target="../media/image18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wmf"/><Relationship Id="rId2" Type="http://schemas.openxmlformats.org/officeDocument/2006/relationships/image" Target="../media/image20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8.wmf"/><Relationship Id="rId2" Type="http://schemas.openxmlformats.org/officeDocument/2006/relationships/image" Target="../media/image209.wmf"/><Relationship Id="rId3" Type="http://schemas.openxmlformats.org/officeDocument/2006/relationships/image" Target="../media/image21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4" Type="http://schemas.openxmlformats.org/officeDocument/2006/relationships/image" Target="../media/image210.wmf"/><Relationship Id="rId5" Type="http://schemas.openxmlformats.org/officeDocument/2006/relationships/image" Target="../media/image213.wmf"/><Relationship Id="rId1" Type="http://schemas.openxmlformats.org/officeDocument/2006/relationships/image" Target="../media/image212.wmf"/><Relationship Id="rId2" Type="http://schemas.openxmlformats.org/officeDocument/2006/relationships/image" Target="../media/image20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4" Type="http://schemas.openxmlformats.org/officeDocument/2006/relationships/image" Target="../media/image210.wmf"/><Relationship Id="rId1" Type="http://schemas.openxmlformats.org/officeDocument/2006/relationships/image" Target="../media/image212.wmf"/><Relationship Id="rId2" Type="http://schemas.openxmlformats.org/officeDocument/2006/relationships/image" Target="../media/image20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Relationship Id="rId3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2.wmf"/><Relationship Id="rId2" Type="http://schemas.openxmlformats.org/officeDocument/2006/relationships/image" Target="../media/image21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wmf"/><Relationship Id="rId2" Type="http://schemas.openxmlformats.org/officeDocument/2006/relationships/image" Target="../media/image21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wmf"/><Relationship Id="rId2" Type="http://schemas.openxmlformats.org/officeDocument/2006/relationships/image" Target="../media/image22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9.wmf"/><Relationship Id="rId2" Type="http://schemas.openxmlformats.org/officeDocument/2006/relationships/image" Target="../media/image240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5.wmf"/><Relationship Id="rId2" Type="http://schemas.openxmlformats.org/officeDocument/2006/relationships/image" Target="../media/image246.wmf"/><Relationship Id="rId3" Type="http://schemas.openxmlformats.org/officeDocument/2006/relationships/image" Target="../media/image247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wmf"/><Relationship Id="rId4" Type="http://schemas.openxmlformats.org/officeDocument/2006/relationships/image" Target="../media/image246.wmf"/><Relationship Id="rId5" Type="http://schemas.openxmlformats.org/officeDocument/2006/relationships/image" Target="../media/image251.wmf"/><Relationship Id="rId1" Type="http://schemas.openxmlformats.org/officeDocument/2006/relationships/image" Target="../media/image249.wmf"/><Relationship Id="rId2" Type="http://schemas.openxmlformats.org/officeDocument/2006/relationships/image" Target="../media/image2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wmf"/><Relationship Id="rId5" Type="http://schemas.openxmlformats.org/officeDocument/2006/relationships/image" Target="../media/image38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wmf"/><Relationship Id="rId12" Type="http://schemas.openxmlformats.org/officeDocument/2006/relationships/image" Target="../media/image82.wmf"/><Relationship Id="rId13" Type="http://schemas.openxmlformats.org/officeDocument/2006/relationships/image" Target="../media/image83.wmf"/><Relationship Id="rId14" Type="http://schemas.openxmlformats.org/officeDocument/2006/relationships/image" Target="../media/image84.wmf"/><Relationship Id="rId15" Type="http://schemas.openxmlformats.org/officeDocument/2006/relationships/image" Target="../media/image85.wmf"/><Relationship Id="rId16" Type="http://schemas.openxmlformats.org/officeDocument/2006/relationships/image" Target="../media/image86.wmf"/><Relationship Id="rId17" Type="http://schemas.openxmlformats.org/officeDocument/2006/relationships/image" Target="../media/image87.wmf"/><Relationship Id="rId18" Type="http://schemas.openxmlformats.org/officeDocument/2006/relationships/image" Target="../media/image88.wmf"/><Relationship Id="rId19" Type="http://schemas.openxmlformats.org/officeDocument/2006/relationships/image" Target="../media/image89.wmf"/><Relationship Id="rId1" Type="http://schemas.openxmlformats.org/officeDocument/2006/relationships/image" Target="../media/image71.wmf"/><Relationship Id="rId2" Type="http://schemas.openxmlformats.org/officeDocument/2006/relationships/image" Target="../media/image72.wmf"/><Relationship Id="rId3" Type="http://schemas.openxmlformats.org/officeDocument/2006/relationships/image" Target="../media/image73.wmf"/><Relationship Id="rId4" Type="http://schemas.openxmlformats.org/officeDocument/2006/relationships/image" Target="../media/image74.wmf"/><Relationship Id="rId5" Type="http://schemas.openxmlformats.org/officeDocument/2006/relationships/image" Target="../media/image75.wmf"/><Relationship Id="rId6" Type="http://schemas.openxmlformats.org/officeDocument/2006/relationships/image" Target="../media/image76.wmf"/><Relationship Id="rId7" Type="http://schemas.openxmlformats.org/officeDocument/2006/relationships/image" Target="../media/image77.wmf"/><Relationship Id="rId8" Type="http://schemas.openxmlformats.org/officeDocument/2006/relationships/image" Target="../media/image78.wmf"/><Relationship Id="rId9" Type="http://schemas.openxmlformats.org/officeDocument/2006/relationships/image" Target="../media/image79.wmf"/><Relationship Id="rId10" Type="http://schemas.openxmlformats.org/officeDocument/2006/relationships/image" Target="../media/image8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9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wmf"/><Relationship Id="rId12" Type="http://schemas.openxmlformats.org/officeDocument/2006/relationships/image" Target="../media/image122.wmf"/><Relationship Id="rId1" Type="http://schemas.openxmlformats.org/officeDocument/2006/relationships/image" Target="../media/image111.wmf"/><Relationship Id="rId2" Type="http://schemas.openxmlformats.org/officeDocument/2006/relationships/image" Target="../media/image112.wmf"/><Relationship Id="rId3" Type="http://schemas.openxmlformats.org/officeDocument/2006/relationships/image" Target="../media/image113.wmf"/><Relationship Id="rId4" Type="http://schemas.openxmlformats.org/officeDocument/2006/relationships/image" Target="../media/image114.wmf"/><Relationship Id="rId5" Type="http://schemas.openxmlformats.org/officeDocument/2006/relationships/image" Target="../media/image115.wmf"/><Relationship Id="rId6" Type="http://schemas.openxmlformats.org/officeDocument/2006/relationships/image" Target="../media/image116.wmf"/><Relationship Id="rId7" Type="http://schemas.openxmlformats.org/officeDocument/2006/relationships/image" Target="../media/image117.wmf"/><Relationship Id="rId8" Type="http://schemas.openxmlformats.org/officeDocument/2006/relationships/image" Target="../media/image118.wmf"/><Relationship Id="rId9" Type="http://schemas.openxmlformats.org/officeDocument/2006/relationships/image" Target="../media/image119.wmf"/><Relationship Id="rId10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C949F-2A78-AF4F-8CCD-C082FFA343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BD0BC-3EA8-7741-867E-2DBC43010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2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6D1A7-70E2-499A-80B6-B11BD2614868}" type="slidenum">
              <a:rPr lang="en-US"/>
              <a:pPr/>
              <a:t>1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7288A6-C88C-4B0A-ABC4-E2C6DB94F83F}" type="slidenum">
              <a:rPr lang="en-US"/>
              <a:pPr/>
              <a:t>12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B1: 3: The charge of the muon, the charge of the slow pion, the charge of the Kaon</a:t>
            </a:r>
          </a:p>
          <a:p>
            <a:r>
              <a:rPr lang="en-US"/>
              <a:t>B2: 2: The charge of the muon and the charge of the Kaon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0F756-81D8-4ACE-97B0-806DBBCB895A}" type="slidenum">
              <a:rPr lang="en-US"/>
              <a:pPr/>
              <a:t>14</a:t>
            </a:fld>
            <a:endParaRPr lang="en-US"/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A1: Ratio is |</a:t>
            </a:r>
            <a:r>
              <a:rPr lang="en-US" dirty="0" err="1"/>
              <a:t>V_ts</a:t>
            </a:r>
            <a:r>
              <a:rPr lang="en-US" dirty="0"/>
              <a:t>/</a:t>
            </a:r>
            <a:r>
              <a:rPr lang="en-US" dirty="0" err="1"/>
              <a:t>V_td</a:t>
            </a:r>
            <a:r>
              <a:rPr lang="en-US" dirty="0"/>
              <a:t>|^2 ~ 25</a:t>
            </a:r>
          </a:p>
          <a:p>
            <a:r>
              <a:rPr lang="en-US" dirty="0"/>
              <a:t>A2: Draw Feynman diagram: mediator b or s quark -&gt; </a:t>
            </a:r>
            <a:r>
              <a:rPr lang="en-US" dirty="0" err="1"/>
              <a:t>m_b</a:t>
            </a:r>
            <a:r>
              <a:rPr lang="en-US" dirty="0"/>
              <a:t>, </a:t>
            </a:r>
            <a:r>
              <a:rPr lang="en-US" dirty="0" err="1"/>
              <a:t>m_s</a:t>
            </a:r>
            <a:r>
              <a:rPr lang="en-US" dirty="0"/>
              <a:t> and corresponding CKM elements</a:t>
            </a:r>
          </a:p>
          <a:p>
            <a:r>
              <a:rPr lang="en-US" dirty="0"/>
              <a:t>A3: No, top decays too </a:t>
            </a:r>
            <a:r>
              <a:rPr lang="en-US" dirty="0" smtClean="0"/>
              <a:t>fast  Pi0</a:t>
            </a:r>
            <a:r>
              <a:rPr lang="en-US" baseline="0" dirty="0" smtClean="0"/>
              <a:t> too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E8C21-F070-43BF-ABD6-22F31E392384}" type="slidenum">
              <a:rPr lang="en-US"/>
              <a:pPr/>
              <a:t>21</a:t>
            </a:fld>
            <a:endParaRPr lang="en-US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writing out simple quantum mechanics. The physics of the Feynman diagrams is hidden in the parameter lambda.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00BD1-2FED-4C28-913A-5524869D7AFF}" type="slidenum">
              <a:rPr lang="en-US"/>
              <a:pPr/>
              <a:t>28</a:t>
            </a:fld>
            <a:endParaRPr lang="en-US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E8C21-F070-43BF-ABD6-22F31E392384}" type="slidenum">
              <a:rPr lang="en-US"/>
              <a:pPr/>
              <a:t>37</a:t>
            </a:fld>
            <a:endParaRPr lang="en-US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Note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observable</a:t>
            </a:r>
            <a:r>
              <a:rPr lang="nl-NL" baseline="0" dirty="0" smtClean="0"/>
              <a:t> is the </a:t>
            </a:r>
            <a:r>
              <a:rPr lang="nl-NL" baseline="0" dirty="0" err="1" smtClean="0"/>
              <a:t>length</a:t>
            </a:r>
            <a:r>
              <a:rPr lang="nl-NL" baseline="0" dirty="0" smtClean="0"/>
              <a:t> of the red vector. CP </a:t>
            </a:r>
            <a:r>
              <a:rPr lang="nl-NL" baseline="0" dirty="0" err="1" smtClean="0"/>
              <a:t>violation</a:t>
            </a:r>
            <a:r>
              <a:rPr lang="nl-NL" baseline="0" dirty="0" smtClean="0"/>
              <a:t> is 0 at </a:t>
            </a:r>
            <a:r>
              <a:rPr lang="nl-NL" baseline="0" dirty="0" err="1" smtClean="0"/>
              <a:t>Dmt</a:t>
            </a:r>
            <a:r>
              <a:rPr lang="nl-NL" baseline="0" dirty="0" smtClean="0"/>
              <a:t>=0, </a:t>
            </a:r>
            <a:r>
              <a:rPr lang="nl-NL" baseline="0" dirty="0" err="1" smtClean="0"/>
              <a:t>Dmt</a:t>
            </a:r>
            <a:r>
              <a:rPr lang="nl-NL" baseline="0" dirty="0" smtClean="0"/>
              <a:t>=pi. CP </a:t>
            </a:r>
            <a:r>
              <a:rPr lang="nl-NL" baseline="0" dirty="0" err="1" smtClean="0"/>
              <a:t>violation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maximal</a:t>
            </a:r>
            <a:r>
              <a:rPr lang="nl-NL" baseline="0" dirty="0" smtClean="0"/>
              <a:t> at </a:t>
            </a:r>
            <a:r>
              <a:rPr lang="nl-NL" baseline="0" dirty="0" err="1" smtClean="0"/>
              <a:t>Dmt</a:t>
            </a:r>
            <a:r>
              <a:rPr lang="nl-NL" baseline="0" dirty="0" smtClean="0"/>
              <a:t>=pi/2 and 3pi/2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DB87-5ACC-43DF-B810-05D73D0CF2B1}" type="slidenum">
              <a:rPr lang="nl-NL" smtClean="0"/>
              <a:pPr/>
              <a:t>41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9E2211-35DA-437A-9297-060184102536}" type="slidenum">
              <a:rPr lang="en-US"/>
              <a:pPr/>
              <a:t>45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maximum in the Asymmetry is predicted at Dm*t = x*t/tau = pi/2 =&gt; t/tau = pi/2*1/x = 1.57 * 1/0.776 = 2.0 =&gt; OK</a:t>
            </a:r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AAA43-2686-0E4D-9D5C-48636C9F7249}" type="slidenum">
              <a:rPr lang="en-US"/>
              <a:pPr/>
              <a:t>47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r>
              <a:rPr lang="en-US"/>
              <a:t>The physics of the actual decay is hidden in the parameter lambda. Let us investigate the golden decay mode J/psi Ks.</a:t>
            </a:r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3282A-A5CB-4841-AD64-56DFC1ED2111}" type="slidenum">
              <a:rPr lang="en-US"/>
              <a:pPr/>
              <a:t>48</a:t>
            </a:fld>
            <a:endParaRPr lang="en-US"/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r>
              <a:rPr lang="en-GB"/>
              <a:t>The reason why for kaons we have (p/q)_K instead of (q/p)_B with B’s is that we go in reverse direction: from flavour to CP state.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32ADD-71BC-DC46-AD5F-E76ECB52B53C}" type="slidenum">
              <a:rPr lang="en-US"/>
              <a:pPr/>
              <a:t>49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r>
              <a:rPr lang="en-US"/>
              <a:t>|Vcs Vcd|^2  mc^2  = (1*lambda)^2 mc^2 vs. |Vts Vtd|^2 mt^2 = (lambda^2*lambda^3)^2 mt^2  </a:t>
            </a:r>
            <a:r>
              <a:rPr lang="en-US">
                <a:sym typeface="Wingdings" charset="0"/>
              </a:rPr>
              <a:t> suppressed by lambda^8, enhanced by (mt/mc)^2</a:t>
            </a:r>
            <a:r>
              <a:rPr lang="en-US"/>
              <a:t> &lt;&lt; 1</a:t>
            </a:r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DB87-5ACC-43DF-B810-05D73D0CF2B1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9E7F1-8C7F-D74C-95BD-8E350C67684D}" type="slidenum">
              <a:rPr lang="en-US"/>
              <a:pPr/>
              <a:t>50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r>
              <a:rPr lang="en-US"/>
              <a:t>|Vcs Vcd|^2  mc^2  = (1*lambda)^2 mc^2 vs. |Vts Vtd|^2 mt^2 = (lambda^2*lambda^3)^2 mt^2  </a:t>
            </a:r>
            <a:r>
              <a:rPr lang="en-US">
                <a:sym typeface="Wingdings" charset="0"/>
              </a:rPr>
              <a:t> suppressed by lambda^8, enhanced by (mt/mc)^2</a:t>
            </a:r>
            <a:r>
              <a:rPr lang="en-US"/>
              <a:t> &lt;&lt; 1</a:t>
            </a:r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53CEC-0CE6-B547-8CA6-73CC3BAA024C}" type="slidenum">
              <a:rPr lang="en-US"/>
              <a:pPr/>
              <a:t>51</a:t>
            </a:fld>
            <a:endParaRPr lang="en-US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r>
              <a:rPr lang="en-US"/>
              <a:t>|Vcs Vcd|^2  mc^2  = (1*lambda)^2 mc^2 vs. |Vts Vtd|^2 mt^2 = (lambda^2*lambda^3)^2 mt^2  </a:t>
            </a:r>
            <a:r>
              <a:rPr lang="en-US">
                <a:sym typeface="Wingdings" charset="0"/>
              </a:rPr>
              <a:t> suppressed by lambda^8, enhanced by (mt/mc)^2</a:t>
            </a:r>
            <a:r>
              <a:rPr lang="en-US"/>
              <a:t> &lt;&lt; 1</a:t>
            </a:r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ED84A-A14B-4374-8322-9A18B8BCAA86}" type="slidenum">
              <a:rPr lang="en-US"/>
              <a:pPr/>
              <a:t>4</a:t>
            </a:fld>
            <a:endParaRPr 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A766A1-D0CD-41F3-A123-1D8E1AA3F3CF}" type="slidenum">
              <a:rPr lang="en-US"/>
              <a:pPr/>
              <a:t>6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Any</a:t>
            </a:r>
            <a:r>
              <a:rPr lang="nl-NL" dirty="0" smtClean="0"/>
              <a:t> 2</a:t>
            </a:r>
            <a:r>
              <a:rPr lang="nl-NL" baseline="0" dirty="0" smtClean="0"/>
              <a:t>x2 matrix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decomposed</a:t>
            </a:r>
            <a:r>
              <a:rPr lang="nl-NL" baseline="0" dirty="0" smtClean="0"/>
              <a:t> in a </a:t>
            </a:r>
            <a:r>
              <a:rPr lang="nl-NL" baseline="0" dirty="0" err="1" smtClean="0"/>
              <a:t>sum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two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Hermitian</a:t>
            </a:r>
            <a:r>
              <a:rPr lang="nl-NL" baseline="0" dirty="0" smtClean="0"/>
              <a:t> matrices.</a:t>
            </a:r>
            <a:endParaRPr lang="nl-N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45EC7-5E35-4E3F-97D3-7A1AB64283CA}" type="slidenum">
              <a:rPr lang="en-US"/>
              <a:pPr/>
              <a:t>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physical particles are the </a:t>
            </a:r>
            <a:r>
              <a:rPr lang="en-US" dirty="0" err="1"/>
              <a:t>eigenstates</a:t>
            </a:r>
            <a:r>
              <a:rPr lang="en-US" dirty="0"/>
              <a:t> of the Hamiltonian. Solve the </a:t>
            </a:r>
            <a:r>
              <a:rPr lang="en-US" dirty="0" err="1"/>
              <a:t>eigenvalues</a:t>
            </a:r>
            <a:r>
              <a:rPr lang="en-US" dirty="0"/>
              <a:t> lambda by putting </a:t>
            </a:r>
            <a:r>
              <a:rPr lang="en-US" dirty="0" err="1"/>
              <a:t>det</a:t>
            </a:r>
            <a:r>
              <a:rPr lang="en-US" dirty="0"/>
              <a:t> (H11-lambda*I) = 0</a:t>
            </a:r>
          </a:p>
          <a:p>
            <a:r>
              <a:rPr lang="en-US" dirty="0"/>
              <a:t>This you can not see here. You just have to sit down and *do* it.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E2C480-0A9E-478C-9FEE-CA91608C02C6}" type="slidenum">
              <a:rPr lang="en-US"/>
              <a:pPr/>
              <a:t>8</a:t>
            </a:fld>
            <a:endParaRPr lang="en-U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formula’s just follow from substitution. No magic. Note that in the last step g_ gets a 90 degree phase !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3FC20-7EC5-45DC-8EA0-777232A906E5}" type="slidenum">
              <a:rPr lang="en-US"/>
              <a:pPr/>
              <a:t>9</a:t>
            </a:fld>
            <a:endParaRPr lang="en-US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Probability is square of the amplitude!</a:t>
            </a:r>
            <a:r>
              <a:rPr lang="en-US" baseline="0" dirty="0" smtClean="0"/>
              <a:t>  </a:t>
            </a:r>
            <a:r>
              <a:rPr lang="en-US" dirty="0" smtClean="0"/>
              <a:t>Use </a:t>
            </a:r>
            <a:r>
              <a:rPr lang="en-US" dirty="0"/>
              <a:t>cos^2 (</a:t>
            </a:r>
            <a:r>
              <a:rPr lang="en-US" dirty="0" err="1"/>
              <a:t>dmt</a:t>
            </a:r>
            <a:r>
              <a:rPr lang="en-US" dirty="0"/>
              <a:t>/2) = 0.5 * (1 +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 err="1"/>
              <a:t>dmt</a:t>
            </a:r>
            <a:r>
              <a:rPr lang="en-US" dirty="0"/>
              <a:t>))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207B93-E0E0-4703-B866-9CAC205B6CB1}" type="slidenum">
              <a:rPr lang="en-US"/>
              <a:pPr/>
              <a:t>10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GIM: Due to triangle relation: </a:t>
            </a:r>
            <a:r>
              <a:rPr lang="en-US" dirty="0" err="1" smtClean="0"/>
              <a:t>VubVud</a:t>
            </a:r>
            <a:r>
              <a:rPr lang="en-US" dirty="0" smtClean="0"/>
              <a:t>* + </a:t>
            </a:r>
            <a:r>
              <a:rPr lang="en-US" dirty="0" err="1" smtClean="0"/>
              <a:t>VcdVcb</a:t>
            </a:r>
            <a:r>
              <a:rPr lang="en-US" dirty="0" smtClean="0"/>
              <a:t>* + </a:t>
            </a:r>
            <a:r>
              <a:rPr lang="en-US" dirty="0" err="1" smtClean="0"/>
              <a:t>VtdVtb</a:t>
            </a:r>
            <a:r>
              <a:rPr lang="en-US" dirty="0" smtClean="0"/>
              <a:t>*=0. </a:t>
            </a:r>
          </a:p>
          <a:p>
            <a:r>
              <a:rPr lang="en-US" dirty="0" smtClean="0"/>
              <a:t>Highly </a:t>
            </a:r>
            <a:r>
              <a:rPr lang="en-US" dirty="0"/>
              <a:t>non-trivial </a:t>
            </a:r>
            <a:r>
              <a:rPr lang="en-US" dirty="0" smtClean="0"/>
              <a:t>calculation of Delta M. </a:t>
            </a:r>
            <a:r>
              <a:rPr lang="en-US" dirty="0" err="1"/>
              <a:t>Eta_B</a:t>
            </a:r>
            <a:r>
              <a:rPr lang="en-US" dirty="0"/>
              <a:t> is a QCD factor~0.55. The decay constant </a:t>
            </a:r>
            <a:r>
              <a:rPr lang="en-US" dirty="0" err="1"/>
              <a:t>f_B</a:t>
            </a:r>
            <a:r>
              <a:rPr lang="en-US" dirty="0"/>
              <a:t> ~ 175 </a:t>
            </a:r>
            <a:r>
              <a:rPr lang="en-US" dirty="0" err="1"/>
              <a:t>MeV</a:t>
            </a:r>
            <a:r>
              <a:rPr lang="en-US" dirty="0"/>
              <a:t> , the bag factor B_B~1.3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E25A8F-FFAE-4A84-9085-C1191CBB3EF0}" type="slidenum">
              <a:rPr lang="en-US"/>
              <a:pPr/>
              <a:t>11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B1 and B2 decay both into a positive lepton. The </a:t>
            </a:r>
            <a:r>
              <a:rPr lang="en-US" dirty="0"/>
              <a:t>hinted top mass is ~160 </a:t>
            </a:r>
            <a:r>
              <a:rPr lang="en-US" dirty="0" err="1"/>
              <a:t>GeV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4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447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48600" y="65532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8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447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48600" y="65532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66502E8A-05EE-487D-9172-588BB89A3E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34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33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85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22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559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5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31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23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2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60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8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5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68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841750"/>
            <a:ext cx="5003800" cy="228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9DFA-C15D-0349-8710-95C66893A91A}" type="datetimeFigureOut">
              <a:rPr lang="en-US" smtClean="0"/>
              <a:pPr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FA35-1818-EE47-9884-B232640E0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7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58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58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59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6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9.wmf"/><Relationship Id="rId21" Type="http://schemas.openxmlformats.org/officeDocument/2006/relationships/oleObject" Target="../embeddings/oleObject27.bin"/><Relationship Id="rId22" Type="http://schemas.openxmlformats.org/officeDocument/2006/relationships/image" Target="../media/image80.wmf"/><Relationship Id="rId23" Type="http://schemas.openxmlformats.org/officeDocument/2006/relationships/oleObject" Target="../embeddings/oleObject28.bin"/><Relationship Id="rId24" Type="http://schemas.openxmlformats.org/officeDocument/2006/relationships/image" Target="../media/image81.wmf"/><Relationship Id="rId25" Type="http://schemas.openxmlformats.org/officeDocument/2006/relationships/oleObject" Target="../embeddings/oleObject29.bin"/><Relationship Id="rId26" Type="http://schemas.openxmlformats.org/officeDocument/2006/relationships/image" Target="../media/image82.wmf"/><Relationship Id="rId27" Type="http://schemas.openxmlformats.org/officeDocument/2006/relationships/oleObject" Target="../embeddings/oleObject30.bin"/><Relationship Id="rId28" Type="http://schemas.openxmlformats.org/officeDocument/2006/relationships/image" Target="../media/image83.wmf"/><Relationship Id="rId29" Type="http://schemas.openxmlformats.org/officeDocument/2006/relationships/oleObject" Target="../embeddings/oleObject3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71.wmf"/><Relationship Id="rId5" Type="http://schemas.openxmlformats.org/officeDocument/2006/relationships/oleObject" Target="../embeddings/oleObject19.bin"/><Relationship Id="rId30" Type="http://schemas.openxmlformats.org/officeDocument/2006/relationships/image" Target="../media/image84.wmf"/><Relationship Id="rId31" Type="http://schemas.openxmlformats.org/officeDocument/2006/relationships/oleObject" Target="../embeddings/oleObject32.bin"/><Relationship Id="rId32" Type="http://schemas.openxmlformats.org/officeDocument/2006/relationships/image" Target="../media/image85.wmf"/><Relationship Id="rId9" Type="http://schemas.openxmlformats.org/officeDocument/2006/relationships/oleObject" Target="../embeddings/oleObject21.bin"/><Relationship Id="rId6" Type="http://schemas.openxmlformats.org/officeDocument/2006/relationships/image" Target="../media/image72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73.wmf"/><Relationship Id="rId33" Type="http://schemas.openxmlformats.org/officeDocument/2006/relationships/oleObject" Target="../embeddings/oleObject33.bin"/><Relationship Id="rId34" Type="http://schemas.openxmlformats.org/officeDocument/2006/relationships/image" Target="../media/image86.wmf"/><Relationship Id="rId35" Type="http://schemas.openxmlformats.org/officeDocument/2006/relationships/oleObject" Target="../embeddings/oleObject34.bin"/><Relationship Id="rId36" Type="http://schemas.openxmlformats.org/officeDocument/2006/relationships/image" Target="../media/image87.wmf"/><Relationship Id="rId10" Type="http://schemas.openxmlformats.org/officeDocument/2006/relationships/image" Target="../media/image74.wmf"/><Relationship Id="rId11" Type="http://schemas.openxmlformats.org/officeDocument/2006/relationships/oleObject" Target="../embeddings/oleObject22.bin"/><Relationship Id="rId12" Type="http://schemas.openxmlformats.org/officeDocument/2006/relationships/image" Target="../media/image75.wmf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76.wmf"/><Relationship Id="rId15" Type="http://schemas.openxmlformats.org/officeDocument/2006/relationships/oleObject" Target="../embeddings/oleObject24.bin"/><Relationship Id="rId16" Type="http://schemas.openxmlformats.org/officeDocument/2006/relationships/image" Target="../media/image77.wmf"/><Relationship Id="rId17" Type="http://schemas.openxmlformats.org/officeDocument/2006/relationships/oleObject" Target="../embeddings/oleObject25.bin"/><Relationship Id="rId18" Type="http://schemas.openxmlformats.org/officeDocument/2006/relationships/image" Target="../media/image78.wmf"/><Relationship Id="rId19" Type="http://schemas.openxmlformats.org/officeDocument/2006/relationships/oleObject" Target="../embeddings/oleObject26.bin"/><Relationship Id="rId37" Type="http://schemas.openxmlformats.org/officeDocument/2006/relationships/oleObject" Target="../embeddings/oleObject35.bin"/><Relationship Id="rId38" Type="http://schemas.openxmlformats.org/officeDocument/2006/relationships/image" Target="../media/image88.wmf"/><Relationship Id="rId39" Type="http://schemas.openxmlformats.org/officeDocument/2006/relationships/oleObject" Target="../embeddings/oleObject36.bin"/><Relationship Id="rId40" Type="http://schemas.openxmlformats.org/officeDocument/2006/relationships/image" Target="../media/image8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oleObject" Target="../embeddings/oleObject37.bin"/><Relationship Id="rId5" Type="http://schemas.openxmlformats.org/officeDocument/2006/relationships/image" Target="../media/image90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emf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18.wmf"/><Relationship Id="rId21" Type="http://schemas.openxmlformats.org/officeDocument/2006/relationships/oleObject" Target="../embeddings/oleObject46.bin"/><Relationship Id="rId22" Type="http://schemas.openxmlformats.org/officeDocument/2006/relationships/image" Target="../media/image119.wmf"/><Relationship Id="rId23" Type="http://schemas.openxmlformats.org/officeDocument/2006/relationships/oleObject" Target="../embeddings/oleObject47.bin"/><Relationship Id="rId24" Type="http://schemas.openxmlformats.org/officeDocument/2006/relationships/image" Target="../media/image120.wmf"/><Relationship Id="rId25" Type="http://schemas.openxmlformats.org/officeDocument/2006/relationships/oleObject" Target="../embeddings/oleObject48.bin"/><Relationship Id="rId26" Type="http://schemas.openxmlformats.org/officeDocument/2006/relationships/image" Target="../media/image121.wmf"/><Relationship Id="rId27" Type="http://schemas.openxmlformats.org/officeDocument/2006/relationships/oleObject" Target="../embeddings/oleObject49.bin"/><Relationship Id="rId28" Type="http://schemas.openxmlformats.org/officeDocument/2006/relationships/image" Target="../media/image122.wmf"/><Relationship Id="rId29" Type="http://schemas.openxmlformats.org/officeDocument/2006/relationships/image" Target="../media/image12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23.png"/><Relationship Id="rId5" Type="http://schemas.openxmlformats.org/officeDocument/2006/relationships/oleObject" Target="../embeddings/oleObject38.bin"/><Relationship Id="rId30" Type="http://schemas.openxmlformats.org/officeDocument/2006/relationships/image" Target="../media/image125.emf"/><Relationship Id="rId31" Type="http://schemas.openxmlformats.org/officeDocument/2006/relationships/image" Target="../media/image126.emf"/><Relationship Id="rId32" Type="http://schemas.openxmlformats.org/officeDocument/2006/relationships/image" Target="../media/image127.emf"/><Relationship Id="rId9" Type="http://schemas.openxmlformats.org/officeDocument/2006/relationships/oleObject" Target="../embeddings/oleObject40.bin"/><Relationship Id="rId6" Type="http://schemas.openxmlformats.org/officeDocument/2006/relationships/image" Target="../media/image111.wmf"/><Relationship Id="rId7" Type="http://schemas.openxmlformats.org/officeDocument/2006/relationships/oleObject" Target="../embeddings/oleObject39.bin"/><Relationship Id="rId8" Type="http://schemas.openxmlformats.org/officeDocument/2006/relationships/image" Target="../media/image112.wmf"/><Relationship Id="rId33" Type="http://schemas.openxmlformats.org/officeDocument/2006/relationships/image" Target="../media/image128.emf"/><Relationship Id="rId10" Type="http://schemas.openxmlformats.org/officeDocument/2006/relationships/image" Target="../media/image113.wmf"/><Relationship Id="rId11" Type="http://schemas.openxmlformats.org/officeDocument/2006/relationships/oleObject" Target="../embeddings/oleObject41.bin"/><Relationship Id="rId12" Type="http://schemas.openxmlformats.org/officeDocument/2006/relationships/image" Target="../media/image114.wmf"/><Relationship Id="rId13" Type="http://schemas.openxmlformats.org/officeDocument/2006/relationships/oleObject" Target="../embeddings/oleObject42.bin"/><Relationship Id="rId14" Type="http://schemas.openxmlformats.org/officeDocument/2006/relationships/image" Target="../media/image115.wmf"/><Relationship Id="rId15" Type="http://schemas.openxmlformats.org/officeDocument/2006/relationships/oleObject" Target="../embeddings/oleObject43.bin"/><Relationship Id="rId16" Type="http://schemas.openxmlformats.org/officeDocument/2006/relationships/image" Target="../media/image116.wmf"/><Relationship Id="rId17" Type="http://schemas.openxmlformats.org/officeDocument/2006/relationships/oleObject" Target="../embeddings/oleObject44.bin"/><Relationship Id="rId18" Type="http://schemas.openxmlformats.org/officeDocument/2006/relationships/image" Target="../media/image117.wmf"/><Relationship Id="rId19" Type="http://schemas.openxmlformats.org/officeDocument/2006/relationships/oleObject" Target="../embeddings/oleObject4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129.w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4" Type="http://schemas.openxmlformats.org/officeDocument/2006/relationships/image" Target="../media/image135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43.wmf"/><Relationship Id="rId21" Type="http://schemas.openxmlformats.org/officeDocument/2006/relationships/oleObject" Target="../embeddings/oleObject60.bin"/><Relationship Id="rId22" Type="http://schemas.openxmlformats.org/officeDocument/2006/relationships/image" Target="../media/image144.wmf"/><Relationship Id="rId23" Type="http://schemas.openxmlformats.org/officeDocument/2006/relationships/oleObject" Target="../embeddings/oleObject61.bin"/><Relationship Id="rId24" Type="http://schemas.openxmlformats.org/officeDocument/2006/relationships/image" Target="../media/image145.wmf"/><Relationship Id="rId25" Type="http://schemas.openxmlformats.org/officeDocument/2006/relationships/oleObject" Target="../embeddings/oleObject62.bin"/><Relationship Id="rId26" Type="http://schemas.openxmlformats.org/officeDocument/2006/relationships/image" Target="../media/image146.wmf"/><Relationship Id="rId27" Type="http://schemas.openxmlformats.org/officeDocument/2006/relationships/image" Target="../media/image16.png"/><Relationship Id="rId28" Type="http://schemas.openxmlformats.org/officeDocument/2006/relationships/image" Target="../media/image149.png"/><Relationship Id="rId29" Type="http://schemas.openxmlformats.org/officeDocument/2006/relationships/oleObject" Target="../embeddings/oleObject6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4.xml"/><Relationship Id="rId3" Type="http://schemas.openxmlformats.org/officeDocument/2006/relationships/oleObject" Target="../embeddings/oleObject51.bin"/><Relationship Id="rId4" Type="http://schemas.openxmlformats.org/officeDocument/2006/relationships/image" Target="../media/image136.wmf"/><Relationship Id="rId5" Type="http://schemas.openxmlformats.org/officeDocument/2006/relationships/image" Target="../media/image148.png"/><Relationship Id="rId30" Type="http://schemas.openxmlformats.org/officeDocument/2006/relationships/oleObject" Target="../embeddings/oleObject64.bin"/><Relationship Id="rId31" Type="http://schemas.openxmlformats.org/officeDocument/2006/relationships/oleObject" Target="../embeddings/oleObject65.bin"/><Relationship Id="rId32" Type="http://schemas.openxmlformats.org/officeDocument/2006/relationships/oleObject" Target="../embeddings/oleObject66.bin"/><Relationship Id="rId9" Type="http://schemas.openxmlformats.org/officeDocument/2006/relationships/image" Target="../media/image138.wmf"/><Relationship Id="rId6" Type="http://schemas.openxmlformats.org/officeDocument/2006/relationships/oleObject" Target="../embeddings/oleObject52.bin"/><Relationship Id="rId7" Type="http://schemas.openxmlformats.org/officeDocument/2006/relationships/image" Target="../media/image137.wmf"/><Relationship Id="rId8" Type="http://schemas.openxmlformats.org/officeDocument/2006/relationships/oleObject" Target="../embeddings/oleObject53.bin"/><Relationship Id="rId33" Type="http://schemas.openxmlformats.org/officeDocument/2006/relationships/oleObject" Target="../embeddings/oleObject67.bin"/><Relationship Id="rId34" Type="http://schemas.openxmlformats.org/officeDocument/2006/relationships/oleObject" Target="../embeddings/oleObject68.bin"/><Relationship Id="rId35" Type="http://schemas.openxmlformats.org/officeDocument/2006/relationships/oleObject" Target="../embeddings/oleObject69.bin"/><Relationship Id="rId36" Type="http://schemas.openxmlformats.org/officeDocument/2006/relationships/oleObject" Target="../embeddings/oleObject70.bin"/><Relationship Id="rId10" Type="http://schemas.openxmlformats.org/officeDocument/2006/relationships/oleObject" Target="../embeddings/oleObject54.bin"/><Relationship Id="rId11" Type="http://schemas.openxmlformats.org/officeDocument/2006/relationships/image" Target="../media/image139.wmf"/><Relationship Id="rId12" Type="http://schemas.openxmlformats.org/officeDocument/2006/relationships/oleObject" Target="../embeddings/oleObject55.bin"/><Relationship Id="rId13" Type="http://schemas.openxmlformats.org/officeDocument/2006/relationships/image" Target="../media/image140.wmf"/><Relationship Id="rId14" Type="http://schemas.openxmlformats.org/officeDocument/2006/relationships/oleObject" Target="../embeddings/oleObject56.bin"/><Relationship Id="rId15" Type="http://schemas.openxmlformats.org/officeDocument/2006/relationships/image" Target="../media/image141.wmf"/><Relationship Id="rId16" Type="http://schemas.openxmlformats.org/officeDocument/2006/relationships/oleObject" Target="../embeddings/oleObject57.bin"/><Relationship Id="rId17" Type="http://schemas.openxmlformats.org/officeDocument/2006/relationships/oleObject" Target="../embeddings/oleObject58.bin"/><Relationship Id="rId18" Type="http://schemas.openxmlformats.org/officeDocument/2006/relationships/image" Target="../media/image142.wmf"/><Relationship Id="rId19" Type="http://schemas.openxmlformats.org/officeDocument/2006/relationships/oleObject" Target="../embeddings/oleObject59.bin"/><Relationship Id="rId37" Type="http://schemas.openxmlformats.org/officeDocument/2006/relationships/oleObject" Target="../embeddings/oleObject71.bin"/><Relationship Id="rId38" Type="http://schemas.openxmlformats.org/officeDocument/2006/relationships/image" Target="../media/image147.wmf"/><Relationship Id="rId39" Type="http://schemas.openxmlformats.org/officeDocument/2006/relationships/oleObject" Target="../embeddings/oleObject72.bin"/><Relationship Id="rId40" Type="http://schemas.openxmlformats.org/officeDocument/2006/relationships/image" Target="../media/image150.emf"/><Relationship Id="rId41" Type="http://schemas.openxmlformats.org/officeDocument/2006/relationships/image" Target="../media/image151.emf"/><Relationship Id="rId42" Type="http://schemas.openxmlformats.org/officeDocument/2006/relationships/image" Target="../media/image152.emf"/><Relationship Id="rId43" Type="http://schemas.openxmlformats.org/officeDocument/2006/relationships/image" Target="../media/image153.emf"/><Relationship Id="rId44" Type="http://schemas.openxmlformats.org/officeDocument/2006/relationships/image" Target="../media/image154.emf"/></Relationships>
</file>

<file path=ppt/slides/_rels/slide3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43.wmf"/><Relationship Id="rId21" Type="http://schemas.openxmlformats.org/officeDocument/2006/relationships/oleObject" Target="../embeddings/oleObject82.bin"/><Relationship Id="rId22" Type="http://schemas.openxmlformats.org/officeDocument/2006/relationships/image" Target="../media/image144.wmf"/><Relationship Id="rId23" Type="http://schemas.openxmlformats.org/officeDocument/2006/relationships/oleObject" Target="../embeddings/oleObject83.bin"/><Relationship Id="rId24" Type="http://schemas.openxmlformats.org/officeDocument/2006/relationships/image" Target="../media/image145.wmf"/><Relationship Id="rId25" Type="http://schemas.openxmlformats.org/officeDocument/2006/relationships/oleObject" Target="../embeddings/oleObject84.bin"/><Relationship Id="rId26" Type="http://schemas.openxmlformats.org/officeDocument/2006/relationships/image" Target="../media/image146.wmf"/><Relationship Id="rId27" Type="http://schemas.openxmlformats.org/officeDocument/2006/relationships/image" Target="../media/image16.png"/><Relationship Id="rId28" Type="http://schemas.openxmlformats.org/officeDocument/2006/relationships/image" Target="../media/image149.png"/><Relationship Id="rId29" Type="http://schemas.openxmlformats.org/officeDocument/2006/relationships/oleObject" Target="../embeddings/oleObject85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Relationship Id="rId3" Type="http://schemas.openxmlformats.org/officeDocument/2006/relationships/oleObject" Target="../embeddings/oleObject73.bin"/><Relationship Id="rId4" Type="http://schemas.openxmlformats.org/officeDocument/2006/relationships/image" Target="../media/image136.wmf"/><Relationship Id="rId5" Type="http://schemas.openxmlformats.org/officeDocument/2006/relationships/image" Target="../media/image148.png"/><Relationship Id="rId30" Type="http://schemas.openxmlformats.org/officeDocument/2006/relationships/oleObject" Target="../embeddings/oleObject86.bin"/><Relationship Id="rId31" Type="http://schemas.openxmlformats.org/officeDocument/2006/relationships/oleObject" Target="../embeddings/oleObject87.bin"/><Relationship Id="rId32" Type="http://schemas.openxmlformats.org/officeDocument/2006/relationships/oleObject" Target="../embeddings/oleObject88.bin"/><Relationship Id="rId9" Type="http://schemas.openxmlformats.org/officeDocument/2006/relationships/image" Target="../media/image138.wmf"/><Relationship Id="rId6" Type="http://schemas.openxmlformats.org/officeDocument/2006/relationships/oleObject" Target="../embeddings/oleObject74.bin"/><Relationship Id="rId7" Type="http://schemas.openxmlformats.org/officeDocument/2006/relationships/image" Target="../media/image137.wmf"/><Relationship Id="rId8" Type="http://schemas.openxmlformats.org/officeDocument/2006/relationships/oleObject" Target="../embeddings/oleObject75.bin"/><Relationship Id="rId33" Type="http://schemas.openxmlformats.org/officeDocument/2006/relationships/oleObject" Target="../embeddings/oleObject89.bin"/><Relationship Id="rId34" Type="http://schemas.openxmlformats.org/officeDocument/2006/relationships/oleObject" Target="../embeddings/oleObject90.bin"/><Relationship Id="rId35" Type="http://schemas.openxmlformats.org/officeDocument/2006/relationships/oleObject" Target="../embeddings/oleObject91.bin"/><Relationship Id="rId36" Type="http://schemas.openxmlformats.org/officeDocument/2006/relationships/oleObject" Target="../embeddings/oleObject92.bin"/><Relationship Id="rId10" Type="http://schemas.openxmlformats.org/officeDocument/2006/relationships/oleObject" Target="../embeddings/oleObject76.bin"/><Relationship Id="rId11" Type="http://schemas.openxmlformats.org/officeDocument/2006/relationships/image" Target="../media/image139.wmf"/><Relationship Id="rId12" Type="http://schemas.openxmlformats.org/officeDocument/2006/relationships/oleObject" Target="../embeddings/oleObject77.bin"/><Relationship Id="rId13" Type="http://schemas.openxmlformats.org/officeDocument/2006/relationships/image" Target="../media/image140.wmf"/><Relationship Id="rId14" Type="http://schemas.openxmlformats.org/officeDocument/2006/relationships/oleObject" Target="../embeddings/oleObject78.bin"/><Relationship Id="rId15" Type="http://schemas.openxmlformats.org/officeDocument/2006/relationships/image" Target="../media/image141.wmf"/><Relationship Id="rId16" Type="http://schemas.openxmlformats.org/officeDocument/2006/relationships/oleObject" Target="../embeddings/oleObject79.bin"/><Relationship Id="rId17" Type="http://schemas.openxmlformats.org/officeDocument/2006/relationships/oleObject" Target="../embeddings/oleObject80.bin"/><Relationship Id="rId18" Type="http://schemas.openxmlformats.org/officeDocument/2006/relationships/image" Target="../media/image142.wmf"/><Relationship Id="rId19" Type="http://schemas.openxmlformats.org/officeDocument/2006/relationships/oleObject" Target="../embeddings/oleObject81.bin"/><Relationship Id="rId37" Type="http://schemas.openxmlformats.org/officeDocument/2006/relationships/oleObject" Target="../embeddings/oleObject93.bin"/><Relationship Id="rId38" Type="http://schemas.openxmlformats.org/officeDocument/2006/relationships/image" Target="../media/image147.wmf"/><Relationship Id="rId39" Type="http://schemas.openxmlformats.org/officeDocument/2006/relationships/oleObject" Target="../embeddings/oleObject94.bin"/><Relationship Id="rId40" Type="http://schemas.openxmlformats.org/officeDocument/2006/relationships/image" Target="../media/image150.emf"/><Relationship Id="rId41" Type="http://schemas.openxmlformats.org/officeDocument/2006/relationships/image" Target="../media/image151.emf"/><Relationship Id="rId42" Type="http://schemas.openxmlformats.org/officeDocument/2006/relationships/image" Target="../media/image152.emf"/><Relationship Id="rId43" Type="http://schemas.openxmlformats.org/officeDocument/2006/relationships/image" Target="../media/image153.emf"/><Relationship Id="rId44" Type="http://schemas.openxmlformats.org/officeDocument/2006/relationships/image" Target="../media/image15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6" Type="http://schemas.openxmlformats.org/officeDocument/2006/relationships/image" Target="../media/image160.emf"/><Relationship Id="rId7" Type="http://schemas.openxmlformats.org/officeDocument/2006/relationships/image" Target="../media/image161.emf"/><Relationship Id="rId8" Type="http://schemas.openxmlformats.org/officeDocument/2006/relationships/image" Target="../media/image162.emf"/><Relationship Id="rId9" Type="http://schemas.openxmlformats.org/officeDocument/2006/relationships/image" Target="../media/image163.emf"/><Relationship Id="rId10" Type="http://schemas.openxmlformats.org/officeDocument/2006/relationships/image" Target="../media/image164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63.emf"/><Relationship Id="rId5" Type="http://schemas.openxmlformats.org/officeDocument/2006/relationships/image" Target="../media/image164.emf"/><Relationship Id="rId6" Type="http://schemas.openxmlformats.org/officeDocument/2006/relationships/image" Target="../media/image165.emf"/><Relationship Id="rId7" Type="http://schemas.openxmlformats.org/officeDocument/2006/relationships/image" Target="../media/image104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5.emf"/><Relationship Id="rId12" Type="http://schemas.openxmlformats.org/officeDocument/2006/relationships/image" Target="../media/image176.emf"/><Relationship Id="rId13" Type="http://schemas.openxmlformats.org/officeDocument/2006/relationships/image" Target="../media/image177.emf"/><Relationship Id="rId14" Type="http://schemas.openxmlformats.org/officeDocument/2006/relationships/image" Target="../media/image17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emf"/><Relationship Id="rId3" Type="http://schemas.openxmlformats.org/officeDocument/2006/relationships/image" Target="../media/image167.emf"/><Relationship Id="rId4" Type="http://schemas.openxmlformats.org/officeDocument/2006/relationships/image" Target="../media/image168.emf"/><Relationship Id="rId5" Type="http://schemas.openxmlformats.org/officeDocument/2006/relationships/image" Target="../media/image169.emf"/><Relationship Id="rId6" Type="http://schemas.openxmlformats.org/officeDocument/2006/relationships/image" Target="../media/image170.emf"/><Relationship Id="rId7" Type="http://schemas.openxmlformats.org/officeDocument/2006/relationships/image" Target="../media/image171.emf"/><Relationship Id="rId8" Type="http://schemas.openxmlformats.org/officeDocument/2006/relationships/image" Target="../media/image172.emf"/><Relationship Id="rId9" Type="http://schemas.openxmlformats.org/officeDocument/2006/relationships/image" Target="../media/image173.emf"/><Relationship Id="rId10" Type="http://schemas.openxmlformats.org/officeDocument/2006/relationships/image" Target="../media/image17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emf"/><Relationship Id="rId5" Type="http://schemas.openxmlformats.org/officeDocument/2006/relationships/image" Target="../media/image182.emf"/><Relationship Id="rId6" Type="http://schemas.openxmlformats.org/officeDocument/2006/relationships/image" Target="../media/image183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6.bin"/><Relationship Id="rId20" Type="http://schemas.openxmlformats.org/officeDocument/2006/relationships/image" Target="../media/image189.wmf"/><Relationship Id="rId21" Type="http://schemas.openxmlformats.org/officeDocument/2006/relationships/oleObject" Target="../embeddings/oleObject103.bin"/><Relationship Id="rId22" Type="http://schemas.openxmlformats.org/officeDocument/2006/relationships/image" Target="../media/image190.wmf"/><Relationship Id="rId23" Type="http://schemas.openxmlformats.org/officeDocument/2006/relationships/oleObject" Target="../embeddings/oleObject104.bin"/><Relationship Id="rId24" Type="http://schemas.openxmlformats.org/officeDocument/2006/relationships/image" Target="../media/image191.wmf"/><Relationship Id="rId25" Type="http://schemas.openxmlformats.org/officeDocument/2006/relationships/image" Target="../media/image192.emf"/><Relationship Id="rId26" Type="http://schemas.openxmlformats.org/officeDocument/2006/relationships/image" Target="../media/image193.emf"/><Relationship Id="rId10" Type="http://schemas.openxmlformats.org/officeDocument/2006/relationships/image" Target="../media/image185.wmf"/><Relationship Id="rId11" Type="http://schemas.openxmlformats.org/officeDocument/2006/relationships/oleObject" Target="../embeddings/oleObject97.bin"/><Relationship Id="rId12" Type="http://schemas.openxmlformats.org/officeDocument/2006/relationships/image" Target="../media/image186.wmf"/><Relationship Id="rId13" Type="http://schemas.openxmlformats.org/officeDocument/2006/relationships/oleObject" Target="../embeddings/oleObject98.bin"/><Relationship Id="rId14" Type="http://schemas.openxmlformats.org/officeDocument/2006/relationships/image" Target="../media/image187.wmf"/><Relationship Id="rId15" Type="http://schemas.openxmlformats.org/officeDocument/2006/relationships/oleObject" Target="../embeddings/oleObject99.bin"/><Relationship Id="rId16" Type="http://schemas.openxmlformats.org/officeDocument/2006/relationships/image" Target="../media/image188.wmf"/><Relationship Id="rId17" Type="http://schemas.openxmlformats.org/officeDocument/2006/relationships/oleObject" Target="../embeddings/oleObject100.bin"/><Relationship Id="rId18" Type="http://schemas.openxmlformats.org/officeDocument/2006/relationships/oleObject" Target="../embeddings/oleObject101.bin"/><Relationship Id="rId19" Type="http://schemas.openxmlformats.org/officeDocument/2006/relationships/oleObject" Target="../embeddings/oleObject102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79.emf"/><Relationship Id="rId4" Type="http://schemas.openxmlformats.org/officeDocument/2006/relationships/image" Target="../media/image180.emf"/><Relationship Id="rId5" Type="http://schemas.openxmlformats.org/officeDocument/2006/relationships/image" Target="../media/image181.emf"/><Relationship Id="rId6" Type="http://schemas.openxmlformats.org/officeDocument/2006/relationships/image" Target="../media/image182.emf"/><Relationship Id="rId7" Type="http://schemas.openxmlformats.org/officeDocument/2006/relationships/oleObject" Target="../embeddings/oleObject95.bin"/><Relationship Id="rId8" Type="http://schemas.openxmlformats.org/officeDocument/2006/relationships/image" Target="../media/image184.wm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4.emf"/><Relationship Id="rId12" Type="http://schemas.openxmlformats.org/officeDocument/2006/relationships/image" Target="../media/image19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05.bin"/><Relationship Id="rId5" Type="http://schemas.openxmlformats.org/officeDocument/2006/relationships/image" Target="../media/image187.wmf"/><Relationship Id="rId6" Type="http://schemas.openxmlformats.org/officeDocument/2006/relationships/oleObject" Target="../embeddings/oleObject106.bin"/><Relationship Id="rId7" Type="http://schemas.openxmlformats.org/officeDocument/2006/relationships/oleObject" Target="../embeddings/oleObject107.bin"/><Relationship Id="rId8" Type="http://schemas.openxmlformats.org/officeDocument/2006/relationships/oleObject" Target="../embeddings/oleObject108.bin"/><Relationship Id="rId9" Type="http://schemas.openxmlformats.org/officeDocument/2006/relationships/oleObject" Target="../embeddings/oleObject109.bin"/><Relationship Id="rId10" Type="http://schemas.openxmlformats.org/officeDocument/2006/relationships/oleObject" Target="../embeddings/oleObject1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4" Type="http://schemas.openxmlformats.org/officeDocument/2006/relationships/image" Target="../media/image196.wmf"/><Relationship Id="rId5" Type="http://schemas.openxmlformats.org/officeDocument/2006/relationships/image" Target="../media/image197.jpe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4" Type="http://schemas.openxmlformats.org/officeDocument/2006/relationships/image" Target="../media/image199.emf"/><Relationship Id="rId5" Type="http://schemas.openxmlformats.org/officeDocument/2006/relationships/image" Target="../media/image195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4" Type="http://schemas.openxmlformats.org/officeDocument/2006/relationships/image" Target="../media/image201.emf"/><Relationship Id="rId5" Type="http://schemas.openxmlformats.org/officeDocument/2006/relationships/image" Target="../media/image202.emf"/><Relationship Id="rId6" Type="http://schemas.openxmlformats.org/officeDocument/2006/relationships/image" Target="../media/image203.png"/><Relationship Id="rId7" Type="http://schemas.openxmlformats.org/officeDocument/2006/relationships/image" Target="../media/image204.emf"/><Relationship Id="rId8" Type="http://schemas.openxmlformats.org/officeDocument/2006/relationships/image" Target="../media/image20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4" Type="http://schemas.openxmlformats.org/officeDocument/2006/relationships/image" Target="../media/image206.wmf"/><Relationship Id="rId5" Type="http://schemas.openxmlformats.org/officeDocument/2006/relationships/oleObject" Target="../embeddings/oleObject113.bin"/><Relationship Id="rId6" Type="http://schemas.openxmlformats.org/officeDocument/2006/relationships/image" Target="../media/image207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14.bin"/><Relationship Id="rId5" Type="http://schemas.openxmlformats.org/officeDocument/2006/relationships/image" Target="../media/image208.wmf"/><Relationship Id="rId6" Type="http://schemas.openxmlformats.org/officeDocument/2006/relationships/oleObject" Target="../embeddings/oleObject115.bin"/><Relationship Id="rId7" Type="http://schemas.openxmlformats.org/officeDocument/2006/relationships/image" Target="../media/image209.wmf"/><Relationship Id="rId8" Type="http://schemas.openxmlformats.org/officeDocument/2006/relationships/oleObject" Target="../embeddings/oleObject116.bin"/><Relationship Id="rId9" Type="http://schemas.openxmlformats.org/officeDocument/2006/relationships/image" Target="../media/image210.wmf"/><Relationship Id="rId10" Type="http://schemas.openxmlformats.org/officeDocument/2006/relationships/image" Target="../media/image211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0.wmf"/><Relationship Id="rId12" Type="http://schemas.openxmlformats.org/officeDocument/2006/relationships/image" Target="../media/image211.png"/><Relationship Id="rId13" Type="http://schemas.openxmlformats.org/officeDocument/2006/relationships/oleObject" Target="../embeddings/oleObject121.bin"/><Relationship Id="rId14" Type="http://schemas.openxmlformats.org/officeDocument/2006/relationships/image" Target="../media/image213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17.bin"/><Relationship Id="rId5" Type="http://schemas.openxmlformats.org/officeDocument/2006/relationships/image" Target="../media/image212.wmf"/><Relationship Id="rId6" Type="http://schemas.openxmlformats.org/officeDocument/2006/relationships/oleObject" Target="../embeddings/oleObject118.bin"/><Relationship Id="rId7" Type="http://schemas.openxmlformats.org/officeDocument/2006/relationships/image" Target="../media/image208.wmf"/><Relationship Id="rId8" Type="http://schemas.openxmlformats.org/officeDocument/2006/relationships/oleObject" Target="../embeddings/oleObject119.bin"/><Relationship Id="rId9" Type="http://schemas.openxmlformats.org/officeDocument/2006/relationships/image" Target="../media/image209.wmf"/><Relationship Id="rId10" Type="http://schemas.openxmlformats.org/officeDocument/2006/relationships/oleObject" Target="../embeddings/oleObject120.bin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0.wmf"/><Relationship Id="rId12" Type="http://schemas.openxmlformats.org/officeDocument/2006/relationships/image" Target="../media/image211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22.bin"/><Relationship Id="rId5" Type="http://schemas.openxmlformats.org/officeDocument/2006/relationships/image" Target="../media/image212.wmf"/><Relationship Id="rId6" Type="http://schemas.openxmlformats.org/officeDocument/2006/relationships/oleObject" Target="../embeddings/oleObject123.bin"/><Relationship Id="rId7" Type="http://schemas.openxmlformats.org/officeDocument/2006/relationships/image" Target="../media/image208.wmf"/><Relationship Id="rId8" Type="http://schemas.openxmlformats.org/officeDocument/2006/relationships/oleObject" Target="../embeddings/oleObject124.bin"/><Relationship Id="rId9" Type="http://schemas.openxmlformats.org/officeDocument/2006/relationships/image" Target="../media/image209.wmf"/><Relationship Id="rId10" Type="http://schemas.openxmlformats.org/officeDocument/2006/relationships/oleObject" Target="../embeddings/oleObject12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26.bin"/><Relationship Id="rId5" Type="http://schemas.openxmlformats.org/officeDocument/2006/relationships/image" Target="../media/image212.wmf"/><Relationship Id="rId6" Type="http://schemas.openxmlformats.org/officeDocument/2006/relationships/image" Target="../media/image211.png"/><Relationship Id="rId7" Type="http://schemas.openxmlformats.org/officeDocument/2006/relationships/oleObject" Target="../embeddings/oleObject127.bin"/><Relationship Id="rId8" Type="http://schemas.openxmlformats.org/officeDocument/2006/relationships/image" Target="../media/image214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0.emf"/><Relationship Id="rId12" Type="http://schemas.openxmlformats.org/officeDocument/2006/relationships/image" Target="../media/image22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28.bin"/><Relationship Id="rId5" Type="http://schemas.openxmlformats.org/officeDocument/2006/relationships/image" Target="../media/image215.wmf"/><Relationship Id="rId6" Type="http://schemas.openxmlformats.org/officeDocument/2006/relationships/image" Target="../media/image217.png"/><Relationship Id="rId7" Type="http://schemas.openxmlformats.org/officeDocument/2006/relationships/oleObject" Target="../embeddings/oleObject129.bin"/><Relationship Id="rId8" Type="http://schemas.openxmlformats.org/officeDocument/2006/relationships/image" Target="../media/image216.wmf"/><Relationship Id="rId9" Type="http://schemas.openxmlformats.org/officeDocument/2006/relationships/image" Target="../media/image218.emf"/><Relationship Id="rId10" Type="http://schemas.openxmlformats.org/officeDocument/2006/relationships/image" Target="../media/image21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oleObject" Target="../embeddings/oleObject130.bin"/><Relationship Id="rId6" Type="http://schemas.openxmlformats.org/officeDocument/2006/relationships/image" Target="../media/image222.wmf"/><Relationship Id="rId7" Type="http://schemas.openxmlformats.org/officeDocument/2006/relationships/oleObject" Target="../embeddings/oleObject131.bin"/><Relationship Id="rId8" Type="http://schemas.openxmlformats.org/officeDocument/2006/relationships/image" Target="../media/image223.wmf"/><Relationship Id="rId9" Type="http://schemas.openxmlformats.org/officeDocument/2006/relationships/image" Target="../media/image226.jpe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4" Type="http://schemas.openxmlformats.org/officeDocument/2006/relationships/image" Target="../media/image229.emf"/><Relationship Id="rId5" Type="http://schemas.openxmlformats.org/officeDocument/2006/relationships/image" Target="../media/image230.emf"/><Relationship Id="rId6" Type="http://schemas.openxmlformats.org/officeDocument/2006/relationships/image" Target="../media/image231.emf"/><Relationship Id="rId7" Type="http://schemas.openxmlformats.org/officeDocument/2006/relationships/image" Target="../media/image232.emf"/><Relationship Id="rId8" Type="http://schemas.openxmlformats.org/officeDocument/2006/relationships/image" Target="../media/image233.emf"/><Relationship Id="rId9" Type="http://schemas.openxmlformats.org/officeDocument/2006/relationships/image" Target="../media/image234.emf"/><Relationship Id="rId10" Type="http://schemas.openxmlformats.org/officeDocument/2006/relationships/image" Target="../media/image235.emf"/><Relationship Id="rId11" Type="http://schemas.openxmlformats.org/officeDocument/2006/relationships/image" Target="../media/image2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7.png"/><Relationship Id="rId3" Type="http://schemas.openxmlformats.org/officeDocument/2006/relationships/image" Target="../media/image23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4" Type="http://schemas.openxmlformats.org/officeDocument/2006/relationships/image" Target="../media/image239.wmf"/><Relationship Id="rId5" Type="http://schemas.openxmlformats.org/officeDocument/2006/relationships/oleObject" Target="../embeddings/oleObject133.bin"/><Relationship Id="rId6" Type="http://schemas.openxmlformats.org/officeDocument/2006/relationships/image" Target="../media/image240.wmf"/><Relationship Id="rId7" Type="http://schemas.openxmlformats.org/officeDocument/2006/relationships/image" Target="../media/image241.png"/><Relationship Id="rId8" Type="http://schemas.openxmlformats.org/officeDocument/2006/relationships/image" Target="../media/image242.png"/><Relationship Id="rId9" Type="http://schemas.openxmlformats.org/officeDocument/2006/relationships/image" Target="../media/image243.png"/><Relationship Id="rId10" Type="http://schemas.openxmlformats.org/officeDocument/2006/relationships/image" Target="../media/image244.w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wmf"/><Relationship Id="rId4" Type="http://schemas.openxmlformats.org/officeDocument/2006/relationships/oleObject" Target="../embeddings/oleObject134.bin"/><Relationship Id="rId5" Type="http://schemas.openxmlformats.org/officeDocument/2006/relationships/image" Target="../media/image245.wmf"/><Relationship Id="rId6" Type="http://schemas.openxmlformats.org/officeDocument/2006/relationships/oleObject" Target="../embeddings/oleObject135.bin"/><Relationship Id="rId7" Type="http://schemas.openxmlformats.org/officeDocument/2006/relationships/image" Target="../media/image246.wmf"/><Relationship Id="rId8" Type="http://schemas.openxmlformats.org/officeDocument/2006/relationships/oleObject" Target="../embeddings/oleObject136.bin"/><Relationship Id="rId9" Type="http://schemas.openxmlformats.org/officeDocument/2006/relationships/image" Target="../media/image247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2.wmf"/><Relationship Id="rId12" Type="http://schemas.openxmlformats.org/officeDocument/2006/relationships/oleObject" Target="../embeddings/oleObject141.bin"/><Relationship Id="rId13" Type="http://schemas.openxmlformats.org/officeDocument/2006/relationships/image" Target="../media/image251.w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2.xml"/><Relationship Id="rId3" Type="http://schemas.openxmlformats.org/officeDocument/2006/relationships/oleObject" Target="../embeddings/oleObject137.bin"/><Relationship Id="rId4" Type="http://schemas.openxmlformats.org/officeDocument/2006/relationships/image" Target="../media/image249.wmf"/><Relationship Id="rId5" Type="http://schemas.openxmlformats.org/officeDocument/2006/relationships/oleObject" Target="../embeddings/oleObject138.bin"/><Relationship Id="rId6" Type="http://schemas.openxmlformats.org/officeDocument/2006/relationships/image" Target="../media/image250.wmf"/><Relationship Id="rId7" Type="http://schemas.openxmlformats.org/officeDocument/2006/relationships/oleObject" Target="../embeddings/oleObject139.bin"/><Relationship Id="rId8" Type="http://schemas.openxmlformats.org/officeDocument/2006/relationships/image" Target="../media/image245.wmf"/><Relationship Id="rId9" Type="http://schemas.openxmlformats.org/officeDocument/2006/relationships/oleObject" Target="../embeddings/oleObject140.bin"/><Relationship Id="rId10" Type="http://schemas.openxmlformats.org/officeDocument/2006/relationships/image" Target="../media/image246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image" Target="../media/image27.emf"/><Relationship Id="rId13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.bin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emf"/><Relationship Id="rId24" Type="http://schemas.openxmlformats.org/officeDocument/2006/relationships/image" Target="../media/image44.emf"/><Relationship Id="rId25" Type="http://schemas.openxmlformats.org/officeDocument/2006/relationships/image" Target="../media/image45.emf"/><Relationship Id="rId26" Type="http://schemas.openxmlformats.org/officeDocument/2006/relationships/image" Target="../media/image46.emf"/><Relationship Id="rId27" Type="http://schemas.openxmlformats.org/officeDocument/2006/relationships/image" Target="../media/image47.emf"/><Relationship Id="rId28" Type="http://schemas.openxmlformats.org/officeDocument/2006/relationships/image" Target="../media/image48.emf"/><Relationship Id="rId29" Type="http://schemas.openxmlformats.org/officeDocument/2006/relationships/image" Target="../media/image49.emf"/><Relationship Id="rId30" Type="http://schemas.openxmlformats.org/officeDocument/2006/relationships/image" Target="../media/image50.emf"/><Relationship Id="rId31" Type="http://schemas.openxmlformats.org/officeDocument/2006/relationships/image" Target="../media/image51.emf"/><Relationship Id="rId10" Type="http://schemas.openxmlformats.org/officeDocument/2006/relationships/image" Target="../media/image36.wmf"/><Relationship Id="rId11" Type="http://schemas.openxmlformats.org/officeDocument/2006/relationships/oleObject" Target="../embeddings/oleObject10.bin"/><Relationship Id="rId12" Type="http://schemas.openxmlformats.org/officeDocument/2006/relationships/image" Target="../media/image37.wmf"/><Relationship Id="rId13" Type="http://schemas.openxmlformats.org/officeDocument/2006/relationships/oleObject" Target="../embeddings/oleObject11.bin"/><Relationship Id="rId14" Type="http://schemas.openxmlformats.org/officeDocument/2006/relationships/image" Target="../media/image38.wmf"/><Relationship Id="rId15" Type="http://schemas.openxmlformats.org/officeDocument/2006/relationships/oleObject" Target="../embeddings/oleObject12.bin"/><Relationship Id="rId16" Type="http://schemas.openxmlformats.org/officeDocument/2006/relationships/oleObject" Target="../embeddings/oleObject13.bin"/><Relationship Id="rId17" Type="http://schemas.openxmlformats.org/officeDocument/2006/relationships/oleObject" Target="../embeddings/oleObject14.bin"/><Relationship Id="rId18" Type="http://schemas.openxmlformats.org/officeDocument/2006/relationships/oleObject" Target="../embeddings/oleObject15.bin"/><Relationship Id="rId19" Type="http://schemas.openxmlformats.org/officeDocument/2006/relationships/image" Target="../media/image39.gi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4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35.wmf"/><Relationship Id="rId8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2E81-8324-4B37-8574-1323DC234352}" type="slidenum">
              <a:rPr lang="en-US"/>
              <a:pPr/>
              <a:t>1</a:t>
            </a:fld>
            <a:endParaRPr lang="en-US"/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685800"/>
            <a:ext cx="7772400" cy="1470025"/>
          </a:xfrm>
        </p:spPr>
        <p:txBody>
          <a:bodyPr/>
          <a:lstStyle/>
          <a:p>
            <a:r>
              <a:rPr lang="en-US" dirty="0" smtClean="0"/>
              <a:t>CP Violation in the Standard Model</a:t>
            </a:r>
            <a:endParaRPr lang="en-US" sz="2800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19400"/>
            <a:ext cx="36576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Topical Lectures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  <a:r>
              <a:rPr lang="en-US" sz="2000" dirty="0" err="1" smtClean="0"/>
              <a:t>Nikhef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Dec 14, 2016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Marcel </a:t>
            </a:r>
            <a:r>
              <a:rPr lang="en-US" sz="2000" dirty="0" err="1"/>
              <a:t>Merk</a:t>
            </a:r>
            <a:endParaRPr lang="en-US" sz="2000" dirty="0"/>
          </a:p>
        </p:txBody>
      </p:sp>
      <p:pic>
        <p:nvPicPr>
          <p:cNvPr id="502788" name="Picture 4" descr="standard_model_st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590800"/>
            <a:ext cx="4267200" cy="2051050"/>
          </a:xfrm>
          <a:prstGeom prst="rect">
            <a:avLst/>
          </a:prstGeom>
          <a:noFill/>
        </p:spPr>
      </p:pic>
      <p:graphicFrame>
        <p:nvGraphicFramePr>
          <p:cNvPr id="502790" name="Object 6"/>
          <p:cNvGraphicFramePr>
            <a:graphicFrameLocks noChangeAspect="1"/>
          </p:cNvGraphicFramePr>
          <p:nvPr/>
        </p:nvGraphicFramePr>
        <p:xfrm>
          <a:off x="7245350" y="5853113"/>
          <a:ext cx="16383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09" name="Photo Editor Photo" r:id="rId5" imgW="1638529" imgH="809738" progId="">
                  <p:embed/>
                </p:oleObj>
              </mc:Choice>
              <mc:Fallback>
                <p:oleObj name="Photo Editor Photo" r:id="rId5" imgW="1638529" imgH="80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350" y="5853113"/>
                        <a:ext cx="163830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8EBB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502792" name="Picture 8" descr="gr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589588"/>
            <a:ext cx="1295400" cy="1268412"/>
          </a:xfrm>
          <a:prstGeom prst="rect">
            <a:avLst/>
          </a:prstGeom>
          <a:noFill/>
        </p:spPr>
      </p:pic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1214414" y="4929198"/>
            <a:ext cx="7087325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Part 1: Discrete Symmetries</a:t>
            </a:r>
          </a:p>
          <a:p>
            <a:r>
              <a:rPr lang="en-US" sz="2400" dirty="0" smtClean="0"/>
              <a:t>Part 2: </a:t>
            </a:r>
            <a:r>
              <a:rPr lang="en-US" sz="2400" dirty="0"/>
              <a:t>The origin of CP Violation in the Standard </a:t>
            </a:r>
            <a:r>
              <a:rPr lang="en-US" sz="2400" dirty="0" smtClean="0"/>
              <a:t>Model</a:t>
            </a:r>
          </a:p>
          <a:p>
            <a:r>
              <a:rPr lang="en-US" sz="2400" dirty="0" smtClean="0"/>
              <a:t>Part 3: </a:t>
            </a:r>
            <a:r>
              <a:rPr lang="en-US" sz="2400" dirty="0" err="1" smtClean="0"/>
              <a:t>Flavour</a:t>
            </a:r>
            <a:r>
              <a:rPr lang="en-US" sz="2400" dirty="0" smtClean="0"/>
              <a:t> mixing with B decays</a:t>
            </a:r>
            <a:endParaRPr lang="en-US" sz="2400" dirty="0"/>
          </a:p>
          <a:p>
            <a:r>
              <a:rPr lang="en-US" sz="2400" dirty="0" smtClean="0"/>
              <a:t>Part </a:t>
            </a:r>
            <a:r>
              <a:rPr lang="en-US" sz="2400" dirty="0"/>
              <a:t>4</a:t>
            </a:r>
            <a:r>
              <a:rPr lang="en-US" sz="2400" dirty="0" smtClean="0"/>
              <a:t>: Observing CP </a:t>
            </a:r>
            <a:r>
              <a:rPr lang="en-US" sz="2400" dirty="0"/>
              <a:t>violation in B </a:t>
            </a:r>
            <a:r>
              <a:rPr lang="en-US" sz="2400" dirty="0" smtClean="0"/>
              <a:t>decays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700063" y="5850904"/>
            <a:ext cx="442913" cy="180975"/>
          </a:xfrm>
          <a:prstGeom prst="rightArrow">
            <a:avLst>
              <a:gd name="adj1" fmla="val 50000"/>
              <a:gd name="adj2" fmla="val 6118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49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FFE-C2D7-4AD1-8A30-A6460F7CFE54}" type="slidenum">
              <a:rPr lang="en-US"/>
              <a:pPr/>
              <a:t>10</a:t>
            </a:fld>
            <a:endParaRPr lang="en-US"/>
          </a:p>
        </p:txBody>
      </p:sp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Computing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m</a:t>
            </a:r>
            <a:r>
              <a:rPr lang="en-US" baseline="-25000"/>
              <a:t>d</a:t>
            </a:r>
            <a:r>
              <a:rPr lang="en-US"/>
              <a:t>: Mixing Diagrams</a:t>
            </a:r>
            <a:endParaRPr lang="en-GB" baseline="-25000"/>
          </a:p>
        </p:txBody>
      </p:sp>
      <p:pic>
        <p:nvPicPr>
          <p:cNvPr id="592899" name="Picture 3" descr="box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3962400" cy="1674813"/>
          </a:xfrm>
          <a:prstGeom prst="rect">
            <a:avLst/>
          </a:prstGeom>
          <a:noFill/>
        </p:spPr>
      </p:pic>
      <p:pic>
        <p:nvPicPr>
          <p:cNvPr id="592900" name="Picture 4" descr="box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2200" y="914400"/>
            <a:ext cx="3937000" cy="1663700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5283200"/>
            <a:ext cx="8839200" cy="1187450"/>
            <a:chOff x="96" y="3352"/>
            <a:chExt cx="5568" cy="748"/>
          </a:xfrm>
        </p:grpSpPr>
        <p:sp>
          <p:nvSpPr>
            <p:cNvPr id="592904" name="Text Box 8"/>
            <p:cNvSpPr txBox="1">
              <a:spLocks noChangeArrowheads="1"/>
            </p:cNvSpPr>
            <p:nvPr/>
          </p:nvSpPr>
          <p:spPr bwMode="auto">
            <a:xfrm>
              <a:off x="96" y="3608"/>
              <a:ext cx="24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Dominated by top quark mass:</a:t>
              </a:r>
              <a:endParaRPr lang="en-GB" sz="2000" dirty="0"/>
            </a:p>
          </p:txBody>
        </p:sp>
        <p:sp>
          <p:nvSpPr>
            <p:cNvPr id="592906" name="Rectangle 10"/>
            <p:cNvSpPr>
              <a:spLocks noChangeArrowheads="1"/>
            </p:cNvSpPr>
            <p:nvPr/>
          </p:nvSpPr>
          <p:spPr bwMode="auto">
            <a:xfrm>
              <a:off x="96" y="3352"/>
              <a:ext cx="5568" cy="7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592908" name="Text Box 12"/>
          <p:cNvSpPr txBox="1">
            <a:spLocks noChangeArrowheads="1"/>
          </p:cNvSpPr>
          <p:nvPr/>
        </p:nvSpPr>
        <p:spPr bwMode="auto">
          <a:xfrm>
            <a:off x="6310313" y="2865438"/>
            <a:ext cx="2646362" cy="944562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000099"/>
                </a:solidFill>
              </a:rPr>
              <a:t>GIM(i.e. V</a:t>
            </a:r>
            <a:r>
              <a:rPr lang="en-US" sz="1800" baseline="-25000">
                <a:solidFill>
                  <a:srgbClr val="000099"/>
                </a:solidFill>
              </a:rPr>
              <a:t>CKM</a:t>
            </a:r>
            <a:r>
              <a:rPr lang="en-US" sz="1800">
                <a:solidFill>
                  <a:srgbClr val="000099"/>
                </a:solidFill>
              </a:rPr>
              <a:t> unitarity): </a:t>
            </a:r>
          </a:p>
          <a:p>
            <a:pPr algn="ctr"/>
            <a:r>
              <a:rPr lang="en-US" sz="1800">
                <a:solidFill>
                  <a:srgbClr val="000099"/>
                </a:solidFill>
              </a:rPr>
              <a:t>if u,c,t  same mass,</a:t>
            </a:r>
          </a:p>
          <a:p>
            <a:pPr algn="ctr"/>
            <a:r>
              <a:rPr lang="en-US" sz="1800">
                <a:solidFill>
                  <a:srgbClr val="000099"/>
                </a:solidFill>
              </a:rPr>
              <a:t>everything cancels!</a:t>
            </a:r>
            <a:endParaRPr lang="en-GB" sz="1800">
              <a:solidFill>
                <a:srgbClr val="000099"/>
              </a:solidFill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89213"/>
            <a:ext cx="5918200" cy="1460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511800"/>
            <a:ext cx="4559300" cy="762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4373126"/>
            <a:ext cx="6032500" cy="546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4480044"/>
            <a:ext cx="210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Detailed calculation: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51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08" grpId="0" animBg="1" autoUpdateAnimBg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B6FF-0F7B-437C-BBEA-9F1C3FA67E63}" type="slidenum">
              <a:rPr lang="en-US"/>
              <a:pPr/>
              <a:t>11</a:t>
            </a:fld>
            <a:endParaRPr lang="en-US"/>
          </a:p>
        </p:txBody>
      </p:sp>
      <p:pic>
        <p:nvPicPr>
          <p:cNvPr id="594946" name="Picture 2" descr="ARGUS"/>
          <p:cNvPicPr>
            <a:picLocks noChangeAspect="1" noChangeArrowheads="1"/>
          </p:cNvPicPr>
          <p:nvPr/>
        </p:nvPicPr>
        <p:blipFill>
          <a:blip r:embed="rId4"/>
          <a:srcRect l="3325" t="3461" r="1978" b="5098"/>
          <a:stretch>
            <a:fillRect/>
          </a:stretch>
        </p:blipFill>
        <p:spPr bwMode="auto">
          <a:xfrm>
            <a:off x="3462338" y="984250"/>
            <a:ext cx="5681662" cy="5616575"/>
          </a:xfrm>
          <a:prstGeom prst="rect">
            <a:avLst/>
          </a:prstGeom>
          <a:noFill/>
        </p:spPr>
      </p:pic>
      <p:sp>
        <p:nvSpPr>
          <p:cNvPr id="5949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b="1" dirty="0" smtClean="0"/>
              <a:t>B</a:t>
            </a:r>
            <a:r>
              <a:rPr lang="en-US" b="1" baseline="30000" dirty="0" smtClean="0"/>
              <a:t>0</a:t>
            </a:r>
            <a:r>
              <a:rPr lang="en-US" b="1" dirty="0" smtClean="0"/>
              <a:t>B</a:t>
            </a:r>
            <a:r>
              <a:rPr lang="en-US" b="1" baseline="30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Mixing: ARGUS, 1987</a:t>
            </a:r>
          </a:p>
        </p:txBody>
      </p:sp>
      <p:graphicFrame>
        <p:nvGraphicFramePr>
          <p:cNvPr id="594948" name="Object 4"/>
          <p:cNvGraphicFramePr>
            <a:graphicFrameLocks noChangeAspect="1"/>
          </p:cNvGraphicFramePr>
          <p:nvPr/>
        </p:nvGraphicFramePr>
        <p:xfrm>
          <a:off x="179388" y="2714620"/>
          <a:ext cx="3362325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50" name="Equation" r:id="rId5" imgW="1828800" imgH="1015920" progId="Equation.3">
                  <p:embed/>
                </p:oleObj>
              </mc:Choice>
              <mc:Fallback>
                <p:oleObj name="Equation" r:id="rId5" imgW="182880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714620"/>
                        <a:ext cx="3362325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50800" y="6000750"/>
            <a:ext cx="6238875" cy="6080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/>
              <a:t>First hint of a </a:t>
            </a:r>
            <a:r>
              <a:rPr lang="en-US" sz="3200" i="1" dirty="0"/>
              <a:t>really large</a:t>
            </a:r>
            <a:r>
              <a:rPr lang="en-US" sz="3200" dirty="0"/>
              <a:t> </a:t>
            </a:r>
            <a:r>
              <a:rPr lang="en-US" sz="3200" dirty="0" err="1"/>
              <a:t>m</a:t>
            </a:r>
            <a:r>
              <a:rPr lang="en-US" sz="3200" baseline="-25000" dirty="0" err="1"/>
              <a:t>top</a:t>
            </a:r>
            <a:r>
              <a:rPr lang="en-US" sz="3200" dirty="0"/>
              <a:t>!</a:t>
            </a: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1125" y="855663"/>
            <a:ext cx="6086475" cy="2225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Produce an </a:t>
            </a:r>
            <a:r>
              <a:rPr lang="en-US" sz="2000" dirty="0">
                <a:solidFill>
                  <a:srgbClr val="000099"/>
                </a:solidFill>
                <a:sym typeface="Symbol" pitchFamily="18" charset="2"/>
              </a:rPr>
              <a:t>b</a:t>
            </a:r>
            <a:r>
              <a:rPr lang="en-US" sz="2000" dirty="0">
                <a:solidFill>
                  <a:srgbClr val="000099"/>
                </a:solidFill>
                <a:latin typeface="Arial Bar" pitchFamily="34" charset="0"/>
                <a:sym typeface="Symbol" pitchFamily="18" charset="2"/>
              </a:rPr>
              <a:t>b</a:t>
            </a:r>
            <a:r>
              <a:rPr lang="en-US" sz="2000" dirty="0">
                <a:solidFill>
                  <a:srgbClr val="000099"/>
                </a:solidFill>
                <a:sym typeface="Symbol" pitchFamily="18" charset="2"/>
              </a:rPr>
              <a:t> bound state, (4S),</a:t>
            </a:r>
          </a:p>
          <a:p>
            <a:r>
              <a:rPr lang="en-US" sz="2000" dirty="0">
                <a:solidFill>
                  <a:srgbClr val="000099"/>
                </a:solidFill>
              </a:rPr>
              <a:t>in </a:t>
            </a:r>
            <a:r>
              <a:rPr lang="en-US" sz="2000" dirty="0" err="1">
                <a:solidFill>
                  <a:srgbClr val="000099"/>
                </a:solidFill>
              </a:rPr>
              <a:t>e</a:t>
            </a:r>
            <a:r>
              <a:rPr lang="en-US" sz="2000" baseline="30000" dirty="0" err="1">
                <a:solidFill>
                  <a:srgbClr val="000099"/>
                </a:solidFill>
              </a:rPr>
              <a:t>+</a:t>
            </a:r>
            <a:r>
              <a:rPr lang="en-US" sz="2000" dirty="0" err="1">
                <a:solidFill>
                  <a:srgbClr val="000099"/>
                </a:solidFill>
              </a:rPr>
              <a:t>e</a:t>
            </a:r>
            <a:r>
              <a:rPr lang="en-US" sz="2000" baseline="30000" dirty="0">
                <a:solidFill>
                  <a:srgbClr val="000099"/>
                </a:solidFill>
              </a:rPr>
              <a:t>-</a:t>
            </a:r>
            <a:r>
              <a:rPr lang="en-US" sz="2000" dirty="0">
                <a:solidFill>
                  <a:srgbClr val="000099"/>
                </a:solidFill>
              </a:rPr>
              <a:t> collisions:</a:t>
            </a:r>
          </a:p>
          <a:p>
            <a:endParaRPr lang="en-US" sz="2000" dirty="0"/>
          </a:p>
          <a:p>
            <a:r>
              <a:rPr lang="en-US" sz="2000" dirty="0"/>
              <a:t>     </a:t>
            </a:r>
            <a:r>
              <a:rPr lang="en-US" sz="2000" dirty="0" err="1"/>
              <a:t>e</a:t>
            </a:r>
            <a:r>
              <a:rPr lang="en-US" sz="2000" baseline="30000" dirty="0" err="1"/>
              <a:t>+</a:t>
            </a:r>
            <a:r>
              <a:rPr lang="en-US" sz="2000" dirty="0" err="1"/>
              <a:t>e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r>
              <a:rPr lang="en-US" sz="2000" dirty="0">
                <a:sym typeface="Symbol" pitchFamily="18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ym typeface="Symbol" pitchFamily="18" charset="2"/>
              </a:rPr>
              <a:t></a:t>
            </a:r>
            <a:r>
              <a:rPr lang="en-US" sz="2000" dirty="0"/>
              <a:t>(4S) </a:t>
            </a:r>
            <a:r>
              <a:rPr lang="en-US" sz="2000" dirty="0">
                <a:sym typeface="Symbol" pitchFamily="18" charset="2"/>
              </a:rPr>
              <a:t></a:t>
            </a:r>
            <a:r>
              <a:rPr lang="en-US" sz="2000" dirty="0"/>
              <a:t> </a:t>
            </a:r>
            <a:r>
              <a:rPr lang="en-US" sz="2000" dirty="0" smtClean="0"/>
              <a:t>B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B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000099"/>
                </a:solidFill>
              </a:rPr>
              <a:t>and then observe:</a:t>
            </a:r>
          </a:p>
          <a:p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594951" name="Text Box 7"/>
          <p:cNvSpPr txBox="1">
            <a:spLocks noChangeArrowheads="1"/>
          </p:cNvSpPr>
          <p:nvPr/>
        </p:nvSpPr>
        <p:spPr bwMode="auto">
          <a:xfrm>
            <a:off x="150813" y="4851400"/>
            <a:ext cx="6086475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~17% of B</a:t>
            </a:r>
            <a:r>
              <a:rPr lang="en-US" sz="2000" baseline="30000" dirty="0">
                <a:solidFill>
                  <a:srgbClr val="000099"/>
                </a:solidFill>
              </a:rPr>
              <a:t>0</a:t>
            </a:r>
            <a:r>
              <a:rPr lang="en-US" sz="2000" dirty="0">
                <a:solidFill>
                  <a:srgbClr val="000099"/>
                </a:solidFill>
              </a:rPr>
              <a:t> and </a:t>
            </a:r>
            <a:r>
              <a:rPr lang="en-US" sz="2000" dirty="0" smtClean="0">
                <a:solidFill>
                  <a:srgbClr val="000099"/>
                </a:solidFill>
              </a:rPr>
              <a:t>B</a:t>
            </a:r>
            <a:r>
              <a:rPr lang="en-US" sz="2000" baseline="30000" dirty="0" smtClean="0">
                <a:solidFill>
                  <a:srgbClr val="000099"/>
                </a:solidFill>
              </a:rPr>
              <a:t>0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en-US" sz="2000" dirty="0">
                <a:solidFill>
                  <a:srgbClr val="000099"/>
                </a:solidFill>
              </a:rPr>
              <a:t>mesons </a:t>
            </a:r>
          </a:p>
          <a:p>
            <a:r>
              <a:rPr lang="en-US" sz="2000" dirty="0">
                <a:solidFill>
                  <a:srgbClr val="000099"/>
                </a:solidFill>
              </a:rPr>
              <a:t>oscillate before they decay</a:t>
            </a:r>
            <a:r>
              <a:rPr lang="en-US" sz="2000" dirty="0"/>
              <a:t>	 </a:t>
            </a:r>
          </a:p>
          <a:p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m ~ 0.5/</a:t>
            </a:r>
            <a:r>
              <a:rPr lang="en-US" sz="2000" dirty="0" err="1"/>
              <a:t>ps</a:t>
            </a:r>
            <a:r>
              <a:rPr lang="en-US" sz="2000" dirty="0"/>
              <a:t>, </a:t>
            </a:r>
            <a:r>
              <a:rPr lang="en-US" sz="2000" dirty="0" err="1">
                <a:latin typeface="Symbol" pitchFamily="18" charset="2"/>
              </a:rPr>
              <a:t>t</a:t>
            </a:r>
            <a:r>
              <a:rPr lang="en-US" sz="2000" baseline="-25000" dirty="0" err="1"/>
              <a:t>B</a:t>
            </a:r>
            <a:r>
              <a:rPr lang="en-US" sz="2000" dirty="0"/>
              <a:t> ~ 1.5 </a:t>
            </a:r>
            <a:r>
              <a:rPr lang="en-US" sz="2000" dirty="0" err="1"/>
              <a:t>ps</a:t>
            </a:r>
            <a:endParaRPr lang="en-US" sz="2000" dirty="0"/>
          </a:p>
        </p:txBody>
      </p:sp>
      <p:sp>
        <p:nvSpPr>
          <p:cNvPr id="594952" name="Rectangle 8"/>
          <p:cNvSpPr>
            <a:spLocks noChangeArrowheads="1"/>
          </p:cNvSpPr>
          <p:nvPr/>
        </p:nvSpPr>
        <p:spPr bwMode="auto">
          <a:xfrm>
            <a:off x="4813300" y="747713"/>
            <a:ext cx="457200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Integrated luminosity 1983-87: </a:t>
            </a:r>
            <a:r>
              <a:rPr lang="en-US"/>
              <a:t>103 pb</a:t>
            </a:r>
            <a:r>
              <a:rPr lang="en-US" baseline="30000"/>
              <a:t>-1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738422" y="193652"/>
            <a:ext cx="357190" cy="1588"/>
          </a:xfrm>
          <a:prstGeom prst="line">
            <a:avLst/>
          </a:prstGeom>
          <a:ln w="31750">
            <a:solidFill>
              <a:srgbClr val="FF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71604" y="927082"/>
            <a:ext cx="71438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0122" y="1811326"/>
            <a:ext cx="21431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57356" y="4908560"/>
            <a:ext cx="214314" cy="1588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19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56D-7DA8-499E-B285-F9D0668C9F07}" type="slidenum">
              <a:rPr lang="en-US"/>
              <a:pPr/>
              <a:t>12</a:t>
            </a:fld>
            <a:endParaRPr lang="en-US"/>
          </a:p>
        </p:txBody>
      </p:sp>
      <p:pic>
        <p:nvPicPr>
          <p:cNvPr id="596994" name="Picture 2" descr="ARG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7200" y="454025"/>
            <a:ext cx="5883275" cy="6022975"/>
          </a:xfrm>
          <a:prstGeom prst="rect">
            <a:avLst/>
          </a:prstGeom>
          <a:noFill/>
        </p:spPr>
      </p:pic>
      <p:sp>
        <p:nvSpPr>
          <p:cNvPr id="596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Exercise</a:t>
            </a:r>
            <a:endParaRPr lang="en-GB"/>
          </a:p>
        </p:txBody>
      </p:sp>
      <p:graphicFrame>
        <p:nvGraphicFramePr>
          <p:cNvPr id="5969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47827"/>
              </p:ext>
            </p:extLst>
          </p:nvPr>
        </p:nvGraphicFramePr>
        <p:xfrm>
          <a:off x="114300" y="5780088"/>
          <a:ext cx="5251450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73" name="Equation" r:id="rId5" imgW="2857320" imgH="482400" progId="Equation.3">
                  <p:embed/>
                </p:oleObj>
              </mc:Choice>
              <mc:Fallback>
                <p:oleObj name="Equation" r:id="rId5" imgW="28573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5780088"/>
                        <a:ext cx="5251450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225425" y="838200"/>
            <a:ext cx="38322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ahoma" pitchFamily="34" charset="0"/>
              </a:rPr>
              <a:t>Given the reconstructed tracks</a:t>
            </a:r>
          </a:p>
          <a:p>
            <a:r>
              <a:rPr lang="en-US" sz="2000">
                <a:latin typeface="Tahoma" pitchFamily="34" charset="0"/>
              </a:rPr>
              <a:t>and their particle ID, how many </a:t>
            </a:r>
          </a:p>
          <a:p>
            <a:r>
              <a:rPr lang="en-US" sz="2000">
                <a:latin typeface="Tahoma" pitchFamily="34" charset="0"/>
              </a:rPr>
              <a:t>ways can you determine the </a:t>
            </a:r>
          </a:p>
          <a:p>
            <a:r>
              <a:rPr lang="en-US" sz="2000">
                <a:latin typeface="Tahoma" pitchFamily="34" charset="0"/>
              </a:rPr>
              <a:t>flavour of B</a:t>
            </a:r>
            <a:r>
              <a:rPr lang="en-US" sz="2000" baseline="-25000">
                <a:latin typeface="Tahoma" pitchFamily="34" charset="0"/>
              </a:rPr>
              <a:t>1</a:t>
            </a:r>
            <a:r>
              <a:rPr lang="en-US" sz="2000">
                <a:latin typeface="Tahoma" pitchFamily="34" charset="0"/>
              </a:rPr>
              <a:t>? </a:t>
            </a:r>
          </a:p>
          <a:p>
            <a:r>
              <a:rPr lang="en-US" sz="2000">
                <a:latin typeface="Tahoma" pitchFamily="34" charset="0"/>
              </a:rPr>
              <a:t>And of B</a:t>
            </a:r>
            <a:r>
              <a:rPr lang="en-US" sz="2000" baseline="-25000">
                <a:latin typeface="Tahoma" pitchFamily="34" charset="0"/>
              </a:rPr>
              <a:t>2</a:t>
            </a:r>
            <a:r>
              <a:rPr lang="en-US" sz="2000">
                <a:latin typeface="Tahoma" pitchFamily="34" charset="0"/>
              </a:rPr>
              <a:t>?</a:t>
            </a:r>
            <a:endParaRPr lang="en-GB" sz="2000"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0525" y="2946400"/>
            <a:ext cx="232627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heavy" dirty="0" smtClean="0">
                <a:solidFill>
                  <a:srgbClr val="660066"/>
                </a:solidFill>
              </a:rPr>
              <a:t>B</a:t>
            </a:r>
            <a:r>
              <a:rPr lang="en-US" sz="2000" u="heavy" baseline="-25000" dirty="0" smtClean="0">
                <a:solidFill>
                  <a:srgbClr val="660066"/>
                </a:solidFill>
              </a:rPr>
              <a:t>1</a:t>
            </a:r>
            <a:r>
              <a:rPr lang="en-US" u="heavy" dirty="0" smtClean="0">
                <a:solidFill>
                  <a:srgbClr val="660066"/>
                </a:solidFill>
              </a:rPr>
              <a:t>: 3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Charge of </a:t>
            </a:r>
            <a:r>
              <a:rPr lang="en-US" dirty="0" err="1" smtClean="0">
                <a:solidFill>
                  <a:srgbClr val="660066"/>
                </a:solidFill>
              </a:rPr>
              <a:t>muon</a:t>
            </a:r>
            <a:endParaRPr lang="en-US" dirty="0" smtClean="0">
              <a:solidFill>
                <a:srgbClr val="660066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Charge of slow pion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Charge of </a:t>
            </a:r>
            <a:r>
              <a:rPr lang="en-US" dirty="0" err="1" smtClean="0">
                <a:solidFill>
                  <a:srgbClr val="660066"/>
                </a:solidFill>
              </a:rPr>
              <a:t>Kaon</a:t>
            </a:r>
            <a:endParaRPr lang="en-US" dirty="0" smtClean="0">
              <a:solidFill>
                <a:srgbClr val="660066"/>
              </a:solidFill>
            </a:endParaRPr>
          </a:p>
          <a:p>
            <a:r>
              <a:rPr lang="en-US" sz="2000" u="heavy" dirty="0" smtClean="0">
                <a:solidFill>
                  <a:srgbClr val="660066"/>
                </a:solidFill>
              </a:rPr>
              <a:t>B</a:t>
            </a:r>
            <a:r>
              <a:rPr lang="en-US" sz="2000" u="heavy" baseline="-25000" dirty="0" smtClean="0">
                <a:solidFill>
                  <a:srgbClr val="660066"/>
                </a:solidFill>
              </a:rPr>
              <a:t>2</a:t>
            </a:r>
            <a:r>
              <a:rPr lang="en-US" u="heavy" dirty="0" smtClean="0">
                <a:solidFill>
                  <a:srgbClr val="660066"/>
                </a:solidFill>
              </a:rPr>
              <a:t>: 2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Charge of the </a:t>
            </a:r>
            <a:r>
              <a:rPr lang="en-US" dirty="0" err="1" smtClean="0">
                <a:solidFill>
                  <a:srgbClr val="660066"/>
                </a:solidFill>
              </a:rPr>
              <a:t>muon</a:t>
            </a:r>
            <a:endParaRPr lang="en-US" dirty="0" smtClean="0">
              <a:solidFill>
                <a:srgbClr val="660066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Charge of the </a:t>
            </a:r>
            <a:r>
              <a:rPr lang="en-US" dirty="0" err="1" smtClean="0">
                <a:solidFill>
                  <a:srgbClr val="660066"/>
                </a:solidFill>
              </a:rPr>
              <a:t>Kaon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09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872C-C4F5-4BE2-AB63-6762BF442149}" type="slidenum">
              <a:rPr lang="en-US"/>
              <a:pPr/>
              <a:t>13</a:t>
            </a:fld>
            <a:endParaRPr lang="en-US"/>
          </a:p>
        </p:txBody>
      </p:sp>
      <p:pic>
        <p:nvPicPr>
          <p:cNvPr id="599042" name="Picture 2"/>
          <p:cNvPicPr>
            <a:picLocks noChangeAspect="1" noChangeArrowheads="1"/>
          </p:cNvPicPr>
          <p:nvPr/>
        </p:nvPicPr>
        <p:blipFill>
          <a:blip r:embed="rId2"/>
          <a:srcRect r="5472"/>
          <a:stretch>
            <a:fillRect/>
          </a:stretch>
        </p:blipFill>
        <p:spPr bwMode="auto">
          <a:xfrm>
            <a:off x="4776788" y="1330325"/>
            <a:ext cx="4346575" cy="4699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99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z="3200" dirty="0"/>
              <a:t>Discovery of the Top Quark: CDF &amp; D0, 1994/5</a:t>
            </a:r>
            <a:endParaRPr lang="en-GB" sz="3200" dirty="0"/>
          </a:p>
        </p:txBody>
      </p:sp>
      <p:pic>
        <p:nvPicPr>
          <p:cNvPr id="599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3275"/>
            <a:ext cx="4829175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9045" name="Picture 5" descr="cdf top"/>
          <p:cNvPicPr>
            <a:picLocks noChangeAspect="1" noChangeArrowheads="1"/>
          </p:cNvPicPr>
          <p:nvPr/>
        </p:nvPicPr>
        <p:blipFill>
          <a:blip r:embed="rId4"/>
          <a:srcRect l="21954" t="59985" r="13382" b="21603"/>
          <a:stretch>
            <a:fillRect/>
          </a:stretch>
        </p:blipFill>
        <p:spPr bwMode="auto">
          <a:xfrm>
            <a:off x="0" y="4889500"/>
            <a:ext cx="4886325" cy="1968500"/>
          </a:xfrm>
          <a:prstGeom prst="rect">
            <a:avLst/>
          </a:prstGeom>
          <a:noFill/>
        </p:spPr>
      </p:pic>
      <p:pic>
        <p:nvPicPr>
          <p:cNvPr id="599046" name="Picture 6" descr="foo"/>
          <p:cNvPicPr>
            <a:picLocks noChangeAspect="1" noChangeArrowheads="1"/>
          </p:cNvPicPr>
          <p:nvPr/>
        </p:nvPicPr>
        <p:blipFill>
          <a:blip r:embed="rId5"/>
          <a:srcRect l="17030" t="13838" r="8441" b="75397"/>
          <a:stretch>
            <a:fillRect/>
          </a:stretch>
        </p:blipFill>
        <p:spPr bwMode="auto">
          <a:xfrm>
            <a:off x="-12700" y="3989388"/>
            <a:ext cx="4875213" cy="9953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5008" y="6215082"/>
            <a:ext cx="1857388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m</a:t>
            </a:r>
            <a:r>
              <a:rPr lang="nl-NL" baseline="-25000" dirty="0" smtClean="0"/>
              <a:t> t</a:t>
            </a:r>
            <a:r>
              <a:rPr lang="nl-NL" dirty="0" smtClean="0"/>
              <a:t> ~174 </a:t>
            </a:r>
            <a:r>
              <a:rPr lang="nl-NL" dirty="0" err="1" smtClean="0"/>
              <a:t>GeV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0463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8699-80F4-468F-B4E9-AE97A54A7278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603138" name="Picture 2" descr="D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581400"/>
            <a:ext cx="3276600" cy="3228975"/>
          </a:xfrm>
          <a:prstGeom prst="rect">
            <a:avLst/>
          </a:prstGeom>
          <a:noFill/>
        </p:spPr>
      </p:pic>
      <p:pic>
        <p:nvPicPr>
          <p:cNvPr id="603139" name="Picture 3" descr="K0_l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657600"/>
            <a:ext cx="3200400" cy="3152775"/>
          </a:xfrm>
          <a:prstGeom prst="rect">
            <a:avLst/>
          </a:prstGeom>
          <a:noFill/>
        </p:spPr>
      </p:pic>
      <p:pic>
        <p:nvPicPr>
          <p:cNvPr id="603140" name="Picture 4" descr="B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762000"/>
            <a:ext cx="3200400" cy="3152775"/>
          </a:xfrm>
          <a:prstGeom prst="rect">
            <a:avLst/>
          </a:prstGeom>
          <a:noFill/>
        </p:spPr>
      </p:pic>
      <p:pic>
        <p:nvPicPr>
          <p:cNvPr id="603141" name="Picture 5" descr="B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685800"/>
            <a:ext cx="3276600" cy="3227388"/>
          </a:xfrm>
          <a:prstGeom prst="rect">
            <a:avLst/>
          </a:prstGeom>
          <a:noFill/>
        </p:spPr>
      </p:pic>
      <p:sp>
        <p:nvSpPr>
          <p:cNvPr id="603142" name="Line 6"/>
          <p:cNvSpPr>
            <a:spLocks noChangeShapeType="1"/>
          </p:cNvSpPr>
          <p:nvPr/>
        </p:nvSpPr>
        <p:spPr bwMode="auto">
          <a:xfrm flipV="1">
            <a:off x="457200" y="5486400"/>
            <a:ext cx="1066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" y="4006850"/>
            <a:ext cx="2571750" cy="2470150"/>
            <a:chOff x="288" y="2524"/>
            <a:chExt cx="1620" cy="1556"/>
          </a:xfrm>
        </p:grpSpPr>
        <p:pic>
          <p:nvPicPr>
            <p:cNvPr id="603144" name="Picture 8" descr="K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64" y="2524"/>
              <a:ext cx="1044" cy="1028"/>
            </a:xfrm>
            <a:prstGeom prst="rect">
              <a:avLst/>
            </a:prstGeom>
            <a:noFill/>
          </p:spPr>
        </p:pic>
        <p:sp>
          <p:nvSpPr>
            <p:cNvPr id="603145" name="Line 9"/>
            <p:cNvSpPr>
              <a:spLocks noChangeShapeType="1"/>
            </p:cNvSpPr>
            <p:nvPr/>
          </p:nvSpPr>
          <p:spPr bwMode="auto">
            <a:xfrm flipV="1">
              <a:off x="384" y="3448"/>
              <a:ext cx="142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03146" name="Line 10"/>
            <p:cNvSpPr>
              <a:spLocks noChangeShapeType="1"/>
            </p:cNvSpPr>
            <p:nvPr/>
          </p:nvSpPr>
          <p:spPr bwMode="auto">
            <a:xfrm flipV="1">
              <a:off x="288" y="3456"/>
              <a:ext cx="67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03147" name="Text Box 11"/>
          <p:cNvSpPr txBox="1">
            <a:spLocks noChangeArrowheads="1"/>
          </p:cNvSpPr>
          <p:nvPr/>
        </p:nvSpPr>
        <p:spPr bwMode="auto">
          <a:xfrm>
            <a:off x="4251325" y="4425950"/>
            <a:ext cx="1265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ahoma" pitchFamily="34" charset="0"/>
              </a:rPr>
              <a:t>D</a:t>
            </a:r>
            <a:r>
              <a:rPr lang="en-US" sz="2000" baseline="30000">
                <a:latin typeface="Tahoma" pitchFamily="34" charset="0"/>
              </a:rPr>
              <a:t>0</a:t>
            </a:r>
            <a:r>
              <a:rPr lang="en-US" sz="2000">
                <a:latin typeface="Tahoma" pitchFamily="34" charset="0"/>
              </a:rPr>
              <a:t> meson</a:t>
            </a:r>
            <a:endParaRPr lang="en-GB" sz="2000">
              <a:latin typeface="Tahoma" pitchFamily="34" charset="0"/>
            </a:endParaRPr>
          </a:p>
        </p:txBody>
      </p:sp>
      <p:sp>
        <p:nvSpPr>
          <p:cNvPr id="603148" name="Text Box 12"/>
          <p:cNvSpPr txBox="1">
            <a:spLocks noChangeArrowheads="1"/>
          </p:cNvSpPr>
          <p:nvPr/>
        </p:nvSpPr>
        <p:spPr bwMode="auto">
          <a:xfrm>
            <a:off x="1752600" y="404495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ahoma" pitchFamily="34" charset="0"/>
              </a:rPr>
              <a:t>K</a:t>
            </a:r>
            <a:r>
              <a:rPr lang="en-US" sz="2000" baseline="30000">
                <a:latin typeface="Tahoma" pitchFamily="34" charset="0"/>
              </a:rPr>
              <a:t>0</a:t>
            </a:r>
            <a:r>
              <a:rPr lang="en-US" sz="2000">
                <a:latin typeface="Tahoma" pitchFamily="34" charset="0"/>
              </a:rPr>
              <a:t> meson</a:t>
            </a:r>
            <a:endParaRPr lang="en-GB" sz="2000">
              <a:latin typeface="Tahoma" pitchFamily="34" charset="0"/>
            </a:endParaRPr>
          </a:p>
        </p:txBody>
      </p:sp>
      <p:sp>
        <p:nvSpPr>
          <p:cNvPr id="603149" name="Text Box 13"/>
          <p:cNvSpPr txBox="1">
            <a:spLocks noChangeArrowheads="1"/>
          </p:cNvSpPr>
          <p:nvPr/>
        </p:nvSpPr>
        <p:spPr bwMode="auto">
          <a:xfrm>
            <a:off x="1600200" y="10668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ahoma" pitchFamily="34" charset="0"/>
              </a:rPr>
              <a:t>B</a:t>
            </a:r>
            <a:r>
              <a:rPr lang="en-US" sz="2000" baseline="30000">
                <a:latin typeface="Tahoma" pitchFamily="34" charset="0"/>
              </a:rPr>
              <a:t>0</a:t>
            </a:r>
            <a:r>
              <a:rPr lang="en-US" sz="2000">
                <a:latin typeface="Tahoma" pitchFamily="34" charset="0"/>
              </a:rPr>
              <a:t> meson</a:t>
            </a:r>
            <a:endParaRPr lang="en-GB" sz="2000">
              <a:latin typeface="Tahoma" pitchFamily="34" charset="0"/>
            </a:endParaRPr>
          </a:p>
        </p:txBody>
      </p:sp>
      <p:sp>
        <p:nvSpPr>
          <p:cNvPr id="603150" name="Text Box 14"/>
          <p:cNvSpPr txBox="1">
            <a:spLocks noChangeArrowheads="1"/>
          </p:cNvSpPr>
          <p:nvPr/>
        </p:nvSpPr>
        <p:spPr bwMode="auto">
          <a:xfrm>
            <a:off x="4549775" y="1066800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ahoma" pitchFamily="34" charset="0"/>
              </a:rPr>
              <a:t>B</a:t>
            </a:r>
            <a:r>
              <a:rPr lang="en-US" sz="2000" baseline="-25000">
                <a:latin typeface="Tahoma" pitchFamily="34" charset="0"/>
              </a:rPr>
              <a:t>s</a:t>
            </a:r>
            <a:r>
              <a:rPr lang="en-US" sz="2000">
                <a:latin typeface="Tahoma" pitchFamily="34" charset="0"/>
              </a:rPr>
              <a:t> meson</a:t>
            </a:r>
            <a:endParaRPr lang="en-GB" sz="2000">
              <a:latin typeface="Tahoma" pitchFamily="34" charset="0"/>
            </a:endParaRPr>
          </a:p>
        </p:txBody>
      </p:sp>
      <p:sp>
        <p:nvSpPr>
          <p:cNvPr id="603151" name="Text Box 15"/>
          <p:cNvSpPr txBox="1">
            <a:spLocks noChangeArrowheads="1"/>
          </p:cNvSpPr>
          <p:nvPr/>
        </p:nvSpPr>
        <p:spPr bwMode="auto">
          <a:xfrm>
            <a:off x="6283325" y="3387725"/>
            <a:ext cx="29241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/>
              <a:t>Q: Why does the </a:t>
            </a:r>
            <a:r>
              <a:rPr lang="en-US" sz="1800" dirty="0" err="1"/>
              <a:t>B</a:t>
            </a:r>
            <a:r>
              <a:rPr lang="en-US" sz="1800" baseline="-25000" dirty="0" err="1"/>
              <a:t>s</a:t>
            </a:r>
            <a:r>
              <a:rPr lang="en-US" sz="1800" dirty="0"/>
              <a:t>    oscillate so much faster than the B</a:t>
            </a:r>
            <a:r>
              <a:rPr lang="en-US" sz="1800" baseline="30000" dirty="0"/>
              <a:t>0</a:t>
            </a:r>
            <a:r>
              <a:rPr lang="en-US" sz="1800" dirty="0" smtClean="0"/>
              <a:t>?</a:t>
            </a:r>
          </a:p>
          <a:p>
            <a:endParaRPr lang="en-US" sz="1000" dirty="0"/>
          </a:p>
          <a:p>
            <a:r>
              <a:rPr lang="en-US" sz="1800" dirty="0"/>
              <a:t>Q: why </a:t>
            </a:r>
            <a:r>
              <a:rPr lang="en-US" dirty="0" smtClean="0"/>
              <a:t>does the</a:t>
            </a:r>
            <a:r>
              <a:rPr lang="en-US" sz="1800" dirty="0" smtClean="0"/>
              <a:t> </a:t>
            </a:r>
            <a:r>
              <a:rPr lang="en-US" sz="1800" dirty="0"/>
              <a:t>D</a:t>
            </a:r>
            <a:r>
              <a:rPr lang="en-US" sz="1800" baseline="30000" dirty="0"/>
              <a:t>0</a:t>
            </a:r>
            <a:r>
              <a:rPr lang="en-US" sz="1800" dirty="0"/>
              <a:t> meson </a:t>
            </a:r>
          </a:p>
          <a:p>
            <a:r>
              <a:rPr lang="en-US" dirty="0"/>
              <a:t>o</a:t>
            </a:r>
            <a:r>
              <a:rPr lang="en-US" sz="1800" dirty="0" smtClean="0"/>
              <a:t>scillate very slowly?</a:t>
            </a:r>
          </a:p>
          <a:p>
            <a:endParaRPr lang="en-US" sz="1000" dirty="0" smtClean="0"/>
          </a:p>
          <a:p>
            <a:endParaRPr lang="en-US" sz="1800" dirty="0" smtClean="0"/>
          </a:p>
          <a:p>
            <a:r>
              <a:rPr lang="en-US" sz="1800" dirty="0" smtClean="0"/>
              <a:t>Q</a:t>
            </a:r>
            <a:r>
              <a:rPr lang="en-US" sz="1800" dirty="0"/>
              <a:t>: do you expect any other (neutral) </a:t>
            </a:r>
            <a:r>
              <a:rPr lang="en-US" sz="1800" dirty="0" smtClean="0"/>
              <a:t>mesons/baryons to </a:t>
            </a:r>
            <a:r>
              <a:rPr lang="en-US" sz="1800" dirty="0"/>
              <a:t>mix?</a:t>
            </a:r>
          </a:p>
          <a:p>
            <a:endParaRPr lang="en-US" sz="1800" dirty="0">
              <a:latin typeface="Tahoma" pitchFamily="34" charset="0"/>
            </a:endParaRPr>
          </a:p>
        </p:txBody>
      </p:sp>
      <p:sp>
        <p:nvSpPr>
          <p:cNvPr id="603152" name="Text Box 16"/>
          <p:cNvSpPr txBox="1">
            <a:spLocks noChangeArrowheads="1"/>
          </p:cNvSpPr>
          <p:nvPr/>
        </p:nvSpPr>
        <p:spPr bwMode="auto">
          <a:xfrm>
            <a:off x="6384925" y="806450"/>
            <a:ext cx="217239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Blue line: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given a P</a:t>
            </a:r>
            <a:r>
              <a:rPr lang="en-US" sz="2000" baseline="30000" dirty="0">
                <a:solidFill>
                  <a:srgbClr val="0070C0"/>
                </a:solidFill>
              </a:rPr>
              <a:t>0</a:t>
            </a:r>
            <a:r>
              <a:rPr lang="en-US" sz="2000" dirty="0">
                <a:solidFill>
                  <a:srgbClr val="0070C0"/>
                </a:solidFill>
              </a:rPr>
              <a:t>, at t=0,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the probability of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finding a P</a:t>
            </a:r>
            <a:r>
              <a:rPr lang="en-US" sz="2000" baseline="30000" dirty="0">
                <a:solidFill>
                  <a:srgbClr val="0070C0"/>
                </a:solidFill>
              </a:rPr>
              <a:t>0</a:t>
            </a:r>
            <a:r>
              <a:rPr lang="en-US" sz="2000" dirty="0">
                <a:solidFill>
                  <a:srgbClr val="0070C0"/>
                </a:solidFill>
              </a:rPr>
              <a:t> at t.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Red Line: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given a P</a:t>
            </a:r>
            <a:r>
              <a:rPr lang="en-US" sz="2000" baseline="30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 at t=0,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the probability of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finding a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baseline="30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at t.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03154" name="Text Box 18"/>
          <p:cNvSpPr txBox="1">
            <a:spLocks noChangeArrowheads="1"/>
          </p:cNvSpPr>
          <p:nvPr/>
        </p:nvSpPr>
        <p:spPr bwMode="auto">
          <a:xfrm>
            <a:off x="8153400" y="3962400"/>
            <a:ext cx="7778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C0099"/>
                </a:solidFill>
              </a:rPr>
              <a:t>(</a:t>
            </a:r>
            <a:r>
              <a:rPr lang="en-US" sz="1200" dirty="0" err="1">
                <a:solidFill>
                  <a:srgbClr val="CC0099"/>
                </a:solidFill>
              </a:rPr>
              <a:t>Vts</a:t>
            </a:r>
            <a:r>
              <a:rPr lang="en-US" sz="1200" dirty="0">
                <a:solidFill>
                  <a:srgbClr val="CC0099"/>
                </a:solidFill>
              </a:rPr>
              <a:t>/</a:t>
            </a:r>
            <a:r>
              <a:rPr lang="en-US" sz="1200" dirty="0" err="1">
                <a:solidFill>
                  <a:srgbClr val="CC0099"/>
                </a:solidFill>
              </a:rPr>
              <a:t>Vtd</a:t>
            </a:r>
            <a:r>
              <a:rPr lang="en-US" sz="1200" dirty="0">
                <a:solidFill>
                  <a:srgbClr val="CC0099"/>
                </a:solidFill>
              </a:rPr>
              <a:t>)</a:t>
            </a:r>
          </a:p>
        </p:txBody>
      </p:sp>
      <p:sp>
        <p:nvSpPr>
          <p:cNvPr id="603155" name="Text Box 19"/>
          <p:cNvSpPr txBox="1">
            <a:spLocks noChangeArrowheads="1"/>
          </p:cNvSpPr>
          <p:nvPr/>
        </p:nvSpPr>
        <p:spPr bwMode="auto">
          <a:xfrm>
            <a:off x="6119813" y="4940300"/>
            <a:ext cx="312632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C0099"/>
                </a:solidFill>
              </a:rPr>
              <a:t>(Box </a:t>
            </a:r>
            <a:r>
              <a:rPr lang="en-US" sz="1400" dirty="0" smtClean="0">
                <a:solidFill>
                  <a:srgbClr val="CC0099"/>
                </a:solidFill>
              </a:rPr>
              <a:t>diagram: beauty mass &lt;&lt; top mass)</a:t>
            </a:r>
            <a:endParaRPr lang="en-US" sz="1400" dirty="0">
              <a:solidFill>
                <a:srgbClr val="CC0099"/>
              </a:solidFill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7442200" y="6048375"/>
            <a:ext cx="149166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C0099"/>
                </a:solidFill>
              </a:rPr>
              <a:t>(Top decays too fast)</a:t>
            </a:r>
            <a:endParaRPr lang="en-US" sz="1200" dirty="0">
              <a:solidFill>
                <a:srgbClr val="CC0099"/>
              </a:solidFill>
            </a:endParaRPr>
          </a:p>
        </p:txBody>
      </p:sp>
      <p:sp>
        <p:nvSpPr>
          <p:cNvPr id="603153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dirty="0"/>
              <a:t>Summary of Neutral Meson Mixing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07300" y="3035300"/>
            <a:ext cx="15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92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54" grpId="0"/>
      <p:bldP spid="603155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Performance: </a:t>
            </a:r>
            <a:r>
              <a:rPr lang="en-US" dirty="0" err="1" smtClean="0"/>
              <a:t>B</a:t>
            </a:r>
            <a:r>
              <a:rPr lang="en-US" baseline="-25000" dirty="0" err="1"/>
              <a:t>d</a:t>
            </a:r>
            <a:r>
              <a:rPr lang="en-US" baseline="-25000" dirty="0" smtClean="0"/>
              <a:t>/</a:t>
            </a:r>
            <a:r>
              <a:rPr lang="en-US" baseline="-25000" dirty="0"/>
              <a:t>s</a:t>
            </a:r>
            <a:r>
              <a:rPr lang="en-US" baseline="-25000" dirty="0" smtClean="0"/>
              <a:t> </a:t>
            </a:r>
            <a:r>
              <a:rPr lang="en-US" dirty="0" smtClean="0"/>
              <a:t>Mixing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BsDsp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6" y="1609154"/>
            <a:ext cx="4297650" cy="2614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3999" y="1420439"/>
            <a:ext cx="2056973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New.J.Phys.15 (2013) 053021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BdMixing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7" y="1679550"/>
            <a:ext cx="3349918" cy="24046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7817" y="579840"/>
            <a:ext cx="831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Trigger, background suppression, decay time reconstruction, </a:t>
            </a:r>
            <a:r>
              <a:rPr lang="en-US" dirty="0" err="1" smtClean="0">
                <a:solidFill>
                  <a:srgbClr val="0000FF"/>
                </a:solidFill>
              </a:rPr>
              <a:t>flavour</a:t>
            </a:r>
            <a:r>
              <a:rPr lang="en-US" dirty="0" smtClean="0">
                <a:solidFill>
                  <a:srgbClr val="0000FF"/>
                </a:solidFill>
              </a:rPr>
              <a:t> tagging: </a:t>
            </a:r>
            <a:r>
              <a:rPr lang="en-US" b="1" i="1" dirty="0" smtClean="0">
                <a:solidFill>
                  <a:srgbClr val="0000FF"/>
                </a:solidFill>
              </a:rPr>
              <a:t>it works!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537" y="1312394"/>
            <a:ext cx="1241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</a:t>
            </a:r>
            <a:r>
              <a:rPr lang="en-US" sz="2200" baseline="30000" dirty="0" smtClean="0"/>
              <a:t>0</a:t>
            </a:r>
            <a:r>
              <a:rPr lang="en-US" sz="2200" dirty="0" smtClean="0">
                <a:sym typeface="Wingdings"/>
              </a:rPr>
              <a:t>D</a:t>
            </a:r>
            <a:r>
              <a:rPr lang="en-US" sz="2200" baseline="30000" dirty="0" smtClean="0">
                <a:sym typeface="Wingdings"/>
              </a:rPr>
              <a:t>- </a:t>
            </a:r>
            <a:r>
              <a:rPr lang="en-US" sz="2200" dirty="0" smtClean="0">
                <a:latin typeface="Symbol"/>
                <a:sym typeface="Wingdings"/>
              </a:rPr>
              <a:t>p</a:t>
            </a:r>
            <a:r>
              <a:rPr lang="en-US" sz="2200" baseline="30000" dirty="0" smtClean="0">
                <a:latin typeface="Symbol"/>
                <a:sym typeface="Wingdings"/>
              </a:rPr>
              <a:t>+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57721" y="1270627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</a:t>
            </a:r>
            <a:r>
              <a:rPr lang="en-US" sz="2200" baseline="-25000" dirty="0" smtClean="0"/>
              <a:t>s</a:t>
            </a:r>
            <a:r>
              <a:rPr lang="en-US" sz="2200" baseline="30000" dirty="0" smtClean="0"/>
              <a:t>0</a:t>
            </a:r>
            <a:r>
              <a:rPr lang="en-US" sz="2200" dirty="0" smtClean="0">
                <a:sym typeface="Wingdings"/>
              </a:rPr>
              <a:t>D</a:t>
            </a:r>
            <a:r>
              <a:rPr lang="en-US" sz="2200" baseline="-25000" dirty="0" smtClean="0">
                <a:sym typeface="Wingdings"/>
              </a:rPr>
              <a:t>s</a:t>
            </a:r>
            <a:r>
              <a:rPr lang="en-US" sz="2200" baseline="30000" dirty="0" smtClean="0">
                <a:sym typeface="Wingdings"/>
              </a:rPr>
              <a:t>- </a:t>
            </a:r>
            <a:r>
              <a:rPr lang="en-US" sz="2200" dirty="0" smtClean="0">
                <a:latin typeface="Symbol"/>
                <a:sym typeface="Wingdings"/>
              </a:rPr>
              <a:t>p</a:t>
            </a:r>
            <a:r>
              <a:rPr lang="en-US" sz="2200" baseline="30000" dirty="0" smtClean="0">
                <a:latin typeface="Symbol"/>
                <a:sym typeface="Wingdings"/>
              </a:rPr>
              <a:t>+</a:t>
            </a:r>
            <a:endParaRPr lang="en-US" sz="22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30064" y="1120787"/>
            <a:ext cx="3726299" cy="553182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5546" y="947202"/>
            <a:ext cx="162786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– B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mixing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57616" y="1450934"/>
            <a:ext cx="1840844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Phys.Lett.B719 (2013) 318 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Bs_mixing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5" y="4071308"/>
            <a:ext cx="4324299" cy="26159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6902" y="1120787"/>
            <a:ext cx="4317134" cy="5500094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90309" y="958464"/>
            <a:ext cx="179505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-25000" dirty="0" smtClean="0"/>
              <a:t>s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– B</a:t>
            </a:r>
            <a:r>
              <a:rPr lang="en-US" sz="2000" baseline="-25000" dirty="0" smtClean="0"/>
              <a:t>s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mixing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64842" y="1027734"/>
            <a:ext cx="1864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77335" y="1053323"/>
            <a:ext cx="1864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2" y="4136082"/>
            <a:ext cx="3458368" cy="25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2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47BD-6621-4F04-AEAA-4962F2CC8D18}" type="slidenum">
              <a:rPr lang="en-US"/>
              <a:pPr/>
              <a:t>16</a:t>
            </a:fld>
            <a:endParaRPr lang="en-US"/>
          </a:p>
        </p:txBody>
      </p:sp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08259" name="Text Box 3"/>
          <p:cNvSpPr txBox="1">
            <a:spLocks noChangeArrowheads="1"/>
          </p:cNvSpPr>
          <p:nvPr/>
        </p:nvSpPr>
        <p:spPr bwMode="auto">
          <a:xfrm>
            <a:off x="1905000" y="1371600"/>
            <a:ext cx="5317581" cy="52322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B) CP </a:t>
            </a:r>
            <a:r>
              <a:rPr lang="en-US" sz="2800" dirty="0">
                <a:solidFill>
                  <a:srgbClr val="000099"/>
                </a:solidFill>
              </a:rPr>
              <a:t>violation in neutral B decays</a:t>
            </a:r>
          </a:p>
        </p:txBody>
      </p:sp>
      <p:pic>
        <p:nvPicPr>
          <p:cNvPr id="608260" name="Picture 4" descr="n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514600"/>
            <a:ext cx="3543300" cy="354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460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5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2AF-D496-4394-826E-C75F8FCA2014}" type="slidenum">
              <a:rPr lang="en-US"/>
              <a:pPr/>
              <a:t>17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CP violation in Mixing?</a:t>
            </a:r>
            <a:endParaRPr lang="en-GB"/>
          </a:p>
        </p:txBody>
      </p:sp>
      <p:graphicFrame>
        <p:nvGraphicFramePr>
          <p:cNvPr id="606211" name="Object 3"/>
          <p:cNvGraphicFramePr>
            <a:graphicFrameLocks noChangeAspect="1"/>
          </p:cNvGraphicFramePr>
          <p:nvPr/>
        </p:nvGraphicFramePr>
        <p:xfrm>
          <a:off x="6061075" y="3492500"/>
          <a:ext cx="224155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75" name="Equation" r:id="rId3" imgW="977760" imgH="279360" progId="Equation.DSMT4">
                  <p:embed/>
                </p:oleObj>
              </mc:Choice>
              <mc:Fallback>
                <p:oleObj name="Equation" r:id="rId3" imgW="9777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075" y="3492500"/>
                        <a:ext cx="224155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2" name="Object 4"/>
          <p:cNvGraphicFramePr>
            <a:graphicFrameLocks noChangeAspect="1"/>
          </p:cNvGraphicFramePr>
          <p:nvPr/>
        </p:nvGraphicFramePr>
        <p:xfrm>
          <a:off x="6070600" y="2884488"/>
          <a:ext cx="2241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76" name="Equation" r:id="rId5" imgW="977760" imgH="279360" progId="Equation.DSMT4">
                  <p:embed/>
                </p:oleObj>
              </mc:Choice>
              <mc:Fallback>
                <p:oleObj name="Equation" r:id="rId5" imgW="9777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2884488"/>
                        <a:ext cx="224155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54250" y="2408238"/>
            <a:ext cx="1785938" cy="942975"/>
            <a:chOff x="1252" y="1317"/>
            <a:chExt cx="1125" cy="594"/>
          </a:xfrm>
        </p:grpSpPr>
        <p:graphicFrame>
          <p:nvGraphicFramePr>
            <p:cNvPr id="606214" name="Object 6"/>
            <p:cNvGraphicFramePr>
              <a:graphicFrameLocks noChangeAspect="1"/>
            </p:cNvGraphicFramePr>
            <p:nvPr/>
          </p:nvGraphicFramePr>
          <p:xfrm>
            <a:off x="1804" y="1317"/>
            <a:ext cx="573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77" name="Equation" r:id="rId7" imgW="355320" imgH="190440" progId="Equation.DSMT4">
                    <p:embed/>
                  </p:oleObj>
                </mc:Choice>
                <mc:Fallback>
                  <p:oleObj name="Equation" r:id="rId7" imgW="35532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4" y="1317"/>
                          <a:ext cx="573" cy="3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6215" name="Line 7"/>
            <p:cNvSpPr>
              <a:spLocks noChangeShapeType="1"/>
            </p:cNvSpPr>
            <p:nvPr/>
          </p:nvSpPr>
          <p:spPr bwMode="auto">
            <a:xfrm flipV="1">
              <a:off x="1252" y="1489"/>
              <a:ext cx="470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78063" y="2947988"/>
            <a:ext cx="1747837" cy="555625"/>
            <a:chOff x="1267" y="1657"/>
            <a:chExt cx="1101" cy="350"/>
          </a:xfrm>
        </p:grpSpPr>
        <p:graphicFrame>
          <p:nvGraphicFramePr>
            <p:cNvPr id="606217" name="Object 9"/>
            <p:cNvGraphicFramePr>
              <a:graphicFrameLocks noChangeAspect="1"/>
            </p:cNvGraphicFramePr>
            <p:nvPr/>
          </p:nvGraphicFramePr>
          <p:xfrm>
            <a:off x="1794" y="1657"/>
            <a:ext cx="574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78" name="Equation" r:id="rId9" imgW="355320" imgH="190440" progId="Equation.DSMT4">
                    <p:embed/>
                  </p:oleObj>
                </mc:Choice>
                <mc:Fallback>
                  <p:oleObj name="Equation" r:id="rId9" imgW="35532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4" y="1657"/>
                          <a:ext cx="574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6218" name="Line 10"/>
            <p:cNvSpPr>
              <a:spLocks noChangeShapeType="1"/>
            </p:cNvSpPr>
            <p:nvPr/>
          </p:nvSpPr>
          <p:spPr bwMode="auto">
            <a:xfrm flipV="1">
              <a:off x="1267" y="1820"/>
              <a:ext cx="437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287588" y="3563938"/>
            <a:ext cx="1816100" cy="487362"/>
            <a:chOff x="1273" y="2045"/>
            <a:chExt cx="1144" cy="307"/>
          </a:xfrm>
        </p:grpSpPr>
        <p:graphicFrame>
          <p:nvGraphicFramePr>
            <p:cNvPr id="606220" name="Object 12"/>
            <p:cNvGraphicFramePr>
              <a:graphicFrameLocks noChangeAspect="1"/>
            </p:cNvGraphicFramePr>
            <p:nvPr/>
          </p:nvGraphicFramePr>
          <p:xfrm>
            <a:off x="1823" y="2045"/>
            <a:ext cx="594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79" name="Equation" r:id="rId11" imgW="368280" imgH="190440" progId="Equation.DSMT4">
                    <p:embed/>
                  </p:oleObj>
                </mc:Choice>
                <mc:Fallback>
                  <p:oleObj name="Equation" r:id="rId11" imgW="3682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3" y="2045"/>
                          <a:ext cx="594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6221" name="Line 13"/>
            <p:cNvSpPr>
              <a:spLocks noChangeShapeType="1"/>
            </p:cNvSpPr>
            <p:nvPr/>
          </p:nvSpPr>
          <p:spPr bwMode="auto">
            <a:xfrm>
              <a:off x="1273" y="2127"/>
              <a:ext cx="429" cy="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286000" y="3910013"/>
            <a:ext cx="1795463" cy="719137"/>
            <a:chOff x="1272" y="2263"/>
            <a:chExt cx="1131" cy="453"/>
          </a:xfrm>
        </p:grpSpPr>
        <p:graphicFrame>
          <p:nvGraphicFramePr>
            <p:cNvPr id="606223" name="Object 15"/>
            <p:cNvGraphicFramePr>
              <a:graphicFrameLocks noChangeAspect="1"/>
            </p:cNvGraphicFramePr>
            <p:nvPr/>
          </p:nvGraphicFramePr>
          <p:xfrm>
            <a:off x="1830" y="2408"/>
            <a:ext cx="573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0" name="Equation" r:id="rId13" imgW="355320" imgH="190440" progId="Equation.DSMT4">
                    <p:embed/>
                  </p:oleObj>
                </mc:Choice>
                <mc:Fallback>
                  <p:oleObj name="Equation" r:id="rId13" imgW="35532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0" y="2408"/>
                          <a:ext cx="573" cy="3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6224" name="Line 16"/>
            <p:cNvSpPr>
              <a:spLocks noChangeShapeType="1"/>
            </p:cNvSpPr>
            <p:nvPr/>
          </p:nvSpPr>
          <p:spPr bwMode="auto">
            <a:xfrm>
              <a:off x="1272" y="2263"/>
              <a:ext cx="429" cy="3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52425" y="4891088"/>
            <a:ext cx="3889375" cy="1663700"/>
            <a:chOff x="1872" y="1722"/>
            <a:chExt cx="2450" cy="1048"/>
          </a:xfrm>
        </p:grpSpPr>
        <p:sp>
          <p:nvSpPr>
            <p:cNvPr id="606226" name="Line 18"/>
            <p:cNvSpPr>
              <a:spLocks noChangeShapeType="1"/>
            </p:cNvSpPr>
            <p:nvPr/>
          </p:nvSpPr>
          <p:spPr bwMode="auto">
            <a:xfrm>
              <a:off x="3017" y="2142"/>
              <a:ext cx="464" cy="316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27" name="Line 19"/>
            <p:cNvSpPr>
              <a:spLocks noChangeShapeType="1"/>
            </p:cNvSpPr>
            <p:nvPr/>
          </p:nvSpPr>
          <p:spPr bwMode="auto">
            <a:xfrm>
              <a:off x="3201" y="2262"/>
              <a:ext cx="277" cy="193"/>
            </a:xfrm>
            <a:prstGeom prst="line">
              <a:avLst/>
            </a:prstGeom>
            <a:noFill/>
            <a:ln w="12700" cap="sq">
              <a:solidFill>
                <a:srgbClr val="FF3300"/>
              </a:solidFill>
              <a:miter lim="800000"/>
              <a:headEnd type="triangle" w="lg" len="sm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28" name="Line 20"/>
            <p:cNvSpPr>
              <a:spLocks noChangeShapeType="1"/>
            </p:cNvSpPr>
            <p:nvPr/>
          </p:nvSpPr>
          <p:spPr bwMode="auto">
            <a:xfrm>
              <a:off x="2333" y="2142"/>
              <a:ext cx="684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29" name="Line 21"/>
            <p:cNvSpPr>
              <a:spLocks noChangeShapeType="1"/>
            </p:cNvSpPr>
            <p:nvPr/>
          </p:nvSpPr>
          <p:spPr bwMode="auto">
            <a:xfrm flipV="1">
              <a:off x="3017" y="1929"/>
              <a:ext cx="277" cy="213"/>
            </a:xfrm>
            <a:prstGeom prst="line">
              <a:avLst/>
            </a:prstGeom>
            <a:noFill/>
            <a:ln w="28575" cap="rnd">
              <a:solidFill>
                <a:srgbClr val="008000"/>
              </a:solidFill>
              <a:prstDash val="sysDot"/>
              <a:miter lim="800000"/>
              <a:headEnd type="oval" w="med" len="med"/>
              <a:tailEnd type="none" w="sm" len="sm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30" name="Line 22"/>
            <p:cNvSpPr>
              <a:spLocks noChangeShapeType="1"/>
            </p:cNvSpPr>
            <p:nvPr/>
          </p:nvSpPr>
          <p:spPr bwMode="auto">
            <a:xfrm>
              <a:off x="2597" y="2134"/>
              <a:ext cx="406" cy="0"/>
            </a:xfrm>
            <a:prstGeom prst="line">
              <a:avLst/>
            </a:prstGeom>
            <a:noFill/>
            <a:ln w="12700" cap="sq">
              <a:solidFill>
                <a:srgbClr val="FF3300"/>
              </a:solidFill>
              <a:miter lim="800000"/>
              <a:headEnd type="triangle" w="lg" len="sm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31" name="Text Box 23"/>
            <p:cNvSpPr txBox="1">
              <a:spLocks noChangeArrowheads="1"/>
            </p:cNvSpPr>
            <p:nvPr/>
          </p:nvSpPr>
          <p:spPr bwMode="auto">
            <a:xfrm>
              <a:off x="2664" y="1833"/>
              <a:ext cx="51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1">
                  <a:latin typeface="Times New Roman" pitchFamily="18" charset="0"/>
                </a:rPr>
                <a:t>gV</a:t>
              </a:r>
              <a:r>
                <a:rPr lang="en-US" sz="2400" i="1" baseline="-25000">
                  <a:latin typeface="Times New Roman" pitchFamily="18" charset="0"/>
                </a:rPr>
                <a:t>cb</a:t>
              </a:r>
              <a:r>
                <a:rPr lang="en-US" sz="2400" i="1" baseline="30000">
                  <a:latin typeface="Times New Roman" pitchFamily="18" charset="0"/>
                </a:rPr>
                <a:t>*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06232" name="Line 24"/>
            <p:cNvSpPr>
              <a:spLocks noChangeShapeType="1"/>
            </p:cNvSpPr>
            <p:nvPr/>
          </p:nvSpPr>
          <p:spPr bwMode="auto">
            <a:xfrm>
              <a:off x="2375" y="2301"/>
              <a:ext cx="110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06233" name="Line 25"/>
            <p:cNvSpPr>
              <a:spLocks noChangeShapeType="1"/>
            </p:cNvSpPr>
            <p:nvPr/>
          </p:nvSpPr>
          <p:spPr bwMode="auto">
            <a:xfrm>
              <a:off x="2587" y="2354"/>
              <a:ext cx="409" cy="1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graphicFrame>
          <p:nvGraphicFramePr>
            <p:cNvPr id="606234" name="Object 26"/>
            <p:cNvGraphicFramePr>
              <a:graphicFrameLocks noChangeAspect="1"/>
            </p:cNvGraphicFramePr>
            <p:nvPr/>
          </p:nvGraphicFramePr>
          <p:xfrm>
            <a:off x="3350" y="1722"/>
            <a:ext cx="972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1" name="Equation" r:id="rId15" imgW="711000" imgH="241200" progId="Equation.DSMT4">
                    <p:embed/>
                  </p:oleObj>
                </mc:Choice>
                <mc:Fallback>
                  <p:oleObj name="Equation" r:id="rId15" imgW="7110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0" y="1722"/>
                          <a:ext cx="972" cy="3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6235" name="Object 27"/>
            <p:cNvGraphicFramePr>
              <a:graphicFrameLocks noChangeAspect="1"/>
            </p:cNvGraphicFramePr>
            <p:nvPr/>
          </p:nvGraphicFramePr>
          <p:xfrm>
            <a:off x="3469" y="2267"/>
            <a:ext cx="163" cy="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2" name="Equation" r:id="rId17" imgW="139680" imgH="431640" progId="Equation.DSMT4">
                    <p:embed/>
                  </p:oleObj>
                </mc:Choice>
                <mc:Fallback>
                  <p:oleObj name="Equation" r:id="rId17" imgW="13968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9" y="2267"/>
                          <a:ext cx="163" cy="5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6236" name="Object 28"/>
            <p:cNvGraphicFramePr>
              <a:graphicFrameLocks noChangeAspect="1"/>
            </p:cNvGraphicFramePr>
            <p:nvPr/>
          </p:nvGraphicFramePr>
          <p:xfrm>
            <a:off x="1872" y="1946"/>
            <a:ext cx="474" cy="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3" name="Equation" r:id="rId19" imgW="406080" imgH="482400" progId="Equation.DSMT4">
                    <p:embed/>
                  </p:oleObj>
                </mc:Choice>
                <mc:Fallback>
                  <p:oleObj name="Equation" r:id="rId19" imgW="40608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6"/>
                          <a:ext cx="474" cy="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4776788" y="4892675"/>
            <a:ext cx="3900487" cy="1663700"/>
            <a:chOff x="3144" y="1391"/>
            <a:chExt cx="2457" cy="1048"/>
          </a:xfrm>
        </p:grpSpPr>
        <p:sp>
          <p:nvSpPr>
            <p:cNvPr id="606238" name="Line 30"/>
            <p:cNvSpPr>
              <a:spLocks noChangeShapeType="1"/>
            </p:cNvSpPr>
            <p:nvPr/>
          </p:nvSpPr>
          <p:spPr bwMode="auto">
            <a:xfrm>
              <a:off x="4296" y="1811"/>
              <a:ext cx="464" cy="316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39" name="Line 31"/>
            <p:cNvSpPr>
              <a:spLocks noChangeShapeType="1"/>
            </p:cNvSpPr>
            <p:nvPr/>
          </p:nvSpPr>
          <p:spPr bwMode="auto">
            <a:xfrm>
              <a:off x="4480" y="1931"/>
              <a:ext cx="277" cy="193"/>
            </a:xfrm>
            <a:prstGeom prst="line">
              <a:avLst/>
            </a:prstGeom>
            <a:noFill/>
            <a:ln w="12700" cap="sq">
              <a:solidFill>
                <a:srgbClr val="FF3300"/>
              </a:solidFill>
              <a:miter lim="800000"/>
              <a:headEnd type="triangle" w="lg" len="sm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40" name="Line 32"/>
            <p:cNvSpPr>
              <a:spLocks noChangeShapeType="1"/>
            </p:cNvSpPr>
            <p:nvPr/>
          </p:nvSpPr>
          <p:spPr bwMode="auto">
            <a:xfrm>
              <a:off x="3612" y="1811"/>
              <a:ext cx="684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41" name="Line 33"/>
            <p:cNvSpPr>
              <a:spLocks noChangeShapeType="1"/>
            </p:cNvSpPr>
            <p:nvPr/>
          </p:nvSpPr>
          <p:spPr bwMode="auto">
            <a:xfrm flipV="1">
              <a:off x="4296" y="1598"/>
              <a:ext cx="277" cy="213"/>
            </a:xfrm>
            <a:prstGeom prst="line">
              <a:avLst/>
            </a:prstGeom>
            <a:noFill/>
            <a:ln w="28575" cap="rnd">
              <a:solidFill>
                <a:srgbClr val="008000"/>
              </a:solidFill>
              <a:prstDash val="sysDot"/>
              <a:miter lim="800000"/>
              <a:headEnd type="oval" w="med" len="med"/>
              <a:tailEnd type="none" w="sm" len="sm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42" name="Line 34"/>
            <p:cNvSpPr>
              <a:spLocks noChangeShapeType="1"/>
            </p:cNvSpPr>
            <p:nvPr/>
          </p:nvSpPr>
          <p:spPr bwMode="auto">
            <a:xfrm>
              <a:off x="3876" y="1803"/>
              <a:ext cx="406" cy="0"/>
            </a:xfrm>
            <a:prstGeom prst="line">
              <a:avLst/>
            </a:prstGeom>
            <a:noFill/>
            <a:ln w="12700" cap="sq">
              <a:solidFill>
                <a:srgbClr val="FF3300"/>
              </a:solidFill>
              <a:miter lim="800000"/>
              <a:headEnd type="triangle" w="lg" len="sm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06243" name="Text Box 35"/>
            <p:cNvSpPr txBox="1">
              <a:spLocks noChangeArrowheads="1"/>
            </p:cNvSpPr>
            <p:nvPr/>
          </p:nvSpPr>
          <p:spPr bwMode="auto">
            <a:xfrm>
              <a:off x="3943" y="1502"/>
              <a:ext cx="450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1">
                  <a:latin typeface="Times New Roman" pitchFamily="18" charset="0"/>
                </a:rPr>
                <a:t>gV</a:t>
              </a:r>
              <a:r>
                <a:rPr lang="en-US" sz="2400" i="1" baseline="-25000">
                  <a:latin typeface="Times New Roman" pitchFamily="18" charset="0"/>
                </a:rPr>
                <a:t>cb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06244" name="Line 36"/>
            <p:cNvSpPr>
              <a:spLocks noChangeShapeType="1"/>
            </p:cNvSpPr>
            <p:nvPr/>
          </p:nvSpPr>
          <p:spPr bwMode="auto">
            <a:xfrm>
              <a:off x="3654" y="1970"/>
              <a:ext cx="110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06245" name="Line 37"/>
            <p:cNvSpPr>
              <a:spLocks noChangeShapeType="1"/>
            </p:cNvSpPr>
            <p:nvPr/>
          </p:nvSpPr>
          <p:spPr bwMode="auto">
            <a:xfrm>
              <a:off x="3866" y="2023"/>
              <a:ext cx="409" cy="1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graphicFrame>
          <p:nvGraphicFramePr>
            <p:cNvPr id="606246" name="Object 38"/>
            <p:cNvGraphicFramePr>
              <a:graphicFrameLocks noChangeAspect="1"/>
            </p:cNvGraphicFramePr>
            <p:nvPr/>
          </p:nvGraphicFramePr>
          <p:xfrm>
            <a:off x="4629" y="1391"/>
            <a:ext cx="972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4" name="Equation" r:id="rId21" imgW="711000" imgH="241200" progId="Equation.DSMT4">
                    <p:embed/>
                  </p:oleObj>
                </mc:Choice>
                <mc:Fallback>
                  <p:oleObj name="Equation" r:id="rId21" imgW="7110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9" y="1391"/>
                          <a:ext cx="972" cy="3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6247" name="Object 39"/>
            <p:cNvGraphicFramePr>
              <a:graphicFrameLocks noChangeAspect="1"/>
            </p:cNvGraphicFramePr>
            <p:nvPr/>
          </p:nvGraphicFramePr>
          <p:xfrm>
            <a:off x="4741" y="1936"/>
            <a:ext cx="177" cy="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5" name="Equation" r:id="rId23" imgW="152280" imgH="431640" progId="Equation.DSMT4">
                    <p:embed/>
                  </p:oleObj>
                </mc:Choice>
                <mc:Fallback>
                  <p:oleObj name="Equation" r:id="rId23" imgW="15228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1" y="1936"/>
                          <a:ext cx="177" cy="5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6248" name="Object 40"/>
            <p:cNvGraphicFramePr>
              <a:graphicFrameLocks noChangeAspect="1"/>
            </p:cNvGraphicFramePr>
            <p:nvPr/>
          </p:nvGraphicFramePr>
          <p:xfrm>
            <a:off x="3144" y="1630"/>
            <a:ext cx="489" cy="5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6" name="Equation" r:id="rId25" imgW="419040" imgH="457200" progId="Equation.DSMT4">
                    <p:embed/>
                  </p:oleObj>
                </mc:Choice>
                <mc:Fallback>
                  <p:oleObj name="Equation" r:id="rId25" imgW="41904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4" y="1630"/>
                          <a:ext cx="489" cy="5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4198938" y="2392363"/>
            <a:ext cx="1609725" cy="2238375"/>
            <a:chOff x="2477" y="1307"/>
            <a:chExt cx="1014" cy="1410"/>
          </a:xfrm>
        </p:grpSpPr>
        <p:graphicFrame>
          <p:nvGraphicFramePr>
            <p:cNvPr id="606250" name="Object 42"/>
            <p:cNvGraphicFramePr>
              <a:graphicFrameLocks noChangeAspect="1"/>
            </p:cNvGraphicFramePr>
            <p:nvPr/>
          </p:nvGraphicFramePr>
          <p:xfrm>
            <a:off x="2477" y="1307"/>
            <a:ext cx="983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7" name="Equation" r:id="rId27" imgW="609480" imgH="203040" progId="Equation.DSMT4">
                    <p:embed/>
                  </p:oleObj>
                </mc:Choice>
                <mc:Fallback>
                  <p:oleObj name="Equation" r:id="rId27" imgW="6094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7" y="1307"/>
                          <a:ext cx="983" cy="3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6251" name="Object 43"/>
            <p:cNvGraphicFramePr>
              <a:graphicFrameLocks noChangeAspect="1"/>
            </p:cNvGraphicFramePr>
            <p:nvPr/>
          </p:nvGraphicFramePr>
          <p:xfrm>
            <a:off x="2488" y="1646"/>
            <a:ext cx="1003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8" name="Equation" r:id="rId29" imgW="622080" imgH="203040" progId="Equation.DSMT4">
                    <p:embed/>
                  </p:oleObj>
                </mc:Choice>
                <mc:Fallback>
                  <p:oleObj name="Equation" r:id="rId29" imgW="6220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8" y="1646"/>
                          <a:ext cx="1003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6252" name="Object 44"/>
            <p:cNvGraphicFramePr>
              <a:graphicFrameLocks noChangeAspect="1"/>
            </p:cNvGraphicFramePr>
            <p:nvPr/>
          </p:nvGraphicFramePr>
          <p:xfrm>
            <a:off x="2492" y="2002"/>
            <a:ext cx="981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89" name="Equation" r:id="rId31" imgW="609480" imgH="203040" progId="Equation.DSMT4">
                    <p:embed/>
                  </p:oleObj>
                </mc:Choice>
                <mc:Fallback>
                  <p:oleObj name="Equation" r:id="rId31" imgW="6094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2" y="2002"/>
                          <a:ext cx="981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6253" name="Object 45"/>
            <p:cNvGraphicFramePr>
              <a:graphicFrameLocks noChangeAspect="1"/>
            </p:cNvGraphicFramePr>
            <p:nvPr/>
          </p:nvGraphicFramePr>
          <p:xfrm>
            <a:off x="2502" y="2389"/>
            <a:ext cx="983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90" name="Equation" r:id="rId33" imgW="609480" imgH="203040" progId="Equation.DSMT4">
                    <p:embed/>
                  </p:oleObj>
                </mc:Choice>
                <mc:Fallback>
                  <p:oleObj name="Equation" r:id="rId33" imgW="6094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2" y="2389"/>
                          <a:ext cx="983" cy="3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881063" y="1831975"/>
            <a:ext cx="5135562" cy="1981200"/>
            <a:chOff x="555" y="1154"/>
            <a:chExt cx="3235" cy="1248"/>
          </a:xfrm>
        </p:grpSpPr>
        <p:graphicFrame>
          <p:nvGraphicFramePr>
            <p:cNvPr id="606255" name="Object 47"/>
            <p:cNvGraphicFramePr>
              <a:graphicFrameLocks noChangeAspect="1"/>
            </p:cNvGraphicFramePr>
            <p:nvPr/>
          </p:nvGraphicFramePr>
          <p:xfrm>
            <a:off x="801" y="2095"/>
            <a:ext cx="573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91" name="Equation" r:id="rId35" imgW="355320" imgH="190440" progId="Equation.DSMT4">
                    <p:embed/>
                  </p:oleObj>
                </mc:Choice>
                <mc:Fallback>
                  <p:oleObj name="Equation" r:id="rId35" imgW="35532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1" y="2095"/>
                          <a:ext cx="573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6256" name="Line 48"/>
            <p:cNvSpPr>
              <a:spLocks noChangeShapeType="1"/>
            </p:cNvSpPr>
            <p:nvPr/>
          </p:nvSpPr>
          <p:spPr bwMode="auto">
            <a:xfrm>
              <a:off x="555" y="1541"/>
              <a:ext cx="32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606257" name="Text Box 49"/>
            <p:cNvSpPr txBox="1">
              <a:spLocks noChangeArrowheads="1"/>
            </p:cNvSpPr>
            <p:nvPr/>
          </p:nvSpPr>
          <p:spPr bwMode="auto">
            <a:xfrm>
              <a:off x="648" y="1184"/>
              <a:ext cx="447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/>
                <a:t>t=0</a:t>
              </a:r>
            </a:p>
          </p:txBody>
        </p:sp>
        <p:sp>
          <p:nvSpPr>
            <p:cNvPr id="606258" name="Text Box 50"/>
            <p:cNvSpPr txBox="1">
              <a:spLocks noChangeArrowheads="1"/>
            </p:cNvSpPr>
            <p:nvPr/>
          </p:nvSpPr>
          <p:spPr bwMode="auto">
            <a:xfrm>
              <a:off x="2181" y="1154"/>
              <a:ext cx="191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/>
                <a:t>t</a:t>
              </a:r>
            </a:p>
          </p:txBody>
        </p:sp>
      </p:grpSp>
      <p:graphicFrame>
        <p:nvGraphicFramePr>
          <p:cNvPr id="606259" name="Object 51"/>
          <p:cNvGraphicFramePr>
            <a:graphicFrameLocks noChangeAspect="1"/>
          </p:cNvGraphicFramePr>
          <p:nvPr/>
        </p:nvGraphicFramePr>
        <p:xfrm>
          <a:off x="1798638" y="1176338"/>
          <a:ext cx="4202112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92" name="Equation" r:id="rId37" imgW="1854000" imgH="279360" progId="Equation.DSMT4">
                  <p:embed/>
                </p:oleObj>
              </mc:Choice>
              <mc:Fallback>
                <p:oleObj name="Equation" r:id="rId37" imgW="18540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38" y="1176338"/>
                        <a:ext cx="4202112" cy="633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1808163" y="990600"/>
            <a:ext cx="4478337" cy="828675"/>
            <a:chOff x="1139" y="624"/>
            <a:chExt cx="2821" cy="522"/>
          </a:xfrm>
        </p:grpSpPr>
        <p:graphicFrame>
          <p:nvGraphicFramePr>
            <p:cNvPr id="606261" name="Object 53"/>
            <p:cNvGraphicFramePr>
              <a:graphicFrameLocks noChangeAspect="1"/>
            </p:cNvGraphicFramePr>
            <p:nvPr/>
          </p:nvGraphicFramePr>
          <p:xfrm>
            <a:off x="1139" y="729"/>
            <a:ext cx="2821" cy="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593" name="Equation" r:id="rId39" imgW="1777680" imgH="279360" progId="Equation.3">
                    <p:embed/>
                  </p:oleObj>
                </mc:Choice>
                <mc:Fallback>
                  <p:oleObj name="Equation" r:id="rId39" imgW="177768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9" y="729"/>
                          <a:ext cx="2821" cy="41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6262" name="Text Box 54"/>
            <p:cNvSpPr txBox="1">
              <a:spLocks noChangeArrowheads="1"/>
            </p:cNvSpPr>
            <p:nvPr/>
          </p:nvSpPr>
          <p:spPr bwMode="auto">
            <a:xfrm>
              <a:off x="2412" y="624"/>
              <a:ext cx="241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/>
                <a:t>?</a:t>
              </a:r>
              <a:endParaRPr lang="en-GB" sz="28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37425" y="1001713"/>
            <a:ext cx="1560869" cy="646331"/>
            <a:chOff x="7134225" y="1509713"/>
            <a:chExt cx="1560869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7134225" y="1509713"/>
              <a:ext cx="1560869" cy="646331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B-factories:</a:t>
              </a:r>
            </a:p>
            <a:p>
              <a:r>
                <a:rPr lang="en-US" dirty="0" smtClean="0">
                  <a:solidFill>
                    <a:srgbClr val="660066"/>
                  </a:solidFill>
                </a:rPr>
                <a:t>Coherent B-B !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302625" y="1854200"/>
              <a:ext cx="180975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1959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06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0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497B-8FC1-4131-97D8-D436D4454E70}" type="slidenum">
              <a:rPr lang="en-US"/>
              <a:pPr/>
              <a:t>18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050640" y="1929765"/>
            <a:ext cx="4562415" cy="3950627"/>
            <a:chOff x="1040" y="829"/>
            <a:chExt cx="2592" cy="1962"/>
          </a:xfrm>
        </p:grpSpPr>
        <p:pic>
          <p:nvPicPr>
            <p:cNvPr id="607236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8864"/>
            <a:stretch/>
          </p:blipFill>
          <p:spPr bwMode="auto">
            <a:xfrm>
              <a:off x="1040" y="829"/>
              <a:ext cx="2592" cy="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7238" name="Line 6"/>
            <p:cNvSpPr>
              <a:spLocks noChangeShapeType="1"/>
            </p:cNvSpPr>
            <p:nvPr/>
          </p:nvSpPr>
          <p:spPr bwMode="auto">
            <a:xfrm>
              <a:off x="1515" y="1763"/>
              <a:ext cx="1846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60723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 CP Violation in B</a:t>
            </a:r>
            <a:r>
              <a:rPr lang="en-US" baseline="30000"/>
              <a:t>0</a:t>
            </a:r>
            <a:r>
              <a:rPr lang="en-US"/>
              <a:t> Mixing</a:t>
            </a:r>
            <a:endParaRPr lang="en-GB"/>
          </a:p>
        </p:txBody>
      </p:sp>
      <p:sp>
        <p:nvSpPr>
          <p:cNvPr id="607241" name="Text Box 9"/>
          <p:cNvSpPr txBox="1">
            <a:spLocks noChangeArrowheads="1"/>
          </p:cNvSpPr>
          <p:nvPr/>
        </p:nvSpPr>
        <p:spPr bwMode="auto">
          <a:xfrm>
            <a:off x="357158" y="3054357"/>
            <a:ext cx="32897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990099"/>
                </a:solidFill>
              </a:rPr>
              <a:t>As expected</a:t>
            </a:r>
            <a:r>
              <a:rPr lang="en-US" sz="2000" dirty="0">
                <a:solidFill>
                  <a:srgbClr val="990099"/>
                </a:solidFill>
              </a:rPr>
              <a:t>, no </a:t>
            </a:r>
          </a:p>
          <a:p>
            <a:r>
              <a:rPr lang="en-US" sz="2000" dirty="0">
                <a:solidFill>
                  <a:srgbClr val="990099"/>
                </a:solidFill>
              </a:rPr>
              <a:t>asymmetry is observed</a:t>
            </a:r>
            <a:r>
              <a:rPr lang="en-US" sz="2000" dirty="0" smtClean="0">
                <a:solidFill>
                  <a:srgbClr val="990099"/>
                </a:solidFill>
              </a:rPr>
              <a:t>…</a:t>
            </a:r>
          </a:p>
          <a:p>
            <a:endParaRPr lang="en-US" sz="2000" dirty="0">
              <a:solidFill>
                <a:srgbClr val="990099"/>
              </a:solidFill>
            </a:endParaRPr>
          </a:p>
          <a:p>
            <a:r>
              <a:rPr lang="en-US" sz="2000" dirty="0" smtClean="0">
                <a:solidFill>
                  <a:srgbClr val="990099"/>
                </a:solidFill>
              </a:rPr>
              <a:t>(requires lifetime differences)</a:t>
            </a:r>
            <a:endParaRPr lang="en-GB" sz="2000" dirty="0">
              <a:solidFill>
                <a:srgbClr val="990099"/>
              </a:solidFill>
            </a:endParaRPr>
          </a:p>
        </p:txBody>
      </p:sp>
      <p:sp>
        <p:nvSpPr>
          <p:cNvPr id="607245" name="Text Box 13"/>
          <p:cNvSpPr txBox="1">
            <a:spLocks noChangeArrowheads="1"/>
          </p:cNvSpPr>
          <p:nvPr/>
        </p:nvSpPr>
        <p:spPr bwMode="auto">
          <a:xfrm>
            <a:off x="285719" y="1000108"/>
            <a:ext cx="33612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Look for a like-sign lepton</a:t>
            </a:r>
          </a:p>
          <a:p>
            <a:r>
              <a:rPr lang="en-US" sz="2000" dirty="0">
                <a:solidFill>
                  <a:srgbClr val="000099"/>
                </a:solidFill>
              </a:rPr>
              <a:t>a</a:t>
            </a:r>
            <a:r>
              <a:rPr lang="en-US" sz="2000" dirty="0" smtClean="0">
                <a:solidFill>
                  <a:srgbClr val="000099"/>
                </a:solidFill>
              </a:rPr>
              <a:t>symmetry with inclusive </a:t>
            </a:r>
            <a:r>
              <a:rPr lang="en-US" sz="2000" dirty="0" err="1" smtClean="0">
                <a:solidFill>
                  <a:srgbClr val="000099"/>
                </a:solidFill>
              </a:rPr>
              <a:t>dilepton</a:t>
            </a:r>
            <a:r>
              <a:rPr lang="en-US" sz="2000" dirty="0" smtClean="0">
                <a:solidFill>
                  <a:srgbClr val="000099"/>
                </a:solidFill>
              </a:rPr>
              <a:t> events:</a:t>
            </a:r>
            <a:endParaRPr lang="en-GB" sz="2000" dirty="0">
              <a:solidFill>
                <a:srgbClr val="000099"/>
              </a:solidFill>
            </a:endParaRPr>
          </a:p>
        </p:txBody>
      </p:sp>
      <p:graphicFrame>
        <p:nvGraphicFramePr>
          <p:cNvPr id="607246" name="Object 14"/>
          <p:cNvGraphicFramePr>
            <a:graphicFrameLocks noChangeAspect="1"/>
          </p:cNvGraphicFramePr>
          <p:nvPr/>
        </p:nvGraphicFramePr>
        <p:xfrm>
          <a:off x="3643306" y="1000108"/>
          <a:ext cx="500221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948" name="Equation" r:id="rId4" imgW="2616120" imgH="533160" progId="Equation.3">
                  <p:embed/>
                </p:oleObj>
              </mc:Choice>
              <mc:Fallback>
                <p:oleObj name="Equation" r:id="rId4" imgW="26161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1000108"/>
                        <a:ext cx="5002212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85720" y="5143512"/>
            <a:ext cx="4979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Acp</a:t>
            </a:r>
            <a:r>
              <a:rPr lang="nl-NL" sz="2400" dirty="0" smtClean="0">
                <a:solidFill>
                  <a:srgbClr val="0033CC"/>
                </a:solidFill>
              </a:rPr>
              <a:t> = (0.5±1.2(stat) ±1.4(</a:t>
            </a:r>
            <a:r>
              <a:rPr lang="nl-NL" sz="2400" dirty="0" err="1" smtClean="0">
                <a:solidFill>
                  <a:srgbClr val="0033CC"/>
                </a:solidFill>
              </a:rPr>
              <a:t>syst</a:t>
            </a:r>
            <a:r>
              <a:rPr lang="nl-NL" sz="2400" dirty="0" smtClean="0">
                <a:solidFill>
                  <a:srgbClr val="0033CC"/>
                </a:solidFill>
              </a:rPr>
              <a:t>) )%</a:t>
            </a:r>
          </a:p>
          <a:p>
            <a:r>
              <a:rPr lang="nl-NL" sz="2400" dirty="0" smtClean="0">
                <a:solidFill>
                  <a:srgbClr val="0033CC"/>
                </a:solidFill>
              </a:rPr>
              <a:t>|q/p| = 0.998 ±0.006(stat)±0.007(</a:t>
            </a:r>
            <a:r>
              <a:rPr lang="nl-NL" sz="2400" dirty="0" err="1" smtClean="0">
                <a:solidFill>
                  <a:srgbClr val="0033CC"/>
                </a:solidFill>
              </a:rPr>
              <a:t>syst</a:t>
            </a:r>
            <a:r>
              <a:rPr lang="nl-NL" sz="2400" dirty="0" smtClean="0">
                <a:solidFill>
                  <a:srgbClr val="0033CC"/>
                </a:solidFill>
              </a:rPr>
              <a:t>)</a:t>
            </a:r>
            <a:endParaRPr lang="nl-NL" sz="2400" dirty="0">
              <a:solidFill>
                <a:srgbClr val="00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3031" y="6229320"/>
            <a:ext cx="762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A0090"/>
                </a:solidFill>
                <a:sym typeface="Wingdings"/>
              </a:rPr>
              <a:t> </a:t>
            </a:r>
            <a:r>
              <a:rPr lang="en-US" sz="2000" dirty="0" smtClean="0">
                <a:solidFill>
                  <a:srgbClr val="7A0090"/>
                </a:solidFill>
              </a:rPr>
              <a:t>No CP Violation in Mixing. Revisit with </a:t>
            </a:r>
            <a:r>
              <a:rPr lang="en-US" sz="2000" dirty="0" err="1" smtClean="0">
                <a:solidFill>
                  <a:srgbClr val="7A0090"/>
                </a:solidFill>
              </a:rPr>
              <a:t>LHCb</a:t>
            </a:r>
            <a:r>
              <a:rPr lang="en-US" sz="2000" dirty="0" smtClean="0">
                <a:solidFill>
                  <a:srgbClr val="7A0090"/>
                </a:solidFill>
              </a:rPr>
              <a:t>: even higher precision.</a:t>
            </a:r>
            <a:endParaRPr lang="en-US" sz="2000" dirty="0">
              <a:solidFill>
                <a:srgbClr val="7A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8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15C8-8F0E-4A6B-BFF5-3E560ED10106}" type="slidenum">
              <a:rPr lang="en-US"/>
              <a:pPr/>
              <a:t>19</a:t>
            </a:fld>
            <a:endParaRPr lang="en-US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</a:t>
            </a:r>
            <a:r>
              <a:rPr lang="en-US" dirty="0"/>
              <a:t>Decay </a:t>
            </a:r>
            <a:r>
              <a:rPr lang="en-US" dirty="0" smtClean="0"/>
              <a:t>Rates</a:t>
            </a:r>
            <a:endParaRPr lang="en-US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6858000" cy="990600"/>
          </a:xfrm>
        </p:spPr>
        <p:txBody>
          <a:bodyPr/>
          <a:lstStyle/>
          <a:p>
            <a:r>
              <a:rPr lang="en-US" sz="2400" dirty="0"/>
              <a:t>Look at a particular decay of a 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</a:rPr>
              <a:t>B</a:t>
            </a:r>
            <a:r>
              <a:rPr lang="en-US" sz="2400" dirty="0"/>
              <a:t> into a final state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</a:rPr>
              <a:t> f  </a:t>
            </a:r>
            <a:r>
              <a:rPr lang="en-US" sz="2400" dirty="0"/>
              <a:t>and calculate the decay rate:</a:t>
            </a:r>
          </a:p>
        </p:txBody>
      </p:sp>
      <p:sp>
        <p:nvSpPr>
          <p:cNvPr id="609289" name="Rectangle 9"/>
          <p:cNvSpPr>
            <a:spLocks noChangeArrowheads="1"/>
          </p:cNvSpPr>
          <p:nvPr/>
        </p:nvSpPr>
        <p:spPr bwMode="auto">
          <a:xfrm>
            <a:off x="533400" y="2438400"/>
            <a:ext cx="792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We had already from solving Schrodinger’s equation</a:t>
            </a:r>
          </a:p>
        </p:txBody>
      </p:sp>
      <p:sp>
        <p:nvSpPr>
          <p:cNvPr id="609291" name="Text Box 11"/>
          <p:cNvSpPr txBox="1">
            <a:spLocks noChangeArrowheads="1"/>
          </p:cNvSpPr>
          <p:nvPr/>
        </p:nvSpPr>
        <p:spPr bwMode="auto">
          <a:xfrm>
            <a:off x="762000" y="4510088"/>
            <a:ext cx="7048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99"/>
                </a:solidFill>
              </a:rPr>
              <a:t>With:</a:t>
            </a:r>
          </a:p>
        </p:txBody>
      </p:sp>
      <p:sp>
        <p:nvSpPr>
          <p:cNvPr id="609292" name="Rectangle 12"/>
          <p:cNvSpPr>
            <a:spLocks noChangeArrowheads="1"/>
          </p:cNvSpPr>
          <p:nvPr/>
        </p:nvSpPr>
        <p:spPr bwMode="auto">
          <a:xfrm>
            <a:off x="533400" y="5181600"/>
            <a:ext cx="350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Introduce notation: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638300"/>
            <a:ext cx="3619500" cy="673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895600"/>
            <a:ext cx="4527550" cy="1600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162300"/>
            <a:ext cx="2870200" cy="8636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4267200"/>
            <a:ext cx="2387600" cy="825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88" y="4305300"/>
            <a:ext cx="2476500" cy="812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4305300"/>
            <a:ext cx="2159000" cy="812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5073650"/>
            <a:ext cx="41148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4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9" grpId="0"/>
      <p:bldP spid="609291" grpId="0"/>
      <p:bldP spid="6092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2716-8205-4D3B-948A-68DE41E343F9}" type="slidenum">
              <a:rPr lang="en-US"/>
              <a:pPr/>
              <a:t>2</a:t>
            </a:fld>
            <a:endParaRPr lang="en-US"/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229600" cy="4038600"/>
          </a:xfrm>
        </p:spPr>
        <p:txBody>
          <a:bodyPr/>
          <a:lstStyle/>
          <a:p>
            <a:r>
              <a:rPr lang="en-US" sz="2400" dirty="0" smtClean="0"/>
              <a:t>Before </a:t>
            </a:r>
            <a:r>
              <a:rPr lang="en-US" sz="2400" dirty="0"/>
              <a:t>we saw how CP violation can be embedded in the CKM sector of the SM.</a:t>
            </a:r>
          </a:p>
          <a:p>
            <a:pPr lvl="4"/>
            <a:endParaRPr lang="en-US" sz="800" dirty="0"/>
          </a:p>
          <a:p>
            <a:r>
              <a:rPr lang="en-US" sz="2400" dirty="0" smtClean="0"/>
              <a:t>Next </a:t>
            </a:r>
            <a:r>
              <a:rPr lang="en-US" sz="2400" dirty="0"/>
              <a:t>we investigate how we can observe CP violation and measure the relevant parameters in the CKM description.</a:t>
            </a:r>
          </a:p>
          <a:p>
            <a:endParaRPr lang="en-US" sz="800" dirty="0"/>
          </a:p>
          <a:p>
            <a:r>
              <a:rPr lang="en-US" sz="2400" dirty="0"/>
              <a:t>Although CP violation was first observed with </a:t>
            </a:r>
            <a:r>
              <a:rPr lang="en-US" sz="2400" dirty="0" err="1"/>
              <a:t>Kaons</a:t>
            </a:r>
            <a:r>
              <a:rPr lang="en-US" sz="2400" dirty="0"/>
              <a:t> I will focus on B mesons.</a:t>
            </a:r>
          </a:p>
          <a:p>
            <a:endParaRPr lang="en-US" sz="800" dirty="0"/>
          </a:p>
          <a:p>
            <a:r>
              <a:rPr lang="en-US" sz="2400" dirty="0"/>
              <a:t>Again, questions are </a:t>
            </a:r>
          </a:p>
          <a:p>
            <a:pPr>
              <a:buFontTx/>
              <a:buNone/>
            </a:pPr>
            <a:r>
              <a:rPr lang="en-US" sz="2400" dirty="0"/>
              <a:t>	welcome. </a:t>
            </a:r>
          </a:p>
        </p:txBody>
      </p:sp>
      <p:pic>
        <p:nvPicPr>
          <p:cNvPr id="565252" name="Picture 4" descr="simpleques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8262" y="3357586"/>
            <a:ext cx="5110018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496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714500"/>
            <a:ext cx="8191500" cy="3390900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</p:pic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7094-F22B-4B0A-B317-3DC3DAFAB7A7}" type="slidenum">
              <a:rPr lang="en-US"/>
              <a:pPr/>
              <a:t>20</a:t>
            </a:fld>
            <a:endParaRPr lang="en-US"/>
          </a:p>
        </p:txBody>
      </p:sp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Formula for B decay</a:t>
            </a:r>
          </a:p>
        </p:txBody>
      </p:sp>
      <p:sp>
        <p:nvSpPr>
          <p:cNvPr id="610308" name="Rectangle 4"/>
          <p:cNvSpPr>
            <a:spLocks noChangeArrowheads="1"/>
          </p:cNvSpPr>
          <p:nvPr/>
        </p:nvSpPr>
        <p:spPr bwMode="auto">
          <a:xfrm>
            <a:off x="381000" y="9144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0099"/>
                </a:solidFill>
              </a:rPr>
              <a:t>Writing it out gives the master equation for B decays valid for all neutral B decays:</a:t>
            </a:r>
          </a:p>
        </p:txBody>
      </p:sp>
      <p:sp>
        <p:nvSpPr>
          <p:cNvPr id="610312" name="Text Box 8"/>
          <p:cNvSpPr txBox="1">
            <a:spLocks noChangeArrowheads="1"/>
          </p:cNvSpPr>
          <p:nvPr/>
        </p:nvSpPr>
        <p:spPr bwMode="auto">
          <a:xfrm>
            <a:off x="165100" y="5254625"/>
            <a:ext cx="6477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With:</a:t>
            </a:r>
          </a:p>
        </p:txBody>
      </p:sp>
      <p:sp>
        <p:nvSpPr>
          <p:cNvPr id="610313" name="Freeform 9"/>
          <p:cNvSpPr>
            <a:spLocks/>
          </p:cNvSpPr>
          <p:nvPr/>
        </p:nvSpPr>
        <p:spPr bwMode="auto">
          <a:xfrm>
            <a:off x="8077200" y="2159000"/>
            <a:ext cx="762000" cy="25146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288" y="0"/>
              </a:cxn>
              <a:cxn ang="0">
                <a:pos x="288" y="1584"/>
              </a:cxn>
              <a:cxn ang="0">
                <a:pos x="0" y="1584"/>
              </a:cxn>
            </a:cxnLst>
            <a:rect l="0" t="0" r="r" b="b"/>
            <a:pathLst>
              <a:path w="288" h="1584">
                <a:moveTo>
                  <a:pt x="48" y="0"/>
                </a:moveTo>
                <a:lnTo>
                  <a:pt x="288" y="0"/>
                </a:lnTo>
                <a:lnTo>
                  <a:pt x="288" y="1584"/>
                </a:lnTo>
                <a:lnTo>
                  <a:pt x="0" y="1584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10314" name="Freeform 10"/>
          <p:cNvSpPr>
            <a:spLocks/>
          </p:cNvSpPr>
          <p:nvPr/>
        </p:nvSpPr>
        <p:spPr bwMode="auto">
          <a:xfrm>
            <a:off x="8382000" y="2997200"/>
            <a:ext cx="228600" cy="8382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144" y="0"/>
              </a:cxn>
              <a:cxn ang="0">
                <a:pos x="144" y="528"/>
              </a:cxn>
              <a:cxn ang="0">
                <a:pos x="0" y="528"/>
              </a:cxn>
            </a:cxnLst>
            <a:rect l="0" t="0" r="r" b="b"/>
            <a:pathLst>
              <a:path w="144" h="528">
                <a:moveTo>
                  <a:pt x="48" y="0"/>
                </a:moveTo>
                <a:lnTo>
                  <a:pt x="144" y="0"/>
                </a:lnTo>
                <a:lnTo>
                  <a:pt x="144" y="528"/>
                </a:lnTo>
                <a:lnTo>
                  <a:pt x="0" y="52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5010150"/>
            <a:ext cx="4940300" cy="1587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5410200"/>
            <a:ext cx="2959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0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6" name="Picture 8" descr="eeppoo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752600"/>
            <a:ext cx="1755775" cy="3262313"/>
          </a:xfrm>
          <a:prstGeom prst="rect">
            <a:avLst/>
          </a:prstGeom>
          <a:noFill/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A6A7-CA95-49F6-AEB1-729A0DD2E224}" type="slidenum">
              <a:rPr lang="en-US"/>
              <a:pPr/>
              <a:t>21</a:t>
            </a:fld>
            <a:endParaRPr lang="en-US"/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Master Formula for B decay</a:t>
            </a:r>
          </a:p>
        </p:txBody>
      </p:sp>
      <p:sp>
        <p:nvSpPr>
          <p:cNvPr id="611333" name="Rectangle 5"/>
          <p:cNvSpPr>
            <a:spLocks noChangeArrowheads="1"/>
          </p:cNvSpPr>
          <p:nvPr/>
        </p:nvSpPr>
        <p:spPr bwMode="auto">
          <a:xfrm>
            <a:off x="381000" y="9144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Often they are also written in an alternative form:</a:t>
            </a:r>
          </a:p>
        </p:txBody>
      </p:sp>
      <p:sp>
        <p:nvSpPr>
          <p:cNvPr id="611334" name="Text Box 6"/>
          <p:cNvSpPr txBox="1">
            <a:spLocks noChangeArrowheads="1"/>
          </p:cNvSpPr>
          <p:nvPr/>
        </p:nvSpPr>
        <p:spPr bwMode="auto">
          <a:xfrm>
            <a:off x="746125" y="5126038"/>
            <a:ext cx="7033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99"/>
                </a:solidFill>
              </a:rPr>
              <a:t>With:</a:t>
            </a:r>
            <a:endParaRPr lang="en-US" sz="1800" dirty="0">
              <a:solidFill>
                <a:srgbClr val="000099"/>
              </a:solidFill>
            </a:endParaRPr>
          </a:p>
        </p:txBody>
      </p:sp>
      <p:sp>
        <p:nvSpPr>
          <p:cNvPr id="611335" name="Text Box 7"/>
          <p:cNvSpPr txBox="1">
            <a:spLocks noChangeArrowheads="1"/>
          </p:cNvSpPr>
          <p:nvPr/>
        </p:nvSpPr>
        <p:spPr bwMode="auto">
          <a:xfrm>
            <a:off x="762000" y="1373188"/>
            <a:ext cx="20748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(Only for final state </a:t>
            </a:r>
            <a:r>
              <a:rPr lang="en-US" i="1">
                <a:latin typeface="Times New Roman" pitchFamily="18" charset="0"/>
              </a:rPr>
              <a:t>f</a:t>
            </a:r>
            <a:r>
              <a:rPr lang="en-US"/>
              <a:t>)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5245100"/>
            <a:ext cx="6845300" cy="990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54200"/>
            <a:ext cx="7048500" cy="2895600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56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46AD9-79C3-4CD4-952B-E3CCCBC79821}" type="slidenum">
              <a:rPr lang="en-US"/>
              <a:pPr/>
              <a:t>22</a:t>
            </a:fld>
            <a:endParaRPr lang="en-US"/>
          </a:p>
        </p:txBody>
      </p:sp>
      <p:pic>
        <p:nvPicPr>
          <p:cNvPr id="64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960438"/>
            <a:ext cx="7702550" cy="4937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436598"/>
      </p:ext>
    </p:extLst>
  </p:cSld>
  <p:clrMapOvr>
    <a:masterClrMapping/>
  </p:clrMapOvr>
  <p:transition xmlns:p14="http://schemas.microsoft.com/office/powerpoint/2010/main" advClick="0" advTm="4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D2D0-B9E3-4F4D-918C-688D8431AA52}" type="slidenum">
              <a:rPr lang="en-US"/>
              <a:pPr/>
              <a:t>23</a:t>
            </a:fld>
            <a:endParaRPr lang="en-US"/>
          </a:p>
        </p:txBody>
      </p:sp>
      <p:pic>
        <p:nvPicPr>
          <p:cNvPr id="64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838200"/>
            <a:ext cx="4456113" cy="530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48368"/>
      </p:ext>
    </p:extLst>
  </p:cSld>
  <p:clrMapOvr>
    <a:masterClrMapping/>
  </p:clrMapOvr>
  <p:transition xmlns:p14="http://schemas.microsoft.com/office/powerpoint/2010/main" advClick="0" advTm="3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5B-A2BA-4148-AFCC-6B19979B9D3D}" type="slidenum">
              <a:rPr lang="en-US"/>
              <a:pPr/>
              <a:t>24</a:t>
            </a:fld>
            <a:endParaRPr lang="en-US"/>
          </a:p>
        </p:txBody>
      </p:sp>
      <p:pic>
        <p:nvPicPr>
          <p:cNvPr id="64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914400"/>
            <a:ext cx="4249738" cy="5118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8129152"/>
      </p:ext>
    </p:extLst>
  </p:cSld>
  <p:clrMapOvr>
    <a:masterClrMapping/>
  </p:clrMapOvr>
  <p:transition xmlns:p14="http://schemas.microsoft.com/office/powerpoint/2010/main" advClick="0" advTm="3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6C58-3E0B-4194-A924-6B0A46278061}" type="slidenum">
              <a:rPr lang="en-US"/>
              <a:pPr/>
              <a:t>25</a:t>
            </a:fld>
            <a:endParaRPr lang="en-US"/>
          </a:p>
        </p:txBody>
      </p:sp>
      <p:pic>
        <p:nvPicPr>
          <p:cNvPr id="64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288" y="738188"/>
            <a:ext cx="4033837" cy="5380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888631"/>
      </p:ext>
    </p:extLst>
  </p:cSld>
  <p:clrMapOvr>
    <a:masterClrMapping/>
  </p:clrMapOvr>
  <p:transition xmlns:p14="http://schemas.microsoft.com/office/powerpoint/2010/main" advClick="0" advTm="3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89E0-2AA4-4FDD-933F-76510C6FE843}" type="slidenum">
              <a:rPr lang="en-US"/>
              <a:pPr/>
              <a:t>26</a:t>
            </a:fld>
            <a:endParaRPr lang="en-US"/>
          </a:p>
        </p:txBody>
      </p:sp>
      <p:pic>
        <p:nvPicPr>
          <p:cNvPr id="64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7677150" cy="513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7351051"/>
      </p:ext>
    </p:extLst>
  </p:cSld>
  <p:clrMapOvr>
    <a:masterClrMapping/>
  </p:clrMapOvr>
  <p:transition xmlns:p14="http://schemas.microsoft.com/office/powerpoint/2010/main" advClick="0" advTm="3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Observing</a:t>
            </a:r>
            <a:r>
              <a:rPr lang="nl-NL" dirty="0" smtClean="0"/>
              <a:t> CP </a:t>
            </a:r>
            <a:r>
              <a:rPr lang="nl-NL" dirty="0" err="1" smtClean="0"/>
              <a:t>Violation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6" name="Picture 6" descr="http://www.science.uva.nl/~tsvanerp/research/hallucinairy/hallucy/CalvinHobb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928802"/>
            <a:ext cx="9126480" cy="34290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1193800"/>
            <a:ext cx="4445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It’s all about imaginary numbers</a:t>
            </a:r>
            <a:r>
              <a:rPr lang="mr-IN" sz="2400" dirty="0" smtClean="0">
                <a:solidFill>
                  <a:srgbClr val="0000FF"/>
                </a:solidFill>
              </a:rPr>
              <a:t>…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2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3DA7-8D92-41A7-9B66-921EFE222C7A}" type="slidenum">
              <a:rPr lang="en-US"/>
              <a:pPr/>
              <a:t>28</a:t>
            </a:fld>
            <a:endParaRPr lang="en-US"/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CP Observables</a:t>
            </a:r>
          </a:p>
        </p:txBody>
      </p:sp>
      <p:sp>
        <p:nvSpPr>
          <p:cNvPr id="613379" name="Rectangle 3"/>
          <p:cNvSpPr>
            <a:spLocks noChangeArrowheads="1"/>
          </p:cNvSpPr>
          <p:nvPr/>
        </p:nvSpPr>
        <p:spPr bwMode="auto">
          <a:xfrm>
            <a:off x="101600" y="558800"/>
            <a:ext cx="57912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US">
                <a:solidFill>
                  <a:srgbClr val="00FFFF"/>
                </a:solidFill>
              </a:rPr>
              <a:t> </a:t>
            </a:r>
          </a:p>
        </p:txBody>
      </p:sp>
      <p:sp>
        <p:nvSpPr>
          <p:cNvPr id="613380" name="Line 4"/>
          <p:cNvSpPr>
            <a:spLocks noChangeShapeType="1"/>
          </p:cNvSpPr>
          <p:nvPr/>
        </p:nvSpPr>
        <p:spPr bwMode="auto">
          <a:xfrm flipV="1">
            <a:off x="3238500" y="228600"/>
            <a:ext cx="552450" cy="376238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13382" name="Line 6"/>
          <p:cNvSpPr>
            <a:spLocks noChangeShapeType="1"/>
          </p:cNvSpPr>
          <p:nvPr/>
        </p:nvSpPr>
        <p:spPr bwMode="auto">
          <a:xfrm>
            <a:off x="1704975" y="4498975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13383" name="Line 7"/>
          <p:cNvSpPr>
            <a:spLocks noChangeShapeType="1"/>
          </p:cNvSpPr>
          <p:nvPr/>
        </p:nvSpPr>
        <p:spPr bwMode="auto">
          <a:xfrm rot="5400000">
            <a:off x="1666875" y="4537075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13384" name="Rectangle 8"/>
          <p:cNvSpPr>
            <a:spLocks noChangeArrowheads="1"/>
          </p:cNvSpPr>
          <p:nvPr/>
        </p:nvSpPr>
        <p:spPr bwMode="auto">
          <a:xfrm>
            <a:off x="1857375" y="4740275"/>
            <a:ext cx="46151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i="1" dirty="0">
                <a:solidFill>
                  <a:schemeClr val="accent2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613385" name="Line 9"/>
          <p:cNvSpPr>
            <a:spLocks noChangeShapeType="1"/>
          </p:cNvSpPr>
          <p:nvPr/>
        </p:nvSpPr>
        <p:spPr bwMode="auto">
          <a:xfrm>
            <a:off x="1695450" y="5165725"/>
            <a:ext cx="685800" cy="633413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13386" name="Line 10"/>
          <p:cNvSpPr>
            <a:spLocks noChangeShapeType="1"/>
          </p:cNvSpPr>
          <p:nvPr/>
        </p:nvSpPr>
        <p:spPr bwMode="auto">
          <a:xfrm flipV="1">
            <a:off x="1695450" y="4556125"/>
            <a:ext cx="685800" cy="6334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13387" name="Picture 11" descr="TreePiPi"/>
          <p:cNvPicPr>
            <a:picLocks noChangeAspect="1" noChangeArrowheads="1"/>
          </p:cNvPicPr>
          <p:nvPr/>
        </p:nvPicPr>
        <p:blipFill>
          <a:blip r:embed="rId4"/>
          <a:srcRect l="24664" r="24666"/>
          <a:stretch>
            <a:fillRect/>
          </a:stretch>
        </p:blipFill>
        <p:spPr bwMode="auto">
          <a:xfrm>
            <a:off x="4618038" y="2166938"/>
            <a:ext cx="1655762" cy="1319212"/>
          </a:xfrm>
          <a:prstGeom prst="rect">
            <a:avLst/>
          </a:prstGeom>
          <a:noFill/>
        </p:spPr>
      </p:pic>
      <p:graphicFrame>
        <p:nvGraphicFramePr>
          <p:cNvPr id="613388" name="Object 12"/>
          <p:cNvGraphicFramePr>
            <a:graphicFrameLocks noChangeAspect="1"/>
          </p:cNvGraphicFramePr>
          <p:nvPr/>
        </p:nvGraphicFramePr>
        <p:xfrm>
          <a:off x="4116388" y="2932113"/>
          <a:ext cx="58420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2" name="Equation" r:id="rId5" imgW="419040" imgH="457200" progId="Equation.DSMT4">
                  <p:embed/>
                </p:oleObj>
              </mc:Choice>
              <mc:Fallback>
                <p:oleObj name="Equation" r:id="rId5" imgW="4190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388" y="2932113"/>
                        <a:ext cx="584200" cy="636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89" name="Object 13"/>
          <p:cNvGraphicFramePr>
            <a:graphicFrameLocks noChangeAspect="1"/>
          </p:cNvGraphicFramePr>
          <p:nvPr/>
        </p:nvGraphicFramePr>
        <p:xfrm>
          <a:off x="6246813" y="2960688"/>
          <a:ext cx="585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3" name="Equation" r:id="rId7" imgW="419040" imgH="457200" progId="Equation.DSMT4">
                  <p:embed/>
                </p:oleObj>
              </mc:Choice>
              <mc:Fallback>
                <p:oleObj name="Equation" r:id="rId7" imgW="4190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2960688"/>
                        <a:ext cx="58578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90" name="Object 14"/>
          <p:cNvGraphicFramePr>
            <a:graphicFrameLocks noChangeAspect="1"/>
          </p:cNvGraphicFramePr>
          <p:nvPr/>
        </p:nvGraphicFramePr>
        <p:xfrm>
          <a:off x="6249988" y="2049463"/>
          <a:ext cx="585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4" name="Equation" r:id="rId9" imgW="419040" imgH="457200" progId="Equation.DSMT4">
                  <p:embed/>
                </p:oleObj>
              </mc:Choice>
              <mc:Fallback>
                <p:oleObj name="Equation" r:id="rId9" imgW="4190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9988" y="2049463"/>
                        <a:ext cx="58578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91" name="Object 15"/>
          <p:cNvGraphicFramePr>
            <a:graphicFrameLocks noChangeAspect="1"/>
          </p:cNvGraphicFramePr>
          <p:nvPr/>
        </p:nvGraphicFramePr>
        <p:xfrm>
          <a:off x="541338" y="2917825"/>
          <a:ext cx="566737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5" name="Equation" r:id="rId11" imgW="406080" imgH="482400" progId="Equation.DSMT4">
                  <p:embed/>
                </p:oleObj>
              </mc:Choice>
              <mc:Fallback>
                <p:oleObj name="Equation" r:id="rId11" imgW="4060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2917825"/>
                        <a:ext cx="566737" cy="671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3392" name="Picture 16" descr="TreePiPi"/>
          <p:cNvPicPr>
            <a:picLocks noChangeAspect="1" noChangeArrowheads="1"/>
          </p:cNvPicPr>
          <p:nvPr/>
        </p:nvPicPr>
        <p:blipFill>
          <a:blip r:embed="rId4"/>
          <a:srcRect l="24664" r="24666"/>
          <a:stretch>
            <a:fillRect/>
          </a:stretch>
        </p:blipFill>
        <p:spPr bwMode="auto">
          <a:xfrm>
            <a:off x="1107917" y="2155825"/>
            <a:ext cx="1655762" cy="1319213"/>
          </a:xfrm>
          <a:prstGeom prst="rect">
            <a:avLst/>
          </a:prstGeom>
          <a:noFill/>
        </p:spPr>
      </p:pic>
      <p:graphicFrame>
        <p:nvGraphicFramePr>
          <p:cNvPr id="613393" name="Object 17"/>
          <p:cNvGraphicFramePr>
            <a:graphicFrameLocks noChangeAspect="1"/>
          </p:cNvGraphicFramePr>
          <p:nvPr/>
        </p:nvGraphicFramePr>
        <p:xfrm>
          <a:off x="2786063" y="2927350"/>
          <a:ext cx="585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6" name="Equation" r:id="rId13" imgW="419040" imgH="457200" progId="Equation.DSMT4">
                  <p:embed/>
                </p:oleObj>
              </mc:Choice>
              <mc:Fallback>
                <p:oleObj name="Equation" r:id="rId13" imgW="4190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2927350"/>
                        <a:ext cx="58578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94" name="Object 18"/>
          <p:cNvGraphicFramePr>
            <a:graphicFrameLocks noChangeAspect="1"/>
          </p:cNvGraphicFramePr>
          <p:nvPr/>
        </p:nvGraphicFramePr>
        <p:xfrm>
          <a:off x="2825750" y="2024063"/>
          <a:ext cx="58578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7" name="Equation" r:id="rId15" imgW="419040" imgH="457200" progId="Equation.DSMT4">
                  <p:embed/>
                </p:oleObj>
              </mc:Choice>
              <mc:Fallback>
                <p:oleObj name="Equation" r:id="rId15" imgW="4190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0" y="2024063"/>
                        <a:ext cx="585788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367088" y="1738313"/>
            <a:ext cx="506412" cy="2171700"/>
            <a:chOff x="1361" y="1248"/>
            <a:chExt cx="319" cy="816"/>
          </a:xfrm>
        </p:grpSpPr>
        <p:sp>
          <p:nvSpPr>
            <p:cNvPr id="613396" name="AutoShape 20"/>
            <p:cNvSpPr>
              <a:spLocks noChangeArrowheads="1"/>
            </p:cNvSpPr>
            <p:nvPr/>
          </p:nvSpPr>
          <p:spPr bwMode="auto">
            <a:xfrm rot="5400000">
              <a:off x="1128" y="1512"/>
              <a:ext cx="816" cy="288"/>
            </a:xfrm>
            <a:custGeom>
              <a:avLst/>
              <a:gdLst>
                <a:gd name="G0" fmla="+- 1943 0 0"/>
                <a:gd name="G1" fmla="+- 21600 0 1943"/>
                <a:gd name="G2" fmla="*/ 1943 1 2"/>
                <a:gd name="G3" fmla="+- 21600 0 G2"/>
                <a:gd name="G4" fmla="+/ 1943 21600 2"/>
                <a:gd name="G5" fmla="+/ G1 0 2"/>
                <a:gd name="G6" fmla="*/ 21600 21600 1943"/>
                <a:gd name="G7" fmla="*/ G6 1 2"/>
                <a:gd name="G8" fmla="+- 21600 0 G7"/>
                <a:gd name="G9" fmla="*/ 21600 1 2"/>
                <a:gd name="G10" fmla="+- 1943 0 G9"/>
                <a:gd name="G11" fmla="?: G10 G8 0"/>
                <a:gd name="G12" fmla="?: G10 G7 21600"/>
                <a:gd name="T0" fmla="*/ 20628 w 21600"/>
                <a:gd name="T1" fmla="*/ 10800 h 21600"/>
                <a:gd name="T2" fmla="*/ 10800 w 21600"/>
                <a:gd name="T3" fmla="*/ 21600 h 21600"/>
                <a:gd name="T4" fmla="*/ 972 w 21600"/>
                <a:gd name="T5" fmla="*/ 10800 h 21600"/>
                <a:gd name="T6" fmla="*/ 10800 w 21600"/>
                <a:gd name="T7" fmla="*/ 0 h 21600"/>
                <a:gd name="T8" fmla="*/ 2772 w 21600"/>
                <a:gd name="T9" fmla="*/ 2772 h 21600"/>
                <a:gd name="T10" fmla="*/ 18828 w 21600"/>
                <a:gd name="T11" fmla="*/ 1882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943" y="21600"/>
                  </a:lnTo>
                  <a:lnTo>
                    <a:pt x="196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3397" name="Rectangle 21"/>
            <p:cNvSpPr>
              <a:spLocks noChangeArrowheads="1"/>
            </p:cNvSpPr>
            <p:nvPr/>
          </p:nvSpPr>
          <p:spPr bwMode="auto">
            <a:xfrm>
              <a:off x="1361" y="1545"/>
              <a:ext cx="312" cy="1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CP</a:t>
              </a:r>
            </a:p>
          </p:txBody>
        </p:sp>
      </p:grpSp>
      <p:graphicFrame>
        <p:nvGraphicFramePr>
          <p:cNvPr id="613398" name="Object 22"/>
          <p:cNvGraphicFramePr>
            <a:graphicFrameLocks noChangeAspect="1"/>
          </p:cNvGraphicFramePr>
          <p:nvPr/>
        </p:nvGraphicFramePr>
        <p:xfrm>
          <a:off x="1404938" y="2293938"/>
          <a:ext cx="47783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8" name="Equation" r:id="rId17" imgW="241200" imgH="203040" progId="Equation.DSMT4">
                  <p:embed/>
                </p:oleObj>
              </mc:Choice>
              <mc:Fallback>
                <p:oleObj name="Equation" r:id="rId17" imgW="241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938" y="2293938"/>
                        <a:ext cx="477837" cy="401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99" name="Object 23"/>
          <p:cNvGraphicFramePr>
            <a:graphicFrameLocks noChangeAspect="1"/>
          </p:cNvGraphicFramePr>
          <p:nvPr/>
        </p:nvGraphicFramePr>
        <p:xfrm>
          <a:off x="4883150" y="2303463"/>
          <a:ext cx="477838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69" name="Equation" r:id="rId19" imgW="241200" imgH="203040" progId="Equation.DSMT4">
                  <p:embed/>
                </p:oleObj>
              </mc:Choice>
              <mc:Fallback>
                <p:oleObj name="Equation" r:id="rId19" imgW="241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2303463"/>
                        <a:ext cx="477838" cy="401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400" name="Text Box 24"/>
          <p:cNvSpPr txBox="1">
            <a:spLocks noChangeArrowheads="1"/>
          </p:cNvSpPr>
          <p:nvPr/>
        </p:nvSpPr>
        <p:spPr bwMode="auto">
          <a:xfrm>
            <a:off x="4156075" y="5210175"/>
            <a:ext cx="4826000" cy="1401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/>
              <a:t>A single phase can not lead </a:t>
            </a:r>
          </a:p>
          <a:p>
            <a:pPr algn="ctr"/>
            <a:r>
              <a:rPr lang="en-US" sz="2800" dirty="0"/>
              <a:t>to an </a:t>
            </a:r>
            <a:r>
              <a:rPr lang="en-US" sz="2800" i="1" dirty="0"/>
              <a:t>observable</a:t>
            </a:r>
            <a:r>
              <a:rPr lang="en-US" sz="2800" dirty="0"/>
              <a:t> effect…</a:t>
            </a:r>
          </a:p>
          <a:p>
            <a:pPr algn="ctr"/>
            <a:r>
              <a:rPr lang="en-US" sz="2800" dirty="0"/>
              <a:t>Need a bit more! </a:t>
            </a:r>
            <a:endParaRPr lang="en-GB" sz="2800" dirty="0"/>
          </a:p>
        </p:txBody>
      </p:sp>
      <p:graphicFrame>
        <p:nvGraphicFramePr>
          <p:cNvPr id="613401" name="Object 25"/>
          <p:cNvGraphicFramePr>
            <a:graphicFrameLocks noChangeAspect="1"/>
          </p:cNvGraphicFramePr>
          <p:nvPr/>
        </p:nvGraphicFramePr>
        <p:xfrm>
          <a:off x="1349375" y="2698750"/>
          <a:ext cx="4254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70" name="Equation" r:id="rId21" imgW="253800" imgH="241200" progId="Equation.DSMT4">
                  <p:embed/>
                </p:oleObj>
              </mc:Choice>
              <mc:Fallback>
                <p:oleObj name="Equation" r:id="rId21" imgW="253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2698750"/>
                        <a:ext cx="42545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402" name="Object 26"/>
          <p:cNvGraphicFramePr>
            <a:graphicFrameLocks noChangeAspect="1"/>
          </p:cNvGraphicFramePr>
          <p:nvPr/>
        </p:nvGraphicFramePr>
        <p:xfrm>
          <a:off x="4864100" y="2747963"/>
          <a:ext cx="3397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71" name="Equation" r:id="rId23" imgW="203040" imgH="228600" progId="Equation.DSMT4">
                  <p:embed/>
                </p:oleObj>
              </mc:Choice>
              <mc:Fallback>
                <p:oleObj name="Equation" r:id="rId23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747963"/>
                        <a:ext cx="339725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403" name="Object 27"/>
          <p:cNvGraphicFramePr>
            <a:graphicFrameLocks noChangeAspect="1"/>
          </p:cNvGraphicFramePr>
          <p:nvPr/>
        </p:nvGraphicFramePr>
        <p:xfrm>
          <a:off x="5386388" y="1939925"/>
          <a:ext cx="4254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72" name="Equation" r:id="rId25" imgW="253800" imgH="241200" progId="Equation.DSMT4">
                  <p:embed/>
                </p:oleObj>
              </mc:Choice>
              <mc:Fallback>
                <p:oleObj name="Equation" r:id="rId25" imgW="253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8" y="1939925"/>
                        <a:ext cx="42545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404" name="Object 28"/>
          <p:cNvGraphicFramePr>
            <a:graphicFrameLocks noChangeAspect="1"/>
          </p:cNvGraphicFramePr>
          <p:nvPr/>
        </p:nvGraphicFramePr>
        <p:xfrm>
          <a:off x="1925638" y="1938338"/>
          <a:ext cx="3619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973" name="Equation" r:id="rId27" imgW="215640" imgH="228600" progId="Equation.DSMT4">
                  <p:embed/>
                </p:oleObj>
              </mc:Choice>
              <mc:Fallback>
                <p:oleObj name="Equation" r:id="rId27" imgW="215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638" y="1938338"/>
                        <a:ext cx="36195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28596" y="928670"/>
            <a:ext cx="671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Reflecting</a:t>
            </a:r>
            <a:r>
              <a:rPr lang="nl-NL" sz="2000" dirty="0" smtClean="0">
                <a:solidFill>
                  <a:srgbClr val="0000FF"/>
                </a:solidFill>
              </a:rPr>
              <a:t> a quark </a:t>
            </a:r>
            <a:r>
              <a:rPr lang="nl-NL" sz="2000" dirty="0" err="1" smtClean="0">
                <a:solidFill>
                  <a:srgbClr val="0000FF"/>
                </a:solidFill>
              </a:rPr>
              <a:t>process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involving</a:t>
            </a:r>
            <a:r>
              <a:rPr lang="nl-NL" sz="2000" dirty="0" smtClean="0">
                <a:solidFill>
                  <a:srgbClr val="0000FF"/>
                </a:solidFill>
              </a:rPr>
              <a:t> W </a:t>
            </a:r>
            <a:r>
              <a:rPr lang="nl-NL" sz="2000" dirty="0" err="1" smtClean="0">
                <a:solidFill>
                  <a:srgbClr val="0000FF"/>
                </a:solidFill>
              </a:rPr>
              <a:t>bosons</a:t>
            </a:r>
            <a:r>
              <a:rPr lang="nl-NL" sz="2000" dirty="0" smtClean="0">
                <a:solidFill>
                  <a:srgbClr val="0000FF"/>
                </a:solidFill>
              </a:rPr>
              <a:t> in the CP mirror </a:t>
            </a:r>
            <a:r>
              <a:rPr lang="nl-NL" sz="2000" dirty="0" err="1" smtClean="0">
                <a:solidFill>
                  <a:srgbClr val="0000FF"/>
                </a:solidFill>
              </a:rPr>
              <a:t>induces</a:t>
            </a:r>
            <a:r>
              <a:rPr lang="nl-NL" sz="2000" dirty="0" smtClean="0">
                <a:solidFill>
                  <a:srgbClr val="0000FF"/>
                </a:solidFill>
              </a:rPr>
              <a:t>  a </a:t>
            </a:r>
            <a:r>
              <a:rPr lang="nl-NL" sz="2000" dirty="0" err="1" smtClean="0">
                <a:solidFill>
                  <a:srgbClr val="0000FF"/>
                </a:solidFill>
              </a:rPr>
              <a:t>CP-violating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phase</a:t>
            </a:r>
            <a:r>
              <a:rPr lang="nl-NL" sz="2000" dirty="0" smtClean="0">
                <a:solidFill>
                  <a:srgbClr val="0000FF"/>
                </a:solidFill>
              </a:rPr>
              <a:t> shift in the </a:t>
            </a:r>
            <a:r>
              <a:rPr lang="nl-NL" sz="2000" dirty="0" err="1" smtClean="0">
                <a:solidFill>
                  <a:srgbClr val="0000FF"/>
                </a:solidFill>
              </a:rPr>
              <a:t>transition</a:t>
            </a:r>
            <a:r>
              <a:rPr lang="nl-NL" sz="2000" dirty="0" smtClean="0">
                <a:solidFill>
                  <a:srgbClr val="0000FF"/>
                </a:solidFill>
              </a:rPr>
              <a:t> amplitude</a:t>
            </a:r>
            <a:endParaRPr lang="nl-NL" sz="2000" dirty="0">
              <a:solidFill>
                <a:srgbClr val="0000FF"/>
              </a:solidFill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3857308"/>
            <a:ext cx="2997200" cy="304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26" y="3796348"/>
            <a:ext cx="3073400" cy="431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63" y="4362450"/>
            <a:ext cx="4330700" cy="482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88" y="4346575"/>
            <a:ext cx="8636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80" y="5794375"/>
            <a:ext cx="863600" cy="304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00179" y="3758248"/>
            <a:ext cx="652621" cy="431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82489" y="3768408"/>
            <a:ext cx="652621" cy="431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3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400" grpId="0" animBg="1"/>
      <p:bldP spid="6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E699-4013-4039-BBE6-D1F1BD58E77E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Observing</a:t>
            </a:r>
            <a:r>
              <a:rPr lang="en-US"/>
              <a:t> CP violation</a:t>
            </a:r>
          </a:p>
        </p:txBody>
      </p:sp>
      <p:sp>
        <p:nvSpPr>
          <p:cNvPr id="615429" name="Line 5"/>
          <p:cNvSpPr>
            <a:spLocks noChangeShapeType="1"/>
          </p:cNvSpPr>
          <p:nvPr/>
        </p:nvSpPr>
        <p:spPr bwMode="auto">
          <a:xfrm>
            <a:off x="4419600" y="32004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5430" name="Rectangle 6"/>
          <p:cNvSpPr>
            <a:spLocks noChangeArrowheads="1"/>
          </p:cNvSpPr>
          <p:nvPr/>
        </p:nvSpPr>
        <p:spPr bwMode="auto">
          <a:xfrm>
            <a:off x="457200" y="981075"/>
            <a:ext cx="8229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CP-violating asymmetries can be observed from </a:t>
            </a:r>
            <a:r>
              <a:rPr lang="en-US" sz="2000" b="1" i="1" dirty="0"/>
              <a:t>interference</a:t>
            </a:r>
            <a:r>
              <a:rPr lang="en-US" sz="2000" dirty="0"/>
              <a:t> of two amplitudes with relative CP-violating phases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</a:rPr>
              <a:t>But additional requirements exist to observe a CP asymmetry!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Example: process </a:t>
            </a:r>
            <a:r>
              <a:rPr lang="en-US" sz="2000" dirty="0" err="1"/>
              <a:t>B</a:t>
            </a:r>
            <a:r>
              <a:rPr lang="en-US" sz="2000" dirty="0" err="1">
                <a:sym typeface="Wingdings" pitchFamily="2" charset="2"/>
              </a:rPr>
              <a:t>f</a:t>
            </a:r>
            <a:r>
              <a:rPr lang="en-US" sz="2000" dirty="0">
                <a:sym typeface="Wingdings" pitchFamily="2" charset="2"/>
              </a:rPr>
              <a:t> via two amplitudes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2000" baseline="-25000" dirty="0">
                <a:solidFill>
                  <a:srgbClr val="FF0000"/>
                </a:solidFill>
                <a:sym typeface="Wingdings" pitchFamily="2" charset="2"/>
              </a:rPr>
              <a:t>1</a:t>
            </a:r>
            <a:r>
              <a:rPr lang="en-US" sz="2000" baseline="-25000" dirty="0"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+ </a:t>
            </a:r>
            <a:r>
              <a:rPr lang="en-US" sz="2000" dirty="0">
                <a:solidFill>
                  <a:srgbClr val="0000CC"/>
                </a:solidFill>
                <a:sym typeface="Wingdings" pitchFamily="2" charset="2"/>
              </a:rPr>
              <a:t>a</a:t>
            </a:r>
            <a:r>
              <a:rPr lang="en-US" sz="2000" baseline="-25000" dirty="0">
                <a:solidFill>
                  <a:srgbClr val="0000CC"/>
                </a:solidFill>
                <a:sym typeface="Wingdings" pitchFamily="2" charset="2"/>
              </a:rPr>
              <a:t>2</a:t>
            </a:r>
            <a:r>
              <a:rPr lang="en-US" sz="2000" dirty="0">
                <a:sym typeface="Wingdings" pitchFamily="2" charset="2"/>
              </a:rPr>
              <a:t> = A. </a:t>
            </a:r>
            <a:br>
              <a:rPr lang="en-US" sz="2000" dirty="0">
                <a:sym typeface="Wingdings" pitchFamily="2" charset="2"/>
              </a:rPr>
            </a:br>
            <a:r>
              <a:rPr lang="en-US" sz="2000" dirty="0">
                <a:sym typeface="Wingdings" pitchFamily="2" charset="2"/>
              </a:rPr>
              <a:t>              weak phase diff.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>
                <a:sym typeface="Symbol" pitchFamily="18" charset="2"/>
              </a:rPr>
              <a:t> </a:t>
            </a:r>
            <a:r>
              <a:rPr lang="en-US" sz="2000" dirty="0">
                <a:sym typeface="Wingdings" pitchFamily="2" charset="2"/>
              </a:rPr>
              <a:t>0, </a:t>
            </a:r>
            <a:r>
              <a:rPr lang="en-US" sz="2000" i="1" dirty="0">
                <a:sym typeface="Wingdings" pitchFamily="2" charset="2"/>
              </a:rPr>
              <a:t>no CP-invariant phase diff.</a:t>
            </a:r>
          </a:p>
        </p:txBody>
      </p:sp>
      <p:sp>
        <p:nvSpPr>
          <p:cNvPr id="615431" name="Rectangle 7"/>
          <p:cNvSpPr>
            <a:spLocks noChangeArrowheads="1"/>
          </p:cNvSpPr>
          <p:nvPr/>
        </p:nvSpPr>
        <p:spPr bwMode="auto">
          <a:xfrm>
            <a:off x="680720" y="3200400"/>
            <a:ext cx="754888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aphicFrame>
        <p:nvGraphicFramePr>
          <p:cNvPr id="61543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657600" y="5129213"/>
          <a:ext cx="15240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74" name="Equation" r:id="rId3" imgW="622080" imgH="330120" progId="Equation.3">
                  <p:embed/>
                </p:oleObj>
              </mc:Choice>
              <mc:Fallback>
                <p:oleObj name="Equation" r:id="rId3" imgW="622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129213"/>
                        <a:ext cx="15240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33" name="Text Box 9"/>
          <p:cNvSpPr txBox="1">
            <a:spLocks noChangeArrowheads="1"/>
          </p:cNvSpPr>
          <p:nvPr/>
        </p:nvSpPr>
        <p:spPr bwMode="auto">
          <a:xfrm>
            <a:off x="1831340" y="3321050"/>
            <a:ext cx="80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latin typeface="Verdana" pitchFamily="34" charset="0"/>
              </a:rPr>
              <a:t>B</a:t>
            </a:r>
            <a:r>
              <a:rPr lang="en-US" sz="2400" dirty="0" err="1">
                <a:latin typeface="Verdana" pitchFamily="34" charset="0"/>
                <a:sym typeface="Wingdings" pitchFamily="2" charset="2"/>
              </a:rPr>
              <a:t>f</a:t>
            </a:r>
            <a:endParaRPr lang="en-US" sz="2400" dirty="0">
              <a:latin typeface="Verdana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694680" y="3321050"/>
            <a:ext cx="800100" cy="457200"/>
            <a:chOff x="4128" y="1440"/>
            <a:chExt cx="504" cy="288"/>
          </a:xfrm>
        </p:grpSpPr>
        <p:sp>
          <p:nvSpPr>
            <p:cNvPr id="615435" name="Text Box 11"/>
            <p:cNvSpPr txBox="1">
              <a:spLocks noChangeArrowheads="1"/>
            </p:cNvSpPr>
            <p:nvPr/>
          </p:nvSpPr>
          <p:spPr bwMode="auto">
            <a:xfrm>
              <a:off x="4128" y="1440"/>
              <a:ext cx="5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latin typeface="Verdana" pitchFamily="34" charset="0"/>
                </a:rPr>
                <a:t>B</a:t>
              </a:r>
              <a:r>
                <a:rPr lang="en-US" sz="2400" dirty="0" err="1">
                  <a:latin typeface="Verdana" pitchFamily="34" charset="0"/>
                  <a:sym typeface="Wingdings" pitchFamily="2" charset="2"/>
                </a:rPr>
                <a:t>f</a:t>
              </a:r>
              <a:endParaRPr lang="en-US" sz="2400" dirty="0">
                <a:latin typeface="Verdana" pitchFamily="34" charset="0"/>
              </a:endParaRPr>
            </a:p>
          </p:txBody>
        </p:sp>
        <p:sp>
          <p:nvSpPr>
            <p:cNvPr id="615436" name="Line 12"/>
            <p:cNvSpPr>
              <a:spLocks noChangeShapeType="1"/>
            </p:cNvSpPr>
            <p:nvPr/>
          </p:nvSpPr>
          <p:spPr bwMode="auto">
            <a:xfrm>
              <a:off x="4176" y="148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15437" name="Line 13"/>
            <p:cNvSpPr>
              <a:spLocks noChangeShapeType="1"/>
            </p:cNvSpPr>
            <p:nvPr/>
          </p:nvSpPr>
          <p:spPr bwMode="auto">
            <a:xfrm>
              <a:off x="4480" y="148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371600" y="6172200"/>
            <a:ext cx="5614988" cy="457200"/>
            <a:chOff x="864" y="3888"/>
            <a:chExt cx="3537" cy="288"/>
          </a:xfrm>
        </p:grpSpPr>
        <p:sp>
          <p:nvSpPr>
            <p:cNvPr id="615439" name="Text Box 15"/>
            <p:cNvSpPr txBox="1">
              <a:spLocks noChangeArrowheads="1"/>
            </p:cNvSpPr>
            <p:nvPr/>
          </p:nvSpPr>
          <p:spPr bwMode="auto">
            <a:xfrm>
              <a:off x="864" y="3888"/>
              <a:ext cx="35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Verdana" pitchFamily="34" charset="0"/>
                </a:rPr>
                <a:t>|A|=|A|</a:t>
              </a:r>
              <a:r>
                <a:rPr lang="en-US" sz="2400">
                  <a:solidFill>
                    <a:srgbClr val="000099"/>
                  </a:solidFill>
                  <a:latin typeface="Verdana" pitchFamily="34" charset="0"/>
                </a:rPr>
                <a:t> </a:t>
              </a:r>
              <a:r>
                <a:rPr lang="en-US" sz="2000">
                  <a:solidFill>
                    <a:srgbClr val="000099"/>
                  </a:solidFill>
                  <a:latin typeface="Verdana" pitchFamily="34" charset="0"/>
                  <a:sym typeface="Wingdings" pitchFamily="2" charset="2"/>
                </a:rPr>
                <a:t> No observable CP asymmetry</a:t>
              </a:r>
              <a:endParaRPr lang="en-US" sz="2000">
                <a:solidFill>
                  <a:srgbClr val="000099"/>
                </a:solidFill>
                <a:latin typeface="Verdana" pitchFamily="34" charset="0"/>
              </a:endParaRPr>
            </a:p>
          </p:txBody>
        </p:sp>
        <p:sp>
          <p:nvSpPr>
            <p:cNvPr id="615440" name="Line 16"/>
            <p:cNvSpPr>
              <a:spLocks noChangeShapeType="1"/>
            </p:cNvSpPr>
            <p:nvPr/>
          </p:nvSpPr>
          <p:spPr bwMode="auto">
            <a:xfrm>
              <a:off x="1429" y="393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80" y="4022090"/>
            <a:ext cx="3581400" cy="927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044950"/>
            <a:ext cx="3594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34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5EE2-D896-4FCA-A0F8-4CB11B1B0FD9}" type="slidenum">
              <a:rPr lang="en-US"/>
              <a:pPr/>
              <a:t>3</a:t>
            </a:fld>
            <a:endParaRPr lang="en-US"/>
          </a:p>
        </p:txBody>
      </p:sp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to serious business…</a:t>
            </a:r>
          </a:p>
        </p:txBody>
      </p:sp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1524000" y="1447800"/>
            <a:ext cx="6210354" cy="52322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A) Mixing </a:t>
            </a:r>
            <a:r>
              <a:rPr lang="en-US" sz="2800" dirty="0">
                <a:solidFill>
                  <a:srgbClr val="000099"/>
                </a:solidFill>
              </a:rPr>
              <a:t>in the neutral B decay system</a:t>
            </a:r>
          </a:p>
        </p:txBody>
      </p:sp>
      <p:pic>
        <p:nvPicPr>
          <p:cNvPr id="578564" name="Picture 4" descr="heads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438400"/>
            <a:ext cx="3408363" cy="4038600"/>
          </a:xfrm>
          <a:prstGeom prst="rect">
            <a:avLst/>
          </a:prstGeom>
          <a:noFill/>
        </p:spPr>
      </p:pic>
      <p:pic>
        <p:nvPicPr>
          <p:cNvPr id="8" name="Picture 5" descr="spongeb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19400"/>
            <a:ext cx="1866900" cy="1933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29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265F-9856-448B-B455-46625F255C2A}" type="slidenum">
              <a:rPr lang="en-US"/>
              <a:pPr/>
              <a:t>30</a:t>
            </a:fld>
            <a:endParaRPr lang="en-US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i="1"/>
              <a:t>Observing</a:t>
            </a:r>
            <a:r>
              <a:rPr lang="en-US"/>
              <a:t> CP violation</a:t>
            </a:r>
          </a:p>
        </p:txBody>
      </p:sp>
      <p:pic>
        <p:nvPicPr>
          <p:cNvPr id="616451" name="Picture 3" descr="dircp-fig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b="45815"/>
          <a:stretch>
            <a:fillRect/>
          </a:stretch>
        </p:blipFill>
        <p:spPr bwMode="auto">
          <a:xfrm>
            <a:off x="1600200" y="3752850"/>
            <a:ext cx="57150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2133600" y="3981450"/>
            <a:ext cx="39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Verdana" pitchFamily="34" charset="0"/>
              </a:rPr>
              <a:t>A</a:t>
            </a:r>
          </a:p>
        </p:txBody>
      </p:sp>
      <p:sp>
        <p:nvSpPr>
          <p:cNvPr id="616457" name="Text Box 9"/>
          <p:cNvSpPr txBox="1">
            <a:spLocks noChangeArrowheads="1"/>
          </p:cNvSpPr>
          <p:nvPr/>
        </p:nvSpPr>
        <p:spPr bwMode="auto">
          <a:xfrm>
            <a:off x="4953000" y="5353050"/>
            <a:ext cx="39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Verdana" pitchFamily="34" charset="0"/>
              </a:rPr>
              <a:t>A</a:t>
            </a:r>
          </a:p>
        </p:txBody>
      </p:sp>
      <p:sp>
        <p:nvSpPr>
          <p:cNvPr id="616458" name="Line 10"/>
          <p:cNvSpPr>
            <a:spLocks noChangeShapeType="1"/>
          </p:cNvSpPr>
          <p:nvPr/>
        </p:nvSpPr>
        <p:spPr bwMode="auto">
          <a:xfrm>
            <a:off x="5029200" y="542925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2117725" y="4857750"/>
            <a:ext cx="395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Verdana" pitchFamily="34" charset="0"/>
              </a:rPr>
              <a:t>a</a:t>
            </a:r>
            <a:r>
              <a:rPr lang="en-US" baseline="-25000">
                <a:solidFill>
                  <a:srgbClr val="FF3300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5395913" y="4876800"/>
            <a:ext cx="395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Verdana" pitchFamily="34" charset="0"/>
              </a:rPr>
              <a:t>a</a:t>
            </a:r>
            <a:r>
              <a:rPr lang="en-US" baseline="-25000">
                <a:solidFill>
                  <a:srgbClr val="FF3300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616462" name="Text Box 14"/>
          <p:cNvSpPr txBox="1">
            <a:spLocks noChangeArrowheads="1"/>
          </p:cNvSpPr>
          <p:nvPr/>
        </p:nvSpPr>
        <p:spPr bwMode="auto">
          <a:xfrm>
            <a:off x="3262313" y="3962400"/>
            <a:ext cx="4203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Verdana" pitchFamily="34" charset="0"/>
              </a:rPr>
              <a:t>a</a:t>
            </a:r>
            <a:r>
              <a:rPr lang="en-US" baseline="-25000" dirty="0">
                <a:solidFill>
                  <a:srgbClr val="0033CC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616463" name="Text Box 15"/>
          <p:cNvSpPr txBox="1">
            <a:spLocks noChangeArrowheads="1"/>
          </p:cNvSpPr>
          <p:nvPr/>
        </p:nvSpPr>
        <p:spPr bwMode="auto">
          <a:xfrm>
            <a:off x="6400800" y="5378450"/>
            <a:ext cx="4203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Verdana" pitchFamily="34" charset="0"/>
              </a:rPr>
              <a:t>a</a:t>
            </a:r>
            <a:r>
              <a:rPr lang="en-US" baseline="-25000" dirty="0">
                <a:solidFill>
                  <a:srgbClr val="0033CC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616464" name="Text Box 16"/>
          <p:cNvSpPr txBox="1">
            <a:spLocks noChangeArrowheads="1"/>
          </p:cNvSpPr>
          <p:nvPr/>
        </p:nvSpPr>
        <p:spPr bwMode="auto">
          <a:xfrm>
            <a:off x="1071880" y="3702050"/>
            <a:ext cx="1191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>
                <a:latin typeface="Verdana" pitchFamily="34" charset="0"/>
              </a:rPr>
              <a:t>A=</a:t>
            </a:r>
            <a:r>
              <a:rPr lang="en-US" i="1" dirty="0">
                <a:solidFill>
                  <a:srgbClr val="FF3300"/>
                </a:solidFill>
                <a:latin typeface="Verdana" pitchFamily="34" charset="0"/>
              </a:rPr>
              <a:t>a</a:t>
            </a:r>
            <a:r>
              <a:rPr lang="en-US" i="1" baseline="-25000" dirty="0">
                <a:solidFill>
                  <a:srgbClr val="FF3300"/>
                </a:solidFill>
                <a:latin typeface="Verdana" pitchFamily="34" charset="0"/>
              </a:rPr>
              <a:t>1</a:t>
            </a:r>
            <a:r>
              <a:rPr lang="en-US" i="1" dirty="0">
                <a:latin typeface="Verdana" pitchFamily="34" charset="0"/>
              </a:rPr>
              <a:t>+</a:t>
            </a:r>
            <a:r>
              <a:rPr lang="en-US" i="1" dirty="0">
                <a:solidFill>
                  <a:srgbClr val="0033CC"/>
                </a:solidFill>
                <a:latin typeface="Verdana" pitchFamily="34" charset="0"/>
              </a:rPr>
              <a:t>a</a:t>
            </a:r>
            <a:r>
              <a:rPr lang="en-US" i="1" baseline="-25000" dirty="0">
                <a:solidFill>
                  <a:srgbClr val="0033CC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616465" name="Text Box 17"/>
          <p:cNvSpPr txBox="1">
            <a:spLocks noChangeArrowheads="1"/>
          </p:cNvSpPr>
          <p:nvPr/>
        </p:nvSpPr>
        <p:spPr bwMode="auto">
          <a:xfrm>
            <a:off x="4546600" y="3696970"/>
            <a:ext cx="1191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>
                <a:latin typeface="Verdana" pitchFamily="34" charset="0"/>
              </a:rPr>
              <a:t>A=</a:t>
            </a:r>
            <a:r>
              <a:rPr lang="en-US" i="1" dirty="0">
                <a:solidFill>
                  <a:srgbClr val="FF3300"/>
                </a:solidFill>
                <a:latin typeface="Verdana" pitchFamily="34" charset="0"/>
              </a:rPr>
              <a:t>a</a:t>
            </a:r>
            <a:r>
              <a:rPr lang="en-US" i="1" baseline="-25000" dirty="0">
                <a:solidFill>
                  <a:srgbClr val="FF3300"/>
                </a:solidFill>
                <a:latin typeface="Verdana" pitchFamily="34" charset="0"/>
              </a:rPr>
              <a:t>1</a:t>
            </a:r>
            <a:r>
              <a:rPr lang="en-US" i="1" dirty="0">
                <a:latin typeface="Verdana" pitchFamily="34" charset="0"/>
              </a:rPr>
              <a:t>+</a:t>
            </a:r>
            <a:r>
              <a:rPr lang="en-US" i="1" dirty="0">
                <a:solidFill>
                  <a:srgbClr val="0033CC"/>
                </a:solidFill>
                <a:latin typeface="Verdana" pitchFamily="34" charset="0"/>
              </a:rPr>
              <a:t>a</a:t>
            </a:r>
            <a:r>
              <a:rPr lang="en-US" i="1" baseline="-25000" dirty="0">
                <a:solidFill>
                  <a:srgbClr val="0033CC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616466" name="Text Box 18"/>
          <p:cNvSpPr txBox="1">
            <a:spLocks noChangeArrowheads="1"/>
          </p:cNvSpPr>
          <p:nvPr/>
        </p:nvSpPr>
        <p:spPr bwMode="auto">
          <a:xfrm>
            <a:off x="3368675" y="4267200"/>
            <a:ext cx="55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Verdana" pitchFamily="34" charset="0"/>
              </a:rPr>
              <a:t>+</a:t>
            </a:r>
            <a:r>
              <a:rPr lang="en-US" sz="2400">
                <a:latin typeface="Symbol" pitchFamily="18" charset="2"/>
              </a:rPr>
              <a:t>f</a:t>
            </a:r>
          </a:p>
        </p:txBody>
      </p:sp>
      <p:sp>
        <p:nvSpPr>
          <p:cNvPr id="616467" name="Text Box 19"/>
          <p:cNvSpPr txBox="1">
            <a:spLocks noChangeArrowheads="1"/>
          </p:cNvSpPr>
          <p:nvPr/>
        </p:nvSpPr>
        <p:spPr bwMode="auto">
          <a:xfrm>
            <a:off x="6553200" y="4953000"/>
            <a:ext cx="45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Verdana" pitchFamily="34" charset="0"/>
              </a:rPr>
              <a:t>-</a:t>
            </a:r>
            <a:r>
              <a:rPr lang="en-US" sz="2400">
                <a:latin typeface="Symbol" pitchFamily="18" charset="2"/>
              </a:rPr>
              <a:t>f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371600" y="6172200"/>
            <a:ext cx="5614988" cy="457200"/>
            <a:chOff x="864" y="3888"/>
            <a:chExt cx="3537" cy="288"/>
          </a:xfrm>
        </p:grpSpPr>
        <p:sp>
          <p:nvSpPr>
            <p:cNvPr id="616469" name="Text Box 21"/>
            <p:cNvSpPr txBox="1">
              <a:spLocks noChangeArrowheads="1"/>
            </p:cNvSpPr>
            <p:nvPr/>
          </p:nvSpPr>
          <p:spPr bwMode="auto">
            <a:xfrm>
              <a:off x="864" y="3888"/>
              <a:ext cx="35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Verdana" pitchFamily="34" charset="0"/>
                </a:rPr>
                <a:t>|A|=|A|</a:t>
              </a:r>
              <a:r>
                <a:rPr lang="en-US" sz="2400">
                  <a:solidFill>
                    <a:srgbClr val="000099"/>
                  </a:solidFill>
                  <a:latin typeface="Verdana" pitchFamily="34" charset="0"/>
                </a:rPr>
                <a:t> </a:t>
              </a:r>
              <a:r>
                <a:rPr lang="en-US" sz="2000">
                  <a:solidFill>
                    <a:srgbClr val="000099"/>
                  </a:solidFill>
                  <a:latin typeface="Verdana" pitchFamily="34" charset="0"/>
                  <a:sym typeface="Wingdings" pitchFamily="2" charset="2"/>
                </a:rPr>
                <a:t> No observable CP asymmetry</a:t>
              </a:r>
              <a:endParaRPr lang="en-US" sz="2000">
                <a:solidFill>
                  <a:srgbClr val="000099"/>
                </a:solidFill>
                <a:latin typeface="Verdana" pitchFamily="34" charset="0"/>
              </a:endParaRPr>
            </a:p>
          </p:txBody>
        </p:sp>
        <p:sp>
          <p:nvSpPr>
            <p:cNvPr id="616470" name="Line 22"/>
            <p:cNvSpPr>
              <a:spLocks noChangeShapeType="1"/>
            </p:cNvSpPr>
            <p:nvPr/>
          </p:nvSpPr>
          <p:spPr bwMode="auto">
            <a:xfrm>
              <a:off x="1429" y="393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16472" name="Line 24"/>
          <p:cNvSpPr>
            <a:spLocks noChangeShapeType="1"/>
          </p:cNvSpPr>
          <p:nvPr/>
        </p:nvSpPr>
        <p:spPr bwMode="auto">
          <a:xfrm>
            <a:off x="4419600" y="32004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6473" name="Line 25"/>
          <p:cNvSpPr>
            <a:spLocks noChangeShapeType="1"/>
          </p:cNvSpPr>
          <p:nvPr/>
        </p:nvSpPr>
        <p:spPr bwMode="auto">
          <a:xfrm>
            <a:off x="4653280" y="375412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6474" name="Line 26"/>
          <p:cNvSpPr>
            <a:spLocks noChangeShapeType="1"/>
          </p:cNvSpPr>
          <p:nvPr/>
        </p:nvSpPr>
        <p:spPr bwMode="auto">
          <a:xfrm>
            <a:off x="4958080" y="3754120"/>
            <a:ext cx="2286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6475" name="Line 27"/>
          <p:cNvSpPr>
            <a:spLocks noChangeShapeType="1"/>
          </p:cNvSpPr>
          <p:nvPr/>
        </p:nvSpPr>
        <p:spPr bwMode="auto">
          <a:xfrm>
            <a:off x="5339080" y="3754120"/>
            <a:ext cx="228600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6476" name="Line 28"/>
          <p:cNvSpPr>
            <a:spLocks noChangeShapeType="1"/>
          </p:cNvSpPr>
          <p:nvPr/>
        </p:nvSpPr>
        <p:spPr bwMode="auto">
          <a:xfrm>
            <a:off x="5410200" y="4953000"/>
            <a:ext cx="2286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6477" name="Line 29"/>
          <p:cNvSpPr>
            <a:spLocks noChangeShapeType="1"/>
          </p:cNvSpPr>
          <p:nvPr/>
        </p:nvSpPr>
        <p:spPr bwMode="auto">
          <a:xfrm>
            <a:off x="6477000" y="5486400"/>
            <a:ext cx="228600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6478" name="Rectangle 30"/>
          <p:cNvSpPr>
            <a:spLocks noChangeArrowheads="1"/>
          </p:cNvSpPr>
          <p:nvPr/>
        </p:nvSpPr>
        <p:spPr bwMode="auto">
          <a:xfrm>
            <a:off x="457200" y="996950"/>
            <a:ext cx="8229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CP-violating asymmetries can be observed from </a:t>
            </a:r>
            <a:r>
              <a:rPr lang="en-US" sz="2000" b="1" i="1" dirty="0"/>
              <a:t>interference</a:t>
            </a:r>
            <a:r>
              <a:rPr lang="en-US" sz="2000" dirty="0"/>
              <a:t> of two amplitudes with relative CP-violating phases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00FF"/>
                </a:solidFill>
              </a:rPr>
              <a:t>But additional requirements exist to observe a CP asymmetry!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Example: process </a:t>
            </a:r>
            <a:r>
              <a:rPr lang="en-US" sz="2000" dirty="0" err="1"/>
              <a:t>B</a:t>
            </a:r>
            <a:r>
              <a:rPr lang="en-US" sz="2000" dirty="0" err="1">
                <a:sym typeface="Wingdings" pitchFamily="2" charset="2"/>
              </a:rPr>
              <a:t>f</a:t>
            </a:r>
            <a:r>
              <a:rPr lang="en-US" sz="2000" dirty="0">
                <a:sym typeface="Wingdings" pitchFamily="2" charset="2"/>
              </a:rPr>
              <a:t> via two amplitudes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2000" baseline="-25000" dirty="0">
                <a:solidFill>
                  <a:srgbClr val="FF0000"/>
                </a:solidFill>
                <a:sym typeface="Wingdings" pitchFamily="2" charset="2"/>
              </a:rPr>
              <a:t>1</a:t>
            </a:r>
            <a:r>
              <a:rPr lang="en-US" sz="2000" baseline="-25000" dirty="0"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rgbClr val="0000CC"/>
                </a:solidFill>
                <a:sym typeface="Wingdings" pitchFamily="2" charset="2"/>
              </a:rPr>
              <a:t>a</a:t>
            </a:r>
            <a:r>
              <a:rPr lang="en-US" sz="2000" baseline="-25000" dirty="0" smtClean="0">
                <a:solidFill>
                  <a:srgbClr val="0000CC"/>
                </a:solidFill>
                <a:sym typeface="Wingdings" pitchFamily="2" charset="2"/>
              </a:rPr>
              <a:t>2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= A. </a:t>
            </a:r>
            <a:br>
              <a:rPr lang="en-US" sz="2000" dirty="0">
                <a:sym typeface="Wingdings" pitchFamily="2" charset="2"/>
              </a:rPr>
            </a:br>
            <a:r>
              <a:rPr lang="en-US" sz="2000" dirty="0">
                <a:sym typeface="Wingdings" pitchFamily="2" charset="2"/>
              </a:rPr>
              <a:t>              weak phase diff.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>
                <a:sym typeface="Symbol" pitchFamily="18" charset="2"/>
              </a:rPr>
              <a:t> </a:t>
            </a:r>
            <a:r>
              <a:rPr lang="en-US" sz="2000" dirty="0">
                <a:sym typeface="Wingdings" pitchFamily="2" charset="2"/>
              </a:rPr>
              <a:t>0, </a:t>
            </a:r>
            <a:r>
              <a:rPr lang="en-US" sz="2000" i="1" dirty="0">
                <a:sym typeface="Wingdings" pitchFamily="2" charset="2"/>
              </a:rPr>
              <a:t>no CP-invariant phase diff.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680720" y="3200400"/>
            <a:ext cx="754888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1831340" y="3321050"/>
            <a:ext cx="80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latin typeface="Verdana" pitchFamily="34" charset="0"/>
              </a:rPr>
              <a:t>B</a:t>
            </a:r>
            <a:r>
              <a:rPr lang="en-US" sz="2400" dirty="0" err="1">
                <a:latin typeface="Verdana" pitchFamily="34" charset="0"/>
                <a:sym typeface="Wingdings" pitchFamily="2" charset="2"/>
              </a:rPr>
              <a:t>f</a:t>
            </a:r>
            <a:endParaRPr lang="en-US" sz="2400" dirty="0">
              <a:latin typeface="Verdana" pitchFamily="34" charset="0"/>
            </a:endParaRPr>
          </a:p>
        </p:txBody>
      </p:sp>
      <p:grpSp>
        <p:nvGrpSpPr>
          <p:cNvPr id="36" name="Group 10"/>
          <p:cNvGrpSpPr>
            <a:grpSpLocks/>
          </p:cNvGrpSpPr>
          <p:nvPr/>
        </p:nvGrpSpPr>
        <p:grpSpPr bwMode="auto">
          <a:xfrm>
            <a:off x="5694680" y="3321050"/>
            <a:ext cx="800100" cy="457200"/>
            <a:chOff x="4128" y="1440"/>
            <a:chExt cx="504" cy="288"/>
          </a:xfrm>
        </p:grpSpPr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4128" y="1440"/>
              <a:ext cx="5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latin typeface="Verdana" pitchFamily="34" charset="0"/>
                </a:rPr>
                <a:t>B</a:t>
              </a:r>
              <a:r>
                <a:rPr lang="en-US" sz="2400" dirty="0" err="1">
                  <a:latin typeface="Verdana" pitchFamily="34" charset="0"/>
                  <a:sym typeface="Wingdings" pitchFamily="2" charset="2"/>
                </a:rPr>
                <a:t>f</a:t>
              </a:r>
              <a:endParaRPr lang="en-US" sz="2400" dirty="0">
                <a:latin typeface="Verdana" pitchFamily="34" charset="0"/>
              </a:endParaRPr>
            </a:p>
          </p:txBody>
        </p:sp>
        <p:sp>
          <p:nvSpPr>
            <p:cNvPr id="38" name="Line 12"/>
            <p:cNvSpPr>
              <a:spLocks noChangeShapeType="1"/>
            </p:cNvSpPr>
            <p:nvPr/>
          </p:nvSpPr>
          <p:spPr bwMode="auto">
            <a:xfrm>
              <a:off x="4176" y="148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Line 13"/>
            <p:cNvSpPr>
              <a:spLocks noChangeShapeType="1"/>
            </p:cNvSpPr>
            <p:nvPr/>
          </p:nvSpPr>
          <p:spPr bwMode="auto">
            <a:xfrm>
              <a:off x="4480" y="148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971245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B96-75A3-4219-8607-F0ED73B4E22D}" type="slidenum">
              <a:rPr lang="en-US"/>
              <a:pPr/>
              <a:t>31</a:t>
            </a:fld>
            <a:endParaRPr lang="en-US"/>
          </a:p>
        </p:txBody>
      </p:sp>
      <p:sp>
        <p:nvSpPr>
          <p:cNvPr id="617474" name="Rectangle 2"/>
          <p:cNvSpPr>
            <a:spLocks noChangeArrowheads="1"/>
          </p:cNvSpPr>
          <p:nvPr/>
        </p:nvSpPr>
        <p:spPr bwMode="auto">
          <a:xfrm>
            <a:off x="457200" y="838200"/>
            <a:ext cx="82296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7338" indent="-2873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/>
              <a:t>Example: process </a:t>
            </a:r>
            <a:r>
              <a:rPr lang="en-US" sz="1800" dirty="0" err="1"/>
              <a:t>B</a:t>
            </a:r>
            <a:r>
              <a:rPr lang="en-US" sz="1800" dirty="0" err="1">
                <a:sym typeface="Wingdings" pitchFamily="2" charset="2"/>
              </a:rPr>
              <a:t>f</a:t>
            </a:r>
            <a:r>
              <a:rPr lang="en-US" sz="1800" dirty="0">
                <a:sym typeface="Wingdings" pitchFamily="2" charset="2"/>
              </a:rPr>
              <a:t> via two amplitudes a</a:t>
            </a:r>
            <a:r>
              <a:rPr lang="en-US" sz="1800" baseline="-25000" dirty="0">
                <a:sym typeface="Wingdings" pitchFamily="2" charset="2"/>
              </a:rPr>
              <a:t>1 </a:t>
            </a:r>
            <a:r>
              <a:rPr lang="en-US" sz="1800" dirty="0">
                <a:sym typeface="Wingdings" pitchFamily="2" charset="2"/>
              </a:rPr>
              <a:t>+ a</a:t>
            </a:r>
            <a:r>
              <a:rPr lang="en-US" sz="1800" baseline="-25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 = A. </a:t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sym typeface="Wingdings" pitchFamily="2" charset="2"/>
              </a:rPr>
              <a:t>              weak phase diff. </a:t>
            </a:r>
            <a:r>
              <a:rPr lang="en-US" sz="18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>
                <a:sym typeface="Symbol" pitchFamily="18" charset="2"/>
              </a:rPr>
              <a:t> </a:t>
            </a:r>
            <a:r>
              <a:rPr lang="en-US" sz="1800" dirty="0">
                <a:sym typeface="Wingdings" pitchFamily="2" charset="2"/>
              </a:rPr>
              <a:t>0, </a:t>
            </a:r>
            <a:r>
              <a:rPr lang="en-US" sz="1800" i="1" dirty="0">
                <a:solidFill>
                  <a:srgbClr val="FF3300"/>
                </a:solidFill>
                <a:sym typeface="Wingdings" pitchFamily="2" charset="2"/>
              </a:rPr>
              <a:t>CP-invariant phase</a:t>
            </a:r>
            <a:r>
              <a:rPr lang="en-US" sz="1800" i="1" dirty="0">
                <a:solidFill>
                  <a:srgbClr val="FF3300"/>
                </a:solidFill>
              </a:rPr>
              <a:t> diff.</a:t>
            </a:r>
            <a:r>
              <a:rPr lang="en-US" sz="1800" dirty="0">
                <a:solidFill>
                  <a:srgbClr val="FF3300"/>
                </a:solidFill>
              </a:rPr>
              <a:t> </a:t>
            </a:r>
            <a:r>
              <a:rPr lang="en-US" sz="1800" dirty="0">
                <a:solidFill>
                  <a:srgbClr val="FF33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1800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en-US" sz="1800" dirty="0">
                <a:solidFill>
                  <a:srgbClr val="FF3300"/>
                </a:solidFill>
                <a:sym typeface="Symbol" pitchFamily="18" charset="2"/>
              </a:rPr>
              <a:t> </a:t>
            </a:r>
            <a:r>
              <a:rPr lang="en-US" sz="1800" dirty="0">
                <a:solidFill>
                  <a:srgbClr val="FF3300"/>
                </a:solidFill>
                <a:sym typeface="Wingdings" pitchFamily="2" charset="2"/>
              </a:rPr>
              <a:t>0</a:t>
            </a: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Observing</a:t>
            </a:r>
            <a:r>
              <a:rPr lang="en-US"/>
              <a:t> CP violation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90600" y="1524000"/>
            <a:ext cx="6781800" cy="3200400"/>
            <a:chOff x="1008" y="1008"/>
            <a:chExt cx="3888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008" y="1008"/>
              <a:ext cx="3888" cy="1728"/>
              <a:chOff x="1008" y="1008"/>
              <a:chExt cx="3888" cy="1728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3248" y="1104"/>
                <a:ext cx="472" cy="247"/>
                <a:chOff x="4128" y="1440"/>
                <a:chExt cx="472" cy="247"/>
              </a:xfrm>
            </p:grpSpPr>
            <p:sp>
              <p:nvSpPr>
                <p:cNvPr id="61748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28" y="1440"/>
                  <a:ext cx="459" cy="2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latin typeface="Verdana" pitchFamily="34" charset="0"/>
                    </a:rPr>
                    <a:t>B</a:t>
                  </a:r>
                  <a:r>
                    <a:rPr lang="en-US" sz="2400">
                      <a:latin typeface="Verdana" pitchFamily="34" charset="0"/>
                      <a:sym typeface="Wingdings" pitchFamily="2" charset="2"/>
                    </a:rPr>
                    <a:t>f</a:t>
                  </a:r>
                  <a:endParaRPr lang="en-US" sz="2400">
                    <a:latin typeface="Verdana" pitchFamily="34" charset="0"/>
                  </a:endParaRPr>
                </a:p>
              </p:txBody>
            </p:sp>
            <p:sp>
              <p:nvSpPr>
                <p:cNvPr id="617482" name="Line 10"/>
                <p:cNvSpPr>
                  <a:spLocks noChangeShapeType="1"/>
                </p:cNvSpPr>
                <p:nvPr/>
              </p:nvSpPr>
              <p:spPr bwMode="auto">
                <a:xfrm>
                  <a:off x="4176" y="1488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17483" name="Line 11"/>
                <p:cNvSpPr>
                  <a:spLocks noChangeShapeType="1"/>
                </p:cNvSpPr>
                <p:nvPr/>
              </p:nvSpPr>
              <p:spPr bwMode="auto">
                <a:xfrm>
                  <a:off x="4456" y="1488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617484" name="Text Box 12"/>
              <p:cNvSpPr txBox="1">
                <a:spLocks noChangeArrowheads="1"/>
              </p:cNvSpPr>
              <p:nvPr/>
            </p:nvSpPr>
            <p:spPr bwMode="auto">
              <a:xfrm>
                <a:off x="1352" y="1104"/>
                <a:ext cx="459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Verdana" pitchFamily="34" charset="0"/>
                  </a:rPr>
                  <a:t>B</a:t>
                </a:r>
                <a:r>
                  <a:rPr lang="en-US" sz="2400">
                    <a:latin typeface="Verdana" pitchFamily="34" charset="0"/>
                    <a:sym typeface="Wingdings" pitchFamily="2" charset="2"/>
                  </a:rPr>
                  <a:t>f</a:t>
                </a:r>
                <a:endParaRPr lang="en-US" sz="2400">
                  <a:latin typeface="Verdana" pitchFamily="34" charset="0"/>
                </a:endParaRPr>
              </a:p>
            </p:txBody>
          </p:sp>
          <p:sp>
            <p:nvSpPr>
              <p:cNvPr id="617485" name="Rectangle 13"/>
              <p:cNvSpPr>
                <a:spLocks noChangeArrowheads="1"/>
              </p:cNvSpPr>
              <p:nvPr/>
            </p:nvSpPr>
            <p:spPr bwMode="auto">
              <a:xfrm>
                <a:off x="1008" y="1008"/>
                <a:ext cx="3888" cy="17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617486" name="Line 14"/>
            <p:cNvSpPr>
              <a:spLocks noChangeShapeType="1"/>
            </p:cNvSpPr>
            <p:nvPr/>
          </p:nvSpPr>
          <p:spPr bwMode="auto">
            <a:xfrm>
              <a:off x="2928" y="1008"/>
              <a:ext cx="0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97" y="2561590"/>
            <a:ext cx="3238500" cy="1460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90" y="2467610"/>
            <a:ext cx="3238500" cy="1485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215890"/>
            <a:ext cx="4216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0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2544-8AC5-4838-8453-4727B80FE3D2}" type="slidenum">
              <a:rPr lang="en-US"/>
              <a:pPr/>
              <a:t>32</a:t>
            </a:fld>
            <a:endParaRPr lang="en-US"/>
          </a:p>
        </p:txBody>
      </p:sp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i="1"/>
              <a:t>Observing</a:t>
            </a:r>
            <a:r>
              <a:rPr lang="en-US"/>
              <a:t> CP violation</a:t>
            </a:r>
          </a:p>
        </p:txBody>
      </p:sp>
      <p:sp>
        <p:nvSpPr>
          <p:cNvPr id="618499" name="Rectangle 3"/>
          <p:cNvSpPr>
            <a:spLocks noChangeArrowheads="1"/>
          </p:cNvSpPr>
          <p:nvPr/>
        </p:nvSpPr>
        <p:spPr bwMode="auto">
          <a:xfrm>
            <a:off x="457200" y="838200"/>
            <a:ext cx="8686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7338" indent="-2873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/>
              <a:t>Example: process </a:t>
            </a:r>
            <a:r>
              <a:rPr lang="en-US" sz="1800" dirty="0" err="1"/>
              <a:t>B</a:t>
            </a:r>
            <a:r>
              <a:rPr lang="en-US" sz="1800" dirty="0" err="1">
                <a:sym typeface="Wingdings" pitchFamily="2" charset="2"/>
              </a:rPr>
              <a:t>f</a:t>
            </a:r>
            <a:r>
              <a:rPr lang="en-US" sz="1800" dirty="0">
                <a:sym typeface="Wingdings" pitchFamily="2" charset="2"/>
              </a:rPr>
              <a:t> via two amplitudes a</a:t>
            </a:r>
            <a:r>
              <a:rPr lang="en-US" sz="1800" baseline="-25000" dirty="0">
                <a:sym typeface="Wingdings" pitchFamily="2" charset="2"/>
              </a:rPr>
              <a:t>1 </a:t>
            </a:r>
            <a:r>
              <a:rPr lang="en-US" sz="1800" dirty="0">
                <a:sym typeface="Wingdings" pitchFamily="2" charset="2"/>
              </a:rPr>
              <a:t>+ a</a:t>
            </a:r>
            <a:r>
              <a:rPr lang="en-US" sz="1800" baseline="-25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 = A. </a:t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sym typeface="Wingdings" pitchFamily="2" charset="2"/>
              </a:rPr>
              <a:t>              weak phase diff. </a:t>
            </a:r>
            <a:r>
              <a:rPr lang="en-US" sz="18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>
                <a:sym typeface="Symbol" pitchFamily="18" charset="2"/>
              </a:rPr>
              <a:t> </a:t>
            </a:r>
            <a:r>
              <a:rPr lang="en-US" sz="1800" dirty="0">
                <a:sym typeface="Wingdings" pitchFamily="2" charset="2"/>
              </a:rPr>
              <a:t>0, </a:t>
            </a:r>
            <a:r>
              <a:rPr lang="en-US" sz="1800" i="1" dirty="0">
                <a:solidFill>
                  <a:srgbClr val="FF3300"/>
                </a:solidFill>
                <a:sym typeface="Wingdings" pitchFamily="2" charset="2"/>
              </a:rPr>
              <a:t>CP-invariant phase</a:t>
            </a:r>
            <a:r>
              <a:rPr lang="en-US" sz="1800" i="1" dirty="0">
                <a:solidFill>
                  <a:srgbClr val="FF3300"/>
                </a:solidFill>
              </a:rPr>
              <a:t> diff.</a:t>
            </a:r>
            <a:r>
              <a:rPr lang="en-US" sz="1800" dirty="0">
                <a:solidFill>
                  <a:srgbClr val="FF3300"/>
                </a:solidFill>
              </a:rPr>
              <a:t> </a:t>
            </a:r>
            <a:r>
              <a:rPr lang="en-US" sz="1800" dirty="0">
                <a:solidFill>
                  <a:srgbClr val="FF33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1800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en-US" sz="1800" dirty="0">
                <a:solidFill>
                  <a:srgbClr val="FF3300"/>
                </a:solidFill>
                <a:sym typeface="Symbol" pitchFamily="18" charset="2"/>
              </a:rPr>
              <a:t> </a:t>
            </a:r>
            <a:r>
              <a:rPr lang="en-US" sz="1800" dirty="0">
                <a:solidFill>
                  <a:srgbClr val="FF3300"/>
                </a:solidFill>
                <a:sym typeface="Wingdings" pitchFamily="2" charset="2"/>
              </a:rPr>
              <a:t>0</a:t>
            </a: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800" dirty="0">
              <a:solidFill>
                <a:srgbClr val="FF3300"/>
              </a:solidFill>
              <a:sym typeface="Wingdings" pitchFamily="2" charset="2"/>
            </a:endParaRPr>
          </a:p>
          <a:p>
            <a:pPr marL="287338" indent="-287338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dirty="0"/>
          </a:p>
          <a:p>
            <a:pPr marL="287338" indent="-287338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287338" indent="-287338">
              <a:lnSpc>
                <a:spcPct val="90000"/>
              </a:lnSpc>
              <a:spcBef>
                <a:spcPct val="20000"/>
              </a:spcBef>
            </a:pPr>
            <a:endParaRPr lang="en-US" sz="1000" dirty="0"/>
          </a:p>
          <a:p>
            <a:pPr marL="287338" indent="-287338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/>
              <a:t>Interference between two </a:t>
            </a:r>
            <a:r>
              <a:rPr lang="en-US" sz="1800" dirty="0">
                <a:solidFill>
                  <a:srgbClr val="FF3300"/>
                </a:solidFill>
              </a:rPr>
              <a:t>decay amplitudes</a:t>
            </a:r>
            <a:r>
              <a:rPr lang="en-US" sz="1800" dirty="0"/>
              <a:t> gives </a:t>
            </a:r>
            <a:r>
              <a:rPr lang="en-US" sz="1800" i="1" dirty="0"/>
              <a:t>decay time independent</a:t>
            </a:r>
            <a:r>
              <a:rPr lang="en-US" sz="1800" dirty="0"/>
              <a:t> observable</a:t>
            </a:r>
          </a:p>
          <a:p>
            <a:pPr marL="758825" lvl="1" indent="-280988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b="1" dirty="0">
                <a:solidFill>
                  <a:schemeClr val="accent2"/>
                </a:solidFill>
              </a:rPr>
              <a:t>CP violated if BF(B </a:t>
            </a:r>
            <a:r>
              <a:rPr lang="en-US" b="1" dirty="0">
                <a:solidFill>
                  <a:schemeClr val="accent2"/>
                </a:solidFill>
                <a:sym typeface="Wingdings" pitchFamily="2" charset="2"/>
              </a:rPr>
              <a:t> f) ≠ BF(B  f)</a:t>
            </a:r>
          </a:p>
          <a:p>
            <a:pPr marL="758825" lvl="1" indent="-280988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CP-invariant phases provided by </a:t>
            </a:r>
            <a:r>
              <a:rPr lang="en-US" dirty="0" smtClean="0">
                <a:sym typeface="Wingdings" pitchFamily="2" charset="2"/>
              </a:rPr>
              <a:t>mixing or strong interaction.</a:t>
            </a:r>
            <a:endParaRPr lang="en-US" dirty="0">
              <a:sym typeface="Wingdings" pitchFamily="2" charset="2"/>
            </a:endParaRPr>
          </a:p>
          <a:p>
            <a:pPr marL="758825" lvl="1" indent="-280988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Strong phases usually unknown  this can complicate things…</a:t>
            </a:r>
            <a:br>
              <a:rPr lang="en-US" dirty="0">
                <a:sym typeface="Wingdings" pitchFamily="2" charset="2"/>
              </a:rPr>
            </a:br>
            <a:endParaRPr lang="en-US" dirty="0">
              <a:sym typeface="Wingdings" pitchFamily="2" charset="2"/>
            </a:endParaRPr>
          </a:p>
        </p:txBody>
      </p:sp>
      <p:sp>
        <p:nvSpPr>
          <p:cNvPr id="618500" name="Text Box 4"/>
          <p:cNvSpPr txBox="1">
            <a:spLocks noChangeArrowheads="1"/>
          </p:cNvSpPr>
          <p:nvPr/>
        </p:nvSpPr>
        <p:spPr bwMode="auto">
          <a:xfrm>
            <a:off x="1676400" y="4724400"/>
            <a:ext cx="5584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Verdana" pitchFamily="34" charset="0"/>
              </a:rPr>
              <a:t>|A|</a:t>
            </a:r>
            <a:r>
              <a:rPr lang="en-US" sz="2400">
                <a:latin typeface="Verdana" pitchFamily="34" charset="0"/>
                <a:sym typeface="Symbol" pitchFamily="18" charset="2"/>
              </a:rPr>
              <a:t></a:t>
            </a:r>
            <a:r>
              <a:rPr lang="en-US" sz="2400">
                <a:latin typeface="Verdana" pitchFamily="34" charset="0"/>
              </a:rPr>
              <a:t>|A|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 sz="2000">
                <a:latin typeface="Verdana" pitchFamily="34" charset="0"/>
                <a:sym typeface="Wingdings" pitchFamily="2" charset="2"/>
              </a:rPr>
              <a:t> Need also CP-invariant phase </a:t>
            </a:r>
            <a:br>
              <a:rPr lang="en-US" sz="2000">
                <a:latin typeface="Verdana" pitchFamily="34" charset="0"/>
                <a:sym typeface="Wingdings" pitchFamily="2" charset="2"/>
              </a:rPr>
            </a:br>
            <a:r>
              <a:rPr lang="en-US" sz="2000">
                <a:latin typeface="Verdana" pitchFamily="34" charset="0"/>
                <a:sym typeface="Wingdings" pitchFamily="2" charset="2"/>
              </a:rPr>
              <a:t>                  for observable CP violation</a:t>
            </a:r>
            <a:endParaRPr lang="en-US" sz="2000"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90600" y="1524000"/>
            <a:ext cx="6781800" cy="3200400"/>
            <a:chOff x="1001" y="1008"/>
            <a:chExt cx="3895" cy="1728"/>
          </a:xfrm>
        </p:grpSpPr>
        <p:pic>
          <p:nvPicPr>
            <p:cNvPr id="618502" name="Picture 6" descr="dircp-fig"/>
            <p:cNvPicPr>
              <a:picLocks noChangeAspect="1" noChangeArrowheads="1"/>
            </p:cNvPicPr>
            <p:nvPr/>
          </p:nvPicPr>
          <p:blipFill>
            <a:blip r:embed="rId2">
              <a:lum contrast="18000"/>
            </a:blip>
            <a:srcRect t="58150" b="-7489"/>
            <a:stretch>
              <a:fillRect/>
            </a:stretch>
          </p:blipFill>
          <p:spPr bwMode="auto">
            <a:xfrm>
              <a:off x="1104" y="1392"/>
              <a:ext cx="3600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248" y="1104"/>
              <a:ext cx="496" cy="247"/>
              <a:chOff x="4128" y="1440"/>
              <a:chExt cx="496" cy="247"/>
            </a:xfrm>
          </p:grpSpPr>
          <p:sp>
            <p:nvSpPr>
              <p:cNvPr id="618504" name="Text Box 8"/>
              <p:cNvSpPr txBox="1">
                <a:spLocks noChangeArrowheads="1"/>
              </p:cNvSpPr>
              <p:nvPr/>
            </p:nvSpPr>
            <p:spPr bwMode="auto">
              <a:xfrm>
                <a:off x="4128" y="1440"/>
                <a:ext cx="459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Verdana" pitchFamily="34" charset="0"/>
                  </a:rPr>
                  <a:t>B</a:t>
                </a:r>
                <a:r>
                  <a:rPr lang="en-US" sz="2400">
                    <a:latin typeface="Verdana" pitchFamily="34" charset="0"/>
                    <a:sym typeface="Wingdings" pitchFamily="2" charset="2"/>
                  </a:rPr>
                  <a:t>f</a:t>
                </a:r>
                <a:endParaRPr lang="en-US" sz="2400">
                  <a:latin typeface="Verdana" pitchFamily="34" charset="0"/>
                </a:endParaRPr>
              </a:p>
            </p:txBody>
          </p:sp>
          <p:sp>
            <p:nvSpPr>
              <p:cNvPr id="618505" name="Line 9"/>
              <p:cNvSpPr>
                <a:spLocks noChangeShapeType="1"/>
              </p:cNvSpPr>
              <p:nvPr/>
            </p:nvSpPr>
            <p:spPr bwMode="auto">
              <a:xfrm>
                <a:off x="4176" y="1488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18506" name="Line 10"/>
              <p:cNvSpPr>
                <a:spLocks noChangeShapeType="1"/>
              </p:cNvSpPr>
              <p:nvPr/>
            </p:nvSpPr>
            <p:spPr bwMode="auto">
              <a:xfrm>
                <a:off x="4480" y="1488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618507" name="Text Box 11"/>
            <p:cNvSpPr txBox="1">
              <a:spLocks noChangeArrowheads="1"/>
            </p:cNvSpPr>
            <p:nvPr/>
          </p:nvSpPr>
          <p:spPr bwMode="auto">
            <a:xfrm>
              <a:off x="1352" y="1104"/>
              <a:ext cx="460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Verdana" pitchFamily="34" charset="0"/>
                </a:rPr>
                <a:t>B</a:t>
              </a:r>
              <a:r>
                <a:rPr lang="en-US" sz="2400">
                  <a:latin typeface="Verdana" pitchFamily="34" charset="0"/>
                  <a:sym typeface="Wingdings" pitchFamily="2" charset="2"/>
                </a:rPr>
                <a:t>f</a:t>
              </a:r>
              <a:endParaRPr lang="en-US" sz="2400">
                <a:latin typeface="Verdana" pitchFamily="34" charset="0"/>
              </a:endParaRPr>
            </a:p>
          </p:txBody>
        </p:sp>
        <p:sp>
          <p:nvSpPr>
            <p:cNvPr id="618508" name="Text Box 12"/>
            <p:cNvSpPr txBox="1">
              <a:spLocks noChangeArrowheads="1"/>
            </p:cNvSpPr>
            <p:nvPr/>
          </p:nvSpPr>
          <p:spPr bwMode="auto">
            <a:xfrm>
              <a:off x="1296" y="1344"/>
              <a:ext cx="684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Verdana" pitchFamily="34" charset="0"/>
                </a:rPr>
                <a:t>A=</a:t>
              </a:r>
              <a:r>
                <a:rPr lang="en-US" i="1" dirty="0">
                  <a:solidFill>
                    <a:srgbClr val="FF3300"/>
                  </a:solidFill>
                  <a:latin typeface="Verdana" pitchFamily="34" charset="0"/>
                </a:rPr>
                <a:t>a</a:t>
              </a:r>
              <a:r>
                <a:rPr lang="en-US" i="1" baseline="-25000" dirty="0">
                  <a:solidFill>
                    <a:srgbClr val="FF3300"/>
                  </a:solidFill>
                  <a:latin typeface="Verdana" pitchFamily="34" charset="0"/>
                </a:rPr>
                <a:t>1</a:t>
              </a:r>
              <a:r>
                <a:rPr lang="en-US" i="1" dirty="0">
                  <a:latin typeface="Verdana" pitchFamily="34" charset="0"/>
                </a:rPr>
                <a:t>+</a:t>
              </a:r>
              <a:r>
                <a:rPr lang="en-US" i="1" dirty="0">
                  <a:solidFill>
                    <a:srgbClr val="0033CC"/>
                  </a:solidFill>
                  <a:latin typeface="Verdana" pitchFamily="34" charset="0"/>
                </a:rPr>
                <a:t>a</a:t>
              </a:r>
              <a:r>
                <a:rPr lang="en-US" i="1" baseline="-25000" dirty="0">
                  <a:solidFill>
                    <a:srgbClr val="0033CC"/>
                  </a:solidFill>
                  <a:latin typeface="Verdana" pitchFamily="34" charset="0"/>
                </a:rPr>
                <a:t>2</a:t>
              </a:r>
            </a:p>
          </p:txBody>
        </p:sp>
        <p:sp>
          <p:nvSpPr>
            <p:cNvPr id="618509" name="Text Box 13"/>
            <p:cNvSpPr txBox="1">
              <a:spLocks noChangeArrowheads="1"/>
            </p:cNvSpPr>
            <p:nvPr/>
          </p:nvSpPr>
          <p:spPr bwMode="auto">
            <a:xfrm>
              <a:off x="3216" y="1328"/>
              <a:ext cx="684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Verdana" pitchFamily="34" charset="0"/>
                </a:rPr>
                <a:t>A=</a:t>
              </a:r>
              <a:r>
                <a:rPr lang="en-US" i="1" dirty="0">
                  <a:solidFill>
                    <a:srgbClr val="FF3300"/>
                  </a:solidFill>
                  <a:latin typeface="Verdana" pitchFamily="34" charset="0"/>
                </a:rPr>
                <a:t>a</a:t>
              </a:r>
              <a:r>
                <a:rPr lang="en-US" i="1" baseline="-25000" dirty="0">
                  <a:solidFill>
                    <a:srgbClr val="FF3300"/>
                  </a:solidFill>
                  <a:latin typeface="Verdana" pitchFamily="34" charset="0"/>
                </a:rPr>
                <a:t>1</a:t>
              </a:r>
              <a:r>
                <a:rPr lang="en-US" i="1" dirty="0">
                  <a:latin typeface="Verdana" pitchFamily="34" charset="0"/>
                </a:rPr>
                <a:t>+</a:t>
              </a:r>
              <a:r>
                <a:rPr lang="en-US" i="1" dirty="0">
                  <a:solidFill>
                    <a:srgbClr val="0033CC"/>
                  </a:solidFill>
                  <a:latin typeface="Verdana" pitchFamily="34" charset="0"/>
                </a:rPr>
                <a:t>a</a:t>
              </a:r>
              <a:r>
                <a:rPr lang="en-US" i="1" baseline="-25000" dirty="0">
                  <a:solidFill>
                    <a:srgbClr val="0033CC"/>
                  </a:solidFill>
                  <a:latin typeface="Verdana" pitchFamily="34" charset="0"/>
                </a:rPr>
                <a:t>2</a:t>
              </a:r>
            </a:p>
          </p:txBody>
        </p:sp>
        <p:sp>
          <p:nvSpPr>
            <p:cNvPr id="618510" name="Text Box 14"/>
            <p:cNvSpPr txBox="1">
              <a:spLocks noChangeArrowheads="1"/>
            </p:cNvSpPr>
            <p:nvPr/>
          </p:nvSpPr>
          <p:spPr bwMode="auto">
            <a:xfrm>
              <a:off x="2304" y="1887"/>
              <a:ext cx="192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d</a:t>
              </a:r>
            </a:p>
          </p:txBody>
        </p:sp>
        <p:sp>
          <p:nvSpPr>
            <p:cNvPr id="618511" name="Text Box 15"/>
            <p:cNvSpPr txBox="1">
              <a:spLocks noChangeArrowheads="1"/>
            </p:cNvSpPr>
            <p:nvPr/>
          </p:nvSpPr>
          <p:spPr bwMode="auto">
            <a:xfrm>
              <a:off x="4301" y="1920"/>
              <a:ext cx="192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d</a:t>
              </a:r>
            </a:p>
          </p:txBody>
        </p:sp>
        <p:sp>
          <p:nvSpPr>
            <p:cNvPr id="618512" name="Text Box 16"/>
            <p:cNvSpPr txBox="1">
              <a:spLocks noChangeArrowheads="1"/>
            </p:cNvSpPr>
            <p:nvPr/>
          </p:nvSpPr>
          <p:spPr bwMode="auto">
            <a:xfrm>
              <a:off x="1594" y="1824"/>
              <a:ext cx="316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Verdana" pitchFamily="34" charset="0"/>
                </a:rPr>
                <a:t>+</a:t>
              </a:r>
              <a:r>
                <a:rPr lang="en-US" sz="2400">
                  <a:latin typeface="Symbol" pitchFamily="18" charset="2"/>
                </a:rPr>
                <a:t>f</a:t>
              </a:r>
            </a:p>
          </p:txBody>
        </p:sp>
        <p:sp>
          <p:nvSpPr>
            <p:cNvPr id="618513" name="Text Box 17"/>
            <p:cNvSpPr txBox="1">
              <a:spLocks noChangeArrowheads="1"/>
            </p:cNvSpPr>
            <p:nvPr/>
          </p:nvSpPr>
          <p:spPr bwMode="auto">
            <a:xfrm>
              <a:off x="3648" y="2064"/>
              <a:ext cx="263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Verdana" pitchFamily="34" charset="0"/>
                </a:rPr>
                <a:t>-</a:t>
              </a:r>
              <a:r>
                <a:rPr lang="en-US" sz="2400">
                  <a:latin typeface="Symbol" pitchFamily="18" charset="2"/>
                </a:rPr>
                <a:t>f</a:t>
              </a:r>
            </a:p>
          </p:txBody>
        </p:sp>
        <p:sp>
          <p:nvSpPr>
            <p:cNvPr id="618514" name="Rectangle 18"/>
            <p:cNvSpPr>
              <a:spLocks noChangeArrowheads="1"/>
            </p:cNvSpPr>
            <p:nvPr/>
          </p:nvSpPr>
          <p:spPr bwMode="auto">
            <a:xfrm>
              <a:off x="1008" y="1008"/>
              <a:ext cx="3888" cy="17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8515" name="Line 19"/>
            <p:cNvSpPr>
              <a:spLocks noChangeShapeType="1"/>
            </p:cNvSpPr>
            <p:nvPr/>
          </p:nvSpPr>
          <p:spPr bwMode="auto">
            <a:xfrm>
              <a:off x="2928" y="1008"/>
              <a:ext cx="0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18516" name="Text Box 20"/>
            <p:cNvSpPr txBox="1">
              <a:spLocks noChangeArrowheads="1"/>
            </p:cNvSpPr>
            <p:nvPr/>
          </p:nvSpPr>
          <p:spPr bwMode="auto">
            <a:xfrm>
              <a:off x="1392" y="2422"/>
              <a:ext cx="22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  <a:latin typeface="Verdana" pitchFamily="34" charset="0"/>
                </a:rPr>
                <a:t>a</a:t>
              </a:r>
              <a:r>
                <a:rPr lang="en-US" baseline="-25000" dirty="0">
                  <a:solidFill>
                    <a:srgbClr val="FF3300"/>
                  </a:solidFill>
                  <a:latin typeface="Verdana" pitchFamily="34" charset="0"/>
                </a:rPr>
                <a:t>1</a:t>
              </a:r>
            </a:p>
          </p:txBody>
        </p:sp>
        <p:sp>
          <p:nvSpPr>
            <p:cNvPr id="618517" name="Text Box 21"/>
            <p:cNvSpPr txBox="1">
              <a:spLocks noChangeArrowheads="1"/>
            </p:cNvSpPr>
            <p:nvPr/>
          </p:nvSpPr>
          <p:spPr bwMode="auto">
            <a:xfrm>
              <a:off x="3456" y="2448"/>
              <a:ext cx="22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latin typeface="Verdana" pitchFamily="34" charset="0"/>
                </a:rPr>
                <a:t>a</a:t>
              </a:r>
              <a:r>
                <a:rPr lang="en-US" baseline="-25000">
                  <a:solidFill>
                    <a:srgbClr val="FF3300"/>
                  </a:solidFill>
                  <a:latin typeface="Verdana" pitchFamily="34" charset="0"/>
                </a:rPr>
                <a:t>1</a:t>
              </a:r>
            </a:p>
          </p:txBody>
        </p:sp>
        <p:sp>
          <p:nvSpPr>
            <p:cNvPr id="618518" name="Text Box 22"/>
            <p:cNvSpPr txBox="1">
              <a:spLocks noChangeArrowheads="1"/>
            </p:cNvSpPr>
            <p:nvPr/>
          </p:nvSpPr>
          <p:spPr bwMode="auto">
            <a:xfrm>
              <a:off x="1296" y="2092"/>
              <a:ext cx="241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  <a:latin typeface="Verdana" pitchFamily="34" charset="0"/>
                </a:rPr>
                <a:t>a</a:t>
              </a:r>
              <a:r>
                <a:rPr lang="en-US" baseline="-25000" dirty="0">
                  <a:solidFill>
                    <a:srgbClr val="0033CC"/>
                  </a:solidFill>
                  <a:latin typeface="Verdana" pitchFamily="34" charset="0"/>
                </a:rPr>
                <a:t>2</a:t>
              </a:r>
            </a:p>
          </p:txBody>
        </p:sp>
        <p:sp>
          <p:nvSpPr>
            <p:cNvPr id="618519" name="Text Box 23"/>
            <p:cNvSpPr txBox="1">
              <a:spLocks noChangeArrowheads="1"/>
            </p:cNvSpPr>
            <p:nvPr/>
          </p:nvSpPr>
          <p:spPr bwMode="auto">
            <a:xfrm>
              <a:off x="4416" y="2317"/>
              <a:ext cx="241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  <a:latin typeface="Verdana" pitchFamily="34" charset="0"/>
                </a:rPr>
                <a:t>a</a:t>
              </a:r>
              <a:r>
                <a:rPr lang="en-US" baseline="-25000" dirty="0">
                  <a:solidFill>
                    <a:srgbClr val="0033CC"/>
                  </a:solidFill>
                  <a:latin typeface="Verdana" pitchFamily="34" charset="0"/>
                </a:rPr>
                <a:t>2</a:t>
              </a:r>
            </a:p>
          </p:txBody>
        </p:sp>
        <p:sp>
          <p:nvSpPr>
            <p:cNvPr id="618520" name="Text Box 24"/>
            <p:cNvSpPr txBox="1">
              <a:spLocks noChangeArrowheads="1"/>
            </p:cNvSpPr>
            <p:nvPr/>
          </p:nvSpPr>
          <p:spPr bwMode="auto">
            <a:xfrm>
              <a:off x="1001" y="2016"/>
              <a:ext cx="225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Verdana" pitchFamily="34" charset="0"/>
                </a:rPr>
                <a:t>A</a:t>
              </a:r>
            </a:p>
          </p:txBody>
        </p:sp>
        <p:sp>
          <p:nvSpPr>
            <p:cNvPr id="618521" name="Text Box 25"/>
            <p:cNvSpPr txBox="1">
              <a:spLocks noChangeArrowheads="1"/>
            </p:cNvSpPr>
            <p:nvPr/>
          </p:nvSpPr>
          <p:spPr bwMode="auto">
            <a:xfrm>
              <a:off x="3209" y="2160"/>
              <a:ext cx="225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Verdana" pitchFamily="34" charset="0"/>
                </a:rPr>
                <a:t>A</a:t>
              </a:r>
            </a:p>
          </p:txBody>
        </p:sp>
        <p:sp>
          <p:nvSpPr>
            <p:cNvPr id="618522" name="Line 26"/>
            <p:cNvSpPr>
              <a:spLocks noChangeShapeType="1"/>
            </p:cNvSpPr>
            <p:nvPr/>
          </p:nvSpPr>
          <p:spPr bwMode="auto">
            <a:xfrm>
              <a:off x="3264" y="220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18523" name="Line 27"/>
          <p:cNvSpPr>
            <a:spLocks noChangeShapeType="1"/>
          </p:cNvSpPr>
          <p:nvPr/>
        </p:nvSpPr>
        <p:spPr bwMode="auto">
          <a:xfrm>
            <a:off x="2590800" y="48006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18524" name="Line 28"/>
          <p:cNvSpPr>
            <a:spLocks noChangeShapeType="1"/>
          </p:cNvSpPr>
          <p:nvPr/>
        </p:nvSpPr>
        <p:spPr bwMode="auto">
          <a:xfrm>
            <a:off x="4029072" y="5776930"/>
            <a:ext cx="114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18525" name="Line 29"/>
          <p:cNvSpPr>
            <a:spLocks noChangeShapeType="1"/>
          </p:cNvSpPr>
          <p:nvPr/>
        </p:nvSpPr>
        <p:spPr bwMode="auto">
          <a:xfrm flipH="1" flipV="1">
            <a:off x="4500562" y="5775343"/>
            <a:ext cx="84137" cy="15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5344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24" grpId="0" animBg="1"/>
      <p:bldP spid="6185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CCF-CBED-4CFA-BD67-E8E5A4C1FEA4}" type="slidenum">
              <a:rPr lang="en-US"/>
              <a:pPr/>
              <a:t>33</a:t>
            </a:fld>
            <a:endParaRPr lang="en-US"/>
          </a:p>
        </p:txBody>
      </p:sp>
      <p:sp>
        <p:nvSpPr>
          <p:cNvPr id="619522" name="Rectangle 2"/>
          <p:cNvSpPr>
            <a:spLocks noChangeArrowheads="1"/>
          </p:cNvSpPr>
          <p:nvPr/>
        </p:nvSpPr>
        <p:spPr bwMode="auto">
          <a:xfrm>
            <a:off x="152400" y="19050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Three types of CP violation (always two amplitudes!):</a:t>
            </a:r>
          </a:p>
          <a:p>
            <a:pPr marL="2133600" lvl="4" indent="-304800">
              <a:spcBef>
                <a:spcPct val="20000"/>
              </a:spcBef>
              <a:buFontTx/>
              <a:buChar char="»"/>
            </a:pPr>
            <a:endParaRPr lang="en-US" sz="800" dirty="0"/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6666"/>
                </a:solidFill>
              </a:rPr>
              <a:t>CP violation in </a:t>
            </a:r>
            <a:r>
              <a:rPr lang="en-US" sz="2000" b="1" i="1" dirty="0">
                <a:solidFill>
                  <a:srgbClr val="006666"/>
                </a:solidFill>
              </a:rPr>
              <a:t>mixing</a:t>
            </a:r>
            <a:r>
              <a:rPr lang="en-US" sz="2000" dirty="0">
                <a:solidFill>
                  <a:srgbClr val="006666"/>
                </a:solidFill>
              </a:rPr>
              <a:t> (</a:t>
            </a:r>
            <a:r>
              <a:rPr lang="en-US" sz="2000" b="1" dirty="0">
                <a:solidFill>
                  <a:srgbClr val="006666"/>
                </a:solidFill>
              </a:rPr>
              <a:t>“indirect” </a:t>
            </a:r>
            <a:r>
              <a:rPr lang="en-US" sz="2000" dirty="0">
                <a:solidFill>
                  <a:srgbClr val="006666"/>
                </a:solidFill>
              </a:rPr>
              <a:t>CP violation):</a:t>
            </a:r>
          </a:p>
          <a:p>
            <a:pPr marL="1257300" lvl="2" indent="-342900">
              <a:spcBef>
                <a:spcPct val="20000"/>
              </a:spcBef>
              <a:buFontTx/>
              <a:buAutoNum type="arabicPeriod"/>
            </a:pPr>
            <a:endParaRPr lang="en-US" sz="1800" dirty="0"/>
          </a:p>
          <a:p>
            <a:pPr marL="1257300" lvl="2" indent="-342900">
              <a:spcBef>
                <a:spcPct val="20000"/>
              </a:spcBef>
              <a:buFontTx/>
              <a:buAutoNum type="arabicPeriod"/>
            </a:pPr>
            <a:endParaRPr lang="en-US" sz="1800" dirty="0"/>
          </a:p>
          <a:p>
            <a:pPr marL="1257300" lvl="2" indent="-342900">
              <a:spcBef>
                <a:spcPct val="20000"/>
              </a:spcBef>
              <a:buFontTx/>
              <a:buAutoNum type="arabicPeriod"/>
            </a:pPr>
            <a:endParaRPr lang="en-US" sz="1800" dirty="0"/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6666"/>
                </a:solidFill>
              </a:rPr>
              <a:t>CP violation in </a:t>
            </a:r>
            <a:r>
              <a:rPr lang="en-US" sz="2000" b="1" i="1" dirty="0">
                <a:solidFill>
                  <a:srgbClr val="006666"/>
                </a:solidFill>
              </a:rPr>
              <a:t>decay</a:t>
            </a:r>
            <a:r>
              <a:rPr lang="en-US" sz="2000" dirty="0">
                <a:solidFill>
                  <a:srgbClr val="006666"/>
                </a:solidFill>
              </a:rPr>
              <a:t> (“</a:t>
            </a:r>
            <a:r>
              <a:rPr lang="en-US" sz="2000" b="1" i="1" dirty="0">
                <a:solidFill>
                  <a:srgbClr val="006666"/>
                </a:solidFill>
              </a:rPr>
              <a:t>direct</a:t>
            </a:r>
            <a:r>
              <a:rPr lang="en-US" sz="2000" dirty="0">
                <a:solidFill>
                  <a:srgbClr val="006666"/>
                </a:solidFill>
              </a:rPr>
              <a:t>” CP violation):</a:t>
            </a: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8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6666"/>
                </a:solidFill>
              </a:rPr>
              <a:t>CP violation in the </a:t>
            </a:r>
            <a:r>
              <a:rPr lang="en-US" sz="2000" b="1" i="1" dirty="0">
                <a:solidFill>
                  <a:srgbClr val="006666"/>
                </a:solidFill>
              </a:rPr>
              <a:t>interference</a:t>
            </a:r>
            <a:r>
              <a:rPr lang="en-US" sz="2000" dirty="0">
                <a:solidFill>
                  <a:srgbClr val="006666"/>
                </a:solidFill>
              </a:rPr>
              <a:t>: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181600" y="4267200"/>
            <a:ext cx="3048000" cy="1371600"/>
            <a:chOff x="3016" y="656"/>
            <a:chExt cx="2302" cy="1284"/>
          </a:xfrm>
        </p:grpSpPr>
        <p:sp>
          <p:nvSpPr>
            <p:cNvPr id="619524" name="AutoShape 4"/>
            <p:cNvSpPr>
              <a:spLocks noChangeAspect="1"/>
            </p:cNvSpPr>
            <p:nvPr/>
          </p:nvSpPr>
          <p:spPr bwMode="auto">
            <a:xfrm>
              <a:off x="4765" y="708"/>
              <a:ext cx="104" cy="448"/>
            </a:xfrm>
            <a:prstGeom prst="rightBrace">
              <a:avLst>
                <a:gd name="adj1" fmla="val 35897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9525" name="AutoShape 5"/>
            <p:cNvSpPr>
              <a:spLocks noChangeAspect="1"/>
            </p:cNvSpPr>
            <p:nvPr/>
          </p:nvSpPr>
          <p:spPr bwMode="auto">
            <a:xfrm>
              <a:off x="4794" y="1324"/>
              <a:ext cx="99" cy="498"/>
            </a:xfrm>
            <a:prstGeom prst="rightBrace">
              <a:avLst>
                <a:gd name="adj1" fmla="val 41919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619526" name="Object 6"/>
            <p:cNvGraphicFramePr>
              <a:graphicFrameLocks noChangeAspect="1"/>
            </p:cNvGraphicFramePr>
            <p:nvPr/>
          </p:nvGraphicFramePr>
          <p:xfrm>
            <a:off x="4933" y="1398"/>
            <a:ext cx="293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35" name="Equation" r:id="rId3" imgW="342720" imgH="304560" progId="Equation.3">
                    <p:embed/>
                  </p:oleObj>
                </mc:Choice>
                <mc:Fallback>
                  <p:oleObj name="Equation" r:id="rId3" imgW="3427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3" y="1398"/>
                          <a:ext cx="293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1952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18" y="656"/>
              <a:ext cx="1442" cy="1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619528" name="Object 8"/>
            <p:cNvGraphicFramePr>
              <a:graphicFrameLocks noChangeAspect="1"/>
            </p:cNvGraphicFramePr>
            <p:nvPr/>
          </p:nvGraphicFramePr>
          <p:xfrm>
            <a:off x="3016" y="1427"/>
            <a:ext cx="292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36" name="Equation" r:id="rId6" imgW="317160" imgH="304560" progId="Equation.3">
                    <p:embed/>
                  </p:oleObj>
                </mc:Choice>
                <mc:Fallback>
                  <p:oleObj name="Equation" r:id="rId6" imgW="31716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6" y="1427"/>
                          <a:ext cx="292" cy="2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29" name="Object 9"/>
            <p:cNvGraphicFramePr>
              <a:graphicFrameLocks noChangeAspect="1"/>
            </p:cNvGraphicFramePr>
            <p:nvPr/>
          </p:nvGraphicFramePr>
          <p:xfrm>
            <a:off x="3274" y="1220"/>
            <a:ext cx="182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37" name="Equation" r:id="rId8" imgW="177480" imgH="266400" progId="Equation.3">
                    <p:embed/>
                  </p:oleObj>
                </mc:Choice>
                <mc:Fallback>
                  <p:oleObj name="Equation" r:id="rId8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4" y="1220"/>
                          <a:ext cx="182" cy="2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0" name="Object 10"/>
            <p:cNvGraphicFramePr>
              <a:graphicFrameLocks noChangeAspect="1"/>
            </p:cNvGraphicFramePr>
            <p:nvPr/>
          </p:nvGraphicFramePr>
          <p:xfrm>
            <a:off x="3260" y="1689"/>
            <a:ext cx="158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38" name="Equation" r:id="rId10" imgW="190440" imgH="291960" progId="Equation.3">
                    <p:embed/>
                  </p:oleObj>
                </mc:Choice>
                <mc:Fallback>
                  <p:oleObj name="Equation" r:id="rId10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0" y="1689"/>
                          <a:ext cx="158" cy="2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1" name="Object 11"/>
            <p:cNvGraphicFramePr>
              <a:graphicFrameLocks noChangeAspect="1"/>
            </p:cNvGraphicFramePr>
            <p:nvPr/>
          </p:nvGraphicFramePr>
          <p:xfrm>
            <a:off x="4173" y="1506"/>
            <a:ext cx="194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39" name="Equation" r:id="rId12" imgW="444240" imgH="317160" progId="Equation.3">
                    <p:embed/>
                  </p:oleObj>
                </mc:Choice>
                <mc:Fallback>
                  <p:oleObj name="Equation" r:id="rId12" imgW="44424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3" y="1506"/>
                          <a:ext cx="194" cy="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2" name="Object 12"/>
            <p:cNvGraphicFramePr>
              <a:graphicFrameLocks noChangeAspect="1"/>
            </p:cNvGraphicFramePr>
            <p:nvPr/>
          </p:nvGraphicFramePr>
          <p:xfrm>
            <a:off x="4662" y="1276"/>
            <a:ext cx="77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0" name="Equation" r:id="rId14" imgW="139680" imgH="203040" progId="Equation.3">
                    <p:embed/>
                  </p:oleObj>
                </mc:Choice>
                <mc:Fallback>
                  <p:oleObj name="Equation" r:id="rId14" imgW="139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2" y="1276"/>
                          <a:ext cx="77" cy="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3" name="Object 13"/>
            <p:cNvGraphicFramePr>
              <a:graphicFrameLocks noChangeAspect="1"/>
            </p:cNvGraphicFramePr>
            <p:nvPr/>
          </p:nvGraphicFramePr>
          <p:xfrm>
            <a:off x="4615" y="1674"/>
            <a:ext cx="142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1" name="Equation" r:id="rId16" imgW="190440" imgH="291960" progId="Equation.3">
                    <p:embed/>
                  </p:oleObj>
                </mc:Choice>
                <mc:Fallback>
                  <p:oleObj name="Equation" r:id="rId16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5" y="1674"/>
                          <a:ext cx="142" cy="2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4" name="Object 14"/>
            <p:cNvGraphicFramePr>
              <a:graphicFrameLocks noChangeAspect="1"/>
            </p:cNvGraphicFramePr>
            <p:nvPr/>
          </p:nvGraphicFramePr>
          <p:xfrm>
            <a:off x="4657" y="686"/>
            <a:ext cx="98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2" name="Equation" r:id="rId17" imgW="177480" imgH="228600" progId="Equation.3">
                    <p:embed/>
                  </p:oleObj>
                </mc:Choice>
                <mc:Fallback>
                  <p:oleObj name="Equation" r:id="rId17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7" y="686"/>
                          <a:ext cx="98" cy="1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5" name="Object 15"/>
            <p:cNvGraphicFramePr>
              <a:graphicFrameLocks noChangeAspect="1"/>
            </p:cNvGraphicFramePr>
            <p:nvPr/>
          </p:nvGraphicFramePr>
          <p:xfrm>
            <a:off x="4657" y="1055"/>
            <a:ext cx="92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3" name="Equation" r:id="rId19" imgW="164880" imgH="203040" progId="Equation.3">
                    <p:embed/>
                  </p:oleObj>
                </mc:Choice>
                <mc:Fallback>
                  <p:oleObj name="Equation" r:id="rId19" imgW="164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7" y="1055"/>
                          <a:ext cx="92" cy="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6" name="Object 16"/>
            <p:cNvGraphicFramePr>
              <a:graphicFrameLocks noChangeAspect="1"/>
            </p:cNvGraphicFramePr>
            <p:nvPr/>
          </p:nvGraphicFramePr>
          <p:xfrm>
            <a:off x="3805" y="878"/>
            <a:ext cx="109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4" name="Equation" r:id="rId21" imgW="177480" imgH="253800" progId="Equation.3">
                    <p:embed/>
                  </p:oleObj>
                </mc:Choice>
                <mc:Fallback>
                  <p:oleObj name="Equation" r:id="rId21" imgW="177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5" y="878"/>
                          <a:ext cx="109" cy="2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7" name="Object 17"/>
            <p:cNvGraphicFramePr>
              <a:graphicFrameLocks noChangeAspect="1"/>
            </p:cNvGraphicFramePr>
            <p:nvPr/>
          </p:nvGraphicFramePr>
          <p:xfrm>
            <a:off x="3774" y="1366"/>
            <a:ext cx="304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5" name="Equation" r:id="rId23" imgW="520560" imgH="304560" progId="Equation.3">
                    <p:embed/>
                  </p:oleObj>
                </mc:Choice>
                <mc:Fallback>
                  <p:oleObj name="Equation" r:id="rId23" imgW="52056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4" y="1366"/>
                          <a:ext cx="304" cy="1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8" name="Object 18"/>
            <p:cNvGraphicFramePr>
              <a:graphicFrameLocks noChangeAspect="1"/>
            </p:cNvGraphicFramePr>
            <p:nvPr/>
          </p:nvGraphicFramePr>
          <p:xfrm>
            <a:off x="4891" y="800"/>
            <a:ext cx="427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6" name="Equation" r:id="rId25" imgW="419040" imgH="330120" progId="Equation.3">
                    <p:embed/>
                  </p:oleObj>
                </mc:Choice>
                <mc:Fallback>
                  <p:oleObj name="Equation" r:id="rId25" imgW="41904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1" y="800"/>
                          <a:ext cx="427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895600" y="2895600"/>
            <a:ext cx="2209800" cy="838200"/>
            <a:chOff x="98" y="2999"/>
            <a:chExt cx="1454" cy="806"/>
          </a:xfrm>
        </p:grpSpPr>
        <p:pic>
          <p:nvPicPr>
            <p:cNvPr id="619540" name="Picture 20"/>
            <p:cNvPicPr>
              <a:picLocks noChangeAspect="1" noChangeArrowheads="1"/>
            </p:cNvPicPr>
            <p:nvPr/>
          </p:nvPicPr>
          <p:blipFill>
            <a:blip r:embed="rId27"/>
            <a:srcRect r="54648"/>
            <a:stretch>
              <a:fillRect/>
            </a:stretch>
          </p:blipFill>
          <p:spPr bwMode="auto">
            <a:xfrm>
              <a:off x="98" y="2999"/>
              <a:ext cx="1454" cy="8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619541" name="Rectangle 21"/>
            <p:cNvSpPr>
              <a:spLocks noChangeArrowheads="1"/>
            </p:cNvSpPr>
            <p:nvPr/>
          </p:nvSpPr>
          <p:spPr bwMode="auto">
            <a:xfrm>
              <a:off x="1362" y="3307"/>
              <a:ext cx="112" cy="2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19542" name="Line 22"/>
            <p:cNvSpPr>
              <a:spLocks noChangeShapeType="1"/>
            </p:cNvSpPr>
            <p:nvPr/>
          </p:nvSpPr>
          <p:spPr bwMode="auto">
            <a:xfrm>
              <a:off x="117" y="3333"/>
              <a:ext cx="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619543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CP violation</a:t>
            </a:r>
          </a:p>
        </p:txBody>
      </p:sp>
      <p:sp>
        <p:nvSpPr>
          <p:cNvPr id="619544" name="Rectangle 2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7543800" cy="1524000"/>
          </a:xfrm>
        </p:spPr>
        <p:txBody>
          <a:bodyPr/>
          <a:lstStyle/>
          <a:p>
            <a:r>
              <a:rPr lang="en-US" sz="2400" dirty="0"/>
              <a:t> CP violating phase is imbedded in the </a:t>
            </a:r>
            <a:r>
              <a:rPr lang="en-US" sz="2400" dirty="0">
                <a:latin typeface="Symbol" pitchFamily="18" charset="2"/>
              </a:rPr>
              <a:t>l</a:t>
            </a:r>
            <a:r>
              <a:rPr lang="en-US" sz="2400" dirty="0"/>
              <a:t> parameter:</a:t>
            </a:r>
          </a:p>
          <a:p>
            <a:pPr lvl="4"/>
            <a:endParaRPr lang="en-US" sz="1600" dirty="0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990600" y="4419600"/>
            <a:ext cx="3657600" cy="1143000"/>
            <a:chOff x="117" y="1160"/>
            <a:chExt cx="2524" cy="973"/>
          </a:xfrm>
        </p:grpSpPr>
        <p:pic>
          <p:nvPicPr>
            <p:cNvPr id="619550" name="Picture 30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580" y="1182"/>
              <a:ext cx="1457" cy="9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619551" name="Object 31"/>
            <p:cNvGraphicFramePr>
              <a:graphicFrameLocks noChangeAspect="1"/>
            </p:cNvGraphicFramePr>
            <p:nvPr/>
          </p:nvGraphicFramePr>
          <p:xfrm>
            <a:off x="541" y="1160"/>
            <a:ext cx="136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7" name="Equation" r:id="rId29" imgW="177480" imgH="266400" progId="Equation.3">
                    <p:embed/>
                  </p:oleObj>
                </mc:Choice>
                <mc:Fallback>
                  <p:oleObj name="Equation" r:id="rId29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" y="1160"/>
                          <a:ext cx="136" cy="2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2" name="Object 32"/>
            <p:cNvGraphicFramePr>
              <a:graphicFrameLocks noChangeAspect="1"/>
            </p:cNvGraphicFramePr>
            <p:nvPr/>
          </p:nvGraphicFramePr>
          <p:xfrm>
            <a:off x="533" y="1537"/>
            <a:ext cx="106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8" name="Equation" r:id="rId30" imgW="190440" imgH="291960" progId="Equation.3">
                    <p:embed/>
                  </p:oleObj>
                </mc:Choice>
                <mc:Fallback>
                  <p:oleObj name="Equation" r:id="rId30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" y="1537"/>
                          <a:ext cx="106" cy="2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3" name="Object 33"/>
            <p:cNvGraphicFramePr>
              <a:graphicFrameLocks noChangeAspect="1"/>
            </p:cNvGraphicFramePr>
            <p:nvPr/>
          </p:nvGraphicFramePr>
          <p:xfrm>
            <a:off x="1998" y="1875"/>
            <a:ext cx="150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49" name="Equation" r:id="rId31" imgW="190440" imgH="291960" progId="Equation.3">
                    <p:embed/>
                  </p:oleObj>
                </mc:Choice>
                <mc:Fallback>
                  <p:oleObj name="Equation" r:id="rId31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1875"/>
                          <a:ext cx="150" cy="2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4" name="Object 34"/>
            <p:cNvGraphicFramePr>
              <a:graphicFrameLocks noChangeAspect="1"/>
            </p:cNvGraphicFramePr>
            <p:nvPr/>
          </p:nvGraphicFramePr>
          <p:xfrm>
            <a:off x="1122" y="1433"/>
            <a:ext cx="256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50" name="Equation" r:id="rId32" imgW="444240" imgH="317160" progId="Equation.3">
                    <p:embed/>
                  </p:oleObj>
                </mc:Choice>
                <mc:Fallback>
                  <p:oleObj name="Equation" r:id="rId32" imgW="44424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433"/>
                          <a:ext cx="256" cy="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5" name="Object 35"/>
            <p:cNvGraphicFramePr>
              <a:graphicFrameLocks noChangeAspect="1"/>
            </p:cNvGraphicFramePr>
            <p:nvPr/>
          </p:nvGraphicFramePr>
          <p:xfrm>
            <a:off x="1998" y="1358"/>
            <a:ext cx="98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51" name="Equation" r:id="rId33" imgW="177480" imgH="228600" progId="Equation.3">
                    <p:embed/>
                  </p:oleObj>
                </mc:Choice>
                <mc:Fallback>
                  <p:oleObj name="Equation" r:id="rId33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1358"/>
                          <a:ext cx="98" cy="1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6" name="Object 36"/>
            <p:cNvGraphicFramePr>
              <a:graphicFrameLocks noChangeAspect="1"/>
            </p:cNvGraphicFramePr>
            <p:nvPr/>
          </p:nvGraphicFramePr>
          <p:xfrm>
            <a:off x="2006" y="1200"/>
            <a:ext cx="92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52" name="Equation" r:id="rId34" imgW="164880" imgH="203040" progId="Equation.3">
                    <p:embed/>
                  </p:oleObj>
                </mc:Choice>
                <mc:Fallback>
                  <p:oleObj name="Equation" r:id="rId34" imgW="164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6" y="1200"/>
                          <a:ext cx="92" cy="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7" name="Object 37"/>
            <p:cNvGraphicFramePr>
              <a:graphicFrameLocks noChangeAspect="1"/>
            </p:cNvGraphicFramePr>
            <p:nvPr/>
          </p:nvGraphicFramePr>
          <p:xfrm>
            <a:off x="2014" y="1695"/>
            <a:ext cx="77" cy="1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53" name="Equation" r:id="rId35" imgW="139680" imgH="203040" progId="Equation.3">
                    <p:embed/>
                  </p:oleObj>
                </mc:Choice>
                <mc:Fallback>
                  <p:oleObj name="Equation" r:id="rId35" imgW="139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4" y="1695"/>
                          <a:ext cx="77" cy="1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8" name="Object 38"/>
            <p:cNvGraphicFramePr>
              <a:graphicFrameLocks noChangeAspect="1"/>
            </p:cNvGraphicFramePr>
            <p:nvPr/>
          </p:nvGraphicFramePr>
          <p:xfrm>
            <a:off x="117" y="1297"/>
            <a:ext cx="292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54" name="Equation" r:id="rId36" imgW="317160" imgH="304560" progId="Equation.DSMT4">
                    <p:embed/>
                  </p:oleObj>
                </mc:Choice>
                <mc:Fallback>
                  <p:oleObj name="Equation" r:id="rId36" imgW="31716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" y="1297"/>
                          <a:ext cx="292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9" name="Object 39"/>
            <p:cNvGraphicFramePr>
              <a:graphicFrameLocks noChangeAspect="1"/>
            </p:cNvGraphicFramePr>
            <p:nvPr/>
          </p:nvGraphicFramePr>
          <p:xfrm>
            <a:off x="2228" y="1254"/>
            <a:ext cx="413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55" name="Equation" r:id="rId37" imgW="419040" imgH="330120" progId="Equation.3">
                    <p:embed/>
                  </p:oleObj>
                </mc:Choice>
                <mc:Fallback>
                  <p:oleObj name="Equation" r:id="rId37" imgW="41904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8" y="1254"/>
                          <a:ext cx="413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560" name="AutoShape 40"/>
            <p:cNvSpPr>
              <a:spLocks noChangeAspect="1"/>
            </p:cNvSpPr>
            <p:nvPr/>
          </p:nvSpPr>
          <p:spPr bwMode="auto">
            <a:xfrm>
              <a:off x="2159" y="1710"/>
              <a:ext cx="98" cy="364"/>
            </a:xfrm>
            <a:prstGeom prst="rightBrace">
              <a:avLst>
                <a:gd name="adj1" fmla="val 30952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619561" name="Object 41"/>
            <p:cNvGraphicFramePr>
              <a:graphicFrameLocks noChangeAspect="1"/>
            </p:cNvGraphicFramePr>
            <p:nvPr/>
          </p:nvGraphicFramePr>
          <p:xfrm>
            <a:off x="2311" y="1724"/>
            <a:ext cx="317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656" name="Equation" r:id="rId39" imgW="342720" imgH="304560" progId="Equation.3">
                    <p:embed/>
                  </p:oleObj>
                </mc:Choice>
                <mc:Fallback>
                  <p:oleObj name="Equation" r:id="rId39" imgW="3427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1" y="1724"/>
                          <a:ext cx="317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562" name="AutoShape 42"/>
            <p:cNvSpPr>
              <a:spLocks noChangeAspect="1"/>
            </p:cNvSpPr>
            <p:nvPr/>
          </p:nvSpPr>
          <p:spPr bwMode="auto">
            <a:xfrm>
              <a:off x="2098" y="1215"/>
              <a:ext cx="114" cy="305"/>
            </a:xfrm>
            <a:prstGeom prst="rightBrace">
              <a:avLst>
                <a:gd name="adj1" fmla="val 22295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9563" name="AutoShape 43"/>
            <p:cNvSpPr>
              <a:spLocks noChangeAspect="1"/>
            </p:cNvSpPr>
            <p:nvPr/>
          </p:nvSpPr>
          <p:spPr bwMode="auto">
            <a:xfrm>
              <a:off x="441" y="1207"/>
              <a:ext cx="84" cy="524"/>
            </a:xfrm>
            <a:prstGeom prst="leftBrace">
              <a:avLst>
                <a:gd name="adj1" fmla="val 51984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6400800"/>
            <a:ext cx="2921000" cy="431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2291484"/>
            <a:ext cx="1130300" cy="889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0" y="889000"/>
            <a:ext cx="1562100" cy="9398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10" y="3683000"/>
            <a:ext cx="1651000" cy="7366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97" y="5772150"/>
            <a:ext cx="1549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8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CCF-CBED-4CFA-BD67-E8E5A4C1FEA4}" type="slidenum">
              <a:rPr lang="en-US"/>
              <a:pPr/>
              <a:t>34</a:t>
            </a:fld>
            <a:endParaRPr lang="en-US"/>
          </a:p>
        </p:txBody>
      </p:sp>
      <p:sp>
        <p:nvSpPr>
          <p:cNvPr id="619522" name="Rectangle 2"/>
          <p:cNvSpPr>
            <a:spLocks noChangeArrowheads="1"/>
          </p:cNvSpPr>
          <p:nvPr/>
        </p:nvSpPr>
        <p:spPr bwMode="auto">
          <a:xfrm>
            <a:off x="152400" y="19050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Three types of CP violation (always two amplitudes!):</a:t>
            </a:r>
          </a:p>
          <a:p>
            <a:pPr marL="2133600" lvl="4" indent="-304800">
              <a:spcBef>
                <a:spcPct val="20000"/>
              </a:spcBef>
              <a:buFontTx/>
              <a:buChar char="»"/>
            </a:pPr>
            <a:endParaRPr lang="en-US" sz="800" dirty="0"/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6666"/>
                </a:solidFill>
              </a:rPr>
              <a:t>CP violation in mixing (“indirect” CP violation):</a:t>
            </a:r>
          </a:p>
          <a:p>
            <a:pPr marL="1257300" lvl="2" indent="-342900">
              <a:spcBef>
                <a:spcPct val="20000"/>
              </a:spcBef>
              <a:buFontTx/>
              <a:buAutoNum type="arabicPeriod"/>
            </a:pPr>
            <a:endParaRPr lang="en-US" sz="1800" dirty="0"/>
          </a:p>
          <a:p>
            <a:pPr marL="1257300" lvl="2" indent="-342900">
              <a:spcBef>
                <a:spcPct val="20000"/>
              </a:spcBef>
              <a:buFontTx/>
              <a:buAutoNum type="arabicPeriod"/>
            </a:pPr>
            <a:endParaRPr lang="en-US" sz="1800" dirty="0"/>
          </a:p>
          <a:p>
            <a:pPr marL="1257300" lvl="2" indent="-342900">
              <a:spcBef>
                <a:spcPct val="20000"/>
              </a:spcBef>
              <a:buFontTx/>
              <a:buAutoNum type="arabicPeriod"/>
            </a:pPr>
            <a:endParaRPr lang="en-US" sz="1800" dirty="0"/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6666"/>
                </a:solidFill>
              </a:rPr>
              <a:t>CP violation in decay (“direct” CP violation):</a:t>
            </a: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20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endParaRPr lang="en-US" sz="800" dirty="0">
              <a:solidFill>
                <a:srgbClr val="006666"/>
              </a:solidFill>
            </a:endParaRP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6666"/>
                </a:solidFill>
              </a:rPr>
              <a:t>CP violation in the interference: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181600" y="4267200"/>
            <a:ext cx="3048000" cy="1371600"/>
            <a:chOff x="3016" y="656"/>
            <a:chExt cx="2302" cy="1284"/>
          </a:xfrm>
        </p:grpSpPr>
        <p:sp>
          <p:nvSpPr>
            <p:cNvPr id="619524" name="AutoShape 4"/>
            <p:cNvSpPr>
              <a:spLocks noChangeAspect="1"/>
            </p:cNvSpPr>
            <p:nvPr/>
          </p:nvSpPr>
          <p:spPr bwMode="auto">
            <a:xfrm>
              <a:off x="4765" y="708"/>
              <a:ext cx="104" cy="448"/>
            </a:xfrm>
            <a:prstGeom prst="rightBrace">
              <a:avLst>
                <a:gd name="adj1" fmla="val 35897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9525" name="AutoShape 5"/>
            <p:cNvSpPr>
              <a:spLocks noChangeAspect="1"/>
            </p:cNvSpPr>
            <p:nvPr/>
          </p:nvSpPr>
          <p:spPr bwMode="auto">
            <a:xfrm>
              <a:off x="4794" y="1324"/>
              <a:ext cx="99" cy="498"/>
            </a:xfrm>
            <a:prstGeom prst="rightBrace">
              <a:avLst>
                <a:gd name="adj1" fmla="val 41919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619526" name="Object 6"/>
            <p:cNvGraphicFramePr>
              <a:graphicFrameLocks noChangeAspect="1"/>
            </p:cNvGraphicFramePr>
            <p:nvPr/>
          </p:nvGraphicFramePr>
          <p:xfrm>
            <a:off x="4933" y="1398"/>
            <a:ext cx="293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" name="Equation" r:id="rId3" imgW="342720" imgH="304560" progId="Equation.3">
                    <p:embed/>
                  </p:oleObj>
                </mc:Choice>
                <mc:Fallback>
                  <p:oleObj name="Equation" r:id="rId3" imgW="3427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3" y="1398"/>
                          <a:ext cx="293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1952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18" y="656"/>
              <a:ext cx="1442" cy="1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619528" name="Object 8"/>
            <p:cNvGraphicFramePr>
              <a:graphicFrameLocks noChangeAspect="1"/>
            </p:cNvGraphicFramePr>
            <p:nvPr/>
          </p:nvGraphicFramePr>
          <p:xfrm>
            <a:off x="3016" y="1427"/>
            <a:ext cx="292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9" name="Equation" r:id="rId6" imgW="317160" imgH="304560" progId="Equation.3">
                    <p:embed/>
                  </p:oleObj>
                </mc:Choice>
                <mc:Fallback>
                  <p:oleObj name="Equation" r:id="rId6" imgW="31716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6" y="1427"/>
                          <a:ext cx="292" cy="2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29" name="Object 9"/>
            <p:cNvGraphicFramePr>
              <a:graphicFrameLocks noChangeAspect="1"/>
            </p:cNvGraphicFramePr>
            <p:nvPr/>
          </p:nvGraphicFramePr>
          <p:xfrm>
            <a:off x="3274" y="1220"/>
            <a:ext cx="182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0" name="Equation" r:id="rId8" imgW="177480" imgH="266400" progId="Equation.3">
                    <p:embed/>
                  </p:oleObj>
                </mc:Choice>
                <mc:Fallback>
                  <p:oleObj name="Equation" r:id="rId8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4" y="1220"/>
                          <a:ext cx="182" cy="2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0" name="Object 10"/>
            <p:cNvGraphicFramePr>
              <a:graphicFrameLocks noChangeAspect="1"/>
            </p:cNvGraphicFramePr>
            <p:nvPr/>
          </p:nvGraphicFramePr>
          <p:xfrm>
            <a:off x="3260" y="1689"/>
            <a:ext cx="158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" name="Equation" r:id="rId10" imgW="190440" imgH="291960" progId="Equation.3">
                    <p:embed/>
                  </p:oleObj>
                </mc:Choice>
                <mc:Fallback>
                  <p:oleObj name="Equation" r:id="rId10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0" y="1689"/>
                          <a:ext cx="158" cy="2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1" name="Object 11"/>
            <p:cNvGraphicFramePr>
              <a:graphicFrameLocks noChangeAspect="1"/>
            </p:cNvGraphicFramePr>
            <p:nvPr/>
          </p:nvGraphicFramePr>
          <p:xfrm>
            <a:off x="4173" y="1506"/>
            <a:ext cx="194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2" name="Equation" r:id="rId12" imgW="444240" imgH="317160" progId="Equation.3">
                    <p:embed/>
                  </p:oleObj>
                </mc:Choice>
                <mc:Fallback>
                  <p:oleObj name="Equation" r:id="rId12" imgW="44424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3" y="1506"/>
                          <a:ext cx="194" cy="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2" name="Object 12"/>
            <p:cNvGraphicFramePr>
              <a:graphicFrameLocks noChangeAspect="1"/>
            </p:cNvGraphicFramePr>
            <p:nvPr/>
          </p:nvGraphicFramePr>
          <p:xfrm>
            <a:off x="4662" y="1276"/>
            <a:ext cx="77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3" name="Equation" r:id="rId14" imgW="139680" imgH="203040" progId="Equation.3">
                    <p:embed/>
                  </p:oleObj>
                </mc:Choice>
                <mc:Fallback>
                  <p:oleObj name="Equation" r:id="rId14" imgW="139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2" y="1276"/>
                          <a:ext cx="77" cy="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3" name="Object 13"/>
            <p:cNvGraphicFramePr>
              <a:graphicFrameLocks noChangeAspect="1"/>
            </p:cNvGraphicFramePr>
            <p:nvPr/>
          </p:nvGraphicFramePr>
          <p:xfrm>
            <a:off x="4615" y="1674"/>
            <a:ext cx="142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4" name="Equation" r:id="rId16" imgW="190440" imgH="291960" progId="Equation.3">
                    <p:embed/>
                  </p:oleObj>
                </mc:Choice>
                <mc:Fallback>
                  <p:oleObj name="Equation" r:id="rId16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5" y="1674"/>
                          <a:ext cx="142" cy="2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4" name="Object 14"/>
            <p:cNvGraphicFramePr>
              <a:graphicFrameLocks noChangeAspect="1"/>
            </p:cNvGraphicFramePr>
            <p:nvPr/>
          </p:nvGraphicFramePr>
          <p:xfrm>
            <a:off x="4657" y="686"/>
            <a:ext cx="98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" name="Equation" r:id="rId17" imgW="177480" imgH="228600" progId="Equation.3">
                    <p:embed/>
                  </p:oleObj>
                </mc:Choice>
                <mc:Fallback>
                  <p:oleObj name="Equation" r:id="rId17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7" y="686"/>
                          <a:ext cx="98" cy="1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5" name="Object 15"/>
            <p:cNvGraphicFramePr>
              <a:graphicFrameLocks noChangeAspect="1"/>
            </p:cNvGraphicFramePr>
            <p:nvPr/>
          </p:nvGraphicFramePr>
          <p:xfrm>
            <a:off x="4657" y="1055"/>
            <a:ext cx="92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" name="Equation" r:id="rId19" imgW="164880" imgH="203040" progId="Equation.3">
                    <p:embed/>
                  </p:oleObj>
                </mc:Choice>
                <mc:Fallback>
                  <p:oleObj name="Equation" r:id="rId19" imgW="164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7" y="1055"/>
                          <a:ext cx="92" cy="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6" name="Object 16"/>
            <p:cNvGraphicFramePr>
              <a:graphicFrameLocks noChangeAspect="1"/>
            </p:cNvGraphicFramePr>
            <p:nvPr/>
          </p:nvGraphicFramePr>
          <p:xfrm>
            <a:off x="3805" y="878"/>
            <a:ext cx="109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" name="Equation" r:id="rId21" imgW="177480" imgH="253800" progId="Equation.3">
                    <p:embed/>
                  </p:oleObj>
                </mc:Choice>
                <mc:Fallback>
                  <p:oleObj name="Equation" r:id="rId21" imgW="177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5" y="878"/>
                          <a:ext cx="109" cy="2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7" name="Object 17"/>
            <p:cNvGraphicFramePr>
              <a:graphicFrameLocks noChangeAspect="1"/>
            </p:cNvGraphicFramePr>
            <p:nvPr/>
          </p:nvGraphicFramePr>
          <p:xfrm>
            <a:off x="3774" y="1366"/>
            <a:ext cx="304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" name="Equation" r:id="rId23" imgW="520560" imgH="304560" progId="Equation.3">
                    <p:embed/>
                  </p:oleObj>
                </mc:Choice>
                <mc:Fallback>
                  <p:oleObj name="Equation" r:id="rId23" imgW="52056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4" y="1366"/>
                          <a:ext cx="304" cy="1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38" name="Object 18"/>
            <p:cNvGraphicFramePr>
              <a:graphicFrameLocks noChangeAspect="1"/>
            </p:cNvGraphicFramePr>
            <p:nvPr/>
          </p:nvGraphicFramePr>
          <p:xfrm>
            <a:off x="4891" y="800"/>
            <a:ext cx="427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9" name="Equation" r:id="rId25" imgW="419040" imgH="330120" progId="Equation.3">
                    <p:embed/>
                  </p:oleObj>
                </mc:Choice>
                <mc:Fallback>
                  <p:oleObj name="Equation" r:id="rId25" imgW="41904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1" y="800"/>
                          <a:ext cx="427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895600" y="2895600"/>
            <a:ext cx="2209800" cy="838200"/>
            <a:chOff x="98" y="2999"/>
            <a:chExt cx="1454" cy="806"/>
          </a:xfrm>
        </p:grpSpPr>
        <p:pic>
          <p:nvPicPr>
            <p:cNvPr id="619540" name="Picture 20"/>
            <p:cNvPicPr>
              <a:picLocks noChangeAspect="1" noChangeArrowheads="1"/>
            </p:cNvPicPr>
            <p:nvPr/>
          </p:nvPicPr>
          <p:blipFill>
            <a:blip r:embed="rId27"/>
            <a:srcRect r="54648"/>
            <a:stretch>
              <a:fillRect/>
            </a:stretch>
          </p:blipFill>
          <p:spPr bwMode="auto">
            <a:xfrm>
              <a:off x="98" y="2999"/>
              <a:ext cx="1454" cy="8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619541" name="Rectangle 21"/>
            <p:cNvSpPr>
              <a:spLocks noChangeArrowheads="1"/>
            </p:cNvSpPr>
            <p:nvPr/>
          </p:nvSpPr>
          <p:spPr bwMode="auto">
            <a:xfrm>
              <a:off x="1362" y="3307"/>
              <a:ext cx="112" cy="2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19542" name="Line 22"/>
            <p:cNvSpPr>
              <a:spLocks noChangeShapeType="1"/>
            </p:cNvSpPr>
            <p:nvPr/>
          </p:nvSpPr>
          <p:spPr bwMode="auto">
            <a:xfrm>
              <a:off x="117" y="3333"/>
              <a:ext cx="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619543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CP violation</a:t>
            </a:r>
          </a:p>
        </p:txBody>
      </p:sp>
      <p:sp>
        <p:nvSpPr>
          <p:cNvPr id="619544" name="Rectangle 2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7543800" cy="1524000"/>
          </a:xfrm>
        </p:spPr>
        <p:txBody>
          <a:bodyPr/>
          <a:lstStyle/>
          <a:p>
            <a:r>
              <a:rPr lang="en-US" sz="2400" dirty="0"/>
              <a:t> CP violating phase is imbedded in the </a:t>
            </a:r>
            <a:r>
              <a:rPr lang="en-US" sz="2400" dirty="0">
                <a:latin typeface="Symbol" pitchFamily="18" charset="2"/>
              </a:rPr>
              <a:t>l</a:t>
            </a:r>
            <a:r>
              <a:rPr lang="en-US" sz="2400" dirty="0"/>
              <a:t> parameter:</a:t>
            </a:r>
          </a:p>
          <a:p>
            <a:pPr lvl="4"/>
            <a:endParaRPr lang="en-US" sz="1600" dirty="0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990600" y="4419600"/>
            <a:ext cx="3657600" cy="1143000"/>
            <a:chOff x="117" y="1160"/>
            <a:chExt cx="2524" cy="973"/>
          </a:xfrm>
        </p:grpSpPr>
        <p:pic>
          <p:nvPicPr>
            <p:cNvPr id="619550" name="Picture 30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580" y="1182"/>
              <a:ext cx="1457" cy="9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619551" name="Object 31"/>
            <p:cNvGraphicFramePr>
              <a:graphicFrameLocks noChangeAspect="1"/>
            </p:cNvGraphicFramePr>
            <p:nvPr/>
          </p:nvGraphicFramePr>
          <p:xfrm>
            <a:off x="541" y="1160"/>
            <a:ext cx="136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0" name="Equation" r:id="rId29" imgW="177480" imgH="266400" progId="Equation.3">
                    <p:embed/>
                  </p:oleObj>
                </mc:Choice>
                <mc:Fallback>
                  <p:oleObj name="Equation" r:id="rId29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" y="1160"/>
                          <a:ext cx="136" cy="2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2" name="Object 32"/>
            <p:cNvGraphicFramePr>
              <a:graphicFrameLocks noChangeAspect="1"/>
            </p:cNvGraphicFramePr>
            <p:nvPr/>
          </p:nvGraphicFramePr>
          <p:xfrm>
            <a:off x="533" y="1537"/>
            <a:ext cx="106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" name="Equation" r:id="rId30" imgW="190440" imgH="291960" progId="Equation.3">
                    <p:embed/>
                  </p:oleObj>
                </mc:Choice>
                <mc:Fallback>
                  <p:oleObj name="Equation" r:id="rId30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" y="1537"/>
                          <a:ext cx="106" cy="2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3" name="Object 33"/>
            <p:cNvGraphicFramePr>
              <a:graphicFrameLocks noChangeAspect="1"/>
            </p:cNvGraphicFramePr>
            <p:nvPr/>
          </p:nvGraphicFramePr>
          <p:xfrm>
            <a:off x="1998" y="1875"/>
            <a:ext cx="150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2" name="Equation" r:id="rId31" imgW="190440" imgH="291960" progId="Equation.3">
                    <p:embed/>
                  </p:oleObj>
                </mc:Choice>
                <mc:Fallback>
                  <p:oleObj name="Equation" r:id="rId31" imgW="1904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1875"/>
                          <a:ext cx="150" cy="2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4" name="Object 34"/>
            <p:cNvGraphicFramePr>
              <a:graphicFrameLocks noChangeAspect="1"/>
            </p:cNvGraphicFramePr>
            <p:nvPr/>
          </p:nvGraphicFramePr>
          <p:xfrm>
            <a:off x="1122" y="1433"/>
            <a:ext cx="256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3" name="Equation" r:id="rId32" imgW="444240" imgH="317160" progId="Equation.3">
                    <p:embed/>
                  </p:oleObj>
                </mc:Choice>
                <mc:Fallback>
                  <p:oleObj name="Equation" r:id="rId32" imgW="44424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433"/>
                          <a:ext cx="256" cy="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5" name="Object 35"/>
            <p:cNvGraphicFramePr>
              <a:graphicFrameLocks noChangeAspect="1"/>
            </p:cNvGraphicFramePr>
            <p:nvPr/>
          </p:nvGraphicFramePr>
          <p:xfrm>
            <a:off x="1998" y="1358"/>
            <a:ext cx="98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4" name="Equation" r:id="rId33" imgW="177480" imgH="228600" progId="Equation.3">
                    <p:embed/>
                  </p:oleObj>
                </mc:Choice>
                <mc:Fallback>
                  <p:oleObj name="Equation" r:id="rId33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1358"/>
                          <a:ext cx="98" cy="1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6" name="Object 36"/>
            <p:cNvGraphicFramePr>
              <a:graphicFrameLocks noChangeAspect="1"/>
            </p:cNvGraphicFramePr>
            <p:nvPr/>
          </p:nvGraphicFramePr>
          <p:xfrm>
            <a:off x="2006" y="1200"/>
            <a:ext cx="92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5" name="Equation" r:id="rId34" imgW="164880" imgH="203040" progId="Equation.3">
                    <p:embed/>
                  </p:oleObj>
                </mc:Choice>
                <mc:Fallback>
                  <p:oleObj name="Equation" r:id="rId34" imgW="164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6" y="1200"/>
                          <a:ext cx="92" cy="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7" name="Object 37"/>
            <p:cNvGraphicFramePr>
              <a:graphicFrameLocks noChangeAspect="1"/>
            </p:cNvGraphicFramePr>
            <p:nvPr/>
          </p:nvGraphicFramePr>
          <p:xfrm>
            <a:off x="2014" y="1695"/>
            <a:ext cx="77" cy="1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" name="Equation" r:id="rId35" imgW="139680" imgH="203040" progId="Equation.3">
                    <p:embed/>
                  </p:oleObj>
                </mc:Choice>
                <mc:Fallback>
                  <p:oleObj name="Equation" r:id="rId35" imgW="139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4" y="1695"/>
                          <a:ext cx="77" cy="1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8" name="Object 38"/>
            <p:cNvGraphicFramePr>
              <a:graphicFrameLocks noChangeAspect="1"/>
            </p:cNvGraphicFramePr>
            <p:nvPr/>
          </p:nvGraphicFramePr>
          <p:xfrm>
            <a:off x="117" y="1297"/>
            <a:ext cx="292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7" name="Equation" r:id="rId36" imgW="317160" imgH="304560" progId="Equation.DSMT4">
                    <p:embed/>
                  </p:oleObj>
                </mc:Choice>
                <mc:Fallback>
                  <p:oleObj name="Equation" r:id="rId36" imgW="31716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" y="1297"/>
                          <a:ext cx="292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9559" name="Object 39"/>
            <p:cNvGraphicFramePr>
              <a:graphicFrameLocks noChangeAspect="1"/>
            </p:cNvGraphicFramePr>
            <p:nvPr/>
          </p:nvGraphicFramePr>
          <p:xfrm>
            <a:off x="2228" y="1254"/>
            <a:ext cx="413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" name="Equation" r:id="rId37" imgW="419040" imgH="330120" progId="Equation.3">
                    <p:embed/>
                  </p:oleObj>
                </mc:Choice>
                <mc:Fallback>
                  <p:oleObj name="Equation" r:id="rId37" imgW="41904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8" y="1254"/>
                          <a:ext cx="413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560" name="AutoShape 40"/>
            <p:cNvSpPr>
              <a:spLocks noChangeAspect="1"/>
            </p:cNvSpPr>
            <p:nvPr/>
          </p:nvSpPr>
          <p:spPr bwMode="auto">
            <a:xfrm>
              <a:off x="2159" y="1710"/>
              <a:ext cx="98" cy="364"/>
            </a:xfrm>
            <a:prstGeom prst="rightBrace">
              <a:avLst>
                <a:gd name="adj1" fmla="val 30952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619561" name="Object 41"/>
            <p:cNvGraphicFramePr>
              <a:graphicFrameLocks noChangeAspect="1"/>
            </p:cNvGraphicFramePr>
            <p:nvPr/>
          </p:nvGraphicFramePr>
          <p:xfrm>
            <a:off x="2311" y="1724"/>
            <a:ext cx="317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9" name="Equation" r:id="rId39" imgW="342720" imgH="304560" progId="Equation.3">
                    <p:embed/>
                  </p:oleObj>
                </mc:Choice>
                <mc:Fallback>
                  <p:oleObj name="Equation" r:id="rId39" imgW="3427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1" y="1724"/>
                          <a:ext cx="317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562" name="AutoShape 42"/>
            <p:cNvSpPr>
              <a:spLocks noChangeAspect="1"/>
            </p:cNvSpPr>
            <p:nvPr/>
          </p:nvSpPr>
          <p:spPr bwMode="auto">
            <a:xfrm>
              <a:off x="2098" y="1215"/>
              <a:ext cx="114" cy="305"/>
            </a:xfrm>
            <a:prstGeom prst="rightBrace">
              <a:avLst>
                <a:gd name="adj1" fmla="val 22295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9563" name="AutoShape 43"/>
            <p:cNvSpPr>
              <a:spLocks noChangeAspect="1"/>
            </p:cNvSpPr>
            <p:nvPr/>
          </p:nvSpPr>
          <p:spPr bwMode="auto">
            <a:xfrm>
              <a:off x="441" y="1207"/>
              <a:ext cx="84" cy="524"/>
            </a:xfrm>
            <a:prstGeom prst="leftBrace">
              <a:avLst>
                <a:gd name="adj1" fmla="val 51984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6400800"/>
            <a:ext cx="2921000" cy="431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2291484"/>
            <a:ext cx="1130300" cy="889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0" y="889000"/>
            <a:ext cx="1562100" cy="9398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10" y="3683000"/>
            <a:ext cx="1651000" cy="7366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97" y="5772150"/>
            <a:ext cx="1549400" cy="520700"/>
          </a:xfrm>
          <a:prstGeom prst="rect">
            <a:avLst/>
          </a:prstGeom>
        </p:spPr>
      </p:pic>
      <p:sp>
        <p:nvSpPr>
          <p:cNvPr id="62" name="Text Box 44"/>
          <p:cNvSpPr txBox="1">
            <a:spLocks noChangeArrowheads="1"/>
          </p:cNvSpPr>
          <p:nvPr/>
        </p:nvSpPr>
        <p:spPr bwMode="auto">
          <a:xfrm>
            <a:off x="1447800" y="2514600"/>
            <a:ext cx="6172200" cy="19272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Note that in the SM all these effects</a:t>
            </a:r>
          </a:p>
          <a:p>
            <a:pPr algn="ctr"/>
            <a:r>
              <a:rPr lang="en-US" sz="2400" dirty="0"/>
              <a:t> are caused by a single complex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/>
              <a:t>arameter </a:t>
            </a:r>
            <a:r>
              <a:rPr lang="en-US" sz="2400" dirty="0"/>
              <a:t>in the CKM matrix!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019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F29B-68C5-4BC0-AFAE-9BF44A094255}" type="slidenum">
              <a:rPr lang="en-US"/>
              <a:pPr/>
              <a:t>35</a:t>
            </a:fld>
            <a:endParaRPr lang="en-US"/>
          </a:p>
        </p:txBody>
      </p:sp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20548" name="Picture 4" descr="BirdMirr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0"/>
            <a:ext cx="7064375" cy="450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13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2908300"/>
            <a:ext cx="4025900" cy="800100"/>
          </a:xfrm>
          <a:prstGeom prst="rect">
            <a:avLst/>
          </a:prstGeom>
          <a:solidFill>
            <a:srgbClr val="D4F6FF"/>
          </a:solidFill>
        </p:spPr>
      </p:pic>
      <p:sp>
        <p:nvSpPr>
          <p:cNvPr id="2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058-E9DE-41D8-863E-611A82C628BF}" type="slidenum">
              <a:rPr lang="en-US"/>
              <a:pPr/>
              <a:t>36</a:t>
            </a:fld>
            <a:endParaRPr lang="en-US"/>
          </a:p>
        </p:txBody>
      </p:sp>
      <p:sp>
        <p:nvSpPr>
          <p:cNvPr id="621570" name="Rectangle 2"/>
          <p:cNvSpPr>
            <a:spLocks noChangeArrowheads="1"/>
          </p:cNvSpPr>
          <p:nvPr/>
        </p:nvSpPr>
        <p:spPr bwMode="auto">
          <a:xfrm>
            <a:off x="304800" y="3797300"/>
            <a:ext cx="800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Assume no CP in mixing          </a:t>
            </a:r>
            <a:r>
              <a:rPr lang="en-US" sz="2400" dirty="0" smtClean="0">
                <a:solidFill>
                  <a:srgbClr val="000099"/>
                </a:solidFill>
              </a:rPr>
              <a:t>        and </a:t>
            </a:r>
            <a:r>
              <a:rPr lang="en-US" sz="2400" dirty="0">
                <a:solidFill>
                  <a:srgbClr val="000099"/>
                </a:solidFill>
              </a:rPr>
              <a:t>no CP in decay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 (</a:t>
            </a:r>
            <a:r>
              <a:rPr lang="en-US" dirty="0" err="1" smtClean="0"/>
              <a:t>i</a:t>
            </a:r>
            <a:r>
              <a:rPr lang="en-US" dirty="0" smtClean="0"/>
              <a:t>): B </a:t>
            </a:r>
            <a:r>
              <a:rPr lang="en-US" dirty="0"/>
              <a:t>decay into CP </a:t>
            </a:r>
            <a:r>
              <a:rPr lang="en-US" dirty="0" err="1"/>
              <a:t>eigenstates</a:t>
            </a:r>
            <a:endParaRPr lang="en-US" dirty="0"/>
          </a:p>
        </p:txBody>
      </p:sp>
      <p:sp>
        <p:nvSpPr>
          <p:cNvPr id="6215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812800"/>
            <a:ext cx="6781800" cy="685800"/>
          </a:xfrm>
        </p:spPr>
        <p:txBody>
          <a:bodyPr/>
          <a:lstStyle/>
          <a:p>
            <a:r>
              <a:rPr lang="en-US" sz="2400" dirty="0"/>
              <a:t>Consider final states that are CP </a:t>
            </a:r>
            <a:r>
              <a:rPr lang="en-US" sz="2400" dirty="0" err="1"/>
              <a:t>eigenstates</a:t>
            </a:r>
            <a:r>
              <a:rPr lang="en-US" sz="2400" dirty="0"/>
              <a:t>: </a:t>
            </a:r>
          </a:p>
          <a:p>
            <a:endParaRPr lang="en-US" sz="2400" dirty="0"/>
          </a:p>
        </p:txBody>
      </p:sp>
      <p:sp>
        <p:nvSpPr>
          <p:cNvPr id="621577" name="Rectangle 9"/>
          <p:cNvSpPr>
            <a:spLocks noChangeArrowheads="1"/>
          </p:cNvSpPr>
          <p:nvPr/>
        </p:nvSpPr>
        <p:spPr bwMode="auto">
          <a:xfrm>
            <a:off x="304800" y="2489200"/>
            <a:ext cx="746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An example is the decay: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000099"/>
                </a:solidFill>
              </a:rPr>
              <a:t>	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621580" name="Rectangle 12"/>
          <p:cNvSpPr>
            <a:spLocks noChangeArrowheads="1"/>
          </p:cNvSpPr>
          <p:nvPr/>
        </p:nvSpPr>
        <p:spPr bwMode="auto">
          <a:xfrm>
            <a:off x="304800" y="46482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In this case we have:</a:t>
            </a:r>
          </a:p>
        </p:txBody>
      </p:sp>
      <p:sp>
        <p:nvSpPr>
          <p:cNvPr id="621582" name="AutoShape 14"/>
          <p:cNvSpPr>
            <a:spLocks noChangeArrowheads="1"/>
          </p:cNvSpPr>
          <p:nvPr/>
        </p:nvSpPr>
        <p:spPr bwMode="auto">
          <a:xfrm>
            <a:off x="5357818" y="472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21584" name="Rectangle 16"/>
          <p:cNvSpPr>
            <a:spLocks noChangeArrowheads="1"/>
          </p:cNvSpPr>
          <p:nvPr/>
        </p:nvSpPr>
        <p:spPr bwMode="auto">
          <a:xfrm>
            <a:off x="303182" y="5395922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To observe CP just fill in the Master equation and require: </a:t>
            </a:r>
          </a:p>
        </p:txBody>
      </p:sp>
      <p:sp>
        <p:nvSpPr>
          <p:cNvPr id="621586" name="AutoShape 18"/>
          <p:cNvSpPr>
            <a:spLocks noChangeArrowheads="1"/>
          </p:cNvSpPr>
          <p:nvPr/>
        </p:nvSpPr>
        <p:spPr bwMode="auto">
          <a:xfrm>
            <a:off x="4267200" y="6192854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21587" name="Line 19"/>
          <p:cNvSpPr>
            <a:spLocks noChangeShapeType="1"/>
          </p:cNvSpPr>
          <p:nvPr/>
        </p:nvSpPr>
        <p:spPr bwMode="auto">
          <a:xfrm flipV="1">
            <a:off x="2143108" y="3898900"/>
            <a:ext cx="381000" cy="30480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21588" name="Line 20"/>
          <p:cNvSpPr>
            <a:spLocks noChangeShapeType="1"/>
          </p:cNvSpPr>
          <p:nvPr/>
        </p:nvSpPr>
        <p:spPr bwMode="auto">
          <a:xfrm flipV="1">
            <a:off x="5786446" y="3898900"/>
            <a:ext cx="381000" cy="30480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21589" name="Line 21"/>
          <p:cNvSpPr>
            <a:spLocks noChangeShapeType="1"/>
          </p:cNvSpPr>
          <p:nvPr/>
        </p:nvSpPr>
        <p:spPr bwMode="auto">
          <a:xfrm flipV="1">
            <a:off x="2119298" y="5530860"/>
            <a:ext cx="381000" cy="30480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787400"/>
            <a:ext cx="2006600" cy="558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387600"/>
            <a:ext cx="3035300" cy="635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94100"/>
            <a:ext cx="1130300" cy="889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3775080"/>
            <a:ext cx="1651000" cy="584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4394210"/>
            <a:ext cx="2087568" cy="990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4356110"/>
            <a:ext cx="2286000" cy="10033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50" y="6026168"/>
            <a:ext cx="2146300" cy="571500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75368"/>
            <a:ext cx="3592498" cy="622300"/>
          </a:xfrm>
          <a:prstGeom prst="rect">
            <a:avLst/>
          </a:prstGeom>
        </p:spPr>
      </p:pic>
      <p:grpSp>
        <p:nvGrpSpPr>
          <p:cNvPr id="24" name="Group 48"/>
          <p:cNvGrpSpPr/>
          <p:nvPr/>
        </p:nvGrpSpPr>
        <p:grpSpPr>
          <a:xfrm>
            <a:off x="2825605" y="1342372"/>
            <a:ext cx="2600585" cy="1159528"/>
            <a:chOff x="1214414" y="1214422"/>
            <a:chExt cx="2750110" cy="1231167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214414" y="1214422"/>
              <a:ext cx="444474" cy="58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nl-NL" sz="3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71670" y="1857364"/>
              <a:ext cx="444474" cy="58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nl-NL" sz="3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286117" y="1214422"/>
              <a:ext cx="678407" cy="62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CP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50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0" grpId="0"/>
      <p:bldP spid="621580" grpId="0"/>
      <p:bldP spid="621582" grpId="0" animBg="1"/>
      <p:bldP spid="621584" grpId="0"/>
      <p:bldP spid="621586" grpId="0" animBg="1"/>
      <p:bldP spid="621587" grpId="0" animBg="1"/>
      <p:bldP spid="621588" grpId="0" animBg="1"/>
      <p:bldP spid="6215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A6A7-CA95-49F6-AEB1-729A0DD2E224}" type="slidenum">
              <a:rPr lang="en-US"/>
              <a:pPr/>
              <a:t>37</a:t>
            </a:fld>
            <a:endParaRPr lang="en-US"/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dirty="0"/>
              <a:t>Master Formula for B </a:t>
            </a:r>
            <a:r>
              <a:rPr lang="en-US" dirty="0" smtClean="0"/>
              <a:t>decay (recap)</a:t>
            </a:r>
            <a:endParaRPr lang="en-US" dirty="0"/>
          </a:p>
        </p:txBody>
      </p:sp>
      <p:sp>
        <p:nvSpPr>
          <p:cNvPr id="611334" name="Text Box 6"/>
          <p:cNvSpPr txBox="1">
            <a:spLocks noChangeArrowheads="1"/>
          </p:cNvSpPr>
          <p:nvPr/>
        </p:nvSpPr>
        <p:spPr bwMode="auto">
          <a:xfrm>
            <a:off x="746125" y="4397384"/>
            <a:ext cx="64753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with</a:t>
            </a:r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4433909" y="6105544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4114800"/>
            <a:ext cx="6845300" cy="990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50" y="5892820"/>
            <a:ext cx="2146300" cy="571500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886468"/>
            <a:ext cx="3592498" cy="622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5156200"/>
            <a:ext cx="2603500" cy="5080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168400"/>
            <a:ext cx="7048500" cy="2895600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030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6BA0-ED92-4916-BBB4-9F37897A6638}" type="slidenum">
              <a:rPr lang="en-US"/>
              <a:pPr/>
              <a:t>38</a:t>
            </a:fld>
            <a:endParaRPr lang="en-US"/>
          </a:p>
        </p:txBody>
      </p:sp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Combining Mixing and Decay</a:t>
            </a:r>
            <a:endParaRPr lang="en-GB"/>
          </a:p>
        </p:txBody>
      </p:sp>
      <p:sp>
        <p:nvSpPr>
          <p:cNvPr id="622598" name="Line 6"/>
          <p:cNvSpPr>
            <a:spLocks noChangeShapeType="1"/>
          </p:cNvSpPr>
          <p:nvPr/>
        </p:nvSpPr>
        <p:spPr bwMode="auto">
          <a:xfrm>
            <a:off x="1219200" y="0"/>
            <a:ext cx="129540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9" name="Group 18"/>
          <p:cNvGrpSpPr/>
          <p:nvPr/>
        </p:nvGrpSpPr>
        <p:grpSpPr>
          <a:xfrm>
            <a:off x="228600" y="871538"/>
            <a:ext cx="4902200" cy="500062"/>
            <a:chOff x="228600" y="871538"/>
            <a:chExt cx="4902200" cy="500062"/>
          </a:xfrm>
        </p:grpSpPr>
        <p:sp>
          <p:nvSpPr>
            <p:cNvPr id="622595" name="Text Box 3"/>
            <p:cNvSpPr txBox="1">
              <a:spLocks noChangeArrowheads="1"/>
            </p:cNvSpPr>
            <p:nvPr/>
          </p:nvSpPr>
          <p:spPr bwMode="auto">
            <a:xfrm>
              <a:off x="228600" y="881063"/>
              <a:ext cx="6746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ahoma" pitchFamily="34" charset="0"/>
                </a:rPr>
                <a:t>t=0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622596" name="Text Box 4"/>
            <p:cNvSpPr txBox="1">
              <a:spLocks noChangeArrowheads="1"/>
            </p:cNvSpPr>
            <p:nvPr/>
          </p:nvSpPr>
          <p:spPr bwMode="auto">
            <a:xfrm>
              <a:off x="1847850" y="914400"/>
              <a:ext cx="285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ahoma" pitchFamily="34" charset="0"/>
                </a:rPr>
                <a:t>t</a:t>
              </a:r>
              <a:endParaRPr lang="en-GB" sz="2400">
                <a:latin typeface="Tahoma" pitchFamily="34" charset="0"/>
              </a:endParaRPr>
            </a:p>
          </p:txBody>
        </p:sp>
        <p:sp>
          <p:nvSpPr>
            <p:cNvPr id="622597" name="Line 5"/>
            <p:cNvSpPr>
              <a:spLocks noChangeShapeType="1"/>
            </p:cNvSpPr>
            <p:nvPr/>
          </p:nvSpPr>
          <p:spPr bwMode="auto">
            <a:xfrm>
              <a:off x="228600" y="1295400"/>
              <a:ext cx="490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2599" name="Text Box 7"/>
            <p:cNvSpPr txBox="1">
              <a:spLocks noChangeArrowheads="1"/>
            </p:cNvSpPr>
            <p:nvPr/>
          </p:nvSpPr>
          <p:spPr bwMode="auto">
            <a:xfrm>
              <a:off x="2965450" y="871538"/>
              <a:ext cx="1530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ahoma" pitchFamily="34" charset="0"/>
                </a:rPr>
                <a:t>Amplitude</a:t>
              </a:r>
              <a:endParaRPr lang="en-GB" sz="2400">
                <a:latin typeface="Tahoma" pitchFamily="34" charset="0"/>
              </a:endParaRPr>
            </a:p>
          </p:txBody>
        </p:sp>
      </p:grpSp>
      <p:sp>
        <p:nvSpPr>
          <p:cNvPr id="622613" name="AutoShape 21"/>
          <p:cNvSpPr>
            <a:spLocks noChangeArrowheads="1"/>
          </p:cNvSpPr>
          <p:nvPr/>
        </p:nvSpPr>
        <p:spPr bwMode="auto">
          <a:xfrm>
            <a:off x="152400" y="3962400"/>
            <a:ext cx="5105400" cy="304800"/>
          </a:xfrm>
          <a:prstGeom prst="parallelogram">
            <a:avLst>
              <a:gd name="adj" fmla="val 4187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22614" name="Text Box 22"/>
          <p:cNvSpPr txBox="1">
            <a:spLocks noChangeArrowheads="1"/>
          </p:cNvSpPr>
          <p:nvPr/>
        </p:nvSpPr>
        <p:spPr bwMode="auto">
          <a:xfrm>
            <a:off x="3733800" y="3886200"/>
            <a:ext cx="534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Tahoma" pitchFamily="34" charset="0"/>
              </a:rPr>
              <a:t>CP</a:t>
            </a:r>
            <a:endParaRPr lang="en-GB" sz="2400" i="1">
              <a:latin typeface="Tahoma" pitchFamily="34" charset="0"/>
            </a:endParaRPr>
          </a:p>
        </p:txBody>
      </p:sp>
      <p:sp>
        <p:nvSpPr>
          <p:cNvPr id="622633" name="Text Box 41"/>
          <p:cNvSpPr txBox="1">
            <a:spLocks noChangeArrowheads="1"/>
          </p:cNvSpPr>
          <p:nvPr/>
        </p:nvSpPr>
        <p:spPr bwMode="auto">
          <a:xfrm>
            <a:off x="3478213" y="5722938"/>
            <a:ext cx="5056187" cy="9747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For neutral B mesons, </a:t>
            </a:r>
            <a:r>
              <a:rPr lang="en-US" sz="2800" dirty="0">
                <a:latin typeface="Times New Roman" pitchFamily="18" charset="0"/>
              </a:rPr>
              <a:t>g</a:t>
            </a:r>
            <a:r>
              <a:rPr lang="en-US" sz="4000" baseline="-25000" dirty="0">
                <a:latin typeface="Times New Roman" pitchFamily="18" charset="0"/>
              </a:rPr>
              <a:t>-</a:t>
            </a:r>
            <a:r>
              <a:rPr lang="en-US" sz="2800" dirty="0"/>
              <a:t> has </a:t>
            </a:r>
          </a:p>
          <a:p>
            <a:pPr algn="ctr"/>
            <a:r>
              <a:rPr lang="en-US" sz="2800" dirty="0"/>
              <a:t>a  90</a:t>
            </a:r>
            <a:r>
              <a:rPr lang="en-US" sz="2800" baseline="30000" dirty="0"/>
              <a:t>o</a:t>
            </a:r>
            <a:r>
              <a:rPr lang="en-US" sz="2800" dirty="0"/>
              <a:t>  phase difference </a:t>
            </a:r>
            <a:r>
              <a:rPr lang="en-US" sz="2800" dirty="0" err="1"/>
              <a:t>wrt</a:t>
            </a:r>
            <a:r>
              <a:rPr lang="en-US" sz="2800" dirty="0"/>
              <a:t>. </a:t>
            </a:r>
            <a:r>
              <a:rPr lang="en-US" sz="2800" dirty="0">
                <a:latin typeface="Times New Roman" pitchFamily="18" charset="0"/>
              </a:rPr>
              <a:t>g</a:t>
            </a:r>
            <a:r>
              <a:rPr lang="en-US" sz="2800" baseline="-25000" dirty="0">
                <a:latin typeface="Times New Roman" pitchFamily="18" charset="0"/>
              </a:rPr>
              <a:t>+</a:t>
            </a:r>
            <a:endParaRPr lang="en-GB" sz="2800" baseline="-25000" dirty="0">
              <a:latin typeface="Times New Roman" pitchFamily="18" charset="0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1539875"/>
            <a:ext cx="2825750" cy="558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4632325"/>
            <a:ext cx="2959100" cy="9271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844550"/>
            <a:ext cx="2336800" cy="800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774700"/>
            <a:ext cx="1689100" cy="86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2400" y="1270002"/>
            <a:ext cx="2540000" cy="2692398"/>
            <a:chOff x="152400" y="1270002"/>
            <a:chExt cx="2540000" cy="2692398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2971802"/>
              <a:ext cx="692150" cy="5207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850" y="1892301"/>
              <a:ext cx="717550" cy="546100"/>
            </a:xfrm>
            <a:prstGeom prst="rect">
              <a:avLst/>
            </a:prstGeom>
          </p:spPr>
        </p:pic>
        <p:sp>
          <p:nvSpPr>
            <p:cNvPr id="622619" name="Arc 27"/>
            <p:cNvSpPr>
              <a:spLocks/>
            </p:cNvSpPr>
            <p:nvPr/>
          </p:nvSpPr>
          <p:spPr bwMode="auto">
            <a:xfrm flipV="1">
              <a:off x="457200" y="2743201"/>
              <a:ext cx="1406525" cy="990600"/>
            </a:xfrm>
            <a:custGeom>
              <a:avLst/>
              <a:gdLst>
                <a:gd name="G0" fmla="+- 20992 0 0"/>
                <a:gd name="G1" fmla="+- 21600 0 0"/>
                <a:gd name="G2" fmla="+- 21600 0 0"/>
                <a:gd name="T0" fmla="*/ 0 w 22571"/>
                <a:gd name="T1" fmla="*/ 16510 h 21600"/>
                <a:gd name="T2" fmla="*/ 22571 w 22571"/>
                <a:gd name="T3" fmla="*/ 58 h 21600"/>
                <a:gd name="T4" fmla="*/ 20992 w 2257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22620" name="Line 28"/>
            <p:cNvSpPr>
              <a:spLocks noChangeShapeType="1"/>
            </p:cNvSpPr>
            <p:nvPr/>
          </p:nvSpPr>
          <p:spPr bwMode="auto">
            <a:xfrm>
              <a:off x="2016125" y="1905001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2622" name="Line 30"/>
            <p:cNvSpPr>
              <a:spLocks noChangeShapeType="1"/>
            </p:cNvSpPr>
            <p:nvPr/>
          </p:nvSpPr>
          <p:spPr bwMode="auto">
            <a:xfrm flipV="1">
              <a:off x="2016125" y="2895601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2624" name="Arc 32"/>
            <p:cNvSpPr>
              <a:spLocks/>
            </p:cNvSpPr>
            <p:nvPr/>
          </p:nvSpPr>
          <p:spPr bwMode="auto">
            <a:xfrm>
              <a:off x="457200" y="1676401"/>
              <a:ext cx="1343025" cy="990600"/>
            </a:xfrm>
            <a:custGeom>
              <a:avLst/>
              <a:gdLst>
                <a:gd name="G0" fmla="+- 20992 0 0"/>
                <a:gd name="G1" fmla="+- 21600 0 0"/>
                <a:gd name="G2" fmla="+- 21600 0 0"/>
                <a:gd name="T0" fmla="*/ 0 w 22571"/>
                <a:gd name="T1" fmla="*/ 16510 h 21600"/>
                <a:gd name="T2" fmla="*/ 22571 w 22571"/>
                <a:gd name="T3" fmla="*/ 58 h 21600"/>
                <a:gd name="T4" fmla="*/ 20992 w 2257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38" y="1839913"/>
              <a:ext cx="1000125" cy="863600"/>
            </a:xfrm>
            <a:prstGeom prst="rect">
              <a:avLst/>
            </a:prstGeom>
          </p:spPr>
        </p:pic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940050"/>
              <a:ext cx="762000" cy="546100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400300"/>
              <a:ext cx="660400" cy="5334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1270002"/>
              <a:ext cx="660400" cy="5969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63" y="3429000"/>
              <a:ext cx="660400" cy="5334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288" y="2387601"/>
              <a:ext cx="774700" cy="508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0638" y="4225925"/>
            <a:ext cx="2763837" cy="2606676"/>
            <a:chOff x="20638" y="4225925"/>
            <a:chExt cx="2763837" cy="2606676"/>
          </a:xfrm>
        </p:grpSpPr>
        <p:pic>
          <p:nvPicPr>
            <p:cNvPr id="55" name="Picture 5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925" y="5737226"/>
              <a:ext cx="717550" cy="546100"/>
            </a:xfrm>
            <a:prstGeom prst="rect">
              <a:avLst/>
            </a:prstGeom>
          </p:spPr>
        </p:pic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325" y="4645027"/>
              <a:ext cx="717550" cy="520700"/>
            </a:xfrm>
            <a:prstGeom prst="rect">
              <a:avLst/>
            </a:prstGeom>
          </p:spPr>
        </p:pic>
        <p:sp>
          <p:nvSpPr>
            <p:cNvPr id="622601" name="Arc 9"/>
            <p:cNvSpPr>
              <a:spLocks/>
            </p:cNvSpPr>
            <p:nvPr/>
          </p:nvSpPr>
          <p:spPr bwMode="auto">
            <a:xfrm flipV="1">
              <a:off x="381000" y="5597525"/>
              <a:ext cx="1484313" cy="990600"/>
            </a:xfrm>
            <a:custGeom>
              <a:avLst/>
              <a:gdLst>
                <a:gd name="G0" fmla="+- 20992 0 0"/>
                <a:gd name="G1" fmla="+- 21600 0 0"/>
                <a:gd name="G2" fmla="+- 21600 0 0"/>
                <a:gd name="T0" fmla="*/ 0 w 22571"/>
                <a:gd name="T1" fmla="*/ 16510 h 21600"/>
                <a:gd name="T2" fmla="*/ 22571 w 22571"/>
                <a:gd name="T3" fmla="*/ 58 h 21600"/>
                <a:gd name="T4" fmla="*/ 20992 w 2257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22602" name="Line 10"/>
            <p:cNvSpPr>
              <a:spLocks noChangeShapeType="1"/>
            </p:cNvSpPr>
            <p:nvPr/>
          </p:nvSpPr>
          <p:spPr bwMode="auto">
            <a:xfrm>
              <a:off x="2019300" y="4759325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2607" name="Line 15"/>
            <p:cNvSpPr>
              <a:spLocks noChangeShapeType="1"/>
            </p:cNvSpPr>
            <p:nvPr/>
          </p:nvSpPr>
          <p:spPr bwMode="auto">
            <a:xfrm flipV="1">
              <a:off x="2019300" y="5749925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2609" name="Arc 17"/>
            <p:cNvSpPr>
              <a:spLocks/>
            </p:cNvSpPr>
            <p:nvPr/>
          </p:nvSpPr>
          <p:spPr bwMode="auto">
            <a:xfrm>
              <a:off x="381000" y="4530725"/>
              <a:ext cx="1420813" cy="990600"/>
            </a:xfrm>
            <a:custGeom>
              <a:avLst/>
              <a:gdLst>
                <a:gd name="G0" fmla="+- 20992 0 0"/>
                <a:gd name="G1" fmla="+- 21600 0 0"/>
                <a:gd name="G2" fmla="+- 21600 0 0"/>
                <a:gd name="T0" fmla="*/ 0 w 22571"/>
                <a:gd name="T1" fmla="*/ 16510 h 21600"/>
                <a:gd name="T2" fmla="*/ 22571 w 22571"/>
                <a:gd name="T3" fmla="*/ 58 h 21600"/>
                <a:gd name="T4" fmla="*/ 20992 w 2257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00" y="4645025"/>
              <a:ext cx="1066800" cy="8636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837238"/>
              <a:ext cx="762000" cy="5461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8" y="5240338"/>
              <a:ext cx="660400" cy="5969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225" y="4225925"/>
              <a:ext cx="660400" cy="5334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650" y="6235701"/>
              <a:ext cx="660400" cy="5969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350" y="5267325"/>
              <a:ext cx="774700" cy="508000"/>
            </a:xfrm>
            <a:prstGeom prst="rect">
              <a:avLst/>
            </a:prstGeom>
          </p:spPr>
        </p:pic>
      </p:grp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8" y="1828800"/>
            <a:ext cx="488156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7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613" grpId="0" animBg="1"/>
      <p:bldP spid="622614" grpId="0" autoUpdateAnimBg="0"/>
      <p:bldP spid="622633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0C88-B2A5-465F-A419-6FB1B9DADD47}" type="slidenum">
              <a:rPr lang="en-US"/>
              <a:pPr/>
              <a:t>39</a:t>
            </a:fld>
            <a:endParaRPr lang="en-US"/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Interfering Amplitudes</a:t>
            </a:r>
            <a:endParaRPr lang="en-GB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228600" y="88106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t=0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1524000" y="8382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3623" name="Line 7"/>
          <p:cNvSpPr>
            <a:spLocks noChangeShapeType="1"/>
          </p:cNvSpPr>
          <p:nvPr/>
        </p:nvSpPr>
        <p:spPr bwMode="auto">
          <a:xfrm>
            <a:off x="228600" y="1295400"/>
            <a:ext cx="670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3624" name="Line 8"/>
          <p:cNvSpPr>
            <a:spLocks noChangeShapeType="1"/>
          </p:cNvSpPr>
          <p:nvPr/>
        </p:nvSpPr>
        <p:spPr bwMode="auto">
          <a:xfrm>
            <a:off x="1219200" y="0"/>
            <a:ext cx="129540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3625" name="Text Box 9"/>
          <p:cNvSpPr txBox="1">
            <a:spLocks noChangeArrowheads="1"/>
          </p:cNvSpPr>
          <p:nvPr/>
        </p:nvSpPr>
        <p:spPr bwMode="auto">
          <a:xfrm>
            <a:off x="3733800" y="871538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Amplitude</a:t>
            </a:r>
            <a:endParaRPr lang="en-GB" sz="2400">
              <a:latin typeface="Tahoma" pitchFamily="34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547813"/>
            <a:ext cx="1720850" cy="1244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547813"/>
            <a:ext cx="3225800" cy="1524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62" y="1281113"/>
            <a:ext cx="3227387" cy="1625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2792413"/>
            <a:ext cx="2959100" cy="939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1408113"/>
            <a:ext cx="2984500" cy="1536700"/>
          </a:xfrm>
          <a:prstGeom prst="rect">
            <a:avLst/>
          </a:prstGeom>
          <a:solidFill>
            <a:srgbClr val="FFFFB3"/>
          </a:solidFill>
        </p:spPr>
      </p:pic>
    </p:spTree>
    <p:extLst>
      <p:ext uri="{BB962C8B-B14F-4D97-AF65-F5344CB8AC3E}">
        <p14:creationId xmlns:p14="http://schemas.microsoft.com/office/powerpoint/2010/main" val="4135612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D31A-4FFC-4E8E-A6A7-E6DAC33260C1}" type="slidenum">
              <a:rPr lang="en-US"/>
              <a:pPr/>
              <a:t>4</a:t>
            </a:fld>
            <a:endParaRPr lang="en-US"/>
          </a:p>
        </p:txBody>
      </p:sp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Dynamics of Neutral B (or K) mesons…</a:t>
            </a:r>
          </a:p>
        </p:txBody>
      </p:sp>
      <p:sp>
        <p:nvSpPr>
          <p:cNvPr id="579587" name="Text Box 3"/>
          <p:cNvSpPr txBox="1">
            <a:spLocks noChangeArrowheads="1"/>
          </p:cNvSpPr>
          <p:nvPr/>
        </p:nvSpPr>
        <p:spPr bwMode="auto">
          <a:xfrm>
            <a:off x="109568" y="838200"/>
            <a:ext cx="889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Time evolution of B</a:t>
            </a:r>
            <a:r>
              <a:rPr lang="en-US" sz="2000" baseline="30000" dirty="0">
                <a:solidFill>
                  <a:srgbClr val="000099"/>
                </a:solidFill>
              </a:rPr>
              <a:t>0</a:t>
            </a:r>
            <a:r>
              <a:rPr lang="en-US" sz="2000" dirty="0">
                <a:solidFill>
                  <a:srgbClr val="000099"/>
                </a:solidFill>
              </a:rPr>
              <a:t> and </a:t>
            </a:r>
            <a:r>
              <a:rPr lang="en-US" sz="2000" dirty="0">
                <a:solidFill>
                  <a:srgbClr val="000099"/>
                </a:solidFill>
                <a:latin typeface="Arial Bar" pitchFamily="34" charset="0"/>
              </a:rPr>
              <a:t>B</a:t>
            </a:r>
            <a:r>
              <a:rPr lang="en-US" sz="2000" baseline="30000" dirty="0">
                <a:solidFill>
                  <a:srgbClr val="000099"/>
                </a:solidFill>
              </a:rPr>
              <a:t>0</a:t>
            </a:r>
            <a:r>
              <a:rPr lang="en-US" sz="2000" dirty="0">
                <a:solidFill>
                  <a:srgbClr val="000099"/>
                </a:solidFill>
              </a:rPr>
              <a:t> can be described by an </a:t>
            </a:r>
            <a:r>
              <a:rPr lang="en-US" sz="2000" i="1" dirty="0">
                <a:solidFill>
                  <a:srgbClr val="000099"/>
                </a:solidFill>
              </a:rPr>
              <a:t>effective</a:t>
            </a:r>
            <a:r>
              <a:rPr lang="en-US" sz="2000" dirty="0">
                <a:solidFill>
                  <a:srgbClr val="000099"/>
                </a:solidFill>
              </a:rPr>
              <a:t> Hamiltonian: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2543175" y="2346325"/>
            <a:ext cx="2738438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 mixing, no decay…</a:t>
            </a:r>
            <a:endParaRPr lang="en-GB" sz="2000" dirty="0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4267200" y="3505200"/>
            <a:ext cx="3457575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No mixing, but with decays…</a:t>
            </a:r>
          </a:p>
          <a:p>
            <a:pPr algn="ctr"/>
            <a:r>
              <a:rPr lang="en-US" sz="2000">
                <a:solidFill>
                  <a:srgbClr val="990099"/>
                </a:solidFill>
              </a:rPr>
              <a:t>(i.e.: H is not Hermitian!)</a:t>
            </a:r>
            <a:endParaRPr lang="en-GB" sz="2000">
              <a:solidFill>
                <a:srgbClr val="990099"/>
              </a:solidFill>
            </a:endParaRPr>
          </a:p>
        </p:txBody>
      </p:sp>
      <p:sp>
        <p:nvSpPr>
          <p:cNvPr id="579595" name="Text Box 11"/>
          <p:cNvSpPr txBox="1">
            <a:spLocks noChangeArrowheads="1"/>
          </p:cNvSpPr>
          <p:nvPr/>
        </p:nvSpPr>
        <p:spPr bwMode="auto">
          <a:xfrm>
            <a:off x="381000" y="4953000"/>
            <a:ext cx="5334089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è"/>
            </a:pPr>
            <a:r>
              <a:rPr lang="en-US" sz="2000" dirty="0">
                <a:sym typeface="Wingdings" pitchFamily="2" charset="2"/>
              </a:rPr>
              <a:t>With decays included, probability of observing </a:t>
            </a:r>
          </a:p>
          <a:p>
            <a:pPr algn="ctr">
              <a:buFont typeface="Wingdings" pitchFamily="2" charset="2"/>
              <a:buNone/>
            </a:pPr>
            <a:r>
              <a:rPr lang="en-US" sz="2000" i="1" dirty="0">
                <a:sym typeface="Wingdings" pitchFamily="2" charset="2"/>
              </a:rPr>
              <a:t>either</a:t>
            </a:r>
            <a:r>
              <a:rPr lang="en-US" sz="2000" dirty="0">
                <a:sym typeface="Wingdings" pitchFamily="2" charset="2"/>
              </a:rPr>
              <a:t> B</a:t>
            </a:r>
            <a:r>
              <a:rPr lang="en-US" sz="2000" baseline="30000" dirty="0">
                <a:sym typeface="Wingdings" pitchFamily="2" charset="2"/>
              </a:rPr>
              <a:t>0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i="1" dirty="0">
                <a:sym typeface="Wingdings" pitchFamily="2" charset="2"/>
              </a:rPr>
              <a:t>or</a:t>
            </a:r>
            <a:r>
              <a:rPr lang="en-US" sz="2000" dirty="0">
                <a:sym typeface="Wingdings" pitchFamily="2" charset="2"/>
              </a:rPr>
              <a:t>  </a:t>
            </a:r>
            <a:r>
              <a:rPr lang="en-US" sz="2000" dirty="0">
                <a:latin typeface="Arial Bar" pitchFamily="34" charset="0"/>
                <a:sym typeface="Wingdings" pitchFamily="2" charset="2"/>
              </a:rPr>
              <a:t>B</a:t>
            </a:r>
            <a:r>
              <a:rPr lang="en-US" sz="2000" baseline="30000" dirty="0">
                <a:sym typeface="Wingdings" pitchFamily="2" charset="2"/>
              </a:rPr>
              <a:t>0</a:t>
            </a:r>
            <a:r>
              <a:rPr lang="en-US" sz="2000" dirty="0">
                <a:sym typeface="Wingdings" pitchFamily="2" charset="2"/>
              </a:rPr>
              <a:t> must go down as time goes by:</a:t>
            </a:r>
            <a:endParaRPr lang="en-GB" sz="2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86050" y="857232"/>
            <a:ext cx="214314" cy="158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28794" y="5324488"/>
            <a:ext cx="214314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248982"/>
            <a:ext cx="1485900" cy="584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9" y="1235075"/>
            <a:ext cx="5156200" cy="774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8" y="1932814"/>
            <a:ext cx="2197100" cy="11303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5" y="3308128"/>
            <a:ext cx="4000500" cy="11303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2" y="5695950"/>
            <a:ext cx="6661167" cy="774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30" y="5867400"/>
            <a:ext cx="12827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98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3" grpId="0" autoUpdateAnimBg="0"/>
      <p:bldP spid="57959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0C88-B2A5-465F-A419-6FB1B9DADD47}" type="slidenum">
              <a:rPr lang="en-US"/>
              <a:pPr/>
              <a:t>40</a:t>
            </a:fld>
            <a:endParaRPr lang="en-US"/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Interfering Amplitudes</a:t>
            </a:r>
            <a:endParaRPr lang="en-GB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228600" y="88106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t=0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1524000" y="8382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3623" name="Line 7"/>
          <p:cNvSpPr>
            <a:spLocks noChangeShapeType="1"/>
          </p:cNvSpPr>
          <p:nvPr/>
        </p:nvSpPr>
        <p:spPr bwMode="auto">
          <a:xfrm>
            <a:off x="228600" y="1295400"/>
            <a:ext cx="670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3624" name="Line 8"/>
          <p:cNvSpPr>
            <a:spLocks noChangeShapeType="1"/>
          </p:cNvSpPr>
          <p:nvPr/>
        </p:nvSpPr>
        <p:spPr bwMode="auto">
          <a:xfrm>
            <a:off x="1219200" y="0"/>
            <a:ext cx="129540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3625" name="Text Box 9"/>
          <p:cNvSpPr txBox="1">
            <a:spLocks noChangeArrowheads="1"/>
          </p:cNvSpPr>
          <p:nvPr/>
        </p:nvSpPr>
        <p:spPr bwMode="auto">
          <a:xfrm>
            <a:off x="3733800" y="871538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Amplitude</a:t>
            </a:r>
            <a:endParaRPr lang="en-GB" sz="2400">
              <a:latin typeface="Tahoma" pitchFamily="34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71613"/>
            <a:ext cx="1720850" cy="1244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58913"/>
            <a:ext cx="3225800" cy="1524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62" y="1281113"/>
            <a:ext cx="3227387" cy="1625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2792413"/>
            <a:ext cx="2959100" cy="939800"/>
          </a:xfrm>
          <a:prstGeom prst="rect">
            <a:avLst/>
          </a:prstGeom>
        </p:spPr>
      </p:pic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203200" y="3810000"/>
            <a:ext cx="4090988" cy="2019300"/>
            <a:chOff x="384" y="2400"/>
            <a:chExt cx="2577" cy="1272"/>
          </a:xfrm>
        </p:grpSpPr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528" y="3552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V="1">
              <a:off x="528" y="264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18" name="Object 21"/>
            <p:cNvGraphicFramePr>
              <a:graphicFrameLocks noChangeAspect="1"/>
            </p:cNvGraphicFramePr>
            <p:nvPr/>
          </p:nvGraphicFramePr>
          <p:xfrm>
            <a:off x="1968" y="3408"/>
            <a:ext cx="410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63" name="Equation" r:id="rId7" imgW="393480" imgH="253800" progId="Equation.DSMT4">
                    <p:embed/>
                  </p:oleObj>
                </mc:Choice>
                <mc:Fallback>
                  <p:oleObj name="Equation" r:id="rId7" imgW="3934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408"/>
                          <a:ext cx="410" cy="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22"/>
            <p:cNvGraphicFramePr>
              <a:graphicFrameLocks noChangeAspect="1"/>
            </p:cNvGraphicFramePr>
            <p:nvPr/>
          </p:nvGraphicFramePr>
          <p:xfrm>
            <a:off x="384" y="2400"/>
            <a:ext cx="397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64" name="Equation" r:id="rId9" imgW="380880" imgH="253800" progId="Equation.DSMT4">
                    <p:embed/>
                  </p:oleObj>
                </mc:Choice>
                <mc:Fallback>
                  <p:oleObj name="Equation" r:id="rId9" imgW="3808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400"/>
                          <a:ext cx="397" cy="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V="1">
              <a:off x="528" y="2832"/>
              <a:ext cx="48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23" name="Object 24"/>
            <p:cNvGraphicFramePr>
              <a:graphicFrameLocks noChangeAspect="1"/>
            </p:cNvGraphicFramePr>
            <p:nvPr/>
          </p:nvGraphicFramePr>
          <p:xfrm>
            <a:off x="816" y="2592"/>
            <a:ext cx="503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65" name="Equation" r:id="rId11" imgW="482400" imgH="253800" progId="Equation.DSMT4">
                    <p:embed/>
                  </p:oleObj>
                </mc:Choice>
                <mc:Fallback>
                  <p:oleObj name="Equation" r:id="rId11" imgW="4824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592"/>
                          <a:ext cx="503" cy="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Arc 25"/>
            <p:cNvSpPr>
              <a:spLocks/>
            </p:cNvSpPr>
            <p:nvPr/>
          </p:nvSpPr>
          <p:spPr bwMode="auto">
            <a:xfrm rot="21000000">
              <a:off x="539" y="3119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25" name="Object 26"/>
            <p:cNvGraphicFramePr>
              <a:graphicFrameLocks noChangeAspect="1"/>
            </p:cNvGraphicFramePr>
            <p:nvPr/>
          </p:nvGraphicFramePr>
          <p:xfrm>
            <a:off x="528" y="2883"/>
            <a:ext cx="318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66" name="Equation" r:id="rId13" imgW="304560" imgH="228600" progId="Equation.DSMT4">
                    <p:embed/>
                  </p:oleObj>
                </mc:Choice>
                <mc:Fallback>
                  <p:oleObj name="Equation" r:id="rId13" imgW="3045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883"/>
                          <a:ext cx="318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V="1">
              <a:off x="1904" y="2840"/>
              <a:ext cx="480" cy="72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 flipV="1">
              <a:off x="528" y="2880"/>
              <a:ext cx="1824" cy="6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1008" y="2832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29" name="Object 30"/>
            <p:cNvGraphicFramePr>
              <a:graphicFrameLocks noChangeAspect="1"/>
            </p:cNvGraphicFramePr>
            <p:nvPr/>
          </p:nvGraphicFramePr>
          <p:xfrm>
            <a:off x="1924" y="2596"/>
            <a:ext cx="1037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67" name="Equation" r:id="rId15" imgW="952200" imgH="253800" progId="Equation.DSMT4">
                    <p:embed/>
                  </p:oleObj>
                </mc:Choice>
                <mc:Fallback>
                  <p:oleObj name="Equation" r:id="rId15" imgW="9522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4" y="2596"/>
                          <a:ext cx="1037" cy="2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Slide Number Placeholder 6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BF6418-2D52-44AB-941F-2730403F4B44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4759325" y="3813175"/>
            <a:ext cx="4384675" cy="2030413"/>
            <a:chOff x="2880" y="2568"/>
            <a:chExt cx="2762" cy="1200"/>
          </a:xfrm>
        </p:grpSpPr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3840" y="364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V="1">
              <a:off x="3840" y="278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37" name="Object 34"/>
            <p:cNvGraphicFramePr>
              <a:graphicFrameLocks noChangeAspect="1"/>
            </p:cNvGraphicFramePr>
            <p:nvPr/>
          </p:nvGraphicFramePr>
          <p:xfrm>
            <a:off x="5232" y="3504"/>
            <a:ext cx="410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68" name="Equation" r:id="rId17" imgW="393480" imgH="253800" progId="Equation.DSMT4">
                    <p:embed/>
                  </p:oleObj>
                </mc:Choice>
                <mc:Fallback>
                  <p:oleObj name="Equation" r:id="rId17" imgW="3934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" y="3504"/>
                          <a:ext cx="410" cy="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5"/>
            <p:cNvGraphicFramePr>
              <a:graphicFrameLocks noChangeAspect="1"/>
            </p:cNvGraphicFramePr>
            <p:nvPr/>
          </p:nvGraphicFramePr>
          <p:xfrm>
            <a:off x="3696" y="2568"/>
            <a:ext cx="397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69" name="Equation" r:id="rId18" imgW="380880" imgH="253800" progId="Equation.DSMT4">
                    <p:embed/>
                  </p:oleObj>
                </mc:Choice>
                <mc:Fallback>
                  <p:oleObj name="Equation" r:id="rId18" imgW="3808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568"/>
                          <a:ext cx="397" cy="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Line 36"/>
            <p:cNvSpPr>
              <a:spLocks noChangeShapeType="1"/>
            </p:cNvSpPr>
            <p:nvPr/>
          </p:nvSpPr>
          <p:spPr bwMode="auto">
            <a:xfrm flipH="1" flipV="1">
              <a:off x="3360" y="2976"/>
              <a:ext cx="48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40" name="Object 37"/>
            <p:cNvGraphicFramePr>
              <a:graphicFrameLocks noChangeAspect="1"/>
            </p:cNvGraphicFramePr>
            <p:nvPr/>
          </p:nvGraphicFramePr>
          <p:xfrm>
            <a:off x="2880" y="2688"/>
            <a:ext cx="543" cy="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70" name="Equation" r:id="rId19" imgW="520560" imgH="393480" progId="Equation.DSMT4">
                    <p:embed/>
                  </p:oleObj>
                </mc:Choice>
                <mc:Fallback>
                  <p:oleObj name="Equation" r:id="rId19" imgW="52056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688"/>
                          <a:ext cx="543" cy="4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Arc 38"/>
            <p:cNvSpPr>
              <a:spLocks/>
            </p:cNvSpPr>
            <p:nvPr/>
          </p:nvSpPr>
          <p:spPr bwMode="auto">
            <a:xfrm rot="16800000">
              <a:off x="3659" y="3254"/>
              <a:ext cx="192" cy="1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42" name="Object 39"/>
            <p:cNvGraphicFramePr>
              <a:graphicFrameLocks noChangeAspect="1"/>
            </p:cNvGraphicFramePr>
            <p:nvPr/>
          </p:nvGraphicFramePr>
          <p:xfrm>
            <a:off x="3504" y="3024"/>
            <a:ext cx="318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71" name="Equation" r:id="rId21" imgW="304560" imgH="228600" progId="Equation.DSMT4">
                    <p:embed/>
                  </p:oleObj>
                </mc:Choice>
                <mc:Fallback>
                  <p:oleObj name="Equation" r:id="rId21" imgW="3045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024"/>
                          <a:ext cx="318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Line 40"/>
            <p:cNvSpPr>
              <a:spLocks noChangeShapeType="1"/>
            </p:cNvSpPr>
            <p:nvPr/>
          </p:nvSpPr>
          <p:spPr bwMode="auto">
            <a:xfrm flipH="1" flipV="1">
              <a:off x="4752" y="2976"/>
              <a:ext cx="480" cy="67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flipV="1">
              <a:off x="3840" y="3024"/>
              <a:ext cx="912" cy="6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3408" y="2976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46" name="Object 43"/>
            <p:cNvGraphicFramePr>
              <a:graphicFrameLocks noChangeAspect="1"/>
            </p:cNvGraphicFramePr>
            <p:nvPr/>
          </p:nvGraphicFramePr>
          <p:xfrm>
            <a:off x="4308" y="2657"/>
            <a:ext cx="1093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872" name="Equation" r:id="rId23" imgW="1002960" imgH="393480" progId="Equation.DSMT4">
                    <p:embed/>
                  </p:oleObj>
                </mc:Choice>
                <mc:Fallback>
                  <p:oleObj name="Equation" r:id="rId23" imgW="100296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8" y="2657"/>
                          <a:ext cx="1093" cy="4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3" y="5803900"/>
            <a:ext cx="1676400" cy="571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5743645"/>
            <a:ext cx="1689100" cy="622300"/>
          </a:xfrm>
          <a:prstGeom prst="rect">
            <a:avLst/>
          </a:prstGeom>
        </p:spPr>
      </p:pic>
      <p:grpSp>
        <p:nvGrpSpPr>
          <p:cNvPr id="50" name="Group 44"/>
          <p:cNvGrpSpPr>
            <a:grpSpLocks/>
          </p:cNvGrpSpPr>
          <p:nvPr/>
        </p:nvGrpSpPr>
        <p:grpSpPr bwMode="auto">
          <a:xfrm>
            <a:off x="88900" y="5780088"/>
            <a:ext cx="1038225" cy="928687"/>
            <a:chOff x="0" y="3385"/>
            <a:chExt cx="654" cy="585"/>
          </a:xfrm>
        </p:grpSpPr>
        <p:sp>
          <p:nvSpPr>
            <p:cNvPr id="51" name="Text Box 45"/>
            <p:cNvSpPr txBox="1">
              <a:spLocks noChangeArrowheads="1"/>
            </p:cNvSpPr>
            <p:nvPr/>
          </p:nvSpPr>
          <p:spPr bwMode="auto">
            <a:xfrm>
              <a:off x="323" y="3643"/>
              <a:ext cx="316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/>
                <a:t>re</a:t>
              </a:r>
              <a:endParaRPr lang="en-GB" sz="2800"/>
            </a:p>
          </p:txBody>
        </p:sp>
        <p:sp>
          <p:nvSpPr>
            <p:cNvPr id="52" name="Text Box 46"/>
            <p:cNvSpPr txBox="1">
              <a:spLocks noChangeArrowheads="1"/>
            </p:cNvSpPr>
            <p:nvPr/>
          </p:nvSpPr>
          <p:spPr bwMode="auto">
            <a:xfrm>
              <a:off x="0" y="3416"/>
              <a:ext cx="353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/>
                <a:t>im</a:t>
              </a:r>
              <a:endParaRPr lang="en-GB" sz="2800"/>
            </a:p>
          </p:txBody>
        </p:sp>
        <p:sp>
          <p:nvSpPr>
            <p:cNvPr id="53" name="Line 47"/>
            <p:cNvSpPr>
              <a:spLocks noChangeShapeType="1"/>
            </p:cNvSpPr>
            <p:nvPr/>
          </p:nvSpPr>
          <p:spPr bwMode="auto">
            <a:xfrm flipV="1">
              <a:off x="331" y="3385"/>
              <a:ext cx="0" cy="3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54" name="Line 48"/>
            <p:cNvSpPr>
              <a:spLocks noChangeShapeType="1"/>
            </p:cNvSpPr>
            <p:nvPr/>
          </p:nvSpPr>
          <p:spPr bwMode="auto">
            <a:xfrm flipV="1">
              <a:off x="323" y="3732"/>
              <a:ext cx="33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007319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6B16-76B0-4C14-9A02-7E8EED1C0584}" type="slidenum">
              <a:rPr lang="en-US"/>
              <a:pPr/>
              <a:t>41</a:t>
            </a:fld>
            <a:endParaRPr lang="en-US"/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Interfering Amplitudes</a:t>
            </a:r>
            <a:endParaRPr lang="en-GB"/>
          </a:p>
        </p:txBody>
      </p:sp>
      <p:sp>
        <p:nvSpPr>
          <p:cNvPr id="625667" name="Text Box 3"/>
          <p:cNvSpPr txBox="1">
            <a:spLocks noChangeArrowheads="1"/>
          </p:cNvSpPr>
          <p:nvPr/>
        </p:nvSpPr>
        <p:spPr bwMode="auto">
          <a:xfrm>
            <a:off x="228600" y="74136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t=0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5668" name="Text Box 4"/>
          <p:cNvSpPr txBox="1">
            <a:spLocks noChangeArrowheads="1"/>
          </p:cNvSpPr>
          <p:nvPr/>
        </p:nvSpPr>
        <p:spPr bwMode="auto">
          <a:xfrm>
            <a:off x="1524000" y="7366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5669" name="Line 5"/>
          <p:cNvSpPr>
            <a:spLocks noChangeShapeType="1"/>
          </p:cNvSpPr>
          <p:nvPr/>
        </p:nvSpPr>
        <p:spPr bwMode="auto">
          <a:xfrm>
            <a:off x="228600" y="1143000"/>
            <a:ext cx="670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5670" name="Line 6"/>
          <p:cNvSpPr>
            <a:spLocks noChangeShapeType="1"/>
          </p:cNvSpPr>
          <p:nvPr/>
        </p:nvSpPr>
        <p:spPr bwMode="auto">
          <a:xfrm>
            <a:off x="1219200" y="0"/>
            <a:ext cx="129540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5671" name="Text Box 7"/>
          <p:cNvSpPr txBox="1">
            <a:spLocks noChangeArrowheads="1"/>
          </p:cNvSpPr>
          <p:nvPr/>
        </p:nvSpPr>
        <p:spPr bwMode="auto">
          <a:xfrm>
            <a:off x="3733800" y="731838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Amplitude</a:t>
            </a:r>
            <a:endParaRPr lang="en-GB" sz="2400">
              <a:latin typeface="Tahoma" pitchFamily="34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8600" y="4013200"/>
            <a:ext cx="2209800" cy="2084388"/>
            <a:chOff x="144" y="2912"/>
            <a:chExt cx="1392" cy="1313"/>
          </a:xfrm>
        </p:grpSpPr>
        <p:sp>
          <p:nvSpPr>
            <p:cNvPr id="625679" name="Line 15"/>
            <p:cNvSpPr>
              <a:spLocks noChangeShapeType="1"/>
            </p:cNvSpPr>
            <p:nvPr/>
          </p:nvSpPr>
          <p:spPr bwMode="auto">
            <a:xfrm>
              <a:off x="144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80" name="Line 16"/>
            <p:cNvSpPr>
              <a:spLocks noChangeShapeType="1"/>
            </p:cNvSpPr>
            <p:nvPr/>
          </p:nvSpPr>
          <p:spPr bwMode="auto">
            <a:xfrm flipV="1">
              <a:off x="144" y="2912"/>
              <a:ext cx="1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81" name="Text Box 17"/>
            <p:cNvSpPr txBox="1">
              <a:spLocks noChangeArrowheads="1"/>
            </p:cNvSpPr>
            <p:nvPr/>
          </p:nvSpPr>
          <p:spPr bwMode="auto">
            <a:xfrm>
              <a:off x="480" y="3937"/>
              <a:ext cx="8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D</a:t>
              </a:r>
              <a:r>
                <a:rPr lang="en-US" sz="2400">
                  <a:latin typeface="Tahoma" pitchFamily="34" charset="0"/>
                </a:rPr>
                <a:t>mt/2=0</a:t>
              </a:r>
              <a:endParaRPr lang="en-GB" sz="2400">
                <a:latin typeface="Tahoma" pitchFamily="34" charset="0"/>
              </a:endParaRPr>
            </a:p>
          </p:txBody>
        </p:sp>
        <p:sp>
          <p:nvSpPr>
            <p:cNvPr id="625682" name="Line 18"/>
            <p:cNvSpPr>
              <a:spLocks noChangeShapeType="1"/>
            </p:cNvSpPr>
            <p:nvPr/>
          </p:nvSpPr>
          <p:spPr bwMode="auto">
            <a:xfrm>
              <a:off x="144" y="364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83" name="Line 19"/>
            <p:cNvSpPr>
              <a:spLocks noChangeShapeType="1"/>
            </p:cNvSpPr>
            <p:nvPr/>
          </p:nvSpPr>
          <p:spPr bwMode="auto">
            <a:xfrm flipV="1">
              <a:off x="144" y="3632"/>
              <a:ext cx="1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181600" y="3048000"/>
            <a:ext cx="1635125" cy="2971800"/>
            <a:chOff x="3264" y="2304"/>
            <a:chExt cx="1030" cy="1872"/>
          </a:xfrm>
        </p:grpSpPr>
        <p:sp>
          <p:nvSpPr>
            <p:cNvPr id="625685" name="Line 21"/>
            <p:cNvSpPr>
              <a:spLocks noChangeShapeType="1"/>
            </p:cNvSpPr>
            <p:nvPr/>
          </p:nvSpPr>
          <p:spPr bwMode="auto">
            <a:xfrm flipV="1">
              <a:off x="3832" y="2349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86" name="Line 22"/>
            <p:cNvSpPr>
              <a:spLocks noChangeShapeType="1"/>
            </p:cNvSpPr>
            <p:nvPr/>
          </p:nvSpPr>
          <p:spPr bwMode="auto">
            <a:xfrm flipV="1">
              <a:off x="3832" y="2493"/>
              <a:ext cx="33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87" name="Arc 23"/>
            <p:cNvSpPr>
              <a:spLocks/>
            </p:cNvSpPr>
            <p:nvPr/>
          </p:nvSpPr>
          <p:spPr bwMode="auto">
            <a:xfrm rot="21000000">
              <a:off x="3843" y="2540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625688" name="Object 24"/>
            <p:cNvGraphicFramePr>
              <a:graphicFrameLocks noChangeAspect="1"/>
            </p:cNvGraphicFramePr>
            <p:nvPr/>
          </p:nvGraphicFramePr>
          <p:xfrm>
            <a:off x="3832" y="2304"/>
            <a:ext cx="318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455" name="Equation" r:id="rId4" imgW="304560" imgH="228600" progId="Equation.DSMT4">
                    <p:embed/>
                  </p:oleObj>
                </mc:Choice>
                <mc:Fallback>
                  <p:oleObj name="Equation" r:id="rId4" imgW="3045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2" y="2304"/>
                          <a:ext cx="318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689" name="Line 25"/>
            <p:cNvSpPr>
              <a:spLocks noChangeShapeType="1"/>
            </p:cNvSpPr>
            <p:nvPr/>
          </p:nvSpPr>
          <p:spPr bwMode="auto">
            <a:xfrm flipV="1">
              <a:off x="3832" y="3213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90" name="Line 26"/>
            <p:cNvSpPr>
              <a:spLocks noChangeShapeType="1"/>
            </p:cNvSpPr>
            <p:nvPr/>
          </p:nvSpPr>
          <p:spPr bwMode="auto">
            <a:xfrm flipH="1" flipV="1">
              <a:off x="3544" y="3405"/>
              <a:ext cx="2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625691" name="Object 27"/>
            <p:cNvGraphicFramePr>
              <a:graphicFrameLocks noChangeAspect="1"/>
            </p:cNvGraphicFramePr>
            <p:nvPr/>
          </p:nvGraphicFramePr>
          <p:xfrm>
            <a:off x="3544" y="3117"/>
            <a:ext cx="318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456" name="Equation" r:id="rId6" imgW="304560" imgH="228600" progId="Equation.DSMT4">
                    <p:embed/>
                  </p:oleObj>
                </mc:Choice>
                <mc:Fallback>
                  <p:oleObj name="Equation" r:id="rId6" imgW="3045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4" y="3117"/>
                          <a:ext cx="318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692" name="Arc 28"/>
            <p:cNvSpPr>
              <a:spLocks/>
            </p:cNvSpPr>
            <p:nvPr/>
          </p:nvSpPr>
          <p:spPr bwMode="auto">
            <a:xfrm rot="16800000">
              <a:off x="3628" y="3321"/>
              <a:ext cx="192" cy="1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25693" name="Line 29"/>
            <p:cNvSpPr>
              <a:spLocks noChangeShapeType="1"/>
            </p:cNvSpPr>
            <p:nvPr/>
          </p:nvSpPr>
          <p:spPr bwMode="auto">
            <a:xfrm flipH="1" flipV="1">
              <a:off x="3536" y="3413"/>
              <a:ext cx="288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94" name="Line 30"/>
            <p:cNvSpPr>
              <a:spLocks noChangeShapeType="1"/>
            </p:cNvSpPr>
            <p:nvPr/>
          </p:nvSpPr>
          <p:spPr bwMode="auto">
            <a:xfrm flipV="1">
              <a:off x="3848" y="2493"/>
              <a:ext cx="328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95" name="Text Box 31"/>
            <p:cNvSpPr txBox="1">
              <a:spLocks noChangeArrowheads="1"/>
            </p:cNvSpPr>
            <p:nvPr/>
          </p:nvSpPr>
          <p:spPr bwMode="auto">
            <a:xfrm>
              <a:off x="3264" y="3888"/>
              <a:ext cx="10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D</a:t>
              </a:r>
              <a:r>
                <a:rPr lang="en-US" sz="2400">
                  <a:latin typeface="Tahoma" pitchFamily="34" charset="0"/>
                </a:rPr>
                <a:t>mt/2=</a:t>
              </a:r>
              <a:r>
                <a:rPr lang="en-US" sz="2400">
                  <a:latin typeface="Symbol" pitchFamily="18" charset="2"/>
                </a:rPr>
                <a:t>p/2</a:t>
              </a:r>
              <a:endParaRPr lang="en-GB" sz="2400">
                <a:latin typeface="Symbol" pitchFamily="18" charset="2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743200" y="2971800"/>
            <a:ext cx="2438400" cy="3124200"/>
            <a:chOff x="1728" y="2256"/>
            <a:chExt cx="1536" cy="1968"/>
          </a:xfrm>
        </p:grpSpPr>
        <p:sp>
          <p:nvSpPr>
            <p:cNvPr id="625697" name="Line 33"/>
            <p:cNvSpPr>
              <a:spLocks noChangeShapeType="1"/>
            </p:cNvSpPr>
            <p:nvPr/>
          </p:nvSpPr>
          <p:spPr bwMode="auto">
            <a:xfrm>
              <a:off x="2064" y="3024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98" name="Line 34"/>
            <p:cNvSpPr>
              <a:spLocks noChangeShapeType="1"/>
            </p:cNvSpPr>
            <p:nvPr/>
          </p:nvSpPr>
          <p:spPr bwMode="auto">
            <a:xfrm flipV="1">
              <a:off x="2064" y="225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699" name="Line 35"/>
            <p:cNvSpPr>
              <a:spLocks noChangeShapeType="1"/>
            </p:cNvSpPr>
            <p:nvPr/>
          </p:nvSpPr>
          <p:spPr bwMode="auto">
            <a:xfrm flipV="1">
              <a:off x="2064" y="2400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00" name="Arc 36"/>
            <p:cNvSpPr>
              <a:spLocks/>
            </p:cNvSpPr>
            <p:nvPr/>
          </p:nvSpPr>
          <p:spPr bwMode="auto">
            <a:xfrm rot="21000000">
              <a:off x="2075" y="2591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625701" name="Object 37"/>
            <p:cNvGraphicFramePr>
              <a:graphicFrameLocks noChangeAspect="1"/>
            </p:cNvGraphicFramePr>
            <p:nvPr/>
          </p:nvGraphicFramePr>
          <p:xfrm>
            <a:off x="2064" y="2355"/>
            <a:ext cx="318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457" name="Equation" r:id="rId7" imgW="304560" imgH="228600" progId="Equation.DSMT4">
                    <p:embed/>
                  </p:oleObj>
                </mc:Choice>
                <mc:Fallback>
                  <p:oleObj name="Equation" r:id="rId7" imgW="3045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2355"/>
                          <a:ext cx="318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702" name="Line 38"/>
            <p:cNvSpPr>
              <a:spLocks noChangeShapeType="1"/>
            </p:cNvSpPr>
            <p:nvPr/>
          </p:nvSpPr>
          <p:spPr bwMode="auto">
            <a:xfrm>
              <a:off x="2064" y="388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03" name="Line 39"/>
            <p:cNvSpPr>
              <a:spLocks noChangeShapeType="1"/>
            </p:cNvSpPr>
            <p:nvPr/>
          </p:nvSpPr>
          <p:spPr bwMode="auto">
            <a:xfrm flipV="1">
              <a:off x="2064" y="312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04" name="Line 40"/>
            <p:cNvSpPr>
              <a:spLocks noChangeShapeType="1"/>
            </p:cNvSpPr>
            <p:nvPr/>
          </p:nvSpPr>
          <p:spPr bwMode="auto">
            <a:xfrm flipH="1" flipV="1">
              <a:off x="1728" y="3264"/>
              <a:ext cx="33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aphicFrame>
          <p:nvGraphicFramePr>
            <p:cNvPr id="625705" name="Object 41"/>
            <p:cNvGraphicFramePr>
              <a:graphicFrameLocks noChangeAspect="1"/>
            </p:cNvGraphicFramePr>
            <p:nvPr/>
          </p:nvGraphicFramePr>
          <p:xfrm>
            <a:off x="2064" y="3219"/>
            <a:ext cx="318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458" name="Equation" r:id="rId8" imgW="304560" imgH="228600" progId="Equation.DSMT4">
                    <p:embed/>
                  </p:oleObj>
                </mc:Choice>
                <mc:Fallback>
                  <p:oleObj name="Equation" r:id="rId8" imgW="3045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3219"/>
                          <a:ext cx="318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706" name="Arc 42"/>
            <p:cNvSpPr>
              <a:spLocks/>
            </p:cNvSpPr>
            <p:nvPr/>
          </p:nvSpPr>
          <p:spPr bwMode="auto">
            <a:xfrm rot="16800000">
              <a:off x="1860" y="3372"/>
              <a:ext cx="192" cy="1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25707" name="Line 43"/>
            <p:cNvSpPr>
              <a:spLocks noChangeShapeType="1"/>
            </p:cNvSpPr>
            <p:nvPr/>
          </p:nvSpPr>
          <p:spPr bwMode="auto">
            <a:xfrm flipH="1" flipV="1">
              <a:off x="2496" y="3264"/>
              <a:ext cx="33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08" name="Line 44"/>
            <p:cNvSpPr>
              <a:spLocks noChangeShapeType="1"/>
            </p:cNvSpPr>
            <p:nvPr/>
          </p:nvSpPr>
          <p:spPr bwMode="auto">
            <a:xfrm flipV="1">
              <a:off x="2064" y="3312"/>
              <a:ext cx="432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09" name="Line 45"/>
            <p:cNvSpPr>
              <a:spLocks noChangeShapeType="1"/>
            </p:cNvSpPr>
            <p:nvPr/>
          </p:nvSpPr>
          <p:spPr bwMode="auto">
            <a:xfrm>
              <a:off x="1736" y="3264"/>
              <a:ext cx="76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10" name="Line 46"/>
            <p:cNvSpPr>
              <a:spLocks noChangeShapeType="1"/>
            </p:cNvSpPr>
            <p:nvPr/>
          </p:nvSpPr>
          <p:spPr bwMode="auto">
            <a:xfrm>
              <a:off x="2496" y="2400"/>
              <a:ext cx="76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11" name="Line 47"/>
            <p:cNvSpPr>
              <a:spLocks noChangeShapeType="1"/>
            </p:cNvSpPr>
            <p:nvPr/>
          </p:nvSpPr>
          <p:spPr bwMode="auto">
            <a:xfrm flipV="1">
              <a:off x="2832" y="2400"/>
              <a:ext cx="432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12" name="Line 48"/>
            <p:cNvSpPr>
              <a:spLocks noChangeShapeType="1"/>
            </p:cNvSpPr>
            <p:nvPr/>
          </p:nvSpPr>
          <p:spPr bwMode="auto">
            <a:xfrm flipV="1">
              <a:off x="2064" y="2448"/>
              <a:ext cx="1152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13" name="Text Box 49"/>
            <p:cNvSpPr txBox="1">
              <a:spLocks noChangeArrowheads="1"/>
            </p:cNvSpPr>
            <p:nvPr/>
          </p:nvSpPr>
          <p:spPr bwMode="auto">
            <a:xfrm>
              <a:off x="1792" y="3936"/>
              <a:ext cx="10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D</a:t>
              </a:r>
              <a:r>
                <a:rPr lang="en-US" sz="2400">
                  <a:latin typeface="Tahoma" pitchFamily="34" charset="0"/>
                </a:rPr>
                <a:t>mt/2=</a:t>
              </a:r>
              <a:r>
                <a:rPr lang="en-US" sz="2400">
                  <a:latin typeface="Symbol" pitchFamily="18" charset="2"/>
                </a:rPr>
                <a:t>p/4</a:t>
              </a:r>
              <a:endParaRPr lang="en-GB" sz="2400">
                <a:latin typeface="Symbol" pitchFamily="18" charset="2"/>
              </a:endParaRP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7162800" y="2971800"/>
            <a:ext cx="1803400" cy="3048000"/>
            <a:chOff x="4512" y="2256"/>
            <a:chExt cx="1136" cy="1920"/>
          </a:xfrm>
        </p:grpSpPr>
        <p:sp>
          <p:nvSpPr>
            <p:cNvPr id="625715" name="Line 51"/>
            <p:cNvSpPr>
              <a:spLocks noChangeShapeType="1"/>
            </p:cNvSpPr>
            <p:nvPr/>
          </p:nvSpPr>
          <p:spPr bwMode="auto">
            <a:xfrm flipH="1" flipV="1">
              <a:off x="4512" y="3453"/>
              <a:ext cx="240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625716" name="Line 52"/>
            <p:cNvSpPr>
              <a:spLocks noChangeShapeType="1"/>
            </p:cNvSpPr>
            <p:nvPr/>
          </p:nvSpPr>
          <p:spPr bwMode="auto">
            <a:xfrm flipH="1">
              <a:off x="4512" y="3453"/>
              <a:ext cx="43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4513" y="2256"/>
              <a:ext cx="1135" cy="1920"/>
              <a:chOff x="4513" y="2256"/>
              <a:chExt cx="1135" cy="1920"/>
            </a:xfrm>
          </p:grpSpPr>
          <p:sp>
            <p:nvSpPr>
              <p:cNvPr id="625718" name="Line 54"/>
              <p:cNvSpPr>
                <a:spLocks noChangeShapeType="1"/>
              </p:cNvSpPr>
              <p:nvPr/>
            </p:nvSpPr>
            <p:spPr bwMode="auto">
              <a:xfrm flipH="1">
                <a:off x="4752" y="2925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19" name="Line 55"/>
              <p:cNvSpPr>
                <a:spLocks noChangeShapeType="1"/>
              </p:cNvSpPr>
              <p:nvPr/>
            </p:nvSpPr>
            <p:spPr bwMode="auto">
              <a:xfrm flipV="1">
                <a:off x="5184" y="2445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20" name="Line 56"/>
              <p:cNvSpPr>
                <a:spLocks noChangeShapeType="1"/>
              </p:cNvSpPr>
              <p:nvPr/>
            </p:nvSpPr>
            <p:spPr bwMode="auto">
              <a:xfrm flipV="1">
                <a:off x="5184" y="2541"/>
                <a:ext cx="288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21" name="Arc 57"/>
              <p:cNvSpPr>
                <a:spLocks/>
              </p:cNvSpPr>
              <p:nvPr/>
            </p:nvSpPr>
            <p:spPr bwMode="auto">
              <a:xfrm rot="21000000">
                <a:off x="5195" y="2492"/>
                <a:ext cx="192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aphicFrame>
            <p:nvGraphicFramePr>
              <p:cNvPr id="625722" name="Object 58"/>
              <p:cNvGraphicFramePr>
                <a:graphicFrameLocks noChangeAspect="1"/>
              </p:cNvGraphicFramePr>
              <p:nvPr/>
            </p:nvGraphicFramePr>
            <p:xfrm>
              <a:off x="5184" y="2256"/>
              <a:ext cx="318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0459" name="Equation" r:id="rId9" imgW="304560" imgH="228600" progId="Equation.DSMT4">
                      <p:embed/>
                    </p:oleObj>
                  </mc:Choice>
                  <mc:Fallback>
                    <p:oleObj name="Equation" r:id="rId9" imgW="30456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4" y="2256"/>
                            <a:ext cx="318" cy="2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5723" name="Line 59"/>
              <p:cNvSpPr>
                <a:spLocks noChangeShapeType="1"/>
              </p:cNvSpPr>
              <p:nvPr/>
            </p:nvSpPr>
            <p:spPr bwMode="auto">
              <a:xfrm flipH="1">
                <a:off x="4752" y="3789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24" name="Line 60"/>
              <p:cNvSpPr>
                <a:spLocks noChangeShapeType="1"/>
              </p:cNvSpPr>
              <p:nvPr/>
            </p:nvSpPr>
            <p:spPr bwMode="auto">
              <a:xfrm flipV="1">
                <a:off x="5184" y="3309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25" name="Line 61"/>
              <p:cNvSpPr>
                <a:spLocks noChangeShapeType="1"/>
              </p:cNvSpPr>
              <p:nvPr/>
            </p:nvSpPr>
            <p:spPr bwMode="auto">
              <a:xfrm flipH="1" flipV="1">
                <a:off x="4944" y="3453"/>
                <a:ext cx="24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graphicFrame>
            <p:nvGraphicFramePr>
              <p:cNvPr id="625726" name="Object 62"/>
              <p:cNvGraphicFramePr>
                <a:graphicFrameLocks noChangeAspect="1"/>
              </p:cNvGraphicFramePr>
              <p:nvPr/>
            </p:nvGraphicFramePr>
            <p:xfrm>
              <a:off x="4848" y="3072"/>
              <a:ext cx="318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0460" name="Equation" r:id="rId10" imgW="304560" imgH="228600" progId="Equation.DSMT4">
                      <p:embed/>
                    </p:oleObj>
                  </mc:Choice>
                  <mc:Fallback>
                    <p:oleObj name="Equation" r:id="rId10" imgW="30456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8" y="3072"/>
                            <a:ext cx="318" cy="2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5727" name="Arc 63"/>
              <p:cNvSpPr>
                <a:spLocks/>
              </p:cNvSpPr>
              <p:nvPr/>
            </p:nvSpPr>
            <p:spPr bwMode="auto">
              <a:xfrm rot="16800000">
                <a:off x="4932" y="3273"/>
                <a:ext cx="192" cy="16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25728" name="Line 64"/>
              <p:cNvSpPr>
                <a:spLocks noChangeShapeType="1"/>
              </p:cNvSpPr>
              <p:nvPr/>
            </p:nvSpPr>
            <p:spPr bwMode="auto">
              <a:xfrm flipH="1" flipV="1">
                <a:off x="4560" y="3453"/>
                <a:ext cx="624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29" name="Line 65"/>
              <p:cNvSpPr>
                <a:spLocks noChangeShapeType="1"/>
              </p:cNvSpPr>
              <p:nvPr/>
            </p:nvSpPr>
            <p:spPr bwMode="auto">
              <a:xfrm flipH="1">
                <a:off x="5024" y="2565"/>
                <a:ext cx="432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30" name="Line 66"/>
              <p:cNvSpPr>
                <a:spLocks noChangeShapeType="1"/>
              </p:cNvSpPr>
              <p:nvPr/>
            </p:nvSpPr>
            <p:spPr bwMode="auto">
              <a:xfrm flipV="1">
                <a:off x="4752" y="2549"/>
                <a:ext cx="288" cy="384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31" name="Line 67"/>
              <p:cNvSpPr>
                <a:spLocks noChangeShapeType="1"/>
              </p:cNvSpPr>
              <p:nvPr/>
            </p:nvSpPr>
            <p:spPr bwMode="auto">
              <a:xfrm flipH="1" flipV="1">
                <a:off x="5040" y="2589"/>
                <a:ext cx="136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5732" name="Text Box 68"/>
              <p:cNvSpPr txBox="1">
                <a:spLocks noChangeArrowheads="1"/>
              </p:cNvSpPr>
              <p:nvPr/>
            </p:nvSpPr>
            <p:spPr bwMode="auto">
              <a:xfrm>
                <a:off x="4513" y="3888"/>
                <a:ext cx="113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Symbol" pitchFamily="18" charset="2"/>
                  </a:rPr>
                  <a:t>D</a:t>
                </a:r>
                <a:r>
                  <a:rPr lang="en-US" sz="2400">
                    <a:latin typeface="Tahoma" pitchFamily="34" charset="0"/>
                  </a:rPr>
                  <a:t>mt/2=3</a:t>
                </a:r>
                <a:r>
                  <a:rPr lang="en-US" sz="2400">
                    <a:latin typeface="Symbol" pitchFamily="18" charset="2"/>
                  </a:rPr>
                  <a:t>p/4</a:t>
                </a:r>
                <a:endParaRPr lang="en-GB" sz="2400">
                  <a:latin typeface="Symbol" pitchFamily="18" charset="2"/>
                </a:endParaRPr>
              </a:p>
            </p:txBody>
          </p:sp>
        </p:grpSp>
      </p:grpSp>
      <p:sp>
        <p:nvSpPr>
          <p:cNvPr id="625737" name="Text Box 73"/>
          <p:cNvSpPr txBox="1">
            <a:spLocks noChangeArrowheads="1"/>
          </p:cNvSpPr>
          <p:nvPr/>
        </p:nvSpPr>
        <p:spPr bwMode="auto">
          <a:xfrm>
            <a:off x="1903413" y="6203950"/>
            <a:ext cx="5992812" cy="5476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Time Dependent CP Asymmetry!!!</a:t>
            </a:r>
            <a:endParaRPr lang="en-GB" sz="280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390650"/>
            <a:ext cx="1816100" cy="1333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80" y="1198563"/>
            <a:ext cx="617862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67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737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12700" y="64928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0AC3-AE31-4911-95F3-75376EBD7B3D}" type="slidenum">
              <a:rPr lang="en-US"/>
              <a:pPr/>
              <a:t>42</a:t>
            </a:fld>
            <a:endParaRPr lang="en-US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EXERCISE</a:t>
            </a:r>
            <a:endParaRPr lang="en-GB"/>
          </a:p>
        </p:txBody>
      </p:sp>
      <p:sp>
        <p:nvSpPr>
          <p:cNvPr id="626691" name="Line 3"/>
          <p:cNvSpPr>
            <a:spLocks noChangeShapeType="1"/>
          </p:cNvSpPr>
          <p:nvPr/>
        </p:nvSpPr>
        <p:spPr bwMode="auto">
          <a:xfrm>
            <a:off x="1219200" y="0"/>
            <a:ext cx="129540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aphicFrame>
        <p:nvGraphicFramePr>
          <p:cNvPr id="626692" name="Object 4"/>
          <p:cNvGraphicFramePr>
            <a:graphicFrameLocks noChangeAspect="1"/>
          </p:cNvGraphicFramePr>
          <p:nvPr/>
        </p:nvGraphicFramePr>
        <p:xfrm>
          <a:off x="212725" y="2819400"/>
          <a:ext cx="842803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682" name="Equation" r:id="rId3" imgW="4902120" imgH="660240" progId="Equation.3">
                  <p:embed/>
                </p:oleObj>
              </mc:Choice>
              <mc:Fallback>
                <p:oleObj name="Equation" r:id="rId3" imgW="49021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2819400"/>
                        <a:ext cx="8428038" cy="1266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6693" name="Rectangle 5"/>
          <p:cNvSpPr>
            <a:spLocks noChangeArrowheads="1"/>
          </p:cNvSpPr>
          <p:nvPr/>
        </p:nvSpPr>
        <p:spPr bwMode="auto">
          <a:xfrm>
            <a:off x="88900" y="2774950"/>
            <a:ext cx="8726488" cy="1385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26694" name="Text Box 6"/>
          <p:cNvSpPr txBox="1">
            <a:spLocks noChangeArrowheads="1"/>
          </p:cNvSpPr>
          <p:nvPr/>
        </p:nvSpPr>
        <p:spPr bwMode="auto">
          <a:xfrm>
            <a:off x="381000" y="1219200"/>
            <a:ext cx="7620000" cy="1187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The decay rate is obtained by taking the absolute square of the amplitude.</a:t>
            </a:r>
          </a:p>
          <a:p>
            <a:r>
              <a:rPr lang="en-US" sz="2400">
                <a:solidFill>
                  <a:srgbClr val="000099"/>
                </a:solidFill>
              </a:rPr>
              <a:t>To get the result, show that:</a:t>
            </a:r>
          </a:p>
        </p:txBody>
      </p:sp>
      <p:pic>
        <p:nvPicPr>
          <p:cNvPr id="175107" name="Picture 3" descr="C:\Users\Marcel\Documents\Fun\Pictures\hea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0108"/>
            <a:ext cx="9144000" cy="2001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534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nl-NL" dirty="0" err="1" smtClean="0"/>
              <a:t>Let’s</a:t>
            </a:r>
            <a:r>
              <a:rPr lang="nl-NL" dirty="0" smtClean="0"/>
              <a:t> </a:t>
            </a:r>
            <a:r>
              <a:rPr lang="nl-NL" dirty="0" err="1" smtClean="0"/>
              <a:t>expand</a:t>
            </a:r>
            <a:r>
              <a:rPr lang="nl-NL" dirty="0" smtClean="0"/>
              <a:t> a bit </a:t>
            </a:r>
            <a:r>
              <a:rPr lang="nl-NL" dirty="0" err="1" smtClean="0"/>
              <a:t>further</a:t>
            </a:r>
            <a:r>
              <a:rPr lang="nl-NL" dirty="0" smtClean="0"/>
              <a:t>…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43</a:t>
            </a:fld>
            <a:endParaRPr lang="nl-NL"/>
          </a:p>
        </p:txBody>
      </p:sp>
      <p:pic>
        <p:nvPicPr>
          <p:cNvPr id="7" name="Picture 1" descr="C:\Users\Marcel\Documents\Fun\Pictures\expan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5359" y="1142984"/>
            <a:ext cx="5821285" cy="5342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568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dirty="0" smtClean="0"/>
              <a:t>Decays to CP </a:t>
            </a:r>
            <a:r>
              <a:rPr lang="en-US" dirty="0" err="1"/>
              <a:t>E</a:t>
            </a:r>
            <a:r>
              <a:rPr lang="en-US" dirty="0" err="1" smtClean="0"/>
              <a:t>igenstates</a:t>
            </a:r>
            <a:endParaRPr lang="en-GB" dirty="0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228600" y="88106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t=0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1524000" y="8382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t</a:t>
            </a:r>
            <a:endParaRPr lang="en-GB" sz="2400">
              <a:latin typeface="Tahoma" pitchFamily="34" charset="0"/>
            </a:endParaRPr>
          </a:p>
        </p:txBody>
      </p:sp>
      <p:sp>
        <p:nvSpPr>
          <p:cNvPr id="623623" name="Line 7"/>
          <p:cNvSpPr>
            <a:spLocks noChangeShapeType="1"/>
          </p:cNvSpPr>
          <p:nvPr/>
        </p:nvSpPr>
        <p:spPr bwMode="auto">
          <a:xfrm>
            <a:off x="228600" y="1295400"/>
            <a:ext cx="670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3624" name="Line 8"/>
          <p:cNvSpPr>
            <a:spLocks noChangeShapeType="1"/>
          </p:cNvSpPr>
          <p:nvPr/>
        </p:nvSpPr>
        <p:spPr bwMode="auto">
          <a:xfrm>
            <a:off x="1219200" y="0"/>
            <a:ext cx="129540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3625" name="Text Box 9"/>
          <p:cNvSpPr txBox="1">
            <a:spLocks noChangeArrowheads="1"/>
          </p:cNvSpPr>
          <p:nvPr/>
        </p:nvSpPr>
        <p:spPr bwMode="auto">
          <a:xfrm>
            <a:off x="3733800" y="871538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ahoma" pitchFamily="34" charset="0"/>
              </a:rPr>
              <a:t>Amplitude</a:t>
            </a:r>
            <a:endParaRPr lang="en-GB" sz="2400">
              <a:latin typeface="Tahoma" pitchFamily="34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71613"/>
            <a:ext cx="1720850" cy="1244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57513"/>
            <a:ext cx="2959100" cy="939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053533"/>
            <a:ext cx="8763000" cy="243393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80" y="1198563"/>
            <a:ext cx="617862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3684201"/>
            <a:ext cx="408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Decay rate (prob.) is square of amplitude: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88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95352-1B04-42B3-A88B-B189334391AE}" type="slidenum">
              <a:rPr lang="en-US"/>
              <a:pPr/>
              <a:t>45</a:t>
            </a:fld>
            <a:endParaRPr lang="en-US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/>
              <a:t>Time dependent CP asymmetries for B</a:t>
            </a:r>
            <a:r>
              <a:rPr lang="en-US">
                <a:sym typeface="Wingdings" pitchFamily="2" charset="2"/>
              </a:rPr>
              <a:t>f</a:t>
            </a:r>
            <a:r>
              <a:rPr lang="en-US" baseline="-25000">
                <a:sym typeface="Wingdings" pitchFamily="2" charset="2"/>
              </a:rPr>
              <a:t>CP</a:t>
            </a:r>
            <a:endParaRPr lang="en-GB" baseline="-25000"/>
          </a:p>
        </p:txBody>
      </p:sp>
      <p:sp>
        <p:nvSpPr>
          <p:cNvPr id="628739" name="Line 3"/>
          <p:cNvSpPr>
            <a:spLocks noChangeShapeType="1"/>
          </p:cNvSpPr>
          <p:nvPr/>
        </p:nvSpPr>
        <p:spPr bwMode="auto">
          <a:xfrm>
            <a:off x="1219200" y="0"/>
            <a:ext cx="129540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28752" name="Text Box 16"/>
          <p:cNvSpPr txBox="1">
            <a:spLocks noChangeArrowheads="1"/>
          </p:cNvSpPr>
          <p:nvPr/>
        </p:nvSpPr>
        <p:spPr bwMode="auto">
          <a:xfrm>
            <a:off x="0" y="822325"/>
            <a:ext cx="1824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ahoma" pitchFamily="34" charset="0"/>
              </a:rPr>
              <a:t>Finally we get:</a:t>
            </a:r>
            <a:endParaRPr lang="en-GB" sz="2000">
              <a:latin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4863" y="4500563"/>
            <a:ext cx="4491037" cy="2116137"/>
            <a:chOff x="4614863" y="4500563"/>
            <a:chExt cx="4491037" cy="2116137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614863" y="4500563"/>
              <a:ext cx="4491037" cy="2116137"/>
              <a:chOff x="2907" y="2835"/>
              <a:chExt cx="2829" cy="1333"/>
            </a:xfrm>
          </p:grpSpPr>
          <p:sp>
            <p:nvSpPr>
              <p:cNvPr id="628749" name="Text Box 13"/>
              <p:cNvSpPr txBox="1">
                <a:spLocks noChangeArrowheads="1"/>
              </p:cNvSpPr>
              <p:nvPr/>
            </p:nvSpPr>
            <p:spPr bwMode="auto">
              <a:xfrm>
                <a:off x="3530" y="3409"/>
                <a:ext cx="1554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Sensitive to the phase</a:t>
                </a:r>
                <a:br>
                  <a:rPr lang="en-US" sz="1800" dirty="0">
                    <a:solidFill>
                      <a:srgbClr val="FF0000"/>
                    </a:solidFill>
                  </a:rPr>
                </a:br>
                <a:r>
                  <a:rPr lang="en-US" sz="1800" dirty="0">
                    <a:solidFill>
                      <a:srgbClr val="FF0000"/>
                    </a:solidFill>
                  </a:rPr>
                  <a:t>of </a:t>
                </a:r>
                <a:r>
                  <a:rPr lang="en-US" sz="2000" dirty="0">
                    <a:solidFill>
                      <a:srgbClr val="FF0000"/>
                    </a:solidFill>
                    <a:latin typeface="Symbol"/>
                  </a:rPr>
                  <a:t>l</a:t>
                </a:r>
                <a:r>
                  <a:rPr lang="en-US" sz="1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</a:rPr>
                  <a:t>even without direct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</a:rPr>
                  <a:t>CP Violation</a:t>
                </a:r>
              </a:p>
            </p:txBody>
          </p:sp>
          <p:sp>
            <p:nvSpPr>
              <p:cNvPr id="628750" name="Rectangle 14"/>
              <p:cNvSpPr>
                <a:spLocks noChangeArrowheads="1"/>
              </p:cNvSpPr>
              <p:nvPr/>
            </p:nvSpPr>
            <p:spPr bwMode="auto">
              <a:xfrm>
                <a:off x="2907" y="2835"/>
                <a:ext cx="2829" cy="1333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4559300"/>
              <a:ext cx="2895600" cy="9906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8100" y="4486275"/>
            <a:ext cx="4537075" cy="2128838"/>
            <a:chOff x="38100" y="4486275"/>
            <a:chExt cx="4537075" cy="2128838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8100" y="4498975"/>
              <a:ext cx="4537075" cy="2116138"/>
              <a:chOff x="24" y="2834"/>
              <a:chExt cx="2858" cy="1333"/>
            </a:xfrm>
          </p:grpSpPr>
          <p:sp>
            <p:nvSpPr>
              <p:cNvPr id="628744" name="Text Box 8"/>
              <p:cNvSpPr txBox="1">
                <a:spLocks noChangeArrowheads="1"/>
              </p:cNvSpPr>
              <p:nvPr/>
            </p:nvSpPr>
            <p:spPr bwMode="auto">
              <a:xfrm>
                <a:off x="369" y="3453"/>
                <a:ext cx="185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800" dirty="0">
                    <a:solidFill>
                      <a:srgbClr val="006600"/>
                    </a:solidFill>
                  </a:rPr>
                  <a:t>Probe of “direct CP violation” </a:t>
                </a:r>
                <a:br>
                  <a:rPr lang="en-US" sz="1800" dirty="0">
                    <a:solidFill>
                      <a:srgbClr val="006600"/>
                    </a:solidFill>
                  </a:rPr>
                </a:br>
                <a:r>
                  <a:rPr lang="en-US" sz="1800" dirty="0">
                    <a:solidFill>
                      <a:srgbClr val="006600"/>
                    </a:solidFill>
                  </a:rPr>
                  <a:t>since it requires</a:t>
                </a:r>
              </a:p>
            </p:txBody>
          </p:sp>
          <p:sp>
            <p:nvSpPr>
              <p:cNvPr id="628745" name="Rectangle 9"/>
              <p:cNvSpPr>
                <a:spLocks noChangeArrowheads="1"/>
              </p:cNvSpPr>
              <p:nvPr/>
            </p:nvSpPr>
            <p:spPr bwMode="auto">
              <a:xfrm>
                <a:off x="24" y="2834"/>
                <a:ext cx="2858" cy="1333"/>
              </a:xfrm>
              <a:prstGeom prst="rect">
                <a:avLst/>
              </a:prstGeom>
              <a:noFill/>
              <a:ln w="22225">
                <a:solidFill>
                  <a:srgbClr val="00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8" y="4486275"/>
              <a:ext cx="2946400" cy="10668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050" y="6032500"/>
              <a:ext cx="1638300" cy="558800"/>
            </a:xfrm>
            <a:prstGeom prst="rect">
              <a:avLst/>
            </a:prstGeom>
          </p:spPr>
        </p:pic>
      </p:grpSp>
      <p:pic>
        <p:nvPicPr>
          <p:cNvPr id="62875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1" y="2394024"/>
            <a:ext cx="4013199" cy="2077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736600"/>
            <a:ext cx="7023100" cy="1734926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2647950"/>
            <a:ext cx="510698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50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0031-D888-4C01-BDE1-AA0DC878CEA0}" type="slidenum">
              <a:rPr lang="en-US"/>
              <a:pPr/>
              <a:t>46</a:t>
            </a:fld>
            <a:endParaRPr lang="en-US"/>
          </a:p>
        </p:txBody>
      </p:sp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dirty="0" smtClean="0"/>
              <a:t>Exactly as </a:t>
            </a:r>
            <a:r>
              <a:rPr lang="en-US" dirty="0"/>
              <a:t>expected from Master Equation…</a:t>
            </a:r>
          </a:p>
        </p:txBody>
      </p:sp>
      <p:graphicFrame>
        <p:nvGraphicFramePr>
          <p:cNvPr id="6307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143000" y="1190631"/>
          <a:ext cx="6553200" cy="316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873" name="Equation" r:id="rId3" imgW="3784320" imgH="1828800" progId="Equation.DSMT4">
                  <p:embed/>
                </p:oleObj>
              </mc:Choice>
              <mc:Fallback>
                <p:oleObj name="Equation" r:id="rId3" imgW="3784320" imgH="182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190631"/>
                        <a:ext cx="6553200" cy="31670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078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4648200"/>
          <a:ext cx="594360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874" name="Equation" r:id="rId5" imgW="3111480" imgH="609480" progId="Equation.3">
                  <p:embed/>
                </p:oleObj>
              </mc:Choice>
              <mc:Fallback>
                <p:oleObj name="Equation" r:id="rId5" imgW="311148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648200"/>
                        <a:ext cx="5943600" cy="1163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685800" y="4572000"/>
            <a:ext cx="5445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with</a:t>
            </a:r>
          </a:p>
        </p:txBody>
      </p:sp>
      <p:sp>
        <p:nvSpPr>
          <p:cNvPr id="630790" name="Text Box 6"/>
          <p:cNvSpPr txBox="1">
            <a:spLocks noChangeArrowheads="1"/>
          </p:cNvSpPr>
          <p:nvPr/>
        </p:nvSpPr>
        <p:spPr bwMode="auto">
          <a:xfrm>
            <a:off x="1676400" y="6096000"/>
            <a:ext cx="6278563" cy="406400"/>
          </a:xfrm>
          <a:prstGeom prst="rect">
            <a:avLst/>
          </a:prstGeom>
          <a:solidFill>
            <a:srgbClr val="D4F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99"/>
                </a:solidFill>
              </a:rPr>
              <a:t>Putting </a:t>
            </a:r>
            <a:r>
              <a:rPr lang="en-US" sz="2000">
                <a:solidFill>
                  <a:srgbClr val="000099"/>
                </a:solidFill>
                <a:latin typeface="Symbol" pitchFamily="18" charset="2"/>
              </a:rPr>
              <a:t>DG</a:t>
            </a:r>
            <a:r>
              <a:rPr lang="en-US" sz="2000">
                <a:solidFill>
                  <a:srgbClr val="000099"/>
                </a:solidFill>
              </a:rPr>
              <a:t>=0 immediately yields the just derived result</a:t>
            </a:r>
          </a:p>
        </p:txBody>
      </p:sp>
    </p:spTree>
    <p:extLst>
      <p:ext uri="{BB962C8B-B14F-4D97-AF65-F5344CB8AC3E}">
        <p14:creationId xmlns:p14="http://schemas.microsoft.com/office/powerpoint/2010/main" val="385395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A87D-9FB7-FA49-A1AE-20C90A4E71FF}" type="slidenum">
              <a:rPr lang="en-US"/>
              <a:pPr/>
              <a:t>47</a:t>
            </a:fld>
            <a:endParaRPr lang="en-US"/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B-factories: Golden </a:t>
            </a:r>
            <a:r>
              <a:rPr lang="en-US" dirty="0"/>
              <a:t>Decay Mode: B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→</a:t>
            </a:r>
            <a:r>
              <a:rPr lang="en-US" dirty="0">
                <a:latin typeface="Symbol" charset="0"/>
              </a:rPr>
              <a:t> </a:t>
            </a:r>
            <a:r>
              <a:rPr lang="en-US" dirty="0"/>
              <a:t>J/</a:t>
            </a:r>
            <a:r>
              <a:rPr lang="en-US" dirty="0">
                <a:latin typeface="Symbol" charset="0"/>
              </a:rPr>
              <a:t>y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</a:p>
        </p:txBody>
      </p:sp>
      <p:graphicFrame>
        <p:nvGraphicFramePr>
          <p:cNvPr id="631811" name="Object 3"/>
          <p:cNvGraphicFramePr>
            <a:graphicFrameLocks noChangeAspect="1"/>
          </p:cNvGraphicFramePr>
          <p:nvPr/>
        </p:nvGraphicFramePr>
        <p:xfrm>
          <a:off x="6680200" y="1050925"/>
          <a:ext cx="12557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377" name="Equation" r:id="rId4" imgW="672840" imgH="279360" progId="Equation.DSMT4">
                  <p:embed/>
                </p:oleObj>
              </mc:Choice>
              <mc:Fallback>
                <p:oleObj name="Equation" r:id="rId4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200" y="1050925"/>
                        <a:ext cx="1255713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1812" name="Object 4"/>
          <p:cNvGraphicFramePr>
            <a:graphicFrameLocks noChangeAspect="1"/>
          </p:cNvGraphicFramePr>
          <p:nvPr/>
        </p:nvGraphicFramePr>
        <p:xfrm>
          <a:off x="6713538" y="2124075"/>
          <a:ext cx="125571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378" name="Equation" r:id="rId6" imgW="672840" imgH="279360" progId="Equation.DSMT4">
                  <p:embed/>
                </p:oleObj>
              </mc:Choice>
              <mc:Fallback>
                <p:oleObj name="Equation" r:id="rId6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2124075"/>
                        <a:ext cx="1255712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1813" name="Object 5"/>
          <p:cNvGraphicFramePr>
            <a:graphicFrameLocks noChangeAspect="1"/>
          </p:cNvGraphicFramePr>
          <p:nvPr/>
        </p:nvGraphicFramePr>
        <p:xfrm>
          <a:off x="-33338" y="1095375"/>
          <a:ext cx="3883026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379" name="Equation" r:id="rId8" imgW="1752480" imgH="495000" progId="Equation.3">
                  <p:embed/>
                </p:oleObj>
              </mc:Choice>
              <mc:Fallback>
                <p:oleObj name="Equation" r:id="rId8" imgW="17524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38" y="1095375"/>
                        <a:ext cx="3883026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1814" name="Group 6"/>
          <p:cNvGrpSpPr>
            <a:grpSpLocks/>
          </p:cNvGrpSpPr>
          <p:nvPr/>
        </p:nvGrpSpPr>
        <p:grpSpPr bwMode="auto">
          <a:xfrm>
            <a:off x="3187700" y="747713"/>
            <a:ext cx="4775200" cy="1065212"/>
            <a:chOff x="2008" y="471"/>
            <a:chExt cx="3008" cy="671"/>
          </a:xfrm>
        </p:grpSpPr>
        <p:grpSp>
          <p:nvGrpSpPr>
            <p:cNvPr id="631815" name="Group 7"/>
            <p:cNvGrpSpPr>
              <a:grpSpLocks/>
            </p:cNvGrpSpPr>
            <p:nvPr/>
          </p:nvGrpSpPr>
          <p:grpSpPr bwMode="auto">
            <a:xfrm>
              <a:off x="2489" y="471"/>
              <a:ext cx="1718" cy="671"/>
              <a:chOff x="2489" y="471"/>
              <a:chExt cx="1718" cy="671"/>
            </a:xfrm>
          </p:grpSpPr>
          <p:sp>
            <p:nvSpPr>
              <p:cNvPr id="631816" name="Text Box 8"/>
              <p:cNvSpPr txBox="1">
                <a:spLocks noChangeArrowheads="1"/>
              </p:cNvSpPr>
              <p:nvPr/>
            </p:nvSpPr>
            <p:spPr bwMode="auto">
              <a:xfrm>
                <a:off x="3702" y="471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c</a:t>
                </a:r>
              </a:p>
            </p:txBody>
          </p:sp>
          <p:sp>
            <p:nvSpPr>
              <p:cNvPr id="631817" name="Rectangle 9"/>
              <p:cNvSpPr>
                <a:spLocks noChangeArrowheads="1"/>
              </p:cNvSpPr>
              <p:nvPr/>
            </p:nvSpPr>
            <p:spPr bwMode="auto">
              <a:xfrm>
                <a:off x="3822" y="538"/>
                <a:ext cx="38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  <a:ea typeface="ＭＳ Ｐゴシック" charset="0"/>
                  </a:rPr>
                  <a:t>J/</a:t>
                </a:r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ea typeface="ＭＳ Ｐゴシック" charset="0"/>
                  </a:rPr>
                  <a:t>y</a:t>
                </a:r>
              </a:p>
            </p:txBody>
          </p:sp>
          <p:pic>
            <p:nvPicPr>
              <p:cNvPr id="631818" name="Picture 1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66" r="35571"/>
              <a:stretch>
                <a:fillRect/>
              </a:stretch>
            </p:blipFill>
            <p:spPr bwMode="auto">
              <a:xfrm>
                <a:off x="2600" y="562"/>
                <a:ext cx="1156" cy="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31819" name="Rectangle 11"/>
              <p:cNvSpPr>
                <a:spLocks noChangeArrowheads="1"/>
              </p:cNvSpPr>
              <p:nvPr/>
            </p:nvSpPr>
            <p:spPr bwMode="auto">
              <a:xfrm>
                <a:off x="3861" y="847"/>
                <a:ext cx="26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Bar" charset="0"/>
                    <a:ea typeface="ＭＳ Ｐゴシック" charset="0"/>
                  </a:rPr>
                  <a:t>K</a:t>
                </a:r>
                <a:r>
                  <a:rPr lang="en-US" sz="1800" b="1" baseline="300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ＭＳ Ｐゴシック" charset="0"/>
                  </a:rPr>
                  <a:t>0</a:t>
                </a:r>
              </a:p>
            </p:txBody>
          </p:sp>
          <p:sp>
            <p:nvSpPr>
              <p:cNvPr id="631820" name="Rectangle 12"/>
              <p:cNvSpPr>
                <a:spLocks noChangeArrowheads="1"/>
              </p:cNvSpPr>
              <p:nvPr/>
            </p:nvSpPr>
            <p:spPr bwMode="auto">
              <a:xfrm>
                <a:off x="2489" y="700"/>
                <a:ext cx="25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Bar" charset="0"/>
                    <a:ea typeface="ＭＳ Ｐゴシック" charset="0"/>
                  </a:rPr>
                  <a:t>B</a:t>
                </a:r>
                <a:r>
                  <a:rPr lang="en-US" sz="1800" b="1" baseline="300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ＭＳ Ｐゴシック" charset="0"/>
                  </a:rPr>
                  <a:t>0</a:t>
                </a:r>
              </a:p>
            </p:txBody>
          </p:sp>
          <p:sp>
            <p:nvSpPr>
              <p:cNvPr id="631821" name="Text Box 13"/>
              <p:cNvSpPr txBox="1">
                <a:spLocks noChangeArrowheads="1"/>
              </p:cNvSpPr>
              <p:nvPr/>
            </p:nvSpPr>
            <p:spPr bwMode="auto">
              <a:xfrm>
                <a:off x="2562" y="47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b</a:t>
                </a:r>
              </a:p>
            </p:txBody>
          </p:sp>
          <p:sp>
            <p:nvSpPr>
              <p:cNvPr id="631822" name="Text Box 14"/>
              <p:cNvSpPr txBox="1">
                <a:spLocks noChangeArrowheads="1"/>
              </p:cNvSpPr>
              <p:nvPr/>
            </p:nvSpPr>
            <p:spPr bwMode="auto">
              <a:xfrm>
                <a:off x="3702" y="60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c</a:t>
                </a:r>
              </a:p>
            </p:txBody>
          </p:sp>
          <p:sp>
            <p:nvSpPr>
              <p:cNvPr id="631823" name="Text Box 15"/>
              <p:cNvSpPr txBox="1">
                <a:spLocks noChangeArrowheads="1"/>
              </p:cNvSpPr>
              <p:nvPr/>
            </p:nvSpPr>
            <p:spPr bwMode="auto">
              <a:xfrm>
                <a:off x="3702" y="71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s</a:t>
                </a:r>
                <a:endParaRPr lang="en-US" sz="1800" b="1">
                  <a:latin typeface="Arial Bar" charset="0"/>
                  <a:ea typeface="ＭＳ Ｐゴシック" charset="0"/>
                </a:endParaRPr>
              </a:p>
            </p:txBody>
          </p:sp>
          <p:sp>
            <p:nvSpPr>
              <p:cNvPr id="631824" name="Text Box 16"/>
              <p:cNvSpPr txBox="1">
                <a:spLocks noChangeArrowheads="1"/>
              </p:cNvSpPr>
              <p:nvPr/>
            </p:nvSpPr>
            <p:spPr bwMode="auto">
              <a:xfrm>
                <a:off x="3695" y="895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d</a:t>
                </a:r>
              </a:p>
            </p:txBody>
          </p:sp>
          <p:sp>
            <p:nvSpPr>
              <p:cNvPr id="631825" name="Text Box 17"/>
              <p:cNvSpPr txBox="1">
                <a:spLocks noChangeArrowheads="1"/>
              </p:cNvSpPr>
              <p:nvPr/>
            </p:nvSpPr>
            <p:spPr bwMode="auto">
              <a:xfrm>
                <a:off x="2559" y="911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d</a:t>
                </a:r>
              </a:p>
            </p:txBody>
          </p:sp>
        </p:grpSp>
        <p:sp>
          <p:nvSpPr>
            <p:cNvPr id="631826" name="Rectangle 18"/>
            <p:cNvSpPr>
              <a:spLocks noChangeArrowheads="1"/>
            </p:cNvSpPr>
            <p:nvPr/>
          </p:nvSpPr>
          <p:spPr bwMode="auto">
            <a:xfrm>
              <a:off x="2512" y="504"/>
              <a:ext cx="2504" cy="6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1827" name="AutoShape 19"/>
            <p:cNvSpPr>
              <a:spLocks noChangeArrowheads="1"/>
            </p:cNvSpPr>
            <p:nvPr/>
          </p:nvSpPr>
          <p:spPr bwMode="auto">
            <a:xfrm>
              <a:off x="2008" y="672"/>
              <a:ext cx="504" cy="336"/>
            </a:xfrm>
            <a:prstGeom prst="rightArrow">
              <a:avLst>
                <a:gd name="adj1" fmla="val 100000"/>
                <a:gd name="adj2" fmla="val 517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31828" name="Group 20"/>
          <p:cNvGrpSpPr>
            <a:grpSpLocks/>
          </p:cNvGrpSpPr>
          <p:nvPr/>
        </p:nvGrpSpPr>
        <p:grpSpPr bwMode="auto">
          <a:xfrm>
            <a:off x="3187700" y="1701800"/>
            <a:ext cx="4775200" cy="1203325"/>
            <a:chOff x="2008" y="1072"/>
            <a:chExt cx="3008" cy="758"/>
          </a:xfrm>
        </p:grpSpPr>
        <p:grpSp>
          <p:nvGrpSpPr>
            <p:cNvPr id="631829" name="Group 21"/>
            <p:cNvGrpSpPr>
              <a:grpSpLocks/>
            </p:cNvGrpSpPr>
            <p:nvPr/>
          </p:nvGrpSpPr>
          <p:grpSpPr bwMode="auto">
            <a:xfrm>
              <a:off x="2489" y="1095"/>
              <a:ext cx="1726" cy="735"/>
              <a:chOff x="2489" y="1239"/>
              <a:chExt cx="1726" cy="735"/>
            </a:xfrm>
          </p:grpSpPr>
          <p:pic>
            <p:nvPicPr>
              <p:cNvPr id="631830" name="Picture 2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66" r="35571"/>
              <a:stretch>
                <a:fillRect/>
              </a:stretch>
            </p:blipFill>
            <p:spPr bwMode="auto">
              <a:xfrm>
                <a:off x="2615" y="1277"/>
                <a:ext cx="1156" cy="6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31831" name="Rectangle 23"/>
              <p:cNvSpPr>
                <a:spLocks noChangeArrowheads="1"/>
              </p:cNvSpPr>
              <p:nvPr/>
            </p:nvSpPr>
            <p:spPr bwMode="auto">
              <a:xfrm>
                <a:off x="3878" y="1653"/>
                <a:ext cx="27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ＭＳ Ｐゴシック" charset="0"/>
                  </a:rPr>
                  <a:t>K</a:t>
                </a:r>
                <a:r>
                  <a:rPr lang="en-US" sz="1800" b="1" baseline="300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ＭＳ Ｐゴシック" charset="0"/>
                  </a:rPr>
                  <a:t>0</a:t>
                </a:r>
              </a:p>
            </p:txBody>
          </p:sp>
          <p:sp>
            <p:nvSpPr>
              <p:cNvPr id="631832" name="Rectangle 24"/>
              <p:cNvSpPr>
                <a:spLocks noChangeArrowheads="1"/>
              </p:cNvSpPr>
              <p:nvPr/>
            </p:nvSpPr>
            <p:spPr bwMode="auto">
              <a:xfrm>
                <a:off x="3830" y="1318"/>
                <a:ext cx="38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  <a:ea typeface="ＭＳ Ｐゴシック" charset="0"/>
                  </a:rPr>
                  <a:t>J/</a:t>
                </a:r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ea typeface="ＭＳ Ｐゴシック" charset="0"/>
                  </a:rPr>
                  <a:t>y</a:t>
                </a:r>
              </a:p>
            </p:txBody>
          </p:sp>
          <p:sp>
            <p:nvSpPr>
              <p:cNvPr id="631833" name="Rectangle 25"/>
              <p:cNvSpPr>
                <a:spLocks noChangeArrowheads="1"/>
              </p:cNvSpPr>
              <p:nvPr/>
            </p:nvSpPr>
            <p:spPr bwMode="auto">
              <a:xfrm>
                <a:off x="2489" y="1531"/>
                <a:ext cx="27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ＭＳ Ｐゴシック" charset="0"/>
                  </a:rPr>
                  <a:t>B</a:t>
                </a:r>
                <a:r>
                  <a:rPr lang="en-US" sz="1800" b="1" baseline="300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ＭＳ Ｐゴシック" charset="0"/>
                  </a:rPr>
                  <a:t>0</a:t>
                </a:r>
              </a:p>
            </p:txBody>
          </p:sp>
          <p:sp>
            <p:nvSpPr>
              <p:cNvPr id="631834" name="Text Box 26"/>
              <p:cNvSpPr txBox="1">
                <a:spLocks noChangeArrowheads="1"/>
              </p:cNvSpPr>
              <p:nvPr/>
            </p:nvSpPr>
            <p:spPr bwMode="auto">
              <a:xfrm>
                <a:off x="3710" y="123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c</a:t>
                </a:r>
              </a:p>
            </p:txBody>
          </p:sp>
          <p:sp>
            <p:nvSpPr>
              <p:cNvPr id="631835" name="Text Box 27"/>
              <p:cNvSpPr txBox="1">
                <a:spLocks noChangeArrowheads="1"/>
              </p:cNvSpPr>
              <p:nvPr/>
            </p:nvSpPr>
            <p:spPr bwMode="auto">
              <a:xfrm>
                <a:off x="3690" y="174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d</a:t>
                </a:r>
                <a:endParaRPr lang="en-US" sz="1800" b="1">
                  <a:latin typeface="Arial Bar" charset="0"/>
                  <a:ea typeface="ＭＳ Ｐゴシック" charset="0"/>
                </a:endParaRPr>
              </a:p>
            </p:txBody>
          </p:sp>
          <p:sp>
            <p:nvSpPr>
              <p:cNvPr id="631836" name="Text Box 28"/>
              <p:cNvSpPr txBox="1">
                <a:spLocks noChangeArrowheads="1"/>
              </p:cNvSpPr>
              <p:nvPr/>
            </p:nvSpPr>
            <p:spPr bwMode="auto">
              <a:xfrm>
                <a:off x="3705" y="1519"/>
                <a:ext cx="19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s</a:t>
                </a:r>
              </a:p>
            </p:txBody>
          </p:sp>
          <p:sp>
            <p:nvSpPr>
              <p:cNvPr id="631837" name="Text Box 29"/>
              <p:cNvSpPr txBox="1">
                <a:spLocks noChangeArrowheads="1"/>
              </p:cNvSpPr>
              <p:nvPr/>
            </p:nvSpPr>
            <p:spPr bwMode="auto">
              <a:xfrm>
                <a:off x="3710" y="1351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c</a:t>
                </a:r>
              </a:p>
            </p:txBody>
          </p:sp>
          <p:sp>
            <p:nvSpPr>
              <p:cNvPr id="631838" name="Text Box 30"/>
              <p:cNvSpPr txBox="1">
                <a:spLocks noChangeArrowheads="1"/>
              </p:cNvSpPr>
              <p:nvPr/>
            </p:nvSpPr>
            <p:spPr bwMode="auto">
              <a:xfrm>
                <a:off x="2519" y="1279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b</a:t>
                </a:r>
              </a:p>
            </p:txBody>
          </p:sp>
          <p:sp>
            <p:nvSpPr>
              <p:cNvPr id="631839" name="Text Box 31"/>
              <p:cNvSpPr txBox="1">
                <a:spLocks noChangeArrowheads="1"/>
              </p:cNvSpPr>
              <p:nvPr/>
            </p:nvSpPr>
            <p:spPr bwMode="auto">
              <a:xfrm>
                <a:off x="2514" y="17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d</a:t>
                </a:r>
                <a:endParaRPr lang="en-US" sz="1800" b="1">
                  <a:latin typeface="Arial Bar" charset="0"/>
                  <a:ea typeface="ＭＳ Ｐゴシック" charset="0"/>
                </a:endParaRPr>
              </a:p>
            </p:txBody>
          </p:sp>
        </p:grpSp>
        <p:sp>
          <p:nvSpPr>
            <p:cNvPr id="631840" name="Rectangle 32"/>
            <p:cNvSpPr>
              <a:spLocks noChangeArrowheads="1"/>
            </p:cNvSpPr>
            <p:nvPr/>
          </p:nvSpPr>
          <p:spPr bwMode="auto">
            <a:xfrm>
              <a:off x="2512" y="1152"/>
              <a:ext cx="2504" cy="6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1841" name="AutoShape 33"/>
            <p:cNvSpPr>
              <a:spLocks noChangeArrowheads="1"/>
            </p:cNvSpPr>
            <p:nvPr/>
          </p:nvSpPr>
          <p:spPr bwMode="auto">
            <a:xfrm>
              <a:off x="2008" y="1072"/>
              <a:ext cx="504" cy="336"/>
            </a:xfrm>
            <a:prstGeom prst="rightArrow">
              <a:avLst>
                <a:gd name="adj1" fmla="val 100000"/>
                <a:gd name="adj2" fmla="val 517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31842" name="Group 34"/>
          <p:cNvGrpSpPr>
            <a:grpSpLocks/>
          </p:cNvGrpSpPr>
          <p:nvPr/>
        </p:nvGrpSpPr>
        <p:grpSpPr bwMode="auto">
          <a:xfrm>
            <a:off x="1130300" y="1193800"/>
            <a:ext cx="2311400" cy="2682875"/>
            <a:chOff x="712" y="752"/>
            <a:chExt cx="1456" cy="1690"/>
          </a:xfrm>
        </p:grpSpPr>
        <p:grpSp>
          <p:nvGrpSpPr>
            <p:cNvPr id="631843" name="Group 35"/>
            <p:cNvGrpSpPr>
              <a:grpSpLocks/>
            </p:cNvGrpSpPr>
            <p:nvPr/>
          </p:nvGrpSpPr>
          <p:grpSpPr bwMode="auto">
            <a:xfrm>
              <a:off x="723" y="1560"/>
              <a:ext cx="1411" cy="882"/>
              <a:chOff x="243" y="1560"/>
              <a:chExt cx="1411" cy="882"/>
            </a:xfrm>
          </p:grpSpPr>
          <p:pic>
            <p:nvPicPr>
              <p:cNvPr id="631844" name="Picture 3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r="68484"/>
              <a:stretch>
                <a:fillRect/>
              </a:stretch>
            </p:blipFill>
            <p:spPr bwMode="auto">
              <a:xfrm>
                <a:off x="388" y="1560"/>
                <a:ext cx="1116" cy="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31845" name="Text Box 37"/>
              <p:cNvSpPr txBox="1">
                <a:spLocks noChangeArrowheads="1"/>
              </p:cNvSpPr>
              <p:nvPr/>
            </p:nvSpPr>
            <p:spPr bwMode="auto">
              <a:xfrm>
                <a:off x="1450" y="159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b</a:t>
                </a:r>
              </a:p>
            </p:txBody>
          </p:sp>
          <p:sp>
            <p:nvSpPr>
              <p:cNvPr id="631846" name="Text Box 38"/>
              <p:cNvSpPr txBox="1">
                <a:spLocks noChangeArrowheads="1"/>
              </p:cNvSpPr>
              <p:nvPr/>
            </p:nvSpPr>
            <p:spPr bwMode="auto">
              <a:xfrm>
                <a:off x="1439" y="2183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d</a:t>
                </a:r>
              </a:p>
            </p:txBody>
          </p:sp>
          <p:sp>
            <p:nvSpPr>
              <p:cNvPr id="631847" name="Text Box 39"/>
              <p:cNvSpPr txBox="1">
                <a:spLocks noChangeArrowheads="1"/>
              </p:cNvSpPr>
              <p:nvPr/>
            </p:nvSpPr>
            <p:spPr bwMode="auto">
              <a:xfrm>
                <a:off x="243" y="1607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d</a:t>
                </a:r>
              </a:p>
            </p:txBody>
          </p:sp>
          <p:sp>
            <p:nvSpPr>
              <p:cNvPr id="631848" name="Text Box 40"/>
              <p:cNvSpPr txBox="1">
                <a:spLocks noChangeArrowheads="1"/>
              </p:cNvSpPr>
              <p:nvPr/>
            </p:nvSpPr>
            <p:spPr bwMode="auto">
              <a:xfrm>
                <a:off x="256" y="2183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b</a:t>
                </a:r>
              </a:p>
            </p:txBody>
          </p:sp>
        </p:grpSp>
        <p:sp>
          <p:nvSpPr>
            <p:cNvPr id="631849" name="AutoShape 41"/>
            <p:cNvSpPr>
              <a:spLocks noChangeArrowheads="1"/>
            </p:cNvSpPr>
            <p:nvPr/>
          </p:nvSpPr>
          <p:spPr bwMode="auto">
            <a:xfrm>
              <a:off x="1608" y="752"/>
              <a:ext cx="368" cy="856"/>
            </a:xfrm>
            <a:prstGeom prst="downArrow">
              <a:avLst>
                <a:gd name="adj1" fmla="val 50000"/>
                <a:gd name="adj2" fmla="val 5815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1850" name="Rectangle 42"/>
            <p:cNvSpPr>
              <a:spLocks noChangeArrowheads="1"/>
            </p:cNvSpPr>
            <p:nvPr/>
          </p:nvSpPr>
          <p:spPr bwMode="auto">
            <a:xfrm>
              <a:off x="712" y="1616"/>
              <a:ext cx="1456" cy="7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9929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5132-9C79-BE49-BBE7-93D14A8E112E}" type="slidenum">
              <a:rPr lang="en-US"/>
              <a:pPr/>
              <a:t>48</a:t>
            </a:fld>
            <a:endParaRPr lang="en-US"/>
          </a:p>
        </p:txBody>
      </p:sp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B-factories: Golden </a:t>
            </a:r>
            <a:r>
              <a:rPr lang="en-US" dirty="0"/>
              <a:t>Decay Mode: B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→</a:t>
            </a:r>
            <a:r>
              <a:rPr lang="en-US" dirty="0">
                <a:latin typeface="Symbol" charset="0"/>
              </a:rPr>
              <a:t> </a:t>
            </a:r>
            <a:r>
              <a:rPr lang="en-US" dirty="0"/>
              <a:t>J/</a:t>
            </a:r>
            <a:r>
              <a:rPr lang="en-US" dirty="0">
                <a:latin typeface="Symbol" charset="0"/>
              </a:rPr>
              <a:t>y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</a:p>
        </p:txBody>
      </p:sp>
      <p:graphicFrame>
        <p:nvGraphicFramePr>
          <p:cNvPr id="633859" name="Object 3"/>
          <p:cNvGraphicFramePr>
            <a:graphicFrameLocks noChangeAspect="1"/>
          </p:cNvGraphicFramePr>
          <p:nvPr/>
        </p:nvGraphicFramePr>
        <p:xfrm>
          <a:off x="196850" y="4491038"/>
          <a:ext cx="5578475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65" name="Equation" r:id="rId4" imgW="2234880" imgH="482400" progId="Equation.DSMT4">
                  <p:embed/>
                </p:oleObj>
              </mc:Choice>
              <mc:Fallback>
                <p:oleObj name="Equation" r:id="rId4" imgW="2234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91038"/>
                        <a:ext cx="5578475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3860" name="Object 4"/>
          <p:cNvGraphicFramePr>
            <a:graphicFrameLocks noChangeAspect="1"/>
          </p:cNvGraphicFramePr>
          <p:nvPr/>
        </p:nvGraphicFramePr>
        <p:xfrm>
          <a:off x="6680200" y="1050925"/>
          <a:ext cx="12557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66" name="Equation" r:id="rId6" imgW="672840" imgH="279360" progId="Equation.DSMT4">
                  <p:embed/>
                </p:oleObj>
              </mc:Choice>
              <mc:Fallback>
                <p:oleObj name="Equation" r:id="rId6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200" y="1050925"/>
                        <a:ext cx="1255713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3861" name="Object 5"/>
          <p:cNvGraphicFramePr>
            <a:graphicFrameLocks noChangeAspect="1"/>
          </p:cNvGraphicFramePr>
          <p:nvPr/>
        </p:nvGraphicFramePr>
        <p:xfrm>
          <a:off x="6713538" y="2124075"/>
          <a:ext cx="125571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67" name="Equation" r:id="rId8" imgW="672840" imgH="279360" progId="Equation.DSMT4">
                  <p:embed/>
                </p:oleObj>
              </mc:Choice>
              <mc:Fallback>
                <p:oleObj name="Equation" r:id="rId8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2124075"/>
                        <a:ext cx="1255712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3862" name="Object 6"/>
          <p:cNvGraphicFramePr>
            <a:graphicFrameLocks noChangeAspect="1"/>
          </p:cNvGraphicFramePr>
          <p:nvPr/>
        </p:nvGraphicFramePr>
        <p:xfrm>
          <a:off x="-33338" y="1095375"/>
          <a:ext cx="3883026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68" name="Equation" r:id="rId10" imgW="1752480" imgH="495000" progId="Equation.DSMT4">
                  <p:embed/>
                </p:oleObj>
              </mc:Choice>
              <mc:Fallback>
                <p:oleObj name="Equation" r:id="rId10" imgW="17524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38" y="1095375"/>
                        <a:ext cx="3883026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3863" name="Group 7"/>
          <p:cNvGrpSpPr>
            <a:grpSpLocks/>
          </p:cNvGrpSpPr>
          <p:nvPr/>
        </p:nvGrpSpPr>
        <p:grpSpPr bwMode="auto">
          <a:xfrm>
            <a:off x="3951288" y="747713"/>
            <a:ext cx="2727325" cy="1065212"/>
            <a:chOff x="2489" y="471"/>
            <a:chExt cx="1718" cy="671"/>
          </a:xfrm>
        </p:grpSpPr>
        <p:sp>
          <p:nvSpPr>
            <p:cNvPr id="633864" name="Text Box 8"/>
            <p:cNvSpPr txBox="1">
              <a:spLocks noChangeArrowheads="1"/>
            </p:cNvSpPr>
            <p:nvPr/>
          </p:nvSpPr>
          <p:spPr bwMode="auto">
            <a:xfrm>
              <a:off x="3702" y="4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c</a:t>
              </a:r>
            </a:p>
          </p:txBody>
        </p:sp>
        <p:sp>
          <p:nvSpPr>
            <p:cNvPr id="633865" name="Rectangle 9"/>
            <p:cNvSpPr>
              <a:spLocks noChangeArrowheads="1"/>
            </p:cNvSpPr>
            <p:nvPr/>
          </p:nvSpPr>
          <p:spPr bwMode="auto">
            <a:xfrm>
              <a:off x="3822" y="538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</a:rPr>
                <a:t>J/</a:t>
              </a:r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ea typeface="ＭＳ Ｐゴシック" charset="0"/>
                </a:rPr>
                <a:t>y</a:t>
              </a:r>
            </a:p>
          </p:txBody>
        </p:sp>
        <p:pic>
          <p:nvPicPr>
            <p:cNvPr id="633866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r="35571"/>
            <a:stretch>
              <a:fillRect/>
            </a:stretch>
          </p:blipFill>
          <p:spPr bwMode="auto">
            <a:xfrm>
              <a:off x="2600" y="562"/>
              <a:ext cx="1156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3867" name="Rectangle 11"/>
            <p:cNvSpPr>
              <a:spLocks noChangeArrowheads="1"/>
            </p:cNvSpPr>
            <p:nvPr/>
          </p:nvSpPr>
          <p:spPr bwMode="auto">
            <a:xfrm>
              <a:off x="3861" y="847"/>
              <a:ext cx="2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ar" charset="0"/>
                  <a:ea typeface="ＭＳ Ｐゴシック" charset="0"/>
                </a:rPr>
                <a:t>K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3868" name="Rectangle 12"/>
            <p:cNvSpPr>
              <a:spLocks noChangeArrowheads="1"/>
            </p:cNvSpPr>
            <p:nvPr/>
          </p:nvSpPr>
          <p:spPr bwMode="auto">
            <a:xfrm>
              <a:off x="2489" y="700"/>
              <a:ext cx="2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ar" charset="0"/>
                  <a:ea typeface="ＭＳ Ｐゴシック" charset="0"/>
                </a:rPr>
                <a:t>B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3869" name="Text Box 13"/>
            <p:cNvSpPr txBox="1">
              <a:spLocks noChangeArrowheads="1"/>
            </p:cNvSpPr>
            <p:nvPr/>
          </p:nvSpPr>
          <p:spPr bwMode="auto">
            <a:xfrm>
              <a:off x="2562" y="47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b</a:t>
              </a:r>
            </a:p>
          </p:txBody>
        </p:sp>
        <p:sp>
          <p:nvSpPr>
            <p:cNvPr id="633870" name="Text Box 14"/>
            <p:cNvSpPr txBox="1">
              <a:spLocks noChangeArrowheads="1"/>
            </p:cNvSpPr>
            <p:nvPr/>
          </p:nvSpPr>
          <p:spPr bwMode="auto">
            <a:xfrm>
              <a:off x="3702" y="60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c</a:t>
              </a:r>
            </a:p>
          </p:txBody>
        </p:sp>
        <p:sp>
          <p:nvSpPr>
            <p:cNvPr id="633871" name="Text Box 15"/>
            <p:cNvSpPr txBox="1">
              <a:spLocks noChangeArrowheads="1"/>
            </p:cNvSpPr>
            <p:nvPr/>
          </p:nvSpPr>
          <p:spPr bwMode="auto">
            <a:xfrm>
              <a:off x="3702" y="71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s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  <p:sp>
          <p:nvSpPr>
            <p:cNvPr id="633872" name="Text Box 16"/>
            <p:cNvSpPr txBox="1">
              <a:spLocks noChangeArrowheads="1"/>
            </p:cNvSpPr>
            <p:nvPr/>
          </p:nvSpPr>
          <p:spPr bwMode="auto">
            <a:xfrm>
              <a:off x="3695" y="895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  <p:sp>
          <p:nvSpPr>
            <p:cNvPr id="633873" name="Text Box 17"/>
            <p:cNvSpPr txBox="1">
              <a:spLocks noChangeArrowheads="1"/>
            </p:cNvSpPr>
            <p:nvPr/>
          </p:nvSpPr>
          <p:spPr bwMode="auto">
            <a:xfrm>
              <a:off x="2559" y="911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</p:grpSp>
      <p:grpSp>
        <p:nvGrpSpPr>
          <p:cNvPr id="633874" name="Group 18"/>
          <p:cNvGrpSpPr>
            <a:grpSpLocks/>
          </p:cNvGrpSpPr>
          <p:nvPr/>
        </p:nvGrpSpPr>
        <p:grpSpPr bwMode="auto">
          <a:xfrm>
            <a:off x="3951288" y="1738313"/>
            <a:ext cx="2740025" cy="1166812"/>
            <a:chOff x="2489" y="1239"/>
            <a:chExt cx="1726" cy="735"/>
          </a:xfrm>
        </p:grpSpPr>
        <p:pic>
          <p:nvPicPr>
            <p:cNvPr id="633875" name="Picture 1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r="35571"/>
            <a:stretch>
              <a:fillRect/>
            </a:stretch>
          </p:blipFill>
          <p:spPr bwMode="auto">
            <a:xfrm>
              <a:off x="2615" y="1277"/>
              <a:ext cx="1156" cy="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3876" name="Rectangle 20"/>
            <p:cNvSpPr>
              <a:spLocks noChangeArrowheads="1"/>
            </p:cNvSpPr>
            <p:nvPr/>
          </p:nvSpPr>
          <p:spPr bwMode="auto">
            <a:xfrm>
              <a:off x="3878" y="1653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K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3877" name="Rectangle 21"/>
            <p:cNvSpPr>
              <a:spLocks noChangeArrowheads="1"/>
            </p:cNvSpPr>
            <p:nvPr/>
          </p:nvSpPr>
          <p:spPr bwMode="auto">
            <a:xfrm>
              <a:off x="3830" y="1318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</a:rPr>
                <a:t>J/</a:t>
              </a:r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ea typeface="ＭＳ Ｐゴシック" charset="0"/>
                </a:rPr>
                <a:t>y</a:t>
              </a:r>
            </a:p>
          </p:txBody>
        </p:sp>
        <p:sp>
          <p:nvSpPr>
            <p:cNvPr id="633878" name="Rectangle 22"/>
            <p:cNvSpPr>
              <a:spLocks noChangeArrowheads="1"/>
            </p:cNvSpPr>
            <p:nvPr/>
          </p:nvSpPr>
          <p:spPr bwMode="auto">
            <a:xfrm>
              <a:off x="2489" y="1531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B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3879" name="Text Box 23"/>
            <p:cNvSpPr txBox="1">
              <a:spLocks noChangeArrowheads="1"/>
            </p:cNvSpPr>
            <p:nvPr/>
          </p:nvSpPr>
          <p:spPr bwMode="auto">
            <a:xfrm>
              <a:off x="3710" y="123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c</a:t>
              </a:r>
            </a:p>
          </p:txBody>
        </p:sp>
        <p:sp>
          <p:nvSpPr>
            <p:cNvPr id="633880" name="Text Box 24"/>
            <p:cNvSpPr txBox="1">
              <a:spLocks noChangeArrowheads="1"/>
            </p:cNvSpPr>
            <p:nvPr/>
          </p:nvSpPr>
          <p:spPr bwMode="auto">
            <a:xfrm>
              <a:off x="3690" y="1743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  <p:sp>
          <p:nvSpPr>
            <p:cNvPr id="633881" name="Text Box 25"/>
            <p:cNvSpPr txBox="1">
              <a:spLocks noChangeArrowheads="1"/>
            </p:cNvSpPr>
            <p:nvPr/>
          </p:nvSpPr>
          <p:spPr bwMode="auto">
            <a:xfrm>
              <a:off x="3705" y="1519"/>
              <a:ext cx="1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s</a:t>
              </a:r>
            </a:p>
          </p:txBody>
        </p:sp>
        <p:sp>
          <p:nvSpPr>
            <p:cNvPr id="633882" name="Text Box 26"/>
            <p:cNvSpPr txBox="1">
              <a:spLocks noChangeArrowheads="1"/>
            </p:cNvSpPr>
            <p:nvPr/>
          </p:nvSpPr>
          <p:spPr bwMode="auto">
            <a:xfrm>
              <a:off x="3710" y="135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c</a:t>
              </a:r>
            </a:p>
          </p:txBody>
        </p:sp>
        <p:sp>
          <p:nvSpPr>
            <p:cNvPr id="633883" name="Text Box 27"/>
            <p:cNvSpPr txBox="1">
              <a:spLocks noChangeArrowheads="1"/>
            </p:cNvSpPr>
            <p:nvPr/>
          </p:nvSpPr>
          <p:spPr bwMode="auto">
            <a:xfrm>
              <a:off x="2519" y="1279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633884" name="Text Box 28"/>
            <p:cNvSpPr txBox="1">
              <a:spLocks noChangeArrowheads="1"/>
            </p:cNvSpPr>
            <p:nvPr/>
          </p:nvSpPr>
          <p:spPr bwMode="auto">
            <a:xfrm>
              <a:off x="2514" y="17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</p:grpSp>
      <p:grpSp>
        <p:nvGrpSpPr>
          <p:cNvPr id="633885" name="Group 29"/>
          <p:cNvGrpSpPr>
            <a:grpSpLocks/>
          </p:cNvGrpSpPr>
          <p:nvPr/>
        </p:nvGrpSpPr>
        <p:grpSpPr bwMode="auto">
          <a:xfrm>
            <a:off x="1147763" y="2476500"/>
            <a:ext cx="2239962" cy="1400175"/>
            <a:chOff x="243" y="1560"/>
            <a:chExt cx="1411" cy="882"/>
          </a:xfrm>
        </p:grpSpPr>
        <p:pic>
          <p:nvPicPr>
            <p:cNvPr id="633886" name="Picture 3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" r="68484"/>
            <a:stretch>
              <a:fillRect/>
            </a:stretch>
          </p:blipFill>
          <p:spPr bwMode="auto">
            <a:xfrm>
              <a:off x="388" y="1560"/>
              <a:ext cx="1116" cy="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3887" name="Text Box 31"/>
            <p:cNvSpPr txBox="1">
              <a:spLocks noChangeArrowheads="1"/>
            </p:cNvSpPr>
            <p:nvPr/>
          </p:nvSpPr>
          <p:spPr bwMode="auto">
            <a:xfrm>
              <a:off x="1450" y="159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b</a:t>
              </a:r>
            </a:p>
          </p:txBody>
        </p:sp>
        <p:sp>
          <p:nvSpPr>
            <p:cNvPr id="633888" name="Text Box 32"/>
            <p:cNvSpPr txBox="1">
              <a:spLocks noChangeArrowheads="1"/>
            </p:cNvSpPr>
            <p:nvPr/>
          </p:nvSpPr>
          <p:spPr bwMode="auto">
            <a:xfrm>
              <a:off x="1439" y="2183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  <p:sp>
          <p:nvSpPr>
            <p:cNvPr id="633889" name="Text Box 33"/>
            <p:cNvSpPr txBox="1">
              <a:spLocks noChangeArrowheads="1"/>
            </p:cNvSpPr>
            <p:nvPr/>
          </p:nvSpPr>
          <p:spPr bwMode="auto">
            <a:xfrm>
              <a:off x="243" y="1607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</a:p>
          </p:txBody>
        </p:sp>
        <p:sp>
          <p:nvSpPr>
            <p:cNvPr id="633890" name="Text Box 34"/>
            <p:cNvSpPr txBox="1">
              <a:spLocks noChangeArrowheads="1"/>
            </p:cNvSpPr>
            <p:nvPr/>
          </p:nvSpPr>
          <p:spPr bwMode="auto">
            <a:xfrm>
              <a:off x="256" y="2183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b</a:t>
              </a:r>
            </a:p>
          </p:txBody>
        </p:sp>
      </p:grpSp>
      <p:grpSp>
        <p:nvGrpSpPr>
          <p:cNvPr id="633891" name="Group 35"/>
          <p:cNvGrpSpPr>
            <a:grpSpLocks/>
          </p:cNvGrpSpPr>
          <p:nvPr/>
        </p:nvGrpSpPr>
        <p:grpSpPr bwMode="auto">
          <a:xfrm>
            <a:off x="5638800" y="927100"/>
            <a:ext cx="3327400" cy="3263900"/>
            <a:chOff x="3552" y="584"/>
            <a:chExt cx="2096" cy="2056"/>
          </a:xfrm>
        </p:grpSpPr>
        <p:graphicFrame>
          <p:nvGraphicFramePr>
            <p:cNvPr id="633892" name="Object 36"/>
            <p:cNvGraphicFramePr>
              <a:graphicFrameLocks noChangeAspect="1"/>
            </p:cNvGraphicFramePr>
            <p:nvPr/>
          </p:nvGraphicFramePr>
          <p:xfrm>
            <a:off x="3688" y="2226"/>
            <a:ext cx="1848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569" name="Equation" r:id="rId13" imgW="1638000" imgH="279360" progId="Equation.3">
                    <p:embed/>
                  </p:oleObj>
                </mc:Choice>
                <mc:Fallback>
                  <p:oleObj name="Equation" r:id="rId13" imgW="163800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8" y="2226"/>
                          <a:ext cx="1848" cy="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3893" name="AutoShape 37"/>
            <p:cNvSpPr>
              <a:spLocks noChangeArrowheads="1"/>
            </p:cNvSpPr>
            <p:nvPr/>
          </p:nvSpPr>
          <p:spPr bwMode="auto">
            <a:xfrm>
              <a:off x="4368" y="584"/>
              <a:ext cx="632" cy="1528"/>
            </a:xfrm>
            <a:prstGeom prst="downArrow">
              <a:avLst>
                <a:gd name="adj1" fmla="val 100000"/>
                <a:gd name="adj2" fmla="val 5664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3894" name="Rectangle 38"/>
            <p:cNvSpPr>
              <a:spLocks noChangeArrowheads="1"/>
            </p:cNvSpPr>
            <p:nvPr/>
          </p:nvSpPr>
          <p:spPr bwMode="auto">
            <a:xfrm>
              <a:off x="3552" y="2096"/>
              <a:ext cx="2096" cy="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2888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3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EDCA-F81A-3D4F-AF56-51EE83CA3FF9}" type="slidenum">
              <a:rPr lang="en-US"/>
              <a:pPr/>
              <a:t>49</a:t>
            </a:fld>
            <a:endParaRPr lang="en-US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B-factories: Golden </a:t>
            </a:r>
            <a:r>
              <a:rPr lang="en-US" dirty="0"/>
              <a:t>Decay Mode: B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→</a:t>
            </a:r>
            <a:r>
              <a:rPr lang="en-US" dirty="0">
                <a:latin typeface="Symbol" charset="0"/>
              </a:rPr>
              <a:t> </a:t>
            </a:r>
            <a:r>
              <a:rPr lang="en-US" dirty="0"/>
              <a:t>J/</a:t>
            </a:r>
            <a:r>
              <a:rPr lang="en-US" dirty="0">
                <a:latin typeface="Symbol" charset="0"/>
              </a:rPr>
              <a:t>y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</a:p>
        </p:txBody>
      </p:sp>
      <p:graphicFrame>
        <p:nvGraphicFramePr>
          <p:cNvPr id="635907" name="Object 3"/>
          <p:cNvGraphicFramePr>
            <a:graphicFrameLocks noChangeAspect="1"/>
          </p:cNvGraphicFramePr>
          <p:nvPr/>
        </p:nvGraphicFramePr>
        <p:xfrm>
          <a:off x="196850" y="4491038"/>
          <a:ext cx="5578475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43" name="Equation" r:id="rId4" imgW="2234880" imgH="482400" progId="Equation.DSMT4">
                  <p:embed/>
                </p:oleObj>
              </mc:Choice>
              <mc:Fallback>
                <p:oleObj name="Equation" r:id="rId4" imgW="2234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91038"/>
                        <a:ext cx="5578475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908" name="Object 4"/>
          <p:cNvGraphicFramePr>
            <a:graphicFrameLocks noChangeAspect="1"/>
          </p:cNvGraphicFramePr>
          <p:nvPr/>
        </p:nvGraphicFramePr>
        <p:xfrm>
          <a:off x="6680200" y="1050925"/>
          <a:ext cx="12557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44" name="Equation" r:id="rId6" imgW="672840" imgH="279360" progId="Equation.DSMT4">
                  <p:embed/>
                </p:oleObj>
              </mc:Choice>
              <mc:Fallback>
                <p:oleObj name="Equation" r:id="rId6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200" y="1050925"/>
                        <a:ext cx="1255713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909" name="Object 5"/>
          <p:cNvGraphicFramePr>
            <a:graphicFrameLocks noChangeAspect="1"/>
          </p:cNvGraphicFramePr>
          <p:nvPr/>
        </p:nvGraphicFramePr>
        <p:xfrm>
          <a:off x="6713538" y="2124075"/>
          <a:ext cx="125571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45" name="Equation" r:id="rId8" imgW="672840" imgH="279360" progId="Equation.DSMT4">
                  <p:embed/>
                </p:oleObj>
              </mc:Choice>
              <mc:Fallback>
                <p:oleObj name="Equation" r:id="rId8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2124075"/>
                        <a:ext cx="1255712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910" name="Object 6"/>
          <p:cNvGraphicFramePr>
            <a:graphicFrameLocks noChangeAspect="1"/>
          </p:cNvGraphicFramePr>
          <p:nvPr/>
        </p:nvGraphicFramePr>
        <p:xfrm>
          <a:off x="-33338" y="1095375"/>
          <a:ext cx="3883026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46" name="Equation" r:id="rId10" imgW="1752480" imgH="495000" progId="Equation.3">
                  <p:embed/>
                </p:oleObj>
              </mc:Choice>
              <mc:Fallback>
                <p:oleObj name="Equation" r:id="rId10" imgW="17524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38" y="1095375"/>
                        <a:ext cx="3883026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5911" name="Group 7"/>
          <p:cNvGrpSpPr>
            <a:grpSpLocks/>
          </p:cNvGrpSpPr>
          <p:nvPr/>
        </p:nvGrpSpPr>
        <p:grpSpPr bwMode="auto">
          <a:xfrm>
            <a:off x="3951288" y="747713"/>
            <a:ext cx="2727325" cy="1065212"/>
            <a:chOff x="2489" y="471"/>
            <a:chExt cx="1718" cy="671"/>
          </a:xfrm>
        </p:grpSpPr>
        <p:sp>
          <p:nvSpPr>
            <p:cNvPr id="635912" name="Text Box 8"/>
            <p:cNvSpPr txBox="1">
              <a:spLocks noChangeArrowheads="1"/>
            </p:cNvSpPr>
            <p:nvPr/>
          </p:nvSpPr>
          <p:spPr bwMode="auto">
            <a:xfrm>
              <a:off x="3702" y="4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c</a:t>
              </a:r>
            </a:p>
          </p:txBody>
        </p:sp>
        <p:sp>
          <p:nvSpPr>
            <p:cNvPr id="635913" name="Rectangle 9"/>
            <p:cNvSpPr>
              <a:spLocks noChangeArrowheads="1"/>
            </p:cNvSpPr>
            <p:nvPr/>
          </p:nvSpPr>
          <p:spPr bwMode="auto">
            <a:xfrm>
              <a:off x="3822" y="538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</a:rPr>
                <a:t>J/</a:t>
              </a:r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ea typeface="ＭＳ Ｐゴシック" charset="0"/>
                </a:rPr>
                <a:t>y</a:t>
              </a:r>
            </a:p>
          </p:txBody>
        </p:sp>
        <p:pic>
          <p:nvPicPr>
            <p:cNvPr id="635914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r="35571"/>
            <a:stretch>
              <a:fillRect/>
            </a:stretch>
          </p:blipFill>
          <p:spPr bwMode="auto">
            <a:xfrm>
              <a:off x="2600" y="562"/>
              <a:ext cx="1156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5915" name="Rectangle 11"/>
            <p:cNvSpPr>
              <a:spLocks noChangeArrowheads="1"/>
            </p:cNvSpPr>
            <p:nvPr/>
          </p:nvSpPr>
          <p:spPr bwMode="auto">
            <a:xfrm>
              <a:off x="3861" y="847"/>
              <a:ext cx="2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ar" charset="0"/>
                  <a:ea typeface="ＭＳ Ｐゴシック" charset="0"/>
                </a:rPr>
                <a:t>K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5916" name="Rectangle 12"/>
            <p:cNvSpPr>
              <a:spLocks noChangeArrowheads="1"/>
            </p:cNvSpPr>
            <p:nvPr/>
          </p:nvSpPr>
          <p:spPr bwMode="auto">
            <a:xfrm>
              <a:off x="2489" y="700"/>
              <a:ext cx="2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ar" charset="0"/>
                  <a:ea typeface="ＭＳ Ｐゴシック" charset="0"/>
                </a:rPr>
                <a:t>B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5917" name="Text Box 13"/>
            <p:cNvSpPr txBox="1">
              <a:spLocks noChangeArrowheads="1"/>
            </p:cNvSpPr>
            <p:nvPr/>
          </p:nvSpPr>
          <p:spPr bwMode="auto">
            <a:xfrm>
              <a:off x="2562" y="47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b</a:t>
              </a:r>
            </a:p>
          </p:txBody>
        </p:sp>
        <p:sp>
          <p:nvSpPr>
            <p:cNvPr id="635918" name="Text Box 14"/>
            <p:cNvSpPr txBox="1">
              <a:spLocks noChangeArrowheads="1"/>
            </p:cNvSpPr>
            <p:nvPr/>
          </p:nvSpPr>
          <p:spPr bwMode="auto">
            <a:xfrm>
              <a:off x="3702" y="60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c</a:t>
              </a:r>
            </a:p>
          </p:txBody>
        </p:sp>
        <p:sp>
          <p:nvSpPr>
            <p:cNvPr id="635919" name="Text Box 15"/>
            <p:cNvSpPr txBox="1">
              <a:spLocks noChangeArrowheads="1"/>
            </p:cNvSpPr>
            <p:nvPr/>
          </p:nvSpPr>
          <p:spPr bwMode="auto">
            <a:xfrm>
              <a:off x="3702" y="71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s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  <p:sp>
          <p:nvSpPr>
            <p:cNvPr id="635920" name="Text Box 16"/>
            <p:cNvSpPr txBox="1">
              <a:spLocks noChangeArrowheads="1"/>
            </p:cNvSpPr>
            <p:nvPr/>
          </p:nvSpPr>
          <p:spPr bwMode="auto">
            <a:xfrm>
              <a:off x="3695" y="895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  <p:sp>
          <p:nvSpPr>
            <p:cNvPr id="635921" name="Text Box 17"/>
            <p:cNvSpPr txBox="1">
              <a:spLocks noChangeArrowheads="1"/>
            </p:cNvSpPr>
            <p:nvPr/>
          </p:nvSpPr>
          <p:spPr bwMode="auto">
            <a:xfrm>
              <a:off x="2559" y="911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</p:grpSp>
      <p:grpSp>
        <p:nvGrpSpPr>
          <p:cNvPr id="635922" name="Group 18"/>
          <p:cNvGrpSpPr>
            <a:grpSpLocks/>
          </p:cNvGrpSpPr>
          <p:nvPr/>
        </p:nvGrpSpPr>
        <p:grpSpPr bwMode="auto">
          <a:xfrm>
            <a:off x="3951288" y="1738313"/>
            <a:ext cx="2740025" cy="1166812"/>
            <a:chOff x="2489" y="1239"/>
            <a:chExt cx="1726" cy="735"/>
          </a:xfrm>
        </p:grpSpPr>
        <p:pic>
          <p:nvPicPr>
            <p:cNvPr id="635923" name="Picture 1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r="35571"/>
            <a:stretch>
              <a:fillRect/>
            </a:stretch>
          </p:blipFill>
          <p:spPr bwMode="auto">
            <a:xfrm>
              <a:off x="2615" y="1277"/>
              <a:ext cx="1156" cy="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5924" name="Rectangle 20"/>
            <p:cNvSpPr>
              <a:spLocks noChangeArrowheads="1"/>
            </p:cNvSpPr>
            <p:nvPr/>
          </p:nvSpPr>
          <p:spPr bwMode="auto">
            <a:xfrm>
              <a:off x="3878" y="1653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K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5925" name="Rectangle 21"/>
            <p:cNvSpPr>
              <a:spLocks noChangeArrowheads="1"/>
            </p:cNvSpPr>
            <p:nvPr/>
          </p:nvSpPr>
          <p:spPr bwMode="auto">
            <a:xfrm>
              <a:off x="3830" y="1318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</a:rPr>
                <a:t>J/</a:t>
              </a:r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ea typeface="ＭＳ Ｐゴシック" charset="0"/>
                </a:rPr>
                <a:t>y</a:t>
              </a:r>
            </a:p>
          </p:txBody>
        </p:sp>
        <p:sp>
          <p:nvSpPr>
            <p:cNvPr id="635926" name="Rectangle 22"/>
            <p:cNvSpPr>
              <a:spLocks noChangeArrowheads="1"/>
            </p:cNvSpPr>
            <p:nvPr/>
          </p:nvSpPr>
          <p:spPr bwMode="auto">
            <a:xfrm>
              <a:off x="2489" y="1531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B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5927" name="Text Box 23"/>
            <p:cNvSpPr txBox="1">
              <a:spLocks noChangeArrowheads="1"/>
            </p:cNvSpPr>
            <p:nvPr/>
          </p:nvSpPr>
          <p:spPr bwMode="auto">
            <a:xfrm>
              <a:off x="3710" y="123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c</a:t>
              </a:r>
            </a:p>
          </p:txBody>
        </p:sp>
        <p:sp>
          <p:nvSpPr>
            <p:cNvPr id="635928" name="Text Box 24"/>
            <p:cNvSpPr txBox="1">
              <a:spLocks noChangeArrowheads="1"/>
            </p:cNvSpPr>
            <p:nvPr/>
          </p:nvSpPr>
          <p:spPr bwMode="auto">
            <a:xfrm>
              <a:off x="3690" y="1743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  <p:sp>
          <p:nvSpPr>
            <p:cNvPr id="635929" name="Text Box 25"/>
            <p:cNvSpPr txBox="1">
              <a:spLocks noChangeArrowheads="1"/>
            </p:cNvSpPr>
            <p:nvPr/>
          </p:nvSpPr>
          <p:spPr bwMode="auto">
            <a:xfrm>
              <a:off x="3705" y="1519"/>
              <a:ext cx="1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s</a:t>
              </a:r>
            </a:p>
          </p:txBody>
        </p:sp>
        <p:sp>
          <p:nvSpPr>
            <p:cNvPr id="635930" name="Text Box 26"/>
            <p:cNvSpPr txBox="1">
              <a:spLocks noChangeArrowheads="1"/>
            </p:cNvSpPr>
            <p:nvPr/>
          </p:nvSpPr>
          <p:spPr bwMode="auto">
            <a:xfrm>
              <a:off x="3710" y="135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c</a:t>
              </a:r>
            </a:p>
          </p:txBody>
        </p:sp>
        <p:sp>
          <p:nvSpPr>
            <p:cNvPr id="635931" name="Text Box 27"/>
            <p:cNvSpPr txBox="1">
              <a:spLocks noChangeArrowheads="1"/>
            </p:cNvSpPr>
            <p:nvPr/>
          </p:nvSpPr>
          <p:spPr bwMode="auto">
            <a:xfrm>
              <a:off x="2519" y="1279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635932" name="Text Box 28"/>
            <p:cNvSpPr txBox="1">
              <a:spLocks noChangeArrowheads="1"/>
            </p:cNvSpPr>
            <p:nvPr/>
          </p:nvSpPr>
          <p:spPr bwMode="auto">
            <a:xfrm>
              <a:off x="2514" y="17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</p:grpSp>
      <p:grpSp>
        <p:nvGrpSpPr>
          <p:cNvPr id="635933" name="Group 29"/>
          <p:cNvGrpSpPr>
            <a:grpSpLocks/>
          </p:cNvGrpSpPr>
          <p:nvPr/>
        </p:nvGrpSpPr>
        <p:grpSpPr bwMode="auto">
          <a:xfrm>
            <a:off x="1147763" y="2476500"/>
            <a:ext cx="2239962" cy="1400175"/>
            <a:chOff x="243" y="1560"/>
            <a:chExt cx="1411" cy="882"/>
          </a:xfrm>
        </p:grpSpPr>
        <p:pic>
          <p:nvPicPr>
            <p:cNvPr id="635934" name="Picture 3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" r="68484"/>
            <a:stretch>
              <a:fillRect/>
            </a:stretch>
          </p:blipFill>
          <p:spPr bwMode="auto">
            <a:xfrm>
              <a:off x="388" y="1560"/>
              <a:ext cx="1116" cy="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5935" name="Text Box 31"/>
            <p:cNvSpPr txBox="1">
              <a:spLocks noChangeArrowheads="1"/>
            </p:cNvSpPr>
            <p:nvPr/>
          </p:nvSpPr>
          <p:spPr bwMode="auto">
            <a:xfrm>
              <a:off x="1450" y="159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b</a:t>
              </a:r>
            </a:p>
          </p:txBody>
        </p:sp>
        <p:sp>
          <p:nvSpPr>
            <p:cNvPr id="635936" name="Text Box 32"/>
            <p:cNvSpPr txBox="1">
              <a:spLocks noChangeArrowheads="1"/>
            </p:cNvSpPr>
            <p:nvPr/>
          </p:nvSpPr>
          <p:spPr bwMode="auto">
            <a:xfrm>
              <a:off x="1439" y="2183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  <p:sp>
          <p:nvSpPr>
            <p:cNvPr id="635937" name="Text Box 33"/>
            <p:cNvSpPr txBox="1">
              <a:spLocks noChangeArrowheads="1"/>
            </p:cNvSpPr>
            <p:nvPr/>
          </p:nvSpPr>
          <p:spPr bwMode="auto">
            <a:xfrm>
              <a:off x="243" y="1607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</a:p>
          </p:txBody>
        </p:sp>
        <p:sp>
          <p:nvSpPr>
            <p:cNvPr id="635938" name="Text Box 34"/>
            <p:cNvSpPr txBox="1">
              <a:spLocks noChangeArrowheads="1"/>
            </p:cNvSpPr>
            <p:nvPr/>
          </p:nvSpPr>
          <p:spPr bwMode="auto">
            <a:xfrm>
              <a:off x="256" y="2183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b</a:t>
              </a:r>
            </a:p>
          </p:txBody>
        </p:sp>
      </p:grpSp>
      <p:grpSp>
        <p:nvGrpSpPr>
          <p:cNvPr id="635939" name="Group 35"/>
          <p:cNvGrpSpPr>
            <a:grpSpLocks/>
          </p:cNvGrpSpPr>
          <p:nvPr/>
        </p:nvGrpSpPr>
        <p:grpSpPr bwMode="auto">
          <a:xfrm>
            <a:off x="4978400" y="4445000"/>
            <a:ext cx="3924300" cy="2413000"/>
            <a:chOff x="3136" y="2800"/>
            <a:chExt cx="2472" cy="1520"/>
          </a:xfrm>
        </p:grpSpPr>
        <p:grpSp>
          <p:nvGrpSpPr>
            <p:cNvPr id="635940" name="Group 36"/>
            <p:cNvGrpSpPr>
              <a:grpSpLocks/>
            </p:cNvGrpSpPr>
            <p:nvPr/>
          </p:nvGrpSpPr>
          <p:grpSpPr bwMode="auto">
            <a:xfrm>
              <a:off x="4003" y="3556"/>
              <a:ext cx="1407" cy="764"/>
              <a:chOff x="4171" y="2007"/>
              <a:chExt cx="1407" cy="764"/>
            </a:xfrm>
          </p:grpSpPr>
          <p:pic>
            <p:nvPicPr>
              <p:cNvPr id="635941" name="Picture 3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70" t="39569" r="3307"/>
              <a:stretch>
                <a:fillRect/>
              </a:stretch>
            </p:blipFill>
            <p:spPr bwMode="auto">
              <a:xfrm>
                <a:off x="4268" y="2019"/>
                <a:ext cx="1139" cy="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35942" name="Text Box 38"/>
              <p:cNvSpPr txBox="1">
                <a:spLocks noChangeArrowheads="1"/>
              </p:cNvSpPr>
              <p:nvPr/>
            </p:nvSpPr>
            <p:spPr bwMode="auto">
              <a:xfrm>
                <a:off x="5382" y="200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s</a:t>
                </a:r>
              </a:p>
            </p:txBody>
          </p:sp>
          <p:sp>
            <p:nvSpPr>
              <p:cNvPr id="635943" name="Text Box 39"/>
              <p:cNvSpPr txBox="1">
                <a:spLocks noChangeArrowheads="1"/>
              </p:cNvSpPr>
              <p:nvPr/>
            </p:nvSpPr>
            <p:spPr bwMode="auto">
              <a:xfrm>
                <a:off x="5367" y="2447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d</a:t>
                </a:r>
              </a:p>
            </p:txBody>
          </p:sp>
          <p:sp>
            <p:nvSpPr>
              <p:cNvPr id="635944" name="Text Box 40"/>
              <p:cNvSpPr txBox="1">
                <a:spLocks noChangeArrowheads="1"/>
              </p:cNvSpPr>
              <p:nvPr/>
            </p:nvSpPr>
            <p:spPr bwMode="auto">
              <a:xfrm>
                <a:off x="4171" y="202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ea typeface="ＭＳ Ｐゴシック" charset="0"/>
                  </a:rPr>
                  <a:t>d</a:t>
                </a:r>
              </a:p>
            </p:txBody>
          </p:sp>
          <p:sp>
            <p:nvSpPr>
              <p:cNvPr id="635945" name="Text Box 41"/>
              <p:cNvSpPr txBox="1">
                <a:spLocks noChangeArrowheads="1"/>
              </p:cNvSpPr>
              <p:nvPr/>
            </p:nvSpPr>
            <p:spPr bwMode="auto">
              <a:xfrm>
                <a:off x="4185" y="2447"/>
                <a:ext cx="19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8EBB3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>
                    <a:latin typeface="Arial Bar" charset="0"/>
                    <a:ea typeface="ＭＳ Ｐゴシック" charset="0"/>
                  </a:rPr>
                  <a:t>s</a:t>
                </a:r>
              </a:p>
            </p:txBody>
          </p:sp>
        </p:grpSp>
        <p:sp>
          <p:nvSpPr>
            <p:cNvPr id="635946" name="Oval 42"/>
            <p:cNvSpPr>
              <a:spLocks noChangeArrowheads="1"/>
            </p:cNvSpPr>
            <p:nvPr/>
          </p:nvSpPr>
          <p:spPr bwMode="auto">
            <a:xfrm>
              <a:off x="3136" y="2800"/>
              <a:ext cx="392" cy="81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5947" name="Oval 43"/>
            <p:cNvSpPr>
              <a:spLocks noChangeArrowheads="1"/>
            </p:cNvSpPr>
            <p:nvPr/>
          </p:nvSpPr>
          <p:spPr bwMode="auto">
            <a:xfrm>
              <a:off x="3832" y="3504"/>
              <a:ext cx="1776" cy="81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5948" name="Line 44"/>
            <p:cNvSpPr>
              <a:spLocks noChangeShapeType="1"/>
            </p:cNvSpPr>
            <p:nvPr/>
          </p:nvSpPr>
          <p:spPr bwMode="auto">
            <a:xfrm>
              <a:off x="3488" y="3432"/>
              <a:ext cx="488" cy="2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1603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E8D7-C6B0-4F05-87C6-0C5D3B629E8B}" type="slidenum">
              <a:rPr lang="en-US"/>
              <a:pPr/>
              <a:t>5</a:t>
            </a:fld>
            <a:endParaRPr lang="en-US"/>
          </a:p>
        </p:txBody>
      </p:sp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can be easily seen…</a:t>
            </a:r>
            <a:r>
              <a:rPr lang="en-US" dirty="0" smtClean="0"/>
              <a:t>. </a:t>
            </a:r>
            <a:r>
              <a:rPr lang="mr-IN" dirty="0" smtClean="0"/>
              <a:t>–</a:t>
            </a:r>
            <a:r>
              <a:rPr lang="en-US" dirty="0" smtClean="0"/>
              <a:t> skip</a:t>
            </a:r>
            <a:endParaRPr lang="en-US" dirty="0"/>
          </a:p>
        </p:txBody>
      </p:sp>
      <p:graphicFrame>
        <p:nvGraphicFramePr>
          <p:cNvPr id="58163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025525"/>
          <a:ext cx="8229600" cy="333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96" name="Equation" r:id="rId3" imgW="4203360" imgH="1701720" progId="Equation.DSMT4">
                  <p:embed/>
                </p:oleObj>
              </mc:Choice>
              <mc:Fallback>
                <p:oleObj name="Equation" r:id="rId3" imgW="4203360" imgH="1701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025525"/>
                        <a:ext cx="8229600" cy="333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163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96000" y="6019800"/>
          <a:ext cx="1828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97" name="Equation" r:id="rId5" imgW="545760" imgH="177480" progId="Equation.DSMT4">
                  <p:embed/>
                </p:oleObj>
              </mc:Choice>
              <mc:Fallback>
                <p:oleObj name="Equation" r:id="rId5" imgW="5457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6019800"/>
                        <a:ext cx="18288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1637" name="Text Box 5"/>
          <p:cNvSpPr txBox="1">
            <a:spLocks noChangeArrowheads="1"/>
          </p:cNvSpPr>
          <p:nvPr/>
        </p:nvSpPr>
        <p:spPr bwMode="auto">
          <a:xfrm>
            <a:off x="381000" y="4598988"/>
            <a:ext cx="3146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99"/>
                </a:solidFill>
              </a:rPr>
              <a:t>Since the particles decay: </a:t>
            </a:r>
          </a:p>
        </p:txBody>
      </p:sp>
      <p:graphicFrame>
        <p:nvGraphicFramePr>
          <p:cNvPr id="581638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7200" y="5029200"/>
          <a:ext cx="6019800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98" name="Equation" r:id="rId7" imgW="2577960" imgH="393480" progId="Equation.3">
                  <p:embed/>
                </p:oleObj>
              </mc:Choice>
              <mc:Fallback>
                <p:oleObj name="Equation" r:id="rId7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29200"/>
                        <a:ext cx="6019800" cy="91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26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9137-179F-8D4F-A579-9BCC17B8F2A0}" type="slidenum">
              <a:rPr lang="en-US"/>
              <a:pPr/>
              <a:t>50</a:t>
            </a:fld>
            <a:endParaRPr lang="en-US"/>
          </a:p>
        </p:txBody>
      </p:sp>
      <p:graphicFrame>
        <p:nvGraphicFramePr>
          <p:cNvPr id="637954" name="Object 2"/>
          <p:cNvGraphicFramePr>
            <a:graphicFrameLocks noChangeAspect="1"/>
          </p:cNvGraphicFramePr>
          <p:nvPr/>
        </p:nvGraphicFramePr>
        <p:xfrm>
          <a:off x="196850" y="4491038"/>
          <a:ext cx="5578475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51" name="Equation" r:id="rId4" imgW="2234880" imgH="482400" progId="Equation.DSMT4">
                  <p:embed/>
                </p:oleObj>
              </mc:Choice>
              <mc:Fallback>
                <p:oleObj name="Equation" r:id="rId4" imgW="2234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91038"/>
                        <a:ext cx="5578475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7955" name="Group 3"/>
          <p:cNvGrpSpPr>
            <a:grpSpLocks/>
          </p:cNvGrpSpPr>
          <p:nvPr/>
        </p:nvGrpSpPr>
        <p:grpSpPr bwMode="auto">
          <a:xfrm>
            <a:off x="3951288" y="747713"/>
            <a:ext cx="2727325" cy="1065212"/>
            <a:chOff x="2489" y="471"/>
            <a:chExt cx="1718" cy="671"/>
          </a:xfrm>
        </p:grpSpPr>
        <p:sp>
          <p:nvSpPr>
            <p:cNvPr id="637956" name="Text Box 4"/>
            <p:cNvSpPr txBox="1">
              <a:spLocks noChangeArrowheads="1"/>
            </p:cNvSpPr>
            <p:nvPr/>
          </p:nvSpPr>
          <p:spPr bwMode="auto">
            <a:xfrm>
              <a:off x="3702" y="4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c</a:t>
              </a:r>
            </a:p>
          </p:txBody>
        </p:sp>
        <p:sp>
          <p:nvSpPr>
            <p:cNvPr id="637957" name="Rectangle 5"/>
            <p:cNvSpPr>
              <a:spLocks noChangeArrowheads="1"/>
            </p:cNvSpPr>
            <p:nvPr/>
          </p:nvSpPr>
          <p:spPr bwMode="auto">
            <a:xfrm>
              <a:off x="3822" y="538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</a:rPr>
                <a:t>J/</a:t>
              </a:r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ea typeface="ＭＳ Ｐゴシック" charset="0"/>
                </a:rPr>
                <a:t>y</a:t>
              </a:r>
            </a:p>
          </p:txBody>
        </p:sp>
        <p:pic>
          <p:nvPicPr>
            <p:cNvPr id="63795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r="35571"/>
            <a:stretch>
              <a:fillRect/>
            </a:stretch>
          </p:blipFill>
          <p:spPr bwMode="auto">
            <a:xfrm>
              <a:off x="2600" y="562"/>
              <a:ext cx="1156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7959" name="Rectangle 7"/>
            <p:cNvSpPr>
              <a:spLocks noChangeArrowheads="1"/>
            </p:cNvSpPr>
            <p:nvPr/>
          </p:nvSpPr>
          <p:spPr bwMode="auto">
            <a:xfrm>
              <a:off x="3861" y="847"/>
              <a:ext cx="2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ar" charset="0"/>
                  <a:ea typeface="ＭＳ Ｐゴシック" charset="0"/>
                </a:rPr>
                <a:t>K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7960" name="Rectangle 8"/>
            <p:cNvSpPr>
              <a:spLocks noChangeArrowheads="1"/>
            </p:cNvSpPr>
            <p:nvPr/>
          </p:nvSpPr>
          <p:spPr bwMode="auto">
            <a:xfrm>
              <a:off x="2489" y="700"/>
              <a:ext cx="2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ar" charset="0"/>
                  <a:ea typeface="ＭＳ Ｐゴシック" charset="0"/>
                </a:rPr>
                <a:t>B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7961" name="Text Box 9"/>
            <p:cNvSpPr txBox="1">
              <a:spLocks noChangeArrowheads="1"/>
            </p:cNvSpPr>
            <p:nvPr/>
          </p:nvSpPr>
          <p:spPr bwMode="auto">
            <a:xfrm>
              <a:off x="2562" y="47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b</a:t>
              </a:r>
            </a:p>
          </p:txBody>
        </p:sp>
        <p:sp>
          <p:nvSpPr>
            <p:cNvPr id="637962" name="Text Box 10"/>
            <p:cNvSpPr txBox="1">
              <a:spLocks noChangeArrowheads="1"/>
            </p:cNvSpPr>
            <p:nvPr/>
          </p:nvSpPr>
          <p:spPr bwMode="auto">
            <a:xfrm>
              <a:off x="3702" y="60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c</a:t>
              </a:r>
            </a:p>
          </p:txBody>
        </p:sp>
        <p:sp>
          <p:nvSpPr>
            <p:cNvPr id="637963" name="Text Box 11"/>
            <p:cNvSpPr txBox="1">
              <a:spLocks noChangeArrowheads="1"/>
            </p:cNvSpPr>
            <p:nvPr/>
          </p:nvSpPr>
          <p:spPr bwMode="auto">
            <a:xfrm>
              <a:off x="3702" y="71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s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  <p:sp>
          <p:nvSpPr>
            <p:cNvPr id="637964" name="Text Box 12"/>
            <p:cNvSpPr txBox="1">
              <a:spLocks noChangeArrowheads="1"/>
            </p:cNvSpPr>
            <p:nvPr/>
          </p:nvSpPr>
          <p:spPr bwMode="auto">
            <a:xfrm>
              <a:off x="3695" y="895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  <p:sp>
          <p:nvSpPr>
            <p:cNvPr id="637965" name="Text Box 13"/>
            <p:cNvSpPr txBox="1">
              <a:spLocks noChangeArrowheads="1"/>
            </p:cNvSpPr>
            <p:nvPr/>
          </p:nvSpPr>
          <p:spPr bwMode="auto">
            <a:xfrm>
              <a:off x="2559" y="911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</p:grpSp>
      <p:grpSp>
        <p:nvGrpSpPr>
          <p:cNvPr id="637966" name="Group 14"/>
          <p:cNvGrpSpPr>
            <a:grpSpLocks/>
          </p:cNvGrpSpPr>
          <p:nvPr/>
        </p:nvGrpSpPr>
        <p:grpSpPr bwMode="auto">
          <a:xfrm>
            <a:off x="3951288" y="1738313"/>
            <a:ext cx="2740025" cy="1166812"/>
            <a:chOff x="2489" y="1239"/>
            <a:chExt cx="1726" cy="735"/>
          </a:xfrm>
        </p:grpSpPr>
        <p:pic>
          <p:nvPicPr>
            <p:cNvPr id="637967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r="35571"/>
            <a:stretch>
              <a:fillRect/>
            </a:stretch>
          </p:blipFill>
          <p:spPr bwMode="auto">
            <a:xfrm>
              <a:off x="2615" y="1277"/>
              <a:ext cx="1156" cy="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7968" name="Rectangle 16"/>
            <p:cNvSpPr>
              <a:spLocks noChangeArrowheads="1"/>
            </p:cNvSpPr>
            <p:nvPr/>
          </p:nvSpPr>
          <p:spPr bwMode="auto">
            <a:xfrm>
              <a:off x="3878" y="1653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K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7969" name="Rectangle 17"/>
            <p:cNvSpPr>
              <a:spLocks noChangeArrowheads="1"/>
            </p:cNvSpPr>
            <p:nvPr/>
          </p:nvSpPr>
          <p:spPr bwMode="auto">
            <a:xfrm>
              <a:off x="3830" y="1318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</a:rPr>
                <a:t>J/</a:t>
              </a:r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ea typeface="ＭＳ Ｐゴシック" charset="0"/>
                </a:rPr>
                <a:t>y</a:t>
              </a:r>
            </a:p>
          </p:txBody>
        </p:sp>
        <p:sp>
          <p:nvSpPr>
            <p:cNvPr id="637970" name="Rectangle 18"/>
            <p:cNvSpPr>
              <a:spLocks noChangeArrowheads="1"/>
            </p:cNvSpPr>
            <p:nvPr/>
          </p:nvSpPr>
          <p:spPr bwMode="auto">
            <a:xfrm>
              <a:off x="2489" y="1531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B</a:t>
              </a:r>
              <a:r>
                <a:rPr lang="en-US" sz="1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</a:rPr>
                <a:t>0</a:t>
              </a:r>
            </a:p>
          </p:txBody>
        </p:sp>
        <p:sp>
          <p:nvSpPr>
            <p:cNvPr id="637971" name="Text Box 19"/>
            <p:cNvSpPr txBox="1">
              <a:spLocks noChangeArrowheads="1"/>
            </p:cNvSpPr>
            <p:nvPr/>
          </p:nvSpPr>
          <p:spPr bwMode="auto">
            <a:xfrm>
              <a:off x="3710" y="123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c</a:t>
              </a:r>
            </a:p>
          </p:txBody>
        </p:sp>
        <p:sp>
          <p:nvSpPr>
            <p:cNvPr id="637972" name="Text Box 20"/>
            <p:cNvSpPr txBox="1">
              <a:spLocks noChangeArrowheads="1"/>
            </p:cNvSpPr>
            <p:nvPr/>
          </p:nvSpPr>
          <p:spPr bwMode="auto">
            <a:xfrm>
              <a:off x="3690" y="1743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  <p:sp>
          <p:nvSpPr>
            <p:cNvPr id="637973" name="Text Box 21"/>
            <p:cNvSpPr txBox="1">
              <a:spLocks noChangeArrowheads="1"/>
            </p:cNvSpPr>
            <p:nvPr/>
          </p:nvSpPr>
          <p:spPr bwMode="auto">
            <a:xfrm>
              <a:off x="3705" y="1519"/>
              <a:ext cx="1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s</a:t>
              </a:r>
            </a:p>
          </p:txBody>
        </p:sp>
        <p:sp>
          <p:nvSpPr>
            <p:cNvPr id="637974" name="Text Box 22"/>
            <p:cNvSpPr txBox="1">
              <a:spLocks noChangeArrowheads="1"/>
            </p:cNvSpPr>
            <p:nvPr/>
          </p:nvSpPr>
          <p:spPr bwMode="auto">
            <a:xfrm>
              <a:off x="3710" y="135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c</a:t>
              </a:r>
            </a:p>
          </p:txBody>
        </p:sp>
        <p:sp>
          <p:nvSpPr>
            <p:cNvPr id="637975" name="Text Box 23"/>
            <p:cNvSpPr txBox="1">
              <a:spLocks noChangeArrowheads="1"/>
            </p:cNvSpPr>
            <p:nvPr/>
          </p:nvSpPr>
          <p:spPr bwMode="auto">
            <a:xfrm>
              <a:off x="2519" y="1279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637976" name="Text Box 24"/>
            <p:cNvSpPr txBox="1">
              <a:spLocks noChangeArrowheads="1"/>
            </p:cNvSpPr>
            <p:nvPr/>
          </p:nvSpPr>
          <p:spPr bwMode="auto">
            <a:xfrm>
              <a:off x="2514" y="17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  <a:endParaRPr lang="en-US" sz="1800" b="1">
                <a:latin typeface="Arial Bar" charset="0"/>
                <a:ea typeface="ＭＳ Ｐゴシック" charset="0"/>
              </a:endParaRPr>
            </a:p>
          </p:txBody>
        </p:sp>
      </p:grpSp>
      <p:grpSp>
        <p:nvGrpSpPr>
          <p:cNvPr id="637977" name="Group 25"/>
          <p:cNvGrpSpPr>
            <a:grpSpLocks/>
          </p:cNvGrpSpPr>
          <p:nvPr/>
        </p:nvGrpSpPr>
        <p:grpSpPr bwMode="auto">
          <a:xfrm>
            <a:off x="1147763" y="2476500"/>
            <a:ext cx="2239962" cy="1400175"/>
            <a:chOff x="243" y="1560"/>
            <a:chExt cx="1411" cy="882"/>
          </a:xfrm>
        </p:grpSpPr>
        <p:pic>
          <p:nvPicPr>
            <p:cNvPr id="637978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" r="68484"/>
            <a:stretch>
              <a:fillRect/>
            </a:stretch>
          </p:blipFill>
          <p:spPr bwMode="auto">
            <a:xfrm>
              <a:off x="388" y="1560"/>
              <a:ext cx="1116" cy="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7979" name="Text Box 27"/>
            <p:cNvSpPr txBox="1">
              <a:spLocks noChangeArrowheads="1"/>
            </p:cNvSpPr>
            <p:nvPr/>
          </p:nvSpPr>
          <p:spPr bwMode="auto">
            <a:xfrm>
              <a:off x="1450" y="1591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b</a:t>
              </a:r>
            </a:p>
          </p:txBody>
        </p:sp>
        <p:sp>
          <p:nvSpPr>
            <p:cNvPr id="637980" name="Text Box 28"/>
            <p:cNvSpPr txBox="1">
              <a:spLocks noChangeArrowheads="1"/>
            </p:cNvSpPr>
            <p:nvPr/>
          </p:nvSpPr>
          <p:spPr bwMode="auto">
            <a:xfrm>
              <a:off x="1439" y="2183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  <p:sp>
          <p:nvSpPr>
            <p:cNvPr id="637981" name="Text Box 29"/>
            <p:cNvSpPr txBox="1">
              <a:spLocks noChangeArrowheads="1"/>
            </p:cNvSpPr>
            <p:nvPr/>
          </p:nvSpPr>
          <p:spPr bwMode="auto">
            <a:xfrm>
              <a:off x="243" y="1607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</a:p>
          </p:txBody>
        </p:sp>
        <p:sp>
          <p:nvSpPr>
            <p:cNvPr id="637982" name="Text Box 30"/>
            <p:cNvSpPr txBox="1">
              <a:spLocks noChangeArrowheads="1"/>
            </p:cNvSpPr>
            <p:nvPr/>
          </p:nvSpPr>
          <p:spPr bwMode="auto">
            <a:xfrm>
              <a:off x="256" y="2183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b</a:t>
              </a:r>
            </a:p>
          </p:txBody>
        </p:sp>
      </p:grpSp>
      <p:grpSp>
        <p:nvGrpSpPr>
          <p:cNvPr id="637983" name="Group 31"/>
          <p:cNvGrpSpPr>
            <a:grpSpLocks/>
          </p:cNvGrpSpPr>
          <p:nvPr/>
        </p:nvGrpSpPr>
        <p:grpSpPr bwMode="auto">
          <a:xfrm>
            <a:off x="6583363" y="5619750"/>
            <a:ext cx="2233612" cy="1212850"/>
            <a:chOff x="4171" y="2007"/>
            <a:chExt cx="1407" cy="764"/>
          </a:xfrm>
        </p:grpSpPr>
        <p:pic>
          <p:nvPicPr>
            <p:cNvPr id="637984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70" t="39569" r="3307"/>
            <a:stretch>
              <a:fillRect/>
            </a:stretch>
          </p:blipFill>
          <p:spPr bwMode="auto">
            <a:xfrm>
              <a:off x="4268" y="2019"/>
              <a:ext cx="1139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37985" name="Text Box 33"/>
            <p:cNvSpPr txBox="1">
              <a:spLocks noChangeArrowheads="1"/>
            </p:cNvSpPr>
            <p:nvPr/>
          </p:nvSpPr>
          <p:spPr bwMode="auto">
            <a:xfrm>
              <a:off x="5382" y="200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s</a:t>
              </a:r>
            </a:p>
          </p:txBody>
        </p:sp>
        <p:sp>
          <p:nvSpPr>
            <p:cNvPr id="637986" name="Text Box 34"/>
            <p:cNvSpPr txBox="1">
              <a:spLocks noChangeArrowheads="1"/>
            </p:cNvSpPr>
            <p:nvPr/>
          </p:nvSpPr>
          <p:spPr bwMode="auto">
            <a:xfrm>
              <a:off x="5367" y="2447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d</a:t>
              </a:r>
            </a:p>
          </p:txBody>
        </p:sp>
        <p:sp>
          <p:nvSpPr>
            <p:cNvPr id="637987" name="Text Box 35"/>
            <p:cNvSpPr txBox="1">
              <a:spLocks noChangeArrowheads="1"/>
            </p:cNvSpPr>
            <p:nvPr/>
          </p:nvSpPr>
          <p:spPr bwMode="auto">
            <a:xfrm>
              <a:off x="4171" y="2023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ea typeface="ＭＳ Ｐゴシック" charset="0"/>
                </a:rPr>
                <a:t>d</a:t>
              </a:r>
            </a:p>
          </p:txBody>
        </p:sp>
        <p:sp>
          <p:nvSpPr>
            <p:cNvPr id="637988" name="Text Box 36"/>
            <p:cNvSpPr txBox="1">
              <a:spLocks noChangeArrowheads="1"/>
            </p:cNvSpPr>
            <p:nvPr/>
          </p:nvSpPr>
          <p:spPr bwMode="auto">
            <a:xfrm>
              <a:off x="4185" y="2447"/>
              <a:ext cx="1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latin typeface="Arial Bar" charset="0"/>
                  <a:ea typeface="ＭＳ Ｐゴシック" charset="0"/>
                </a:rPr>
                <a:t>s</a:t>
              </a:r>
            </a:p>
          </p:txBody>
        </p:sp>
      </p:grpSp>
      <p:sp>
        <p:nvSpPr>
          <p:cNvPr id="637989" name="Oval 37"/>
          <p:cNvSpPr>
            <a:spLocks noChangeArrowheads="1"/>
          </p:cNvSpPr>
          <p:nvPr/>
        </p:nvSpPr>
        <p:spPr bwMode="auto">
          <a:xfrm>
            <a:off x="3619500" y="381000"/>
            <a:ext cx="3492500" cy="3009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0" name="Oval 38"/>
          <p:cNvSpPr>
            <a:spLocks noChangeArrowheads="1"/>
          </p:cNvSpPr>
          <p:nvPr/>
        </p:nvSpPr>
        <p:spPr bwMode="auto">
          <a:xfrm>
            <a:off x="6311900" y="5537200"/>
            <a:ext cx="2819400" cy="1295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1" name="Line 39"/>
          <p:cNvSpPr>
            <a:spLocks noChangeShapeType="1"/>
          </p:cNvSpPr>
          <p:nvPr/>
        </p:nvSpPr>
        <p:spPr bwMode="auto">
          <a:xfrm>
            <a:off x="6540500" y="5156200"/>
            <a:ext cx="774700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37992" name="Object 40"/>
          <p:cNvGraphicFramePr>
            <a:graphicFrameLocks noChangeAspect="1"/>
          </p:cNvGraphicFramePr>
          <p:nvPr/>
        </p:nvGraphicFramePr>
        <p:xfrm>
          <a:off x="209550" y="4594225"/>
          <a:ext cx="6369050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52" name="Equation" r:id="rId7" imgW="2552400" imgH="482400" progId="Equation.3">
                  <p:embed/>
                </p:oleObj>
              </mc:Choice>
              <mc:Fallback>
                <p:oleObj name="Equation" r:id="rId7" imgW="2552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4594225"/>
                        <a:ext cx="6369050" cy="1204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7993" name="Oval 41"/>
          <p:cNvSpPr>
            <a:spLocks noChangeArrowheads="1"/>
          </p:cNvSpPr>
          <p:nvPr/>
        </p:nvSpPr>
        <p:spPr bwMode="auto">
          <a:xfrm>
            <a:off x="685800" y="2387600"/>
            <a:ext cx="3060700" cy="165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4" name="Oval 42"/>
          <p:cNvSpPr>
            <a:spLocks noChangeArrowheads="1"/>
          </p:cNvSpPr>
          <p:nvPr/>
        </p:nvSpPr>
        <p:spPr bwMode="auto">
          <a:xfrm>
            <a:off x="5092700" y="4432300"/>
            <a:ext cx="1447800" cy="1524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5" name="Oval 43"/>
          <p:cNvSpPr>
            <a:spLocks noChangeArrowheads="1"/>
          </p:cNvSpPr>
          <p:nvPr/>
        </p:nvSpPr>
        <p:spPr bwMode="auto">
          <a:xfrm>
            <a:off x="3695700" y="4445000"/>
            <a:ext cx="1447800" cy="1524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6" name="Oval 44"/>
          <p:cNvSpPr>
            <a:spLocks noChangeArrowheads="1"/>
          </p:cNvSpPr>
          <p:nvPr/>
        </p:nvSpPr>
        <p:spPr bwMode="auto">
          <a:xfrm>
            <a:off x="2286000" y="4432300"/>
            <a:ext cx="1447800" cy="1524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7" name="Line 45"/>
          <p:cNvSpPr>
            <a:spLocks noChangeShapeType="1"/>
          </p:cNvSpPr>
          <p:nvPr/>
        </p:nvSpPr>
        <p:spPr bwMode="auto">
          <a:xfrm>
            <a:off x="2159000" y="4064000"/>
            <a:ext cx="5969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8" name="Line 46"/>
          <p:cNvSpPr>
            <a:spLocks noChangeShapeType="1"/>
          </p:cNvSpPr>
          <p:nvPr/>
        </p:nvSpPr>
        <p:spPr bwMode="auto">
          <a:xfrm flipH="1">
            <a:off x="4483100" y="3327400"/>
            <a:ext cx="304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7999" name="Rectangle 4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B-factories: Golden </a:t>
            </a:r>
            <a:r>
              <a:rPr lang="en-US" dirty="0"/>
              <a:t>Decay Mode: B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→</a:t>
            </a:r>
            <a:r>
              <a:rPr lang="en-US" dirty="0">
                <a:latin typeface="Symbol" charset="0"/>
              </a:rPr>
              <a:t> </a:t>
            </a:r>
            <a:r>
              <a:rPr lang="en-US" dirty="0"/>
              <a:t>J/</a:t>
            </a:r>
            <a:r>
              <a:rPr lang="en-US" dirty="0">
                <a:latin typeface="Symbol" charset="0"/>
              </a:rPr>
              <a:t>y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26112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427C-F1FB-894D-B0D3-41CBAEAB0AE0}" type="slidenum">
              <a:rPr lang="en-US"/>
              <a:pPr/>
              <a:t>51</a:t>
            </a:fld>
            <a:endParaRPr lang="en-US"/>
          </a:p>
        </p:txBody>
      </p:sp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</a:t>
            </a:r>
            <a:r>
              <a:rPr lang="en-US" dirty="0" err="1" smtClean="0"/>
              <a:t>factries</a:t>
            </a:r>
            <a:r>
              <a:rPr lang="en-US" dirty="0" smtClean="0"/>
              <a:t>: Golden </a:t>
            </a:r>
            <a:r>
              <a:rPr lang="en-US" dirty="0"/>
              <a:t>Decay Mode: B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→</a:t>
            </a:r>
            <a:r>
              <a:rPr lang="en-US" dirty="0">
                <a:latin typeface="Symbol" charset="0"/>
              </a:rPr>
              <a:t> </a:t>
            </a:r>
            <a:r>
              <a:rPr lang="en-US" dirty="0"/>
              <a:t>J/</a:t>
            </a:r>
            <a:r>
              <a:rPr lang="en-US" dirty="0">
                <a:latin typeface="Symbol" charset="0"/>
              </a:rPr>
              <a:t>y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</a:p>
        </p:txBody>
      </p:sp>
      <p:sp>
        <p:nvSpPr>
          <p:cNvPr id="640003" name="Rectangle 3"/>
          <p:cNvSpPr>
            <a:spLocks noChangeArrowheads="1"/>
          </p:cNvSpPr>
          <p:nvPr/>
        </p:nvSpPr>
        <p:spPr bwMode="auto">
          <a:xfrm>
            <a:off x="9118600" y="849313"/>
            <a:ext cx="35052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en-US" sz="1800">
                <a:solidFill>
                  <a:srgbClr val="808080"/>
                </a:solidFill>
                <a:latin typeface="Symbol" charset="0"/>
                <a:ea typeface="ＭＳ Ｐゴシック" charset="0"/>
              </a:rPr>
              <a:t>h</a:t>
            </a:r>
            <a:r>
              <a:rPr lang="en-US" sz="1800" baseline="-25000">
                <a:solidFill>
                  <a:srgbClr val="808080"/>
                </a:solidFill>
                <a:latin typeface="Tahoma" charset="0"/>
                <a:ea typeface="ＭＳ Ｐゴシック" charset="0"/>
              </a:rPr>
              <a:t>CP</a:t>
            </a:r>
            <a:r>
              <a:rPr lang="en-US" sz="1800">
                <a:solidFill>
                  <a:srgbClr val="808080"/>
                </a:solidFill>
                <a:latin typeface="Tahoma" charset="0"/>
                <a:ea typeface="ＭＳ Ｐゴシック" charset="0"/>
              </a:rPr>
              <a:t> = +1 </a:t>
            </a:r>
          </a:p>
          <a:p>
            <a:pPr lvl="2">
              <a:spcBef>
                <a:spcPct val="50000"/>
              </a:spcBef>
              <a:buClr>
                <a:schemeClr val="folHlink"/>
              </a:buClr>
              <a:buFont typeface="Wingdings" charset="0"/>
              <a:buChar char="ü"/>
            </a:pPr>
            <a:r>
              <a:rPr lang="en-US" sz="1800">
                <a:solidFill>
                  <a:srgbClr val="808080"/>
                </a:solidFill>
                <a:latin typeface="Tahoma" charset="0"/>
                <a:ea typeface="ＭＳ Ｐゴシック" charset="0"/>
              </a:rPr>
              <a:t> B</a:t>
            </a:r>
            <a:r>
              <a:rPr lang="en-US" sz="1800" baseline="30000">
                <a:solidFill>
                  <a:srgbClr val="808080"/>
                </a:solidFill>
                <a:latin typeface="Tahoma" charset="0"/>
                <a:ea typeface="ＭＳ Ｐゴシック" charset="0"/>
              </a:rPr>
              <a:t>0 </a:t>
            </a:r>
            <a:r>
              <a:rPr lang="en-US" sz="1800">
                <a:solidFill>
                  <a:srgbClr val="808080"/>
                </a:solidFill>
                <a:latin typeface="Verdana" charset="0"/>
                <a:ea typeface="ＭＳ Ｐゴシック" charset="0"/>
                <a:sym typeface="Wingdings 3" charset="0"/>
              </a:rPr>
              <a:t> </a:t>
            </a:r>
            <a:r>
              <a:rPr lang="en-US" sz="1800">
                <a:solidFill>
                  <a:srgbClr val="808080"/>
                </a:solidFill>
                <a:latin typeface="Tahoma" charset="0"/>
                <a:ea typeface="ＭＳ Ｐゴシック" charset="0"/>
              </a:rPr>
              <a:t>J/</a:t>
            </a:r>
            <a:r>
              <a:rPr lang="en-US" sz="1800">
                <a:solidFill>
                  <a:srgbClr val="808080"/>
                </a:solidFill>
                <a:latin typeface="Symbol" charset="0"/>
                <a:ea typeface="ＭＳ Ｐゴシック" charset="0"/>
                <a:sym typeface="Symbol" charset="0"/>
              </a:rPr>
              <a:t></a:t>
            </a:r>
            <a:r>
              <a:rPr lang="en-US" sz="1800">
                <a:solidFill>
                  <a:srgbClr val="808080"/>
                </a:solidFill>
                <a:latin typeface="Tahoma" charset="0"/>
                <a:ea typeface="ＭＳ Ｐゴシック" charset="0"/>
              </a:rPr>
              <a:t> K</a:t>
            </a:r>
            <a:r>
              <a:rPr lang="en-US" sz="1800" baseline="50000">
                <a:solidFill>
                  <a:srgbClr val="808080"/>
                </a:solidFill>
                <a:latin typeface="Tahoma" charset="0"/>
                <a:ea typeface="ＭＳ Ｐゴシック" charset="0"/>
              </a:rPr>
              <a:t>0</a:t>
            </a:r>
            <a:r>
              <a:rPr lang="en-US" sz="1800" baseline="-25000">
                <a:solidFill>
                  <a:srgbClr val="808080"/>
                </a:solidFill>
                <a:latin typeface="Tahoma" charset="0"/>
                <a:ea typeface="ＭＳ Ｐゴシック" charset="0"/>
              </a:rPr>
              <a:t>L</a:t>
            </a: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9469438" y="1874838"/>
            <a:ext cx="3657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buFont typeface="Wingdings" charset="0"/>
              <a:buChar char="Ø"/>
            </a:pP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sz="1800">
                <a:solidFill>
                  <a:srgbClr val="3399FF"/>
                </a:solidFill>
                <a:latin typeface="Symbol" charset="0"/>
                <a:ea typeface="ＭＳ Ｐゴシック" charset="0"/>
              </a:rPr>
              <a:t>h</a:t>
            </a:r>
            <a:r>
              <a:rPr lang="en-US" sz="1800" baseline="-25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CP</a:t>
            </a: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= -1 </a:t>
            </a:r>
          </a:p>
          <a:p>
            <a:pPr lvl="2">
              <a:buFont typeface="Wingdings" charset="0"/>
              <a:buChar char="ü"/>
            </a:pP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B</a:t>
            </a:r>
            <a:r>
              <a:rPr lang="en-US" sz="1800" baseline="30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0 </a:t>
            </a:r>
            <a:r>
              <a:rPr lang="en-US" sz="1800">
                <a:solidFill>
                  <a:srgbClr val="3399FF"/>
                </a:solidFill>
                <a:latin typeface="Verdana" charset="0"/>
                <a:ea typeface="ＭＳ Ｐゴシック" charset="0"/>
                <a:sym typeface="Wingdings 3" charset="0"/>
              </a:rPr>
              <a:t> </a:t>
            </a: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J/</a:t>
            </a:r>
            <a:r>
              <a:rPr lang="en-US" sz="1800">
                <a:solidFill>
                  <a:srgbClr val="3399FF"/>
                </a:solidFill>
                <a:latin typeface="Symbol" charset="0"/>
                <a:ea typeface="ＭＳ Ｐゴシック" charset="0"/>
                <a:sym typeface="Symbol" charset="0"/>
              </a:rPr>
              <a:t></a:t>
            </a: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K</a:t>
            </a:r>
            <a:r>
              <a:rPr lang="en-US" sz="1800" baseline="50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0</a:t>
            </a:r>
            <a:r>
              <a:rPr lang="en-US" sz="1800" baseline="-25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S</a:t>
            </a:r>
          </a:p>
          <a:p>
            <a:pPr lvl="2">
              <a:buFont typeface="Wingdings" charset="0"/>
              <a:buChar char="ü"/>
            </a:pP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B</a:t>
            </a:r>
            <a:r>
              <a:rPr lang="en-US" sz="1800" baseline="30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0 </a:t>
            </a:r>
            <a:r>
              <a:rPr lang="en-US" sz="1800">
                <a:solidFill>
                  <a:srgbClr val="3399FF"/>
                </a:solidFill>
                <a:latin typeface="Verdana" charset="0"/>
                <a:ea typeface="ＭＳ Ｐゴシック" charset="0"/>
                <a:sym typeface="Wingdings 3" charset="0"/>
              </a:rPr>
              <a:t> </a:t>
            </a:r>
            <a:r>
              <a:rPr lang="en-US" sz="1800">
                <a:solidFill>
                  <a:srgbClr val="3399FF"/>
                </a:solidFill>
                <a:latin typeface="Symbol" charset="0"/>
                <a:ea typeface="ＭＳ Ｐゴシック" charset="0"/>
                <a:sym typeface="Symbol" charset="0"/>
              </a:rPr>
              <a:t></a:t>
            </a: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  <a:sym typeface="Symbol" charset="0"/>
              </a:rPr>
              <a:t>(2s)</a:t>
            </a: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K</a:t>
            </a:r>
            <a:r>
              <a:rPr lang="en-US" sz="1800" baseline="50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0</a:t>
            </a:r>
            <a:r>
              <a:rPr lang="en-US" sz="1800" baseline="-25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S</a:t>
            </a:r>
          </a:p>
          <a:p>
            <a:pPr lvl="2">
              <a:buFont typeface="Wingdings" charset="0"/>
              <a:buChar char="ü"/>
            </a:pP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B</a:t>
            </a:r>
            <a:r>
              <a:rPr lang="en-US" sz="1800" baseline="30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0 </a:t>
            </a:r>
            <a:r>
              <a:rPr lang="en-US" sz="1800">
                <a:solidFill>
                  <a:srgbClr val="3399FF"/>
                </a:solidFill>
                <a:latin typeface="Verdana" charset="0"/>
                <a:ea typeface="ＭＳ Ｐゴシック" charset="0"/>
                <a:sym typeface="Wingdings 3" charset="0"/>
              </a:rPr>
              <a:t> </a:t>
            </a:r>
            <a:r>
              <a:rPr lang="en-US" sz="1800">
                <a:solidFill>
                  <a:srgbClr val="3399FF"/>
                </a:solidFill>
                <a:latin typeface="Symbol" charset="0"/>
                <a:ea typeface="ＭＳ Ｐゴシック" charset="0"/>
                <a:sym typeface="Symbol" charset="0"/>
              </a:rPr>
              <a:t>c</a:t>
            </a:r>
            <a:r>
              <a:rPr lang="en-US" sz="1800" baseline="-25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c1</a:t>
            </a:r>
            <a:r>
              <a:rPr lang="en-US" sz="1800">
                <a:solidFill>
                  <a:srgbClr val="3399FF"/>
                </a:solidFill>
                <a:latin typeface="Tahoma" charset="0"/>
                <a:ea typeface="ＭＳ Ｐゴシック" charset="0"/>
              </a:rPr>
              <a:t> K</a:t>
            </a:r>
            <a:r>
              <a:rPr lang="en-US" sz="1800" baseline="50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0</a:t>
            </a:r>
            <a:r>
              <a:rPr lang="en-US" sz="1800" baseline="-25000">
                <a:solidFill>
                  <a:srgbClr val="3399FF"/>
                </a:solidFill>
                <a:latin typeface="Tahoma" charset="0"/>
                <a:ea typeface="ＭＳ Ｐゴシック" charset="0"/>
              </a:rPr>
              <a:t>S</a:t>
            </a:r>
          </a:p>
        </p:txBody>
      </p:sp>
      <p:sp>
        <p:nvSpPr>
          <p:cNvPr id="640005" name="Rectangle 5"/>
          <p:cNvSpPr>
            <a:spLocks noChangeArrowheads="1"/>
          </p:cNvSpPr>
          <p:nvPr/>
        </p:nvSpPr>
        <p:spPr bwMode="auto">
          <a:xfrm>
            <a:off x="10829925" y="3348038"/>
            <a:ext cx="655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K</a:t>
            </a:r>
            <a:r>
              <a:rPr lang="en-US" sz="2800" b="1" baseline="3000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S Shell Dlg" charset="0"/>
                <a:ea typeface="ＭＳ Ｐゴシック" charset="0"/>
              </a:rPr>
              <a:t>0</a:t>
            </a:r>
            <a:r>
              <a:rPr lang="en-US" sz="2800" b="1" baseline="-2500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S Shell Dlg" charset="0"/>
                <a:ea typeface="ＭＳ Ｐゴシック" charset="0"/>
              </a:rPr>
              <a:t>S</a:t>
            </a:r>
          </a:p>
        </p:txBody>
      </p:sp>
      <p:sp>
        <p:nvSpPr>
          <p:cNvPr id="640006" name="AutoShape 6"/>
          <p:cNvSpPr>
            <a:spLocks/>
          </p:cNvSpPr>
          <p:nvPr/>
        </p:nvSpPr>
        <p:spPr bwMode="auto">
          <a:xfrm>
            <a:off x="10798175" y="3328988"/>
            <a:ext cx="69850" cy="498475"/>
          </a:xfrm>
          <a:prstGeom prst="rightBrace">
            <a:avLst>
              <a:gd name="adj1" fmla="val 59470"/>
              <a:gd name="adj2" fmla="val 50000"/>
            </a:avLst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400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242202"/>
              </p:ext>
            </p:extLst>
          </p:nvPr>
        </p:nvGraphicFramePr>
        <p:xfrm>
          <a:off x="339726" y="849313"/>
          <a:ext cx="6369050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09" name="Equation" r:id="rId4" imgW="2552400" imgH="482400" progId="Equation.DSMT4">
                  <p:embed/>
                </p:oleObj>
              </mc:Choice>
              <mc:Fallback>
                <p:oleObj name="Equation" r:id="rId4" imgW="25524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6" y="849313"/>
                        <a:ext cx="6369050" cy="1204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0009" name="Group 9"/>
          <p:cNvGrpSpPr>
            <a:grpSpLocks/>
          </p:cNvGrpSpPr>
          <p:nvPr/>
        </p:nvGrpSpPr>
        <p:grpSpPr bwMode="auto">
          <a:xfrm>
            <a:off x="3551238" y="5450923"/>
            <a:ext cx="5122863" cy="1191177"/>
            <a:chOff x="1104" y="2972"/>
            <a:chExt cx="3227" cy="949"/>
          </a:xfrm>
        </p:grpSpPr>
        <p:sp>
          <p:nvSpPr>
            <p:cNvPr id="640010" name="Rectangle 10"/>
            <p:cNvSpPr>
              <a:spLocks noChangeArrowheads="1"/>
            </p:cNvSpPr>
            <p:nvPr/>
          </p:nvSpPr>
          <p:spPr bwMode="auto">
            <a:xfrm>
              <a:off x="1104" y="3001"/>
              <a:ext cx="265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3399FF"/>
                  </a:solidFill>
                  <a:ea typeface="ＭＳ Ｐゴシック" charset="0"/>
                </a:rPr>
                <a:t>Time-dependent </a:t>
              </a:r>
              <a:r>
                <a:rPr lang="en-US" sz="2400" i="1" dirty="0">
                  <a:solidFill>
                    <a:srgbClr val="3399FF"/>
                  </a:solidFill>
                  <a:ea typeface="ＭＳ Ｐゴシック" charset="0"/>
                </a:rPr>
                <a:t>CP</a:t>
              </a:r>
              <a:r>
                <a:rPr lang="en-US" sz="2400" dirty="0">
                  <a:solidFill>
                    <a:srgbClr val="3399FF"/>
                  </a:solidFill>
                  <a:ea typeface="ＭＳ Ｐゴシック" charset="0"/>
                </a:rPr>
                <a:t> </a:t>
              </a:r>
              <a:r>
                <a:rPr lang="en-US" sz="2400" dirty="0" smtClean="0">
                  <a:solidFill>
                    <a:srgbClr val="3399FF"/>
                  </a:solidFill>
                  <a:ea typeface="ＭＳ Ｐゴシック" charset="0"/>
                </a:rPr>
                <a:t>asymmetry:</a:t>
              </a:r>
              <a:endParaRPr lang="en-US" sz="2400" dirty="0">
                <a:solidFill>
                  <a:srgbClr val="3399FF"/>
                </a:solidFill>
                <a:ea typeface="ＭＳ Ｐゴシック" charset="0"/>
              </a:endParaRPr>
            </a:p>
          </p:txBody>
        </p:sp>
        <p:sp>
          <p:nvSpPr>
            <p:cNvPr id="640012" name="Rectangle 12"/>
            <p:cNvSpPr>
              <a:spLocks noChangeArrowheads="1"/>
            </p:cNvSpPr>
            <p:nvPr/>
          </p:nvSpPr>
          <p:spPr bwMode="auto">
            <a:xfrm>
              <a:off x="1115" y="2972"/>
              <a:ext cx="3216" cy="94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400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/>
          <a:stretch>
            <a:fillRect/>
          </a:stretch>
        </p:blipFill>
        <p:spPr bwMode="auto">
          <a:xfrm>
            <a:off x="6248400" y="2143125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40014" name="Group 14"/>
          <p:cNvGrpSpPr>
            <a:grpSpLocks/>
          </p:cNvGrpSpPr>
          <p:nvPr/>
        </p:nvGrpSpPr>
        <p:grpSpPr bwMode="auto">
          <a:xfrm>
            <a:off x="4513263" y="1085850"/>
            <a:ext cx="1443037" cy="765175"/>
            <a:chOff x="2843" y="892"/>
            <a:chExt cx="909" cy="482"/>
          </a:xfrm>
        </p:grpSpPr>
        <p:sp>
          <p:nvSpPr>
            <p:cNvPr id="640015" name="Line 15"/>
            <p:cNvSpPr>
              <a:spLocks noChangeShapeType="1"/>
            </p:cNvSpPr>
            <p:nvPr/>
          </p:nvSpPr>
          <p:spPr bwMode="auto">
            <a:xfrm flipV="1">
              <a:off x="2843" y="892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0016" name="Line 16"/>
            <p:cNvSpPr>
              <a:spLocks noChangeShapeType="1"/>
            </p:cNvSpPr>
            <p:nvPr/>
          </p:nvSpPr>
          <p:spPr bwMode="auto">
            <a:xfrm flipV="1">
              <a:off x="3451" y="1220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0017" name="Line 17"/>
            <p:cNvSpPr>
              <a:spLocks noChangeShapeType="1"/>
            </p:cNvSpPr>
            <p:nvPr/>
          </p:nvSpPr>
          <p:spPr bwMode="auto">
            <a:xfrm flipV="1">
              <a:off x="2891" y="1236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0018" name="Line 18"/>
            <p:cNvSpPr>
              <a:spLocks noChangeShapeType="1"/>
            </p:cNvSpPr>
            <p:nvPr/>
          </p:nvSpPr>
          <p:spPr bwMode="auto">
            <a:xfrm flipV="1">
              <a:off x="3395" y="900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64001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86934"/>
              </p:ext>
            </p:extLst>
          </p:nvPr>
        </p:nvGraphicFramePr>
        <p:xfrm>
          <a:off x="1284288" y="2054226"/>
          <a:ext cx="18700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10" name="Equation" r:id="rId7" imgW="749160" imgH="266400" progId="Equation.3">
                  <p:embed/>
                </p:oleObj>
              </mc:Choice>
              <mc:Fallback>
                <p:oleObj name="Equation" r:id="rId7" imgW="7491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2054226"/>
                        <a:ext cx="1870075" cy="666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" y="5343525"/>
            <a:ext cx="1524000" cy="5334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" y="4854575"/>
            <a:ext cx="2997200" cy="5334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9" y="5981700"/>
            <a:ext cx="4978401" cy="558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6" y="3187700"/>
            <a:ext cx="5953124" cy="16256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3175000" y="2324100"/>
            <a:ext cx="4699000" cy="768325"/>
          </a:xfrm>
          <a:custGeom>
            <a:avLst/>
            <a:gdLst>
              <a:gd name="connsiteX0" fmla="*/ 0 w 4699000"/>
              <a:gd name="connsiteY0" fmla="*/ 0 h 768325"/>
              <a:gd name="connsiteX1" fmla="*/ 2933700 w 4699000"/>
              <a:gd name="connsiteY1" fmla="*/ 711200 h 768325"/>
              <a:gd name="connsiteX2" fmla="*/ 4699000 w 4699000"/>
              <a:gd name="connsiteY2" fmla="*/ 723900 h 768325"/>
              <a:gd name="connsiteX3" fmla="*/ 4699000 w 4699000"/>
              <a:gd name="connsiteY3" fmla="*/ 723900 h 768325"/>
              <a:gd name="connsiteX4" fmla="*/ 4699000 w 4699000"/>
              <a:gd name="connsiteY4" fmla="*/ 723900 h 7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00" h="768325">
                <a:moveTo>
                  <a:pt x="0" y="0"/>
                </a:moveTo>
                <a:cubicBezTo>
                  <a:pt x="1075266" y="295275"/>
                  <a:pt x="2150533" y="590550"/>
                  <a:pt x="2933700" y="711200"/>
                </a:cubicBezTo>
                <a:cubicBezTo>
                  <a:pt x="3716867" y="831850"/>
                  <a:pt x="4699000" y="723900"/>
                  <a:pt x="4699000" y="723900"/>
                </a:cubicBezTo>
                <a:lnTo>
                  <a:pt x="4699000" y="723900"/>
                </a:lnTo>
                <a:lnTo>
                  <a:pt x="4699000" y="723900"/>
                </a:lnTo>
              </a:path>
            </a:pathLst>
          </a:cu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3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C36F-8699-4707-BA20-0C74D8633B47}" type="slidenum">
              <a:rPr lang="en-US"/>
              <a:pPr/>
              <a:t>52</a:t>
            </a:fld>
            <a:endParaRPr lang="en-US"/>
          </a:p>
        </p:txBody>
      </p:sp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dirty="0" smtClean="0"/>
              <a:t>Babar and Belle</a:t>
            </a:r>
            <a:endParaRPr lang="en-US" dirty="0"/>
          </a:p>
        </p:txBody>
      </p:sp>
      <p:pic>
        <p:nvPicPr>
          <p:cNvPr id="69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3"/>
            <a:ext cx="3603625" cy="4489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6438" y="955675"/>
            <a:ext cx="3913187" cy="4273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graphicFrame>
        <p:nvGraphicFramePr>
          <p:cNvPr id="691205" name="Object 5"/>
          <p:cNvGraphicFramePr>
            <a:graphicFrameLocks noChangeAspect="1"/>
          </p:cNvGraphicFramePr>
          <p:nvPr/>
        </p:nvGraphicFramePr>
        <p:xfrm>
          <a:off x="5213350" y="5686425"/>
          <a:ext cx="2979738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895" name="Equation" r:id="rId5" imgW="1663560" imgH="507960" progId="Equation.DSMT4">
                  <p:embed/>
                </p:oleObj>
              </mc:Choice>
              <mc:Fallback>
                <p:oleObj name="Equation" r:id="rId5" imgW="16635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350" y="5686425"/>
                        <a:ext cx="2979738" cy="9096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1206" name="Object 6"/>
          <p:cNvGraphicFramePr>
            <a:graphicFrameLocks noChangeAspect="1"/>
          </p:cNvGraphicFramePr>
          <p:nvPr/>
        </p:nvGraphicFramePr>
        <p:xfrm>
          <a:off x="347663" y="5670550"/>
          <a:ext cx="2979737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896" name="Equation" r:id="rId7" imgW="1663560" imgH="507960" progId="Equation.3">
                  <p:embed/>
                </p:oleObj>
              </mc:Choice>
              <mc:Fallback>
                <p:oleObj name="Equation" r:id="rId7" imgW="16635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5670550"/>
                        <a:ext cx="2979737" cy="9096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1207" name="Text Box 7"/>
          <p:cNvSpPr txBox="1">
            <a:spLocks noChangeArrowheads="1"/>
          </p:cNvSpPr>
          <p:nvPr/>
        </p:nvSpPr>
        <p:spPr bwMode="auto">
          <a:xfrm>
            <a:off x="779463" y="5281613"/>
            <a:ext cx="1911350" cy="42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BaBar: 113 fb</a:t>
            </a:r>
            <a:r>
              <a:rPr lang="en-US" sz="2000" baseline="30000"/>
              <a:t>-1</a:t>
            </a:r>
          </a:p>
        </p:txBody>
      </p:sp>
      <p:sp>
        <p:nvSpPr>
          <p:cNvPr id="691208" name="Text Box 8"/>
          <p:cNvSpPr txBox="1">
            <a:spLocks noChangeArrowheads="1"/>
          </p:cNvSpPr>
          <p:nvPr/>
        </p:nvSpPr>
        <p:spPr bwMode="auto">
          <a:xfrm>
            <a:off x="5970588" y="5280025"/>
            <a:ext cx="1771650" cy="42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Belle: 140 fb</a:t>
            </a:r>
            <a:r>
              <a:rPr lang="en-US" sz="2000" baseline="30000"/>
              <a:t>-1</a:t>
            </a:r>
          </a:p>
        </p:txBody>
      </p:sp>
      <p:pic>
        <p:nvPicPr>
          <p:cNvPr id="691209" name="Picture 9" descr="whocamefir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930275"/>
            <a:ext cx="8458200" cy="577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642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4245186" y="1962319"/>
            <a:ext cx="4621722" cy="2079748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442906" y="893613"/>
            <a:ext cx="1459794" cy="893008"/>
          </a:xfrm>
          <a:prstGeom prst="rect">
            <a:avLst/>
          </a:prstGeom>
          <a:solidFill>
            <a:srgbClr val="D4F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 (ii): B-decay to non-CP </a:t>
            </a:r>
            <a:r>
              <a:rPr lang="en-US" dirty="0" err="1" smtClean="0"/>
              <a:t>eigenstates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37199" y="1176819"/>
            <a:ext cx="3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15649" y="610755"/>
            <a:ext cx="2415727" cy="1422113"/>
            <a:chOff x="615649" y="610755"/>
            <a:chExt cx="2415727" cy="1422113"/>
          </a:xfrm>
        </p:grpSpPr>
        <p:grpSp>
          <p:nvGrpSpPr>
            <p:cNvPr id="16" name="Group 48"/>
            <p:cNvGrpSpPr/>
            <p:nvPr/>
          </p:nvGrpSpPr>
          <p:grpSpPr>
            <a:xfrm>
              <a:off x="615649" y="873339"/>
              <a:ext cx="2415727" cy="1159529"/>
              <a:chOff x="1214414" y="1214422"/>
              <a:chExt cx="2554623" cy="1231168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1214414" y="1214422"/>
                <a:ext cx="652190" cy="588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nl-NL" sz="30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nl-NL" sz="30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71670" y="1857364"/>
                <a:ext cx="652190" cy="588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nl-NL" sz="30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nl-NL" sz="30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143108" y="1928802"/>
                <a:ext cx="285752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3286117" y="1214422"/>
                <a:ext cx="482920" cy="588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nl-NL" sz="3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194" y="1314693"/>
              <a:ext cx="762000" cy="5334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32" y="610755"/>
              <a:ext cx="1130300" cy="5334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379119" y="586898"/>
            <a:ext cx="2488487" cy="1367422"/>
            <a:chOff x="5204619" y="586898"/>
            <a:chExt cx="2488487" cy="1367422"/>
          </a:xfrm>
        </p:grpSpPr>
        <p:grpSp>
          <p:nvGrpSpPr>
            <p:cNvPr id="27" name="Group 48"/>
            <p:cNvGrpSpPr/>
            <p:nvPr/>
          </p:nvGrpSpPr>
          <p:grpSpPr>
            <a:xfrm>
              <a:off x="5331799" y="842053"/>
              <a:ext cx="2361307" cy="1112267"/>
              <a:chOff x="1214414" y="1214422"/>
              <a:chExt cx="2568419" cy="1112267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214414" y="1214422"/>
                <a:ext cx="5879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nl-NL" sz="32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nl-NL" sz="3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021440" y="1741914"/>
                <a:ext cx="5879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nl-NL" sz="32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nl-NL" sz="3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286116" y="1214422"/>
                <a:ext cx="49671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nl-NL" sz="3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4619" y="1291321"/>
              <a:ext cx="762000" cy="533400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5423606" y="930125"/>
              <a:ext cx="26271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319370" y="874795"/>
              <a:ext cx="26271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332" y="586898"/>
              <a:ext cx="1130300" cy="5334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270586" y="1962319"/>
            <a:ext cx="4630242" cy="2079748"/>
            <a:chOff x="1112911" y="2209800"/>
            <a:chExt cx="6395710" cy="269240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776" y="2209800"/>
              <a:ext cx="6382845" cy="2692401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112911" y="4636976"/>
              <a:ext cx="484274" cy="254001"/>
            </a:xfrm>
            <a:prstGeom prst="rect">
              <a:avLst/>
            </a:prstGeom>
            <a:solidFill>
              <a:srgbClr val="FFFF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`</a:t>
              </a:r>
              <a:endParaRPr lang="en-US"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339425" y="4406899"/>
            <a:ext cx="8527483" cy="228022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79" y="5732311"/>
            <a:ext cx="2044700" cy="6096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06" y="5732311"/>
            <a:ext cx="2044700" cy="6477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9" y="4574306"/>
            <a:ext cx="8155069" cy="104387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7" y="1975019"/>
            <a:ext cx="4041280" cy="20955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908050"/>
            <a:ext cx="2184400" cy="927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311900"/>
            <a:ext cx="3530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nl-NL" dirty="0" smtClean="0"/>
              <a:t>CP </a:t>
            </a:r>
            <a:r>
              <a:rPr lang="nl-NL" dirty="0" err="1" smtClean="0"/>
              <a:t>Violation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54</a:t>
            </a:fld>
            <a:endParaRPr lang="nl-NL"/>
          </a:p>
        </p:txBody>
      </p:sp>
      <p:pic>
        <p:nvPicPr>
          <p:cNvPr id="5" name="Picture 9" descr="167_Part-Three-Figure-1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562243"/>
            <a:ext cx="4800600" cy="3360737"/>
          </a:xfrm>
          <a:prstGeom prst="rect">
            <a:avLst/>
          </a:prstGeom>
          <a:noFill/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2400" y="2579705"/>
            <a:ext cx="3657600" cy="3349625"/>
            <a:chOff x="528" y="1392"/>
            <a:chExt cx="4608" cy="2590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528" y="1392"/>
              <a:ext cx="4608" cy="2590"/>
              <a:chOff x="528" y="912"/>
              <a:chExt cx="4200" cy="3070"/>
            </a:xfrm>
          </p:grpSpPr>
          <p:pic>
            <p:nvPicPr>
              <p:cNvPr id="9" name="Picture 5" descr="waves"/>
              <p:cNvPicPr>
                <a:picLocks noChangeAspect="1" noChangeArrowheads="1" noCrop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8" y="912"/>
                <a:ext cx="4200" cy="3070"/>
              </a:xfrm>
              <a:prstGeom prst="rect">
                <a:avLst/>
              </a:prstGeom>
              <a:noFill/>
            </p:spPr>
          </p:pic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528" y="1920"/>
                <a:ext cx="4080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2112" y="192"/>
                  </a:cxn>
                  <a:cxn ang="0">
                    <a:pos x="4080" y="0"/>
                  </a:cxn>
                </a:cxnLst>
                <a:rect l="0" t="0" r="r" b="b"/>
                <a:pathLst>
                  <a:path w="4080" h="528">
                    <a:moveTo>
                      <a:pt x="0" y="528"/>
                    </a:moveTo>
                    <a:cubicBezTo>
                      <a:pt x="716" y="404"/>
                      <a:pt x="1432" y="280"/>
                      <a:pt x="2112" y="192"/>
                    </a:cubicBezTo>
                    <a:cubicBezTo>
                      <a:pt x="2792" y="104"/>
                      <a:pt x="3752" y="32"/>
                      <a:pt x="4080" y="0"/>
                    </a:cubicBezTo>
                  </a:path>
                </a:pathLst>
              </a:custGeom>
              <a:noFill/>
              <a:ln w="31750">
                <a:solidFill>
                  <a:srgbClr val="3366FF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8" y="1928"/>
                <a:ext cx="4080" cy="904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2112" y="816"/>
                  </a:cxn>
                  <a:cxn ang="0">
                    <a:pos x="4080" y="0"/>
                  </a:cxn>
                </a:cxnLst>
                <a:rect l="0" t="0" r="r" b="b"/>
                <a:pathLst>
                  <a:path w="4080" h="904">
                    <a:moveTo>
                      <a:pt x="0" y="528"/>
                    </a:moveTo>
                    <a:cubicBezTo>
                      <a:pt x="716" y="716"/>
                      <a:pt x="1432" y="904"/>
                      <a:pt x="2112" y="816"/>
                    </a:cubicBezTo>
                    <a:cubicBezTo>
                      <a:pt x="2792" y="728"/>
                      <a:pt x="3436" y="364"/>
                      <a:pt x="4080" y="0"/>
                    </a:cubicBezTo>
                  </a:path>
                </a:pathLst>
              </a:custGeom>
              <a:noFill/>
              <a:ln w="31750">
                <a:solidFill>
                  <a:srgbClr val="FF3300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720" y="1440"/>
              <a:ext cx="192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14414" y="1142984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solidFill>
                  <a:srgbClr val="000099"/>
                </a:solidFill>
              </a:rPr>
              <a:t>Remember</a:t>
            </a:r>
            <a:r>
              <a:rPr lang="nl-NL" sz="2400" dirty="0" smtClean="0">
                <a:solidFill>
                  <a:srgbClr val="000099"/>
                </a:solidFill>
              </a:rPr>
              <a:t> the </a:t>
            </a:r>
            <a:r>
              <a:rPr lang="nl-NL" sz="2400" dirty="0" err="1" smtClean="0">
                <a:solidFill>
                  <a:srgbClr val="000099"/>
                </a:solidFill>
              </a:rPr>
              <a:t>classical</a:t>
            </a:r>
            <a:r>
              <a:rPr lang="nl-NL" sz="2400" dirty="0" smtClean="0">
                <a:solidFill>
                  <a:srgbClr val="000099"/>
                </a:solidFill>
              </a:rPr>
              <a:t> double </a:t>
            </a:r>
            <a:r>
              <a:rPr lang="nl-NL" sz="2400" dirty="0" err="1" smtClean="0">
                <a:solidFill>
                  <a:srgbClr val="000099"/>
                </a:solidFill>
              </a:rPr>
              <a:t>slit</a:t>
            </a:r>
            <a:r>
              <a:rPr lang="nl-NL" sz="2400" dirty="0" smtClean="0">
                <a:solidFill>
                  <a:srgbClr val="000099"/>
                </a:solidFill>
              </a:rPr>
              <a:t> experiment of Young and </a:t>
            </a:r>
            <a:r>
              <a:rPr lang="nl-NL" sz="2400" dirty="0" err="1" smtClean="0">
                <a:solidFill>
                  <a:srgbClr val="000099"/>
                </a:solidFill>
              </a:rPr>
              <a:t>Feynman’s</a:t>
            </a:r>
            <a:r>
              <a:rPr lang="nl-NL" sz="2400" dirty="0" smtClean="0">
                <a:solidFill>
                  <a:srgbClr val="000099"/>
                </a:solidFill>
              </a:rPr>
              <a:t> </a:t>
            </a:r>
            <a:r>
              <a:rPr lang="nl-NL" sz="2400" dirty="0" err="1" smtClean="0">
                <a:solidFill>
                  <a:srgbClr val="000099"/>
                </a:solidFill>
              </a:rPr>
              <a:t>quantum</a:t>
            </a:r>
            <a:r>
              <a:rPr lang="nl-NL" sz="2400" dirty="0" smtClean="0">
                <a:solidFill>
                  <a:srgbClr val="000099"/>
                </a:solidFill>
              </a:rPr>
              <a:t> equivalent…</a:t>
            </a:r>
            <a:endParaRPr lang="nl-NL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Nikhef-evaluation</a:t>
            </a:r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D61A-DA4D-4354-BD25-3FECA9D8826F}" type="slidenum">
              <a:rPr lang="en-US"/>
              <a:pPr/>
              <a:t>55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27475" y="3657600"/>
            <a:ext cx="1482725" cy="381000"/>
            <a:chOff x="5136" y="3216"/>
            <a:chExt cx="934" cy="240"/>
          </a:xfrm>
        </p:grpSpPr>
        <p:sp>
          <p:nvSpPr>
            <p:cNvPr id="116739" name="Rectangle 3"/>
            <p:cNvSpPr>
              <a:spLocks noChangeArrowheads="1"/>
            </p:cNvSpPr>
            <p:nvPr/>
          </p:nvSpPr>
          <p:spPr bwMode="auto">
            <a:xfrm>
              <a:off x="5136" y="3216"/>
              <a:ext cx="912" cy="24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116740" name="Object 4"/>
            <p:cNvGraphicFramePr>
              <a:graphicFrameLocks noChangeAspect="1"/>
            </p:cNvGraphicFramePr>
            <p:nvPr/>
          </p:nvGraphicFramePr>
          <p:xfrm>
            <a:off x="5136" y="3216"/>
            <a:ext cx="934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943" name="Equation" r:id="rId3" imgW="761760" imgH="241200" progId="Equation.DSMT4">
                    <p:embed/>
                  </p:oleObj>
                </mc:Choice>
                <mc:Fallback>
                  <p:oleObj name="Equation" r:id="rId3" imgW="7617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6" y="3216"/>
                          <a:ext cx="934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2819400" y="3733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“slit A”:  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719118"/>
          </a:xfrm>
        </p:spPr>
        <p:txBody>
          <a:bodyPr/>
          <a:lstStyle/>
          <a:p>
            <a:r>
              <a:rPr lang="en-US" sz="4000"/>
              <a:t>A Quantum Interference B-experiment</a:t>
            </a:r>
          </a:p>
        </p:txBody>
      </p:sp>
      <p:sp>
        <p:nvSpPr>
          <p:cNvPr id="116743" name="Oval 7"/>
          <p:cNvSpPr>
            <a:spLocks noChangeArrowheads="1"/>
          </p:cNvSpPr>
          <p:nvPr/>
        </p:nvSpPr>
        <p:spPr bwMode="auto">
          <a:xfrm>
            <a:off x="1219200" y="4495800"/>
            <a:ext cx="11430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6746" name="Oval 10"/>
          <p:cNvSpPr>
            <a:spLocks noChangeArrowheads="1"/>
          </p:cNvSpPr>
          <p:nvPr/>
        </p:nvSpPr>
        <p:spPr bwMode="auto">
          <a:xfrm>
            <a:off x="5334000" y="4038600"/>
            <a:ext cx="2438400" cy="1524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147638" y="3505200"/>
            <a:ext cx="1412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pp at LHCb:</a:t>
            </a:r>
          </a:p>
          <a:p>
            <a:pPr algn="ctr"/>
            <a:r>
              <a:rPr lang="en-US"/>
              <a:t>100 kHz bb</a:t>
            </a:r>
          </a:p>
        </p:txBody>
      </p:sp>
      <p:sp>
        <p:nvSpPr>
          <p:cNvPr id="116749" name="Line 13"/>
          <p:cNvSpPr>
            <a:spLocks noChangeShapeType="1"/>
          </p:cNvSpPr>
          <p:nvPr/>
        </p:nvSpPr>
        <p:spPr bwMode="auto">
          <a:xfrm>
            <a:off x="2362200" y="4724400"/>
            <a:ext cx="2743200" cy="0"/>
          </a:xfrm>
          <a:prstGeom prst="line">
            <a:avLst/>
          </a:prstGeom>
          <a:noFill/>
          <a:ln w="25400">
            <a:solidFill>
              <a:srgbClr val="CC00FF"/>
            </a:solidFill>
            <a:prstDash val="lg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3048000" y="4684713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FF"/>
                </a:solidFill>
              </a:rPr>
              <a:t>Decay time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295400" y="3505200"/>
            <a:ext cx="6234113" cy="2438400"/>
            <a:chOff x="960" y="3936"/>
            <a:chExt cx="3890" cy="1536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960" y="4320"/>
              <a:ext cx="3890" cy="881"/>
              <a:chOff x="811" y="2557"/>
              <a:chExt cx="3890" cy="881"/>
            </a:xfrm>
          </p:grpSpPr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1207" y="2894"/>
                <a:ext cx="238" cy="188"/>
                <a:chOff x="480" y="2544"/>
                <a:chExt cx="288" cy="288"/>
              </a:xfrm>
            </p:grpSpPr>
            <p:sp>
              <p:nvSpPr>
                <p:cNvPr id="116754" name="Oval 18"/>
                <p:cNvSpPr>
                  <a:spLocks noChangeArrowheads="1"/>
                </p:cNvSpPr>
                <p:nvPr/>
              </p:nvSpPr>
              <p:spPr bwMode="auto">
                <a:xfrm>
                  <a:off x="528" y="259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16755" name="Oval 19"/>
                <p:cNvSpPr>
                  <a:spLocks noChangeArrowheads="1"/>
                </p:cNvSpPr>
                <p:nvPr/>
              </p:nvSpPr>
              <p:spPr bwMode="auto">
                <a:xfrm>
                  <a:off x="624" y="2688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16756" name="Oval 20"/>
                <p:cNvSpPr>
                  <a:spLocks noChangeArrowheads="1"/>
                </p:cNvSpPr>
                <p:nvPr/>
              </p:nvSpPr>
              <p:spPr bwMode="auto">
                <a:xfrm>
                  <a:off x="480" y="2544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3546" y="2990"/>
                <a:ext cx="237" cy="187"/>
                <a:chOff x="3504" y="3360"/>
                <a:chExt cx="288" cy="288"/>
              </a:xfrm>
            </p:grpSpPr>
            <p:sp>
              <p:nvSpPr>
                <p:cNvPr id="116758" name="Oval 22"/>
                <p:cNvSpPr>
                  <a:spLocks noChangeArrowheads="1"/>
                </p:cNvSpPr>
                <p:nvPr/>
              </p:nvSpPr>
              <p:spPr bwMode="auto">
                <a:xfrm>
                  <a:off x="3648" y="350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16759" name="Oval 23"/>
                <p:cNvSpPr>
                  <a:spLocks noChangeArrowheads="1"/>
                </p:cNvSpPr>
                <p:nvPr/>
              </p:nvSpPr>
              <p:spPr bwMode="auto">
                <a:xfrm>
                  <a:off x="3552" y="3408"/>
                  <a:ext cx="96" cy="96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16760" name="Oval 24"/>
                <p:cNvSpPr>
                  <a:spLocks noChangeArrowheads="1"/>
                </p:cNvSpPr>
                <p:nvPr/>
              </p:nvSpPr>
              <p:spPr bwMode="auto">
                <a:xfrm>
                  <a:off x="3504" y="3360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7" name="Group 25"/>
              <p:cNvGrpSpPr>
                <a:grpSpLocks/>
              </p:cNvGrpSpPr>
              <p:nvPr/>
            </p:nvGrpSpPr>
            <p:grpSpPr bwMode="auto">
              <a:xfrm>
                <a:off x="3347" y="2830"/>
                <a:ext cx="238" cy="188"/>
                <a:chOff x="3744" y="2688"/>
                <a:chExt cx="288" cy="288"/>
              </a:xfrm>
            </p:grpSpPr>
            <p:sp>
              <p:nvSpPr>
                <p:cNvPr id="116762" name="Oval 26"/>
                <p:cNvSpPr>
                  <a:spLocks noChangeArrowheads="1"/>
                </p:cNvSpPr>
                <p:nvPr/>
              </p:nvSpPr>
              <p:spPr bwMode="auto">
                <a:xfrm>
                  <a:off x="3888" y="2832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16763" name="Oval 27"/>
                <p:cNvSpPr>
                  <a:spLocks noChangeArrowheads="1"/>
                </p:cNvSpPr>
                <p:nvPr/>
              </p:nvSpPr>
              <p:spPr bwMode="auto">
                <a:xfrm>
                  <a:off x="3792" y="2736"/>
                  <a:ext cx="96" cy="96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16764" name="Oval 28"/>
                <p:cNvSpPr>
                  <a:spLocks noChangeArrowheads="1"/>
                </p:cNvSpPr>
                <p:nvPr/>
              </p:nvSpPr>
              <p:spPr bwMode="auto">
                <a:xfrm>
                  <a:off x="3744" y="2688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sp>
            <p:nvSpPr>
              <p:cNvPr id="116765" name="Line 29"/>
              <p:cNvSpPr>
                <a:spLocks noChangeShapeType="1"/>
              </p:cNvSpPr>
              <p:nvPr/>
            </p:nvSpPr>
            <p:spPr bwMode="auto">
              <a:xfrm flipV="1">
                <a:off x="3585" y="2672"/>
                <a:ext cx="634" cy="218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6766" name="Line 30"/>
              <p:cNvSpPr>
                <a:spLocks noChangeShapeType="1"/>
              </p:cNvSpPr>
              <p:nvPr/>
            </p:nvSpPr>
            <p:spPr bwMode="auto">
              <a:xfrm>
                <a:off x="3783" y="3116"/>
                <a:ext cx="595" cy="125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6767" name="Text Box 31"/>
              <p:cNvSpPr txBox="1">
                <a:spLocks noChangeArrowheads="1"/>
              </p:cNvSpPr>
              <p:nvPr/>
            </p:nvSpPr>
            <p:spPr bwMode="auto">
              <a:xfrm>
                <a:off x="811" y="2894"/>
                <a:ext cx="28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Times New Roman" pitchFamily="18" charset="0"/>
                  </a:rPr>
                  <a:t>B</a:t>
                </a:r>
                <a:r>
                  <a:rPr lang="en-US" sz="2400" i="1" baseline="-25000">
                    <a:latin typeface="Times New Roman" pitchFamily="18" charset="0"/>
                  </a:rPr>
                  <a:t>s</a:t>
                </a:r>
                <a:endParaRPr lang="en-US" sz="2400" i="1">
                  <a:latin typeface="Times New Roman" pitchFamily="18" charset="0"/>
                </a:endParaRPr>
              </a:p>
            </p:txBody>
          </p:sp>
          <p:sp>
            <p:nvSpPr>
              <p:cNvPr id="116768" name="Text Box 32"/>
              <p:cNvSpPr txBox="1">
                <a:spLocks noChangeArrowheads="1"/>
              </p:cNvSpPr>
              <p:nvPr/>
            </p:nvSpPr>
            <p:spPr bwMode="auto">
              <a:xfrm>
                <a:off x="4219" y="2557"/>
                <a:ext cx="38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2800" i="1">
                    <a:latin typeface="Times New Roman" pitchFamily="18" charset="0"/>
                  </a:rPr>
                  <a:t>D</a:t>
                </a:r>
                <a:r>
                  <a:rPr lang="en-US" sz="2800" i="1" baseline="-25000">
                    <a:latin typeface="Times New Roman" pitchFamily="18" charset="0"/>
                  </a:rPr>
                  <a:t>s</a:t>
                </a:r>
                <a:r>
                  <a:rPr lang="en-US" sz="2800" i="1" baseline="3000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116769" name="Text Box 33"/>
              <p:cNvSpPr txBox="1">
                <a:spLocks noChangeArrowheads="1"/>
              </p:cNvSpPr>
              <p:nvPr/>
            </p:nvSpPr>
            <p:spPr bwMode="auto">
              <a:xfrm>
                <a:off x="4379" y="3150"/>
                <a:ext cx="32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K</a:t>
                </a:r>
                <a:r>
                  <a:rPr lang="en-US" sz="2400" i="1" baseline="30000">
                    <a:latin typeface="Symbol" pitchFamily="18" charset="2"/>
                  </a:rPr>
                  <a:t>+</a:t>
                </a:r>
              </a:p>
            </p:txBody>
          </p:sp>
          <p:sp>
            <p:nvSpPr>
              <p:cNvPr id="116770" name="Freeform 34"/>
              <p:cNvSpPr>
                <a:spLocks/>
              </p:cNvSpPr>
              <p:nvPr/>
            </p:nvSpPr>
            <p:spPr bwMode="auto">
              <a:xfrm>
                <a:off x="1485" y="2567"/>
                <a:ext cx="1823" cy="323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6771" name="Freeform 35"/>
              <p:cNvSpPr>
                <a:spLocks/>
              </p:cNvSpPr>
              <p:nvPr/>
            </p:nvSpPr>
            <p:spPr bwMode="auto">
              <a:xfrm flipV="1">
                <a:off x="1485" y="3056"/>
                <a:ext cx="1823" cy="302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116772" name="Line 36"/>
            <p:cNvSpPr>
              <a:spLocks noChangeShapeType="1"/>
            </p:cNvSpPr>
            <p:nvPr/>
          </p:nvSpPr>
          <p:spPr bwMode="auto">
            <a:xfrm flipV="1">
              <a:off x="2544" y="39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6773" name="Line 37"/>
            <p:cNvSpPr>
              <a:spLocks noChangeShapeType="1"/>
            </p:cNvSpPr>
            <p:nvPr/>
          </p:nvSpPr>
          <p:spPr bwMode="auto">
            <a:xfrm>
              <a:off x="2544" y="4416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6774" name="Line 38"/>
            <p:cNvSpPr>
              <a:spLocks noChangeShapeType="1"/>
            </p:cNvSpPr>
            <p:nvPr/>
          </p:nvSpPr>
          <p:spPr bwMode="auto">
            <a:xfrm flipV="1">
              <a:off x="2544" y="518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16775" name="Text Box 39"/>
          <p:cNvSpPr txBox="1">
            <a:spLocks noChangeArrowheads="1"/>
          </p:cNvSpPr>
          <p:nvPr/>
        </p:nvSpPr>
        <p:spPr bwMode="auto">
          <a:xfrm>
            <a:off x="2774950" y="541020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“slit B”: </a:t>
            </a:r>
          </a:p>
        </p:txBody>
      </p: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886200" y="5486400"/>
            <a:ext cx="1771650" cy="336550"/>
            <a:chOff x="4224" y="3744"/>
            <a:chExt cx="1116" cy="212"/>
          </a:xfrm>
        </p:grpSpPr>
        <p:sp>
          <p:nvSpPr>
            <p:cNvPr id="116777" name="Rectangle 41"/>
            <p:cNvSpPr>
              <a:spLocks noChangeArrowheads="1"/>
            </p:cNvSpPr>
            <p:nvPr/>
          </p:nvSpPr>
          <p:spPr bwMode="auto">
            <a:xfrm>
              <a:off x="4224" y="3744"/>
              <a:ext cx="1104" cy="19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116778" name="Object 42"/>
            <p:cNvGraphicFramePr>
              <a:graphicFrameLocks noChangeAspect="1"/>
            </p:cNvGraphicFramePr>
            <p:nvPr/>
          </p:nvGraphicFramePr>
          <p:xfrm>
            <a:off x="4224" y="3744"/>
            <a:ext cx="1116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944" name="Equation" r:id="rId5" imgW="1079280" imgH="253800" progId="Equation.3">
                    <p:embed/>
                  </p:oleObj>
                </mc:Choice>
                <mc:Fallback>
                  <p:oleObj name="Equation" r:id="rId5" imgW="10792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3744"/>
                          <a:ext cx="1116" cy="2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6779" name="Picture 43" descr="BsMixDsMinKPl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5410200"/>
            <a:ext cx="4343400" cy="1335088"/>
          </a:xfrm>
          <a:prstGeom prst="rect">
            <a:avLst/>
          </a:prstGeom>
          <a:noFill/>
        </p:spPr>
      </p:pic>
      <p:pic>
        <p:nvPicPr>
          <p:cNvPr id="116780" name="Picture 44" descr="BsDsMinKPlu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5600" y="2863850"/>
            <a:ext cx="2624138" cy="1250950"/>
          </a:xfrm>
          <a:prstGeom prst="rect">
            <a:avLst/>
          </a:prstGeom>
          <a:noFill/>
        </p:spPr>
      </p:pic>
      <p:sp>
        <p:nvSpPr>
          <p:cNvPr id="116782" name="Text Box 46"/>
          <p:cNvSpPr txBox="1">
            <a:spLocks noChangeArrowheads="1"/>
          </p:cNvSpPr>
          <p:nvPr/>
        </p:nvSpPr>
        <p:spPr bwMode="auto">
          <a:xfrm>
            <a:off x="6400800" y="3429000"/>
            <a:ext cx="22510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Measure decay time</a:t>
            </a:r>
          </a:p>
        </p:txBody>
      </p:sp>
      <p:sp>
        <p:nvSpPr>
          <p:cNvPr id="116783" name="Line 47"/>
          <p:cNvSpPr>
            <a:spLocks noChangeShapeType="1"/>
          </p:cNvSpPr>
          <p:nvPr/>
        </p:nvSpPr>
        <p:spPr bwMode="auto">
          <a:xfrm>
            <a:off x="1295400" y="3886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116784" name="Picture 48" descr="event-LHC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982663"/>
            <a:ext cx="3581400" cy="2293937"/>
          </a:xfrm>
          <a:prstGeom prst="rect">
            <a:avLst/>
          </a:prstGeom>
          <a:noFill/>
        </p:spPr>
      </p:pic>
      <p:sp>
        <p:nvSpPr>
          <p:cNvPr id="116786" name="Line 50"/>
          <p:cNvSpPr>
            <a:spLocks noChangeShapeType="1"/>
          </p:cNvSpPr>
          <p:nvPr/>
        </p:nvSpPr>
        <p:spPr bwMode="auto">
          <a:xfrm flipH="1">
            <a:off x="1905000" y="2209800"/>
            <a:ext cx="1219200" cy="2286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787" name="Line 51"/>
          <p:cNvSpPr>
            <a:spLocks noChangeShapeType="1"/>
          </p:cNvSpPr>
          <p:nvPr/>
        </p:nvSpPr>
        <p:spPr bwMode="auto">
          <a:xfrm flipH="1" flipV="1">
            <a:off x="6172200" y="3200400"/>
            <a:ext cx="152400" cy="838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116788" name="Picture 52" descr="LHC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1020763"/>
            <a:ext cx="3200400" cy="2179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58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6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6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6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6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6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6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/>
      <p:bldP spid="116743" grpId="0" animBg="1"/>
      <p:bldP spid="116746" grpId="0" animBg="1"/>
      <p:bldP spid="116748" grpId="0" animBg="1"/>
      <p:bldP spid="116749" grpId="0" animBg="1"/>
      <p:bldP spid="116750" grpId="0"/>
      <p:bldP spid="116775" grpId="0"/>
      <p:bldP spid="116782" grpId="0" animBg="1"/>
      <p:bldP spid="116783" grpId="0" animBg="1"/>
      <p:bldP spid="116786" grpId="0" animBg="1"/>
      <p:bldP spid="11678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6-sept-2007</a:t>
            </a:r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Nikhef-evaluation</a:t>
            </a: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401E-69AF-41C0-9820-AABE494D2C75}" type="slidenum">
              <a:rPr lang="en-US"/>
              <a:pPr/>
              <a:t>56</a:t>
            </a:fld>
            <a:endParaRPr lang="en-US"/>
          </a:p>
        </p:txBody>
      </p:sp>
      <p:pic>
        <p:nvPicPr>
          <p:cNvPr id="84003" name="Picture 35" descr="mat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447800"/>
            <a:ext cx="3962400" cy="3962400"/>
          </a:xfrm>
          <a:prstGeom prst="rect">
            <a:avLst/>
          </a:prstGeom>
          <a:noFill/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CP Violation:</a:t>
            </a:r>
            <a:br>
              <a:rPr lang="en-US" sz="4000"/>
            </a:br>
            <a:r>
              <a:rPr lang="en-US" sz="4000"/>
              <a:t>matter – antimatter asymmetry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1295400"/>
            <a:ext cx="4706938" cy="1981200"/>
            <a:chOff x="432" y="1034"/>
            <a:chExt cx="3782" cy="1270"/>
          </a:xfrm>
        </p:grpSpPr>
        <p:sp>
          <p:nvSpPr>
            <p:cNvPr id="83972" name="Rectangle 4"/>
            <p:cNvSpPr>
              <a:spLocks noChangeArrowheads="1"/>
            </p:cNvSpPr>
            <p:nvPr/>
          </p:nvSpPr>
          <p:spPr bwMode="auto">
            <a:xfrm>
              <a:off x="1181" y="2019"/>
              <a:ext cx="1610" cy="28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83973" name="Object 5"/>
            <p:cNvGraphicFramePr>
              <a:graphicFrameLocks noChangeAspect="1"/>
            </p:cNvGraphicFramePr>
            <p:nvPr/>
          </p:nvGraphicFramePr>
          <p:xfrm>
            <a:off x="1344" y="2016"/>
            <a:ext cx="1227" cy="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8084" name="Equation" r:id="rId4" imgW="1168200" imgH="253800" progId="Equation.DSMT4">
                    <p:embed/>
                  </p:oleObj>
                </mc:Choice>
                <mc:Fallback>
                  <p:oleObj name="Equation" r:id="rId4" imgW="11682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016"/>
                          <a:ext cx="1227" cy="2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974" name="Rectangle 6"/>
            <p:cNvSpPr>
              <a:spLocks noChangeArrowheads="1"/>
            </p:cNvSpPr>
            <p:nvPr/>
          </p:nvSpPr>
          <p:spPr bwMode="auto">
            <a:xfrm>
              <a:off x="1181" y="1034"/>
              <a:ext cx="1460" cy="28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83975" name="Object 7"/>
            <p:cNvGraphicFramePr>
              <a:graphicFrameLocks noChangeAspect="1"/>
            </p:cNvGraphicFramePr>
            <p:nvPr/>
          </p:nvGraphicFramePr>
          <p:xfrm>
            <a:off x="1632" y="1061"/>
            <a:ext cx="673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8085" name="Equation" r:id="rId6" imgW="799920" imgH="241200" progId="Equation.DSMT4">
                    <p:embed/>
                  </p:oleObj>
                </mc:Choice>
                <mc:Fallback>
                  <p:oleObj name="Equation" r:id="rId6" imgW="79992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1061"/>
                          <a:ext cx="673" cy="2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06" y="1604"/>
              <a:ext cx="225" cy="156"/>
              <a:chOff x="480" y="2544"/>
              <a:chExt cx="288" cy="288"/>
            </a:xfrm>
          </p:grpSpPr>
          <p:sp>
            <p:nvSpPr>
              <p:cNvPr id="83977" name="Oval 9"/>
              <p:cNvSpPr>
                <a:spLocks noChangeArrowheads="1"/>
              </p:cNvSpPr>
              <p:nvPr/>
            </p:nvSpPr>
            <p:spPr bwMode="auto">
              <a:xfrm>
                <a:off x="528" y="259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978" name="Oval 10"/>
              <p:cNvSpPr>
                <a:spLocks noChangeArrowheads="1"/>
              </p:cNvSpPr>
              <p:nvPr/>
            </p:nvSpPr>
            <p:spPr bwMode="auto">
              <a:xfrm>
                <a:off x="624" y="268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979" name="Oval 11"/>
              <p:cNvSpPr>
                <a:spLocks noChangeArrowheads="1"/>
              </p:cNvSpPr>
              <p:nvPr/>
            </p:nvSpPr>
            <p:spPr bwMode="auto">
              <a:xfrm>
                <a:off x="480" y="2544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015" y="1682"/>
              <a:ext cx="225" cy="155"/>
              <a:chOff x="3504" y="3360"/>
              <a:chExt cx="288" cy="288"/>
            </a:xfrm>
          </p:grpSpPr>
          <p:sp>
            <p:nvSpPr>
              <p:cNvPr id="83981" name="Oval 13"/>
              <p:cNvSpPr>
                <a:spLocks noChangeArrowheads="1"/>
              </p:cNvSpPr>
              <p:nvPr/>
            </p:nvSpPr>
            <p:spPr bwMode="auto">
              <a:xfrm>
                <a:off x="3648" y="350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982" name="Oval 14"/>
              <p:cNvSpPr>
                <a:spLocks noChangeArrowheads="1"/>
              </p:cNvSpPr>
              <p:nvPr/>
            </p:nvSpPr>
            <p:spPr bwMode="auto">
              <a:xfrm>
                <a:off x="3552" y="3408"/>
                <a:ext cx="96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983" name="Oval 15"/>
              <p:cNvSpPr>
                <a:spLocks noChangeArrowheads="1"/>
              </p:cNvSpPr>
              <p:nvPr/>
            </p:nvSpPr>
            <p:spPr bwMode="auto">
              <a:xfrm>
                <a:off x="3504" y="3360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828" y="1552"/>
              <a:ext cx="225" cy="156"/>
              <a:chOff x="3744" y="2688"/>
              <a:chExt cx="288" cy="288"/>
            </a:xfrm>
          </p:grpSpPr>
          <p:sp>
            <p:nvSpPr>
              <p:cNvPr id="83985" name="Oval 17"/>
              <p:cNvSpPr>
                <a:spLocks noChangeArrowheads="1"/>
              </p:cNvSpPr>
              <p:nvPr/>
            </p:nvSpPr>
            <p:spPr bwMode="auto">
              <a:xfrm>
                <a:off x="3888" y="28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986" name="Oval 18"/>
              <p:cNvSpPr>
                <a:spLocks noChangeArrowheads="1"/>
              </p:cNvSpPr>
              <p:nvPr/>
            </p:nvSpPr>
            <p:spPr bwMode="auto">
              <a:xfrm>
                <a:off x="3792" y="2736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987" name="Oval 19"/>
              <p:cNvSpPr>
                <a:spLocks noChangeArrowheads="1"/>
              </p:cNvSpPr>
              <p:nvPr/>
            </p:nvSpPr>
            <p:spPr bwMode="auto">
              <a:xfrm>
                <a:off x="3744" y="2688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83988" name="Line 20"/>
            <p:cNvSpPr>
              <a:spLocks noChangeShapeType="1"/>
            </p:cNvSpPr>
            <p:nvPr/>
          </p:nvSpPr>
          <p:spPr bwMode="auto">
            <a:xfrm flipV="1">
              <a:off x="3053" y="1423"/>
              <a:ext cx="599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89" name="Line 21"/>
            <p:cNvSpPr>
              <a:spLocks noChangeShapeType="1"/>
            </p:cNvSpPr>
            <p:nvPr/>
          </p:nvSpPr>
          <p:spPr bwMode="auto">
            <a:xfrm>
              <a:off x="3240" y="1786"/>
              <a:ext cx="562" cy="1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90" name="Text Box 22"/>
            <p:cNvSpPr txBox="1">
              <a:spLocks noChangeArrowheads="1"/>
            </p:cNvSpPr>
            <p:nvPr/>
          </p:nvSpPr>
          <p:spPr bwMode="auto">
            <a:xfrm>
              <a:off x="432" y="1604"/>
              <a:ext cx="36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B</a:t>
              </a:r>
              <a:r>
                <a:rPr lang="en-US" sz="2400" i="1" baseline="-25000">
                  <a:latin typeface="Times New Roman" pitchFamily="18" charset="0"/>
                </a:rPr>
                <a:t>s</a:t>
              </a:r>
              <a:endParaRPr lang="en-US" sz="2400" i="1">
                <a:latin typeface="Times New Roman" pitchFamily="18" charset="0"/>
              </a:endParaRPr>
            </a:p>
          </p:txBody>
        </p:sp>
        <p:sp>
          <p:nvSpPr>
            <p:cNvPr id="83991" name="Text Box 23"/>
            <p:cNvSpPr txBox="1">
              <a:spLocks noChangeArrowheads="1"/>
            </p:cNvSpPr>
            <p:nvPr/>
          </p:nvSpPr>
          <p:spPr bwMode="auto">
            <a:xfrm>
              <a:off x="3653" y="1328"/>
              <a:ext cx="535" cy="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i="1">
                  <a:latin typeface="Times New Roman" pitchFamily="18" charset="0"/>
                </a:rPr>
                <a:t>D</a:t>
              </a:r>
              <a:r>
                <a:rPr lang="en-US" sz="2800" i="1" baseline="-25000">
                  <a:latin typeface="Times New Roman" pitchFamily="18" charset="0"/>
                </a:rPr>
                <a:t>s</a:t>
              </a:r>
              <a:r>
                <a:rPr lang="en-US" sz="2800" i="1" baseline="30000">
                  <a:latin typeface="Symbol" pitchFamily="18" charset="2"/>
                </a:rPr>
                <a:t>-</a:t>
              </a:r>
              <a:endParaRPr lang="en-US" sz="2800" i="1" baseline="30000">
                <a:latin typeface="Times New Roman" pitchFamily="18" charset="0"/>
              </a:endParaRPr>
            </a:p>
          </p:txBody>
        </p:sp>
        <p:sp>
          <p:nvSpPr>
            <p:cNvPr id="83992" name="Text Box 24"/>
            <p:cNvSpPr txBox="1">
              <a:spLocks noChangeArrowheads="1"/>
            </p:cNvSpPr>
            <p:nvPr/>
          </p:nvSpPr>
          <p:spPr bwMode="auto">
            <a:xfrm>
              <a:off x="3799" y="1812"/>
              <a:ext cx="415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Symbol" pitchFamily="18" charset="2"/>
                </a:rPr>
                <a:t>K</a:t>
              </a:r>
              <a:r>
                <a:rPr lang="en-US" sz="2400" i="1" baseline="30000">
                  <a:latin typeface="Symbol" pitchFamily="18" charset="2"/>
                </a:rPr>
                <a:t>+</a:t>
              </a:r>
            </a:p>
          </p:txBody>
        </p:sp>
        <p:sp>
          <p:nvSpPr>
            <p:cNvPr id="83993" name="Freeform 25"/>
            <p:cNvSpPr>
              <a:spLocks/>
            </p:cNvSpPr>
            <p:nvPr/>
          </p:nvSpPr>
          <p:spPr bwMode="auto">
            <a:xfrm>
              <a:off x="1068" y="1336"/>
              <a:ext cx="1723" cy="268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1152" y="16"/>
                </a:cxn>
                <a:cxn ang="0">
                  <a:pos x="2208" y="400"/>
                </a:cxn>
              </a:cxnLst>
              <a:rect l="0" t="0" r="r" b="b"/>
              <a:pathLst>
                <a:path w="2208" h="496">
                  <a:moveTo>
                    <a:pt x="0" y="496"/>
                  </a:moveTo>
                  <a:cubicBezTo>
                    <a:pt x="392" y="264"/>
                    <a:pt x="784" y="32"/>
                    <a:pt x="1152" y="16"/>
                  </a:cubicBezTo>
                  <a:cubicBezTo>
                    <a:pt x="1520" y="0"/>
                    <a:pt x="1864" y="200"/>
                    <a:pt x="2208" y="400"/>
                  </a:cubicBez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94" name="Freeform 26"/>
            <p:cNvSpPr>
              <a:spLocks/>
            </p:cNvSpPr>
            <p:nvPr/>
          </p:nvSpPr>
          <p:spPr bwMode="auto">
            <a:xfrm flipV="1">
              <a:off x="1068" y="1734"/>
              <a:ext cx="1723" cy="250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1152" y="16"/>
                </a:cxn>
                <a:cxn ang="0">
                  <a:pos x="2208" y="400"/>
                </a:cxn>
              </a:cxnLst>
              <a:rect l="0" t="0" r="r" b="b"/>
              <a:pathLst>
                <a:path w="2208" h="496">
                  <a:moveTo>
                    <a:pt x="0" y="496"/>
                  </a:moveTo>
                  <a:cubicBezTo>
                    <a:pt x="392" y="264"/>
                    <a:pt x="784" y="32"/>
                    <a:pt x="1152" y="16"/>
                  </a:cubicBezTo>
                  <a:cubicBezTo>
                    <a:pt x="1520" y="0"/>
                    <a:pt x="1864" y="200"/>
                    <a:pt x="2208" y="400"/>
                  </a:cubicBez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152400" y="3429000"/>
            <a:ext cx="502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aphicFrame>
        <p:nvGraphicFramePr>
          <p:cNvPr id="83997" name="Object 29"/>
          <p:cNvGraphicFramePr>
            <a:graphicFrameLocks noChangeAspect="1"/>
          </p:cNvGraphicFramePr>
          <p:nvPr/>
        </p:nvGraphicFramePr>
        <p:xfrm>
          <a:off x="6781800" y="1981200"/>
          <a:ext cx="16748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086" name="Equation" r:id="rId8" imgW="774360" imgH="241200" progId="Equation.3">
                  <p:embed/>
                </p:oleObj>
              </mc:Choice>
              <mc:Fallback>
                <p:oleObj name="Equation" r:id="rId8" imgW="774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981200"/>
                        <a:ext cx="1674813" cy="52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6096000" y="1295400"/>
            <a:ext cx="25812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 interference pattern:</a:t>
            </a:r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1524000" y="2286000"/>
            <a:ext cx="2057400" cy="0"/>
          </a:xfrm>
          <a:prstGeom prst="line">
            <a:avLst/>
          </a:prstGeom>
          <a:noFill/>
          <a:ln w="25400">
            <a:solidFill>
              <a:srgbClr val="CC00FF"/>
            </a:solidFill>
            <a:prstDash val="lg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000" name="Text Box 32"/>
          <p:cNvSpPr txBox="1">
            <a:spLocks noChangeArrowheads="1"/>
          </p:cNvSpPr>
          <p:nvPr/>
        </p:nvSpPr>
        <p:spPr bwMode="auto">
          <a:xfrm>
            <a:off x="1905000" y="2209800"/>
            <a:ext cx="120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C00FF"/>
                </a:solidFill>
              </a:rPr>
              <a:t>Decay time</a:t>
            </a:r>
          </a:p>
        </p:txBody>
      </p:sp>
      <p:sp>
        <p:nvSpPr>
          <p:cNvPr id="84004" name="Text Box 36"/>
          <p:cNvSpPr txBox="1">
            <a:spLocks noChangeArrowheads="1"/>
          </p:cNvSpPr>
          <p:nvPr/>
        </p:nvSpPr>
        <p:spPr bwMode="auto">
          <a:xfrm>
            <a:off x="7377113" y="5181600"/>
            <a:ext cx="1624012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FF"/>
                </a:solidFill>
                <a:sym typeface="Wingdings" pitchFamily="2" charset="2"/>
              </a:rPr>
              <a:t> </a:t>
            </a:r>
            <a:r>
              <a:rPr lang="en-US">
                <a:solidFill>
                  <a:srgbClr val="CC00FF"/>
                </a:solidFill>
              </a:rPr>
              <a:t>Decay time</a:t>
            </a:r>
          </a:p>
        </p:txBody>
      </p:sp>
    </p:spTree>
    <p:extLst>
      <p:ext uri="{BB962C8B-B14F-4D97-AF65-F5344CB8AC3E}">
        <p14:creationId xmlns:p14="http://schemas.microsoft.com/office/powerpoint/2010/main" val="266275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8" grpId="0" animBg="1"/>
      <p:bldP spid="83999" grpId="0" animBg="1"/>
      <p:bldP spid="84000" grpId="0"/>
      <p:bldP spid="8400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2F58-FC3F-4A48-BF24-20454EF7E91C}" type="slidenum">
              <a:rPr lang="en-US"/>
              <a:pPr/>
              <a:t>57</a:t>
            </a:fld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CP Violation:</a:t>
            </a:r>
            <a:br>
              <a:rPr lang="en-US" sz="4000"/>
            </a:br>
            <a:r>
              <a:rPr lang="en-US" sz="4000"/>
              <a:t>matter – antimatter asymmetry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3733800"/>
            <a:ext cx="4800600" cy="1995488"/>
            <a:chOff x="432" y="2592"/>
            <a:chExt cx="3024" cy="1257"/>
          </a:xfrm>
        </p:grpSpPr>
        <p:sp>
          <p:nvSpPr>
            <p:cNvPr id="55300" name="Rectangle 4"/>
            <p:cNvSpPr>
              <a:spLocks noChangeArrowheads="1"/>
            </p:cNvSpPr>
            <p:nvPr/>
          </p:nvSpPr>
          <p:spPr bwMode="auto">
            <a:xfrm>
              <a:off x="1019" y="3560"/>
              <a:ext cx="1237" cy="28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55301" name="Object 5"/>
            <p:cNvGraphicFramePr>
              <a:graphicFrameLocks noChangeAspect="1"/>
            </p:cNvGraphicFramePr>
            <p:nvPr/>
          </p:nvGraphicFramePr>
          <p:xfrm>
            <a:off x="1146" y="3600"/>
            <a:ext cx="895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342" name="Equation" r:id="rId3" imgW="1168200" imgH="253800" progId="Equation.DSMT4">
                    <p:embed/>
                  </p:oleObj>
                </mc:Choice>
                <mc:Fallback>
                  <p:oleObj name="Equation" r:id="rId3" imgW="11682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6" y="3600"/>
                          <a:ext cx="895" cy="2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>
              <a:off x="1019" y="2592"/>
              <a:ext cx="1121" cy="28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55303" name="Object 7"/>
            <p:cNvGraphicFramePr>
              <a:graphicFrameLocks noChangeAspect="1"/>
            </p:cNvGraphicFramePr>
            <p:nvPr/>
          </p:nvGraphicFramePr>
          <p:xfrm>
            <a:off x="1430" y="2643"/>
            <a:ext cx="516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343" name="Equation" r:id="rId5" imgW="799920" imgH="253800" progId="Equation.DSMT4">
                    <p:embed/>
                  </p:oleObj>
                </mc:Choice>
                <mc:Fallback>
                  <p:oleObj name="Equation" r:id="rId5" imgW="79992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2643"/>
                          <a:ext cx="516" cy="2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25" y="3152"/>
              <a:ext cx="173" cy="154"/>
              <a:chOff x="480" y="2544"/>
              <a:chExt cx="288" cy="288"/>
            </a:xfrm>
          </p:grpSpPr>
          <p:sp>
            <p:nvSpPr>
              <p:cNvPr id="55305" name="Oval 9"/>
              <p:cNvSpPr>
                <a:spLocks noChangeArrowheads="1"/>
              </p:cNvSpPr>
              <p:nvPr/>
            </p:nvSpPr>
            <p:spPr bwMode="auto">
              <a:xfrm>
                <a:off x="528" y="259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06" name="Oval 10"/>
              <p:cNvSpPr>
                <a:spLocks noChangeArrowheads="1"/>
              </p:cNvSpPr>
              <p:nvPr/>
            </p:nvSpPr>
            <p:spPr bwMode="auto">
              <a:xfrm>
                <a:off x="624" y="268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07" name="Oval 11"/>
              <p:cNvSpPr>
                <a:spLocks noChangeArrowheads="1"/>
              </p:cNvSpPr>
              <p:nvPr/>
            </p:nvSpPr>
            <p:spPr bwMode="auto">
              <a:xfrm>
                <a:off x="480" y="2544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455" y="3229"/>
              <a:ext cx="174" cy="152"/>
              <a:chOff x="3504" y="3360"/>
              <a:chExt cx="288" cy="288"/>
            </a:xfrm>
          </p:grpSpPr>
          <p:sp>
            <p:nvSpPr>
              <p:cNvPr id="55309" name="Oval 13"/>
              <p:cNvSpPr>
                <a:spLocks noChangeArrowheads="1"/>
              </p:cNvSpPr>
              <p:nvPr/>
            </p:nvSpPr>
            <p:spPr bwMode="auto">
              <a:xfrm>
                <a:off x="3648" y="350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10" name="Oval 14"/>
              <p:cNvSpPr>
                <a:spLocks noChangeArrowheads="1"/>
              </p:cNvSpPr>
              <p:nvPr/>
            </p:nvSpPr>
            <p:spPr bwMode="auto">
              <a:xfrm>
                <a:off x="3552" y="3408"/>
                <a:ext cx="96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11" name="Oval 15"/>
              <p:cNvSpPr>
                <a:spLocks noChangeArrowheads="1"/>
              </p:cNvSpPr>
              <p:nvPr/>
            </p:nvSpPr>
            <p:spPr bwMode="auto">
              <a:xfrm>
                <a:off x="3504" y="3360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309" y="3101"/>
              <a:ext cx="173" cy="153"/>
              <a:chOff x="3744" y="2688"/>
              <a:chExt cx="288" cy="288"/>
            </a:xfrm>
          </p:grpSpPr>
          <p:sp>
            <p:nvSpPr>
              <p:cNvPr id="55313" name="Oval 17"/>
              <p:cNvSpPr>
                <a:spLocks noChangeArrowheads="1"/>
              </p:cNvSpPr>
              <p:nvPr/>
            </p:nvSpPr>
            <p:spPr bwMode="auto">
              <a:xfrm>
                <a:off x="3888" y="28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14" name="Oval 18"/>
              <p:cNvSpPr>
                <a:spLocks noChangeArrowheads="1"/>
              </p:cNvSpPr>
              <p:nvPr/>
            </p:nvSpPr>
            <p:spPr bwMode="auto">
              <a:xfrm>
                <a:off x="3792" y="2736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15" name="Oval 19"/>
              <p:cNvSpPr>
                <a:spLocks noChangeArrowheads="1"/>
              </p:cNvSpPr>
              <p:nvPr/>
            </p:nvSpPr>
            <p:spPr bwMode="auto">
              <a:xfrm>
                <a:off x="3744" y="2688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55316" name="Line 20"/>
            <p:cNvSpPr>
              <a:spLocks noChangeShapeType="1"/>
            </p:cNvSpPr>
            <p:nvPr/>
          </p:nvSpPr>
          <p:spPr bwMode="auto">
            <a:xfrm flipV="1">
              <a:off x="2485" y="2974"/>
              <a:ext cx="460" cy="1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5317" name="Line 21"/>
            <p:cNvSpPr>
              <a:spLocks noChangeShapeType="1"/>
            </p:cNvSpPr>
            <p:nvPr/>
          </p:nvSpPr>
          <p:spPr bwMode="auto">
            <a:xfrm>
              <a:off x="2632" y="3331"/>
              <a:ext cx="431" cy="1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5318" name="Text Box 22"/>
            <p:cNvSpPr txBox="1">
              <a:spLocks noChangeArrowheads="1"/>
            </p:cNvSpPr>
            <p:nvPr/>
          </p:nvSpPr>
          <p:spPr bwMode="auto">
            <a:xfrm>
              <a:off x="432" y="3152"/>
              <a:ext cx="2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B</a:t>
              </a:r>
              <a:r>
                <a:rPr lang="en-US" sz="2400" i="1" baseline="-25000">
                  <a:latin typeface="Times New Roman" pitchFamily="18" charset="0"/>
                </a:rPr>
                <a:t>s</a:t>
              </a:r>
              <a:endParaRPr lang="en-US" sz="2400" i="1">
                <a:latin typeface="Times New Roman" pitchFamily="18" charset="0"/>
              </a:endParaRPr>
            </a:p>
          </p:txBody>
        </p:sp>
        <p:sp>
          <p:nvSpPr>
            <p:cNvPr id="55319" name="Text Box 23"/>
            <p:cNvSpPr txBox="1">
              <a:spLocks noChangeArrowheads="1"/>
            </p:cNvSpPr>
            <p:nvPr/>
          </p:nvSpPr>
          <p:spPr bwMode="auto">
            <a:xfrm>
              <a:off x="2954" y="2881"/>
              <a:ext cx="5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i="1">
                  <a:latin typeface="Times New Roman" pitchFamily="18" charset="0"/>
                </a:rPr>
                <a:t>D</a:t>
              </a:r>
              <a:r>
                <a:rPr lang="en-US" sz="2800" i="1" baseline="-25000">
                  <a:latin typeface="Times New Roman" pitchFamily="18" charset="0"/>
                </a:rPr>
                <a:t>s</a:t>
              </a:r>
              <a:r>
                <a:rPr lang="en-US" sz="2800" i="1" baseline="3000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3071" y="3357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Symbol" pitchFamily="18" charset="2"/>
                </a:rPr>
                <a:t>K</a:t>
              </a:r>
              <a:r>
                <a:rPr lang="en-US" sz="2400" i="1" baseline="30000">
                  <a:latin typeface="Symbol" pitchFamily="18" charset="2"/>
                </a:rPr>
                <a:t>-</a:t>
              </a:r>
            </a:p>
          </p:txBody>
        </p:sp>
        <p:sp>
          <p:nvSpPr>
            <p:cNvPr id="55321" name="Freeform 25"/>
            <p:cNvSpPr>
              <a:spLocks/>
            </p:cNvSpPr>
            <p:nvPr/>
          </p:nvSpPr>
          <p:spPr bwMode="auto">
            <a:xfrm>
              <a:off x="930" y="2889"/>
              <a:ext cx="1324" cy="263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1152" y="16"/>
                </a:cxn>
                <a:cxn ang="0">
                  <a:pos x="2208" y="400"/>
                </a:cxn>
              </a:cxnLst>
              <a:rect l="0" t="0" r="r" b="b"/>
              <a:pathLst>
                <a:path w="2208" h="496">
                  <a:moveTo>
                    <a:pt x="0" y="496"/>
                  </a:moveTo>
                  <a:cubicBezTo>
                    <a:pt x="392" y="264"/>
                    <a:pt x="784" y="32"/>
                    <a:pt x="1152" y="16"/>
                  </a:cubicBezTo>
                  <a:cubicBezTo>
                    <a:pt x="1520" y="0"/>
                    <a:pt x="1864" y="200"/>
                    <a:pt x="2208" y="400"/>
                  </a:cubicBezTo>
                </a:path>
              </a:pathLst>
            </a:custGeom>
            <a:noFill/>
            <a:ln w="63500">
              <a:solidFill>
                <a:srgbClr val="3366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5322" name="Freeform 26"/>
            <p:cNvSpPr>
              <a:spLocks/>
            </p:cNvSpPr>
            <p:nvPr/>
          </p:nvSpPr>
          <p:spPr bwMode="auto">
            <a:xfrm flipV="1">
              <a:off x="930" y="3280"/>
              <a:ext cx="1324" cy="246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1152" y="16"/>
                </a:cxn>
                <a:cxn ang="0">
                  <a:pos x="2208" y="400"/>
                </a:cxn>
              </a:cxnLst>
              <a:rect l="0" t="0" r="r" b="b"/>
              <a:pathLst>
                <a:path w="2208" h="496">
                  <a:moveTo>
                    <a:pt x="0" y="496"/>
                  </a:moveTo>
                  <a:cubicBezTo>
                    <a:pt x="392" y="264"/>
                    <a:pt x="784" y="32"/>
                    <a:pt x="1152" y="16"/>
                  </a:cubicBezTo>
                  <a:cubicBezTo>
                    <a:pt x="1520" y="0"/>
                    <a:pt x="1864" y="200"/>
                    <a:pt x="2208" y="400"/>
                  </a:cubicBezTo>
                </a:path>
              </a:pathLst>
            </a:custGeom>
            <a:noFill/>
            <a:ln w="63500">
              <a:solidFill>
                <a:srgbClr val="3366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5323" name="Line 27"/>
            <p:cNvSpPr>
              <a:spLocks noChangeShapeType="1"/>
            </p:cNvSpPr>
            <p:nvPr/>
          </p:nvSpPr>
          <p:spPr bwMode="auto">
            <a:xfrm>
              <a:off x="461" y="3178"/>
              <a:ext cx="14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85800" y="1295400"/>
            <a:ext cx="4706938" cy="1981200"/>
            <a:chOff x="432" y="1034"/>
            <a:chExt cx="3782" cy="1270"/>
          </a:xfrm>
        </p:grpSpPr>
        <p:sp>
          <p:nvSpPr>
            <p:cNvPr id="55325" name="Rectangle 29"/>
            <p:cNvSpPr>
              <a:spLocks noChangeArrowheads="1"/>
            </p:cNvSpPr>
            <p:nvPr/>
          </p:nvSpPr>
          <p:spPr bwMode="auto">
            <a:xfrm>
              <a:off x="1181" y="2019"/>
              <a:ext cx="1610" cy="28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55326" name="Object 30"/>
            <p:cNvGraphicFramePr>
              <a:graphicFrameLocks noChangeAspect="1"/>
            </p:cNvGraphicFramePr>
            <p:nvPr/>
          </p:nvGraphicFramePr>
          <p:xfrm>
            <a:off x="1344" y="2016"/>
            <a:ext cx="1227" cy="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344" name="Equation" r:id="rId7" imgW="1168200" imgH="253800" progId="Equation.DSMT4">
                    <p:embed/>
                  </p:oleObj>
                </mc:Choice>
                <mc:Fallback>
                  <p:oleObj name="Equation" r:id="rId7" imgW="11682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016"/>
                          <a:ext cx="1227" cy="2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>
              <a:off x="1181" y="1034"/>
              <a:ext cx="1460" cy="28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55328" name="Object 32"/>
            <p:cNvGraphicFramePr>
              <a:graphicFrameLocks noChangeAspect="1"/>
            </p:cNvGraphicFramePr>
            <p:nvPr/>
          </p:nvGraphicFramePr>
          <p:xfrm>
            <a:off x="1632" y="1061"/>
            <a:ext cx="673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345" name="Equation" r:id="rId9" imgW="799920" imgH="241200" progId="Equation.DSMT4">
                    <p:embed/>
                  </p:oleObj>
                </mc:Choice>
                <mc:Fallback>
                  <p:oleObj name="Equation" r:id="rId9" imgW="79992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1061"/>
                          <a:ext cx="673" cy="2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" name="Group 33"/>
            <p:cNvGrpSpPr>
              <a:grpSpLocks/>
            </p:cNvGrpSpPr>
            <p:nvPr/>
          </p:nvGrpSpPr>
          <p:grpSpPr bwMode="auto">
            <a:xfrm>
              <a:off x="806" y="1604"/>
              <a:ext cx="225" cy="156"/>
              <a:chOff x="480" y="2544"/>
              <a:chExt cx="288" cy="288"/>
            </a:xfrm>
          </p:grpSpPr>
          <p:sp>
            <p:nvSpPr>
              <p:cNvPr id="55330" name="Oval 34"/>
              <p:cNvSpPr>
                <a:spLocks noChangeArrowheads="1"/>
              </p:cNvSpPr>
              <p:nvPr/>
            </p:nvSpPr>
            <p:spPr bwMode="auto">
              <a:xfrm>
                <a:off x="528" y="259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31" name="Oval 35"/>
              <p:cNvSpPr>
                <a:spLocks noChangeArrowheads="1"/>
              </p:cNvSpPr>
              <p:nvPr/>
            </p:nvSpPr>
            <p:spPr bwMode="auto">
              <a:xfrm>
                <a:off x="624" y="268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32" name="Oval 36"/>
              <p:cNvSpPr>
                <a:spLocks noChangeArrowheads="1"/>
              </p:cNvSpPr>
              <p:nvPr/>
            </p:nvSpPr>
            <p:spPr bwMode="auto">
              <a:xfrm>
                <a:off x="480" y="2544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8" name="Group 37"/>
            <p:cNvGrpSpPr>
              <a:grpSpLocks/>
            </p:cNvGrpSpPr>
            <p:nvPr/>
          </p:nvGrpSpPr>
          <p:grpSpPr bwMode="auto">
            <a:xfrm>
              <a:off x="3015" y="1682"/>
              <a:ext cx="225" cy="155"/>
              <a:chOff x="3504" y="3360"/>
              <a:chExt cx="288" cy="288"/>
            </a:xfrm>
          </p:grpSpPr>
          <p:sp>
            <p:nvSpPr>
              <p:cNvPr id="55334" name="Oval 38"/>
              <p:cNvSpPr>
                <a:spLocks noChangeArrowheads="1"/>
              </p:cNvSpPr>
              <p:nvPr/>
            </p:nvSpPr>
            <p:spPr bwMode="auto">
              <a:xfrm>
                <a:off x="3648" y="350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35" name="Oval 39"/>
              <p:cNvSpPr>
                <a:spLocks noChangeArrowheads="1"/>
              </p:cNvSpPr>
              <p:nvPr/>
            </p:nvSpPr>
            <p:spPr bwMode="auto">
              <a:xfrm>
                <a:off x="3552" y="3408"/>
                <a:ext cx="96" cy="9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36" name="Oval 40"/>
              <p:cNvSpPr>
                <a:spLocks noChangeArrowheads="1"/>
              </p:cNvSpPr>
              <p:nvPr/>
            </p:nvSpPr>
            <p:spPr bwMode="auto">
              <a:xfrm>
                <a:off x="3504" y="3360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2828" y="1552"/>
              <a:ext cx="225" cy="156"/>
              <a:chOff x="3744" y="2688"/>
              <a:chExt cx="288" cy="288"/>
            </a:xfrm>
          </p:grpSpPr>
          <p:sp>
            <p:nvSpPr>
              <p:cNvPr id="55338" name="Oval 42"/>
              <p:cNvSpPr>
                <a:spLocks noChangeArrowheads="1"/>
              </p:cNvSpPr>
              <p:nvPr/>
            </p:nvSpPr>
            <p:spPr bwMode="auto">
              <a:xfrm>
                <a:off x="3888" y="28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39" name="Oval 43"/>
              <p:cNvSpPr>
                <a:spLocks noChangeArrowheads="1"/>
              </p:cNvSpPr>
              <p:nvPr/>
            </p:nvSpPr>
            <p:spPr bwMode="auto">
              <a:xfrm>
                <a:off x="3792" y="2736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5340" name="Oval 44"/>
              <p:cNvSpPr>
                <a:spLocks noChangeArrowheads="1"/>
              </p:cNvSpPr>
              <p:nvPr/>
            </p:nvSpPr>
            <p:spPr bwMode="auto">
              <a:xfrm>
                <a:off x="3744" y="2688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55341" name="Line 45"/>
            <p:cNvSpPr>
              <a:spLocks noChangeShapeType="1"/>
            </p:cNvSpPr>
            <p:nvPr/>
          </p:nvSpPr>
          <p:spPr bwMode="auto">
            <a:xfrm flipV="1">
              <a:off x="3053" y="1423"/>
              <a:ext cx="599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5342" name="Line 46"/>
            <p:cNvSpPr>
              <a:spLocks noChangeShapeType="1"/>
            </p:cNvSpPr>
            <p:nvPr/>
          </p:nvSpPr>
          <p:spPr bwMode="auto">
            <a:xfrm>
              <a:off x="3240" y="1786"/>
              <a:ext cx="562" cy="1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5343" name="Text Box 47"/>
            <p:cNvSpPr txBox="1">
              <a:spLocks noChangeArrowheads="1"/>
            </p:cNvSpPr>
            <p:nvPr/>
          </p:nvSpPr>
          <p:spPr bwMode="auto">
            <a:xfrm>
              <a:off x="432" y="1604"/>
              <a:ext cx="36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B</a:t>
              </a:r>
              <a:r>
                <a:rPr lang="en-US" sz="2400" i="1" baseline="-25000">
                  <a:latin typeface="Times New Roman" pitchFamily="18" charset="0"/>
                </a:rPr>
                <a:t>s</a:t>
              </a:r>
              <a:endParaRPr lang="en-US" sz="2400" i="1">
                <a:latin typeface="Times New Roman" pitchFamily="18" charset="0"/>
              </a:endParaRPr>
            </a:p>
          </p:txBody>
        </p:sp>
        <p:sp>
          <p:nvSpPr>
            <p:cNvPr id="55344" name="Text Box 48"/>
            <p:cNvSpPr txBox="1">
              <a:spLocks noChangeArrowheads="1"/>
            </p:cNvSpPr>
            <p:nvPr/>
          </p:nvSpPr>
          <p:spPr bwMode="auto">
            <a:xfrm>
              <a:off x="3653" y="1328"/>
              <a:ext cx="535" cy="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i="1">
                  <a:latin typeface="Times New Roman" pitchFamily="18" charset="0"/>
                </a:rPr>
                <a:t>D</a:t>
              </a:r>
              <a:r>
                <a:rPr lang="en-US" sz="2800" i="1" baseline="-25000">
                  <a:latin typeface="Times New Roman" pitchFamily="18" charset="0"/>
                </a:rPr>
                <a:t>s</a:t>
              </a:r>
              <a:r>
                <a:rPr lang="en-US" sz="2800" i="1" baseline="30000">
                  <a:latin typeface="Symbol" pitchFamily="18" charset="2"/>
                </a:rPr>
                <a:t>-</a:t>
              </a:r>
              <a:endParaRPr lang="en-US" sz="2800" i="1" baseline="30000">
                <a:latin typeface="Times New Roman" pitchFamily="18" charset="0"/>
              </a:endParaRPr>
            </a:p>
          </p:txBody>
        </p:sp>
        <p:sp>
          <p:nvSpPr>
            <p:cNvPr id="55345" name="Text Box 49"/>
            <p:cNvSpPr txBox="1">
              <a:spLocks noChangeArrowheads="1"/>
            </p:cNvSpPr>
            <p:nvPr/>
          </p:nvSpPr>
          <p:spPr bwMode="auto">
            <a:xfrm>
              <a:off x="3799" y="1812"/>
              <a:ext cx="415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Symbol" pitchFamily="18" charset="2"/>
                </a:rPr>
                <a:t>K</a:t>
              </a:r>
              <a:r>
                <a:rPr lang="en-US" sz="2400" i="1" baseline="30000">
                  <a:latin typeface="Symbol" pitchFamily="18" charset="2"/>
                </a:rPr>
                <a:t>+</a:t>
              </a:r>
            </a:p>
          </p:txBody>
        </p:sp>
        <p:sp>
          <p:nvSpPr>
            <p:cNvPr id="55346" name="Freeform 50"/>
            <p:cNvSpPr>
              <a:spLocks/>
            </p:cNvSpPr>
            <p:nvPr/>
          </p:nvSpPr>
          <p:spPr bwMode="auto">
            <a:xfrm>
              <a:off x="1068" y="1336"/>
              <a:ext cx="1723" cy="268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1152" y="16"/>
                </a:cxn>
                <a:cxn ang="0">
                  <a:pos x="2208" y="400"/>
                </a:cxn>
              </a:cxnLst>
              <a:rect l="0" t="0" r="r" b="b"/>
              <a:pathLst>
                <a:path w="2208" h="496">
                  <a:moveTo>
                    <a:pt x="0" y="496"/>
                  </a:moveTo>
                  <a:cubicBezTo>
                    <a:pt x="392" y="264"/>
                    <a:pt x="784" y="32"/>
                    <a:pt x="1152" y="16"/>
                  </a:cubicBezTo>
                  <a:cubicBezTo>
                    <a:pt x="1520" y="0"/>
                    <a:pt x="1864" y="200"/>
                    <a:pt x="2208" y="400"/>
                  </a:cubicBez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5347" name="Freeform 51"/>
            <p:cNvSpPr>
              <a:spLocks/>
            </p:cNvSpPr>
            <p:nvPr/>
          </p:nvSpPr>
          <p:spPr bwMode="auto">
            <a:xfrm flipV="1">
              <a:off x="1068" y="1734"/>
              <a:ext cx="1723" cy="250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1152" y="16"/>
                </a:cxn>
                <a:cxn ang="0">
                  <a:pos x="2208" y="400"/>
                </a:cxn>
              </a:cxnLst>
              <a:rect l="0" t="0" r="r" b="b"/>
              <a:pathLst>
                <a:path w="2208" h="496">
                  <a:moveTo>
                    <a:pt x="0" y="496"/>
                  </a:moveTo>
                  <a:cubicBezTo>
                    <a:pt x="392" y="264"/>
                    <a:pt x="784" y="32"/>
                    <a:pt x="1152" y="16"/>
                  </a:cubicBezTo>
                  <a:cubicBezTo>
                    <a:pt x="1520" y="0"/>
                    <a:pt x="1864" y="200"/>
                    <a:pt x="2208" y="400"/>
                  </a:cubicBez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5348" name="Line 52"/>
          <p:cNvSpPr>
            <a:spLocks noChangeShapeType="1"/>
          </p:cNvSpPr>
          <p:nvPr/>
        </p:nvSpPr>
        <p:spPr bwMode="auto">
          <a:xfrm flipV="1">
            <a:off x="152400" y="3429000"/>
            <a:ext cx="502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55349" name="Text Box 53"/>
          <p:cNvSpPr txBox="1">
            <a:spLocks noChangeArrowheads="1"/>
          </p:cNvSpPr>
          <p:nvPr/>
        </p:nvSpPr>
        <p:spPr bwMode="auto">
          <a:xfrm>
            <a:off x="152400" y="1752600"/>
            <a:ext cx="841375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Matter</a:t>
            </a:r>
          </a:p>
        </p:txBody>
      </p:sp>
      <p:sp>
        <p:nvSpPr>
          <p:cNvPr id="55350" name="Text Box 54"/>
          <p:cNvSpPr txBox="1">
            <a:spLocks noChangeArrowheads="1"/>
          </p:cNvSpPr>
          <p:nvPr/>
        </p:nvSpPr>
        <p:spPr bwMode="auto">
          <a:xfrm>
            <a:off x="152400" y="3962400"/>
            <a:ext cx="1235075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Antimatter</a:t>
            </a:r>
          </a:p>
        </p:txBody>
      </p:sp>
      <p:sp>
        <p:nvSpPr>
          <p:cNvPr id="55351" name="AutoShape 55"/>
          <p:cNvSpPr>
            <a:spLocks noChangeArrowheads="1"/>
          </p:cNvSpPr>
          <p:nvPr/>
        </p:nvSpPr>
        <p:spPr bwMode="auto">
          <a:xfrm>
            <a:off x="304800" y="3124200"/>
            <a:ext cx="228600" cy="685800"/>
          </a:xfrm>
          <a:prstGeom prst="curvedLef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55352" name="Text Box 56"/>
          <p:cNvSpPr txBox="1">
            <a:spLocks noChangeArrowheads="1"/>
          </p:cNvSpPr>
          <p:nvPr/>
        </p:nvSpPr>
        <p:spPr bwMode="auto">
          <a:xfrm>
            <a:off x="0" y="28194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CP-mirror:</a:t>
            </a:r>
          </a:p>
        </p:txBody>
      </p:sp>
      <p:sp>
        <p:nvSpPr>
          <p:cNvPr id="55356" name="Text Box 60"/>
          <p:cNvSpPr txBox="1">
            <a:spLocks noChangeArrowheads="1"/>
          </p:cNvSpPr>
          <p:nvPr/>
        </p:nvSpPr>
        <p:spPr bwMode="auto">
          <a:xfrm>
            <a:off x="5562600" y="5715000"/>
            <a:ext cx="3276600" cy="92551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Observation of CP Violation is a consequence  of  quantum interference!!</a:t>
            </a:r>
          </a:p>
        </p:txBody>
      </p:sp>
      <p:sp>
        <p:nvSpPr>
          <p:cNvPr id="55357" name="Line 61"/>
          <p:cNvSpPr>
            <a:spLocks noChangeShapeType="1"/>
          </p:cNvSpPr>
          <p:nvPr/>
        </p:nvSpPr>
        <p:spPr bwMode="auto">
          <a:xfrm>
            <a:off x="1524000" y="2286000"/>
            <a:ext cx="2057400" cy="0"/>
          </a:xfrm>
          <a:prstGeom prst="line">
            <a:avLst/>
          </a:prstGeom>
          <a:noFill/>
          <a:ln w="25400">
            <a:solidFill>
              <a:srgbClr val="CC00FF"/>
            </a:solidFill>
            <a:prstDash val="lg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55358" name="Text Box 62"/>
          <p:cNvSpPr txBox="1">
            <a:spLocks noChangeArrowheads="1"/>
          </p:cNvSpPr>
          <p:nvPr/>
        </p:nvSpPr>
        <p:spPr bwMode="auto">
          <a:xfrm>
            <a:off x="1905000" y="2209800"/>
            <a:ext cx="120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C00FF"/>
                </a:solidFill>
              </a:rPr>
              <a:t>Decay time</a:t>
            </a:r>
          </a:p>
        </p:txBody>
      </p:sp>
      <p:sp>
        <p:nvSpPr>
          <p:cNvPr id="55359" name="Line 63"/>
          <p:cNvSpPr>
            <a:spLocks noChangeShapeType="1"/>
          </p:cNvSpPr>
          <p:nvPr/>
        </p:nvSpPr>
        <p:spPr bwMode="auto">
          <a:xfrm>
            <a:off x="1524000" y="4724400"/>
            <a:ext cx="2057400" cy="0"/>
          </a:xfrm>
          <a:prstGeom prst="line">
            <a:avLst/>
          </a:prstGeom>
          <a:noFill/>
          <a:ln w="25400">
            <a:solidFill>
              <a:srgbClr val="CC00FF"/>
            </a:solidFill>
            <a:prstDash val="lgDash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55360" name="Text Box 64"/>
          <p:cNvSpPr txBox="1">
            <a:spLocks noChangeArrowheads="1"/>
          </p:cNvSpPr>
          <p:nvPr/>
        </p:nvSpPr>
        <p:spPr bwMode="auto">
          <a:xfrm>
            <a:off x="1905000" y="4648200"/>
            <a:ext cx="120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C00FF"/>
                </a:solidFill>
              </a:rPr>
              <a:t>Decay time</a:t>
            </a:r>
          </a:p>
        </p:txBody>
      </p:sp>
      <p:pic>
        <p:nvPicPr>
          <p:cNvPr id="55361" name="Picture 65" descr="cpviolati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10200" y="1447800"/>
            <a:ext cx="3962400" cy="3962400"/>
          </a:xfrm>
          <a:prstGeom prst="rect">
            <a:avLst/>
          </a:prstGeom>
          <a:noFill/>
        </p:spPr>
      </p:pic>
      <p:graphicFrame>
        <p:nvGraphicFramePr>
          <p:cNvPr id="55354" name="Object 58"/>
          <p:cNvGraphicFramePr>
            <a:graphicFrameLocks noChangeAspect="1"/>
          </p:cNvGraphicFramePr>
          <p:nvPr/>
        </p:nvGraphicFramePr>
        <p:xfrm>
          <a:off x="6781800" y="1981200"/>
          <a:ext cx="1701800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346" name="Equation" r:id="rId12" imgW="787320" imgH="507960" progId="Equation.3">
                  <p:embed/>
                </p:oleObj>
              </mc:Choice>
              <mc:Fallback>
                <p:oleObj name="Equation" r:id="rId12" imgW="7873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981200"/>
                        <a:ext cx="1701800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62" name="Text Box 66"/>
          <p:cNvSpPr txBox="1">
            <a:spLocks noChangeArrowheads="1"/>
          </p:cNvSpPr>
          <p:nvPr/>
        </p:nvSpPr>
        <p:spPr bwMode="auto">
          <a:xfrm>
            <a:off x="7377113" y="5181600"/>
            <a:ext cx="1624012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FF"/>
                </a:solidFill>
                <a:sym typeface="Wingdings" pitchFamily="2" charset="2"/>
              </a:rPr>
              <a:t> </a:t>
            </a:r>
            <a:r>
              <a:rPr lang="en-US">
                <a:solidFill>
                  <a:srgbClr val="CC00FF"/>
                </a:solidFill>
              </a:rPr>
              <a:t>Decay time</a:t>
            </a:r>
          </a:p>
        </p:txBody>
      </p:sp>
      <p:sp>
        <p:nvSpPr>
          <p:cNvPr id="55364" name="Text Box 68"/>
          <p:cNvSpPr txBox="1">
            <a:spLocks noChangeArrowheads="1"/>
          </p:cNvSpPr>
          <p:nvPr/>
        </p:nvSpPr>
        <p:spPr bwMode="auto">
          <a:xfrm>
            <a:off x="6096000" y="1295400"/>
            <a:ext cx="25812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 interference pattern:</a:t>
            </a:r>
          </a:p>
        </p:txBody>
      </p:sp>
    </p:spTree>
    <p:extLst>
      <p:ext uri="{BB962C8B-B14F-4D97-AF65-F5344CB8AC3E}">
        <p14:creationId xmlns:p14="http://schemas.microsoft.com/office/powerpoint/2010/main" val="51513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5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Slit: Particle-Wave </a:t>
            </a:r>
            <a:r>
              <a:rPr lang="en-US" dirty="0"/>
              <a:t>D</a:t>
            </a:r>
            <a:r>
              <a:rPr lang="en-US" dirty="0" smtClean="0"/>
              <a:t>uality</a:t>
            </a:r>
            <a:endParaRPr lang="en-US" dirty="0"/>
          </a:p>
        </p:txBody>
      </p:sp>
      <p:pic>
        <p:nvPicPr>
          <p:cNvPr id="4" name="Picture 3" descr="Wave-Particle-Pe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5" y="1360626"/>
            <a:ext cx="9041735" cy="481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0" y="769560"/>
            <a:ext cx="382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he decaying particle’s point of view</a:t>
            </a:r>
            <a:r>
              <a:rPr lang="is-IS" dirty="0" smtClean="0">
                <a:solidFill>
                  <a:srgbClr val="0000FF"/>
                </a:solidFill>
              </a:rPr>
              <a:t>….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4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10" y="2766999"/>
            <a:ext cx="7624790" cy="5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Measurements of CP Violation with B-mesons.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5A7B-1997-4756-A11C-962A48CA8C3D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5575" y="4760913"/>
            <a:ext cx="2308225" cy="1279525"/>
            <a:chOff x="98" y="2999"/>
            <a:chExt cx="1454" cy="806"/>
          </a:xfrm>
        </p:grpSpPr>
        <p:pic>
          <p:nvPicPr>
            <p:cNvPr id="582659" name="Picture 3"/>
            <p:cNvPicPr>
              <a:picLocks noChangeAspect="1" noChangeArrowheads="1"/>
            </p:cNvPicPr>
            <p:nvPr/>
          </p:nvPicPr>
          <p:blipFill>
            <a:blip r:embed="rId3"/>
            <a:srcRect r="54648"/>
            <a:stretch>
              <a:fillRect/>
            </a:stretch>
          </p:blipFill>
          <p:spPr bwMode="auto">
            <a:xfrm>
              <a:off x="98" y="2999"/>
              <a:ext cx="1454" cy="8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582660" name="Rectangle 4"/>
            <p:cNvSpPr>
              <a:spLocks noChangeArrowheads="1"/>
            </p:cNvSpPr>
            <p:nvPr/>
          </p:nvSpPr>
          <p:spPr bwMode="auto">
            <a:xfrm>
              <a:off x="1362" y="3307"/>
              <a:ext cx="112" cy="2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582661" name="Line 5"/>
            <p:cNvSpPr>
              <a:spLocks noChangeShapeType="1"/>
            </p:cNvSpPr>
            <p:nvPr/>
          </p:nvSpPr>
          <p:spPr bwMode="auto">
            <a:xfrm>
              <a:off x="117" y="3333"/>
              <a:ext cx="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596063" y="4783138"/>
            <a:ext cx="2295525" cy="1279525"/>
            <a:chOff x="4155" y="3013"/>
            <a:chExt cx="1446" cy="806"/>
          </a:xfrm>
        </p:grpSpPr>
        <p:pic>
          <p:nvPicPr>
            <p:cNvPr id="582663" name="Picture 7"/>
            <p:cNvPicPr>
              <a:picLocks noChangeAspect="1" noChangeArrowheads="1"/>
            </p:cNvPicPr>
            <p:nvPr/>
          </p:nvPicPr>
          <p:blipFill>
            <a:blip r:embed="rId3"/>
            <a:srcRect l="54897"/>
            <a:stretch>
              <a:fillRect/>
            </a:stretch>
          </p:blipFill>
          <p:spPr bwMode="auto">
            <a:xfrm>
              <a:off x="4155" y="3013"/>
              <a:ext cx="1446" cy="8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582664" name="Rectangle 8"/>
            <p:cNvSpPr>
              <a:spLocks noChangeArrowheads="1"/>
            </p:cNvSpPr>
            <p:nvPr/>
          </p:nvSpPr>
          <p:spPr bwMode="auto">
            <a:xfrm>
              <a:off x="4170" y="3316"/>
              <a:ext cx="112" cy="2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582665" name="Line 9"/>
            <p:cNvSpPr>
              <a:spLocks noChangeShapeType="1"/>
            </p:cNvSpPr>
            <p:nvPr/>
          </p:nvSpPr>
          <p:spPr bwMode="auto">
            <a:xfrm>
              <a:off x="5454" y="3332"/>
              <a:ext cx="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582666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Describing Mixing…</a:t>
            </a:r>
          </a:p>
        </p:txBody>
      </p:sp>
      <p:sp>
        <p:nvSpPr>
          <p:cNvPr id="582667" name="Text Box 11"/>
          <p:cNvSpPr txBox="1">
            <a:spLocks noChangeArrowheads="1"/>
          </p:cNvSpPr>
          <p:nvPr/>
        </p:nvSpPr>
        <p:spPr bwMode="auto">
          <a:xfrm>
            <a:off x="152400" y="817547"/>
            <a:ext cx="899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Time evolution of B</a:t>
            </a:r>
            <a:r>
              <a:rPr lang="en-US" sz="2000" baseline="30000" dirty="0">
                <a:solidFill>
                  <a:srgbClr val="000099"/>
                </a:solidFill>
              </a:rPr>
              <a:t>0</a:t>
            </a:r>
            <a:r>
              <a:rPr lang="en-US" sz="2000" dirty="0">
                <a:solidFill>
                  <a:srgbClr val="000099"/>
                </a:solidFill>
              </a:rPr>
              <a:t> and </a:t>
            </a:r>
            <a:r>
              <a:rPr lang="en-US" sz="2000" dirty="0">
                <a:solidFill>
                  <a:srgbClr val="000099"/>
                </a:solidFill>
                <a:latin typeface="Arial Bar" pitchFamily="34" charset="0"/>
              </a:rPr>
              <a:t>B</a:t>
            </a:r>
            <a:r>
              <a:rPr lang="en-US" sz="2000" baseline="30000" dirty="0">
                <a:solidFill>
                  <a:srgbClr val="000099"/>
                </a:solidFill>
              </a:rPr>
              <a:t>0</a:t>
            </a:r>
            <a:r>
              <a:rPr lang="en-US" sz="2000" dirty="0">
                <a:solidFill>
                  <a:srgbClr val="000099"/>
                </a:solidFill>
              </a:rPr>
              <a:t> can be described by an </a:t>
            </a:r>
            <a:r>
              <a:rPr lang="en-US" sz="2000" i="1" dirty="0">
                <a:solidFill>
                  <a:srgbClr val="000099"/>
                </a:solidFill>
              </a:rPr>
              <a:t>effective</a:t>
            </a:r>
            <a:r>
              <a:rPr lang="en-US" sz="2000" dirty="0">
                <a:solidFill>
                  <a:srgbClr val="000099"/>
                </a:solidFill>
              </a:rPr>
              <a:t> Hamiltonian:</a:t>
            </a:r>
          </a:p>
        </p:txBody>
      </p:sp>
      <p:sp>
        <p:nvSpPr>
          <p:cNvPr id="582671" name="Text Box 15"/>
          <p:cNvSpPr txBox="1">
            <a:spLocks noChangeArrowheads="1"/>
          </p:cNvSpPr>
          <p:nvPr/>
        </p:nvSpPr>
        <p:spPr bwMode="auto">
          <a:xfrm>
            <a:off x="4784725" y="2386013"/>
            <a:ext cx="3579813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Where to put the mixing term?</a:t>
            </a:r>
            <a:endParaRPr lang="en-GB" sz="2000"/>
          </a:p>
        </p:txBody>
      </p:sp>
      <p:sp>
        <p:nvSpPr>
          <p:cNvPr id="582673" name="Text Box 17"/>
          <p:cNvSpPr txBox="1">
            <a:spLocks noChangeArrowheads="1"/>
          </p:cNvSpPr>
          <p:nvPr/>
        </p:nvSpPr>
        <p:spPr bwMode="auto">
          <a:xfrm>
            <a:off x="4572000" y="3367088"/>
            <a:ext cx="3937000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Now with mixing – but what is the</a:t>
            </a:r>
          </a:p>
          <a:p>
            <a:pPr algn="ctr"/>
            <a:r>
              <a:rPr lang="en-US" sz="2000"/>
              <a:t> difference between M</a:t>
            </a:r>
            <a:r>
              <a:rPr lang="en-US" sz="2000" baseline="-25000"/>
              <a:t>12</a:t>
            </a:r>
            <a:r>
              <a:rPr lang="en-US" sz="2000"/>
              <a:t> and </a:t>
            </a:r>
            <a:r>
              <a:rPr lang="en-US" sz="2000">
                <a:latin typeface="Symbol" pitchFamily="18" charset="2"/>
              </a:rPr>
              <a:t>G</a:t>
            </a:r>
            <a:r>
              <a:rPr lang="en-US" sz="2000" baseline="-25000"/>
              <a:t>12</a:t>
            </a:r>
            <a:r>
              <a:rPr lang="en-US" sz="2000"/>
              <a:t>?</a:t>
            </a:r>
            <a:endParaRPr lang="en-GB" sz="2000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743075" y="4535488"/>
            <a:ext cx="5748338" cy="641350"/>
            <a:chOff x="1098" y="2857"/>
            <a:chExt cx="3621" cy="404"/>
          </a:xfrm>
        </p:grpSpPr>
        <p:sp>
          <p:nvSpPr>
            <p:cNvPr id="582675" name="Rectangle 19"/>
            <p:cNvSpPr>
              <a:spLocks noChangeArrowheads="1"/>
            </p:cNvSpPr>
            <p:nvPr/>
          </p:nvSpPr>
          <p:spPr bwMode="auto">
            <a:xfrm>
              <a:off x="1537" y="2857"/>
              <a:ext cx="2880" cy="40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accent2"/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2"/>
                  </a:solidFill>
                </a:rPr>
                <a:t>12</a:t>
              </a:r>
              <a:r>
                <a:rPr lang="en-US" sz="1800" dirty="0"/>
                <a:t> describes B</a:t>
              </a:r>
              <a:r>
                <a:rPr lang="en-US" sz="1800" baseline="30000" dirty="0"/>
                <a:t>0</a:t>
              </a:r>
              <a:r>
                <a:rPr lang="en-US" sz="1800" dirty="0"/>
                <a:t> </a:t>
              </a:r>
              <a:r>
                <a:rPr lang="en-US" sz="1800" dirty="0">
                  <a:sym typeface="Symbol" pitchFamily="18" charset="2"/>
                </a:rPr>
                <a:t></a:t>
              </a:r>
              <a:r>
                <a:rPr lang="en-US" sz="1800" dirty="0"/>
                <a:t> </a:t>
              </a:r>
              <a:r>
                <a:rPr lang="en-US" sz="1800" dirty="0">
                  <a:latin typeface="Arial Bar" pitchFamily="34" charset="0"/>
                </a:rPr>
                <a:t>B</a:t>
              </a:r>
              <a:r>
                <a:rPr lang="en-US" sz="1800" baseline="30000" dirty="0"/>
                <a:t>0</a:t>
              </a:r>
              <a:r>
                <a:rPr lang="en-US" sz="1800" dirty="0"/>
                <a:t> via </a:t>
              </a:r>
              <a:r>
                <a:rPr lang="en-US" sz="1800" i="1" dirty="0"/>
                <a:t>off-shell</a:t>
              </a:r>
              <a:r>
                <a:rPr lang="en-US" sz="1800" dirty="0"/>
                <a:t> states, e.g. the weak box </a:t>
              </a:r>
              <a:r>
                <a:rPr lang="en-US" sz="1800" dirty="0" smtClean="0"/>
                <a:t>diagram (“dispersive”)</a:t>
              </a:r>
              <a:endParaRPr lang="en-US" sz="1800" dirty="0"/>
            </a:p>
          </p:txBody>
        </p:sp>
        <p:sp>
          <p:nvSpPr>
            <p:cNvPr id="582676" name="Line 20"/>
            <p:cNvSpPr>
              <a:spLocks noChangeShapeType="1"/>
            </p:cNvSpPr>
            <p:nvPr/>
          </p:nvSpPr>
          <p:spPr bwMode="auto">
            <a:xfrm flipH="1">
              <a:off x="1098" y="2993"/>
              <a:ext cx="563" cy="6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2677" name="Line 21"/>
            <p:cNvSpPr>
              <a:spLocks noChangeShapeType="1"/>
            </p:cNvSpPr>
            <p:nvPr/>
          </p:nvSpPr>
          <p:spPr bwMode="auto">
            <a:xfrm>
              <a:off x="4203" y="2992"/>
              <a:ext cx="516" cy="7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789113" y="5553079"/>
            <a:ext cx="5459412" cy="646113"/>
            <a:chOff x="1127" y="3498"/>
            <a:chExt cx="3439" cy="407"/>
          </a:xfrm>
        </p:grpSpPr>
        <p:sp>
          <p:nvSpPr>
            <p:cNvPr id="582679" name="Line 23"/>
            <p:cNvSpPr>
              <a:spLocks noChangeShapeType="1"/>
            </p:cNvSpPr>
            <p:nvPr/>
          </p:nvSpPr>
          <p:spPr bwMode="auto">
            <a:xfrm flipV="1">
              <a:off x="4042" y="3745"/>
              <a:ext cx="524" cy="2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2680" name="Line 24"/>
            <p:cNvSpPr>
              <a:spLocks noChangeShapeType="1"/>
            </p:cNvSpPr>
            <p:nvPr/>
          </p:nvSpPr>
          <p:spPr bwMode="auto">
            <a:xfrm flipH="1" flipV="1">
              <a:off x="1127" y="3700"/>
              <a:ext cx="629" cy="6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2681" name="Rectangle 25"/>
            <p:cNvSpPr>
              <a:spLocks noChangeArrowheads="1"/>
            </p:cNvSpPr>
            <p:nvPr/>
          </p:nvSpPr>
          <p:spPr bwMode="auto">
            <a:xfrm>
              <a:off x="1696" y="3498"/>
              <a:ext cx="2306" cy="40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3300"/>
                  </a:solidFill>
                  <a:latin typeface="Symbol" pitchFamily="18" charset="2"/>
                </a:rPr>
                <a:t>G</a:t>
              </a:r>
              <a:r>
                <a:rPr lang="en-US" sz="1800" baseline="-25000" dirty="0">
                  <a:solidFill>
                    <a:srgbClr val="FF3300"/>
                  </a:solidFill>
                </a:rPr>
                <a:t>12</a:t>
              </a:r>
              <a:r>
                <a:rPr lang="en-US" sz="1800" dirty="0"/>
                <a:t> describes B</a:t>
              </a:r>
              <a:r>
                <a:rPr lang="en-US" sz="1800" baseline="30000" dirty="0"/>
                <a:t>0</a:t>
              </a:r>
              <a:r>
                <a:rPr lang="en-US" sz="1800" dirty="0">
                  <a:sym typeface="Symbol" pitchFamily="18" charset="2"/>
                </a:rPr>
                <a:t></a:t>
              </a:r>
              <a:r>
                <a:rPr lang="en-US" sz="1800" dirty="0"/>
                <a:t>f</a:t>
              </a:r>
              <a:r>
                <a:rPr lang="en-US" sz="1800" dirty="0">
                  <a:sym typeface="Symbol" pitchFamily="18" charset="2"/>
                </a:rPr>
                <a:t></a:t>
              </a:r>
              <a:r>
                <a:rPr lang="en-US" sz="1800" dirty="0">
                  <a:latin typeface="Arial Bar" pitchFamily="34" charset="0"/>
                </a:rPr>
                <a:t>B</a:t>
              </a:r>
              <a:r>
                <a:rPr lang="en-US" sz="1800" baseline="30000" dirty="0"/>
                <a:t>0</a:t>
              </a:r>
              <a:r>
                <a:rPr lang="en-US" sz="1800" dirty="0"/>
                <a:t> via </a:t>
              </a:r>
              <a:r>
                <a:rPr lang="en-US" sz="1800" i="1" dirty="0"/>
                <a:t>on-shell</a:t>
              </a:r>
              <a:r>
                <a:rPr lang="en-US" sz="1800" dirty="0"/>
                <a:t> states, </a:t>
              </a:r>
              <a:r>
                <a:rPr lang="en-US" sz="1800" dirty="0" err="1"/>
                <a:t>eg</a:t>
              </a:r>
              <a:r>
                <a:rPr lang="en-US" sz="1800" dirty="0"/>
                <a:t>. f=</a:t>
              </a:r>
              <a:r>
                <a:rPr lang="en-US" sz="1800" dirty="0" err="1">
                  <a:latin typeface="Symbol" pitchFamily="18" charset="2"/>
                </a:rPr>
                <a:t>p</a:t>
              </a:r>
              <a:r>
                <a:rPr lang="en-US" sz="1800" baseline="30000" dirty="0" err="1">
                  <a:latin typeface="Symbol" pitchFamily="18" charset="2"/>
                </a:rPr>
                <a:t>+</a:t>
              </a:r>
              <a:r>
                <a:rPr lang="en-US" sz="1800" dirty="0" err="1">
                  <a:latin typeface="Symbol" pitchFamily="18" charset="2"/>
                </a:rPr>
                <a:t>p</a:t>
              </a:r>
              <a:r>
                <a:rPr lang="en-US" sz="1800" baseline="30000" dirty="0" smtClean="0">
                  <a:latin typeface="Symbol" pitchFamily="18" charset="2"/>
                </a:rPr>
                <a:t>-</a:t>
              </a:r>
              <a:r>
                <a:rPr lang="en-US" sz="1800" dirty="0" smtClean="0"/>
                <a:t>, (“absorptive”)</a:t>
              </a:r>
              <a:endParaRPr lang="en-US" sz="1800" dirty="0"/>
            </a:p>
          </p:txBody>
        </p:sp>
      </p:grpSp>
      <p:sp>
        <p:nvSpPr>
          <p:cNvPr id="582682" name="Text Box 26"/>
          <p:cNvSpPr txBox="1">
            <a:spLocks noChangeArrowheads="1"/>
          </p:cNvSpPr>
          <p:nvPr/>
        </p:nvSpPr>
        <p:spPr bwMode="auto">
          <a:xfrm>
            <a:off x="1258888" y="6302375"/>
            <a:ext cx="654685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CC00CC"/>
                </a:solidFill>
              </a:rPr>
              <a:t>For details, look up “Wigner-Weisskopf” approximation…</a:t>
            </a:r>
            <a:endParaRPr lang="en-GB" sz="2000">
              <a:solidFill>
                <a:srgbClr val="CC00CC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786050" y="857232"/>
            <a:ext cx="214314" cy="158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29124" y="4572008"/>
            <a:ext cx="21431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00628" y="5572140"/>
            <a:ext cx="21431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3" y="3055496"/>
            <a:ext cx="3940319" cy="11303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248982"/>
            <a:ext cx="1485900" cy="58420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9" y="1235075"/>
            <a:ext cx="5156200" cy="7747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1925196"/>
            <a:ext cx="3757797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98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8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73" grpId="0" autoUpdateAnimBg="0"/>
      <p:bldP spid="58268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A405-B01F-4A7A-A00B-246C9A42F4C9}" type="slidenum">
              <a:rPr lang="en-US"/>
              <a:pPr/>
              <a:t>7</a:t>
            </a:fld>
            <a:endParaRPr lang="en-US"/>
          </a:p>
        </p:txBody>
      </p:sp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/>
              <a:t>Solving the Schr</a:t>
            </a:r>
            <a:r>
              <a:rPr lang="en-US">
                <a:cs typeface="Arial" pitchFamily="34" charset="0"/>
              </a:rPr>
              <a:t>ö</a:t>
            </a:r>
            <a:r>
              <a:rPr lang="en-US"/>
              <a:t>dinger Equation</a:t>
            </a:r>
          </a:p>
        </p:txBody>
      </p:sp>
      <p:sp>
        <p:nvSpPr>
          <p:cNvPr id="584718" name="Text Box 14"/>
          <p:cNvSpPr txBox="1">
            <a:spLocks noChangeArrowheads="1"/>
          </p:cNvSpPr>
          <p:nvPr/>
        </p:nvSpPr>
        <p:spPr bwMode="auto">
          <a:xfrm>
            <a:off x="50800" y="5105400"/>
            <a:ext cx="378618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From the </a:t>
            </a:r>
            <a:r>
              <a:rPr lang="en-US" sz="2000" dirty="0" err="1">
                <a:solidFill>
                  <a:srgbClr val="000099"/>
                </a:solidFill>
              </a:rPr>
              <a:t>eigenvalue</a:t>
            </a:r>
            <a:r>
              <a:rPr lang="en-US" sz="2000" dirty="0">
                <a:solidFill>
                  <a:srgbClr val="000099"/>
                </a:solidFill>
              </a:rPr>
              <a:t> calculation:</a:t>
            </a:r>
          </a:p>
        </p:txBody>
      </p:sp>
      <p:sp>
        <p:nvSpPr>
          <p:cNvPr id="584719" name="Text Box 15"/>
          <p:cNvSpPr txBox="1">
            <a:spLocks noChangeArrowheads="1"/>
          </p:cNvSpPr>
          <p:nvPr/>
        </p:nvSpPr>
        <p:spPr bwMode="auto">
          <a:xfrm>
            <a:off x="304800" y="2209800"/>
            <a:ext cx="17922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Eigenvectors: </a:t>
            </a:r>
          </a:p>
        </p:txBody>
      </p:sp>
      <p:sp>
        <p:nvSpPr>
          <p:cNvPr id="584720" name="Text Box 16"/>
          <p:cNvSpPr txBox="1">
            <a:spLocks noChangeArrowheads="1"/>
          </p:cNvSpPr>
          <p:nvPr/>
        </p:nvSpPr>
        <p:spPr bwMode="auto">
          <a:xfrm>
            <a:off x="4559300" y="3384550"/>
            <a:ext cx="44404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  <a:latin typeface="Symbol" pitchFamily="18" charset="2"/>
              </a:rPr>
              <a:t>D</a:t>
            </a:r>
            <a:r>
              <a:rPr lang="en-US" sz="2000" dirty="0">
                <a:solidFill>
                  <a:srgbClr val="000099"/>
                </a:solidFill>
              </a:rPr>
              <a:t>m and </a:t>
            </a:r>
            <a:r>
              <a:rPr lang="en-US" sz="2000" dirty="0">
                <a:solidFill>
                  <a:srgbClr val="000099"/>
                </a:solidFill>
                <a:latin typeface="Symbol" pitchFamily="18" charset="2"/>
              </a:rPr>
              <a:t>DG</a:t>
            </a:r>
            <a:r>
              <a:rPr lang="en-US" sz="2000" dirty="0">
                <a:solidFill>
                  <a:srgbClr val="000099"/>
                </a:solidFill>
              </a:rPr>
              <a:t> follow from the Hamiltonian:</a:t>
            </a:r>
          </a:p>
        </p:txBody>
      </p:sp>
      <p:sp>
        <p:nvSpPr>
          <p:cNvPr id="584722" name="Text Box 18"/>
          <p:cNvSpPr txBox="1">
            <a:spLocks noChangeArrowheads="1"/>
          </p:cNvSpPr>
          <p:nvPr/>
        </p:nvSpPr>
        <p:spPr bwMode="auto">
          <a:xfrm>
            <a:off x="5165725" y="773113"/>
            <a:ext cx="11731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Solution:</a:t>
            </a:r>
          </a:p>
        </p:txBody>
      </p:sp>
      <p:sp>
        <p:nvSpPr>
          <p:cNvPr id="584723" name="Text Box 19"/>
          <p:cNvSpPr txBox="1">
            <a:spLocks noChangeArrowheads="1"/>
          </p:cNvSpPr>
          <p:nvPr/>
        </p:nvSpPr>
        <p:spPr bwMode="auto">
          <a:xfrm>
            <a:off x="6139324" y="784225"/>
            <a:ext cx="29083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/>
              <a:t> and 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 are initial conditions):</a:t>
            </a:r>
          </a:p>
        </p:txBody>
      </p:sp>
      <p:sp>
        <p:nvSpPr>
          <p:cNvPr id="584724" name="Oval 20"/>
          <p:cNvSpPr>
            <a:spLocks noChangeArrowheads="1"/>
          </p:cNvSpPr>
          <p:nvPr/>
        </p:nvSpPr>
        <p:spPr bwMode="auto">
          <a:xfrm rot="732610">
            <a:off x="2247900" y="2505075"/>
            <a:ext cx="711200" cy="12192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84725" name="Freeform 21"/>
          <p:cNvSpPr>
            <a:spLocks/>
          </p:cNvSpPr>
          <p:nvPr/>
        </p:nvSpPr>
        <p:spPr bwMode="auto">
          <a:xfrm>
            <a:off x="2914716" y="2616200"/>
            <a:ext cx="1504883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624" y="32"/>
              </a:cxn>
              <a:cxn ang="0">
                <a:pos x="1056" y="32"/>
              </a:cxn>
            </a:cxnLst>
            <a:rect l="0" t="0" r="r" b="b"/>
            <a:pathLst>
              <a:path w="1056" h="224">
                <a:moveTo>
                  <a:pt x="0" y="224"/>
                </a:moveTo>
                <a:cubicBezTo>
                  <a:pt x="224" y="144"/>
                  <a:pt x="448" y="64"/>
                  <a:pt x="624" y="32"/>
                </a:cubicBezTo>
                <a:cubicBezTo>
                  <a:pt x="800" y="0"/>
                  <a:pt x="928" y="16"/>
                  <a:pt x="1056" y="32"/>
                </a:cubicBez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wrap="square">
            <a:spAutoFit/>
          </a:bodyPr>
          <a:lstStyle/>
          <a:p>
            <a:endParaRPr lang="nl-NL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74" y="1310768"/>
            <a:ext cx="3352800" cy="2413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7" y="2753620"/>
            <a:ext cx="2565400" cy="7874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88" y="2355850"/>
            <a:ext cx="1917700" cy="5207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74" y="1961264"/>
            <a:ext cx="2006600" cy="508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24" y="2622550"/>
            <a:ext cx="1714500" cy="508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731412"/>
            <a:ext cx="4584700" cy="698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24" y="3845240"/>
            <a:ext cx="4711700" cy="698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24" y="4718110"/>
            <a:ext cx="4699000" cy="69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100" y="5588000"/>
            <a:ext cx="4742180" cy="1016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85615" y="3772994"/>
            <a:ext cx="4742180" cy="80404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292744" y="4709122"/>
            <a:ext cx="4742180" cy="74425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03300"/>
            <a:ext cx="4805680" cy="838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74" y="5810250"/>
            <a:ext cx="3739576" cy="876300"/>
          </a:xfrm>
          <a:prstGeom prst="rect">
            <a:avLst/>
          </a:prstGeom>
          <a:solidFill>
            <a:srgbClr val="FFFFB3"/>
          </a:solidFill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744734"/>
            <a:ext cx="2844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71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8" grpId="0"/>
      <p:bldP spid="584719" grpId="0"/>
      <p:bldP spid="584720" grpId="0"/>
      <p:bldP spid="584724" grpId="0" animBg="1"/>
      <p:bldP spid="584725" grpId="0" animBg="1"/>
      <p:bldP spid="2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341-C660-4E77-9223-38DF6F6F5555}" type="slidenum">
              <a:rPr lang="en-US"/>
              <a:pPr/>
              <a:t>8</a:t>
            </a:fld>
            <a:endParaRPr lang="en-US"/>
          </a:p>
        </p:txBody>
      </p:sp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 Oscillation Amplitudes</a:t>
            </a:r>
          </a:p>
        </p:txBody>
      </p:sp>
      <p:sp>
        <p:nvSpPr>
          <p:cNvPr id="586757" name="Text Box 5"/>
          <p:cNvSpPr txBox="1">
            <a:spLocks noChangeArrowheads="1"/>
          </p:cNvSpPr>
          <p:nvPr/>
        </p:nvSpPr>
        <p:spPr bwMode="auto">
          <a:xfrm>
            <a:off x="5562600" y="3733800"/>
            <a:ext cx="1854200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B</a:t>
            </a:r>
            <a:r>
              <a:rPr lang="en-US" sz="2000" baseline="30000" dirty="0"/>
              <a:t>0</a:t>
            </a:r>
            <a:r>
              <a:rPr lang="en-US" sz="2000" dirty="0"/>
              <a:t>, expect:</a:t>
            </a:r>
          </a:p>
          <a:p>
            <a:pPr algn="ctr"/>
            <a:r>
              <a:rPr lang="en-US" sz="2000" dirty="0">
                <a:latin typeface="Symbol" pitchFamily="18" charset="2"/>
              </a:rPr>
              <a:t>DG</a:t>
            </a:r>
            <a:r>
              <a:rPr lang="en-US" sz="2000" dirty="0"/>
              <a:t> ~ 0,</a:t>
            </a:r>
          </a:p>
          <a:p>
            <a:pPr algn="ctr"/>
            <a:r>
              <a:rPr lang="en-US" sz="2000" dirty="0"/>
              <a:t> |q/p|=1</a:t>
            </a:r>
          </a:p>
        </p:txBody>
      </p:sp>
      <p:sp>
        <p:nvSpPr>
          <p:cNvPr id="586759" name="AutoShape 7"/>
          <p:cNvSpPr>
            <a:spLocks noChangeArrowheads="1"/>
          </p:cNvSpPr>
          <p:nvPr/>
        </p:nvSpPr>
        <p:spPr bwMode="auto">
          <a:xfrm>
            <a:off x="7543800" y="3733800"/>
            <a:ext cx="482600" cy="1308100"/>
          </a:xfrm>
          <a:prstGeom prst="downArrow">
            <a:avLst>
              <a:gd name="adj1" fmla="val 50000"/>
              <a:gd name="adj2" fmla="val 6776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586761" name="AutoShape 9"/>
          <p:cNvSpPr>
            <a:spLocks noChangeArrowheads="1"/>
          </p:cNvSpPr>
          <p:nvPr/>
        </p:nvSpPr>
        <p:spPr bwMode="auto">
          <a:xfrm>
            <a:off x="3571868" y="5440680"/>
            <a:ext cx="949332" cy="584200"/>
          </a:xfrm>
          <a:prstGeom prst="leftArrow">
            <a:avLst>
              <a:gd name="adj1" fmla="val 50000"/>
              <a:gd name="adj2" fmla="val 4510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p:graphicFrame>
        <p:nvGraphicFramePr>
          <p:cNvPr id="586762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6934200" y="914400"/>
          <a:ext cx="198120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69" name="Equation" r:id="rId4" imgW="1460160" imgH="863280" progId="Equation.3">
                  <p:embed/>
                </p:oleObj>
              </mc:Choice>
              <mc:Fallback>
                <p:oleObj name="Equation" r:id="rId4" imgW="14601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914400"/>
                        <a:ext cx="1981200" cy="11731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6763" name="Text Box 11"/>
          <p:cNvSpPr txBox="1">
            <a:spLocks noChangeArrowheads="1"/>
          </p:cNvSpPr>
          <p:nvPr/>
        </p:nvSpPr>
        <p:spPr bwMode="auto">
          <a:xfrm>
            <a:off x="228600" y="1017588"/>
            <a:ext cx="703508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For an initially produced</a:t>
            </a:r>
            <a:r>
              <a:rPr lang="en-US" sz="2000" dirty="0">
                <a:solidFill>
                  <a:srgbClr val="000099"/>
                </a:solidFill>
                <a:latin typeface="Times New Roman" pitchFamily="18" charset="0"/>
              </a:rPr>
              <a:t> B</a:t>
            </a:r>
            <a:r>
              <a:rPr lang="en-US" sz="2000" baseline="30000" dirty="0">
                <a:solidFill>
                  <a:srgbClr val="000099"/>
                </a:solidFill>
                <a:latin typeface="Times New Roman" pitchFamily="18" charset="0"/>
              </a:rPr>
              <a:t>0 </a:t>
            </a:r>
            <a:r>
              <a:rPr lang="en-US" sz="2000" dirty="0">
                <a:solidFill>
                  <a:srgbClr val="000099"/>
                </a:solidFill>
                <a:latin typeface="Times New Roman" pitchFamily="18" charset="0"/>
              </a:rPr>
              <a:t>or a </a:t>
            </a:r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</a:rPr>
              <a:t>B</a:t>
            </a:r>
            <a:r>
              <a:rPr lang="en-US" sz="2000" baseline="30000" dirty="0" smtClean="0">
                <a:solidFill>
                  <a:srgbClr val="000099"/>
                </a:solidFill>
                <a:latin typeface="Times New Roman" pitchFamily="18" charset="0"/>
              </a:rPr>
              <a:t>0 </a:t>
            </a:r>
            <a:r>
              <a:rPr lang="en-US" sz="2000" dirty="0">
                <a:solidFill>
                  <a:srgbClr val="000099"/>
                </a:solidFill>
                <a:latin typeface="Times New Roman" pitchFamily="18" charset="0"/>
              </a:rPr>
              <a:t>it then follows:     </a:t>
            </a:r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</a:rPr>
              <a:t>       using</a:t>
            </a:r>
            <a:r>
              <a:rPr lang="en-US" sz="2000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86764" name="Text Box 12"/>
          <p:cNvSpPr txBox="1">
            <a:spLocks noChangeArrowheads="1"/>
          </p:cNvSpPr>
          <p:nvPr/>
        </p:nvSpPr>
        <p:spPr bwMode="auto">
          <a:xfrm>
            <a:off x="5029200" y="2895600"/>
            <a:ext cx="590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99"/>
                </a:solidFill>
              </a:rPr>
              <a:t>with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609968" y="1076308"/>
            <a:ext cx="214314" cy="158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5800"/>
            <a:ext cx="4572000" cy="1879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90" y="2764473"/>
            <a:ext cx="3111500" cy="6096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5372100"/>
            <a:ext cx="4368800" cy="7747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91174"/>
            <a:ext cx="3151299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21200" y="5152134"/>
            <a:ext cx="4551680" cy="114706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600" y="4886960"/>
            <a:ext cx="3449948" cy="16967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73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57" grpId="0" autoUpdateAnimBg="0"/>
      <p:bldP spid="586759" grpId="0" animBg="1"/>
      <p:bldP spid="586761" grpId="0" animBg="1"/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25C6-406D-4DCD-8095-191BD16DC30B}" type="slidenum">
              <a:rPr lang="en-US"/>
              <a:pPr/>
              <a:t>9</a:t>
            </a:fld>
            <a:endParaRPr lang="en-US"/>
          </a:p>
        </p:txBody>
      </p:sp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B Oscillations</a:t>
            </a:r>
            <a:endParaRPr lang="en-GB"/>
          </a:p>
        </p:txBody>
      </p:sp>
      <p:sp>
        <p:nvSpPr>
          <p:cNvPr id="588803" name="Arc 3"/>
          <p:cNvSpPr>
            <a:spLocks/>
          </p:cNvSpPr>
          <p:nvPr/>
        </p:nvSpPr>
        <p:spPr bwMode="auto">
          <a:xfrm flipV="1">
            <a:off x="307975" y="1963738"/>
            <a:ext cx="2449513" cy="852487"/>
          </a:xfrm>
          <a:custGeom>
            <a:avLst/>
            <a:gdLst>
              <a:gd name="G0" fmla="+- 20992 0 0"/>
              <a:gd name="G1" fmla="+- 21600 0 0"/>
              <a:gd name="G2" fmla="+- 21600 0 0"/>
              <a:gd name="T0" fmla="*/ 0 w 22571"/>
              <a:gd name="T1" fmla="*/ 16510 h 21600"/>
              <a:gd name="T2" fmla="*/ 22571 w 22571"/>
              <a:gd name="T3" fmla="*/ 58 h 21600"/>
              <a:gd name="T4" fmla="*/ 20992 w 2257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71" h="21600" fill="none" extrusionOk="0">
                <a:moveTo>
                  <a:pt x="0" y="16510"/>
                </a:moveTo>
                <a:cubicBezTo>
                  <a:pt x="2349" y="6822"/>
                  <a:pt x="11023" y="-1"/>
                  <a:pt x="20992" y="0"/>
                </a:cubicBezTo>
                <a:cubicBezTo>
                  <a:pt x="21518" y="0"/>
                  <a:pt x="22045" y="19"/>
                  <a:pt x="22571" y="57"/>
                </a:cubicBezTo>
              </a:path>
              <a:path w="22571" h="21600" stroke="0" extrusionOk="0">
                <a:moveTo>
                  <a:pt x="0" y="16510"/>
                </a:moveTo>
                <a:cubicBezTo>
                  <a:pt x="2349" y="6822"/>
                  <a:pt x="11023" y="-1"/>
                  <a:pt x="20992" y="0"/>
                </a:cubicBezTo>
                <a:cubicBezTo>
                  <a:pt x="21518" y="0"/>
                  <a:pt x="22045" y="19"/>
                  <a:pt x="22571" y="57"/>
                </a:cubicBezTo>
                <a:lnTo>
                  <a:pt x="20992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588804" name="Line 4"/>
          <p:cNvSpPr>
            <a:spLocks noChangeShapeType="1"/>
          </p:cNvSpPr>
          <p:nvPr/>
        </p:nvSpPr>
        <p:spPr bwMode="auto">
          <a:xfrm>
            <a:off x="2909888" y="12414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588806" name="Line 6"/>
          <p:cNvSpPr>
            <a:spLocks noChangeShapeType="1"/>
          </p:cNvSpPr>
          <p:nvPr/>
        </p:nvSpPr>
        <p:spPr bwMode="auto">
          <a:xfrm flipV="1">
            <a:off x="2909888" y="2357438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588808" name="Arc 8"/>
          <p:cNvSpPr>
            <a:spLocks/>
          </p:cNvSpPr>
          <p:nvPr/>
        </p:nvSpPr>
        <p:spPr bwMode="auto">
          <a:xfrm>
            <a:off x="244475" y="1044575"/>
            <a:ext cx="2449513" cy="852488"/>
          </a:xfrm>
          <a:custGeom>
            <a:avLst/>
            <a:gdLst>
              <a:gd name="G0" fmla="+- 20992 0 0"/>
              <a:gd name="G1" fmla="+- 21600 0 0"/>
              <a:gd name="G2" fmla="+- 21600 0 0"/>
              <a:gd name="T0" fmla="*/ 0 w 22571"/>
              <a:gd name="T1" fmla="*/ 16510 h 21600"/>
              <a:gd name="T2" fmla="*/ 22571 w 22571"/>
              <a:gd name="T3" fmla="*/ 58 h 21600"/>
              <a:gd name="T4" fmla="*/ 20992 w 2257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71" h="21600" fill="none" extrusionOk="0">
                <a:moveTo>
                  <a:pt x="0" y="16510"/>
                </a:moveTo>
                <a:cubicBezTo>
                  <a:pt x="2349" y="6822"/>
                  <a:pt x="11023" y="-1"/>
                  <a:pt x="20992" y="0"/>
                </a:cubicBezTo>
                <a:cubicBezTo>
                  <a:pt x="21518" y="0"/>
                  <a:pt x="22045" y="19"/>
                  <a:pt x="22571" y="57"/>
                </a:cubicBezTo>
              </a:path>
              <a:path w="22571" h="21600" stroke="0" extrusionOk="0">
                <a:moveTo>
                  <a:pt x="0" y="16510"/>
                </a:moveTo>
                <a:cubicBezTo>
                  <a:pt x="2349" y="6822"/>
                  <a:pt x="11023" y="-1"/>
                  <a:pt x="20992" y="0"/>
                </a:cubicBezTo>
                <a:cubicBezTo>
                  <a:pt x="21518" y="0"/>
                  <a:pt x="22045" y="19"/>
                  <a:pt x="22571" y="57"/>
                </a:cubicBezTo>
                <a:lnTo>
                  <a:pt x="20992" y="2160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nl-NL"/>
          </a:p>
        </p:txBody>
      </p:sp>
      <p:graphicFrame>
        <p:nvGraphicFramePr>
          <p:cNvPr id="588809" name="Object 9"/>
          <p:cNvGraphicFramePr>
            <a:graphicFrameLocks noChangeAspect="1"/>
          </p:cNvGraphicFramePr>
          <p:nvPr/>
        </p:nvGraphicFramePr>
        <p:xfrm>
          <a:off x="4763" y="1701800"/>
          <a:ext cx="4429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726" name="Equation" r:id="rId4" imgW="203040" imgH="190440" progId="Equation.DSMT4">
                  <p:embed/>
                </p:oleObj>
              </mc:Choice>
              <mc:Fallback>
                <p:oleObj name="Equation" r:id="rId4" imgW="2030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1701800"/>
                        <a:ext cx="44291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8810" name="Object 10"/>
          <p:cNvGraphicFramePr>
            <a:graphicFrameLocks noChangeAspect="1"/>
          </p:cNvGraphicFramePr>
          <p:nvPr/>
        </p:nvGraphicFramePr>
        <p:xfrm>
          <a:off x="2744788" y="746125"/>
          <a:ext cx="444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727" name="Equation" r:id="rId6" imgW="203040" imgH="190440" progId="Equation.DSMT4">
                  <p:embed/>
                </p:oleObj>
              </mc:Choice>
              <mc:Fallback>
                <p:oleObj name="Equation" r:id="rId6" imgW="2030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4788" y="746125"/>
                        <a:ext cx="444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8811" name="Object 11"/>
          <p:cNvGraphicFramePr>
            <a:graphicFrameLocks noChangeAspect="1"/>
          </p:cNvGraphicFramePr>
          <p:nvPr/>
        </p:nvGraphicFramePr>
        <p:xfrm>
          <a:off x="2770188" y="2619375"/>
          <a:ext cx="4429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728" name="Equation" r:id="rId8" imgW="203040" imgH="190440" progId="Equation.DSMT4">
                  <p:embed/>
                </p:oleObj>
              </mc:Choice>
              <mc:Fallback>
                <p:oleObj name="Equation" r:id="rId8" imgW="2030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188" y="2619375"/>
                        <a:ext cx="44291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8812" name="Object 12"/>
          <p:cNvGraphicFramePr>
            <a:graphicFrameLocks noChangeAspect="1"/>
          </p:cNvGraphicFramePr>
          <p:nvPr/>
        </p:nvGraphicFramePr>
        <p:xfrm>
          <a:off x="2554028" y="2000240"/>
          <a:ext cx="725747" cy="374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729" name="Equation" r:id="rId9" imgW="482400" imgH="241200" progId="Equation.DSMT4">
                  <p:embed/>
                </p:oleObj>
              </mc:Choice>
              <mc:Fallback>
                <p:oleObj name="Equation" r:id="rId9" imgW="482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4028" y="2000240"/>
                        <a:ext cx="725747" cy="3746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8813" name="Object 13"/>
          <p:cNvGraphicFramePr>
            <a:graphicFrameLocks noChangeAspect="1"/>
          </p:cNvGraphicFramePr>
          <p:nvPr/>
        </p:nvGraphicFramePr>
        <p:xfrm>
          <a:off x="2500299" y="1446212"/>
          <a:ext cx="777890" cy="401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730" name="Equation" r:id="rId11" imgW="482400" imgH="241200" progId="Equation.DSMT4">
                  <p:embed/>
                </p:oleObj>
              </mc:Choice>
              <mc:Fallback>
                <p:oleObj name="Equation" r:id="rId11" imgW="482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9" y="1446212"/>
                        <a:ext cx="777890" cy="4015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8814" name="Text Box 14"/>
          <p:cNvSpPr txBox="1">
            <a:spLocks noChangeArrowheads="1"/>
          </p:cNvSpPr>
          <p:nvPr/>
        </p:nvSpPr>
        <p:spPr bwMode="auto">
          <a:xfrm rot="-5400000">
            <a:off x="-677863" y="4268788"/>
            <a:ext cx="166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Decay probability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492500" y="731835"/>
            <a:ext cx="3275013" cy="2339975"/>
            <a:chOff x="2488" y="446"/>
            <a:chExt cx="2063" cy="1474"/>
          </a:xfrm>
        </p:grpSpPr>
        <p:sp>
          <p:nvSpPr>
            <p:cNvPr id="588816" name="Arc 16"/>
            <p:cNvSpPr>
              <a:spLocks/>
            </p:cNvSpPr>
            <p:nvPr/>
          </p:nvSpPr>
          <p:spPr bwMode="auto">
            <a:xfrm flipV="1">
              <a:off x="2679" y="1225"/>
              <a:ext cx="1543" cy="546"/>
            </a:xfrm>
            <a:custGeom>
              <a:avLst/>
              <a:gdLst>
                <a:gd name="G0" fmla="+- 20992 0 0"/>
                <a:gd name="G1" fmla="+- 21600 0 0"/>
                <a:gd name="G2" fmla="+- 21600 0 0"/>
                <a:gd name="T0" fmla="*/ 0 w 22571"/>
                <a:gd name="T1" fmla="*/ 16510 h 21600"/>
                <a:gd name="T2" fmla="*/ 22571 w 22571"/>
                <a:gd name="T3" fmla="*/ 58 h 21600"/>
                <a:gd name="T4" fmla="*/ 20992 w 2257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88817" name="Line 17"/>
            <p:cNvSpPr>
              <a:spLocks noChangeShapeType="1"/>
            </p:cNvSpPr>
            <p:nvPr/>
          </p:nvSpPr>
          <p:spPr bwMode="auto">
            <a:xfrm>
              <a:off x="4318" y="764"/>
              <a:ext cx="0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8819" name="Line 19"/>
            <p:cNvSpPr>
              <a:spLocks noChangeShapeType="1"/>
            </p:cNvSpPr>
            <p:nvPr/>
          </p:nvSpPr>
          <p:spPr bwMode="auto">
            <a:xfrm flipV="1">
              <a:off x="4318" y="1477"/>
              <a:ext cx="0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88821" name="Arc 21"/>
            <p:cNvSpPr>
              <a:spLocks/>
            </p:cNvSpPr>
            <p:nvPr/>
          </p:nvSpPr>
          <p:spPr bwMode="auto">
            <a:xfrm>
              <a:off x="2639" y="638"/>
              <a:ext cx="1543" cy="545"/>
            </a:xfrm>
            <a:custGeom>
              <a:avLst/>
              <a:gdLst>
                <a:gd name="G0" fmla="+- 20992 0 0"/>
                <a:gd name="G1" fmla="+- 21600 0 0"/>
                <a:gd name="G2" fmla="+- 21600 0 0"/>
                <a:gd name="T0" fmla="*/ 0 w 22571"/>
                <a:gd name="T1" fmla="*/ 16510 h 21600"/>
                <a:gd name="T2" fmla="*/ 22571 w 22571"/>
                <a:gd name="T3" fmla="*/ 58 h 21600"/>
                <a:gd name="T4" fmla="*/ 20992 w 2257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aphicFrame>
          <p:nvGraphicFramePr>
            <p:cNvPr id="588822" name="Object 22"/>
            <p:cNvGraphicFramePr>
              <a:graphicFrameLocks noChangeAspect="1"/>
            </p:cNvGraphicFramePr>
            <p:nvPr/>
          </p:nvGraphicFramePr>
          <p:xfrm>
            <a:off x="2488" y="1057"/>
            <a:ext cx="279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0731" name="Equation" r:id="rId13" imgW="203040" imgH="190440" progId="Equation.DSMT4">
                    <p:embed/>
                  </p:oleObj>
                </mc:Choice>
                <mc:Fallback>
                  <p:oleObj name="Equation" r:id="rId13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8" y="1057"/>
                          <a:ext cx="279" cy="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8823" name="Object 23"/>
            <p:cNvGraphicFramePr>
              <a:graphicFrameLocks noChangeAspect="1"/>
            </p:cNvGraphicFramePr>
            <p:nvPr/>
          </p:nvGraphicFramePr>
          <p:xfrm>
            <a:off x="4214" y="446"/>
            <a:ext cx="280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0732" name="Equation" r:id="rId15" imgW="203040" imgH="190440" progId="Equation.DSMT4">
                    <p:embed/>
                  </p:oleObj>
                </mc:Choice>
                <mc:Fallback>
                  <p:oleObj name="Equation" r:id="rId15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4" y="446"/>
                          <a:ext cx="280" cy="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8824" name="Object 24"/>
            <p:cNvGraphicFramePr>
              <a:graphicFrameLocks noChangeAspect="1"/>
            </p:cNvGraphicFramePr>
            <p:nvPr/>
          </p:nvGraphicFramePr>
          <p:xfrm>
            <a:off x="4230" y="1645"/>
            <a:ext cx="279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0733" name="Equation" r:id="rId16" imgW="203040" imgH="190440" progId="Equation.DSMT4">
                    <p:embed/>
                  </p:oleObj>
                </mc:Choice>
                <mc:Fallback>
                  <p:oleObj name="Equation" r:id="rId16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30" y="1645"/>
                          <a:ext cx="279" cy="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8825" name="Object 25"/>
            <p:cNvGraphicFramePr>
              <a:graphicFrameLocks noChangeAspect="1"/>
            </p:cNvGraphicFramePr>
            <p:nvPr/>
          </p:nvGraphicFramePr>
          <p:xfrm>
            <a:off x="4080" y="1256"/>
            <a:ext cx="471" cy="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0734" name="Equation" r:id="rId17" imgW="482400" imgH="241200" progId="Equation.DSMT4">
                    <p:embed/>
                  </p:oleObj>
                </mc:Choice>
                <mc:Fallback>
                  <p:oleObj name="Equation" r:id="rId17" imgW="4824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256"/>
                          <a:ext cx="471" cy="2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8826" name="Object 26"/>
            <p:cNvGraphicFramePr>
              <a:graphicFrameLocks noChangeAspect="1"/>
            </p:cNvGraphicFramePr>
            <p:nvPr/>
          </p:nvGraphicFramePr>
          <p:xfrm>
            <a:off x="4068" y="894"/>
            <a:ext cx="482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0735" name="Equation" r:id="rId18" imgW="482400" imgH="241200" progId="Equation.DSMT4">
                    <p:embed/>
                  </p:oleObj>
                </mc:Choice>
                <mc:Fallback>
                  <p:oleObj name="Equation" r:id="rId18" imgW="4824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8" y="894"/>
                          <a:ext cx="482" cy="25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88827" name="Picture 27" descr="FinalCut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313738" y="0"/>
            <a:ext cx="830262" cy="777875"/>
          </a:xfrm>
          <a:prstGeom prst="rect">
            <a:avLst/>
          </a:prstGeom>
          <a:noFill/>
        </p:spPr>
      </p:pic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7038975" y="6175375"/>
            <a:ext cx="263525" cy="412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588829" name="Picture 29" descr="D0"/>
          <p:cNvPicPr>
            <a:picLocks noChangeAspect="1" noChangeArrowheads="1"/>
          </p:cNvPicPr>
          <p:nvPr/>
        </p:nvPicPr>
        <p:blipFill>
          <a:blip r:embed="rId20"/>
          <a:srcRect l="9450" t="7768" r="31783"/>
          <a:stretch>
            <a:fillRect/>
          </a:stretch>
        </p:blipFill>
        <p:spPr bwMode="auto">
          <a:xfrm>
            <a:off x="400050" y="3494088"/>
            <a:ext cx="5213350" cy="2978150"/>
          </a:xfrm>
          <a:prstGeom prst="rect">
            <a:avLst/>
          </a:prstGeom>
          <a:noFill/>
        </p:spPr>
      </p:pic>
      <p:sp>
        <p:nvSpPr>
          <p:cNvPr id="588830" name="Rectangle 30"/>
          <p:cNvSpPr>
            <a:spLocks noChangeArrowheads="1"/>
          </p:cNvSpPr>
          <p:nvPr/>
        </p:nvSpPr>
        <p:spPr bwMode="auto">
          <a:xfrm>
            <a:off x="331788" y="6175375"/>
            <a:ext cx="7559675" cy="1016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960563" y="3481388"/>
            <a:ext cx="3200400" cy="2951162"/>
            <a:chOff x="-330" y="-111"/>
            <a:chExt cx="2016" cy="1859"/>
          </a:xfrm>
        </p:grpSpPr>
        <p:pic>
          <p:nvPicPr>
            <p:cNvPr id="588832" name="Picture 32" descr="B0"/>
            <p:cNvPicPr>
              <a:picLocks noChangeAspect="1" noChangeArrowheads="1"/>
            </p:cNvPicPr>
            <p:nvPr/>
          </p:nvPicPr>
          <p:blipFill>
            <a:blip r:embed="rId21"/>
            <a:srcRect t="6395"/>
            <a:stretch>
              <a:fillRect/>
            </a:stretch>
          </p:blipFill>
          <p:spPr bwMode="auto">
            <a:xfrm>
              <a:off x="-330" y="-111"/>
              <a:ext cx="2016" cy="1859"/>
            </a:xfrm>
            <a:prstGeom prst="rect">
              <a:avLst/>
            </a:prstGeom>
            <a:noFill/>
          </p:spPr>
        </p:pic>
        <p:sp>
          <p:nvSpPr>
            <p:cNvPr id="588833" name="Rectangle 33"/>
            <p:cNvSpPr>
              <a:spLocks noChangeArrowheads="1"/>
            </p:cNvSpPr>
            <p:nvPr/>
          </p:nvSpPr>
          <p:spPr bwMode="auto">
            <a:xfrm>
              <a:off x="-152" y="1559"/>
              <a:ext cx="1759" cy="64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35413" y="3451225"/>
            <a:ext cx="3276600" cy="3014663"/>
            <a:chOff x="1605" y="-231"/>
            <a:chExt cx="2064" cy="1899"/>
          </a:xfrm>
        </p:grpSpPr>
        <p:pic>
          <p:nvPicPr>
            <p:cNvPr id="588835" name="Picture 35" descr="Bs"/>
            <p:cNvPicPr>
              <a:picLocks noChangeAspect="1" noChangeArrowheads="1"/>
            </p:cNvPicPr>
            <p:nvPr/>
          </p:nvPicPr>
          <p:blipFill>
            <a:blip r:embed="rId22"/>
            <a:srcRect t="6592"/>
            <a:stretch>
              <a:fillRect/>
            </a:stretch>
          </p:blipFill>
          <p:spPr bwMode="auto">
            <a:xfrm>
              <a:off x="1605" y="-231"/>
              <a:ext cx="2064" cy="1899"/>
            </a:xfrm>
            <a:prstGeom prst="rect">
              <a:avLst/>
            </a:prstGeom>
            <a:noFill/>
          </p:spPr>
        </p:pic>
        <p:sp>
          <p:nvSpPr>
            <p:cNvPr id="588836" name="Rectangle 36"/>
            <p:cNvSpPr>
              <a:spLocks noChangeArrowheads="1"/>
            </p:cNvSpPr>
            <p:nvPr/>
          </p:nvSpPr>
          <p:spPr bwMode="auto">
            <a:xfrm>
              <a:off x="1784" y="1479"/>
              <a:ext cx="1759" cy="64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727325" y="3786188"/>
            <a:ext cx="1341438" cy="669925"/>
            <a:chOff x="3740" y="1890"/>
            <a:chExt cx="845" cy="422"/>
          </a:xfrm>
        </p:grpSpPr>
        <p:sp>
          <p:nvSpPr>
            <p:cNvPr id="588838" name="Text Box 38"/>
            <p:cNvSpPr txBox="1">
              <a:spLocks noChangeArrowheads="1"/>
            </p:cNvSpPr>
            <p:nvPr/>
          </p:nvSpPr>
          <p:spPr bwMode="auto">
            <a:xfrm>
              <a:off x="4030" y="1890"/>
              <a:ext cx="555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33CC"/>
                  </a:solidFill>
                </a:rPr>
                <a:t>B</a:t>
              </a:r>
              <a:r>
                <a:rPr lang="en-US" sz="1800" baseline="30000">
                  <a:solidFill>
                    <a:srgbClr val="0033CC"/>
                  </a:solidFill>
                </a:rPr>
                <a:t>0</a:t>
              </a:r>
              <a:r>
                <a:rPr lang="en-US" sz="1800">
                  <a:solidFill>
                    <a:srgbClr val="0033CC"/>
                  </a:solidFill>
                  <a:sym typeface="Wingdings" pitchFamily="2" charset="2"/>
                </a:rPr>
                <a:t>B</a:t>
              </a:r>
              <a:r>
                <a:rPr lang="en-US" sz="1800" baseline="30000">
                  <a:solidFill>
                    <a:srgbClr val="0033CC"/>
                  </a:solidFill>
                  <a:sym typeface="Wingdings" pitchFamily="2" charset="2"/>
                </a:rPr>
                <a:t>0</a:t>
              </a:r>
              <a:endParaRPr lang="en-GB" sz="1800" baseline="30000">
                <a:solidFill>
                  <a:srgbClr val="0033CC"/>
                </a:solidFill>
              </a:endParaRPr>
            </a:p>
          </p:txBody>
        </p:sp>
        <p:sp>
          <p:nvSpPr>
            <p:cNvPr id="588839" name="Text Box 39"/>
            <p:cNvSpPr txBox="1">
              <a:spLocks noChangeArrowheads="1"/>
            </p:cNvSpPr>
            <p:nvPr/>
          </p:nvSpPr>
          <p:spPr bwMode="auto">
            <a:xfrm>
              <a:off x="4029" y="2081"/>
              <a:ext cx="551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800" dirty="0">
                  <a:solidFill>
                    <a:srgbClr val="FF0000"/>
                  </a:solidFill>
                </a:rPr>
                <a:t>B</a:t>
              </a:r>
              <a:r>
                <a:rPr lang="en-GB" sz="1800" baseline="30000" dirty="0">
                  <a:solidFill>
                    <a:srgbClr val="FF0000"/>
                  </a:solidFill>
                </a:rPr>
                <a:t>0</a:t>
              </a:r>
              <a:r>
                <a:rPr lang="en-GB" sz="1800" dirty="0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r>
                <a:rPr lang="en-GB" sz="1800" dirty="0">
                  <a:solidFill>
                    <a:srgbClr val="FF0000"/>
                  </a:solidFill>
                  <a:latin typeface="Arial Bar" pitchFamily="34" charset="0"/>
                  <a:sym typeface="Wingdings" pitchFamily="2" charset="2"/>
                </a:rPr>
                <a:t>B</a:t>
              </a:r>
              <a:r>
                <a:rPr lang="en-GB" sz="1800" baseline="30000" dirty="0">
                  <a:solidFill>
                    <a:srgbClr val="FF0000"/>
                  </a:solidFill>
                  <a:sym typeface="Wingdings" pitchFamily="2" charset="2"/>
                </a:rPr>
                <a:t>0</a:t>
              </a:r>
              <a:endParaRPr lang="en-GB" sz="18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588840" name="Line 40"/>
            <p:cNvSpPr>
              <a:spLocks noChangeShapeType="1"/>
            </p:cNvSpPr>
            <p:nvPr/>
          </p:nvSpPr>
          <p:spPr bwMode="auto">
            <a:xfrm>
              <a:off x="3740" y="2009"/>
              <a:ext cx="314" cy="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588841" name="Line 41"/>
            <p:cNvSpPr>
              <a:spLocks noChangeShapeType="1"/>
            </p:cNvSpPr>
            <p:nvPr/>
          </p:nvSpPr>
          <p:spPr bwMode="auto">
            <a:xfrm>
              <a:off x="3751" y="2202"/>
              <a:ext cx="31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588842" name="Text Box 42"/>
          <p:cNvSpPr txBox="1">
            <a:spLocks noChangeArrowheads="1"/>
          </p:cNvSpPr>
          <p:nvPr/>
        </p:nvSpPr>
        <p:spPr bwMode="auto">
          <a:xfrm>
            <a:off x="5386388" y="6188075"/>
            <a:ext cx="17129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Proper Time</a:t>
            </a:r>
            <a:r>
              <a:rPr lang="en-US" sz="2400" b="1"/>
              <a:t> </a:t>
            </a:r>
            <a:r>
              <a:rPr lang="en-US" b="1">
                <a:sym typeface="Wingdings" pitchFamily="2" charset="2"/>
              </a:rPr>
              <a:t></a:t>
            </a:r>
            <a:endParaRPr lang="en-US" b="1"/>
          </a:p>
        </p:txBody>
      </p:sp>
      <p:sp>
        <p:nvSpPr>
          <p:cNvPr id="588846" name="Text Box 46"/>
          <p:cNvSpPr txBox="1">
            <a:spLocks noChangeArrowheads="1"/>
          </p:cNvSpPr>
          <p:nvPr/>
        </p:nvSpPr>
        <p:spPr bwMode="auto">
          <a:xfrm>
            <a:off x="7113479" y="2030413"/>
            <a:ext cx="1854419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B</a:t>
            </a:r>
            <a:r>
              <a:rPr lang="en-US" sz="2000" baseline="30000" dirty="0"/>
              <a:t>0</a:t>
            </a:r>
            <a:r>
              <a:rPr lang="en-US" sz="2000" dirty="0"/>
              <a:t>, expect:</a:t>
            </a:r>
          </a:p>
          <a:p>
            <a:pPr algn="ctr"/>
            <a:r>
              <a:rPr lang="en-US" sz="2000" dirty="0">
                <a:latin typeface="Symbol" pitchFamily="18" charset="2"/>
              </a:rPr>
              <a:t>DG</a:t>
            </a:r>
            <a:r>
              <a:rPr lang="en-US" sz="2000" dirty="0"/>
              <a:t> ~ 0</a:t>
            </a:r>
            <a:r>
              <a:rPr lang="en-US" sz="2000" dirty="0" smtClean="0"/>
              <a:t>, |</a:t>
            </a:r>
            <a:r>
              <a:rPr lang="en-US" sz="2000" dirty="0"/>
              <a:t>q/p|=1</a:t>
            </a:r>
          </a:p>
        </p:txBody>
      </p:sp>
      <p:pic>
        <p:nvPicPr>
          <p:cNvPr id="588847" name="Picture 47" descr="FinalCut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830263" cy="777875"/>
          </a:xfrm>
          <a:prstGeom prst="rect">
            <a:avLst/>
          </a:prstGeom>
          <a:noFill/>
        </p:spPr>
      </p:pic>
      <p:sp>
        <p:nvSpPr>
          <p:cNvPr id="588849" name="AutoShape 49"/>
          <p:cNvSpPr>
            <a:spLocks noChangeArrowheads="1"/>
          </p:cNvSpPr>
          <p:nvPr/>
        </p:nvSpPr>
        <p:spPr bwMode="auto">
          <a:xfrm>
            <a:off x="7840663" y="2847975"/>
            <a:ext cx="501650" cy="587375"/>
          </a:xfrm>
          <a:prstGeom prst="downArrow">
            <a:avLst>
              <a:gd name="adj1" fmla="val 50000"/>
              <a:gd name="adj2" fmla="val 29272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588850" name="Text Box 50"/>
          <p:cNvSpPr txBox="1">
            <a:spLocks noChangeArrowheads="1"/>
          </p:cNvSpPr>
          <p:nvPr/>
        </p:nvSpPr>
        <p:spPr bwMode="auto">
          <a:xfrm>
            <a:off x="365125" y="3108325"/>
            <a:ext cx="11318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Examples: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3714744" y="4143380"/>
            <a:ext cx="214314" cy="158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48" y="1236660"/>
            <a:ext cx="850900" cy="508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20" y="1179830"/>
            <a:ext cx="635000" cy="241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" y="2368550"/>
            <a:ext cx="635000" cy="241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46" y="3546475"/>
            <a:ext cx="3863657" cy="5969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5035550" y="3440113"/>
            <a:ext cx="4006849" cy="82962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4425951"/>
            <a:ext cx="1457960" cy="825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07" y="4425951"/>
            <a:ext cx="1454156" cy="825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0" y="4451350"/>
            <a:ext cx="1639888" cy="825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0" y="698500"/>
            <a:ext cx="1739900" cy="1244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13" y="1990725"/>
            <a:ext cx="10541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8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14" grpId="0" autoUpdateAnimBg="0"/>
      <p:bldP spid="588828" grpId="0" animBg="1"/>
      <p:bldP spid="588830" grpId="0" animBg="1"/>
      <p:bldP spid="588842" grpId="0" animBg="1" autoUpdateAnimBg="0"/>
      <p:bldP spid="588846" grpId="0" autoUpdateAnimBg="0"/>
      <p:bldP spid="588849" grpId="0" animBg="1"/>
      <p:bldP spid="588850" grpId="0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6707</TotalTime>
  <Words>2739</Words>
  <Application>Microsoft Macintosh PowerPoint</Application>
  <PresentationFormat>On-screen Show (4:3)</PresentationFormat>
  <Paragraphs>593</Paragraphs>
  <Slides>59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Office Theme</vt:lpstr>
      <vt:lpstr>Photo Editor Photo</vt:lpstr>
      <vt:lpstr>Equation</vt:lpstr>
      <vt:lpstr>CP Violation in the Standard Model</vt:lpstr>
      <vt:lpstr>PowerPoint Presentation</vt:lpstr>
      <vt:lpstr>Back to serious business…</vt:lpstr>
      <vt:lpstr>Dynamics of Neutral B (or K) mesons…</vt:lpstr>
      <vt:lpstr>As can be easily seen…. – skip</vt:lpstr>
      <vt:lpstr>Describing Mixing…</vt:lpstr>
      <vt:lpstr>Solving the Schrödinger Equation</vt:lpstr>
      <vt:lpstr>B Oscillation Amplitudes</vt:lpstr>
      <vt:lpstr>Measuring B Oscillations</vt:lpstr>
      <vt:lpstr>Computing Dmd: Mixing Diagrams</vt:lpstr>
      <vt:lpstr>B0B0 Mixing: ARGUS, 1987</vt:lpstr>
      <vt:lpstr>Exercise</vt:lpstr>
      <vt:lpstr>Discovery of the Top Quark: CDF &amp; D0, 1994/5</vt:lpstr>
      <vt:lpstr>Summary of Neutral Meson Mixing</vt:lpstr>
      <vt:lpstr>LHCb Performance: Bd/s Mixing</vt:lpstr>
      <vt:lpstr>PowerPoint Presentation</vt:lpstr>
      <vt:lpstr>CP violation in Mixing?</vt:lpstr>
      <vt:lpstr> CP Violation in B0 Mixing</vt:lpstr>
      <vt:lpstr>B Decay Rates</vt:lpstr>
      <vt:lpstr>Master Formula for B decay</vt:lpstr>
      <vt:lpstr>Master Formula for B decay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Observing CP Violation</vt:lpstr>
      <vt:lpstr>CP Observables</vt:lpstr>
      <vt:lpstr>Observing CP violation</vt:lpstr>
      <vt:lpstr>Observing CP violation</vt:lpstr>
      <vt:lpstr>Observing CP violation</vt:lpstr>
      <vt:lpstr>Observing CP violation</vt:lpstr>
      <vt:lpstr>Classification of CP violation</vt:lpstr>
      <vt:lpstr>Classification of CP violation</vt:lpstr>
      <vt:lpstr>PowerPoint Presentation</vt:lpstr>
      <vt:lpstr>Special case (i): B decay into CP eigenstates</vt:lpstr>
      <vt:lpstr>Master Formula for B decay (recap)</vt:lpstr>
      <vt:lpstr>Combining Mixing and Decay</vt:lpstr>
      <vt:lpstr>Interfering Amplitudes</vt:lpstr>
      <vt:lpstr>Interfering Amplitudes</vt:lpstr>
      <vt:lpstr>Interfering Amplitudes</vt:lpstr>
      <vt:lpstr>EXERCISE</vt:lpstr>
      <vt:lpstr>Let’s expand a bit further…</vt:lpstr>
      <vt:lpstr>Decays to CP Eigenstates</vt:lpstr>
      <vt:lpstr>Time dependent CP asymmetries for BfCP</vt:lpstr>
      <vt:lpstr>Exactly as expected from Master Equation…</vt:lpstr>
      <vt:lpstr>B-factories: Golden Decay Mode: B0 → J/yK0S</vt:lpstr>
      <vt:lpstr>B-factories: Golden Decay Mode: B0 → J/yK0S</vt:lpstr>
      <vt:lpstr>B-factories: Golden Decay Mode: B0 → J/yK0S</vt:lpstr>
      <vt:lpstr>B-factories: Golden Decay Mode: B0 → J/yK0S</vt:lpstr>
      <vt:lpstr>B-factries: Golden Decay Mode: B0 → J/yK0S</vt:lpstr>
      <vt:lpstr>Babar and Belle</vt:lpstr>
      <vt:lpstr>Special case (ii): B-decay to non-CP eigenstates</vt:lpstr>
      <vt:lpstr>CP Violation</vt:lpstr>
      <vt:lpstr>A Quantum Interference B-experiment</vt:lpstr>
      <vt:lpstr>CP Violation: matter – antimatter asymmetry</vt:lpstr>
      <vt:lpstr>CP Violation: matter – antimatter asymmetry</vt:lpstr>
      <vt:lpstr>Double Slit: Particle-Wave Duality</vt:lpstr>
      <vt:lpstr>Next Lecture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Topical Lectures</dc:title>
  <dc:creator>Marcel Merk</dc:creator>
  <cp:lastModifiedBy>Marcel Merk</cp:lastModifiedBy>
  <cp:revision>328</cp:revision>
  <dcterms:created xsi:type="dcterms:W3CDTF">2016-10-17T11:13:56Z</dcterms:created>
  <dcterms:modified xsi:type="dcterms:W3CDTF">2016-12-10T13:16:53Z</dcterms:modified>
</cp:coreProperties>
</file>