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4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620" r:id="rId2"/>
    <p:sldId id="619" r:id="rId3"/>
    <p:sldId id="618" r:id="rId4"/>
    <p:sldId id="640" r:id="rId5"/>
    <p:sldId id="601" r:id="rId6"/>
    <p:sldId id="602" r:id="rId7"/>
    <p:sldId id="603" r:id="rId8"/>
    <p:sldId id="604" r:id="rId9"/>
    <p:sldId id="605" r:id="rId10"/>
    <p:sldId id="607" r:id="rId11"/>
    <p:sldId id="608" r:id="rId12"/>
    <p:sldId id="609" r:id="rId13"/>
    <p:sldId id="610" r:id="rId14"/>
    <p:sldId id="615" r:id="rId15"/>
    <p:sldId id="616" r:id="rId16"/>
    <p:sldId id="636" r:id="rId17"/>
    <p:sldId id="628" r:id="rId18"/>
    <p:sldId id="539" r:id="rId19"/>
    <p:sldId id="540" r:id="rId20"/>
    <p:sldId id="541" r:id="rId21"/>
    <p:sldId id="542" r:id="rId22"/>
    <p:sldId id="543" r:id="rId23"/>
    <p:sldId id="544" r:id="rId24"/>
    <p:sldId id="545" r:id="rId25"/>
    <p:sldId id="546" r:id="rId26"/>
    <p:sldId id="547" r:id="rId27"/>
    <p:sldId id="548" r:id="rId28"/>
    <p:sldId id="549" r:id="rId29"/>
    <p:sldId id="550" r:id="rId30"/>
    <p:sldId id="551" r:id="rId31"/>
    <p:sldId id="552" r:id="rId32"/>
    <p:sldId id="553" r:id="rId33"/>
    <p:sldId id="554" r:id="rId34"/>
    <p:sldId id="555" r:id="rId35"/>
    <p:sldId id="556" r:id="rId36"/>
    <p:sldId id="557" r:id="rId37"/>
    <p:sldId id="558" r:id="rId38"/>
    <p:sldId id="559" r:id="rId39"/>
    <p:sldId id="623" r:id="rId40"/>
    <p:sldId id="624" r:id="rId41"/>
    <p:sldId id="639" r:id="rId42"/>
    <p:sldId id="570" r:id="rId43"/>
    <p:sldId id="571" r:id="rId44"/>
    <p:sldId id="676" r:id="rId45"/>
    <p:sldId id="576" r:id="rId46"/>
    <p:sldId id="577" r:id="rId47"/>
    <p:sldId id="578" r:id="rId48"/>
    <p:sldId id="579" r:id="rId49"/>
    <p:sldId id="580" r:id="rId50"/>
    <p:sldId id="656" r:id="rId51"/>
    <p:sldId id="673" r:id="rId52"/>
    <p:sldId id="675" r:id="rId53"/>
    <p:sldId id="583" r:id="rId54"/>
    <p:sldId id="584" r:id="rId55"/>
    <p:sldId id="585" r:id="rId56"/>
    <p:sldId id="586" r:id="rId57"/>
    <p:sldId id="587" r:id="rId58"/>
    <p:sldId id="637" r:id="rId59"/>
    <p:sldId id="671" r:id="rId60"/>
    <p:sldId id="672" r:id="rId61"/>
    <p:sldId id="677" r:id="rId62"/>
    <p:sldId id="591" r:id="rId63"/>
    <p:sldId id="592" r:id="rId64"/>
    <p:sldId id="595" r:id="rId65"/>
    <p:sldId id="596" r:id="rId66"/>
    <p:sldId id="657" r:id="rId67"/>
    <p:sldId id="658" r:id="rId68"/>
    <p:sldId id="635" r:id="rId69"/>
    <p:sldId id="669" r:id="rId70"/>
    <p:sldId id="670" r:id="rId71"/>
    <p:sldId id="641" r:id="rId72"/>
    <p:sldId id="642" r:id="rId73"/>
    <p:sldId id="660" r:id="rId74"/>
    <p:sldId id="667" r:id="rId75"/>
    <p:sldId id="668" r:id="rId76"/>
    <p:sldId id="646" r:id="rId77"/>
    <p:sldId id="647" r:id="rId78"/>
    <p:sldId id="663" r:id="rId79"/>
    <p:sldId id="665" r:id="rId80"/>
    <p:sldId id="651" r:id="rId81"/>
    <p:sldId id="652" r:id="rId82"/>
    <p:sldId id="653" r:id="rId83"/>
    <p:sldId id="681" r:id="rId84"/>
    <p:sldId id="682" r:id="rId85"/>
    <p:sldId id="683" r:id="rId86"/>
    <p:sldId id="684" r:id="rId87"/>
    <p:sldId id="685" r:id="rId88"/>
    <p:sldId id="686" r:id="rId89"/>
    <p:sldId id="687" r:id="rId90"/>
    <p:sldId id="688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C0504D"/>
    <a:srgbClr val="FFC85E"/>
    <a:srgbClr val="FFBE00"/>
    <a:srgbClr val="F5AC00"/>
    <a:srgbClr val="FFCC00"/>
    <a:srgbClr val="D99C00"/>
    <a:srgbClr val="FFC200"/>
    <a:srgbClr val="FFA900"/>
    <a:srgbClr val="FF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1" autoAdjust="0"/>
    <p:restoredTop sz="95044" autoAdjust="0"/>
  </p:normalViewPr>
  <p:slideViewPr>
    <p:cSldViewPr snapToGrid="0" snapToObjects="1">
      <p:cViewPr>
        <p:scale>
          <a:sx n="100" d="100"/>
          <a:sy n="100" d="100"/>
        </p:scale>
        <p:origin x="-27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image" Target="../media/image61.wmf"/><Relationship Id="rId5" Type="http://schemas.openxmlformats.org/officeDocument/2006/relationships/image" Target="../media/image62.wmf"/><Relationship Id="rId1" Type="http://schemas.openxmlformats.org/officeDocument/2006/relationships/image" Target="../media/image58.wmf"/><Relationship Id="rId2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4" Type="http://schemas.openxmlformats.org/officeDocument/2006/relationships/image" Target="../media/image67.wmf"/><Relationship Id="rId5" Type="http://schemas.openxmlformats.org/officeDocument/2006/relationships/image" Target="../media/image68.wmf"/><Relationship Id="rId6" Type="http://schemas.openxmlformats.org/officeDocument/2006/relationships/image" Target="../media/image69.wmf"/><Relationship Id="rId7" Type="http://schemas.openxmlformats.org/officeDocument/2006/relationships/image" Target="../media/image70.wmf"/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C949F-2A78-AF4F-8CCD-C082FFA343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BD0BC-3EA8-7741-867E-2DBC43010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2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6D1A7-70E2-499A-80B6-B11BD2614868}" type="slidenum">
              <a:rPr lang="en-US"/>
              <a:pPr/>
              <a:t>1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Consider</a:t>
            </a:r>
            <a:r>
              <a:rPr lang="nl-NL" dirty="0" smtClean="0"/>
              <a:t> the </a:t>
            </a:r>
            <a:r>
              <a:rPr lang="nl-NL" dirty="0" err="1" smtClean="0"/>
              <a:t>analogy</a:t>
            </a:r>
            <a:r>
              <a:rPr lang="nl-NL" baseline="0" dirty="0" smtClean="0"/>
              <a:t> of the </a:t>
            </a:r>
            <a:r>
              <a:rPr lang="nl-NL" baseline="0" dirty="0" err="1" smtClean="0"/>
              <a:t>classical</a:t>
            </a:r>
            <a:r>
              <a:rPr lang="nl-NL" baseline="0" dirty="0" smtClean="0"/>
              <a:t> Young experiment in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waves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travels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through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two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slits</a:t>
            </a:r>
            <a:r>
              <a:rPr lang="nl-NL" baseline="0" dirty="0" smtClean="0"/>
              <a:t> in a screen to </a:t>
            </a:r>
            <a:r>
              <a:rPr lang="nl-NL" baseline="0" dirty="0" err="1" smtClean="0"/>
              <a:t>make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interference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pattern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on</a:t>
            </a:r>
            <a:r>
              <a:rPr lang="nl-NL" baseline="0" dirty="0" smtClean="0"/>
              <a:t> a screen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depends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on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phase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difference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along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paths</a:t>
            </a:r>
            <a:r>
              <a:rPr lang="nl-NL" baseline="0" dirty="0" smtClean="0"/>
              <a:t>. In </a:t>
            </a:r>
            <a:r>
              <a:rPr lang="nl-NL" baseline="0" dirty="0" err="1" smtClean="0"/>
              <a:t>Feynman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example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demonstrates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same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through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quantum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waves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individual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electrons</a:t>
            </a:r>
            <a:r>
              <a:rPr lang="nl-NL" baseline="0" dirty="0" smtClean="0"/>
              <a:t>. In B </a:t>
            </a:r>
            <a:r>
              <a:rPr lang="nl-NL" baseline="0" dirty="0" err="1" smtClean="0"/>
              <a:t>decays</a:t>
            </a:r>
            <a:r>
              <a:rPr lang="nl-NL" baseline="0" dirty="0" smtClean="0"/>
              <a:t> we have a </a:t>
            </a:r>
            <a:r>
              <a:rPr lang="nl-NL" baseline="0" dirty="0" err="1" smtClean="0"/>
              <a:t>similar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situation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two</a:t>
            </a:r>
            <a:r>
              <a:rPr lang="nl-NL" baseline="0" dirty="0" smtClean="0"/>
              <a:t> amplitudes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a different </a:t>
            </a:r>
            <a:r>
              <a:rPr lang="nl-NL" baseline="0" dirty="0" err="1" smtClean="0"/>
              <a:t>phase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contribute</a:t>
            </a:r>
            <a:r>
              <a:rPr lang="nl-NL" baseline="0" dirty="0" smtClean="0"/>
              <a:t> to a </a:t>
            </a:r>
            <a:r>
              <a:rPr lang="nl-NL" baseline="0" dirty="0" err="1" smtClean="0"/>
              <a:t>decay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67798-C6DF-4B93-9150-1A75FE996490}" type="slidenum">
              <a:rPr lang="nl-NL" smtClean="0"/>
              <a:pPr/>
              <a:t>42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Consider</a:t>
            </a:r>
            <a:r>
              <a:rPr lang="nl-NL" dirty="0" smtClean="0"/>
              <a:t> the </a:t>
            </a:r>
            <a:r>
              <a:rPr lang="nl-NL" dirty="0" err="1" smtClean="0"/>
              <a:t>analogy</a:t>
            </a:r>
            <a:r>
              <a:rPr lang="nl-NL" baseline="0" dirty="0" smtClean="0"/>
              <a:t> of the </a:t>
            </a:r>
            <a:r>
              <a:rPr lang="nl-NL" baseline="0" dirty="0" err="1" smtClean="0"/>
              <a:t>classical</a:t>
            </a:r>
            <a:r>
              <a:rPr lang="nl-NL" baseline="0" dirty="0" smtClean="0"/>
              <a:t> Young experiment in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waves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travels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through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two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slits</a:t>
            </a:r>
            <a:r>
              <a:rPr lang="nl-NL" baseline="0" dirty="0" smtClean="0"/>
              <a:t> in a screen to </a:t>
            </a:r>
            <a:r>
              <a:rPr lang="nl-NL" baseline="0" dirty="0" err="1" smtClean="0"/>
              <a:t>make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interference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pattern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on</a:t>
            </a:r>
            <a:r>
              <a:rPr lang="nl-NL" baseline="0" dirty="0" smtClean="0"/>
              <a:t> a screen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depends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on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phase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difference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along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paths</a:t>
            </a:r>
            <a:r>
              <a:rPr lang="nl-NL" baseline="0" dirty="0" smtClean="0"/>
              <a:t>. In </a:t>
            </a:r>
            <a:r>
              <a:rPr lang="nl-NL" baseline="0" dirty="0" err="1" smtClean="0"/>
              <a:t>Feynman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example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demonstrates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same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through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quantum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waves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individual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electrons</a:t>
            </a:r>
            <a:r>
              <a:rPr lang="nl-NL" baseline="0" dirty="0" smtClean="0"/>
              <a:t>. In B </a:t>
            </a:r>
            <a:r>
              <a:rPr lang="nl-NL" baseline="0" dirty="0" err="1" smtClean="0"/>
              <a:t>decays</a:t>
            </a:r>
            <a:r>
              <a:rPr lang="nl-NL" baseline="0" dirty="0" smtClean="0"/>
              <a:t> we have a </a:t>
            </a:r>
            <a:r>
              <a:rPr lang="nl-NL" baseline="0" dirty="0" err="1" smtClean="0"/>
              <a:t>similar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situation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two</a:t>
            </a:r>
            <a:r>
              <a:rPr lang="nl-NL" baseline="0" dirty="0" smtClean="0"/>
              <a:t> amplitudes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a different </a:t>
            </a:r>
            <a:r>
              <a:rPr lang="nl-NL" baseline="0" dirty="0" err="1" smtClean="0"/>
              <a:t>phase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contribute</a:t>
            </a:r>
            <a:r>
              <a:rPr lang="nl-NL" baseline="0" dirty="0" smtClean="0"/>
              <a:t> to a </a:t>
            </a:r>
            <a:r>
              <a:rPr lang="nl-NL" baseline="0" dirty="0" err="1" smtClean="0"/>
              <a:t>decay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67798-C6DF-4B93-9150-1A75FE996490}" type="slidenum">
              <a:rPr lang="nl-NL" smtClean="0"/>
              <a:pPr/>
              <a:t>43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Absorptive (G12) and dispersive (M12)</a:t>
            </a:r>
          </a:p>
          <a:p>
            <a:r>
              <a:rPr lang="en-US" dirty="0" err="1" smtClean="0"/>
              <a:t>B</a:t>
            </a:r>
            <a:r>
              <a:rPr lang="en-US" dirty="0" err="1" smtClean="0">
                <a:sym typeface="Wingdings"/>
              </a:rPr>
              <a:t>f</a:t>
            </a:r>
            <a:r>
              <a:rPr lang="en-US" dirty="0" smtClean="0">
                <a:sym typeface="Wingdings"/>
              </a:rPr>
              <a:t> and B-bar  f-bar. </a:t>
            </a:r>
          </a:p>
          <a:p>
            <a:r>
              <a:rPr lang="en-US" dirty="0" smtClean="0">
                <a:sym typeface="Wingdings"/>
              </a:rPr>
              <a:t>B-bar</a:t>
            </a:r>
            <a:r>
              <a:rPr lang="en-US" baseline="0" dirty="0" smtClean="0">
                <a:sym typeface="Wingdings"/>
              </a:rPr>
              <a:t> to f: produced B-bar oscillated and decayed</a:t>
            </a:r>
          </a:p>
          <a:p>
            <a:r>
              <a:rPr lang="en-US" baseline="0" dirty="0" smtClean="0">
                <a:sym typeface="Wingdings"/>
              </a:rPr>
              <a:t>B to f-bar: produced B oscillated and decayed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8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charge of the lepton determines B or B-bar. Method requires no tagging.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2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D* decays for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efficience</a:t>
            </a:r>
            <a:r>
              <a:rPr lang="en-US" baseline="0" dirty="0" smtClean="0"/>
              <a:t> determinations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CBEFB-116D-A247-9FC5-04126D106AC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38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instrumental asymmetry is controlled using charm decays and magnet polarity reversion. The production asymmetry is measured using B-&gt;J/psi</a:t>
            </a:r>
            <a:r>
              <a:rPr lang="en-US" baseline="0" dirty="0" smtClean="0"/>
              <a:t> K* times the mixing dilutions using world averages.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CP Violation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F73CB-ADF5-4435-8991-C4907DBCADA7}" type="slidenum">
              <a:rPr lang="nl-NL" smtClean="0"/>
              <a:pPr/>
              <a:t>55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Direct CP Violation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Production asymmetry and detection effects are below the 1% level each</a:t>
            </a:r>
            <a:r>
              <a:rPr lang="en-US" baseline="0" dirty="0" smtClean="0"/>
              <a:t> and included in the systematic error.</a:t>
            </a:r>
          </a:p>
          <a:p>
            <a:r>
              <a:rPr lang="en-US" baseline="0" dirty="0" smtClean="0"/>
              <a:t>A_CP+ (GLW) gives a 4.5 sigma asymmetry. In total 5.8 sigma CP violation observed.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332EF-B262-764D-8C72-270E1ABBCB28}" type="slidenum">
              <a:rPr lang="en-US"/>
              <a:pPr/>
              <a:t>5</a:t>
            </a:fld>
            <a:endParaRPr lang="en-US"/>
          </a:p>
        </p:txBody>
      </p:sp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6275"/>
            <a:ext cx="4610100" cy="34591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355" y="4359404"/>
            <a:ext cx="5058663" cy="4134953"/>
          </a:xfrm>
        </p:spPr>
        <p:txBody>
          <a:bodyPr/>
          <a:lstStyle/>
          <a:p>
            <a:r>
              <a:rPr lang="en-US"/>
              <a:t>30 nb vs 4 nb, 10**33 vs. 10**31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GLW = </a:t>
            </a:r>
            <a:r>
              <a:rPr lang="en-US" dirty="0" err="1" smtClean="0"/>
              <a:t>Gronau</a:t>
            </a:r>
            <a:r>
              <a:rPr lang="en-US" dirty="0" smtClean="0"/>
              <a:t>, London, Wyler  ADS=Atwood </a:t>
            </a:r>
            <a:r>
              <a:rPr lang="en-US" dirty="0" err="1" smtClean="0"/>
              <a:t>Dunietz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Soni</a:t>
            </a:r>
            <a:r>
              <a:rPr lang="en-US" baseline="0" dirty="0" smtClean="0"/>
              <a:t>, GGSZ=</a:t>
            </a:r>
            <a:r>
              <a:rPr lang="en-US" baseline="0" dirty="0" err="1" smtClean="0"/>
              <a:t>Giri</a:t>
            </a:r>
            <a:r>
              <a:rPr lang="en-US" baseline="0" dirty="0" smtClean="0"/>
              <a:t>, Grossman, </a:t>
            </a:r>
            <a:r>
              <a:rPr lang="en-US" baseline="0" dirty="0" err="1" smtClean="0"/>
              <a:t>Soffer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Zupan</a:t>
            </a:r>
            <a:r>
              <a:rPr lang="en-US" baseline="0" dirty="0" smtClean="0"/>
              <a:t>, GLW=      (</a:t>
            </a:r>
            <a:r>
              <a:rPr lang="en-US" baseline="0" dirty="0" err="1" smtClean="0"/>
              <a:t>Dalitz</a:t>
            </a:r>
            <a:r>
              <a:rPr lang="en-US" baseline="0" dirty="0" smtClean="0"/>
              <a:t> analyses)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11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A^mix</a:t>
            </a:r>
            <a:r>
              <a:rPr lang="en-US" dirty="0" smtClean="0"/>
              <a:t> = </a:t>
            </a:r>
            <a:r>
              <a:rPr lang="en-US" dirty="0" err="1" smtClean="0"/>
              <a:t>Im</a:t>
            </a:r>
            <a:r>
              <a:rPr lang="en-US" dirty="0" smtClean="0"/>
              <a:t>(lambda),</a:t>
            </a:r>
            <a:r>
              <a:rPr lang="en-US" baseline="0" dirty="0" smtClean="0"/>
              <a:t>  A^DG = Re(lambda), </a:t>
            </a:r>
            <a:r>
              <a:rPr lang="en-US" baseline="0" dirty="0" err="1" smtClean="0"/>
              <a:t>A^dir</a:t>
            </a:r>
            <a:r>
              <a:rPr lang="en-US" baseline="0" dirty="0" smtClean="0"/>
              <a:t> = (1-|lambda|^2 / (1+|lambda|^2)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CBEFB-116D-A247-9FC5-04126D106AC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0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‘t </a:t>
            </a:r>
            <a:r>
              <a:rPr lang="en-US" dirty="0" err="1" smtClean="0"/>
              <a:t>Hooft</a:t>
            </a:r>
            <a:r>
              <a:rPr lang="en-US" dirty="0" smtClean="0"/>
              <a:t> shows that for internal fermion loop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CBEFB-116D-A247-9FC5-04126D106AC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33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C3EF0-0828-6D42-A9E2-6806A245BC59}" type="slidenum">
              <a:rPr lang="en-US"/>
              <a:pPr/>
              <a:t>7</a:t>
            </a:fld>
            <a:endParaRPr lang="en-US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Upsilon(4S) = J^PC = 1^-- . (L-1) wave. Under Charge the wave function gets a minus sign: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 |lambda|=1: </a:t>
            </a:r>
            <a:r>
              <a:rPr lang="en-US" dirty="0" err="1" smtClean="0"/>
              <a:t>Cf</a:t>
            </a:r>
            <a:r>
              <a:rPr lang="en-US" smtClean="0"/>
              <a:t>=0</a:t>
            </a:r>
            <a:r>
              <a:rPr lang="en-US" baseline="0" smtClean="0"/>
              <a:t>    </a:t>
            </a:r>
            <a:r>
              <a:rPr lang="en-US" baseline="0" dirty="0" smtClean="0"/>
              <a:t>Mixing |lambda|=0 </a:t>
            </a:r>
            <a:r>
              <a:rPr lang="en-US" baseline="0" dirty="0" err="1" smtClean="0"/>
              <a:t>Cf</a:t>
            </a:r>
            <a:r>
              <a:rPr lang="en-US" baseline="0" dirty="0" smtClean="0"/>
              <a:t>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BD0BC-3EA8-7741-867E-2DBC430107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3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Lifetime</a:t>
            </a:r>
            <a:r>
              <a:rPr lang="en-US" baseline="0" dirty="0" smtClean="0"/>
              <a:t> B ~ 1.5 </a:t>
            </a:r>
            <a:r>
              <a:rPr lang="en-US" baseline="0" dirty="0" err="1" smtClean="0"/>
              <a:t>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CBEFB-116D-A247-9FC5-04126D106A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10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8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4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45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87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3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8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3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14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9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5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3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688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841750"/>
            <a:ext cx="5003800" cy="2284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39DFA-C15D-0349-8710-95C66893A91A}" type="datetimeFigureOut">
              <a:rPr lang="en-US" smtClean="0"/>
              <a:pPr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FA35-1818-EE47-9884-B232640E01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7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w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62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3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58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59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60.wmf"/><Relationship Id="rId10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67.wmf"/><Relationship Id="rId13" Type="http://schemas.openxmlformats.org/officeDocument/2006/relationships/image" Target="../media/image72.png"/><Relationship Id="rId14" Type="http://schemas.openxmlformats.org/officeDocument/2006/relationships/oleObject" Target="../embeddings/oleObject12.bin"/><Relationship Id="rId15" Type="http://schemas.openxmlformats.org/officeDocument/2006/relationships/image" Target="../media/image68.wmf"/><Relationship Id="rId16" Type="http://schemas.openxmlformats.org/officeDocument/2006/relationships/oleObject" Target="../embeddings/oleObject13.bin"/><Relationship Id="rId17" Type="http://schemas.openxmlformats.org/officeDocument/2006/relationships/image" Target="../media/image69.wmf"/><Relationship Id="rId18" Type="http://schemas.openxmlformats.org/officeDocument/2006/relationships/oleObject" Target="../embeddings/oleObject14.bin"/><Relationship Id="rId19" Type="http://schemas.openxmlformats.org/officeDocument/2006/relationships/image" Target="../media/image7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64.wmf"/><Relationship Id="rId6" Type="http://schemas.openxmlformats.org/officeDocument/2006/relationships/image" Target="../media/image71.png"/><Relationship Id="rId7" Type="http://schemas.openxmlformats.org/officeDocument/2006/relationships/oleObject" Target="../embeddings/oleObject9.bin"/><Relationship Id="rId8" Type="http://schemas.openxmlformats.org/officeDocument/2006/relationships/image" Target="../media/image65.w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66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image" Target="../media/image8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2.jpeg"/><Relationship Id="rId5" Type="http://schemas.openxmlformats.org/officeDocument/2006/relationships/image" Target="../media/image83.jp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6" Type="http://schemas.openxmlformats.org/officeDocument/2006/relationships/image" Target="../media/image8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wmf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5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5" Type="http://schemas.openxmlformats.org/officeDocument/2006/relationships/image" Target="../media/image96.jpeg"/><Relationship Id="rId6" Type="http://schemas.openxmlformats.org/officeDocument/2006/relationships/image" Target="../media/image97.png"/><Relationship Id="rId7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png"/><Relationship Id="rId5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tiff"/><Relationship Id="rId5" Type="http://schemas.openxmlformats.org/officeDocument/2006/relationships/image" Target="../media/image111.wmf"/><Relationship Id="rId6" Type="http://schemas.openxmlformats.org/officeDocument/2006/relationships/image" Target="../media/image112.wmf"/><Relationship Id="rId7" Type="http://schemas.openxmlformats.org/officeDocument/2006/relationships/image" Target="../media/image113.gif"/><Relationship Id="rId8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4.png"/><Relationship Id="rId6" Type="http://schemas.openxmlformats.org/officeDocument/2006/relationships/image" Target="../media/image113.gif"/><Relationship Id="rId7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18.jpeg"/><Relationship Id="rId5" Type="http://schemas.openxmlformats.org/officeDocument/2006/relationships/image" Target="../media/image112.wmf"/><Relationship Id="rId6" Type="http://schemas.openxmlformats.org/officeDocument/2006/relationships/image" Target="../media/image114.png"/><Relationship Id="rId7" Type="http://schemas.openxmlformats.org/officeDocument/2006/relationships/image" Target="../media/image111.wmf"/><Relationship Id="rId8" Type="http://schemas.openxmlformats.org/officeDocument/2006/relationships/image" Target="../media/image11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4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emf"/><Relationship Id="rId12" Type="http://schemas.openxmlformats.org/officeDocument/2006/relationships/image" Target="../media/image131.png"/><Relationship Id="rId13" Type="http://schemas.openxmlformats.org/officeDocument/2006/relationships/image" Target="../media/image1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2.emf"/><Relationship Id="rId4" Type="http://schemas.openxmlformats.org/officeDocument/2006/relationships/image" Target="../media/image123.emf"/><Relationship Id="rId5" Type="http://schemas.openxmlformats.org/officeDocument/2006/relationships/image" Target="../media/image124.emf"/><Relationship Id="rId6" Type="http://schemas.openxmlformats.org/officeDocument/2006/relationships/image" Target="../media/image125.emf"/><Relationship Id="rId7" Type="http://schemas.openxmlformats.org/officeDocument/2006/relationships/image" Target="../media/image126.emf"/><Relationship Id="rId8" Type="http://schemas.openxmlformats.org/officeDocument/2006/relationships/image" Target="../media/image127.emf"/><Relationship Id="rId9" Type="http://schemas.openxmlformats.org/officeDocument/2006/relationships/image" Target="../media/image128.emf"/><Relationship Id="rId10" Type="http://schemas.openxmlformats.org/officeDocument/2006/relationships/image" Target="../media/image12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5" Type="http://schemas.openxmlformats.org/officeDocument/2006/relationships/image" Target="../media/image134.emf"/><Relationship Id="rId6" Type="http://schemas.openxmlformats.org/officeDocument/2006/relationships/image" Target="../media/image135.emf"/><Relationship Id="rId7" Type="http://schemas.openxmlformats.org/officeDocument/2006/relationships/image" Target="../media/image136.emf"/><Relationship Id="rId8" Type="http://schemas.openxmlformats.org/officeDocument/2006/relationships/image" Target="../media/image137.emf"/><Relationship Id="rId9" Type="http://schemas.openxmlformats.org/officeDocument/2006/relationships/image" Target="../media/image1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emf"/><Relationship Id="rId5" Type="http://schemas.openxmlformats.org/officeDocument/2006/relationships/image" Target="../media/image141.emf"/><Relationship Id="rId6" Type="http://schemas.openxmlformats.org/officeDocument/2006/relationships/image" Target="../media/image142.emf"/><Relationship Id="rId7" Type="http://schemas.openxmlformats.org/officeDocument/2006/relationships/image" Target="../media/image143.emf"/><Relationship Id="rId8" Type="http://schemas.openxmlformats.org/officeDocument/2006/relationships/image" Target="../media/image1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6" Type="http://schemas.openxmlformats.org/officeDocument/2006/relationships/image" Target="../media/image149.JPG"/><Relationship Id="rId7" Type="http://schemas.openxmlformats.org/officeDocument/2006/relationships/image" Target="../media/image1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3.gif"/><Relationship Id="rId5" Type="http://schemas.openxmlformats.org/officeDocument/2006/relationships/image" Target="../media/image152.emf"/><Relationship Id="rId6" Type="http://schemas.openxmlformats.org/officeDocument/2006/relationships/image" Target="../media/image153.emf"/><Relationship Id="rId7" Type="http://schemas.openxmlformats.org/officeDocument/2006/relationships/image" Target="../media/image154.emf"/><Relationship Id="rId8" Type="http://schemas.openxmlformats.org/officeDocument/2006/relationships/image" Target="../media/image155.tiff"/><Relationship Id="rId9" Type="http://schemas.openxmlformats.org/officeDocument/2006/relationships/image" Target="../media/image15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3.gif"/><Relationship Id="rId5" Type="http://schemas.openxmlformats.org/officeDocument/2006/relationships/image" Target="../media/image155.tiff"/><Relationship Id="rId6" Type="http://schemas.openxmlformats.org/officeDocument/2006/relationships/image" Target="../media/image156.tiff"/><Relationship Id="rId7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58.emf"/><Relationship Id="rId5" Type="http://schemas.openxmlformats.org/officeDocument/2006/relationships/image" Target="../media/image159.emf"/><Relationship Id="rId6" Type="http://schemas.openxmlformats.org/officeDocument/2006/relationships/image" Target="../media/image160.emf"/><Relationship Id="rId7" Type="http://schemas.openxmlformats.org/officeDocument/2006/relationships/image" Target="../media/image161.emf"/><Relationship Id="rId8" Type="http://schemas.openxmlformats.org/officeDocument/2006/relationships/image" Target="../media/image1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4" Type="http://schemas.openxmlformats.org/officeDocument/2006/relationships/image" Target="../media/image119.emf"/><Relationship Id="rId5" Type="http://schemas.openxmlformats.org/officeDocument/2006/relationships/image" Target="../media/image165.png"/><Relationship Id="rId6" Type="http://schemas.openxmlformats.org/officeDocument/2006/relationships/image" Target="../media/image1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0.tiff"/><Relationship Id="rId12" Type="http://schemas.openxmlformats.org/officeDocument/2006/relationships/image" Target="../media/image17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7.emf"/><Relationship Id="rId4" Type="http://schemas.openxmlformats.org/officeDocument/2006/relationships/image" Target="../media/image168.emf"/><Relationship Id="rId5" Type="http://schemas.openxmlformats.org/officeDocument/2006/relationships/image" Target="../media/image169.emf"/><Relationship Id="rId6" Type="http://schemas.openxmlformats.org/officeDocument/2006/relationships/image" Target="../media/image170.emf"/><Relationship Id="rId7" Type="http://schemas.openxmlformats.org/officeDocument/2006/relationships/image" Target="../media/image171.emf"/><Relationship Id="rId8" Type="http://schemas.openxmlformats.org/officeDocument/2006/relationships/image" Target="../media/image172.emf"/><Relationship Id="rId9" Type="http://schemas.openxmlformats.org/officeDocument/2006/relationships/image" Target="../media/image173.emf"/><Relationship Id="rId10" Type="http://schemas.openxmlformats.org/officeDocument/2006/relationships/image" Target="../media/image17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jpg"/><Relationship Id="rId5" Type="http://schemas.openxmlformats.org/officeDocument/2006/relationships/image" Target="../media/image179.emf"/><Relationship Id="rId6" Type="http://schemas.openxmlformats.org/officeDocument/2006/relationships/image" Target="../media/image180.emf"/><Relationship Id="rId7" Type="http://schemas.openxmlformats.org/officeDocument/2006/relationships/image" Target="../media/image18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tiff"/><Relationship Id="rId4" Type="http://schemas.openxmlformats.org/officeDocument/2006/relationships/image" Target="../media/image114.png"/><Relationship Id="rId5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4" Type="http://schemas.openxmlformats.org/officeDocument/2006/relationships/image" Target="../media/image185.emf"/><Relationship Id="rId5" Type="http://schemas.openxmlformats.org/officeDocument/2006/relationships/image" Target="../media/image186.emf"/><Relationship Id="rId6" Type="http://schemas.openxmlformats.org/officeDocument/2006/relationships/image" Target="../media/image187.emf"/><Relationship Id="rId7" Type="http://schemas.openxmlformats.org/officeDocument/2006/relationships/image" Target="../media/image1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4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4" Type="http://schemas.openxmlformats.org/officeDocument/2006/relationships/image" Target="../media/image191.png"/><Relationship Id="rId5" Type="http://schemas.openxmlformats.org/officeDocument/2006/relationships/image" Target="../media/image19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4" Type="http://schemas.openxmlformats.org/officeDocument/2006/relationships/image" Target="../media/image169.emf"/><Relationship Id="rId5" Type="http://schemas.openxmlformats.org/officeDocument/2006/relationships/image" Target="../media/image170.emf"/><Relationship Id="rId6" Type="http://schemas.openxmlformats.org/officeDocument/2006/relationships/image" Target="../media/image172.emf"/><Relationship Id="rId7" Type="http://schemas.openxmlformats.org/officeDocument/2006/relationships/image" Target="../media/image171.emf"/><Relationship Id="rId8" Type="http://schemas.openxmlformats.org/officeDocument/2006/relationships/image" Target="../media/image194.emf"/><Relationship Id="rId9" Type="http://schemas.openxmlformats.org/officeDocument/2006/relationships/image" Target="../media/image195.emf"/><Relationship Id="rId10" Type="http://schemas.openxmlformats.org/officeDocument/2006/relationships/image" Target="../media/image1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98.tiff"/><Relationship Id="rId5" Type="http://schemas.openxmlformats.org/officeDocument/2006/relationships/image" Target="../media/image113.gif"/><Relationship Id="rId6" Type="http://schemas.openxmlformats.org/officeDocument/2006/relationships/image" Target="../media/image110.tiff"/><Relationship Id="rId7" Type="http://schemas.openxmlformats.org/officeDocument/2006/relationships/image" Target="../media/image118.jpeg"/><Relationship Id="rId8" Type="http://schemas.openxmlformats.org/officeDocument/2006/relationships/image" Target="../media/image199.emf"/><Relationship Id="rId9" Type="http://schemas.openxmlformats.org/officeDocument/2006/relationships/image" Target="../media/image200.emf"/><Relationship Id="rId10" Type="http://schemas.openxmlformats.org/officeDocument/2006/relationships/image" Target="../media/image201.emf"/><Relationship Id="rId11" Type="http://schemas.openxmlformats.org/officeDocument/2006/relationships/image" Target="../media/image2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4" Type="http://schemas.openxmlformats.org/officeDocument/2006/relationships/image" Target="../media/image205.emf"/><Relationship Id="rId5" Type="http://schemas.openxmlformats.org/officeDocument/2006/relationships/image" Target="../media/image206.emf"/><Relationship Id="rId6" Type="http://schemas.openxmlformats.org/officeDocument/2006/relationships/image" Target="../media/image207.emf"/><Relationship Id="rId7" Type="http://schemas.openxmlformats.org/officeDocument/2006/relationships/image" Target="../media/image20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4" Type="http://schemas.openxmlformats.org/officeDocument/2006/relationships/image" Target="../media/image210.emf"/><Relationship Id="rId5" Type="http://schemas.openxmlformats.org/officeDocument/2006/relationships/image" Target="../media/image211.emf"/><Relationship Id="rId6" Type="http://schemas.openxmlformats.org/officeDocument/2006/relationships/image" Target="../media/image212.emf"/><Relationship Id="rId7" Type="http://schemas.openxmlformats.org/officeDocument/2006/relationships/image" Target="../media/image213.emf"/><Relationship Id="rId8" Type="http://schemas.openxmlformats.org/officeDocument/2006/relationships/image" Target="../media/image214.emf"/><Relationship Id="rId9" Type="http://schemas.openxmlformats.org/officeDocument/2006/relationships/image" Target="../media/image215.emf"/><Relationship Id="rId10" Type="http://schemas.openxmlformats.org/officeDocument/2006/relationships/image" Target="../media/image2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tiff"/><Relationship Id="rId4" Type="http://schemas.openxmlformats.org/officeDocument/2006/relationships/image" Target="../media/image218.tiff"/><Relationship Id="rId5" Type="http://schemas.openxmlformats.org/officeDocument/2006/relationships/image" Target="../media/image114.png"/><Relationship Id="rId6" Type="http://schemas.openxmlformats.org/officeDocument/2006/relationships/image" Target="../media/image118.jpeg"/><Relationship Id="rId7" Type="http://schemas.openxmlformats.org/officeDocument/2006/relationships/image" Target="../media/image2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220.emf"/><Relationship Id="rId5" Type="http://schemas.openxmlformats.org/officeDocument/2006/relationships/image" Target="../media/image221.emf"/><Relationship Id="rId6" Type="http://schemas.openxmlformats.org/officeDocument/2006/relationships/image" Target="../media/image222.emf"/><Relationship Id="rId7" Type="http://schemas.openxmlformats.org/officeDocument/2006/relationships/image" Target="../media/image223.emf"/><Relationship Id="rId8" Type="http://schemas.openxmlformats.org/officeDocument/2006/relationships/image" Target="../media/image224.emf"/><Relationship Id="rId9" Type="http://schemas.openxmlformats.org/officeDocument/2006/relationships/image" Target="../media/image2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220.emf"/><Relationship Id="rId5" Type="http://schemas.openxmlformats.org/officeDocument/2006/relationships/image" Target="../media/image221.emf"/><Relationship Id="rId6" Type="http://schemas.openxmlformats.org/officeDocument/2006/relationships/image" Target="../media/image222.emf"/><Relationship Id="rId7" Type="http://schemas.openxmlformats.org/officeDocument/2006/relationships/image" Target="../media/image223.emf"/><Relationship Id="rId8" Type="http://schemas.openxmlformats.org/officeDocument/2006/relationships/image" Target="../media/image224.emf"/><Relationship Id="rId9" Type="http://schemas.openxmlformats.org/officeDocument/2006/relationships/image" Target="../media/image225.emf"/><Relationship Id="rId10" Type="http://schemas.openxmlformats.org/officeDocument/2006/relationships/image" Target="../media/image2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4" Type="http://schemas.openxmlformats.org/officeDocument/2006/relationships/image" Target="../media/image228.png"/><Relationship Id="rId5" Type="http://schemas.openxmlformats.org/officeDocument/2006/relationships/image" Target="../media/image229.emf"/><Relationship Id="rId6" Type="http://schemas.openxmlformats.org/officeDocument/2006/relationships/image" Target="../media/image230.emf"/><Relationship Id="rId7" Type="http://schemas.openxmlformats.org/officeDocument/2006/relationships/image" Target="../media/image2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4" Type="http://schemas.openxmlformats.org/officeDocument/2006/relationships/image" Target="../media/image218.tiff"/><Relationship Id="rId5" Type="http://schemas.openxmlformats.org/officeDocument/2006/relationships/image" Target="../media/image2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tif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4" Type="http://schemas.openxmlformats.org/officeDocument/2006/relationships/image" Target="../media/image237.tiff"/><Relationship Id="rId5" Type="http://schemas.openxmlformats.org/officeDocument/2006/relationships/image" Target="../media/image238.tiff"/><Relationship Id="rId6" Type="http://schemas.openxmlformats.org/officeDocument/2006/relationships/image" Target="../media/image239.emf"/><Relationship Id="rId7" Type="http://schemas.openxmlformats.org/officeDocument/2006/relationships/image" Target="../media/image240.tiff"/><Relationship Id="rId8" Type="http://schemas.openxmlformats.org/officeDocument/2006/relationships/image" Target="../media/image24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emf"/><Relationship Id="rId3" Type="http://schemas.openxmlformats.org/officeDocument/2006/relationships/image" Target="../media/image243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4" Type="http://schemas.openxmlformats.org/officeDocument/2006/relationships/image" Target="../media/image246.png"/><Relationship Id="rId5" Type="http://schemas.openxmlformats.org/officeDocument/2006/relationships/image" Target="../media/image247.gif"/><Relationship Id="rId6" Type="http://schemas.openxmlformats.org/officeDocument/2006/relationships/image" Target="../media/image2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4" Type="http://schemas.openxmlformats.org/officeDocument/2006/relationships/image" Target="../media/image244.emf"/><Relationship Id="rId5" Type="http://schemas.openxmlformats.org/officeDocument/2006/relationships/image" Target="../media/image250.png"/><Relationship Id="rId6" Type="http://schemas.openxmlformats.org/officeDocument/2006/relationships/image" Target="../media/image251.emf"/><Relationship Id="rId7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4" Type="http://schemas.openxmlformats.org/officeDocument/2006/relationships/image" Target="../media/image251.emf"/><Relationship Id="rId5" Type="http://schemas.openxmlformats.org/officeDocument/2006/relationships/image" Target="../media/image252.png"/><Relationship Id="rId6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emf"/></Relationships>
</file>

<file path=ppt/slides/_rels/slide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4.png"/><Relationship Id="rId21" Type="http://schemas.openxmlformats.org/officeDocument/2006/relationships/image" Target="../media/image35.png"/><Relationship Id="rId22" Type="http://schemas.openxmlformats.org/officeDocument/2006/relationships/image" Target="../media/image36.png"/><Relationship Id="rId23" Type="http://schemas.openxmlformats.org/officeDocument/2006/relationships/image" Target="../media/image37.png"/><Relationship Id="rId24" Type="http://schemas.openxmlformats.org/officeDocument/2006/relationships/image" Target="../media/image38.png"/><Relationship Id="rId25" Type="http://schemas.openxmlformats.org/officeDocument/2006/relationships/image" Target="../media/image39.png"/><Relationship Id="rId26" Type="http://schemas.openxmlformats.org/officeDocument/2006/relationships/image" Target="../media/image40.png"/><Relationship Id="rId27" Type="http://schemas.openxmlformats.org/officeDocument/2006/relationships/image" Target="../media/image41.png"/><Relationship Id="rId28" Type="http://schemas.openxmlformats.org/officeDocument/2006/relationships/image" Target="../media/image42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30" Type="http://schemas.openxmlformats.org/officeDocument/2006/relationships/image" Target="../media/image44.png"/><Relationship Id="rId31" Type="http://schemas.openxmlformats.org/officeDocument/2006/relationships/image" Target="../media/image45.png"/><Relationship Id="rId32" Type="http://schemas.openxmlformats.org/officeDocument/2006/relationships/image" Target="../media/image46.png"/><Relationship Id="rId9" Type="http://schemas.openxmlformats.org/officeDocument/2006/relationships/image" Target="../media/image23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33" Type="http://schemas.openxmlformats.org/officeDocument/2006/relationships/image" Target="../media/image47.png"/><Relationship Id="rId34" Type="http://schemas.openxmlformats.org/officeDocument/2006/relationships/image" Target="../media/image48.png"/><Relationship Id="rId35" Type="http://schemas.openxmlformats.org/officeDocument/2006/relationships/image" Target="../media/image49.png"/><Relationship Id="rId36" Type="http://schemas.openxmlformats.org/officeDocument/2006/relationships/image" Target="../media/image50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37" Type="http://schemas.openxmlformats.org/officeDocument/2006/relationships/image" Target="../media/image51.png"/><Relationship Id="rId38" Type="http://schemas.openxmlformats.org/officeDocument/2006/relationships/image" Target="../media/image5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28-29, 2005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2E81-8324-4B37-8574-1323DC234352}" type="slidenum">
              <a:rPr lang="en-US"/>
              <a:pPr/>
              <a:t>1</a:t>
            </a:fld>
            <a:endParaRPr lang="en-US"/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685800"/>
            <a:ext cx="7772400" cy="1470025"/>
          </a:xfrm>
        </p:spPr>
        <p:txBody>
          <a:bodyPr/>
          <a:lstStyle/>
          <a:p>
            <a:r>
              <a:rPr lang="en-US" dirty="0" smtClean="0"/>
              <a:t>CP Violation in the Standard Model</a:t>
            </a:r>
            <a:endParaRPr lang="en-US" sz="2800" dirty="0"/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819400"/>
            <a:ext cx="36576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Topical Lectures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 </a:t>
            </a:r>
            <a:r>
              <a:rPr lang="en-US" sz="2000" dirty="0" err="1" smtClean="0"/>
              <a:t>Nikhef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Dec 14, 2016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Marcel </a:t>
            </a:r>
            <a:r>
              <a:rPr lang="en-US" sz="2000" dirty="0" err="1"/>
              <a:t>Merk</a:t>
            </a:r>
            <a:endParaRPr lang="en-US" sz="2000" dirty="0"/>
          </a:p>
        </p:txBody>
      </p:sp>
      <p:pic>
        <p:nvPicPr>
          <p:cNvPr id="502788" name="Picture 4" descr="standard_model_st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590800"/>
            <a:ext cx="4267200" cy="2051050"/>
          </a:xfrm>
          <a:prstGeom prst="rect">
            <a:avLst/>
          </a:prstGeom>
          <a:noFill/>
        </p:spPr>
      </p:pic>
      <p:graphicFrame>
        <p:nvGraphicFramePr>
          <p:cNvPr id="502790" name="Object 6"/>
          <p:cNvGraphicFramePr>
            <a:graphicFrameLocks noChangeAspect="1"/>
          </p:cNvGraphicFramePr>
          <p:nvPr/>
        </p:nvGraphicFramePr>
        <p:xfrm>
          <a:off x="7245350" y="5853113"/>
          <a:ext cx="16383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Photo Editor Photo" r:id="rId5" imgW="1638529" imgH="809738" progId="">
                  <p:embed/>
                </p:oleObj>
              </mc:Choice>
              <mc:Fallback>
                <p:oleObj name="Photo Editor Photo" r:id="rId5" imgW="1638529" imgH="8097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5350" y="5853113"/>
                        <a:ext cx="163830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8EBB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791" name="Rectangle 7"/>
          <p:cNvSpPr>
            <a:spLocks noChangeArrowheads="1"/>
          </p:cNvSpPr>
          <p:nvPr/>
        </p:nvSpPr>
        <p:spPr bwMode="auto">
          <a:xfrm>
            <a:off x="0" y="6553200"/>
            <a:ext cx="1143000" cy="304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pic>
        <p:nvPicPr>
          <p:cNvPr id="502792" name="Picture 8" descr="gr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589588"/>
            <a:ext cx="1295400" cy="1268412"/>
          </a:xfrm>
          <a:prstGeom prst="rect">
            <a:avLst/>
          </a:prstGeom>
          <a:noFill/>
        </p:spPr>
      </p:pic>
      <p:sp>
        <p:nvSpPr>
          <p:cNvPr id="502789" name="Text Box 5"/>
          <p:cNvSpPr txBox="1">
            <a:spLocks noChangeArrowheads="1"/>
          </p:cNvSpPr>
          <p:nvPr/>
        </p:nvSpPr>
        <p:spPr bwMode="auto">
          <a:xfrm>
            <a:off x="1214414" y="4929198"/>
            <a:ext cx="7087325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Part 1: Discrete Symmetries</a:t>
            </a:r>
          </a:p>
          <a:p>
            <a:r>
              <a:rPr lang="en-US" sz="2400" dirty="0" smtClean="0"/>
              <a:t>Part 2: </a:t>
            </a:r>
            <a:r>
              <a:rPr lang="en-US" sz="2400" dirty="0"/>
              <a:t>The origin of CP Violation in the Standard </a:t>
            </a:r>
            <a:r>
              <a:rPr lang="en-US" sz="2400" dirty="0" smtClean="0"/>
              <a:t>Model</a:t>
            </a:r>
          </a:p>
          <a:p>
            <a:r>
              <a:rPr lang="en-US" sz="2400" dirty="0" smtClean="0"/>
              <a:t>Part 3: </a:t>
            </a:r>
            <a:r>
              <a:rPr lang="en-US" sz="2400" dirty="0" err="1" smtClean="0"/>
              <a:t>Flavour</a:t>
            </a:r>
            <a:r>
              <a:rPr lang="en-US" sz="2400" dirty="0" smtClean="0"/>
              <a:t> mixing with B decays</a:t>
            </a:r>
            <a:endParaRPr lang="en-US" sz="2400" dirty="0"/>
          </a:p>
          <a:p>
            <a:r>
              <a:rPr lang="en-US" sz="2400" dirty="0" smtClean="0"/>
              <a:t>Part </a:t>
            </a:r>
            <a:r>
              <a:rPr lang="en-US" sz="2400" dirty="0"/>
              <a:t>4</a:t>
            </a:r>
            <a:r>
              <a:rPr lang="en-US" sz="2400" dirty="0" smtClean="0"/>
              <a:t>: Observing CP </a:t>
            </a:r>
            <a:r>
              <a:rPr lang="en-US" sz="2400" dirty="0"/>
              <a:t>violation in B </a:t>
            </a:r>
            <a:r>
              <a:rPr lang="en-US" sz="2400" dirty="0" smtClean="0"/>
              <a:t>decays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700063" y="6193804"/>
            <a:ext cx="442913" cy="180975"/>
          </a:xfrm>
          <a:prstGeom prst="rightArrow">
            <a:avLst>
              <a:gd name="adj1" fmla="val 50000"/>
              <a:gd name="adj2" fmla="val 6118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24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22D6-3A00-9046-B0E9-7D98A7A5F992}" type="slidenum">
              <a:rPr lang="en-US"/>
              <a:pPr/>
              <a:t>10</a:t>
            </a:fld>
            <a:endParaRPr lang="en-US"/>
          </a:p>
        </p:txBody>
      </p:sp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56387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ＭＳ Ｐゴシック" charset="0"/>
              </a:rPr>
              <a:t>The BaBar Detector</a:t>
            </a:r>
            <a:endParaRPr lang="en-GB" sz="3600">
              <a:solidFill>
                <a:schemeClr val="bg1"/>
              </a:solidFill>
              <a:ea typeface="ＭＳ Ｐゴシック" charset="0"/>
            </a:endParaRPr>
          </a:p>
        </p:txBody>
      </p:sp>
      <p:grpSp>
        <p:nvGrpSpPr>
          <p:cNvPr id="656388" name="Group 4"/>
          <p:cNvGrpSpPr>
            <a:grpSpLocks/>
          </p:cNvGrpSpPr>
          <p:nvPr/>
        </p:nvGrpSpPr>
        <p:grpSpPr bwMode="auto">
          <a:xfrm>
            <a:off x="0" y="685800"/>
            <a:ext cx="9120188" cy="5819775"/>
            <a:chOff x="54" y="437"/>
            <a:chExt cx="5745" cy="3666"/>
          </a:xfrm>
        </p:grpSpPr>
        <p:pic>
          <p:nvPicPr>
            <p:cNvPr id="65638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" y="482"/>
              <a:ext cx="4807" cy="3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grpSp>
          <p:nvGrpSpPr>
            <p:cNvPr id="656390" name="Group 6"/>
            <p:cNvGrpSpPr>
              <a:grpSpLocks/>
            </p:cNvGrpSpPr>
            <p:nvPr/>
          </p:nvGrpSpPr>
          <p:grpSpPr bwMode="auto">
            <a:xfrm>
              <a:off x="54" y="2084"/>
              <a:ext cx="2760" cy="2019"/>
              <a:chOff x="54" y="2084"/>
              <a:chExt cx="2760" cy="2019"/>
            </a:xfrm>
          </p:grpSpPr>
          <p:sp>
            <p:nvSpPr>
              <p:cNvPr id="656391" name="Text Box 7"/>
              <p:cNvSpPr txBox="1">
                <a:spLocks noChangeArrowheads="1"/>
              </p:cNvSpPr>
              <p:nvPr/>
            </p:nvSpPr>
            <p:spPr bwMode="auto">
              <a:xfrm>
                <a:off x="54" y="3581"/>
                <a:ext cx="2760" cy="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8280" tIns="48960" rIns="98280" bIns="48960" anchor="ctr" anchorCtr="1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buSzPct val="96000"/>
                </a:pPr>
                <a:r>
                  <a:rPr lang="en-GB" sz="2400">
                    <a:latin typeface="Helvetica" charset="0"/>
                  </a:rPr>
                  <a:t>Cherenkov Detector (DIRC)</a:t>
                </a:r>
              </a:p>
              <a:p>
                <a:pPr eaLnBrk="0" hangingPunct="0">
                  <a:buSzPct val="96000"/>
                </a:pPr>
                <a:r>
                  <a:rPr lang="en-GB" sz="2400">
                    <a:latin typeface="Helvetica" charset="0"/>
                  </a:rPr>
                  <a:t>[144 quartz bars, 11000 PMTs]</a:t>
                </a:r>
              </a:p>
            </p:txBody>
          </p:sp>
          <p:sp>
            <p:nvSpPr>
              <p:cNvPr id="656392" name="Line 8"/>
              <p:cNvSpPr>
                <a:spLocks noChangeShapeType="1"/>
              </p:cNvSpPr>
              <p:nvPr/>
            </p:nvSpPr>
            <p:spPr bwMode="auto">
              <a:xfrm flipV="1">
                <a:off x="1823" y="2084"/>
                <a:ext cx="373" cy="1677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393" name="Line 9"/>
              <p:cNvSpPr>
                <a:spLocks noChangeShapeType="1"/>
              </p:cNvSpPr>
              <p:nvPr/>
            </p:nvSpPr>
            <p:spPr bwMode="auto">
              <a:xfrm flipV="1">
                <a:off x="1823" y="2467"/>
                <a:ext cx="913" cy="1288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6394" name="Group 10"/>
            <p:cNvGrpSpPr>
              <a:grpSpLocks/>
            </p:cNvGrpSpPr>
            <p:nvPr/>
          </p:nvGrpSpPr>
          <p:grpSpPr bwMode="auto">
            <a:xfrm>
              <a:off x="3140" y="754"/>
              <a:ext cx="2455" cy="1372"/>
              <a:chOff x="3140" y="754"/>
              <a:chExt cx="2455" cy="1372"/>
            </a:xfrm>
          </p:grpSpPr>
          <p:sp>
            <p:nvSpPr>
              <p:cNvPr id="656395" name="Text Box 11"/>
              <p:cNvSpPr txBox="1">
                <a:spLocks noChangeArrowheads="1"/>
              </p:cNvSpPr>
              <p:nvPr/>
            </p:nvSpPr>
            <p:spPr bwMode="auto">
              <a:xfrm>
                <a:off x="3819" y="754"/>
                <a:ext cx="1776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8280" tIns="48960" rIns="98280" bIns="48960" anchor="ctr" anchorCtr="1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buSzPct val="96000"/>
                </a:pPr>
                <a:r>
                  <a:rPr lang="en-GB" sz="2000">
                    <a:latin typeface="Helvetica" charset="0"/>
                  </a:rPr>
                  <a:t>Silicon Vertex </a:t>
                </a:r>
              </a:p>
              <a:p>
                <a:pPr eaLnBrk="0" hangingPunct="0">
                  <a:buSzPct val="96000"/>
                </a:pPr>
                <a:r>
                  <a:rPr lang="en-GB" sz="2000">
                    <a:latin typeface="Helvetica" charset="0"/>
                  </a:rPr>
                  <a:t>Tracker (SVT)[5 layers]</a:t>
                </a:r>
              </a:p>
            </p:txBody>
          </p:sp>
          <p:sp>
            <p:nvSpPr>
              <p:cNvPr id="656396" name="Line 12"/>
              <p:cNvSpPr>
                <a:spLocks noChangeShapeType="1"/>
              </p:cNvSpPr>
              <p:nvPr/>
            </p:nvSpPr>
            <p:spPr bwMode="auto">
              <a:xfrm flipH="1">
                <a:off x="3140" y="1076"/>
                <a:ext cx="1001" cy="1050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6397" name="Group 13"/>
            <p:cNvGrpSpPr>
              <a:grpSpLocks/>
            </p:cNvGrpSpPr>
            <p:nvPr/>
          </p:nvGrpSpPr>
          <p:grpSpPr bwMode="auto">
            <a:xfrm>
              <a:off x="2583" y="2758"/>
              <a:ext cx="2862" cy="1204"/>
              <a:chOff x="3082" y="3168"/>
              <a:chExt cx="2963" cy="1271"/>
            </a:xfrm>
          </p:grpSpPr>
          <p:sp>
            <p:nvSpPr>
              <p:cNvPr id="656398" name="Text Box 14"/>
              <p:cNvSpPr txBox="1">
                <a:spLocks noChangeArrowheads="1"/>
              </p:cNvSpPr>
              <p:nvPr/>
            </p:nvSpPr>
            <p:spPr bwMode="auto">
              <a:xfrm>
                <a:off x="3082" y="3888"/>
                <a:ext cx="29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8280" tIns="48960" rIns="98280" bIns="4896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buSzPct val="96000"/>
                </a:pPr>
                <a:r>
                  <a:rPr lang="en-GB" sz="2400">
                    <a:latin typeface="Helvetica" charset="0"/>
                  </a:rPr>
                  <a:t>Instrumented Flux Return (IFR)</a:t>
                </a:r>
              </a:p>
              <a:p>
                <a:pPr eaLnBrk="0" hangingPunct="0">
                  <a:buSzPct val="96000"/>
                </a:pPr>
                <a:r>
                  <a:rPr lang="en-GB" sz="2400">
                    <a:latin typeface="Helvetica" charset="0"/>
                  </a:rPr>
                  <a:t>   [Iron interleaved with RPCs].</a:t>
                </a:r>
              </a:p>
            </p:txBody>
          </p:sp>
          <p:sp>
            <p:nvSpPr>
              <p:cNvPr id="656399" name="Line 15"/>
              <p:cNvSpPr>
                <a:spLocks noChangeShapeType="1"/>
              </p:cNvSpPr>
              <p:nvPr/>
            </p:nvSpPr>
            <p:spPr bwMode="auto">
              <a:xfrm flipH="1" flipV="1">
                <a:off x="3696" y="3168"/>
                <a:ext cx="161" cy="749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6400" name="Group 16"/>
            <p:cNvGrpSpPr>
              <a:grpSpLocks/>
            </p:cNvGrpSpPr>
            <p:nvPr/>
          </p:nvGrpSpPr>
          <p:grpSpPr bwMode="auto">
            <a:xfrm>
              <a:off x="3272" y="2349"/>
              <a:ext cx="2355" cy="1185"/>
              <a:chOff x="3815" y="2676"/>
              <a:chExt cx="2439" cy="1251"/>
            </a:xfrm>
          </p:grpSpPr>
          <p:sp>
            <p:nvSpPr>
              <p:cNvPr id="656401" name="Text Box 17"/>
              <p:cNvSpPr txBox="1">
                <a:spLocks noChangeArrowheads="1"/>
              </p:cNvSpPr>
              <p:nvPr/>
            </p:nvSpPr>
            <p:spPr bwMode="auto">
              <a:xfrm>
                <a:off x="3815" y="3376"/>
                <a:ext cx="2439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8280" tIns="48960" rIns="98280" bIns="48960" anchor="ctr" anchorCtr="1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buSzPct val="96000"/>
                </a:pPr>
                <a:r>
                  <a:rPr lang="en-GB" sz="2400">
                    <a:latin typeface="Helvetica" charset="0"/>
                  </a:rPr>
                  <a:t>CsI(Tl) Calorimeter (EMC)</a:t>
                </a:r>
              </a:p>
              <a:p>
                <a:pPr eaLnBrk="0" hangingPunct="0">
                  <a:buSzPct val="96000"/>
                </a:pPr>
                <a:r>
                  <a:rPr lang="en-GB" sz="2400">
                    <a:latin typeface="Helvetica" charset="0"/>
                  </a:rPr>
                  <a:t>[6580 crystals].</a:t>
                </a:r>
              </a:p>
            </p:txBody>
          </p:sp>
          <p:sp>
            <p:nvSpPr>
              <p:cNvPr id="656402" name="Line 18"/>
              <p:cNvSpPr>
                <a:spLocks noChangeShapeType="1"/>
              </p:cNvSpPr>
              <p:nvPr/>
            </p:nvSpPr>
            <p:spPr bwMode="auto">
              <a:xfrm flipH="1" flipV="1">
                <a:off x="3822" y="2676"/>
                <a:ext cx="607" cy="823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6403" name="Group 19"/>
            <p:cNvGrpSpPr>
              <a:grpSpLocks/>
            </p:cNvGrpSpPr>
            <p:nvPr/>
          </p:nvGrpSpPr>
          <p:grpSpPr bwMode="auto">
            <a:xfrm>
              <a:off x="2685" y="437"/>
              <a:ext cx="2517" cy="1338"/>
              <a:chOff x="3516" y="468"/>
              <a:chExt cx="2605" cy="1413"/>
            </a:xfrm>
          </p:grpSpPr>
          <p:sp>
            <p:nvSpPr>
              <p:cNvPr id="656404" name="Text Box 20"/>
              <p:cNvSpPr txBox="1">
                <a:spLocks noChangeArrowheads="1"/>
              </p:cNvSpPr>
              <p:nvPr/>
            </p:nvSpPr>
            <p:spPr bwMode="auto">
              <a:xfrm>
                <a:off x="3516" y="468"/>
                <a:ext cx="2605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8280" tIns="48960" rIns="98280" bIns="48960" anchor="ctr" anchorCtr="1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buSzPct val="96000"/>
                </a:pPr>
                <a:r>
                  <a:rPr lang="en-GB" sz="2400">
                    <a:latin typeface="Helvetica" charset="0"/>
                  </a:rPr>
                  <a:t>Superconducting Coil (1.5T)</a:t>
                </a:r>
              </a:p>
            </p:txBody>
          </p:sp>
          <p:sp>
            <p:nvSpPr>
              <p:cNvPr id="656405" name="Line 21"/>
              <p:cNvSpPr>
                <a:spLocks noChangeShapeType="1"/>
              </p:cNvSpPr>
              <p:nvPr/>
            </p:nvSpPr>
            <p:spPr bwMode="auto">
              <a:xfrm flipH="1">
                <a:off x="3762" y="749"/>
                <a:ext cx="531" cy="1132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6406" name="Group 22"/>
            <p:cNvGrpSpPr>
              <a:grpSpLocks/>
            </p:cNvGrpSpPr>
            <p:nvPr/>
          </p:nvGrpSpPr>
          <p:grpSpPr bwMode="auto">
            <a:xfrm>
              <a:off x="3244" y="2057"/>
              <a:ext cx="2555" cy="522"/>
              <a:chOff x="3802" y="2301"/>
              <a:chExt cx="2647" cy="550"/>
            </a:xfrm>
          </p:grpSpPr>
          <p:sp>
            <p:nvSpPr>
              <p:cNvPr id="656407" name="Text Box 23"/>
              <p:cNvSpPr txBox="1">
                <a:spLocks noChangeArrowheads="1"/>
              </p:cNvSpPr>
              <p:nvPr/>
            </p:nvSpPr>
            <p:spPr bwMode="auto">
              <a:xfrm>
                <a:off x="4452" y="2301"/>
                <a:ext cx="1997" cy="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8280" tIns="48960" rIns="98280" bIns="48960" anchor="ctr" anchorCtr="1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buSzPct val="96000"/>
                </a:pPr>
                <a:r>
                  <a:rPr lang="en-GB" sz="2400">
                    <a:latin typeface="Helvetica" charset="0"/>
                  </a:rPr>
                  <a:t>Drift Chamber </a:t>
                </a:r>
              </a:p>
              <a:p>
                <a:pPr algn="ctr" eaLnBrk="0" hangingPunct="0">
                  <a:buSzPct val="96000"/>
                </a:pPr>
                <a:r>
                  <a:rPr lang="en-GB" sz="2400">
                    <a:latin typeface="Helvetica" charset="0"/>
                  </a:rPr>
                  <a:t>[40 stereo lyrs](DCH)</a:t>
                </a:r>
              </a:p>
            </p:txBody>
          </p:sp>
          <p:sp>
            <p:nvSpPr>
              <p:cNvPr id="656408" name="Line 24"/>
              <p:cNvSpPr>
                <a:spLocks noChangeShapeType="1"/>
              </p:cNvSpPr>
              <p:nvPr/>
            </p:nvSpPr>
            <p:spPr bwMode="auto">
              <a:xfrm flipH="1" flipV="1">
                <a:off x="3802" y="2481"/>
                <a:ext cx="1037" cy="112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6409" name="Group 25"/>
            <p:cNvGrpSpPr>
              <a:grpSpLocks/>
            </p:cNvGrpSpPr>
            <p:nvPr/>
          </p:nvGrpSpPr>
          <p:grpSpPr bwMode="auto">
            <a:xfrm>
              <a:off x="249" y="2108"/>
              <a:ext cx="999" cy="484"/>
              <a:chOff x="249" y="2108"/>
              <a:chExt cx="999" cy="484"/>
            </a:xfrm>
          </p:grpSpPr>
          <p:sp>
            <p:nvSpPr>
              <p:cNvPr id="656410" name="Text Box 26"/>
              <p:cNvSpPr txBox="1">
                <a:spLocks noChangeArrowheads="1"/>
              </p:cNvSpPr>
              <p:nvPr/>
            </p:nvSpPr>
            <p:spPr bwMode="auto">
              <a:xfrm>
                <a:off x="249" y="2108"/>
                <a:ext cx="999" cy="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8280" tIns="48960" rIns="98280" bIns="48960" anchor="ctr" anchorCtr="1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/>
                <a:r>
                  <a:rPr lang="en-GB" sz="2400">
                    <a:solidFill>
                      <a:srgbClr val="3333CC"/>
                    </a:solidFill>
                    <a:latin typeface="Helvetica" charset="0"/>
                  </a:rPr>
                  <a:t>e</a:t>
                </a:r>
                <a:r>
                  <a:rPr lang="en-GB" sz="2400" b="1" baseline="33000">
                    <a:solidFill>
                      <a:srgbClr val="3333CC"/>
                    </a:solidFill>
                    <a:latin typeface="Helvetica" charset="0"/>
                  </a:rPr>
                  <a:t>-</a:t>
                </a:r>
                <a:r>
                  <a:rPr lang="en-GB" sz="2400">
                    <a:solidFill>
                      <a:srgbClr val="3333CC"/>
                    </a:solidFill>
                    <a:latin typeface="Helvetica" charset="0"/>
                  </a:rPr>
                  <a:t> (9 GeV)</a:t>
                </a:r>
              </a:p>
            </p:txBody>
          </p:sp>
          <p:sp>
            <p:nvSpPr>
              <p:cNvPr id="656411" name="Line 27"/>
              <p:cNvSpPr>
                <a:spLocks noChangeShapeType="1"/>
              </p:cNvSpPr>
              <p:nvPr/>
            </p:nvSpPr>
            <p:spPr bwMode="auto">
              <a:xfrm flipV="1">
                <a:off x="384" y="2419"/>
                <a:ext cx="680" cy="173"/>
              </a:xfrm>
              <a:prstGeom prst="line">
                <a:avLst/>
              </a:prstGeom>
              <a:noFill/>
              <a:ln w="38160">
                <a:solidFill>
                  <a:srgbClr val="3333CC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56412" name="Group 28"/>
          <p:cNvGrpSpPr>
            <a:grpSpLocks/>
          </p:cNvGrpSpPr>
          <p:nvPr/>
        </p:nvGrpSpPr>
        <p:grpSpPr bwMode="auto">
          <a:xfrm>
            <a:off x="6561138" y="1905000"/>
            <a:ext cx="1966912" cy="795338"/>
            <a:chOff x="4662" y="1440"/>
            <a:chExt cx="1239" cy="501"/>
          </a:xfrm>
        </p:grpSpPr>
        <p:sp>
          <p:nvSpPr>
            <p:cNvPr id="656413" name="Text Box 29"/>
            <p:cNvSpPr txBox="1">
              <a:spLocks noChangeArrowheads="1"/>
            </p:cNvSpPr>
            <p:nvPr/>
          </p:nvSpPr>
          <p:spPr bwMode="auto">
            <a:xfrm>
              <a:off x="4870" y="1440"/>
              <a:ext cx="1031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8280" tIns="48960" rIns="98280" bIns="48960" anchor="ctr" anchorCtr="1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GB" sz="2400">
                  <a:solidFill>
                    <a:srgbClr val="3333CC"/>
                  </a:solidFill>
                  <a:latin typeface="Helvetica" charset="0"/>
                </a:rPr>
                <a:t>e</a:t>
              </a:r>
              <a:r>
                <a:rPr lang="en-GB" sz="2400" b="1" baseline="33000">
                  <a:solidFill>
                    <a:srgbClr val="3333CC"/>
                  </a:solidFill>
                  <a:latin typeface="Helvetica" charset="0"/>
                </a:rPr>
                <a:t>+</a:t>
              </a:r>
              <a:r>
                <a:rPr lang="en-GB" sz="2400">
                  <a:solidFill>
                    <a:srgbClr val="3333CC"/>
                  </a:solidFill>
                  <a:latin typeface="Helvetica" charset="0"/>
                </a:rPr>
                <a:t> (3 GeV)</a:t>
              </a:r>
            </a:p>
          </p:txBody>
        </p:sp>
        <p:sp>
          <p:nvSpPr>
            <p:cNvPr id="656414" name="Line 30"/>
            <p:cNvSpPr>
              <a:spLocks noChangeShapeType="1"/>
            </p:cNvSpPr>
            <p:nvPr/>
          </p:nvSpPr>
          <p:spPr bwMode="auto">
            <a:xfrm flipH="1">
              <a:off x="4662" y="1760"/>
              <a:ext cx="704" cy="181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5449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28-29, 2005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F1FB-739F-AC46-9CFA-3AE49B499559}" type="slidenum">
              <a:rPr lang="en-US"/>
              <a:pPr/>
              <a:t>11</a:t>
            </a:fld>
            <a:endParaRPr lang="en-US"/>
          </a:p>
        </p:txBody>
      </p:sp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57411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ＭＳ Ｐゴシック" charset="0"/>
              </a:rPr>
              <a:t>The </a:t>
            </a:r>
            <a:r>
              <a:rPr lang="en-US" sz="3600" dirty="0" err="1">
                <a:solidFill>
                  <a:schemeClr val="bg1"/>
                </a:solidFill>
                <a:ea typeface="ＭＳ Ｐゴシック" charset="0"/>
              </a:rPr>
              <a:t>BaBar</a:t>
            </a:r>
            <a:r>
              <a:rPr lang="en-US" sz="3600" dirty="0">
                <a:solidFill>
                  <a:schemeClr val="bg1"/>
                </a:solidFill>
                <a:ea typeface="ＭＳ Ｐゴシック" charset="0"/>
              </a:rPr>
              <a:t> Detector</a:t>
            </a:r>
          </a:p>
        </p:txBody>
      </p:sp>
      <p:pic>
        <p:nvPicPr>
          <p:cNvPr id="657412" name="Picture 4" descr="babar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3"/>
            <a:ext cx="9144000" cy="59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413" name="Picture 5" descr="100_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730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28-29, 2005</a:t>
            </a: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36CB-A498-F549-9F9B-8095D3B4DFE4}" type="slidenum">
              <a:rPr lang="en-US"/>
              <a:pPr/>
              <a:t>12</a:t>
            </a:fld>
            <a:endParaRPr lang="en-US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8435" name="Picture 3" descr="Belle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8436" name="Group 4"/>
          <p:cNvGrpSpPr>
            <a:grpSpLocks/>
          </p:cNvGrpSpPr>
          <p:nvPr/>
        </p:nvGrpSpPr>
        <p:grpSpPr bwMode="auto">
          <a:xfrm>
            <a:off x="0" y="712788"/>
            <a:ext cx="8966200" cy="5541962"/>
            <a:chOff x="0" y="545"/>
            <a:chExt cx="5648" cy="3491"/>
          </a:xfrm>
        </p:grpSpPr>
        <p:sp>
          <p:nvSpPr>
            <p:cNvPr id="658437" name="Text Box 5"/>
            <p:cNvSpPr txBox="1">
              <a:spLocks noChangeArrowheads="1"/>
            </p:cNvSpPr>
            <p:nvPr/>
          </p:nvSpPr>
          <p:spPr bwMode="auto">
            <a:xfrm>
              <a:off x="3651" y="3599"/>
              <a:ext cx="154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kumimoji="1" lang="en-US" altLang="ja-JP" sz="2000">
                  <a:solidFill>
                    <a:srgbClr val="000000"/>
                  </a:solidFill>
                  <a:latin typeface="Symbol" charset="0"/>
                  <a:ea typeface="ＭＳ Ｐゴシック" charset="0"/>
                  <a:cs typeface="ＭＳ Ｐゴシック" charset="0"/>
                </a:rPr>
                <a:t>m </a:t>
              </a:r>
              <a:r>
                <a:rPr kumimoji="1" lang="en-US" altLang="ja-JP" sz="2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/ </a:t>
              </a:r>
              <a:r>
                <a:rPr kumimoji="1" lang="en-US" altLang="ja-JP" sz="2000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K</a:t>
              </a:r>
              <a:r>
                <a:rPr kumimoji="1" lang="en-US" altLang="ja-JP" sz="2000" i="1" baseline="-25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L</a:t>
              </a:r>
              <a:r>
                <a:rPr kumimoji="1" lang="en-US" altLang="ja-JP" sz="2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 detection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kumimoji="1" lang="en-US" altLang="ja-JP" sz="2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 14/15 lyr. RPC+Fe</a:t>
              </a:r>
            </a:p>
          </p:txBody>
        </p:sp>
        <p:sp>
          <p:nvSpPr>
            <p:cNvPr id="658438" name="Text Box 6"/>
            <p:cNvSpPr txBox="1">
              <a:spLocks noChangeArrowheads="1"/>
            </p:cNvSpPr>
            <p:nvPr/>
          </p:nvSpPr>
          <p:spPr bwMode="auto">
            <a:xfrm>
              <a:off x="3991" y="2465"/>
              <a:ext cx="1657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kumimoji="1" lang="en-US" altLang="ja-JP" sz="2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Tracking + </a:t>
              </a:r>
              <a:r>
                <a:rPr kumimoji="1" lang="en-US" altLang="ja-JP" sz="2000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dE/dx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kumimoji="1" lang="en-US" altLang="ja-JP" sz="2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  small cell + He/C</a:t>
              </a:r>
              <a:r>
                <a:rPr kumimoji="1" lang="en-US" altLang="ja-JP" sz="2000" baseline="-25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2</a:t>
              </a:r>
              <a:r>
                <a:rPr kumimoji="1" lang="en-US" altLang="ja-JP" sz="2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H</a:t>
              </a:r>
              <a:r>
                <a:rPr kumimoji="1" lang="en-US" altLang="ja-JP" sz="2000" baseline="-25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5</a:t>
              </a:r>
            </a:p>
          </p:txBody>
        </p:sp>
        <p:sp>
          <p:nvSpPr>
            <p:cNvPr id="658439" name="Text Box 7"/>
            <p:cNvSpPr txBox="1">
              <a:spLocks noChangeArrowheads="1"/>
            </p:cNvSpPr>
            <p:nvPr/>
          </p:nvSpPr>
          <p:spPr bwMode="auto">
            <a:xfrm>
              <a:off x="158" y="1331"/>
              <a:ext cx="104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charset="0"/>
                  <a:cs typeface="ＭＳ Ｐゴシック" charset="0"/>
                </a:rPr>
                <a:t>CsI(Tl) 16</a:t>
              </a:r>
              <a:r>
                <a:rPr kumimoji="1" lang="en-US" altLang="ja-JP" sz="2000" i="1">
                  <a:ea typeface="ＭＳ Ｐゴシック" charset="0"/>
                  <a:cs typeface="ＭＳ Ｐゴシック" charset="0"/>
                </a:rPr>
                <a:t>X</a:t>
              </a:r>
              <a:r>
                <a:rPr kumimoji="1" lang="en-US" altLang="ja-JP" sz="2000" i="1" baseline="-25000">
                  <a:ea typeface="ＭＳ Ｐゴシック" charset="0"/>
                  <a:cs typeface="ＭＳ Ｐゴシック" charset="0"/>
                </a:rPr>
                <a:t>0</a:t>
              </a:r>
              <a:endParaRPr kumimoji="1" lang="en-US" altLang="ja-JP" sz="20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58440" name="Text Box 8"/>
            <p:cNvSpPr txBox="1">
              <a:spLocks noChangeArrowheads="1"/>
            </p:cNvSpPr>
            <p:nvPr/>
          </p:nvSpPr>
          <p:spPr bwMode="auto">
            <a:xfrm>
              <a:off x="3742" y="545"/>
              <a:ext cx="1859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kumimoji="1" lang="en-US" altLang="ja-JP" sz="2000">
                  <a:ea typeface="ＭＳ Ｐゴシック" charset="0"/>
                  <a:cs typeface="ＭＳ Ｐゴシック" charset="0"/>
                </a:rPr>
                <a:t> Aerogel Cherenkov cnt.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kumimoji="1" lang="en-US" altLang="ja-JP" sz="2000">
                  <a:ea typeface="ＭＳ Ｐゴシック" charset="0"/>
                  <a:cs typeface="ＭＳ Ｐゴシック" charset="0"/>
                </a:rPr>
                <a:t> n=1.015~1.030</a:t>
              </a:r>
            </a:p>
          </p:txBody>
        </p:sp>
        <p:sp>
          <p:nvSpPr>
            <p:cNvPr id="658441" name="Text Box 9"/>
            <p:cNvSpPr txBox="1">
              <a:spLocks noChangeArrowheads="1"/>
            </p:cNvSpPr>
            <p:nvPr/>
          </p:nvSpPr>
          <p:spPr bwMode="auto">
            <a:xfrm>
              <a:off x="1655" y="3690"/>
              <a:ext cx="998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kumimoji="1" lang="en-US" altLang="ja-JP" sz="2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Si vtx. det.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kumimoji="1" lang="en-US" altLang="ja-JP" sz="20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 3 lyr. DSSD</a:t>
              </a:r>
            </a:p>
          </p:txBody>
        </p:sp>
        <p:sp>
          <p:nvSpPr>
            <p:cNvPr id="658442" name="Text Box 10"/>
            <p:cNvSpPr txBox="1">
              <a:spLocks noChangeArrowheads="1"/>
            </p:cNvSpPr>
            <p:nvPr/>
          </p:nvSpPr>
          <p:spPr bwMode="auto">
            <a:xfrm>
              <a:off x="0" y="1769"/>
              <a:ext cx="101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2000">
                  <a:ea typeface="ＭＳ Ｐゴシック" charset="0"/>
                  <a:cs typeface="ＭＳ Ｐゴシック" charset="0"/>
                </a:rPr>
                <a:t>TOF counter</a:t>
              </a:r>
            </a:p>
          </p:txBody>
        </p:sp>
        <p:sp>
          <p:nvSpPr>
            <p:cNvPr id="658443" name="Text Box 11"/>
            <p:cNvSpPr txBox="1">
              <a:spLocks noChangeArrowheads="1"/>
            </p:cNvSpPr>
            <p:nvPr/>
          </p:nvSpPr>
          <p:spPr bwMode="auto">
            <a:xfrm>
              <a:off x="476" y="742"/>
              <a:ext cx="113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charset="0"/>
                  <a:cs typeface="ＭＳ Ｐゴシック" charset="0"/>
                </a:rPr>
                <a:t>SC solenoid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kumimoji="1" lang="en-US" altLang="ja-JP" sz="2000">
                  <a:ea typeface="ＭＳ Ｐゴシック" charset="0"/>
                  <a:cs typeface="ＭＳ Ｐゴシック" charset="0"/>
                </a:rPr>
                <a:t>1.5T</a:t>
              </a:r>
            </a:p>
          </p:txBody>
        </p:sp>
        <p:sp>
          <p:nvSpPr>
            <p:cNvPr id="658444" name="Line 12"/>
            <p:cNvSpPr>
              <a:spLocks noChangeShapeType="1"/>
            </p:cNvSpPr>
            <p:nvPr/>
          </p:nvSpPr>
          <p:spPr bwMode="auto">
            <a:xfrm flipH="1">
              <a:off x="2971" y="907"/>
              <a:ext cx="1088" cy="7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445" name="Line 13"/>
            <p:cNvSpPr>
              <a:spLocks noChangeShapeType="1"/>
            </p:cNvSpPr>
            <p:nvPr/>
          </p:nvSpPr>
          <p:spPr bwMode="auto">
            <a:xfrm flipH="1" flipV="1">
              <a:off x="3198" y="2193"/>
              <a:ext cx="816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446" name="Line 14"/>
            <p:cNvSpPr>
              <a:spLocks noChangeShapeType="1"/>
            </p:cNvSpPr>
            <p:nvPr/>
          </p:nvSpPr>
          <p:spPr bwMode="auto">
            <a:xfrm flipH="1" flipV="1">
              <a:off x="2744" y="3009"/>
              <a:ext cx="907" cy="8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447" name="Line 15"/>
            <p:cNvSpPr>
              <a:spLocks noChangeShapeType="1"/>
            </p:cNvSpPr>
            <p:nvPr/>
          </p:nvSpPr>
          <p:spPr bwMode="auto">
            <a:xfrm flipV="1">
              <a:off x="1020" y="1739"/>
              <a:ext cx="1679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448" name="Line 16"/>
            <p:cNvSpPr>
              <a:spLocks noChangeShapeType="1"/>
            </p:cNvSpPr>
            <p:nvPr/>
          </p:nvSpPr>
          <p:spPr bwMode="auto">
            <a:xfrm>
              <a:off x="1156" y="1422"/>
              <a:ext cx="1588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449" name="Line 17"/>
            <p:cNvSpPr>
              <a:spLocks noChangeShapeType="1"/>
            </p:cNvSpPr>
            <p:nvPr/>
          </p:nvSpPr>
          <p:spPr bwMode="auto">
            <a:xfrm>
              <a:off x="1111" y="1014"/>
              <a:ext cx="1678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450" name="Line 18"/>
            <p:cNvSpPr>
              <a:spLocks noChangeShapeType="1"/>
            </p:cNvSpPr>
            <p:nvPr/>
          </p:nvSpPr>
          <p:spPr bwMode="auto">
            <a:xfrm flipV="1">
              <a:off x="2245" y="1921"/>
              <a:ext cx="590" cy="1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451" name="Line 19"/>
            <p:cNvSpPr>
              <a:spLocks noChangeShapeType="1"/>
            </p:cNvSpPr>
            <p:nvPr/>
          </p:nvSpPr>
          <p:spPr bwMode="auto">
            <a:xfrm flipH="1" flipV="1">
              <a:off x="3107" y="1921"/>
              <a:ext cx="907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8452" name="Group 20"/>
          <p:cNvGrpSpPr>
            <a:grpSpLocks/>
          </p:cNvGrpSpPr>
          <p:nvPr/>
        </p:nvGrpSpPr>
        <p:grpSpPr bwMode="auto">
          <a:xfrm>
            <a:off x="179388" y="1431925"/>
            <a:ext cx="7632700" cy="2232025"/>
            <a:chOff x="113" y="998"/>
            <a:chExt cx="4808" cy="1406"/>
          </a:xfrm>
        </p:grpSpPr>
        <p:sp>
          <p:nvSpPr>
            <p:cNvPr id="658453" name="Text Box 21"/>
            <p:cNvSpPr txBox="1">
              <a:spLocks noChangeArrowheads="1"/>
            </p:cNvSpPr>
            <p:nvPr/>
          </p:nvSpPr>
          <p:spPr bwMode="auto">
            <a:xfrm>
              <a:off x="113" y="2041"/>
              <a:ext cx="77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charset="0"/>
                  <a:cs typeface="ＭＳ Ｐゴシック" charset="0"/>
                </a:rPr>
                <a:t>8GeV </a:t>
              </a:r>
              <a:r>
                <a:rPr kumimoji="1" lang="en-US" altLang="ja-JP" sz="2400" i="1">
                  <a:latin typeface="Times New Roman" charset="0"/>
                  <a:ea typeface="ＭＳ Ｐゴシック" charset="0"/>
                  <a:cs typeface="ＭＳ Ｐゴシック" charset="0"/>
                </a:rPr>
                <a:t>e</a:t>
              </a:r>
              <a:r>
                <a:rPr kumimoji="1" lang="en-US" altLang="ja-JP" sz="2400" baseline="30000">
                  <a:latin typeface="Symbol" charset="0"/>
                  <a:ea typeface="ＭＳ Ｐゴシック" charset="0"/>
                  <a:cs typeface="ＭＳ Ｐゴシック" charset="0"/>
                </a:rPr>
                <a:t>-</a:t>
              </a:r>
            </a:p>
          </p:txBody>
        </p:sp>
        <p:sp>
          <p:nvSpPr>
            <p:cNvPr id="658454" name="Line 22"/>
            <p:cNvSpPr>
              <a:spLocks noChangeShapeType="1"/>
            </p:cNvSpPr>
            <p:nvPr/>
          </p:nvSpPr>
          <p:spPr bwMode="auto">
            <a:xfrm flipV="1">
              <a:off x="476" y="2223"/>
              <a:ext cx="636" cy="181"/>
            </a:xfrm>
            <a:prstGeom prst="line">
              <a:avLst/>
            </a:prstGeom>
            <a:noFill/>
            <a:ln w="57150">
              <a:solidFill>
                <a:srgbClr val="FF99CC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455" name="Text Box 23"/>
            <p:cNvSpPr txBox="1">
              <a:spLocks noChangeArrowheads="1"/>
            </p:cNvSpPr>
            <p:nvPr/>
          </p:nvSpPr>
          <p:spPr bwMode="auto">
            <a:xfrm>
              <a:off x="4014" y="998"/>
              <a:ext cx="9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charset="0"/>
                  <a:cs typeface="ＭＳ Ｐゴシック" charset="0"/>
                </a:rPr>
                <a:t>3.5GeV </a:t>
              </a:r>
              <a:r>
                <a:rPr kumimoji="1" lang="en-US" altLang="ja-JP" sz="2400" i="1">
                  <a:latin typeface="Times New Roman" charset="0"/>
                  <a:ea typeface="ＭＳ Ｐゴシック" charset="0"/>
                  <a:cs typeface="ＭＳ Ｐゴシック" charset="0"/>
                </a:rPr>
                <a:t>e</a:t>
              </a:r>
              <a:r>
                <a:rPr kumimoji="1" lang="en-US" altLang="ja-JP" sz="2400" baseline="30000">
                  <a:latin typeface="Symbol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  <p:sp>
          <p:nvSpPr>
            <p:cNvPr id="658456" name="Line 24"/>
            <p:cNvSpPr>
              <a:spLocks noChangeShapeType="1"/>
            </p:cNvSpPr>
            <p:nvPr/>
          </p:nvSpPr>
          <p:spPr bwMode="auto">
            <a:xfrm flipH="1">
              <a:off x="3969" y="1270"/>
              <a:ext cx="454" cy="136"/>
            </a:xfrm>
            <a:prstGeom prst="line">
              <a:avLst/>
            </a:prstGeom>
            <a:noFill/>
            <a:ln w="57150">
              <a:solidFill>
                <a:srgbClr val="FF99CC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8457" name="Rectangle 25"/>
          <p:cNvSpPr>
            <a:spLocks noChangeArrowheads="1"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ＭＳ Ｐゴシック" charset="0"/>
              </a:rPr>
              <a:t>The Belle Detector</a:t>
            </a:r>
            <a:endParaRPr lang="en-GB" sz="3600">
              <a:solidFill>
                <a:schemeClr val="bg1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8654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28-29, 2005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03A5-6D92-FE41-8443-E4D883E27086}" type="slidenum">
              <a:rPr lang="en-US"/>
              <a:pPr/>
              <a:t>13</a:t>
            </a:fld>
            <a:endParaRPr lang="en-US"/>
          </a:p>
        </p:txBody>
      </p:sp>
      <p:sp>
        <p:nvSpPr>
          <p:cNvPr id="65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B-factory Measurements</a:t>
            </a:r>
            <a:endParaRPr lang="en-US" dirty="0"/>
          </a:p>
        </p:txBody>
      </p:sp>
      <p:grpSp>
        <p:nvGrpSpPr>
          <p:cNvPr id="659459" name="Group 3"/>
          <p:cNvGrpSpPr>
            <a:grpSpLocks/>
          </p:cNvGrpSpPr>
          <p:nvPr/>
        </p:nvGrpSpPr>
        <p:grpSpPr bwMode="auto">
          <a:xfrm>
            <a:off x="1295400" y="2971800"/>
            <a:ext cx="6400800" cy="3124200"/>
            <a:chOff x="1104" y="1632"/>
            <a:chExt cx="3984" cy="1872"/>
          </a:xfrm>
        </p:grpSpPr>
        <p:pic>
          <p:nvPicPr>
            <p:cNvPr id="659460" name="Picture 4" descr="the-u-triangle4b"/>
            <p:cNvPicPr>
              <a:picLocks noChangeAspect="1" noChangeArrowheads="1"/>
            </p:cNvPicPr>
            <p:nvPr/>
          </p:nvPicPr>
          <p:blipFill>
            <a:blip r:embed="rId2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632"/>
              <a:ext cx="3984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9461" name="Oval 5"/>
            <p:cNvSpPr>
              <a:spLocks noChangeArrowheads="1"/>
            </p:cNvSpPr>
            <p:nvPr/>
          </p:nvSpPr>
          <p:spPr bwMode="auto">
            <a:xfrm>
              <a:off x="3648" y="2880"/>
              <a:ext cx="960" cy="62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59462" name="Text Box 6"/>
          <p:cNvSpPr txBox="1">
            <a:spLocks noChangeArrowheads="1"/>
          </p:cNvSpPr>
          <p:nvPr/>
        </p:nvSpPr>
        <p:spPr bwMode="auto">
          <a:xfrm>
            <a:off x="2193925" y="1889125"/>
            <a:ext cx="4073525" cy="528638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0099"/>
                </a:solidFill>
              </a:rPr>
              <a:t> Determining the angle </a:t>
            </a:r>
            <a:r>
              <a:rPr lang="en-US" sz="2800">
                <a:solidFill>
                  <a:srgbClr val="000099"/>
                </a:solidFill>
                <a:latin typeface="Symbol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927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150E-E777-FA40-89C2-366F168112A2}" type="slidenum">
              <a:rPr lang="en-US"/>
              <a:pPr/>
              <a:t>14</a:t>
            </a:fld>
            <a:endParaRPr lang="en-US"/>
          </a:p>
        </p:txBody>
      </p:sp>
      <p:sp>
        <p:nvSpPr>
          <p:cNvPr id="666626" name="Rectangle 2"/>
          <p:cNvSpPr>
            <a:spLocks noChangeArrowheads="1"/>
          </p:cNvSpPr>
          <p:nvPr/>
        </p:nvSpPr>
        <p:spPr bwMode="auto">
          <a:xfrm>
            <a:off x="5854700" y="2870200"/>
            <a:ext cx="3481388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dirty="0">
                <a:solidFill>
                  <a:srgbClr val="000099"/>
                </a:solidFill>
                <a:ea typeface="ＭＳ Ｐゴシック" charset="0"/>
                <a:sym typeface="Symbol" charset="0"/>
              </a:rPr>
              <a:t> </a:t>
            </a:r>
            <a:r>
              <a:rPr lang="en-US" sz="3200" dirty="0">
                <a:solidFill>
                  <a:srgbClr val="000099"/>
                </a:solidFill>
                <a:ea typeface="ＭＳ Ｐゴシック" charset="0"/>
              </a:rPr>
              <a:t>(2S) K</a:t>
            </a:r>
            <a:r>
              <a:rPr lang="en-US" sz="3200" baseline="-25000" dirty="0">
                <a:solidFill>
                  <a:srgbClr val="000099"/>
                </a:solidFill>
                <a:ea typeface="ＭＳ Ｐゴシック" charset="0"/>
              </a:rPr>
              <a:t>s</a:t>
            </a:r>
            <a:endParaRPr lang="en-US" sz="32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sz="2800" dirty="0">
                <a:solidFill>
                  <a:srgbClr val="006666"/>
                </a:solidFill>
                <a:ea typeface="ＭＳ Ｐゴシック" charset="0"/>
              </a:rPr>
              <a:t> </a:t>
            </a:r>
            <a:r>
              <a:rPr lang="en-US" sz="2800" dirty="0">
                <a:solidFill>
                  <a:srgbClr val="006666"/>
                </a:solidFill>
                <a:ea typeface="ＭＳ Ｐゴシック" charset="0"/>
                <a:sym typeface="Symbol" charset="0"/>
              </a:rPr>
              <a:t></a:t>
            </a:r>
            <a:r>
              <a:rPr lang="en-US" sz="2800" dirty="0">
                <a:solidFill>
                  <a:srgbClr val="006666"/>
                </a:solidFill>
                <a:ea typeface="ＭＳ Ｐゴシック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2800" baseline="30000" dirty="0" err="1">
                <a:solidFill>
                  <a:schemeClr val="accent2"/>
                </a:solidFill>
                <a:ea typeface="ＭＳ Ｐゴシック" charset="0"/>
              </a:rPr>
              <a:t>+</a:t>
            </a:r>
            <a:r>
              <a:rPr lang="en-US" sz="2800" dirty="0" err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2800" baseline="30000" dirty="0">
                <a:solidFill>
                  <a:schemeClr val="accent2"/>
                </a:solidFill>
                <a:ea typeface="ＭＳ Ｐゴシック" charset="0"/>
              </a:rPr>
              <a:t>-  </a:t>
            </a:r>
            <a:r>
              <a:rPr lang="en-US" sz="2800" dirty="0">
                <a:solidFill>
                  <a:srgbClr val="006666"/>
                </a:solidFill>
                <a:ea typeface="ＭＳ Ｐゴシック" charset="0"/>
                <a:sym typeface="Symbol" charset="0"/>
              </a:rPr>
              <a:t></a:t>
            </a:r>
            <a:r>
              <a:rPr lang="en-US" sz="2800" baseline="30000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p</a:t>
            </a:r>
            <a:r>
              <a:rPr lang="en-US" sz="2800" baseline="30000" dirty="0" err="1">
                <a:solidFill>
                  <a:schemeClr val="accent2"/>
                </a:solidFill>
                <a:ea typeface="ＭＳ Ｐゴシック" charset="0"/>
              </a:rPr>
              <a:t>+</a:t>
            </a:r>
            <a:r>
              <a:rPr lang="en-US" sz="2800" dirty="0" err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p</a:t>
            </a:r>
            <a:r>
              <a:rPr lang="en-US" sz="2800" baseline="30000" dirty="0">
                <a:solidFill>
                  <a:schemeClr val="accent2"/>
                </a:solidFill>
                <a:ea typeface="ＭＳ Ｐゴシック" charset="0"/>
              </a:rPr>
              <a:t>-</a:t>
            </a:r>
            <a:r>
              <a:rPr lang="en-US" sz="2800" baseline="30000" dirty="0">
                <a:solidFill>
                  <a:srgbClr val="006666"/>
                </a:solidFill>
                <a:ea typeface="ＭＳ Ｐゴシック" charset="0"/>
              </a:rPr>
              <a:t> </a:t>
            </a:r>
          </a:p>
        </p:txBody>
      </p:sp>
      <p:pic>
        <p:nvPicPr>
          <p:cNvPr id="666627" name="Picture 3" descr="event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790575"/>
            <a:ext cx="4916488" cy="42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a Fully Reconstructed </a:t>
            </a:r>
            <a:r>
              <a:rPr lang="en-US" i="1"/>
              <a:t>Event</a:t>
            </a:r>
          </a:p>
        </p:txBody>
      </p:sp>
      <p:sp>
        <p:nvSpPr>
          <p:cNvPr id="6666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984750" y="958850"/>
            <a:ext cx="3752850" cy="56261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3200" dirty="0">
                <a:sym typeface="Symbol" charset="0"/>
              </a:rPr>
              <a:t>   </a:t>
            </a:r>
            <a:r>
              <a:rPr lang="en-US" sz="3200" dirty="0"/>
              <a:t>B</a:t>
            </a:r>
            <a:r>
              <a:rPr lang="en-US" sz="3200" baseline="30000" dirty="0"/>
              <a:t>0 </a:t>
            </a:r>
            <a:r>
              <a:rPr lang="en-US" sz="3200" dirty="0">
                <a:sym typeface="Symbol" charset="0"/>
              </a:rPr>
              <a:t></a:t>
            </a:r>
            <a:r>
              <a:rPr lang="en-US" sz="3200" baseline="30000" dirty="0"/>
              <a:t> </a:t>
            </a:r>
            <a:r>
              <a:rPr lang="en-US" sz="3200" dirty="0"/>
              <a:t>D*</a:t>
            </a:r>
            <a:r>
              <a:rPr lang="en-US" sz="3200" baseline="30000" dirty="0"/>
              <a:t>+ </a:t>
            </a:r>
            <a:r>
              <a:rPr lang="en-US" sz="3200" dirty="0">
                <a:solidFill>
                  <a:srgbClr val="FF3300"/>
                </a:solidFill>
                <a:latin typeface="Symbol" charset="0"/>
              </a:rPr>
              <a:t>p</a:t>
            </a:r>
            <a:r>
              <a:rPr lang="en-US" sz="3200" baseline="30000" dirty="0">
                <a:solidFill>
                  <a:srgbClr val="FF3300"/>
                </a:solidFill>
              </a:rPr>
              <a:t>-</a:t>
            </a:r>
            <a:r>
              <a:rPr lang="en-US" sz="2000" baseline="-25000" dirty="0">
                <a:solidFill>
                  <a:srgbClr val="FF3300"/>
                </a:solidFill>
              </a:rPr>
              <a:t>fast</a:t>
            </a:r>
            <a:endParaRPr lang="en-US" sz="2000" baseline="30000" dirty="0">
              <a:solidFill>
                <a:srgbClr val="FF3300"/>
              </a:solidFill>
            </a:endParaRPr>
          </a:p>
          <a:p>
            <a:pPr lvl="1">
              <a:buFontTx/>
              <a:buNone/>
            </a:pPr>
            <a:r>
              <a:rPr lang="en-US" sz="2800" dirty="0"/>
              <a:t> 		       </a:t>
            </a:r>
            <a:r>
              <a:rPr lang="en-US" sz="2800" dirty="0">
                <a:sym typeface="Symbol" charset="0"/>
              </a:rPr>
              <a:t></a:t>
            </a:r>
            <a:r>
              <a:rPr lang="en-US" sz="2800" dirty="0"/>
              <a:t> D</a:t>
            </a:r>
            <a:r>
              <a:rPr lang="en-US" sz="2800" baseline="30000" dirty="0"/>
              <a:t>0</a:t>
            </a:r>
            <a:r>
              <a:rPr lang="en-US" sz="2800" dirty="0">
                <a:solidFill>
                  <a:srgbClr val="FF3300"/>
                </a:solidFill>
                <a:latin typeface="Symbol" charset="0"/>
              </a:rPr>
              <a:t>p</a:t>
            </a:r>
            <a:r>
              <a:rPr lang="en-US" sz="2800" baseline="30000" dirty="0">
                <a:solidFill>
                  <a:srgbClr val="FF3300"/>
                </a:solidFill>
              </a:rPr>
              <a:t>+</a:t>
            </a:r>
            <a:r>
              <a:rPr lang="en-US" sz="2000" baseline="-25000" dirty="0">
                <a:solidFill>
                  <a:srgbClr val="FF3300"/>
                </a:solidFill>
              </a:rPr>
              <a:t>soft</a:t>
            </a:r>
          </a:p>
          <a:p>
            <a:pPr lvl="1">
              <a:buFontTx/>
              <a:buNone/>
            </a:pPr>
            <a:r>
              <a:rPr lang="en-US" sz="2800" dirty="0"/>
              <a:t>      	     </a:t>
            </a:r>
            <a:r>
              <a:rPr lang="en-US" sz="2800" dirty="0" smtClean="0"/>
              <a:t>  </a:t>
            </a:r>
            <a:r>
              <a:rPr lang="en-US" sz="2800" dirty="0" smtClean="0">
                <a:sym typeface="Symbol" charset="0"/>
              </a:rPr>
              <a:t></a:t>
            </a:r>
            <a:r>
              <a:rPr lang="en-US" sz="2800" dirty="0" smtClean="0">
                <a:solidFill>
                  <a:srgbClr val="FF3300"/>
                </a:solidFill>
              </a:rPr>
              <a:t>K</a:t>
            </a:r>
            <a:r>
              <a:rPr lang="en-US" sz="2800" baseline="30000" dirty="0">
                <a:solidFill>
                  <a:srgbClr val="FF3300"/>
                </a:solidFill>
              </a:rPr>
              <a:t>-</a:t>
            </a:r>
            <a:r>
              <a:rPr lang="en-US" sz="2800" dirty="0">
                <a:solidFill>
                  <a:srgbClr val="FF3300"/>
                </a:solidFill>
                <a:latin typeface="Symbol" charset="0"/>
              </a:rPr>
              <a:t>p</a:t>
            </a:r>
            <a:r>
              <a:rPr lang="en-US" sz="2800" baseline="30000" dirty="0">
                <a:solidFill>
                  <a:srgbClr val="FF3300"/>
                </a:solidFill>
              </a:rPr>
              <a:t>+</a:t>
            </a:r>
            <a:endParaRPr lang="en-US" sz="2800" dirty="0"/>
          </a:p>
        </p:txBody>
      </p:sp>
      <p:sp>
        <p:nvSpPr>
          <p:cNvPr id="666630" name="Line 6"/>
          <p:cNvSpPr>
            <a:spLocks noChangeShapeType="1"/>
          </p:cNvSpPr>
          <p:nvPr/>
        </p:nvSpPr>
        <p:spPr bwMode="auto">
          <a:xfrm flipV="1">
            <a:off x="6553200" y="3421063"/>
            <a:ext cx="0" cy="201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631" name="Line 7"/>
          <p:cNvSpPr>
            <a:spLocks noChangeShapeType="1"/>
          </p:cNvSpPr>
          <p:nvPr/>
        </p:nvSpPr>
        <p:spPr bwMode="auto">
          <a:xfrm flipV="1">
            <a:off x="7658100" y="3432175"/>
            <a:ext cx="0" cy="201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66632" name="Group 8"/>
          <p:cNvGrpSpPr>
            <a:grpSpLocks/>
          </p:cNvGrpSpPr>
          <p:nvPr/>
        </p:nvGrpSpPr>
        <p:grpSpPr bwMode="auto">
          <a:xfrm>
            <a:off x="5389563" y="1042988"/>
            <a:ext cx="1671637" cy="1200150"/>
            <a:chOff x="3507" y="2993"/>
            <a:chExt cx="1053" cy="756"/>
          </a:xfrm>
        </p:grpSpPr>
        <p:sp>
          <p:nvSpPr>
            <p:cNvPr id="666633" name="Line 9"/>
            <p:cNvSpPr>
              <a:spLocks noChangeShapeType="1"/>
            </p:cNvSpPr>
            <p:nvPr/>
          </p:nvSpPr>
          <p:spPr bwMode="auto">
            <a:xfrm flipV="1">
              <a:off x="4266" y="3323"/>
              <a:ext cx="0" cy="1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34" name="Line 10"/>
            <p:cNvSpPr>
              <a:spLocks noChangeShapeType="1"/>
            </p:cNvSpPr>
            <p:nvPr/>
          </p:nvSpPr>
          <p:spPr bwMode="auto">
            <a:xfrm flipV="1">
              <a:off x="4560" y="3622"/>
              <a:ext cx="0" cy="1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35" name="Line 11"/>
            <p:cNvSpPr>
              <a:spLocks noChangeShapeType="1"/>
            </p:cNvSpPr>
            <p:nvPr/>
          </p:nvSpPr>
          <p:spPr bwMode="auto">
            <a:xfrm flipV="1">
              <a:off x="3507" y="2993"/>
              <a:ext cx="178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66636" name="Text Box 12"/>
          <p:cNvSpPr txBox="1">
            <a:spLocks noChangeArrowheads="1"/>
          </p:cNvSpPr>
          <p:nvPr/>
        </p:nvSpPr>
        <p:spPr bwMode="auto">
          <a:xfrm>
            <a:off x="169863" y="903288"/>
            <a:ext cx="1209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1800">
                <a:latin typeface="Arial"/>
                <a:ea typeface="ＭＳ Ｐゴシック" charset="0"/>
              </a:rPr>
              <a:t>‘’</a:t>
            </a:r>
            <a:r>
              <a:rPr lang="en-US" sz="1800">
                <a:latin typeface="Comic Sans MS" charset="0"/>
                <a:ea typeface="ＭＳ Ｐゴシック" charset="0"/>
              </a:rPr>
              <a:t>fish eye</a:t>
            </a:r>
            <a:r>
              <a:rPr lang="ja-JP" altLang="en-US" sz="1800">
                <a:latin typeface="Arial"/>
                <a:ea typeface="ＭＳ Ｐゴシック" charset="0"/>
              </a:rPr>
              <a:t>’’</a:t>
            </a:r>
            <a:endParaRPr lang="en-US" sz="1800">
              <a:latin typeface="Comic Sans MS" charset="0"/>
              <a:ea typeface="ＭＳ Ｐゴシック" charset="0"/>
            </a:endParaRPr>
          </a:p>
          <a:p>
            <a:pPr algn="ctr"/>
            <a:r>
              <a:rPr lang="en-US" sz="1800">
                <a:latin typeface="Comic Sans MS" charset="0"/>
                <a:ea typeface="ＭＳ Ｐゴシック" charset="0"/>
              </a:rPr>
              <a:t> view</a:t>
            </a:r>
          </a:p>
        </p:txBody>
      </p:sp>
      <p:sp>
        <p:nvSpPr>
          <p:cNvPr id="666637" name="Text Box 13"/>
          <p:cNvSpPr txBox="1">
            <a:spLocks noChangeArrowheads="1"/>
          </p:cNvSpPr>
          <p:nvPr/>
        </p:nvSpPr>
        <p:spPr bwMode="auto">
          <a:xfrm>
            <a:off x="3097213" y="1893888"/>
            <a:ext cx="585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  <a:latin typeface="Comic Sans MS" charset="0"/>
                <a:ea typeface="ＭＳ Ｐゴシック" charset="0"/>
              </a:rPr>
              <a:t>fast</a:t>
            </a:r>
          </a:p>
        </p:txBody>
      </p:sp>
      <p:sp>
        <p:nvSpPr>
          <p:cNvPr id="666638" name="Text Box 14"/>
          <p:cNvSpPr txBox="1">
            <a:spLocks noChangeArrowheads="1"/>
          </p:cNvSpPr>
          <p:nvPr/>
        </p:nvSpPr>
        <p:spPr bwMode="auto">
          <a:xfrm>
            <a:off x="1738313" y="3455988"/>
            <a:ext cx="587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  <a:latin typeface="Comic Sans MS" charset="0"/>
                <a:ea typeface="ＭＳ Ｐゴシック" charset="0"/>
              </a:rPr>
              <a:t>soft</a:t>
            </a:r>
          </a:p>
        </p:txBody>
      </p:sp>
      <p:sp>
        <p:nvSpPr>
          <p:cNvPr id="666639" name="Rectangle 15"/>
          <p:cNvSpPr>
            <a:spLocks noChangeArrowheads="1"/>
          </p:cNvSpPr>
          <p:nvPr/>
        </p:nvSpPr>
        <p:spPr bwMode="auto">
          <a:xfrm>
            <a:off x="5520158" y="2371725"/>
            <a:ext cx="13088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ea typeface="ＭＳ Ｐゴシック" charset="0"/>
              </a:rPr>
              <a:t>B</a:t>
            </a:r>
            <a:r>
              <a:rPr lang="en-US" sz="3600" baseline="30000" dirty="0">
                <a:ea typeface="ＭＳ Ｐゴシック" charset="0"/>
              </a:rPr>
              <a:t>0</a:t>
            </a:r>
            <a:r>
              <a:rPr lang="en-US" sz="3600" dirty="0">
                <a:ea typeface="ＭＳ Ｐゴシック" charset="0"/>
              </a:rPr>
              <a:t>(</a:t>
            </a:r>
            <a:r>
              <a:rPr lang="en-US" sz="3600" dirty="0" err="1">
                <a:latin typeface="Symbol" charset="0"/>
                <a:ea typeface="ＭＳ Ｐゴシック" charset="0"/>
              </a:rPr>
              <a:t>D</a:t>
            </a:r>
            <a:r>
              <a:rPr lang="en-US" sz="3600" dirty="0" err="1">
                <a:ea typeface="ＭＳ Ｐゴシック" charset="0"/>
              </a:rPr>
              <a:t>t</a:t>
            </a:r>
            <a:r>
              <a:rPr lang="en-US" sz="3600" dirty="0">
                <a:ea typeface="ＭＳ Ｐゴシック" charset="0"/>
              </a:rPr>
              <a:t>)</a:t>
            </a:r>
            <a:endParaRPr lang="en-US" sz="3600" dirty="0">
              <a:ea typeface="ＭＳ Ｐゴシック" charset="0"/>
              <a:sym typeface="Symbol" charset="0"/>
            </a:endParaRPr>
          </a:p>
        </p:txBody>
      </p:sp>
      <p:sp>
        <p:nvSpPr>
          <p:cNvPr id="666640" name="AutoShape 16"/>
          <p:cNvSpPr>
            <a:spLocks noChangeArrowheads="1"/>
          </p:cNvSpPr>
          <p:nvPr/>
        </p:nvSpPr>
        <p:spPr bwMode="auto">
          <a:xfrm>
            <a:off x="5372100" y="1511300"/>
            <a:ext cx="495300" cy="889000"/>
          </a:xfrm>
          <a:prstGeom prst="upDownArrow">
            <a:avLst>
              <a:gd name="adj1" fmla="val 50000"/>
              <a:gd name="adj2" fmla="val 35897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6641" name="Text Box 17"/>
          <p:cNvSpPr txBox="1">
            <a:spLocks noChangeArrowheads="1"/>
          </p:cNvSpPr>
          <p:nvPr/>
        </p:nvSpPr>
        <p:spPr bwMode="auto">
          <a:xfrm>
            <a:off x="5029200" y="3924300"/>
            <a:ext cx="4073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ea typeface="ＭＳ Ｐゴシック" charset="0"/>
              </a:rPr>
              <a:t>At </a:t>
            </a:r>
            <a:r>
              <a:rPr lang="en-US" sz="2000" dirty="0" err="1">
                <a:latin typeface="Symbol" charset="2"/>
                <a:ea typeface="ＭＳ Ｐゴシック" charset="0"/>
                <a:cs typeface="Symbol" charset="2"/>
              </a:rPr>
              <a:t>D</a:t>
            </a:r>
            <a:r>
              <a:rPr lang="en-US" sz="2000" dirty="0" err="1">
                <a:ea typeface="ＭＳ Ｐゴシック" charset="0"/>
              </a:rPr>
              <a:t>t</a:t>
            </a:r>
            <a:r>
              <a:rPr lang="en-US" sz="2000" dirty="0">
                <a:ea typeface="ＭＳ Ｐゴシック" charset="0"/>
              </a:rPr>
              <a:t>=0 (i.e. when the D*</a:t>
            </a:r>
            <a:r>
              <a:rPr lang="en-US" sz="2000" dirty="0">
                <a:latin typeface="Symbol" charset="2"/>
                <a:ea typeface="ＭＳ Ｐゴシック" charset="0"/>
                <a:cs typeface="Symbol" charset="2"/>
              </a:rPr>
              <a:t>p</a:t>
            </a:r>
            <a:r>
              <a:rPr lang="en-US" sz="2000" dirty="0">
                <a:ea typeface="ＭＳ Ｐゴシック" charset="0"/>
              </a:rPr>
              <a:t> decay happened), the </a:t>
            </a:r>
            <a:r>
              <a:rPr lang="ja-JP" altLang="en-US" sz="2000" dirty="0">
                <a:ea typeface="ＭＳ Ｐゴシック" charset="0"/>
              </a:rPr>
              <a:t>‘</a:t>
            </a:r>
            <a:r>
              <a:rPr lang="en-US" sz="2000" dirty="0">
                <a:ea typeface="ＭＳ Ｐゴシック" charset="0"/>
              </a:rPr>
              <a:t>CP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sz="2000" dirty="0">
                <a:ea typeface="ＭＳ Ｐゴシック" charset="0"/>
              </a:rPr>
              <a:t> B was/would have been a B</a:t>
            </a:r>
            <a:r>
              <a:rPr lang="en-US" sz="2000" baseline="30000" dirty="0">
                <a:ea typeface="ＭＳ Ｐゴシック" charset="0"/>
              </a:rPr>
              <a:t>0 </a:t>
            </a:r>
          </a:p>
        </p:txBody>
      </p:sp>
      <p:sp>
        <p:nvSpPr>
          <p:cNvPr id="666642" name="Line 18"/>
          <p:cNvSpPr>
            <a:spLocks noChangeShapeType="1"/>
          </p:cNvSpPr>
          <p:nvPr/>
        </p:nvSpPr>
        <p:spPr bwMode="auto">
          <a:xfrm flipV="1">
            <a:off x="6083300" y="3013075"/>
            <a:ext cx="0" cy="201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643" name="Text Box 19"/>
          <p:cNvSpPr txBox="1">
            <a:spLocks noChangeArrowheads="1"/>
          </p:cNvSpPr>
          <p:nvPr/>
        </p:nvSpPr>
        <p:spPr bwMode="auto">
          <a:xfrm rot="16200000">
            <a:off x="5334794" y="1761332"/>
            <a:ext cx="592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EBB3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omic Sans MS" charset="0"/>
                <a:ea typeface="ＭＳ Ｐゴシック" charset="0"/>
              </a:rPr>
              <a:t>EPR!</a:t>
            </a:r>
          </a:p>
        </p:txBody>
      </p:sp>
      <p:grpSp>
        <p:nvGrpSpPr>
          <p:cNvPr id="666644" name="Group 20"/>
          <p:cNvGrpSpPr>
            <a:grpSpLocks/>
          </p:cNvGrpSpPr>
          <p:nvPr/>
        </p:nvGrpSpPr>
        <p:grpSpPr bwMode="auto">
          <a:xfrm>
            <a:off x="44450" y="5033963"/>
            <a:ext cx="6881813" cy="1616075"/>
            <a:chOff x="28" y="3171"/>
            <a:chExt cx="4335" cy="1018"/>
          </a:xfrm>
        </p:grpSpPr>
        <p:grpSp>
          <p:nvGrpSpPr>
            <p:cNvPr id="666645" name="Group 21"/>
            <p:cNvGrpSpPr>
              <a:grpSpLocks/>
            </p:cNvGrpSpPr>
            <p:nvPr/>
          </p:nvGrpSpPr>
          <p:grpSpPr bwMode="auto">
            <a:xfrm>
              <a:off x="2254" y="3299"/>
              <a:ext cx="1868" cy="534"/>
              <a:chOff x="270" y="650"/>
              <a:chExt cx="1868" cy="534"/>
            </a:xfrm>
          </p:grpSpPr>
          <p:sp>
            <p:nvSpPr>
              <p:cNvPr id="666646" name="Text Box 22"/>
              <p:cNvSpPr txBox="1">
                <a:spLocks noChangeArrowheads="1"/>
              </p:cNvSpPr>
              <p:nvPr/>
            </p:nvSpPr>
            <p:spPr bwMode="auto">
              <a:xfrm>
                <a:off x="270" y="945"/>
                <a:ext cx="173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endParaRPr lang="en-GB" sz="1800"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66647" name="Line 23"/>
              <p:cNvSpPr>
                <a:spLocks noChangeShapeType="1"/>
              </p:cNvSpPr>
              <p:nvPr/>
            </p:nvSpPr>
            <p:spPr bwMode="auto">
              <a:xfrm>
                <a:off x="504" y="1151"/>
                <a:ext cx="392" cy="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648" name="Line 24"/>
              <p:cNvSpPr>
                <a:spLocks noChangeShapeType="1"/>
              </p:cNvSpPr>
              <p:nvPr/>
            </p:nvSpPr>
            <p:spPr bwMode="auto">
              <a:xfrm flipV="1">
                <a:off x="896" y="848"/>
                <a:ext cx="432" cy="30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649" name="Line 25"/>
              <p:cNvSpPr>
                <a:spLocks noChangeShapeType="1"/>
              </p:cNvSpPr>
              <p:nvPr/>
            </p:nvSpPr>
            <p:spPr bwMode="auto">
              <a:xfrm>
                <a:off x="1328" y="848"/>
                <a:ext cx="520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650" name="Line 26"/>
              <p:cNvSpPr>
                <a:spLocks noChangeShapeType="1"/>
              </p:cNvSpPr>
              <p:nvPr/>
            </p:nvSpPr>
            <p:spPr bwMode="auto">
              <a:xfrm flipV="1">
                <a:off x="1328" y="694"/>
                <a:ext cx="408" cy="154"/>
              </a:xfrm>
              <a:prstGeom prst="line">
                <a:avLst/>
              </a:prstGeom>
              <a:noFill/>
              <a:ln w="31750">
                <a:solidFill>
                  <a:schemeClr val="folHlink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651" name="Line 27"/>
              <p:cNvSpPr>
                <a:spLocks noChangeShapeType="1"/>
              </p:cNvSpPr>
              <p:nvPr/>
            </p:nvSpPr>
            <p:spPr bwMode="auto">
              <a:xfrm>
                <a:off x="896" y="1151"/>
                <a:ext cx="512" cy="0"/>
              </a:xfrm>
              <a:prstGeom prst="line">
                <a:avLst/>
              </a:prstGeom>
              <a:noFill/>
              <a:ln w="3175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652" name="Line 28"/>
              <p:cNvSpPr>
                <a:spLocks noChangeShapeType="1"/>
              </p:cNvSpPr>
              <p:nvPr/>
            </p:nvSpPr>
            <p:spPr bwMode="auto">
              <a:xfrm>
                <a:off x="1392" y="1151"/>
                <a:ext cx="472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666653" name="Object 29"/>
              <p:cNvGraphicFramePr>
                <a:graphicFrameLocks noChangeAspect="1"/>
              </p:cNvGraphicFramePr>
              <p:nvPr/>
            </p:nvGraphicFramePr>
            <p:xfrm>
              <a:off x="1889" y="650"/>
              <a:ext cx="184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9874" name="Equation" r:id="rId4" imgW="291960" imgH="355320" progId="Equation.3">
                      <p:embed/>
                    </p:oleObj>
                  </mc:Choice>
                  <mc:Fallback>
                    <p:oleObj name="Equation" r:id="rId4" imgW="291960" imgH="3553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89" y="650"/>
                            <a:ext cx="184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66654" name="Object 30"/>
              <p:cNvGraphicFramePr>
                <a:graphicFrameLocks noChangeAspect="1"/>
              </p:cNvGraphicFramePr>
              <p:nvPr/>
            </p:nvGraphicFramePr>
            <p:xfrm>
              <a:off x="1896" y="953"/>
              <a:ext cx="242" cy="2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9875" name="Equation" r:id="rId6" imgW="380880" imgH="342720" progId="Equation.3">
                      <p:embed/>
                    </p:oleObj>
                  </mc:Choice>
                  <mc:Fallback>
                    <p:oleObj name="Equation" r:id="rId6" imgW="380880" imgH="3427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96" y="953"/>
                            <a:ext cx="242" cy="2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66655" name="Object 31"/>
              <p:cNvGraphicFramePr>
                <a:graphicFrameLocks noChangeAspect="1"/>
              </p:cNvGraphicFramePr>
              <p:nvPr/>
            </p:nvGraphicFramePr>
            <p:xfrm>
              <a:off x="602" y="938"/>
              <a:ext cx="109" cy="1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9876" name="Equation" r:id="rId8" imgW="177480" imgH="304560" progId="Equation.3">
                      <p:embed/>
                    </p:oleObj>
                  </mc:Choice>
                  <mc:Fallback>
                    <p:oleObj name="Equation" r:id="rId8" imgW="177480" imgH="3045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2" y="938"/>
                            <a:ext cx="109" cy="1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66656" name="Object 32"/>
              <p:cNvGraphicFramePr>
                <a:graphicFrameLocks noChangeAspect="1"/>
              </p:cNvGraphicFramePr>
              <p:nvPr/>
            </p:nvGraphicFramePr>
            <p:xfrm>
              <a:off x="1202" y="978"/>
              <a:ext cx="109" cy="1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9877" name="Equation" r:id="rId10" imgW="177480" imgH="228600" progId="Equation.3">
                      <p:embed/>
                    </p:oleObj>
                  </mc:Choice>
                  <mc:Fallback>
                    <p:oleObj name="Equation" r:id="rId10" imgW="1774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2" y="978"/>
                            <a:ext cx="109" cy="1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66657" name="Object 33"/>
              <p:cNvGraphicFramePr>
                <a:graphicFrameLocks noChangeAspect="1"/>
              </p:cNvGraphicFramePr>
              <p:nvPr/>
            </p:nvGraphicFramePr>
            <p:xfrm>
              <a:off x="1592" y="970"/>
              <a:ext cx="104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9878" name="Equation" r:id="rId12" imgW="164880" imgH="228600" progId="Equation.3">
                      <p:embed/>
                    </p:oleObj>
                  </mc:Choice>
                  <mc:Fallback>
                    <p:oleObj name="Equation" r:id="rId12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2" y="970"/>
                            <a:ext cx="104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66658" name="Oval 34"/>
              <p:cNvSpPr>
                <a:spLocks noChangeAspect="1" noChangeArrowheads="1"/>
              </p:cNvSpPr>
              <p:nvPr/>
            </p:nvSpPr>
            <p:spPr bwMode="auto">
              <a:xfrm>
                <a:off x="875" y="1126"/>
                <a:ext cx="58" cy="58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659" name="Oval 35"/>
              <p:cNvSpPr>
                <a:spLocks noChangeAspect="1" noChangeArrowheads="1"/>
              </p:cNvSpPr>
              <p:nvPr/>
            </p:nvSpPr>
            <p:spPr bwMode="auto">
              <a:xfrm>
                <a:off x="1363" y="1126"/>
                <a:ext cx="58" cy="58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660" name="Oval 36"/>
              <p:cNvSpPr>
                <a:spLocks noChangeAspect="1" noChangeArrowheads="1"/>
              </p:cNvSpPr>
              <p:nvPr/>
            </p:nvSpPr>
            <p:spPr bwMode="auto">
              <a:xfrm>
                <a:off x="1315" y="814"/>
                <a:ext cx="58" cy="58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6661" name="Text Box 37"/>
            <p:cNvSpPr txBox="1">
              <a:spLocks noChangeArrowheads="1"/>
            </p:cNvSpPr>
            <p:nvPr/>
          </p:nvSpPr>
          <p:spPr bwMode="auto">
            <a:xfrm>
              <a:off x="28" y="3171"/>
              <a:ext cx="4335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8EBB3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>
                  <a:ea typeface="ＭＳ Ｐゴシック" charset="0"/>
                </a:rPr>
                <a:t>In general, use charges of identified</a:t>
              </a:r>
            </a:p>
            <a:p>
              <a:pPr lvl="1">
                <a:buFontTx/>
                <a:buChar char="•"/>
              </a:pPr>
              <a:r>
                <a:rPr lang="en-US" sz="2000" dirty="0">
                  <a:ea typeface="ＭＳ Ｐゴシック" charset="0"/>
                </a:rPr>
                <a:t>leptons,</a:t>
              </a:r>
            </a:p>
            <a:p>
              <a:pPr lvl="1">
                <a:buFontTx/>
                <a:buChar char="•"/>
              </a:pPr>
              <a:r>
                <a:rPr lang="en-US" sz="2000" dirty="0" err="1">
                  <a:ea typeface="ＭＳ Ｐゴシック" charset="0"/>
                </a:rPr>
                <a:t>kaons</a:t>
              </a:r>
              <a:r>
                <a:rPr lang="en-US" sz="2000" dirty="0">
                  <a:ea typeface="ＭＳ Ｐゴシック" charset="0"/>
                </a:rPr>
                <a:t>,</a:t>
              </a:r>
            </a:p>
            <a:p>
              <a:pPr lvl="1">
                <a:buFontTx/>
                <a:buChar char="•"/>
              </a:pPr>
              <a:r>
                <a:rPr lang="en-US" sz="2000" dirty="0">
                  <a:ea typeface="ＭＳ Ｐゴシック" charset="0"/>
                </a:rPr>
                <a:t>soft </a:t>
              </a:r>
              <a:r>
                <a:rPr lang="en-US" sz="2000" dirty="0" err="1">
                  <a:ea typeface="ＭＳ Ｐゴシック" charset="0"/>
                </a:rPr>
                <a:t>pions</a:t>
              </a:r>
              <a:endParaRPr lang="en-US" sz="2000" dirty="0">
                <a:ea typeface="ＭＳ Ｐゴシック" charset="0"/>
              </a:endParaRPr>
            </a:p>
            <a:p>
              <a:r>
                <a:rPr lang="en-US" sz="2000" dirty="0">
                  <a:ea typeface="ＭＳ Ｐゴシック" charset="0"/>
                </a:rPr>
                <a:t>from the </a:t>
              </a:r>
              <a:r>
                <a:rPr lang="ja-JP" altLang="en-US" sz="2000" dirty="0">
                  <a:ea typeface="ＭＳ Ｐゴシック" charset="0"/>
                </a:rPr>
                <a:t>“</a:t>
              </a:r>
              <a:r>
                <a:rPr lang="en-US" sz="2000" dirty="0">
                  <a:ea typeface="ＭＳ Ｐゴシック" charset="0"/>
                </a:rPr>
                <a:t>the rest of the event</a:t>
              </a:r>
              <a:r>
                <a:rPr lang="ja-JP" altLang="en-US" sz="2000" dirty="0">
                  <a:ea typeface="ＭＳ Ｐゴシック" charset="0"/>
                </a:rPr>
                <a:t>”</a:t>
              </a:r>
              <a:r>
                <a:rPr lang="en-US" sz="2000" dirty="0">
                  <a:ea typeface="ＭＳ Ｐゴシック" charset="0"/>
                </a:rPr>
                <a:t> to tag B </a:t>
              </a:r>
              <a:r>
                <a:rPr lang="en-US" sz="2000" dirty="0" err="1">
                  <a:ea typeface="ＭＳ Ｐゴシック" charset="0"/>
                </a:rPr>
                <a:t>flavour</a:t>
              </a:r>
              <a:endParaRPr lang="en-US" sz="2000" dirty="0"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143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99041"/>
              </p:ext>
            </p:extLst>
          </p:nvPr>
        </p:nvGraphicFramePr>
        <p:xfrm>
          <a:off x="3048000" y="4267200"/>
          <a:ext cx="54864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056" name="Equation" r:id="rId4" imgW="4978080" imgH="533160" progId="Equation.3">
                  <p:embed/>
                </p:oleObj>
              </mc:Choice>
              <mc:Fallback>
                <p:oleObj name="Equation" r:id="rId4" imgW="497808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267200"/>
                        <a:ext cx="5486400" cy="573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71842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435600" y="4395788"/>
            <a:ext cx="304800" cy="252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C760-FBC3-9343-8BEF-91F2C2BC5DBD}" type="slidenum">
              <a:rPr lang="en-US"/>
              <a:pPr/>
              <a:t>15</a:t>
            </a:fld>
            <a:endParaRPr lang="en-US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ymbol" charset="0"/>
              </a:rPr>
              <a:t>D</a:t>
            </a:r>
            <a:r>
              <a:rPr lang="en-US"/>
              <a:t>t Spectrum of </a:t>
            </a:r>
            <a:r>
              <a:rPr lang="en-US" i="1"/>
              <a:t>CP</a:t>
            </a:r>
            <a:r>
              <a:rPr lang="en-US"/>
              <a:t> events</a:t>
            </a:r>
          </a:p>
        </p:txBody>
      </p:sp>
      <p:grpSp>
        <p:nvGrpSpPr>
          <p:cNvPr id="667652" name="Group 4"/>
          <p:cNvGrpSpPr>
            <a:grpSpLocks/>
          </p:cNvGrpSpPr>
          <p:nvPr/>
        </p:nvGrpSpPr>
        <p:grpSpPr bwMode="auto">
          <a:xfrm>
            <a:off x="0" y="838200"/>
            <a:ext cx="4114800" cy="2927350"/>
            <a:chOff x="0" y="528"/>
            <a:chExt cx="2592" cy="1844"/>
          </a:xfrm>
        </p:grpSpPr>
        <p:pic>
          <p:nvPicPr>
            <p:cNvPr id="667653" name="Picture 5" descr="cp_perfec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" t="21916" r="7578" b="2670"/>
            <a:stretch>
              <a:fillRect/>
            </a:stretch>
          </p:blipFill>
          <p:spPr bwMode="auto">
            <a:xfrm>
              <a:off x="0" y="912"/>
              <a:ext cx="2592" cy="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667654" name="Object 6"/>
            <p:cNvGraphicFramePr>
              <a:graphicFrameLocks noChangeAspect="1"/>
            </p:cNvGraphicFramePr>
            <p:nvPr/>
          </p:nvGraphicFramePr>
          <p:xfrm>
            <a:off x="288" y="1104"/>
            <a:ext cx="652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057" name="Equation" r:id="rId7" imgW="1028520" imgH="431640" progId="Equation.3">
                    <p:embed/>
                  </p:oleObj>
                </mc:Choice>
                <mc:Fallback>
                  <p:oleObj name="Equation" r:id="rId7" imgW="10285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1104"/>
                          <a:ext cx="652" cy="27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7655" name="Object 7"/>
            <p:cNvGraphicFramePr>
              <a:graphicFrameLocks noChangeAspect="1"/>
            </p:cNvGraphicFramePr>
            <p:nvPr/>
          </p:nvGraphicFramePr>
          <p:xfrm>
            <a:off x="1680" y="1104"/>
            <a:ext cx="643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058" name="Equation" r:id="rId9" imgW="1015920" imgH="431640" progId="Equation.3">
                    <p:embed/>
                  </p:oleObj>
                </mc:Choice>
                <mc:Fallback>
                  <p:oleObj name="Equation" r:id="rId9" imgW="10159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0" y="1104"/>
                          <a:ext cx="643" cy="27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7656" name="Text Box 8"/>
            <p:cNvSpPr txBox="1">
              <a:spLocks noChangeArrowheads="1"/>
            </p:cNvSpPr>
            <p:nvPr/>
          </p:nvSpPr>
          <p:spPr bwMode="auto">
            <a:xfrm>
              <a:off x="240" y="528"/>
              <a:ext cx="2304" cy="37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1800" b="1">
                  <a:solidFill>
                    <a:schemeClr val="bg1"/>
                  </a:solidFill>
                  <a:latin typeface="Tahoma" charset="0"/>
                  <a:ea typeface="ＭＳ Ｐゴシック" charset="0"/>
                </a:rPr>
                <a:t>perfect</a:t>
              </a:r>
              <a:r>
                <a:rPr lang="en-US" sz="1800">
                  <a:solidFill>
                    <a:schemeClr val="bg1"/>
                  </a:solidFill>
                  <a:latin typeface="Tahoma" charset="0"/>
                  <a:ea typeface="ＭＳ Ｐゴシック" charset="0"/>
                </a:rPr>
                <a:t> 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en-US" sz="1800">
                  <a:solidFill>
                    <a:schemeClr val="bg1"/>
                  </a:solidFill>
                  <a:latin typeface="Tahoma" charset="0"/>
                  <a:ea typeface="ＭＳ Ｐゴシック" charset="0"/>
                </a:rPr>
                <a:t>flavour tagging &amp; time resolution</a:t>
              </a:r>
              <a:endParaRPr lang="fr-FR" sz="1800">
                <a:solidFill>
                  <a:schemeClr val="bg1"/>
                </a:solidFill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667657" name="AutoShape 9"/>
          <p:cNvSpPr>
            <a:spLocks noChangeArrowheads="1"/>
          </p:cNvSpPr>
          <p:nvPr/>
        </p:nvSpPr>
        <p:spPr bwMode="auto">
          <a:xfrm>
            <a:off x="3810000" y="2057400"/>
            <a:ext cx="1028700" cy="685800"/>
          </a:xfrm>
          <a:custGeom>
            <a:avLst/>
            <a:gdLst>
              <a:gd name="G0" fmla="+- 14600 0 0"/>
              <a:gd name="G1" fmla="+- 5727 0 0"/>
              <a:gd name="G2" fmla="+- 21600 0 5727"/>
              <a:gd name="G3" fmla="+- 10800 0 5727"/>
              <a:gd name="G4" fmla="+- 21600 0 14600"/>
              <a:gd name="G5" fmla="*/ G4 G3 10800"/>
              <a:gd name="G6" fmla="+- 21600 0 G5"/>
              <a:gd name="T0" fmla="*/ 14600 w 21600"/>
              <a:gd name="T1" fmla="*/ 0 h 21600"/>
              <a:gd name="T2" fmla="*/ 0 w 21600"/>
              <a:gd name="T3" fmla="*/ 10800 h 21600"/>
              <a:gd name="T4" fmla="*/ 146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600" y="0"/>
                </a:moveTo>
                <a:lnTo>
                  <a:pt x="14600" y="5727"/>
                </a:lnTo>
                <a:lnTo>
                  <a:pt x="3375" y="5727"/>
                </a:lnTo>
                <a:lnTo>
                  <a:pt x="3375" y="15873"/>
                </a:lnTo>
                <a:lnTo>
                  <a:pt x="14600" y="15873"/>
                </a:lnTo>
                <a:lnTo>
                  <a:pt x="146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727"/>
                </a:moveTo>
                <a:lnTo>
                  <a:pt x="1350" y="15873"/>
                </a:lnTo>
                <a:lnTo>
                  <a:pt x="2700" y="15873"/>
                </a:lnTo>
                <a:lnTo>
                  <a:pt x="2700" y="5727"/>
                </a:lnTo>
                <a:close/>
              </a:path>
              <a:path w="21600" h="21600">
                <a:moveTo>
                  <a:pt x="0" y="5727"/>
                </a:moveTo>
                <a:lnTo>
                  <a:pt x="0" y="15873"/>
                </a:lnTo>
                <a:lnTo>
                  <a:pt x="675" y="15873"/>
                </a:lnTo>
                <a:lnTo>
                  <a:pt x="675" y="5727"/>
                </a:lnTo>
                <a:close/>
              </a:path>
            </a:pathLst>
          </a:custGeom>
          <a:gradFill rotWithShape="0">
            <a:gsLst>
              <a:gs pos="0">
                <a:srgbClr val="339933"/>
              </a:gs>
              <a:gs pos="100000">
                <a:srgbClr val="660033"/>
              </a:gs>
            </a:gsLst>
            <a:lin ang="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7658" name="Group 10"/>
          <p:cNvGrpSpPr>
            <a:grpSpLocks/>
          </p:cNvGrpSpPr>
          <p:nvPr/>
        </p:nvGrpSpPr>
        <p:grpSpPr bwMode="auto">
          <a:xfrm>
            <a:off x="0" y="3708400"/>
            <a:ext cx="9067800" cy="1384300"/>
            <a:chOff x="0" y="2352"/>
            <a:chExt cx="5712" cy="872"/>
          </a:xfrm>
        </p:grpSpPr>
        <p:sp>
          <p:nvSpPr>
            <p:cNvPr id="667660" name="Text Box 12"/>
            <p:cNvSpPr txBox="1">
              <a:spLocks noChangeArrowheads="1"/>
            </p:cNvSpPr>
            <p:nvPr/>
          </p:nvSpPr>
          <p:spPr bwMode="auto">
            <a:xfrm>
              <a:off x="0" y="2590"/>
              <a:ext cx="1728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  <a:ea typeface="ＭＳ Ｐゴシック" charset="0"/>
                </a:rPr>
                <a:t>Mistag</a:t>
              </a:r>
              <a:r>
                <a:rPr lang="en-US" sz="2000" dirty="0">
                  <a:solidFill>
                    <a:srgbClr val="FF0000"/>
                  </a:solidFill>
                  <a:ea typeface="ＭＳ Ｐゴシック" charset="0"/>
                </a:rPr>
                <a:t> fractions w</a:t>
              </a:r>
            </a:p>
            <a:p>
              <a:r>
                <a:rPr lang="en-US" sz="2000" dirty="0">
                  <a:solidFill>
                    <a:srgbClr val="000066"/>
                  </a:solidFill>
                  <a:ea typeface="ＭＳ Ｐゴシック" charset="0"/>
                </a:rPr>
                <a:t>And </a:t>
              </a:r>
              <a:br>
                <a:rPr lang="en-US" sz="2000" dirty="0">
                  <a:solidFill>
                    <a:srgbClr val="000066"/>
                  </a:solidFill>
                  <a:ea typeface="ＭＳ Ｐゴシック" charset="0"/>
                </a:rPr>
              </a:br>
              <a:r>
                <a:rPr lang="en-US" sz="2000" dirty="0">
                  <a:solidFill>
                    <a:srgbClr val="006600"/>
                  </a:solidFill>
                  <a:ea typeface="ＭＳ Ｐゴシック" charset="0"/>
                </a:rPr>
                <a:t>Resolution function R</a:t>
              </a:r>
              <a:endParaRPr lang="en-US" sz="2000" dirty="0">
                <a:solidFill>
                  <a:srgbClr val="000066"/>
                </a:solidFill>
                <a:ea typeface="ＭＳ Ｐゴシック" charset="0"/>
              </a:endParaRPr>
            </a:p>
          </p:txBody>
        </p:sp>
        <p:sp>
          <p:nvSpPr>
            <p:cNvPr id="667661" name="Text Box 13"/>
            <p:cNvSpPr txBox="1">
              <a:spLocks noChangeArrowheads="1"/>
            </p:cNvSpPr>
            <p:nvPr/>
          </p:nvSpPr>
          <p:spPr bwMode="auto">
            <a:xfrm>
              <a:off x="1638" y="2352"/>
              <a:ext cx="163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ea typeface="ＭＳ Ｐゴシック" charset="0"/>
                </a:rPr>
                <a:t>CP </a:t>
              </a:r>
              <a:r>
                <a:rPr lang="en-US" sz="2000" b="1" dirty="0" smtClean="0">
                  <a:solidFill>
                    <a:srgbClr val="FF0000"/>
                  </a:solidFill>
                  <a:ea typeface="ＭＳ Ｐゴシック" charset="0"/>
                </a:rPr>
                <a:t>PDF:  |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charset="2"/>
                  <a:ea typeface="ＭＳ Ｐゴシック" charset="0"/>
                  <a:cs typeface="Symbol" charset="2"/>
                </a:rPr>
                <a:t>l</a:t>
              </a:r>
              <a:r>
                <a:rPr lang="en-US" sz="2000" b="1" dirty="0" smtClean="0">
                  <a:solidFill>
                    <a:srgbClr val="FF0000"/>
                  </a:solidFill>
                  <a:ea typeface="ＭＳ Ｐゴシック" charset="0"/>
                </a:rPr>
                <a:t>|=1 </a:t>
              </a:r>
              <a:r>
                <a:rPr lang="en-US" sz="2000" b="1" dirty="0" smtClean="0">
                  <a:solidFill>
                    <a:srgbClr val="FF0000"/>
                  </a:solidFill>
                  <a:ea typeface="ＭＳ Ｐゴシック" charset="0"/>
                  <a:sym typeface="Wingdings"/>
                </a:rPr>
                <a:t>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/>
                  <a:ea typeface="ＭＳ Ｐゴシック" charset="0"/>
                  <a:cs typeface="Times New Roman"/>
                </a:rPr>
                <a:t>C</a:t>
              </a:r>
              <a:r>
                <a:rPr lang="en-US" sz="2000" b="1" baseline="-25000" dirty="0" err="1" smtClean="0">
                  <a:solidFill>
                    <a:srgbClr val="FF0000"/>
                  </a:solidFill>
                  <a:latin typeface="Times New Roman"/>
                  <a:ea typeface="ＭＳ Ｐゴシック" charset="0"/>
                  <a:cs typeface="Times New Roman"/>
                </a:rPr>
                <a:t>f</a:t>
              </a:r>
              <a:r>
                <a:rPr lang="en-US" sz="2000" b="1" dirty="0" smtClean="0">
                  <a:solidFill>
                    <a:srgbClr val="FF0000"/>
                  </a:solidFill>
                  <a:ea typeface="ＭＳ Ｐゴシック" charset="0"/>
                </a:rPr>
                <a:t>=0</a:t>
              </a:r>
              <a:endParaRPr lang="en-US" sz="2000" b="1" dirty="0">
                <a:solidFill>
                  <a:srgbClr val="FF0000"/>
                </a:solidFill>
                <a:ea typeface="ＭＳ Ｐゴシック" charset="0"/>
              </a:endParaRPr>
            </a:p>
          </p:txBody>
        </p:sp>
        <p:graphicFrame>
          <p:nvGraphicFramePr>
            <p:cNvPr id="667659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1848308"/>
                </p:ext>
              </p:extLst>
            </p:nvPr>
          </p:nvGraphicFramePr>
          <p:xfrm>
            <a:off x="1666" y="2592"/>
            <a:ext cx="4046" cy="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059" name="Equation" r:id="rId11" imgW="7556400" imgH="1143000" progId="Equation.3">
                    <p:embed/>
                  </p:oleObj>
                </mc:Choice>
                <mc:Fallback>
                  <p:oleObj name="Equation" r:id="rId11" imgW="7556400" imgH="1143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66" y="2592"/>
                          <a:ext cx="4046" cy="5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54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67662" name="Group 14"/>
          <p:cNvGrpSpPr>
            <a:grpSpLocks/>
          </p:cNvGrpSpPr>
          <p:nvPr/>
        </p:nvGrpSpPr>
        <p:grpSpPr bwMode="auto">
          <a:xfrm>
            <a:off x="4876800" y="860425"/>
            <a:ext cx="4191000" cy="2917825"/>
            <a:chOff x="3072" y="542"/>
            <a:chExt cx="2640" cy="1838"/>
          </a:xfrm>
        </p:grpSpPr>
        <p:pic>
          <p:nvPicPr>
            <p:cNvPr id="667663" name="Picture 15" descr="cp_dilu_rf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" t="12354" r="7678" b="2942"/>
            <a:stretch>
              <a:fillRect/>
            </a:stretch>
          </p:blipFill>
          <p:spPr bwMode="auto">
            <a:xfrm>
              <a:off x="3072" y="912"/>
              <a:ext cx="2640" cy="1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667664" name="Object 16"/>
            <p:cNvGraphicFramePr>
              <a:graphicFrameLocks noChangeAspect="1"/>
            </p:cNvGraphicFramePr>
            <p:nvPr/>
          </p:nvGraphicFramePr>
          <p:xfrm>
            <a:off x="3360" y="1104"/>
            <a:ext cx="652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060" name="Equation" r:id="rId14" imgW="1028520" imgH="431640" progId="Equation.3">
                    <p:embed/>
                  </p:oleObj>
                </mc:Choice>
                <mc:Fallback>
                  <p:oleObj name="Equation" r:id="rId14" imgW="10285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0" y="1104"/>
                          <a:ext cx="652" cy="27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7665" name="Object 17"/>
            <p:cNvGraphicFramePr>
              <a:graphicFrameLocks noChangeAspect="1"/>
            </p:cNvGraphicFramePr>
            <p:nvPr/>
          </p:nvGraphicFramePr>
          <p:xfrm>
            <a:off x="4944" y="1104"/>
            <a:ext cx="643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061" name="Equation" r:id="rId16" imgW="1015920" imgH="431640" progId="Equation.3">
                    <p:embed/>
                  </p:oleObj>
                </mc:Choice>
                <mc:Fallback>
                  <p:oleObj name="Equation" r:id="rId16" imgW="10159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1104"/>
                          <a:ext cx="643" cy="27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168" y="542"/>
              <a:ext cx="2544" cy="370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1800" b="1">
                  <a:solidFill>
                    <a:schemeClr val="bg1"/>
                  </a:solidFill>
                  <a:latin typeface="Tahoma" charset="0"/>
                  <a:ea typeface="ＭＳ Ｐゴシック" charset="0"/>
                </a:rPr>
                <a:t>realistic 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en-US" sz="1800">
                  <a:solidFill>
                    <a:schemeClr val="bg1"/>
                  </a:solidFill>
                  <a:latin typeface="Tahoma" charset="0"/>
                  <a:ea typeface="ＭＳ Ｐゴシック" charset="0"/>
                </a:rPr>
                <a:t>mis-tagging &amp; finite time resolution</a:t>
              </a:r>
              <a:endParaRPr lang="fr-FR" sz="1800">
                <a:solidFill>
                  <a:schemeClr val="bg1"/>
                </a:solidFill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667667" name="Group 19"/>
          <p:cNvGrpSpPr>
            <a:grpSpLocks/>
          </p:cNvGrpSpPr>
          <p:nvPr/>
        </p:nvGrpSpPr>
        <p:grpSpPr bwMode="auto">
          <a:xfrm>
            <a:off x="122238" y="5241925"/>
            <a:ext cx="8945562" cy="1268413"/>
            <a:chOff x="77" y="3302"/>
            <a:chExt cx="5635" cy="799"/>
          </a:xfrm>
        </p:grpSpPr>
        <p:sp>
          <p:nvSpPr>
            <p:cNvPr id="667671" name="Rectangle 23"/>
            <p:cNvSpPr>
              <a:spLocks noChangeArrowheads="1"/>
            </p:cNvSpPr>
            <p:nvPr/>
          </p:nvSpPr>
          <p:spPr bwMode="auto">
            <a:xfrm>
              <a:off x="77" y="3461"/>
              <a:ext cx="1625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66"/>
                  </a:solidFill>
                  <a:ea typeface="ＭＳ Ｐゴシック" charset="0"/>
                </a:rPr>
                <a:t>measured from </a:t>
              </a:r>
              <a:br>
                <a:rPr lang="en-US" sz="2000" dirty="0">
                  <a:solidFill>
                    <a:srgbClr val="000066"/>
                  </a:solidFill>
                  <a:ea typeface="ＭＳ Ｐゴシック" charset="0"/>
                </a:rPr>
              </a:br>
              <a:r>
                <a:rPr lang="en-US" sz="2000" dirty="0">
                  <a:solidFill>
                    <a:srgbClr val="000066"/>
                  </a:solidFill>
                  <a:ea typeface="ＭＳ Ｐゴシック" charset="0"/>
                </a:rPr>
                <a:t>fully </a:t>
              </a:r>
              <a:r>
                <a:rPr lang="en-US" sz="2000" dirty="0" err="1">
                  <a:solidFill>
                    <a:srgbClr val="000066"/>
                  </a:solidFill>
                  <a:ea typeface="ＭＳ Ｐゴシック" charset="0"/>
                </a:rPr>
                <a:t>reco</a:t>
              </a:r>
              <a:r>
                <a:rPr lang="ja-JP" altLang="en-US" sz="2000" dirty="0">
                  <a:solidFill>
                    <a:srgbClr val="000066"/>
                  </a:solidFill>
                  <a:ea typeface="ＭＳ Ｐゴシック" charset="0"/>
                </a:rPr>
                <a:t>’</a:t>
              </a:r>
              <a:r>
                <a:rPr lang="en-US" sz="2000" dirty="0">
                  <a:solidFill>
                    <a:srgbClr val="000066"/>
                  </a:solidFill>
                  <a:ea typeface="ＭＳ Ｐゴシック" charset="0"/>
                </a:rPr>
                <a:t>d </a:t>
              </a:r>
              <a:r>
                <a:rPr lang="en-US" sz="2000" dirty="0" err="1">
                  <a:solidFill>
                    <a:srgbClr val="000066"/>
                  </a:solidFill>
                  <a:ea typeface="ＭＳ Ｐゴシック" charset="0"/>
                </a:rPr>
                <a:t>flavour</a:t>
              </a:r>
              <a:r>
                <a:rPr lang="en-US" sz="2000" dirty="0">
                  <a:solidFill>
                    <a:srgbClr val="000066"/>
                  </a:solidFill>
                  <a:ea typeface="ＭＳ Ｐゴシック" charset="0"/>
                </a:rPr>
                <a:t> </a:t>
              </a:r>
            </a:p>
            <a:p>
              <a:r>
                <a:rPr lang="en-US" sz="2000" dirty="0">
                  <a:solidFill>
                    <a:srgbClr val="000066"/>
                  </a:solidFill>
                  <a:ea typeface="ＭＳ Ｐゴシック" charset="0"/>
                </a:rPr>
                <a:t>sample, B</a:t>
              </a:r>
              <a:r>
                <a:rPr lang="en-US" sz="2000" baseline="30000" dirty="0">
                  <a:solidFill>
                    <a:srgbClr val="000066"/>
                  </a:solidFill>
                  <a:ea typeface="ＭＳ Ｐゴシック" charset="0"/>
                </a:rPr>
                <a:t>0</a:t>
              </a:r>
              <a:r>
                <a:rPr lang="en-US" sz="2000" dirty="0">
                  <a:solidFill>
                    <a:srgbClr val="000066"/>
                  </a:solidFill>
                  <a:ea typeface="ＭＳ Ｐゴシック" charset="0"/>
                </a:rPr>
                <a:t> -&gt; D</a:t>
              </a:r>
              <a:r>
                <a:rPr lang="en-US" sz="2000" baseline="30000" dirty="0">
                  <a:solidFill>
                    <a:srgbClr val="000066"/>
                  </a:solidFill>
                  <a:ea typeface="ＭＳ Ｐゴシック" charset="0"/>
                </a:rPr>
                <a:t>(*)+</a:t>
              </a:r>
              <a:r>
                <a:rPr lang="en-US" sz="2000" dirty="0">
                  <a:solidFill>
                    <a:srgbClr val="000066"/>
                  </a:solidFill>
                  <a:ea typeface="ＭＳ Ｐゴシック" charset="0"/>
                </a:rPr>
                <a:t> p</a:t>
              </a:r>
              <a:r>
                <a:rPr lang="en-US" sz="2000" baseline="30000" dirty="0">
                  <a:solidFill>
                    <a:srgbClr val="000066"/>
                  </a:solidFill>
                  <a:ea typeface="ＭＳ Ｐゴシック" charset="0"/>
                </a:rPr>
                <a:t>-</a:t>
              </a:r>
              <a:r>
                <a:rPr lang="en-US" sz="2000" dirty="0">
                  <a:solidFill>
                    <a:srgbClr val="000066"/>
                  </a:solidFill>
                  <a:ea typeface="ＭＳ Ｐゴシック" charset="0"/>
                </a:rPr>
                <a:t>, … </a:t>
              </a:r>
            </a:p>
          </p:txBody>
        </p:sp>
        <p:grpSp>
          <p:nvGrpSpPr>
            <p:cNvPr id="667668" name="Group 20"/>
            <p:cNvGrpSpPr>
              <a:grpSpLocks/>
            </p:cNvGrpSpPr>
            <p:nvPr/>
          </p:nvGrpSpPr>
          <p:grpSpPr bwMode="auto">
            <a:xfrm>
              <a:off x="2048" y="3302"/>
              <a:ext cx="3664" cy="769"/>
              <a:chOff x="2048" y="3302"/>
              <a:chExt cx="3664" cy="769"/>
            </a:xfrm>
          </p:grpSpPr>
          <p:graphicFrame>
            <p:nvGraphicFramePr>
              <p:cNvPr id="667669" name="Object 21"/>
              <p:cNvGraphicFramePr>
                <a:graphicFrameLocks noChangeAspect="1"/>
              </p:cNvGraphicFramePr>
              <p:nvPr/>
            </p:nvGraphicFramePr>
            <p:xfrm>
              <a:off x="2084" y="3535"/>
              <a:ext cx="3628" cy="5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1062" name="Equation" r:id="rId18" imgW="6692760" imgH="1015920" progId="Equation.3">
                      <p:embed/>
                    </p:oleObj>
                  </mc:Choice>
                  <mc:Fallback>
                    <p:oleObj name="Equation" r:id="rId18" imgW="6692760" imgH="10159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84" y="3535"/>
                            <a:ext cx="3628" cy="536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25400">
                            <a:solidFill>
                              <a:srgbClr val="008080"/>
                            </a:solidFill>
                            <a:miter lim="800000"/>
                            <a:headEnd/>
                            <a:tailEnd/>
                          </a:ln>
                          <a:effectLst>
                            <a:outerShdw blurRad="63500" dist="71842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67670" name="Text Box 22"/>
              <p:cNvSpPr txBox="1">
                <a:spLocks noChangeArrowheads="1"/>
              </p:cNvSpPr>
              <p:nvPr/>
            </p:nvSpPr>
            <p:spPr bwMode="auto">
              <a:xfrm>
                <a:off x="2048" y="3302"/>
                <a:ext cx="255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rgbClr val="008080"/>
                    </a:solidFill>
                    <a:ea typeface="ＭＳ Ｐゴシック" charset="0"/>
                  </a:rPr>
                  <a:t>Mixing </a:t>
                </a:r>
                <a:r>
                  <a:rPr lang="en-US" sz="2000" b="1" dirty="0" smtClean="0">
                    <a:solidFill>
                      <a:srgbClr val="008080"/>
                    </a:solidFill>
                    <a:ea typeface="ＭＳ Ｐゴシック" charset="0"/>
                  </a:rPr>
                  <a:t>PDF:  |</a:t>
                </a:r>
                <a:r>
                  <a:rPr lang="en-US" sz="2000" b="1" dirty="0" smtClean="0">
                    <a:solidFill>
                      <a:srgbClr val="008080"/>
                    </a:solidFill>
                    <a:latin typeface="Symbol" charset="2"/>
                    <a:ea typeface="ＭＳ Ｐゴシック" charset="0"/>
                    <a:cs typeface="Symbol" charset="2"/>
                  </a:rPr>
                  <a:t>l</a:t>
                </a:r>
                <a:r>
                  <a:rPr lang="en-US" sz="2000" b="1" dirty="0" smtClean="0">
                    <a:solidFill>
                      <a:srgbClr val="008080"/>
                    </a:solidFill>
                    <a:ea typeface="ＭＳ Ｐゴシック" charset="0"/>
                  </a:rPr>
                  <a:t>|=0 </a:t>
                </a:r>
                <a:r>
                  <a:rPr lang="en-US" sz="2000" b="1" dirty="0" smtClean="0">
                    <a:solidFill>
                      <a:srgbClr val="008080"/>
                    </a:solidFill>
                    <a:ea typeface="ＭＳ Ｐゴシック" charset="0"/>
                    <a:sym typeface="Wingdings"/>
                  </a:rPr>
                  <a:t> </a:t>
                </a:r>
                <a:r>
                  <a:rPr lang="en-US" sz="2000" b="1" dirty="0" err="1" smtClean="0">
                    <a:solidFill>
                      <a:srgbClr val="008080"/>
                    </a:solidFill>
                    <a:latin typeface="Times New Roman"/>
                    <a:ea typeface="ＭＳ Ｐゴシック" charset="0"/>
                    <a:cs typeface="Times New Roman"/>
                  </a:rPr>
                  <a:t>S</a:t>
                </a:r>
                <a:r>
                  <a:rPr lang="en-US" sz="2000" b="1" baseline="-25000" dirty="0" err="1" smtClean="0">
                    <a:solidFill>
                      <a:srgbClr val="008080"/>
                    </a:solidFill>
                    <a:latin typeface="Times New Roman"/>
                    <a:ea typeface="ＭＳ Ｐゴシック" charset="0"/>
                    <a:cs typeface="Times New Roman"/>
                  </a:rPr>
                  <a:t>f</a:t>
                </a:r>
                <a:r>
                  <a:rPr lang="en-US" sz="2000" b="1" dirty="0" smtClean="0">
                    <a:solidFill>
                      <a:srgbClr val="008080"/>
                    </a:solidFill>
                    <a:ea typeface="ＭＳ Ｐゴシック" charset="0"/>
                  </a:rPr>
                  <a:t>=0 and </a:t>
                </a:r>
                <a:r>
                  <a:rPr lang="en-US" sz="2000" b="1" dirty="0" err="1" smtClean="0">
                    <a:solidFill>
                      <a:srgbClr val="008080"/>
                    </a:solidFill>
                    <a:latin typeface="Times New Roman"/>
                    <a:ea typeface="ＭＳ Ｐゴシック" charset="0"/>
                    <a:cs typeface="Times New Roman"/>
                  </a:rPr>
                  <a:t>C</a:t>
                </a:r>
                <a:r>
                  <a:rPr lang="en-US" sz="2000" b="1" baseline="-25000" dirty="0" err="1" smtClean="0">
                    <a:solidFill>
                      <a:srgbClr val="008080"/>
                    </a:solidFill>
                    <a:latin typeface="Times New Roman"/>
                    <a:ea typeface="ＭＳ Ｐゴシック" charset="0"/>
                    <a:cs typeface="Times New Roman"/>
                  </a:rPr>
                  <a:t>f</a:t>
                </a:r>
                <a:r>
                  <a:rPr lang="en-US" sz="2000" b="1" dirty="0" smtClean="0">
                    <a:solidFill>
                      <a:srgbClr val="008080"/>
                    </a:solidFill>
                    <a:ea typeface="ＭＳ Ｐゴシック" charset="0"/>
                  </a:rPr>
                  <a:t>=1</a:t>
                </a:r>
                <a:endParaRPr lang="en-US" sz="2000" b="1" dirty="0">
                  <a:solidFill>
                    <a:srgbClr val="008080"/>
                  </a:solidFill>
                  <a:ea typeface="ＭＳ Ｐゴシック" charset="0"/>
                </a:endParaRPr>
              </a:p>
            </p:txBody>
          </p:sp>
        </p:grpSp>
      </p:grpSp>
      <p:grpSp>
        <p:nvGrpSpPr>
          <p:cNvPr id="667672" name="Group 24"/>
          <p:cNvGrpSpPr>
            <a:grpSpLocks/>
          </p:cNvGrpSpPr>
          <p:nvPr/>
        </p:nvGrpSpPr>
        <p:grpSpPr bwMode="auto">
          <a:xfrm>
            <a:off x="6934200" y="4648200"/>
            <a:ext cx="1981200" cy="1143000"/>
            <a:chOff x="4368" y="2928"/>
            <a:chExt cx="1248" cy="720"/>
          </a:xfrm>
        </p:grpSpPr>
        <p:sp>
          <p:nvSpPr>
            <p:cNvPr id="667673" name="Line 25"/>
            <p:cNvSpPr>
              <a:spLocks noChangeShapeType="1"/>
            </p:cNvSpPr>
            <p:nvPr/>
          </p:nvSpPr>
          <p:spPr bwMode="auto">
            <a:xfrm>
              <a:off x="5616" y="2928"/>
              <a:ext cx="0" cy="672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7674" name="Line 26"/>
            <p:cNvSpPr>
              <a:spLocks noChangeShapeType="1"/>
            </p:cNvSpPr>
            <p:nvPr/>
          </p:nvSpPr>
          <p:spPr bwMode="auto">
            <a:xfrm>
              <a:off x="4368" y="2976"/>
              <a:ext cx="0" cy="6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067300" y="4445000"/>
            <a:ext cx="368300" cy="24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12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6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6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6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657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“Golden channel” </a:t>
            </a:r>
            <a:r>
              <a:rPr lang="en-US" dirty="0"/>
              <a:t>B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J/</a:t>
            </a:r>
            <a:r>
              <a:rPr lang="en-US" dirty="0" err="1">
                <a:latin typeface="Symbol" charset="0"/>
              </a:rPr>
              <a:t>y</a:t>
            </a:r>
            <a:r>
              <a:rPr lang="en-US" dirty="0" err="1"/>
              <a:t>K</a:t>
            </a:r>
            <a:r>
              <a:rPr lang="en-US" baseline="-25000" dirty="0" err="1"/>
              <a:t>S</a:t>
            </a:r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68400"/>
            <a:ext cx="4406900" cy="336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00" y="1168400"/>
            <a:ext cx="4368800" cy="33401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38200" y="5030788"/>
            <a:ext cx="7772400" cy="1052512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  <a:ex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 smtClean="0">
                <a:solidFill>
                  <a:srgbClr val="0000FF"/>
                </a:solidFill>
                <a:ea typeface="ＭＳ Ｐゴシック" charset="0"/>
              </a:rPr>
              <a:t>Babar: sin2</a:t>
            </a:r>
            <a:r>
              <a:rPr lang="en-US" sz="2400" dirty="0" smtClean="0">
                <a:solidFill>
                  <a:srgbClr val="0000FF"/>
                </a:solidFill>
                <a:latin typeface="Symbol" charset="0"/>
                <a:ea typeface="ＭＳ Ｐゴシック" charset="0"/>
              </a:rPr>
              <a:t>b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</a:rPr>
              <a:t>= 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</a:rPr>
              <a:t>0.657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sym typeface="Symbol" charset="0"/>
              </a:rPr>
              <a:t> 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  <a:sym typeface="Symbol" charset="0"/>
              </a:rPr>
              <a:t>0.036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sym typeface="Symbol" charset="0"/>
              </a:rPr>
              <a:t>(stat)  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  <a:sym typeface="Symbol" charset="0"/>
              </a:rPr>
              <a:t>0.012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sym typeface="Symbol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ea typeface="ＭＳ Ｐゴシック" charset="0"/>
                <a:sym typeface="Symbol" charset="0"/>
              </a:rPr>
              <a:t>syst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  <a:sym typeface="Symbol" charset="0"/>
              </a:rPr>
              <a:t>)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dirty="0" smtClean="0">
                <a:solidFill>
                  <a:srgbClr val="0000FF"/>
                </a:solidFill>
                <a:ea typeface="ＭＳ Ｐゴシック" charset="0"/>
                <a:sym typeface="Symbol" charset="0"/>
              </a:rPr>
              <a:t>Belle: 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</a:rPr>
              <a:t>sin2</a:t>
            </a:r>
            <a:r>
              <a:rPr lang="en-US" sz="2400" dirty="0" smtClean="0">
                <a:solidFill>
                  <a:srgbClr val="0000FF"/>
                </a:solidFill>
                <a:latin typeface="Symbol" charset="0"/>
                <a:ea typeface="ＭＳ Ｐゴシック" charset="0"/>
              </a:rPr>
              <a:t>b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</a:rPr>
              <a:t>= 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</a:rPr>
              <a:t>0.670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sym typeface="Symbol" charset="0"/>
              </a:rPr>
              <a:t> 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  <a:sym typeface="Symbol" charset="0"/>
              </a:rPr>
              <a:t>0.029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sym typeface="Symbol" charset="0"/>
              </a:rPr>
              <a:t>(stat)  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0"/>
                <a:sym typeface="Symbol" charset="0"/>
              </a:rPr>
              <a:t>0.013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sym typeface="Symbol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ea typeface="ＭＳ Ｐゴシック" charset="0"/>
                <a:sym typeface="Symbol" charset="0"/>
              </a:rPr>
              <a:t>syst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sym typeface="Symbol" charset="0"/>
              </a:rPr>
              <a:t>)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dirty="0" smtClean="0">
                <a:solidFill>
                  <a:srgbClr val="0000FF"/>
                </a:solidFill>
                <a:ea typeface="ＭＳ Ｐゴシック" charset="0"/>
                <a:sym typeface="Symbol" charset="0"/>
              </a:rPr>
              <a:t> </a:t>
            </a:r>
            <a:endParaRPr lang="en-US" sz="2400" dirty="0">
              <a:solidFill>
                <a:srgbClr val="0000FF"/>
              </a:solidFill>
              <a:ea typeface="ＭＳ Ｐゴシック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91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whocamefir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8645"/>
            <a:ext cx="8458200" cy="5775325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2943676" y="952286"/>
            <a:ext cx="5133524" cy="79342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Babar &amp; Belle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43676" y="952286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u="sng" dirty="0" smtClean="0">
                <a:solidFill>
                  <a:schemeClr val="bg1"/>
                </a:solidFill>
              </a:rPr>
              <a:t>Babar: </a:t>
            </a:r>
            <a:endParaRPr lang="en-US" sz="2000" u="sng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4545" y="1345603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u="sng" dirty="0" smtClean="0">
                <a:solidFill>
                  <a:schemeClr val="bg1"/>
                </a:solidFill>
              </a:rPr>
              <a:t>Belle: </a:t>
            </a:r>
            <a:endParaRPr lang="en-US" sz="2000" u="sng" dirty="0">
              <a:solidFill>
                <a:schemeClr val="bg1"/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1308100"/>
            <a:ext cx="4064000" cy="5080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901700"/>
            <a:ext cx="4064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5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smtClean="0"/>
              <a:t>      </a:t>
            </a:r>
            <a:r>
              <a:rPr lang="nl-NL" dirty="0" err="1" smtClean="0"/>
              <a:t>LHCb</a:t>
            </a:r>
            <a:r>
              <a:rPr lang="nl-NL" dirty="0" smtClean="0"/>
              <a:t> @ LHC</a:t>
            </a:r>
            <a:endParaRPr lang="nl-NL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71472" y="4419609"/>
            <a:ext cx="6174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CMS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858148" y="4491048"/>
            <a:ext cx="716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ALICE</a:t>
            </a:r>
            <a:endParaRPr lang="ru-RU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43702" y="3490915"/>
            <a:ext cx="76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ATLAS</a:t>
            </a:r>
            <a:endParaRPr lang="ru-RU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932363" y="3276601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LHCb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235825" y="3103563"/>
            <a:ext cx="906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CERN</a:t>
            </a:r>
          </a:p>
        </p:txBody>
      </p:sp>
      <p:grpSp>
        <p:nvGrpSpPr>
          <p:cNvPr id="3" name="Group 34"/>
          <p:cNvGrpSpPr/>
          <p:nvPr/>
        </p:nvGrpSpPr>
        <p:grpSpPr>
          <a:xfrm>
            <a:off x="5500694" y="836600"/>
            <a:ext cx="3500462" cy="2449524"/>
            <a:chOff x="5500694" y="836600"/>
            <a:chExt cx="3500462" cy="2449524"/>
          </a:xfrm>
        </p:grpSpPr>
        <p:pic>
          <p:nvPicPr>
            <p:cNvPr id="28" name="Picture 6" descr="http://physics.syr.edu/~raym/edu/LHCB_Detector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08531" y="836600"/>
              <a:ext cx="2892625" cy="2235210"/>
            </a:xfrm>
            <a:prstGeom prst="rect">
              <a:avLst/>
            </a:prstGeom>
            <a:noFill/>
          </p:spPr>
        </p:pic>
        <p:cxnSp>
          <p:nvCxnSpPr>
            <p:cNvPr id="31" name="Straight Connector 30"/>
            <p:cNvCxnSpPr/>
            <p:nvPr/>
          </p:nvCxnSpPr>
          <p:spPr>
            <a:xfrm rot="5400000" flipH="1" flipV="1">
              <a:off x="4607719" y="1750207"/>
              <a:ext cx="2428892" cy="642942"/>
            </a:xfrm>
            <a:prstGeom prst="line">
              <a:avLst/>
            </a:prstGeom>
            <a:ln w="19050">
              <a:solidFill>
                <a:srgbClr val="FF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0800000" flipV="1">
              <a:off x="5500694" y="3071810"/>
              <a:ext cx="714380" cy="214314"/>
            </a:xfrm>
            <a:prstGeom prst="line">
              <a:avLst/>
            </a:prstGeom>
            <a:ln w="19050">
              <a:solidFill>
                <a:srgbClr val="FF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984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9" name="Down Arrow 8"/>
          <p:cNvSpPr/>
          <p:nvPr/>
        </p:nvSpPr>
        <p:spPr>
          <a:xfrm>
            <a:off x="6715140" y="1928802"/>
            <a:ext cx="142876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Box 9"/>
          <p:cNvSpPr txBox="1"/>
          <p:nvPr/>
        </p:nvSpPr>
        <p:spPr>
          <a:xfrm>
            <a:off x="6199481" y="928670"/>
            <a:ext cx="2801675" cy="923330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nl-NL" dirty="0" smtClean="0"/>
              <a:t> Background </a:t>
            </a:r>
            <a:r>
              <a:rPr lang="nl-NL" dirty="0" err="1" smtClean="0"/>
              <a:t>Suppression</a:t>
            </a:r>
            <a:endParaRPr lang="nl-NL" dirty="0" smtClean="0"/>
          </a:p>
          <a:p>
            <a:pPr>
              <a:buFont typeface="Arial"/>
              <a:buChar char="•"/>
            </a:pPr>
            <a:r>
              <a:rPr lang="nl-NL" dirty="0" smtClean="0"/>
              <a:t> </a:t>
            </a:r>
            <a:r>
              <a:rPr lang="nl-NL" dirty="0" err="1" smtClean="0"/>
              <a:t>Flavour</a:t>
            </a:r>
            <a:r>
              <a:rPr lang="nl-NL" dirty="0" smtClean="0"/>
              <a:t> </a:t>
            </a:r>
            <a:r>
              <a:rPr lang="nl-NL" dirty="0" err="1" smtClean="0"/>
              <a:t>tagging</a:t>
            </a:r>
            <a:endParaRPr lang="nl-NL" dirty="0" smtClean="0"/>
          </a:p>
          <a:p>
            <a:pPr>
              <a:buFont typeface="Arial"/>
              <a:buChar char="•"/>
            </a:pPr>
            <a:r>
              <a:rPr lang="nl-NL" dirty="0" smtClean="0"/>
              <a:t> </a:t>
            </a:r>
            <a:r>
              <a:rPr lang="nl-NL" dirty="0" err="1" smtClean="0"/>
              <a:t>Decay</a:t>
            </a:r>
            <a:r>
              <a:rPr lang="nl-NL" dirty="0" smtClean="0"/>
              <a:t> time </a:t>
            </a:r>
            <a:r>
              <a:rPr lang="nl-NL" dirty="0" err="1" smtClean="0"/>
              <a:t>measurement</a:t>
            </a:r>
            <a:endParaRPr lang="nl-NL" dirty="0" smtClean="0"/>
          </a:p>
        </p:txBody>
      </p:sp>
      <p:sp>
        <p:nvSpPr>
          <p:cNvPr id="12" name="Right Arrow 11"/>
          <p:cNvSpPr/>
          <p:nvPr/>
        </p:nvSpPr>
        <p:spPr>
          <a:xfrm>
            <a:off x="4962075" y="1301356"/>
            <a:ext cx="928694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1" name="Straight Connector 50"/>
          <p:cNvCxnSpPr/>
          <p:nvPr/>
        </p:nvCxnSpPr>
        <p:spPr>
          <a:xfrm rot="10800000">
            <a:off x="1085665" y="3546574"/>
            <a:ext cx="118509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>
            <a:off x="1689601" y="3294473"/>
            <a:ext cx="118509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181425" y="230367"/>
            <a:ext cx="4281720" cy="2938584"/>
            <a:chOff x="782020" y="235703"/>
            <a:chExt cx="4000500" cy="267925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020" y="235703"/>
              <a:ext cx="4000500" cy="262411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122608" y="2500306"/>
              <a:ext cx="3163640" cy="414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 Physics @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122608" y="2009104"/>
            <a:ext cx="525888" cy="2781837"/>
          </a:xfrm>
          <a:custGeom>
            <a:avLst/>
            <a:gdLst>
              <a:gd name="connsiteX0" fmla="*/ 75127 w 525888"/>
              <a:gd name="connsiteY0" fmla="*/ 0 h 2781837"/>
              <a:gd name="connsiteX1" fmla="*/ 75127 w 525888"/>
              <a:gd name="connsiteY1" fmla="*/ 1828800 h 2781837"/>
              <a:gd name="connsiteX2" fmla="*/ 525888 w 525888"/>
              <a:gd name="connsiteY2" fmla="*/ 2781837 h 278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888" h="2781837">
                <a:moveTo>
                  <a:pt x="75127" y="0"/>
                </a:moveTo>
                <a:cubicBezTo>
                  <a:pt x="37563" y="682580"/>
                  <a:pt x="0" y="1365161"/>
                  <a:pt x="75127" y="1828800"/>
                </a:cubicBezTo>
                <a:cubicBezTo>
                  <a:pt x="150254" y="2292440"/>
                  <a:pt x="338071" y="2537138"/>
                  <a:pt x="525888" y="2781837"/>
                </a:cubicBezTo>
              </a:path>
            </a:pathLst>
          </a:cu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285720" y="2714620"/>
            <a:ext cx="2364950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nl-NL" sz="1600" dirty="0" err="1" smtClean="0"/>
              <a:t>LHCb</a:t>
            </a:r>
            <a:r>
              <a:rPr lang="nl-NL" sz="1600" dirty="0" smtClean="0"/>
              <a:t> event </a:t>
            </a:r>
            <a:r>
              <a:rPr lang="nl-NL" sz="1600" dirty="0" err="1" smtClean="0"/>
              <a:t>rate</a:t>
            </a:r>
            <a:r>
              <a:rPr lang="nl-NL" sz="1600" dirty="0" smtClean="0"/>
              <a:t>: ~30 MHz</a:t>
            </a:r>
          </a:p>
          <a:p>
            <a:pPr>
              <a:buFont typeface="Arial"/>
              <a:buChar char="•"/>
            </a:pPr>
            <a:r>
              <a:rPr lang="nl-NL" sz="1600" dirty="0" smtClean="0"/>
              <a:t> 1 in 160 is a </a:t>
            </a:r>
            <a:r>
              <a:rPr lang="nl-NL" sz="1600" dirty="0" err="1" smtClean="0"/>
              <a:t>b-b</a:t>
            </a:r>
            <a:r>
              <a:rPr lang="nl-NL" sz="1600" dirty="0" smtClean="0"/>
              <a:t> </a:t>
            </a:r>
            <a:r>
              <a:rPr lang="nl-NL" sz="1600" dirty="0" err="1" smtClean="0"/>
              <a:t>event</a:t>
            </a:r>
            <a:endParaRPr lang="nl-NL" sz="1600" dirty="0" smtClean="0"/>
          </a:p>
          <a:p>
            <a:pPr>
              <a:buFont typeface="Arial"/>
              <a:buChar char="•"/>
            </a:pPr>
            <a:r>
              <a:rPr lang="nl-NL" sz="1600" dirty="0" smtClean="0"/>
              <a:t> 10</a:t>
            </a:r>
            <a:r>
              <a:rPr lang="nl-NL" sz="1600" baseline="30000" dirty="0" smtClean="0"/>
              <a:t>12 </a:t>
            </a:r>
            <a:r>
              <a:rPr lang="nl-NL" sz="1600" dirty="0" smtClean="0"/>
              <a:t> </a:t>
            </a:r>
            <a:r>
              <a:rPr lang="nl-NL" sz="1600" dirty="0" err="1" smtClean="0"/>
              <a:t>b-b</a:t>
            </a:r>
            <a:r>
              <a:rPr lang="nl-NL" sz="1600" dirty="0" smtClean="0"/>
              <a:t> </a:t>
            </a:r>
            <a:r>
              <a:rPr lang="nl-NL" sz="1600" dirty="0" err="1" smtClean="0"/>
              <a:t>events</a:t>
            </a:r>
            <a:r>
              <a:rPr lang="nl-NL" sz="1600" dirty="0" smtClean="0"/>
              <a:t> per </a:t>
            </a:r>
            <a:r>
              <a:rPr lang="nl-NL" sz="1600" dirty="0" err="1" smtClean="0"/>
              <a:t>year</a:t>
            </a:r>
            <a:endParaRPr lang="nl-NL" sz="1600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286248" y="2500306"/>
            <a:ext cx="4656138" cy="923330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SzPct val="140000"/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Vertex </a:t>
            </a:r>
            <a:r>
              <a:rPr lang="en-US" dirty="0">
                <a:solidFill>
                  <a:srgbClr val="0000FF"/>
                </a:solidFill>
              </a:rPr>
              <a:t>and </a:t>
            </a:r>
            <a:r>
              <a:rPr lang="en-US" dirty="0" err="1">
                <a:solidFill>
                  <a:srgbClr val="0000FF"/>
                </a:solidFill>
              </a:rPr>
              <a:t>momenta</a:t>
            </a:r>
            <a:r>
              <a:rPr lang="en-US" dirty="0">
                <a:solidFill>
                  <a:srgbClr val="0000FF"/>
                </a:solidFill>
              </a:rPr>
              <a:t> reconstruction</a:t>
            </a:r>
            <a:r>
              <a:rPr lang="ru-RU" dirty="0">
                <a:solidFill>
                  <a:srgbClr val="0000FF"/>
                </a:solidFill>
              </a:rPr>
              <a:t> </a:t>
            </a:r>
            <a:endParaRPr lang="ru-RU" dirty="0" smtClean="0">
              <a:solidFill>
                <a:srgbClr val="0000FF"/>
              </a:solidFill>
            </a:endParaRPr>
          </a:p>
          <a:p>
            <a:pPr>
              <a:buSzPct val="140000"/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Particle </a:t>
            </a:r>
            <a:r>
              <a:rPr lang="en-US" dirty="0">
                <a:solidFill>
                  <a:srgbClr val="0000FF"/>
                </a:solidFill>
              </a:rPr>
              <a:t>identification</a:t>
            </a: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l-GR" dirty="0">
                <a:solidFill>
                  <a:srgbClr val="0000FF"/>
                </a:solidFill>
              </a:rPr>
              <a:t>π</a:t>
            </a:r>
            <a:r>
              <a:rPr lang="ru-RU" dirty="0">
                <a:solidFill>
                  <a:srgbClr val="0000FF"/>
                </a:solidFill>
              </a:rPr>
              <a:t>, К, </a:t>
            </a:r>
            <a:r>
              <a:rPr lang="el-GR" dirty="0">
                <a:solidFill>
                  <a:srgbClr val="0000FF"/>
                </a:solidFill>
              </a:rPr>
              <a:t>μ</a:t>
            </a:r>
            <a:r>
              <a:rPr lang="ru-RU" dirty="0">
                <a:solidFill>
                  <a:srgbClr val="0000FF"/>
                </a:solidFill>
              </a:rPr>
              <a:t>, е, </a:t>
            </a:r>
            <a:r>
              <a:rPr lang="el-GR" dirty="0">
                <a:solidFill>
                  <a:srgbClr val="0000FF"/>
                </a:solidFill>
              </a:rPr>
              <a:t>γ</a:t>
            </a:r>
            <a:r>
              <a:rPr lang="ru-RU" dirty="0" smtClean="0">
                <a:solidFill>
                  <a:srgbClr val="0000FF"/>
                </a:solidFill>
              </a:rPr>
              <a:t>)</a:t>
            </a:r>
            <a:endParaRPr lang="nl-NL" dirty="0" smtClean="0">
              <a:solidFill>
                <a:srgbClr val="0000FF"/>
              </a:solidFill>
            </a:endParaRPr>
          </a:p>
          <a:p>
            <a:pPr>
              <a:buSzPct val="140000"/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Trigger for online reconstruction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78068" y="669759"/>
            <a:ext cx="611909" cy="361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24052" y="577399"/>
            <a:ext cx="38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sz="2000" baseline="30000" dirty="0" smtClean="0">
                <a:solidFill>
                  <a:srgbClr val="FF0000"/>
                </a:solidFill>
              </a:rPr>
              <a:t>+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301" y="219571"/>
            <a:ext cx="13773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s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D</a:t>
            </a:r>
            <a:r>
              <a:rPr lang="en-US" sz="2400" baseline="-25000" dirty="0" err="1" smtClean="0">
                <a:solidFill>
                  <a:srgbClr val="FF0000"/>
                </a:solidFill>
                <a:sym typeface="Wingdings"/>
              </a:rPr>
              <a:t>s</a:t>
            </a:r>
            <a:r>
              <a:rPr lang="en-US" sz="2800" baseline="30000" dirty="0" smtClean="0">
                <a:solidFill>
                  <a:srgbClr val="FF0000"/>
                </a:solidFill>
                <a:sym typeface="Wingdings"/>
              </a:rPr>
              <a:t>-</a:t>
            </a:r>
            <a:r>
              <a:rPr lang="en-US" sz="2400" baseline="300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K</a:t>
            </a:r>
            <a:r>
              <a:rPr lang="en-US" sz="2400" baseline="30000" dirty="0" smtClean="0">
                <a:solidFill>
                  <a:srgbClr val="FF0000"/>
                </a:solidFill>
                <a:sym typeface="Wingdings"/>
              </a:rPr>
              <a:t>+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“Measurement of CP Violation”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89008" y="751898"/>
            <a:ext cx="7654636" cy="5740977"/>
            <a:chOff x="1096818" y="751898"/>
            <a:chExt cx="7654636" cy="5740977"/>
          </a:xfrm>
        </p:grpSpPr>
        <p:pic>
          <p:nvPicPr>
            <p:cNvPr id="5" name="Picture 4" descr="CPVAgasi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818" y="751898"/>
              <a:ext cx="7654636" cy="574097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872182" y="751898"/>
              <a:ext cx="3879272" cy="1311853"/>
            </a:xfrm>
            <a:prstGeom prst="rect">
              <a:avLst/>
            </a:prstGeom>
            <a:solidFill>
              <a:srgbClr val="AA9F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865091" y="1151660"/>
            <a:ext cx="2143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Erwin </a:t>
            </a:r>
            <a:r>
              <a:rPr lang="en-US" sz="2000" b="1" i="1" dirty="0" err="1" smtClean="0"/>
              <a:t>Agasi</a:t>
            </a:r>
            <a:r>
              <a:rPr lang="en-US" sz="2000" b="1" i="1" dirty="0" smtClean="0"/>
              <a:t>, 1999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79799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Vertex Topology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20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50"/>
          <p:cNvSpPr/>
          <p:nvPr/>
        </p:nvSpPr>
        <p:spPr>
          <a:xfrm>
            <a:off x="2229556" y="2032000"/>
            <a:ext cx="6700129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DSC031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15" y="918809"/>
            <a:ext cx="3525505" cy="264412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326453" y="526821"/>
            <a:ext cx="159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Vertex Locator</a:t>
            </a:r>
            <a:endParaRPr lang="en-US" dirty="0"/>
          </a:p>
        </p:txBody>
      </p:sp>
      <p:pic>
        <p:nvPicPr>
          <p:cNvPr id="10" name="Picture 9" descr="moduleInstall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80" y="918809"/>
            <a:ext cx="3523149" cy="2644129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58796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Vertex Topology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21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50"/>
          <p:cNvSpPr/>
          <p:nvPr/>
        </p:nvSpPr>
        <p:spPr>
          <a:xfrm>
            <a:off x="2229556" y="2032000"/>
            <a:ext cx="6700129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DSC031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15" y="918809"/>
            <a:ext cx="3525505" cy="264412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326453" y="526821"/>
            <a:ext cx="159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Vertex Locator</a:t>
            </a:r>
            <a:endParaRPr lang="en-US" dirty="0"/>
          </a:p>
        </p:txBody>
      </p:sp>
      <p:pic>
        <p:nvPicPr>
          <p:cNvPr id="10" name="Picture 9" descr="moduleInstalla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80" y="918809"/>
            <a:ext cx="3523149" cy="2644129"/>
          </a:xfrm>
          <a:prstGeom prst="rect">
            <a:avLst/>
          </a:prstGeom>
          <a:ln>
            <a:solidFill>
              <a:srgbClr val="0000FF"/>
            </a:solidFill>
          </a:ln>
        </p:spPr>
      </p:pic>
      <p:grpSp>
        <p:nvGrpSpPr>
          <p:cNvPr id="9" name="Group 68"/>
          <p:cNvGrpSpPr>
            <a:grpSpLocks/>
          </p:cNvGrpSpPr>
          <p:nvPr/>
        </p:nvGrpSpPr>
        <p:grpSpPr bwMode="auto">
          <a:xfrm>
            <a:off x="714375" y="1714500"/>
            <a:ext cx="7500938" cy="3357563"/>
            <a:chOff x="714348" y="1714488"/>
            <a:chExt cx="7500990" cy="3357586"/>
          </a:xfrm>
        </p:grpSpPr>
        <p:sp>
          <p:nvSpPr>
            <p:cNvPr id="11" name="Rectangle 10"/>
            <p:cNvSpPr/>
            <p:nvPr/>
          </p:nvSpPr>
          <p:spPr>
            <a:xfrm>
              <a:off x="714348" y="1714488"/>
              <a:ext cx="7500990" cy="33575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grpSp>
          <p:nvGrpSpPr>
            <p:cNvPr id="12" name="Group 49"/>
            <p:cNvGrpSpPr>
              <a:grpSpLocks/>
            </p:cNvGrpSpPr>
            <p:nvPr/>
          </p:nvGrpSpPr>
          <p:grpSpPr bwMode="auto">
            <a:xfrm>
              <a:off x="779011" y="2728162"/>
              <a:ext cx="4047920" cy="1772406"/>
              <a:chOff x="2352" y="576"/>
              <a:chExt cx="3143" cy="1143"/>
            </a:xfrm>
          </p:grpSpPr>
          <p:sp>
            <p:nvSpPr>
              <p:cNvPr id="20" name="Line 17"/>
              <p:cNvSpPr>
                <a:spLocks noChangeAspect="1" noChangeShapeType="1"/>
              </p:cNvSpPr>
              <p:nvPr/>
            </p:nvSpPr>
            <p:spPr bwMode="auto">
              <a:xfrm>
                <a:off x="3970" y="1071"/>
                <a:ext cx="404" cy="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4016" y="1137"/>
                <a:ext cx="32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>
                    <a:solidFill>
                      <a:srgbClr val="FF0000"/>
                    </a:solidFill>
                    <a:latin typeface="Lucida Sans Unicode" charset="0"/>
                  </a:rPr>
                  <a:t>D</a:t>
                </a:r>
                <a:r>
                  <a:rPr lang="en-US" baseline="-25000">
                    <a:solidFill>
                      <a:srgbClr val="FF0000"/>
                    </a:solidFill>
                    <a:latin typeface="Lucida Sans Unicode" charset="0"/>
                  </a:rPr>
                  <a:t>s</a:t>
                </a:r>
                <a:endParaRPr lang="en-US">
                  <a:solidFill>
                    <a:srgbClr val="FF0000"/>
                  </a:solidFill>
                  <a:latin typeface="Lucida Sans Unicode" charset="0"/>
                </a:endParaRPr>
              </a:p>
            </p:txBody>
          </p:sp>
          <p:grpSp>
            <p:nvGrpSpPr>
              <p:cNvPr id="22" name="Group 48"/>
              <p:cNvGrpSpPr>
                <a:grpSpLocks/>
              </p:cNvGrpSpPr>
              <p:nvPr/>
            </p:nvGrpSpPr>
            <p:grpSpPr bwMode="auto">
              <a:xfrm>
                <a:off x="2352" y="576"/>
                <a:ext cx="3143" cy="1143"/>
                <a:chOff x="2352" y="576"/>
                <a:chExt cx="3143" cy="1143"/>
              </a:xfrm>
            </p:grpSpPr>
            <p:grpSp>
              <p:nvGrpSpPr>
                <p:cNvPr id="23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2352" y="992"/>
                  <a:ext cx="1308" cy="523"/>
                  <a:chOff x="768" y="1104"/>
                  <a:chExt cx="2016" cy="960"/>
                </a:xfrm>
              </p:grpSpPr>
              <p:sp>
                <p:nvSpPr>
                  <p:cNvPr id="44" name="Line 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08" y="1248"/>
                    <a:ext cx="720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Lin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728" y="1200"/>
                    <a:ext cx="1056" cy="33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Line 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536"/>
                    <a:ext cx="1008" cy="19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Line 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536"/>
                    <a:ext cx="48" cy="528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104" y="1536"/>
                    <a:ext cx="624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68" y="1536"/>
                    <a:ext cx="960" cy="33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6" y="1104"/>
                    <a:ext cx="672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Line 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728" y="1104"/>
                    <a:ext cx="432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" name="Line 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74" y="1071"/>
                  <a:ext cx="996" cy="15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70" y="835"/>
                  <a:ext cx="622" cy="23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Text Box 1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61" y="890"/>
                  <a:ext cx="29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B</a:t>
                  </a:r>
                  <a:r>
                    <a:rPr lang="en-US" baseline="-25000">
                      <a:solidFill>
                        <a:srgbClr val="FF0000"/>
                      </a:solidFill>
                      <a:latin typeface="Lucida Sans Unicode" charset="0"/>
                    </a:rPr>
                    <a:t>s</a:t>
                  </a:r>
                  <a:endParaRPr lang="en-US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27" name="Text Box 2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36" y="864"/>
                  <a:ext cx="311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charset="0"/>
                      <a:sym typeface="Symbol" charset="0"/>
                    </a:rPr>
                    <a:t></a:t>
                  </a:r>
                  <a:endParaRPr lang="en-US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28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84" y="1056"/>
                  <a:ext cx="311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charset="0"/>
                      <a:sym typeface="Symbol" charset="0"/>
                    </a:rPr>
                    <a:t></a:t>
                  </a:r>
                  <a:endParaRPr lang="en-US" baseline="30000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29" name="Text Box 2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08" y="652"/>
                  <a:ext cx="655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charset="0"/>
                      <a:sym typeface="Symbol" charset="0"/>
                    </a:rPr>
                    <a:t></a:t>
                  </a:r>
                  <a:endParaRPr lang="en-US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30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4374" y="1124"/>
                  <a:ext cx="871" cy="23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4374" y="1124"/>
                  <a:ext cx="840" cy="5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374" y="1019"/>
                  <a:ext cx="778" cy="105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Text Box 2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90" y="1256"/>
                  <a:ext cx="291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Times" charset="0"/>
                      <a:sym typeface="Symbol" charset="0"/>
                    </a:rPr>
                    <a:t></a:t>
                  </a:r>
                  <a:r>
                    <a:rPr lang="en-US" baseline="30000">
                      <a:solidFill>
                        <a:srgbClr val="FF0000"/>
                      </a:solidFill>
                      <a:latin typeface="Times" charset="0"/>
                      <a:sym typeface="Symbol" charset="0"/>
                    </a:rPr>
                    <a:t></a:t>
                  </a:r>
                  <a:endParaRPr lang="en-US" baseline="30000">
                    <a:solidFill>
                      <a:srgbClr val="FF0000"/>
                    </a:solidFill>
                    <a:latin typeface="Times" charset="0"/>
                  </a:endParaRPr>
                </a:p>
              </p:txBody>
            </p:sp>
            <p:sp>
              <p:nvSpPr>
                <p:cNvPr id="34" name="Oval 28"/>
                <p:cNvSpPr>
                  <a:spLocks noChangeArrowheads="1"/>
                </p:cNvSpPr>
                <p:nvPr/>
              </p:nvSpPr>
              <p:spPr bwMode="auto">
                <a:xfrm>
                  <a:off x="3916" y="1036"/>
                  <a:ext cx="181" cy="62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35" name="Oval 29"/>
                <p:cNvSpPr>
                  <a:spLocks noChangeArrowheads="1"/>
                </p:cNvSpPr>
                <p:nvPr/>
              </p:nvSpPr>
              <p:spPr bwMode="auto">
                <a:xfrm>
                  <a:off x="4350" y="1098"/>
                  <a:ext cx="144" cy="61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36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3024" y="1344"/>
                  <a:ext cx="998" cy="181"/>
                </a:xfrm>
                <a:prstGeom prst="line">
                  <a:avLst/>
                </a:prstGeom>
                <a:noFill/>
                <a:ln w="19050">
                  <a:solidFill>
                    <a:srgbClr val="D60093"/>
                  </a:solidFill>
                  <a:prstDash val="dash"/>
                  <a:round/>
                  <a:headEnd type="triangle" w="lg" len="med"/>
                  <a:tailEnd type="triangle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456" y="1392"/>
                  <a:ext cx="241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2800">
                      <a:solidFill>
                        <a:srgbClr val="D60093"/>
                      </a:solidFill>
                    </a:rPr>
                    <a:t>d</a:t>
                  </a:r>
                </a:p>
              </p:txBody>
            </p:sp>
            <p:sp>
              <p:nvSpPr>
                <p:cNvPr id="38" name="Line 42"/>
                <p:cNvSpPr>
                  <a:spLocks noChangeShapeType="1"/>
                </p:cNvSpPr>
                <p:nvPr/>
              </p:nvSpPr>
              <p:spPr bwMode="auto">
                <a:xfrm>
                  <a:off x="2880" y="864"/>
                  <a:ext cx="48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640" y="624"/>
                  <a:ext cx="519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/>
                    <a:t>47 </a:t>
                  </a:r>
                  <a:r>
                    <a:rPr lang="en-US">
                      <a:latin typeface="Symbol" charset="0"/>
                    </a:rPr>
                    <a:t>m</a:t>
                  </a:r>
                  <a:r>
                    <a:rPr lang="en-US"/>
                    <a:t>m</a:t>
                  </a:r>
                </a:p>
              </p:txBody>
            </p:sp>
            <p:sp>
              <p:nvSpPr>
                <p:cNvPr id="40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4032" y="768"/>
                  <a:ext cx="96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792" y="576"/>
                  <a:ext cx="599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/>
                    <a:t>144 </a:t>
                  </a:r>
                  <a:r>
                    <a:rPr lang="en-US">
                      <a:latin typeface="Symbol" charset="0"/>
                    </a:rPr>
                    <a:t>m</a:t>
                  </a:r>
                  <a:r>
                    <a:rPr lang="en-US"/>
                    <a:t>m</a:t>
                  </a:r>
                </a:p>
              </p:txBody>
            </p:sp>
            <p:sp>
              <p:nvSpPr>
                <p:cNvPr id="42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4464" y="1200"/>
                  <a:ext cx="9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272" y="1488"/>
                  <a:ext cx="599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/>
                    <a:t>440 </a:t>
                  </a:r>
                  <a:r>
                    <a:rPr lang="en-US">
                      <a:latin typeface="Symbol" charset="0"/>
                    </a:rPr>
                    <a:t>m</a:t>
                  </a:r>
                  <a:r>
                    <a:rPr lang="en-US"/>
                    <a:t>m</a:t>
                  </a:r>
                </a:p>
              </p:txBody>
            </p:sp>
          </p:grpSp>
        </p:grpSp>
        <p:sp>
          <p:nvSpPr>
            <p:cNvPr id="13" name="Oval 41"/>
            <p:cNvSpPr>
              <a:spLocks noChangeArrowheads="1"/>
            </p:cNvSpPr>
            <p:nvPr/>
          </p:nvSpPr>
          <p:spPr bwMode="auto">
            <a:xfrm>
              <a:off x="1459032" y="3711758"/>
              <a:ext cx="247280" cy="74432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pic>
          <p:nvPicPr>
            <p:cNvPr id="14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373" y="2037333"/>
              <a:ext cx="3005973" cy="276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34"/>
            <p:cNvSpPr txBox="1">
              <a:spLocks noChangeArrowheads="1"/>
            </p:cNvSpPr>
            <p:nvPr/>
          </p:nvSpPr>
          <p:spPr bwMode="auto">
            <a:xfrm>
              <a:off x="817809" y="3851555"/>
              <a:ext cx="753795" cy="22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0000FF"/>
                  </a:solidFill>
                </a:rPr>
                <a:t>Primary vertex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151046" y="2393943"/>
              <a:ext cx="3721126" cy="820744"/>
            </a:xfrm>
            <a:custGeom>
              <a:avLst/>
              <a:gdLst>
                <a:gd name="connsiteX0" fmla="*/ 0 w 3721994"/>
                <a:gd name="connsiteY0" fmla="*/ 819955 h 819955"/>
                <a:gd name="connsiteX1" fmla="*/ 1352282 w 3721994"/>
                <a:gd name="connsiteY1" fmla="*/ 21465 h 819955"/>
                <a:gd name="connsiteX2" fmla="*/ 3721994 w 3721994"/>
                <a:gd name="connsiteY2" fmla="*/ 691166 h 819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1994" h="819955">
                  <a:moveTo>
                    <a:pt x="0" y="819955"/>
                  </a:moveTo>
                  <a:cubicBezTo>
                    <a:pt x="365975" y="431442"/>
                    <a:pt x="731950" y="42930"/>
                    <a:pt x="1352282" y="21465"/>
                  </a:cubicBezTo>
                  <a:cubicBezTo>
                    <a:pt x="1972614" y="0"/>
                    <a:pt x="2847304" y="345583"/>
                    <a:pt x="3721994" y="691166"/>
                  </a:cubicBezTo>
                </a:path>
              </a:pathLst>
            </a:custGeom>
            <a:ln w="222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17" name="TextBox 75"/>
            <p:cNvSpPr txBox="1">
              <a:spLocks noChangeArrowheads="1"/>
            </p:cNvSpPr>
            <p:nvPr/>
          </p:nvSpPr>
          <p:spPr bwMode="auto">
            <a:xfrm>
              <a:off x="857224" y="4572008"/>
              <a:ext cx="29023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nl-NL"/>
                <a:t>Decay time resolution = 40 fs</a:t>
              </a:r>
            </a:p>
          </p:txBody>
        </p:sp>
        <p:sp>
          <p:nvSpPr>
            <p:cNvPr id="18" name="TextBox 76"/>
            <p:cNvSpPr txBox="1">
              <a:spLocks noChangeArrowheads="1"/>
            </p:cNvSpPr>
            <p:nvPr/>
          </p:nvSpPr>
          <p:spPr bwMode="auto">
            <a:xfrm>
              <a:off x="6786578" y="2643182"/>
              <a:ext cx="1185133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nl-NL">
                  <a:latin typeface="Symbol" charset="0"/>
                </a:rPr>
                <a:t>s(t</a:t>
              </a:r>
              <a:r>
                <a:rPr lang="nl-NL"/>
                <a:t>) ~40 fs</a:t>
              </a:r>
            </a:p>
          </p:txBody>
        </p:sp>
        <p:sp>
          <p:nvSpPr>
            <p:cNvPr id="19" name="TextBox 77"/>
            <p:cNvSpPr txBox="1">
              <a:spLocks noChangeArrowheads="1"/>
            </p:cNvSpPr>
            <p:nvPr/>
          </p:nvSpPr>
          <p:spPr bwMode="auto">
            <a:xfrm>
              <a:off x="857224" y="1857364"/>
              <a:ext cx="2230291" cy="40011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nl-NL" sz="2000">
                  <a:solidFill>
                    <a:srgbClr val="0000FF"/>
                  </a:solidFill>
                </a:rPr>
                <a:t>Example: Bs → Ds 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19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Vertex Topology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22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50"/>
          <p:cNvSpPr/>
          <p:nvPr/>
        </p:nvSpPr>
        <p:spPr>
          <a:xfrm>
            <a:off x="2229556" y="2032000"/>
            <a:ext cx="6700129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DSC031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15" y="918809"/>
            <a:ext cx="3525505" cy="264412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326453" y="526821"/>
            <a:ext cx="159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Vertex Locator</a:t>
            </a:r>
            <a:endParaRPr lang="en-US" dirty="0"/>
          </a:p>
        </p:txBody>
      </p:sp>
      <p:pic>
        <p:nvPicPr>
          <p:cNvPr id="10" name="Picture 9" descr="moduleInstall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80" y="918809"/>
            <a:ext cx="3523149" cy="2644129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96809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Momentum and Mass Reconstruction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23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94409" y="2032000"/>
            <a:ext cx="4348159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7706" y="2032000"/>
            <a:ext cx="1392296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35410" y="1968490"/>
            <a:ext cx="4317998" cy="180151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6" descr="Fieldmeas_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3021" y="1012221"/>
            <a:ext cx="2948172" cy="21477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" name="Picture 9" descr="IMG_0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2606" y="1012220"/>
            <a:ext cx="2852334" cy="213925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DSCN51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89" y="1012220"/>
            <a:ext cx="2863615" cy="214771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912545" y="52682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Tracker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28399" y="52387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50515" y="508007"/>
            <a:ext cx="145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Outer Tracker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74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Momentum and Mass Reconstruction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24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94409" y="2032000"/>
            <a:ext cx="4348159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7706" y="2032000"/>
            <a:ext cx="1392296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35410" y="1968490"/>
            <a:ext cx="4317998" cy="180151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6" descr="Fieldmeas_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3021" y="1012221"/>
            <a:ext cx="2948172" cy="21477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" name="Picture 9" descr="IMG_0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2606" y="1012220"/>
            <a:ext cx="2852334" cy="213925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DSCN51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89" y="1012220"/>
            <a:ext cx="2863615" cy="214771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912545" y="52682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Tracker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28399" y="52387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50515" y="508007"/>
            <a:ext cx="145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Outer Tracker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57188" y="1785938"/>
            <a:ext cx="8286750" cy="3643312"/>
            <a:chOff x="357188" y="1785938"/>
            <a:chExt cx="8286750" cy="3643312"/>
          </a:xfrm>
        </p:grpSpPr>
        <p:grpSp>
          <p:nvGrpSpPr>
            <p:cNvPr id="16" name="Group 27"/>
            <p:cNvGrpSpPr>
              <a:grpSpLocks/>
            </p:cNvGrpSpPr>
            <p:nvPr/>
          </p:nvGrpSpPr>
          <p:grpSpPr bwMode="auto">
            <a:xfrm>
              <a:off x="357188" y="1785938"/>
              <a:ext cx="8286750" cy="3643312"/>
              <a:chOff x="357158" y="1785926"/>
              <a:chExt cx="8286808" cy="364333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57158" y="1785926"/>
                <a:ext cx="8286808" cy="3643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NL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8" name="Group 45"/>
              <p:cNvGrpSpPr>
                <a:grpSpLocks/>
              </p:cNvGrpSpPr>
              <p:nvPr/>
            </p:nvGrpSpPr>
            <p:grpSpPr bwMode="auto">
              <a:xfrm>
                <a:off x="500034" y="2857496"/>
                <a:ext cx="3643341" cy="1643075"/>
                <a:chOff x="240" y="960"/>
                <a:chExt cx="4553" cy="1588"/>
              </a:xfrm>
            </p:grpSpPr>
            <p:sp>
              <p:nvSpPr>
                <p:cNvPr id="25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262" y="2170"/>
                  <a:ext cx="305" cy="3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3200">
                      <a:solidFill>
                        <a:srgbClr val="CC00FF"/>
                      </a:solidFill>
                    </a:rPr>
                    <a:t>b</a:t>
                  </a:r>
                  <a:r>
                    <a:rPr lang="en-US" sz="3200" baseline="30000">
                      <a:solidFill>
                        <a:srgbClr val="CC00FF"/>
                      </a:solidFill>
                    </a:rPr>
                    <a:t>t</a:t>
                  </a:r>
                  <a:endParaRPr lang="en-US" sz="3200">
                    <a:solidFill>
                      <a:srgbClr val="CC00FF"/>
                    </a:solidFill>
                    <a:latin typeface="Arial Bar" charset="0"/>
                  </a:endParaRPr>
                </a:p>
              </p:txBody>
            </p:sp>
            <p:sp>
              <p:nvSpPr>
                <p:cNvPr id="26" name="Line 5"/>
                <p:cNvSpPr>
                  <a:spLocks noChangeShapeType="1"/>
                </p:cNvSpPr>
                <p:nvPr/>
              </p:nvSpPr>
              <p:spPr bwMode="auto">
                <a:xfrm>
                  <a:off x="1203" y="1813"/>
                  <a:ext cx="1202" cy="310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7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240" y="1370"/>
                  <a:ext cx="1963" cy="960"/>
                  <a:chOff x="768" y="1104"/>
                  <a:chExt cx="2016" cy="960"/>
                </a:xfrm>
              </p:grpSpPr>
              <p:sp>
                <p:nvSpPr>
                  <p:cNvPr id="47" name="Line 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08" y="1248"/>
                    <a:ext cx="720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Line 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728" y="1200"/>
                    <a:ext cx="1056" cy="33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Line 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536"/>
                    <a:ext cx="1008" cy="19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Line 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536"/>
                    <a:ext cx="48" cy="528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Line 1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104" y="1536"/>
                    <a:ext cx="624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68" y="1536"/>
                    <a:ext cx="960" cy="33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6" y="1104"/>
                    <a:ext cx="672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728" y="1104"/>
                    <a:ext cx="432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" name="Line 1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173" y="1513"/>
                  <a:ext cx="1496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2669" y="1513"/>
                  <a:ext cx="606" cy="9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69" y="1083"/>
                  <a:ext cx="934" cy="43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Text Box 1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293" y="1167"/>
                  <a:ext cx="29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B</a:t>
                  </a:r>
                  <a:r>
                    <a:rPr lang="en-US" baseline="-25000">
                      <a:solidFill>
                        <a:srgbClr val="FF0000"/>
                      </a:solidFill>
                      <a:latin typeface="Lucida Sans Unicode" charset="0"/>
                    </a:rPr>
                    <a:t>s</a:t>
                  </a:r>
                  <a:endParaRPr lang="en-US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32" name="Text Box 1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91" y="1345"/>
                  <a:ext cx="31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charset="0"/>
                      <a:sym typeface="Symbol" charset="0"/>
                    </a:rPr>
                    <a:t></a:t>
                  </a:r>
                  <a:endParaRPr lang="en-US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33" name="Text Box 2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482" y="1586"/>
                  <a:ext cx="311" cy="2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charset="0"/>
                      <a:sym typeface="Symbol" charset="0"/>
                    </a:rPr>
                    <a:t></a:t>
                  </a:r>
                  <a:endParaRPr lang="en-US" baseline="30000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34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648" y="960"/>
                  <a:ext cx="983" cy="3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Symbol" charset="0"/>
                    </a:rPr>
                    <a:t>p</a:t>
                  </a:r>
                  <a:r>
                    <a:rPr lang="en-US" baseline="30000">
                      <a:solidFill>
                        <a:srgbClr val="FF0000"/>
                      </a:solidFill>
                      <a:latin typeface="Symbol" charset="0"/>
                    </a:rPr>
                    <a:t>+</a:t>
                  </a:r>
                  <a:r>
                    <a:rPr lang="en-US">
                      <a:solidFill>
                        <a:srgbClr val="FF0000"/>
                      </a:solidFill>
                      <a:latin typeface="Symbol" charset="0"/>
                    </a:rPr>
                    <a:t>, </a:t>
                  </a:r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charset="0"/>
                      <a:sym typeface="Symbol" charset="0"/>
                    </a:rPr>
                    <a:t></a:t>
                  </a:r>
                  <a:endParaRPr lang="en-US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35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3275" y="1610"/>
                  <a:ext cx="1308" cy="43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3275" y="1610"/>
                  <a:ext cx="1261" cy="9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275" y="1418"/>
                  <a:ext cx="1167" cy="19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Text Box 2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501" y="1849"/>
                  <a:ext cx="29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Times" charset="0"/>
                      <a:sym typeface="Symbol" charset="0"/>
                    </a:rPr>
                    <a:t></a:t>
                  </a:r>
                  <a:r>
                    <a:rPr lang="en-US" baseline="30000">
                      <a:solidFill>
                        <a:srgbClr val="FF0000"/>
                      </a:solidFill>
                      <a:latin typeface="Times" charset="0"/>
                      <a:sym typeface="Symbol" charset="0"/>
                    </a:rPr>
                    <a:t></a:t>
                  </a:r>
                  <a:endParaRPr lang="en-US" baseline="30000">
                    <a:solidFill>
                      <a:srgbClr val="FF0000"/>
                    </a:solidFill>
                    <a:latin typeface="Times" charset="0"/>
                  </a:endParaRPr>
                </a:p>
              </p:txBody>
            </p:sp>
            <p:sp>
              <p:nvSpPr>
                <p:cNvPr id="39" name="Text Box 2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739" y="1633"/>
                  <a:ext cx="326" cy="2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D</a:t>
                  </a:r>
                  <a:r>
                    <a:rPr lang="en-US" baseline="-25000">
                      <a:solidFill>
                        <a:srgbClr val="FF0000"/>
                      </a:solidFill>
                      <a:latin typeface="Lucida Sans Unicode" charset="0"/>
                    </a:rPr>
                    <a:t>s</a:t>
                  </a:r>
                  <a:endParaRPr lang="en-US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40" name="Oval 27"/>
                <p:cNvSpPr>
                  <a:spLocks noChangeArrowheads="1"/>
                </p:cNvSpPr>
                <p:nvPr/>
              </p:nvSpPr>
              <p:spPr bwMode="auto">
                <a:xfrm>
                  <a:off x="2587" y="1449"/>
                  <a:ext cx="273" cy="111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41" name="Oval 28"/>
                <p:cNvSpPr>
                  <a:spLocks noChangeArrowheads="1"/>
                </p:cNvSpPr>
                <p:nvPr/>
              </p:nvSpPr>
              <p:spPr bwMode="auto">
                <a:xfrm>
                  <a:off x="3239" y="1560"/>
                  <a:ext cx="217" cy="114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42" name="Oval 29"/>
                <p:cNvSpPr>
                  <a:spLocks noChangeArrowheads="1"/>
                </p:cNvSpPr>
                <p:nvPr/>
              </p:nvSpPr>
              <p:spPr bwMode="auto">
                <a:xfrm>
                  <a:off x="1010" y="1695"/>
                  <a:ext cx="337" cy="156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43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405" y="2045"/>
                  <a:ext cx="1012" cy="78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31"/>
                <p:cNvSpPr>
                  <a:spLocks noChangeShapeType="1"/>
                </p:cNvSpPr>
                <p:nvPr/>
              </p:nvSpPr>
              <p:spPr bwMode="auto">
                <a:xfrm>
                  <a:off x="2454" y="2123"/>
                  <a:ext cx="1010" cy="115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32"/>
                <p:cNvSpPr>
                  <a:spLocks noChangeShapeType="1"/>
                </p:cNvSpPr>
                <p:nvPr/>
              </p:nvSpPr>
              <p:spPr bwMode="auto">
                <a:xfrm>
                  <a:off x="2454" y="2123"/>
                  <a:ext cx="770" cy="425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84" y="2016"/>
                  <a:ext cx="942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>
                      <a:solidFill>
                        <a:srgbClr val="0000FF"/>
                      </a:solidFill>
                    </a:rPr>
                    <a:t>Primary vertex</a:t>
                  </a:r>
                </a:p>
              </p:txBody>
            </p:sp>
          </p:grpSp>
          <p:grpSp>
            <p:nvGrpSpPr>
              <p:cNvPr id="19" name="Group 36"/>
              <p:cNvGrpSpPr>
                <a:grpSpLocks/>
              </p:cNvGrpSpPr>
              <p:nvPr/>
            </p:nvGrpSpPr>
            <p:grpSpPr bwMode="auto">
              <a:xfrm>
                <a:off x="5000628" y="2071678"/>
                <a:ext cx="3286148" cy="3143272"/>
                <a:chOff x="3071802" y="1714488"/>
                <a:chExt cx="3286148" cy="3143272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3071801" y="1714488"/>
                  <a:ext cx="3286148" cy="30718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nl-NL"/>
                </a:p>
              </p:txBody>
            </p:sp>
            <p:pic>
              <p:nvPicPr>
                <p:cNvPr id="24" name="Picture 3" descr="massBsDsKandBsDsPi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1802" y="1771184"/>
                  <a:ext cx="3275008" cy="3086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0" name="Oval 19"/>
              <p:cNvSpPr/>
              <p:nvPr/>
            </p:nvSpPr>
            <p:spPr>
              <a:xfrm rot="20377057">
                <a:off x="2890826" y="2573332"/>
                <a:ext cx="1500197" cy="179388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NL"/>
              </a:p>
            </p:txBody>
          </p:sp>
          <p:sp>
            <p:nvSpPr>
              <p:cNvPr id="21" name="TextBox 38"/>
              <p:cNvSpPr txBox="1">
                <a:spLocks noChangeArrowheads="1"/>
              </p:cNvSpPr>
              <p:nvPr/>
            </p:nvSpPr>
            <p:spPr bwMode="auto">
              <a:xfrm>
                <a:off x="7215206" y="2428868"/>
                <a:ext cx="107157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nl-NL">
                    <a:solidFill>
                      <a:srgbClr val="0000CC"/>
                    </a:solidFill>
                  </a:rPr>
                  <a:t>Bs→ Ds K</a:t>
                </a:r>
              </a:p>
              <a:p>
                <a:r>
                  <a:rPr lang="nl-NL">
                    <a:solidFill>
                      <a:srgbClr val="008000"/>
                    </a:solidFill>
                  </a:rPr>
                  <a:t>Bs →Ds </a:t>
                </a:r>
                <a:r>
                  <a:rPr lang="nl-NL">
                    <a:solidFill>
                      <a:srgbClr val="008000"/>
                    </a:solidFill>
                    <a:latin typeface="Symbol" charset="0"/>
                  </a:rPr>
                  <a:t>p</a:t>
                </a: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3902070" y="2224079"/>
                <a:ext cx="1223972" cy="415928"/>
              </a:xfrm>
              <a:custGeom>
                <a:avLst/>
                <a:gdLst>
                  <a:gd name="connsiteX0" fmla="*/ 0 w 1223493"/>
                  <a:gd name="connsiteY0" fmla="*/ 416416 h 416416"/>
                  <a:gd name="connsiteX1" fmla="*/ 515155 w 1223493"/>
                  <a:gd name="connsiteY1" fmla="*/ 42929 h 416416"/>
                  <a:gd name="connsiteX2" fmla="*/ 1223493 w 1223493"/>
                  <a:gd name="connsiteY2" fmla="*/ 158839 h 416416"/>
                  <a:gd name="connsiteX3" fmla="*/ 1223493 w 1223493"/>
                  <a:gd name="connsiteY3" fmla="*/ 158839 h 41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3493" h="416416">
                    <a:moveTo>
                      <a:pt x="0" y="416416"/>
                    </a:moveTo>
                    <a:cubicBezTo>
                      <a:pt x="155620" y="251137"/>
                      <a:pt x="311240" y="85858"/>
                      <a:pt x="515155" y="42929"/>
                    </a:cubicBezTo>
                    <a:cubicBezTo>
                      <a:pt x="719070" y="0"/>
                      <a:pt x="1223493" y="158839"/>
                      <a:pt x="1223493" y="158839"/>
                    </a:cubicBezTo>
                    <a:lnTo>
                      <a:pt x="1223493" y="158839"/>
                    </a:lnTo>
                  </a:path>
                </a:pathLst>
              </a:custGeom>
              <a:ln w="254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NL"/>
              </a:p>
            </p:txBody>
          </p:sp>
        </p:grpSp>
        <p:sp>
          <p:nvSpPr>
            <p:cNvPr id="55" name="TextBox 77"/>
            <p:cNvSpPr txBox="1">
              <a:spLocks noChangeArrowheads="1"/>
            </p:cNvSpPr>
            <p:nvPr/>
          </p:nvSpPr>
          <p:spPr bwMode="auto">
            <a:xfrm>
              <a:off x="539750" y="1857375"/>
              <a:ext cx="2230276" cy="400107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nl-NL" sz="2000">
                  <a:solidFill>
                    <a:srgbClr val="0000FF"/>
                  </a:solidFill>
                </a:rPr>
                <a:t>Example: Bs → Ds 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132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Momentum and Mass Reconstruction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25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94409" y="2032000"/>
            <a:ext cx="4348159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7706" y="2032000"/>
            <a:ext cx="1392296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35410" y="1968490"/>
            <a:ext cx="4317998" cy="180151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6" descr="Fieldmeas_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3021" y="1012221"/>
            <a:ext cx="2948172" cy="21477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" name="Picture 9" descr="IMG_0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2606" y="1012220"/>
            <a:ext cx="2852334" cy="213925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DSCN51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89" y="1012220"/>
            <a:ext cx="2863615" cy="214771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912545" y="52682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Tracker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28399" y="52387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50515" y="508007"/>
            <a:ext cx="145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Outer Tracker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7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Particle Identification: </a:t>
            </a:r>
            <a:r>
              <a:rPr lang="en-US" dirty="0" err="1" smtClean="0"/>
              <a:t>π</a:t>
            </a:r>
            <a:r>
              <a:rPr lang="en-US" dirty="0" smtClean="0"/>
              <a:t>, K, </a:t>
            </a:r>
            <a:r>
              <a:rPr lang="en-US" dirty="0" err="1" smtClean="0"/>
              <a:t>μ</a:t>
            </a:r>
            <a:r>
              <a:rPr lang="en-US" dirty="0" smtClean="0"/>
              <a:t>, </a:t>
            </a:r>
            <a:r>
              <a:rPr lang="en-US" dirty="0" err="1" smtClean="0"/>
              <a:t>γ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26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09054" y="2032000"/>
            <a:ext cx="1392296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7037" y="2043295"/>
            <a:ext cx="2041523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2" descr="P1010077"/>
          <p:cNvPicPr>
            <a:picLocks noChangeAspect="1" noChangeArrowheads="1"/>
          </p:cNvPicPr>
          <p:nvPr/>
        </p:nvPicPr>
        <p:blipFill>
          <a:blip r:embed="rId3"/>
          <a:srcRect t="3345" b="3308"/>
          <a:stretch>
            <a:fillRect/>
          </a:stretch>
        </p:blipFill>
        <p:spPr bwMode="auto">
          <a:xfrm>
            <a:off x="381345" y="833298"/>
            <a:ext cx="2044273" cy="254583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21" descr="calo"/>
          <p:cNvPicPr>
            <a:picLocks noChangeAspect="1" noChangeArrowheads="1"/>
          </p:cNvPicPr>
          <p:nvPr/>
        </p:nvPicPr>
        <p:blipFill>
          <a:blip r:embed="rId4"/>
          <a:srcRect l="6483"/>
          <a:stretch>
            <a:fillRect/>
          </a:stretch>
        </p:blipFill>
        <p:spPr bwMode="auto">
          <a:xfrm>
            <a:off x="2812805" y="847819"/>
            <a:ext cx="3264957" cy="227732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" name="Picture 8" descr="Muon_exploded_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082" y="873228"/>
            <a:ext cx="2483557" cy="240242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119499" y="489193"/>
            <a:ext cx="63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90897" y="479306"/>
            <a:ext cx="129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Calorimeter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04924" y="467433"/>
            <a:ext cx="74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0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Particle Identification: </a:t>
            </a:r>
            <a:r>
              <a:rPr lang="en-US" dirty="0" err="1" smtClean="0"/>
              <a:t>π</a:t>
            </a:r>
            <a:r>
              <a:rPr lang="en-US" dirty="0" smtClean="0"/>
              <a:t>, K, </a:t>
            </a:r>
            <a:r>
              <a:rPr lang="en-US" dirty="0" err="1" smtClean="0"/>
              <a:t>μ</a:t>
            </a:r>
            <a:r>
              <a:rPr lang="en-US" dirty="0" smtClean="0"/>
              <a:t>, </a:t>
            </a:r>
            <a:r>
              <a:rPr lang="en-US" dirty="0" err="1" smtClean="0"/>
              <a:t>γ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27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09054" y="2032000"/>
            <a:ext cx="1392296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7037" y="2043295"/>
            <a:ext cx="2041523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2" descr="P1010077"/>
          <p:cNvPicPr>
            <a:picLocks noChangeAspect="1" noChangeArrowheads="1"/>
          </p:cNvPicPr>
          <p:nvPr/>
        </p:nvPicPr>
        <p:blipFill>
          <a:blip r:embed="rId3"/>
          <a:srcRect t="3345" b="3308"/>
          <a:stretch>
            <a:fillRect/>
          </a:stretch>
        </p:blipFill>
        <p:spPr bwMode="auto">
          <a:xfrm>
            <a:off x="381345" y="833298"/>
            <a:ext cx="2044273" cy="254583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21" descr="calo"/>
          <p:cNvPicPr>
            <a:picLocks noChangeAspect="1" noChangeArrowheads="1"/>
          </p:cNvPicPr>
          <p:nvPr/>
        </p:nvPicPr>
        <p:blipFill>
          <a:blip r:embed="rId4"/>
          <a:srcRect l="6483"/>
          <a:stretch>
            <a:fillRect/>
          </a:stretch>
        </p:blipFill>
        <p:spPr bwMode="auto">
          <a:xfrm>
            <a:off x="2812805" y="847819"/>
            <a:ext cx="3264957" cy="227732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" name="Picture 8" descr="Muon_exploded_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082" y="873228"/>
            <a:ext cx="2483557" cy="240242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119499" y="489193"/>
            <a:ext cx="63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90897" y="479306"/>
            <a:ext cx="129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Calorimeter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04924" y="467433"/>
            <a:ext cx="74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endParaRPr lang="en-US" dirty="0"/>
          </a:p>
        </p:txBody>
      </p:sp>
      <p:pic>
        <p:nvPicPr>
          <p:cNvPr id="16" name="Picture 18" descr="rich1-r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0"/>
          <a:stretch>
            <a:fillRect/>
          </a:stretch>
        </p:blipFill>
        <p:spPr bwMode="auto">
          <a:xfrm>
            <a:off x="1452767" y="1943100"/>
            <a:ext cx="6155266" cy="323850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  <a:extLst/>
        </p:spPr>
      </p:pic>
      <p:grpSp>
        <p:nvGrpSpPr>
          <p:cNvPr id="17" name="Group 16"/>
          <p:cNvGrpSpPr/>
          <p:nvPr/>
        </p:nvGrpSpPr>
        <p:grpSpPr>
          <a:xfrm>
            <a:off x="428625" y="1908175"/>
            <a:ext cx="8143875" cy="3571875"/>
            <a:chOff x="428625" y="1908175"/>
            <a:chExt cx="8143875" cy="3571875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28625" y="1908175"/>
              <a:ext cx="8143875" cy="35718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dirty="0" err="1" smtClean="0">
                  <a:solidFill>
                    <a:schemeClr val="bg1"/>
                  </a:solidFill>
                </a:rPr>
                <a:t>sheiss</a:t>
              </a:r>
              <a:endParaRPr lang="nl-NL" dirty="0">
                <a:solidFill>
                  <a:schemeClr val="bg1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429125" y="2211388"/>
              <a:ext cx="4038600" cy="3205162"/>
              <a:chOff x="4429125" y="3709988"/>
              <a:chExt cx="4038600" cy="3205162"/>
            </a:xfrm>
          </p:grpSpPr>
          <p:pic>
            <p:nvPicPr>
              <p:cNvPr id="54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29125" y="3709988"/>
                <a:ext cx="4038600" cy="3205162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>
                <a:spLocks noChangeArrowheads="1"/>
              </p:cNvSpPr>
              <p:nvPr/>
            </p:nvSpPr>
            <p:spPr bwMode="auto">
              <a:xfrm>
                <a:off x="5572125" y="4848225"/>
                <a:ext cx="2208213" cy="646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nl-NL" dirty="0">
                    <a:solidFill>
                      <a:srgbClr val="FF0000"/>
                    </a:solidFill>
                  </a:rPr>
                  <a:t>K</a:t>
                </a:r>
                <a:r>
                  <a:rPr lang="nl-NL" dirty="0">
                    <a:solidFill>
                      <a:srgbClr val="FF0000"/>
                    </a:solidFill>
                    <a:sym typeface="Wingdings" charset="0"/>
                  </a:rPr>
                  <a:t>K : 97.29 ± 0.06%</a:t>
                </a:r>
              </a:p>
              <a:p>
                <a:r>
                  <a:rPr lang="nl-NL" dirty="0" err="1">
                    <a:solidFill>
                      <a:srgbClr val="0000FF"/>
                    </a:solidFill>
                    <a:latin typeface="Symbol" charset="0"/>
                    <a:sym typeface="Wingdings" charset="0"/>
                  </a:rPr>
                  <a:t>p</a:t>
                </a:r>
                <a:r>
                  <a:rPr lang="nl-NL" dirty="0" err="1">
                    <a:solidFill>
                      <a:srgbClr val="0000FF"/>
                    </a:solidFill>
                    <a:sym typeface="Wingdings" charset="0"/>
                  </a:rPr>
                  <a:t>K</a:t>
                </a:r>
                <a:r>
                  <a:rPr lang="nl-NL" dirty="0">
                    <a:solidFill>
                      <a:srgbClr val="0000FF"/>
                    </a:solidFill>
                    <a:sym typeface="Wingdings" charset="0"/>
                  </a:rPr>
                  <a:t> : 5.15 ± 0.02%</a:t>
                </a:r>
                <a:endParaRPr lang="nl-NL" dirty="0">
                  <a:solidFill>
                    <a:srgbClr val="0000FF"/>
                  </a:solidFill>
                  <a:latin typeface="Symbol" charset="0"/>
                </a:endParaRPr>
              </a:p>
            </p:txBody>
          </p:sp>
        </p:grp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714374" y="2000250"/>
              <a:ext cx="2201295" cy="36933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nl-NL" dirty="0" err="1" smtClean="0">
                  <a:solidFill>
                    <a:srgbClr val="0000FF"/>
                  </a:solidFill>
                  <a:latin typeface="Calibri" charset="0"/>
                </a:rPr>
                <a:t>Example</a:t>
              </a:r>
              <a:r>
                <a:rPr lang="nl-NL" dirty="0" smtClean="0">
                  <a:solidFill>
                    <a:srgbClr val="0000FF"/>
                  </a:solidFill>
                  <a:latin typeface="Calibri" charset="0"/>
                </a:rPr>
                <a:t> </a:t>
              </a:r>
              <a:r>
                <a:rPr lang="nl-NL" dirty="0" err="1" smtClean="0">
                  <a:solidFill>
                    <a:srgbClr val="0000FF"/>
                  </a:solidFill>
                  <a:latin typeface="Calibri" charset="0"/>
                </a:rPr>
                <a:t>Bs</a:t>
              </a:r>
              <a:r>
                <a:rPr lang="nl-NL" dirty="0" smtClean="0">
                  <a:solidFill>
                    <a:srgbClr val="0000FF"/>
                  </a:solidFill>
                  <a:latin typeface="Calibri" charset="0"/>
                </a:rPr>
                <a:t> </a:t>
              </a:r>
              <a:r>
                <a:rPr lang="nl-NL" dirty="0">
                  <a:solidFill>
                    <a:srgbClr val="0000FF"/>
                  </a:solidFill>
                  <a:latin typeface="Calibri" charset="0"/>
                </a:rPr>
                <a:t>→ </a:t>
              </a:r>
              <a:r>
                <a:rPr lang="nl-NL" dirty="0" err="1">
                  <a:solidFill>
                    <a:srgbClr val="0000FF"/>
                  </a:solidFill>
                  <a:latin typeface="Calibri" charset="0"/>
                </a:rPr>
                <a:t>Ds</a:t>
              </a:r>
              <a:r>
                <a:rPr lang="nl-NL" dirty="0">
                  <a:solidFill>
                    <a:srgbClr val="0000FF"/>
                  </a:solidFill>
                  <a:latin typeface="Calibri" charset="0"/>
                </a:rPr>
                <a:t> K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69037" y="2958726"/>
              <a:ext cx="4788776" cy="1610846"/>
              <a:chOff x="569037" y="4457326"/>
              <a:chExt cx="4788776" cy="1610846"/>
            </a:xfrm>
          </p:grpSpPr>
          <p:grpSp>
            <p:nvGrpSpPr>
              <p:cNvPr id="22" name="Group 46"/>
              <p:cNvGrpSpPr>
                <a:grpSpLocks/>
              </p:cNvGrpSpPr>
              <p:nvPr/>
            </p:nvGrpSpPr>
            <p:grpSpPr bwMode="auto">
              <a:xfrm>
                <a:off x="569037" y="4457326"/>
                <a:ext cx="3580500" cy="1610846"/>
                <a:chOff x="569009" y="2907926"/>
                <a:chExt cx="3580525" cy="1610855"/>
              </a:xfrm>
            </p:grpSpPr>
            <p:sp>
              <p:nvSpPr>
                <p:cNvPr id="24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159130" y="4135341"/>
                  <a:ext cx="239855" cy="3692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3200">
                      <a:solidFill>
                        <a:srgbClr val="CC00FF"/>
                      </a:solidFill>
                    </a:rPr>
                    <a:t>b</a:t>
                  </a:r>
                  <a:r>
                    <a:rPr lang="en-US" sz="3200" baseline="30000">
                      <a:solidFill>
                        <a:srgbClr val="CC00FF"/>
                      </a:solidFill>
                    </a:rPr>
                    <a:t>t</a:t>
                  </a:r>
                  <a:endParaRPr lang="en-US" sz="3200">
                    <a:solidFill>
                      <a:srgbClr val="CC00FF"/>
                    </a:solidFill>
                    <a:latin typeface="Arial Bar" charset="0"/>
                  </a:endParaRPr>
                </a:p>
              </p:txBody>
            </p:sp>
            <p:sp>
              <p:nvSpPr>
                <p:cNvPr id="25" name="Line 5"/>
                <p:cNvSpPr>
                  <a:spLocks noChangeShapeType="1"/>
                </p:cNvSpPr>
                <p:nvPr/>
              </p:nvSpPr>
              <p:spPr bwMode="auto">
                <a:xfrm>
                  <a:off x="1326322" y="3773203"/>
                  <a:ext cx="945265" cy="314462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" name="Group 45"/>
                <p:cNvGrpSpPr>
                  <a:grpSpLocks/>
                </p:cNvGrpSpPr>
                <p:nvPr/>
              </p:nvGrpSpPr>
              <p:grpSpPr bwMode="auto">
                <a:xfrm>
                  <a:off x="569009" y="3323827"/>
                  <a:ext cx="1543723" cy="973817"/>
                  <a:chOff x="569009" y="3323827"/>
                  <a:chExt cx="1543723" cy="973817"/>
                </a:xfrm>
              </p:grpSpPr>
              <p:sp>
                <p:nvSpPr>
                  <p:cNvPr id="46" name="Line 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2786" y="3469900"/>
                    <a:ext cx="551330" cy="292145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Line 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304115" y="3421209"/>
                    <a:ext cx="808617" cy="34083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Line 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04115" y="3762045"/>
                    <a:ext cx="771862" cy="194763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Line 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04115" y="3762045"/>
                    <a:ext cx="36755" cy="535599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Line 1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826296" y="3762045"/>
                    <a:ext cx="477819" cy="438218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Line 1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569009" y="3762045"/>
                    <a:ext cx="735106" cy="34083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89541" y="3323827"/>
                    <a:ext cx="514574" cy="438218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Line 1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304115" y="3323827"/>
                    <a:ext cx="330798" cy="438218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" name="Line 1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02730" y="3468885"/>
                  <a:ext cx="1176469" cy="292145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2479199" y="3468885"/>
                  <a:ext cx="476564" cy="9839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479199" y="3032696"/>
                  <a:ext cx="734507" cy="43618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Text Box 1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233839" y="3183841"/>
                  <a:ext cx="229632" cy="292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B</a:t>
                  </a:r>
                  <a:r>
                    <a:rPr lang="en-US" baseline="-25000">
                      <a:solidFill>
                        <a:srgbClr val="FF0000"/>
                      </a:solidFill>
                      <a:latin typeface="Lucida Sans Unicode" charset="0"/>
                    </a:rPr>
                    <a:t>s</a:t>
                  </a:r>
                  <a:endParaRPr lang="en-US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31" name="Text Box 1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833397" y="3298467"/>
                  <a:ext cx="243787" cy="292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charset="0"/>
                      <a:sym typeface="Symbol" charset="0"/>
                    </a:rPr>
                    <a:t></a:t>
                  </a:r>
                  <a:endParaRPr lang="en-US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32" name="Text Box 2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04960" y="3542936"/>
                  <a:ext cx="244574" cy="293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charset="0"/>
                      <a:sym typeface="Symbol" charset="0"/>
                    </a:rPr>
                    <a:t></a:t>
                  </a:r>
                  <a:endParaRPr lang="en-US" baseline="30000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33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249094" y="2907926"/>
                  <a:ext cx="773041" cy="292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  <a:sym typeface="Symbol" charset="0"/>
                    </a:rPr>
                    <a:t>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charset="0"/>
                      <a:sym typeface="Symbol" charset="0"/>
                    </a:rPr>
                    <a:t></a:t>
                  </a:r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,K</a:t>
                  </a:r>
                  <a:r>
                    <a:rPr lang="en-US" baseline="30000">
                      <a:solidFill>
                        <a:srgbClr val="FF0000"/>
                      </a:solidFill>
                      <a:latin typeface="Lucida Sans Unicode" charset="0"/>
                      <a:sym typeface="Symbol" charset="0"/>
                    </a:rPr>
                    <a:t></a:t>
                  </a:r>
                  <a:endParaRPr lang="en-US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34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2955764" y="3567281"/>
                  <a:ext cx="1028624" cy="43618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2955764" y="3567281"/>
                  <a:ext cx="991663" cy="95353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55764" y="3372518"/>
                  <a:ext cx="917741" cy="194763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Text Box 2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19902" y="3809721"/>
                  <a:ext cx="228059" cy="292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Times" charset="0"/>
                      <a:sym typeface="Symbol" charset="0"/>
                    </a:rPr>
                    <a:t></a:t>
                  </a:r>
                  <a:r>
                    <a:rPr lang="en-US" baseline="30000">
                      <a:solidFill>
                        <a:srgbClr val="FF0000"/>
                      </a:solidFill>
                      <a:latin typeface="Times" charset="0"/>
                      <a:sym typeface="Symbol" charset="0"/>
                    </a:rPr>
                    <a:t></a:t>
                  </a:r>
                  <a:endParaRPr lang="en-US" baseline="30000">
                    <a:solidFill>
                      <a:srgbClr val="FF0000"/>
                    </a:solidFill>
                    <a:latin typeface="Times" charset="0"/>
                  </a:endParaRPr>
                </a:p>
              </p:txBody>
            </p:sp>
            <p:sp>
              <p:nvSpPr>
                <p:cNvPr id="38" name="Text Box 2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534248" y="3590612"/>
                  <a:ext cx="256370" cy="293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solidFill>
                        <a:srgbClr val="FF0000"/>
                      </a:solidFill>
                      <a:latin typeface="Lucida Sans Unicode" charset="0"/>
                    </a:rPr>
                    <a:t>D</a:t>
                  </a:r>
                  <a:r>
                    <a:rPr lang="en-US" baseline="-25000">
                      <a:solidFill>
                        <a:srgbClr val="FF0000"/>
                      </a:solidFill>
                      <a:latin typeface="Lucida Sans Unicode" charset="0"/>
                    </a:rPr>
                    <a:t>s</a:t>
                  </a:r>
                  <a:endParaRPr lang="en-US">
                    <a:solidFill>
                      <a:srgbClr val="FF0000"/>
                    </a:solidFill>
                    <a:latin typeface="Lucida Sans Unicode" charset="0"/>
                  </a:endParaRPr>
                </a:p>
              </p:txBody>
            </p:sp>
            <p:sp>
              <p:nvSpPr>
                <p:cNvPr id="39" name="Oval 117"/>
                <p:cNvSpPr>
                  <a:spLocks noChangeArrowheads="1"/>
                </p:cNvSpPr>
                <p:nvPr/>
              </p:nvSpPr>
              <p:spPr bwMode="auto">
                <a:xfrm>
                  <a:off x="2414713" y="3403964"/>
                  <a:ext cx="214690" cy="11259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40" name="Oval 118"/>
                <p:cNvSpPr>
                  <a:spLocks noChangeArrowheads="1"/>
                </p:cNvSpPr>
                <p:nvPr/>
              </p:nvSpPr>
              <p:spPr bwMode="auto">
                <a:xfrm>
                  <a:off x="2927453" y="3516561"/>
                  <a:ext cx="170651" cy="115641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41" name="Oval 119"/>
                <p:cNvSpPr>
                  <a:spLocks noChangeArrowheads="1"/>
                </p:cNvSpPr>
                <p:nvPr/>
              </p:nvSpPr>
              <p:spPr bwMode="auto">
                <a:xfrm>
                  <a:off x="1174545" y="3653504"/>
                  <a:ext cx="265020" cy="158245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42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271587" y="4008542"/>
                  <a:ext cx="795847" cy="79123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31"/>
                <p:cNvSpPr>
                  <a:spLocks noChangeShapeType="1"/>
                </p:cNvSpPr>
                <p:nvPr/>
              </p:nvSpPr>
              <p:spPr bwMode="auto">
                <a:xfrm>
                  <a:off x="2310121" y="4087664"/>
                  <a:ext cx="794274" cy="116655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32"/>
                <p:cNvSpPr>
                  <a:spLocks noChangeShapeType="1"/>
                </p:cNvSpPr>
                <p:nvPr/>
              </p:nvSpPr>
              <p:spPr bwMode="auto">
                <a:xfrm>
                  <a:off x="2310121" y="4087664"/>
                  <a:ext cx="605536" cy="431117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682252" y="3979124"/>
                  <a:ext cx="740798" cy="2160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>
                      <a:solidFill>
                        <a:srgbClr val="0000FF"/>
                      </a:solidFill>
                    </a:rPr>
                    <a:t>Primary vertex</a:t>
                  </a:r>
                </a:p>
              </p:txBody>
            </p:sp>
          </p:grpSp>
          <p:sp>
            <p:nvSpPr>
              <p:cNvPr id="23" name="Freeform 22"/>
              <p:cNvSpPr/>
              <p:nvPr/>
            </p:nvSpPr>
            <p:spPr>
              <a:xfrm>
                <a:off x="4021138" y="4651375"/>
                <a:ext cx="1336675" cy="280988"/>
              </a:xfrm>
              <a:custGeom>
                <a:avLst/>
                <a:gdLst>
                  <a:gd name="connsiteX0" fmla="*/ 0 w 1465943"/>
                  <a:gd name="connsiteY0" fmla="*/ 0 h 217714"/>
                  <a:gd name="connsiteX1" fmla="*/ 1465943 w 1465943"/>
                  <a:gd name="connsiteY1" fmla="*/ 217714 h 21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943" h="217714">
                    <a:moveTo>
                      <a:pt x="0" y="0"/>
                    </a:moveTo>
                    <a:lnTo>
                      <a:pt x="1465943" y="217714"/>
                    </a:lnTo>
                  </a:path>
                </a:pathLst>
              </a:custGeom>
              <a:ln w="254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990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Particle Identification: </a:t>
            </a:r>
            <a:r>
              <a:rPr lang="en-US" dirty="0" err="1" smtClean="0"/>
              <a:t>π</a:t>
            </a:r>
            <a:r>
              <a:rPr lang="en-US" dirty="0" smtClean="0"/>
              <a:t>, K, </a:t>
            </a:r>
            <a:r>
              <a:rPr lang="en-US" dirty="0" err="1" smtClean="0"/>
              <a:t>μ</a:t>
            </a:r>
            <a:r>
              <a:rPr lang="en-US" dirty="0" smtClean="0"/>
              <a:t>, </a:t>
            </a:r>
            <a:r>
              <a:rPr lang="en-US" dirty="0" err="1" smtClean="0"/>
              <a:t>γ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28</a:t>
            </a:fld>
            <a:endParaRPr lang="nl-NL"/>
          </a:p>
        </p:txBody>
      </p:sp>
      <p:pic>
        <p:nvPicPr>
          <p:cNvPr id="6" name="Picture 4" descr="y-LHCb-reoptimiz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40874"/>
            <a:ext cx="8001024" cy="44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09054" y="2032000"/>
            <a:ext cx="1392296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7037" y="2043295"/>
            <a:ext cx="2041523" cy="46831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2" descr="P1010077"/>
          <p:cNvPicPr>
            <a:picLocks noChangeAspect="1" noChangeArrowheads="1"/>
          </p:cNvPicPr>
          <p:nvPr/>
        </p:nvPicPr>
        <p:blipFill>
          <a:blip r:embed="rId3"/>
          <a:srcRect t="3345" b="3308"/>
          <a:stretch>
            <a:fillRect/>
          </a:stretch>
        </p:blipFill>
        <p:spPr bwMode="auto">
          <a:xfrm>
            <a:off x="381345" y="833298"/>
            <a:ext cx="2044273" cy="254583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21" descr="calo"/>
          <p:cNvPicPr>
            <a:picLocks noChangeAspect="1" noChangeArrowheads="1"/>
          </p:cNvPicPr>
          <p:nvPr/>
        </p:nvPicPr>
        <p:blipFill>
          <a:blip r:embed="rId4"/>
          <a:srcRect l="6483"/>
          <a:stretch>
            <a:fillRect/>
          </a:stretch>
        </p:blipFill>
        <p:spPr bwMode="auto">
          <a:xfrm>
            <a:off x="2812805" y="847819"/>
            <a:ext cx="3264957" cy="227732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" name="Picture 8" descr="Muon_exploded_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082" y="873228"/>
            <a:ext cx="2483557" cy="240242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119499" y="489193"/>
            <a:ext cx="63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90897" y="479306"/>
            <a:ext cx="129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Calorimeter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04924" y="467433"/>
            <a:ext cx="74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7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241300" y="1600200"/>
            <a:ext cx="8674100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29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337"/>
            <a:ext cx="9144000" cy="576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LHCb</a:t>
            </a:r>
            <a:r>
              <a:rPr lang="en-US" dirty="0" smtClean="0"/>
              <a:t> Detector?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06800" y="9440"/>
            <a:ext cx="993368" cy="553998"/>
          </a:xfrm>
          <a:prstGeom prst="rect">
            <a:avLst/>
          </a:prstGeom>
          <a:solidFill>
            <a:srgbClr val="3366FF"/>
          </a:solidFill>
          <a:scene3d>
            <a:camera prst="orthographicFront">
              <a:rot lat="0" lon="108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chemeClr val="bg1"/>
                </a:solidFill>
              </a:rPr>
              <a:t>LHCb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80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of CP violation!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1" y="2748461"/>
            <a:ext cx="5160184" cy="329986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902" y="1216567"/>
            <a:ext cx="3255487" cy="482710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9512" y="6225656"/>
            <a:ext cx="7994128" cy="4001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The physical particle K</a:t>
            </a:r>
            <a:r>
              <a:rPr lang="en-US" sz="2000" baseline="-25000" dirty="0" smtClean="0">
                <a:solidFill>
                  <a:srgbClr val="0000FF"/>
                </a:solidFill>
              </a:rPr>
              <a:t>L</a:t>
            </a:r>
            <a:r>
              <a:rPr lang="en-US" sz="2000" dirty="0" smtClean="0">
                <a:solidFill>
                  <a:srgbClr val="0000FF"/>
                </a:solidFill>
              </a:rPr>
              <a:t> is not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2000" baseline="-25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sz="2000" baseline="30000" dirty="0" smtClean="0">
                <a:solidFill>
                  <a:srgbClr val="0000FF"/>
                </a:solidFill>
                <a:sym typeface="Wingdings"/>
              </a:rPr>
              <a:t>0 </a:t>
            </a:r>
            <a:r>
              <a:rPr lang="en-US" sz="2000" dirty="0" smtClean="0">
                <a:solidFill>
                  <a:srgbClr val="0000FF"/>
                </a:solidFill>
              </a:rPr>
              <a:t>, a pure </a:t>
            </a:r>
            <a:r>
              <a:rPr lang="en-US" sz="2000" dirty="0" err="1" smtClean="0">
                <a:solidFill>
                  <a:srgbClr val="0000FF"/>
                </a:solidFill>
              </a:rPr>
              <a:t>eigenstate</a:t>
            </a:r>
            <a:r>
              <a:rPr lang="en-US" sz="2000" dirty="0" smtClean="0">
                <a:solidFill>
                  <a:srgbClr val="0000FF"/>
                </a:solidFill>
              </a:rPr>
              <a:t> of CP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 CP Violation! 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9543" y="1203867"/>
            <a:ext cx="248126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: Short-lived ~CP even: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K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baseline="30000" dirty="0" smtClean="0">
                <a:solidFill>
                  <a:srgbClr val="0000FF"/>
                </a:solidFill>
              </a:rPr>
              <a:t>0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 p</a:t>
            </a:r>
            <a:r>
              <a:rPr lang="en-US" baseline="30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 p</a:t>
            </a:r>
            <a:r>
              <a:rPr lang="en-US" baseline="30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 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  <a:sym typeface="Wingdings"/>
            </a:endParaRP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L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: Long-lived ~CP odd: 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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 p</a:t>
            </a:r>
            <a:r>
              <a:rPr lang="en-US" baseline="30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 p</a:t>
            </a:r>
            <a:r>
              <a:rPr lang="en-US" baseline="30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0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09" y="865794"/>
            <a:ext cx="1493822" cy="2093194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156" y="865646"/>
            <a:ext cx="1480141" cy="209334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072207" y="2890713"/>
            <a:ext cx="98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 Fitch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9462" y="2887616"/>
            <a:ext cx="143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James Cronin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609" y="348520"/>
            <a:ext cx="1725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Nobelprize</a:t>
            </a:r>
            <a:r>
              <a:rPr lang="en-US" dirty="0" smtClean="0">
                <a:solidFill>
                  <a:schemeClr val="bg1"/>
                </a:solidFill>
              </a:rPr>
              <a:t> 1980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26653" y="2575149"/>
            <a:ext cx="680582" cy="1978724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13819" y="795396"/>
            <a:ext cx="2666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K</a:t>
            </a:r>
            <a:r>
              <a:rPr lang="en-US" baseline="-25000" dirty="0" smtClean="0"/>
              <a:t>L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 p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cs typeface="Symbol" charset="2"/>
                <a:sym typeface="Wingdings"/>
              </a:rPr>
              <a:t>also occurs!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26367" y="34620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1964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1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30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337"/>
            <a:ext cx="9144000" cy="576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LHCb</a:t>
            </a:r>
            <a:r>
              <a:rPr lang="en-US" dirty="0" smtClean="0"/>
              <a:t> Detector!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759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31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337"/>
            <a:ext cx="9144000" cy="576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LHCb</a:t>
            </a:r>
            <a:r>
              <a:rPr lang="en-US" dirty="0" smtClean="0"/>
              <a:t> Detector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67400" y="54149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</p:spTree>
    <p:extLst>
      <p:ext uri="{BB962C8B-B14F-4D97-AF65-F5344CB8AC3E}">
        <p14:creationId xmlns:p14="http://schemas.microsoft.com/office/powerpoint/2010/main" val="3027546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32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337"/>
            <a:ext cx="9144000" cy="576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LHCb</a:t>
            </a:r>
            <a:r>
              <a:rPr lang="en-US" dirty="0" smtClean="0"/>
              <a:t> Detector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67400" y="54149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5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6" name="Straight Connector 15"/>
          <p:cNvCxnSpPr>
            <a:endCxn id="17" idx="5"/>
          </p:cNvCxnSpPr>
          <p:nvPr/>
        </p:nvCxnSpPr>
        <p:spPr bwMode="auto">
          <a:xfrm flipV="1">
            <a:off x="1778000" y="3901060"/>
            <a:ext cx="7232089" cy="2956940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8" name="Straight Connector 17"/>
          <p:cNvCxnSpPr>
            <a:endCxn id="17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18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315102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2AB-BEC4-44CA-8329-E03F4800C4AF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Measuring </a:t>
            </a:r>
            <a:r>
              <a:rPr lang="en-GB" dirty="0" err="1"/>
              <a:t>B</a:t>
            </a:r>
            <a:r>
              <a:rPr lang="en-GB" baseline="-25000" dirty="0" err="1"/>
              <a:t>s</a:t>
            </a:r>
            <a:r>
              <a:rPr lang="en-GB" dirty="0"/>
              <a:t>       </a:t>
            </a:r>
            <a:r>
              <a:rPr lang="en-GB" dirty="0" err="1"/>
              <a:t>B</a:t>
            </a:r>
            <a:r>
              <a:rPr lang="en-GB" baseline="-25000" dirty="0" err="1"/>
              <a:t>s</a:t>
            </a:r>
            <a:r>
              <a:rPr lang="en-GB" dirty="0"/>
              <a:t> Oscillations</a:t>
            </a:r>
          </a:p>
        </p:txBody>
      </p:sp>
      <p:pic>
        <p:nvPicPr>
          <p:cNvPr id="44042" name="Picture 10" descr="Wiggle1"/>
          <p:cNvPicPr>
            <a:picLocks noChangeAspect="1" noChangeArrowheads="1"/>
          </p:cNvPicPr>
          <p:nvPr/>
        </p:nvPicPr>
        <p:blipFill>
          <a:blip r:embed="rId2"/>
          <a:srcRect l="2110" t="4985" r="5606" b="1529"/>
          <a:stretch>
            <a:fillRect/>
          </a:stretch>
        </p:blipFill>
        <p:spPr bwMode="auto">
          <a:xfrm>
            <a:off x="4646613" y="1412875"/>
            <a:ext cx="4173537" cy="4008438"/>
          </a:xfrm>
          <a:prstGeom prst="rect">
            <a:avLst/>
          </a:prstGeom>
          <a:noFill/>
        </p:spPr>
      </p:pic>
      <p:grpSp>
        <p:nvGrpSpPr>
          <p:cNvPr id="15" name="Group 45"/>
          <p:cNvGrpSpPr>
            <a:grpSpLocks/>
          </p:cNvGrpSpPr>
          <p:nvPr/>
        </p:nvGrpSpPr>
        <p:grpSpPr bwMode="auto">
          <a:xfrm>
            <a:off x="0" y="785974"/>
            <a:ext cx="4643470" cy="1357142"/>
            <a:chOff x="240" y="872"/>
            <a:chExt cx="4553" cy="1676"/>
          </a:xfrm>
        </p:grpSpPr>
        <p:sp>
          <p:nvSpPr>
            <p:cNvPr id="16" name="Text Box 33"/>
            <p:cNvSpPr txBox="1">
              <a:spLocks noChangeArrowheads="1"/>
            </p:cNvSpPr>
            <p:nvPr/>
          </p:nvSpPr>
          <p:spPr bwMode="auto">
            <a:xfrm>
              <a:off x="2262" y="2170"/>
              <a:ext cx="305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3200" b="0">
                  <a:solidFill>
                    <a:srgbClr val="CC00FF"/>
                  </a:solidFill>
                </a:rPr>
                <a:t>b</a:t>
              </a:r>
              <a:r>
                <a:rPr lang="en-US" sz="3200" b="0" baseline="30000">
                  <a:solidFill>
                    <a:srgbClr val="CC00FF"/>
                  </a:solidFill>
                </a:rPr>
                <a:t>t</a:t>
              </a:r>
              <a:endParaRPr lang="en-US" sz="3200" b="0">
                <a:solidFill>
                  <a:srgbClr val="CC00FF"/>
                </a:solidFill>
                <a:latin typeface="Arial Bar" pitchFamily="34" charset="0"/>
              </a:endParaRP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>
              <a:off x="1203" y="1813"/>
              <a:ext cx="1202" cy="31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grpSp>
          <p:nvGrpSpPr>
            <p:cNvPr id="18" name="Group 20"/>
            <p:cNvGrpSpPr>
              <a:grpSpLocks noChangeAspect="1"/>
            </p:cNvGrpSpPr>
            <p:nvPr/>
          </p:nvGrpSpPr>
          <p:grpSpPr bwMode="auto">
            <a:xfrm>
              <a:off x="240" y="1370"/>
              <a:ext cx="1963" cy="960"/>
              <a:chOff x="768" y="1104"/>
              <a:chExt cx="2016" cy="960"/>
            </a:xfrm>
          </p:grpSpPr>
          <p:sp>
            <p:nvSpPr>
              <p:cNvPr id="38" name="Line 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08" y="1248"/>
                <a:ext cx="720" cy="28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39" name="Line 8"/>
              <p:cNvSpPr>
                <a:spLocks noChangeAspect="1" noChangeShapeType="1"/>
              </p:cNvSpPr>
              <p:nvPr/>
            </p:nvSpPr>
            <p:spPr bwMode="auto">
              <a:xfrm flipV="1">
                <a:off x="1728" y="1200"/>
                <a:ext cx="1056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0" name="Line 9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1008" cy="19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1" name="Line 10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48" cy="52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2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1104" y="1536"/>
                <a:ext cx="624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3" name="Line 12"/>
              <p:cNvSpPr>
                <a:spLocks noChangeAspect="1" noChangeShapeType="1"/>
              </p:cNvSpPr>
              <p:nvPr/>
            </p:nvSpPr>
            <p:spPr bwMode="auto">
              <a:xfrm flipH="1">
                <a:off x="768" y="1536"/>
                <a:ext cx="960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4" name="Line 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56" y="1104"/>
                <a:ext cx="67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5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1728" y="1104"/>
                <a:ext cx="43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19" name="Line 15"/>
            <p:cNvSpPr>
              <a:spLocks noChangeAspect="1" noChangeShapeType="1"/>
            </p:cNvSpPr>
            <p:nvPr/>
          </p:nvSpPr>
          <p:spPr bwMode="auto">
            <a:xfrm flipV="1">
              <a:off x="1173" y="1513"/>
              <a:ext cx="14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" name="Line 16"/>
            <p:cNvSpPr>
              <a:spLocks noChangeAspect="1" noChangeShapeType="1"/>
            </p:cNvSpPr>
            <p:nvPr/>
          </p:nvSpPr>
          <p:spPr bwMode="auto">
            <a:xfrm>
              <a:off x="2669" y="1513"/>
              <a:ext cx="606" cy="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" name="Line 17"/>
            <p:cNvSpPr>
              <a:spLocks noChangeAspect="1" noChangeShapeType="1"/>
            </p:cNvSpPr>
            <p:nvPr/>
          </p:nvSpPr>
          <p:spPr bwMode="auto">
            <a:xfrm flipV="1">
              <a:off x="2669" y="1083"/>
              <a:ext cx="934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" name="Text Box 18"/>
            <p:cNvSpPr txBox="1">
              <a:spLocks noChangeAspect="1" noChangeArrowheads="1"/>
            </p:cNvSpPr>
            <p:nvPr/>
          </p:nvSpPr>
          <p:spPr bwMode="auto">
            <a:xfrm>
              <a:off x="2119" y="1136"/>
              <a:ext cx="2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Lucida Sans Unicode" pitchFamily="34" charset="0"/>
                </a:rPr>
                <a:t>B</a:t>
              </a:r>
              <a:r>
                <a:rPr lang="en-US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3" name="Text Box 19"/>
            <p:cNvSpPr txBox="1">
              <a:spLocks noChangeAspect="1" noChangeArrowheads="1"/>
            </p:cNvSpPr>
            <p:nvPr/>
          </p:nvSpPr>
          <p:spPr bwMode="auto">
            <a:xfrm>
              <a:off x="4391" y="1345"/>
              <a:ext cx="3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" name="Text Box 20"/>
            <p:cNvSpPr txBox="1">
              <a:spLocks noChangeAspect="1" noChangeArrowheads="1"/>
            </p:cNvSpPr>
            <p:nvPr/>
          </p:nvSpPr>
          <p:spPr bwMode="auto">
            <a:xfrm>
              <a:off x="4482" y="1586"/>
              <a:ext cx="31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5" name="Text Box 21"/>
            <p:cNvSpPr txBox="1">
              <a:spLocks noChangeAspect="1" noChangeArrowheads="1"/>
            </p:cNvSpPr>
            <p:nvPr/>
          </p:nvSpPr>
          <p:spPr bwMode="auto">
            <a:xfrm>
              <a:off x="3648" y="872"/>
              <a:ext cx="983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</a:t>
              </a:r>
              <a:r>
                <a:rPr lang="en-US" baseline="30000" dirty="0" smtClean="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6" name="Line 22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308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261" cy="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V="1">
              <a:off x="3275" y="1418"/>
              <a:ext cx="1167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" name="Text Box 25"/>
            <p:cNvSpPr txBox="1">
              <a:spLocks noChangeAspect="1" noChangeArrowheads="1"/>
            </p:cNvSpPr>
            <p:nvPr/>
          </p:nvSpPr>
          <p:spPr bwMode="auto">
            <a:xfrm>
              <a:off x="4501" y="1849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</a:t>
              </a:r>
              <a:r>
                <a:rPr lang="en-US" baseline="30000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Times" pitchFamily="18" charset="0"/>
              </a:endParaRPr>
            </a:p>
          </p:txBody>
        </p:sp>
        <p:sp>
          <p:nvSpPr>
            <p:cNvPr id="30" name="Text Box 26"/>
            <p:cNvSpPr txBox="1">
              <a:spLocks noChangeAspect="1" noChangeArrowheads="1"/>
            </p:cNvSpPr>
            <p:nvPr/>
          </p:nvSpPr>
          <p:spPr bwMode="auto">
            <a:xfrm>
              <a:off x="2786" y="1578"/>
              <a:ext cx="32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Lucida Sans Unicode" pitchFamily="34" charset="0"/>
                </a:rPr>
                <a:t>D</a:t>
              </a:r>
              <a:r>
                <a:rPr lang="en-US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2587" y="1449"/>
              <a:ext cx="273" cy="111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3239" y="1560"/>
              <a:ext cx="217" cy="11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1010" y="1695"/>
              <a:ext cx="337" cy="1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 flipV="1">
              <a:off x="2405" y="2045"/>
              <a:ext cx="1012" cy="7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2454" y="2123"/>
              <a:ext cx="1010" cy="11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2454" y="2123"/>
              <a:ext cx="770" cy="42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384" y="2016"/>
              <a:ext cx="942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0">
                  <a:solidFill>
                    <a:srgbClr val="0000FF"/>
                  </a:solidFill>
                </a:rPr>
                <a:t>Primary vertex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357818" y="1000108"/>
            <a:ext cx="3513975" cy="400110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err="1" smtClean="0">
                <a:solidFill>
                  <a:srgbClr val="0000FF"/>
                </a:solidFill>
              </a:rPr>
              <a:t>Measurement</a:t>
            </a:r>
            <a:r>
              <a:rPr lang="nl-NL" sz="2000" dirty="0" smtClean="0">
                <a:solidFill>
                  <a:srgbClr val="0000FF"/>
                </a:solidFill>
              </a:rPr>
              <a:t> of </a:t>
            </a:r>
            <a:r>
              <a:rPr lang="nl-NL" sz="2000" dirty="0" err="1" smtClean="0">
                <a:solidFill>
                  <a:srgbClr val="0000FF"/>
                </a:solidFill>
              </a:rPr>
              <a:t>Bs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oscillations</a:t>
            </a:r>
            <a:r>
              <a:rPr lang="nl-NL" sz="2000" dirty="0" smtClean="0">
                <a:solidFill>
                  <a:srgbClr val="0000FF"/>
                </a:solidFill>
              </a:rPr>
              <a:t>:</a:t>
            </a:r>
            <a:endParaRPr lang="nl-NL" sz="2000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00826" y="3143248"/>
            <a:ext cx="199685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err="1" smtClean="0"/>
              <a:t>B</a:t>
            </a:r>
            <a:r>
              <a:rPr lang="nl-NL" sz="2000" baseline="-25000" dirty="0" err="1" smtClean="0"/>
              <a:t>s</a:t>
            </a:r>
            <a:r>
              <a:rPr lang="nl-NL" sz="2000" dirty="0" err="1" smtClean="0">
                <a:sym typeface="Wingdings"/>
              </a:rPr>
              <a:t></a:t>
            </a:r>
            <a:r>
              <a:rPr lang="nl-NL" sz="2000" dirty="0" err="1" smtClean="0"/>
              <a:t>D</a:t>
            </a:r>
            <a:r>
              <a:rPr lang="nl-NL" sz="2000" baseline="-25000" dirty="0" err="1" smtClean="0"/>
              <a:t>s</a:t>
            </a:r>
            <a:r>
              <a:rPr lang="nl-NL" sz="2000" baseline="30000" dirty="0" smtClean="0"/>
              <a:t>–</a:t>
            </a:r>
            <a:r>
              <a:rPr lang="nl-NL" sz="2000" dirty="0" smtClean="0"/>
              <a:t> </a:t>
            </a:r>
            <a:r>
              <a:rPr lang="nl-NL" sz="2000" dirty="0" smtClean="0"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000" baseline="30000" dirty="0" smtClean="0">
                <a:latin typeface="Symbol" pitchFamily="18" charset="2"/>
                <a:cs typeface="Times New Roman" pitchFamily="18" charset="0"/>
              </a:rPr>
              <a:t>+</a:t>
            </a:r>
            <a:r>
              <a:rPr lang="nl-NL" sz="2000" dirty="0" smtClean="0"/>
              <a:t> (2 fb</a:t>
            </a:r>
            <a:r>
              <a:rPr lang="nl-NL" sz="2000" baseline="30000" dirty="0" smtClean="0"/>
              <a:t>-1</a:t>
            </a:r>
            <a:r>
              <a:rPr lang="nl-NL" sz="2000" dirty="0" smtClean="0"/>
              <a:t>)</a:t>
            </a:r>
            <a:endParaRPr lang="nl-NL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214283" y="2939663"/>
            <a:ext cx="371477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i="1" u="sng" dirty="0" err="1" smtClean="0"/>
              <a:t>Experimental</a:t>
            </a:r>
            <a:r>
              <a:rPr lang="nl-NL" sz="2400" i="1" u="sng" dirty="0" smtClean="0"/>
              <a:t> </a:t>
            </a:r>
            <a:r>
              <a:rPr lang="nl-NL" sz="2400" i="1" u="sng" dirty="0" err="1" smtClean="0"/>
              <a:t>Situation</a:t>
            </a:r>
            <a:r>
              <a:rPr lang="nl-NL" sz="2400" i="1" u="sng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>
                <a:solidFill>
                  <a:srgbClr val="006600"/>
                </a:solidFill>
              </a:rPr>
              <a:t> </a:t>
            </a:r>
            <a:r>
              <a:rPr lang="nl-NL" dirty="0" err="1" smtClean="0">
                <a:solidFill>
                  <a:srgbClr val="006600"/>
                </a:solidFill>
              </a:rPr>
              <a:t>Ideal</a:t>
            </a:r>
            <a:r>
              <a:rPr lang="nl-NL" dirty="0" smtClean="0">
                <a:solidFill>
                  <a:srgbClr val="006600"/>
                </a:solidFill>
              </a:rPr>
              <a:t> </a:t>
            </a:r>
            <a:r>
              <a:rPr lang="nl-NL" dirty="0" err="1" smtClean="0">
                <a:solidFill>
                  <a:srgbClr val="006600"/>
                </a:solidFill>
              </a:rPr>
              <a:t>measurement</a:t>
            </a:r>
            <a:r>
              <a:rPr lang="nl-NL" dirty="0" smtClean="0">
                <a:solidFill>
                  <a:srgbClr val="006600"/>
                </a:solidFill>
              </a:rPr>
              <a:t> (</a:t>
            </a:r>
            <a:r>
              <a:rPr lang="nl-NL" dirty="0" err="1" smtClean="0">
                <a:solidFill>
                  <a:srgbClr val="006600"/>
                </a:solidFill>
              </a:rPr>
              <a:t>no</a:t>
            </a:r>
            <a:r>
              <a:rPr lang="nl-NL" dirty="0" smtClean="0">
                <a:solidFill>
                  <a:srgbClr val="006600"/>
                </a:solidFill>
              </a:rPr>
              <a:t> </a:t>
            </a:r>
            <a:r>
              <a:rPr lang="nl-NL" dirty="0" err="1" smtClean="0">
                <a:solidFill>
                  <a:srgbClr val="006600"/>
                </a:solidFill>
              </a:rPr>
              <a:t>dilutions</a:t>
            </a:r>
            <a:r>
              <a:rPr lang="nl-NL" dirty="0" smtClean="0">
                <a:solidFill>
                  <a:srgbClr val="006600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00" y="2413000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 err="1" smtClean="0">
                <a:solidFill>
                  <a:srgbClr val="FF0000"/>
                </a:solidFill>
              </a:rPr>
              <a:t>B</a:t>
            </a:r>
            <a:r>
              <a:rPr lang="nl-NL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nl-NL" sz="22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nl-NL" sz="2200" dirty="0" err="1" smtClean="0">
                <a:solidFill>
                  <a:srgbClr val="FF0000"/>
                </a:solidFill>
              </a:rPr>
              <a:t>D</a:t>
            </a:r>
            <a:r>
              <a:rPr lang="nl-NL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nl-NL" sz="2200" baseline="30000" dirty="0">
                <a:solidFill>
                  <a:srgbClr val="FF0000"/>
                </a:solidFill>
              </a:rPr>
              <a:t>–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r>
              <a:rPr lang="nl-NL" sz="22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200" baseline="30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+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15836" y="2425700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 err="1" smtClean="0">
                <a:solidFill>
                  <a:srgbClr val="0000FF"/>
                </a:solidFill>
              </a:rPr>
              <a:t>B</a:t>
            </a:r>
            <a:r>
              <a:rPr lang="nl-NL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nl-NL" sz="2200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nl-NL" sz="2200" dirty="0" err="1" smtClean="0">
                <a:solidFill>
                  <a:srgbClr val="0000FF"/>
                </a:solidFill>
              </a:rPr>
              <a:t>D</a:t>
            </a:r>
            <a:r>
              <a:rPr lang="nl-NL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nl-NL" sz="2200" baseline="30000" dirty="0" smtClean="0">
                <a:solidFill>
                  <a:srgbClr val="0000FF"/>
                </a:solidFill>
              </a:rPr>
              <a:t>+</a:t>
            </a:r>
            <a:r>
              <a:rPr lang="nl-NL" sz="2200" dirty="0" smtClean="0">
                <a:solidFill>
                  <a:srgbClr val="0000FF"/>
                </a:solidFill>
              </a:rPr>
              <a:t> </a:t>
            </a:r>
            <a:r>
              <a:rPr lang="nl-NL" sz="2200" dirty="0" smtClean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200" baseline="30000" dirty="0" smtClean="0">
                <a:solidFill>
                  <a:srgbClr val="0000FF"/>
                </a:solidFill>
              </a:rPr>
              <a:t>–</a:t>
            </a:r>
            <a:r>
              <a:rPr lang="nl-NL" sz="2200" dirty="0" smtClean="0">
                <a:solidFill>
                  <a:srgbClr val="0000FF"/>
                </a:solidFill>
              </a:rPr>
              <a:t> 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4678" y="2438400"/>
            <a:ext cx="253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;</a:t>
            </a:r>
            <a:endParaRPr lang="en-US" sz="2000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201251" y="339866"/>
            <a:ext cx="544381" cy="0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sm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770470" y="114300"/>
            <a:ext cx="290275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57993" y="2501900"/>
            <a:ext cx="199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49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2AB-BEC4-44CA-8329-E03F4800C4AF}" type="slidenum">
              <a:rPr lang="en-US"/>
              <a:pPr/>
              <a:t>34</a:t>
            </a:fld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Measuring </a:t>
            </a:r>
            <a:r>
              <a:rPr lang="en-GB" dirty="0" err="1"/>
              <a:t>B</a:t>
            </a:r>
            <a:r>
              <a:rPr lang="en-GB" baseline="-25000" dirty="0" err="1"/>
              <a:t>s</a:t>
            </a:r>
            <a:r>
              <a:rPr lang="en-GB" dirty="0"/>
              <a:t>       </a:t>
            </a:r>
            <a:r>
              <a:rPr lang="en-GB" dirty="0" err="1"/>
              <a:t>B</a:t>
            </a:r>
            <a:r>
              <a:rPr lang="en-GB" baseline="-25000" dirty="0" err="1"/>
              <a:t>s</a:t>
            </a:r>
            <a:r>
              <a:rPr lang="en-GB" dirty="0"/>
              <a:t> Oscillations</a:t>
            </a:r>
          </a:p>
        </p:txBody>
      </p:sp>
      <p:pic>
        <p:nvPicPr>
          <p:cNvPr id="44043" name="Picture 11" descr="Wiggle2"/>
          <p:cNvPicPr>
            <a:picLocks noChangeAspect="1" noChangeArrowheads="1"/>
          </p:cNvPicPr>
          <p:nvPr/>
        </p:nvPicPr>
        <p:blipFill>
          <a:blip r:embed="rId2"/>
          <a:srcRect l="4443" t="3650" r="3664" b="1860"/>
          <a:stretch>
            <a:fillRect/>
          </a:stretch>
        </p:blipFill>
        <p:spPr bwMode="auto">
          <a:xfrm>
            <a:off x="4635500" y="1428736"/>
            <a:ext cx="4152900" cy="40513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4" name="Group 45"/>
          <p:cNvGrpSpPr>
            <a:grpSpLocks/>
          </p:cNvGrpSpPr>
          <p:nvPr/>
        </p:nvGrpSpPr>
        <p:grpSpPr bwMode="auto">
          <a:xfrm>
            <a:off x="0" y="785974"/>
            <a:ext cx="4643470" cy="1357142"/>
            <a:chOff x="240" y="872"/>
            <a:chExt cx="4553" cy="1676"/>
          </a:xfrm>
        </p:grpSpPr>
        <p:sp>
          <p:nvSpPr>
            <p:cNvPr id="15" name="Text Box 33"/>
            <p:cNvSpPr txBox="1">
              <a:spLocks noChangeArrowheads="1"/>
            </p:cNvSpPr>
            <p:nvPr/>
          </p:nvSpPr>
          <p:spPr bwMode="auto">
            <a:xfrm>
              <a:off x="2262" y="2170"/>
              <a:ext cx="305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3200" b="0">
                  <a:solidFill>
                    <a:srgbClr val="CC00FF"/>
                  </a:solidFill>
                </a:rPr>
                <a:t>b</a:t>
              </a:r>
              <a:r>
                <a:rPr lang="en-US" sz="3200" b="0" baseline="30000">
                  <a:solidFill>
                    <a:srgbClr val="CC00FF"/>
                  </a:solidFill>
                </a:rPr>
                <a:t>t</a:t>
              </a:r>
              <a:endParaRPr lang="en-US" sz="3200" b="0">
                <a:solidFill>
                  <a:srgbClr val="CC00FF"/>
                </a:solidFill>
                <a:latin typeface="Arial Bar" pitchFamily="34" charset="0"/>
              </a:endParaRP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1203" y="1813"/>
              <a:ext cx="1202" cy="31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grpSp>
          <p:nvGrpSpPr>
            <p:cNvPr id="17" name="Group 20"/>
            <p:cNvGrpSpPr>
              <a:grpSpLocks noChangeAspect="1"/>
            </p:cNvGrpSpPr>
            <p:nvPr/>
          </p:nvGrpSpPr>
          <p:grpSpPr bwMode="auto">
            <a:xfrm>
              <a:off x="240" y="1370"/>
              <a:ext cx="1963" cy="960"/>
              <a:chOff x="768" y="1104"/>
              <a:chExt cx="2016" cy="960"/>
            </a:xfrm>
          </p:grpSpPr>
          <p:sp>
            <p:nvSpPr>
              <p:cNvPr id="37" name="Line 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08" y="1248"/>
                <a:ext cx="720" cy="28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38" name="Line 8"/>
              <p:cNvSpPr>
                <a:spLocks noChangeAspect="1" noChangeShapeType="1"/>
              </p:cNvSpPr>
              <p:nvPr/>
            </p:nvSpPr>
            <p:spPr bwMode="auto">
              <a:xfrm flipV="1">
                <a:off x="1728" y="1200"/>
                <a:ext cx="1056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39" name="Line 9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1008" cy="19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0" name="Line 10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48" cy="52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1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1104" y="1536"/>
                <a:ext cx="624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2" name="Line 12"/>
              <p:cNvSpPr>
                <a:spLocks noChangeAspect="1" noChangeShapeType="1"/>
              </p:cNvSpPr>
              <p:nvPr/>
            </p:nvSpPr>
            <p:spPr bwMode="auto">
              <a:xfrm flipH="1">
                <a:off x="768" y="1536"/>
                <a:ext cx="960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3" name="Line 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56" y="1104"/>
                <a:ext cx="67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4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1728" y="1104"/>
                <a:ext cx="43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18" name="Line 15"/>
            <p:cNvSpPr>
              <a:spLocks noChangeAspect="1" noChangeShapeType="1"/>
            </p:cNvSpPr>
            <p:nvPr/>
          </p:nvSpPr>
          <p:spPr bwMode="auto">
            <a:xfrm flipV="1">
              <a:off x="1173" y="1513"/>
              <a:ext cx="14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" name="Line 16"/>
            <p:cNvSpPr>
              <a:spLocks noChangeAspect="1" noChangeShapeType="1"/>
            </p:cNvSpPr>
            <p:nvPr/>
          </p:nvSpPr>
          <p:spPr bwMode="auto">
            <a:xfrm>
              <a:off x="2669" y="1513"/>
              <a:ext cx="606" cy="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" name="Line 17"/>
            <p:cNvSpPr>
              <a:spLocks noChangeAspect="1" noChangeShapeType="1"/>
            </p:cNvSpPr>
            <p:nvPr/>
          </p:nvSpPr>
          <p:spPr bwMode="auto">
            <a:xfrm flipV="1">
              <a:off x="2669" y="1083"/>
              <a:ext cx="934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" name="Text Box 18"/>
            <p:cNvSpPr txBox="1">
              <a:spLocks noChangeAspect="1" noChangeArrowheads="1"/>
            </p:cNvSpPr>
            <p:nvPr/>
          </p:nvSpPr>
          <p:spPr bwMode="auto">
            <a:xfrm>
              <a:off x="2131" y="1136"/>
              <a:ext cx="2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Lucida Sans Unicode" pitchFamily="34" charset="0"/>
                </a:rPr>
                <a:t>B</a:t>
              </a:r>
              <a:r>
                <a:rPr lang="en-US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" name="Text Box 19"/>
            <p:cNvSpPr txBox="1">
              <a:spLocks noChangeAspect="1" noChangeArrowheads="1"/>
            </p:cNvSpPr>
            <p:nvPr/>
          </p:nvSpPr>
          <p:spPr bwMode="auto">
            <a:xfrm>
              <a:off x="4391" y="1345"/>
              <a:ext cx="3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3" name="Text Box 20"/>
            <p:cNvSpPr txBox="1">
              <a:spLocks noChangeAspect="1" noChangeArrowheads="1"/>
            </p:cNvSpPr>
            <p:nvPr/>
          </p:nvSpPr>
          <p:spPr bwMode="auto">
            <a:xfrm>
              <a:off x="4482" y="1586"/>
              <a:ext cx="31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" name="Text Box 21"/>
            <p:cNvSpPr txBox="1">
              <a:spLocks noChangeAspect="1" noChangeArrowheads="1"/>
            </p:cNvSpPr>
            <p:nvPr/>
          </p:nvSpPr>
          <p:spPr bwMode="auto">
            <a:xfrm>
              <a:off x="3648" y="872"/>
              <a:ext cx="983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</a:t>
              </a:r>
              <a:r>
                <a:rPr lang="en-US" baseline="30000" dirty="0" smtClean="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5" name="Line 22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308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" name="Line 23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261" cy="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" name="Line 24"/>
            <p:cNvSpPr>
              <a:spLocks noChangeAspect="1" noChangeShapeType="1"/>
            </p:cNvSpPr>
            <p:nvPr/>
          </p:nvSpPr>
          <p:spPr bwMode="auto">
            <a:xfrm flipV="1">
              <a:off x="3275" y="1418"/>
              <a:ext cx="1167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" name="Text Box 25"/>
            <p:cNvSpPr txBox="1">
              <a:spLocks noChangeAspect="1" noChangeArrowheads="1"/>
            </p:cNvSpPr>
            <p:nvPr/>
          </p:nvSpPr>
          <p:spPr bwMode="auto">
            <a:xfrm>
              <a:off x="4501" y="1849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</a:t>
              </a:r>
              <a:r>
                <a:rPr lang="en-US" baseline="30000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Times" pitchFamily="18" charset="0"/>
              </a:endParaRPr>
            </a:p>
          </p:txBody>
        </p:sp>
        <p:sp>
          <p:nvSpPr>
            <p:cNvPr id="29" name="Text Box 26"/>
            <p:cNvSpPr txBox="1">
              <a:spLocks noChangeAspect="1" noChangeArrowheads="1"/>
            </p:cNvSpPr>
            <p:nvPr/>
          </p:nvSpPr>
          <p:spPr bwMode="auto">
            <a:xfrm>
              <a:off x="2786" y="1578"/>
              <a:ext cx="32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Lucida Sans Unicode" pitchFamily="34" charset="0"/>
                </a:rPr>
                <a:t>D</a:t>
              </a:r>
              <a:r>
                <a:rPr lang="en-US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auto">
            <a:xfrm>
              <a:off x="2587" y="1449"/>
              <a:ext cx="273" cy="111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3239" y="1560"/>
              <a:ext cx="217" cy="11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" name="Oval 29"/>
            <p:cNvSpPr>
              <a:spLocks noChangeArrowheads="1"/>
            </p:cNvSpPr>
            <p:nvPr/>
          </p:nvSpPr>
          <p:spPr bwMode="auto">
            <a:xfrm>
              <a:off x="1010" y="1695"/>
              <a:ext cx="337" cy="1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 flipV="1">
              <a:off x="2405" y="2045"/>
              <a:ext cx="1012" cy="7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2454" y="2123"/>
              <a:ext cx="1010" cy="11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2454" y="2123"/>
              <a:ext cx="770" cy="42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384" y="2016"/>
              <a:ext cx="942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0">
                  <a:solidFill>
                    <a:srgbClr val="0000FF"/>
                  </a:solidFill>
                </a:rPr>
                <a:t>Primary vertex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500826" y="3143248"/>
            <a:ext cx="199685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err="1" smtClean="0"/>
              <a:t>B</a:t>
            </a:r>
            <a:r>
              <a:rPr lang="nl-NL" sz="2000" baseline="-25000" dirty="0" err="1" smtClean="0"/>
              <a:t>s</a:t>
            </a:r>
            <a:r>
              <a:rPr lang="nl-NL" sz="2000" dirty="0" err="1" smtClean="0">
                <a:sym typeface="Wingdings"/>
              </a:rPr>
              <a:t></a:t>
            </a:r>
            <a:r>
              <a:rPr lang="nl-NL" sz="2000" dirty="0" err="1" smtClean="0"/>
              <a:t>D</a:t>
            </a:r>
            <a:r>
              <a:rPr lang="nl-NL" sz="2000" baseline="-25000" dirty="0" err="1" smtClean="0"/>
              <a:t>s</a:t>
            </a:r>
            <a:r>
              <a:rPr lang="nl-NL" sz="2000" baseline="30000" dirty="0" smtClean="0"/>
              <a:t>–</a:t>
            </a:r>
            <a:r>
              <a:rPr lang="nl-NL" sz="2000" dirty="0" smtClean="0"/>
              <a:t> </a:t>
            </a:r>
            <a:r>
              <a:rPr lang="nl-NL" sz="2000" dirty="0" smtClean="0"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000" baseline="30000" dirty="0" smtClean="0">
                <a:latin typeface="Symbol" pitchFamily="18" charset="2"/>
                <a:cs typeface="Times New Roman" pitchFamily="18" charset="0"/>
              </a:rPr>
              <a:t>+</a:t>
            </a:r>
            <a:r>
              <a:rPr lang="nl-NL" sz="2000" dirty="0" smtClean="0"/>
              <a:t> (2 fb</a:t>
            </a:r>
            <a:r>
              <a:rPr lang="nl-NL" sz="2000" baseline="30000" dirty="0" smtClean="0"/>
              <a:t>-1</a:t>
            </a:r>
            <a:r>
              <a:rPr lang="nl-NL" sz="2000" dirty="0" smtClean="0"/>
              <a:t>)</a:t>
            </a:r>
            <a:endParaRPr lang="nl-NL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214283" y="2939663"/>
            <a:ext cx="371477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i="1" u="sng" dirty="0" err="1" smtClean="0"/>
              <a:t>Experimental</a:t>
            </a:r>
            <a:r>
              <a:rPr lang="nl-NL" sz="2400" i="1" u="sng" dirty="0" smtClean="0"/>
              <a:t> </a:t>
            </a:r>
            <a:r>
              <a:rPr lang="nl-NL" sz="2400" i="1" u="sng" dirty="0" err="1" smtClean="0"/>
              <a:t>Situation</a:t>
            </a:r>
            <a:r>
              <a:rPr lang="nl-NL" sz="2400" i="1" u="sng" dirty="0" smtClean="0"/>
              <a:t>:</a:t>
            </a:r>
          </a:p>
          <a:p>
            <a:r>
              <a:rPr lang="nl-NL" dirty="0" err="1" smtClean="0">
                <a:solidFill>
                  <a:srgbClr val="006600"/>
                </a:solidFill>
              </a:rPr>
              <a:t>Ideal</a:t>
            </a:r>
            <a:r>
              <a:rPr lang="nl-NL" dirty="0" smtClean="0">
                <a:solidFill>
                  <a:srgbClr val="006600"/>
                </a:solidFill>
              </a:rPr>
              <a:t> </a:t>
            </a:r>
            <a:r>
              <a:rPr lang="nl-NL" dirty="0" err="1" smtClean="0">
                <a:solidFill>
                  <a:srgbClr val="006600"/>
                </a:solidFill>
              </a:rPr>
              <a:t>measurement</a:t>
            </a:r>
            <a:r>
              <a:rPr lang="nl-NL" dirty="0" smtClean="0">
                <a:solidFill>
                  <a:srgbClr val="006600"/>
                </a:solidFill>
              </a:rPr>
              <a:t> (</a:t>
            </a:r>
            <a:r>
              <a:rPr lang="nl-NL" dirty="0" err="1" smtClean="0">
                <a:solidFill>
                  <a:srgbClr val="006600"/>
                </a:solidFill>
              </a:rPr>
              <a:t>no</a:t>
            </a:r>
            <a:r>
              <a:rPr lang="nl-NL" dirty="0" smtClean="0">
                <a:solidFill>
                  <a:srgbClr val="006600"/>
                </a:solidFill>
              </a:rPr>
              <a:t> </a:t>
            </a:r>
            <a:r>
              <a:rPr lang="nl-NL" dirty="0" err="1" smtClean="0">
                <a:solidFill>
                  <a:srgbClr val="006600"/>
                </a:solidFill>
              </a:rPr>
              <a:t>dilutions</a:t>
            </a:r>
            <a:r>
              <a:rPr lang="nl-NL" dirty="0" smtClean="0">
                <a:solidFill>
                  <a:srgbClr val="006600"/>
                </a:solidFill>
              </a:rPr>
              <a:t>)</a:t>
            </a:r>
          </a:p>
          <a:p>
            <a:r>
              <a:rPr lang="nl-NL" dirty="0" smtClean="0">
                <a:solidFill>
                  <a:srgbClr val="003399"/>
                </a:solidFill>
              </a:rPr>
              <a:t>+ </a:t>
            </a:r>
            <a:r>
              <a:rPr lang="nl-NL" dirty="0" err="1" smtClean="0">
                <a:solidFill>
                  <a:srgbClr val="003399"/>
                </a:solidFill>
              </a:rPr>
              <a:t>Realistic</a:t>
            </a:r>
            <a:r>
              <a:rPr lang="nl-NL" dirty="0" smtClean="0">
                <a:solidFill>
                  <a:srgbClr val="003399"/>
                </a:solidFill>
              </a:rPr>
              <a:t> </a:t>
            </a:r>
            <a:r>
              <a:rPr lang="nl-NL" dirty="0" err="1" smtClean="0">
                <a:solidFill>
                  <a:srgbClr val="003399"/>
                </a:solidFill>
              </a:rPr>
              <a:t>flavour</a:t>
            </a:r>
            <a:r>
              <a:rPr lang="nl-NL" dirty="0" smtClean="0">
                <a:solidFill>
                  <a:srgbClr val="003399"/>
                </a:solidFill>
              </a:rPr>
              <a:t> </a:t>
            </a:r>
            <a:r>
              <a:rPr lang="nl-NL" dirty="0" err="1" smtClean="0">
                <a:solidFill>
                  <a:srgbClr val="003399"/>
                </a:solidFill>
              </a:rPr>
              <a:t>tagging</a:t>
            </a:r>
            <a:r>
              <a:rPr lang="nl-NL" dirty="0" smtClean="0">
                <a:solidFill>
                  <a:srgbClr val="003399"/>
                </a:solidFill>
              </a:rPr>
              <a:t> </a:t>
            </a:r>
            <a:r>
              <a:rPr lang="nl-NL" dirty="0" err="1" smtClean="0">
                <a:solidFill>
                  <a:srgbClr val="003399"/>
                </a:solidFill>
              </a:rPr>
              <a:t>dilution</a:t>
            </a:r>
            <a:endParaRPr lang="nl-NL" dirty="0" smtClean="0">
              <a:solidFill>
                <a:srgbClr val="003399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57818" y="1000108"/>
            <a:ext cx="3513975" cy="400110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err="1" smtClean="0">
                <a:solidFill>
                  <a:srgbClr val="0000FF"/>
                </a:solidFill>
              </a:rPr>
              <a:t>Measurement</a:t>
            </a:r>
            <a:r>
              <a:rPr lang="nl-NL" sz="2000" dirty="0" smtClean="0">
                <a:solidFill>
                  <a:srgbClr val="0000FF"/>
                </a:solidFill>
              </a:rPr>
              <a:t> of </a:t>
            </a:r>
            <a:r>
              <a:rPr lang="nl-NL" sz="2000" dirty="0" err="1" smtClean="0">
                <a:solidFill>
                  <a:srgbClr val="0000FF"/>
                </a:solidFill>
              </a:rPr>
              <a:t>Bs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oscillations</a:t>
            </a:r>
            <a:r>
              <a:rPr lang="nl-NL" sz="2000" dirty="0" smtClean="0">
                <a:solidFill>
                  <a:srgbClr val="0000FF"/>
                </a:solidFill>
              </a:rPr>
              <a:t>:</a:t>
            </a:r>
            <a:endParaRPr lang="nl-NL" sz="2000" dirty="0">
              <a:solidFill>
                <a:srgbClr val="0000FF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201251" y="339866"/>
            <a:ext cx="544381" cy="0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sm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770470" y="114300"/>
            <a:ext cx="290275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66700" y="2413000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 err="1" smtClean="0">
                <a:solidFill>
                  <a:srgbClr val="FF0000"/>
                </a:solidFill>
              </a:rPr>
              <a:t>B</a:t>
            </a:r>
            <a:r>
              <a:rPr lang="nl-NL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nl-NL" sz="22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nl-NL" sz="2200" dirty="0" err="1" smtClean="0">
                <a:solidFill>
                  <a:srgbClr val="FF0000"/>
                </a:solidFill>
              </a:rPr>
              <a:t>D</a:t>
            </a:r>
            <a:r>
              <a:rPr lang="nl-NL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nl-NL" sz="2200" baseline="30000" dirty="0">
                <a:solidFill>
                  <a:srgbClr val="FF0000"/>
                </a:solidFill>
              </a:rPr>
              <a:t>–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r>
              <a:rPr lang="nl-NL" sz="22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200" baseline="30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+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15836" y="2425700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 err="1" smtClean="0">
                <a:solidFill>
                  <a:srgbClr val="0000FF"/>
                </a:solidFill>
              </a:rPr>
              <a:t>B</a:t>
            </a:r>
            <a:r>
              <a:rPr lang="nl-NL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nl-NL" sz="2200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nl-NL" sz="2200" dirty="0" err="1" smtClean="0">
                <a:solidFill>
                  <a:srgbClr val="0000FF"/>
                </a:solidFill>
              </a:rPr>
              <a:t>D</a:t>
            </a:r>
            <a:r>
              <a:rPr lang="nl-NL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nl-NL" sz="2200" baseline="30000" dirty="0" smtClean="0">
                <a:solidFill>
                  <a:srgbClr val="0000FF"/>
                </a:solidFill>
              </a:rPr>
              <a:t>+</a:t>
            </a:r>
            <a:r>
              <a:rPr lang="nl-NL" sz="2200" dirty="0" smtClean="0">
                <a:solidFill>
                  <a:srgbClr val="0000FF"/>
                </a:solidFill>
              </a:rPr>
              <a:t> </a:t>
            </a:r>
            <a:r>
              <a:rPr lang="nl-NL" sz="2200" dirty="0" smtClean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200" baseline="30000" dirty="0" smtClean="0">
                <a:solidFill>
                  <a:srgbClr val="0000FF"/>
                </a:solidFill>
              </a:rPr>
              <a:t>–</a:t>
            </a:r>
            <a:r>
              <a:rPr lang="nl-NL" sz="2200" dirty="0" smtClean="0">
                <a:solidFill>
                  <a:srgbClr val="0000FF"/>
                </a:solidFill>
              </a:rPr>
              <a:t> 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44678" y="2438400"/>
            <a:ext cx="253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;</a:t>
            </a:r>
            <a:endParaRPr lang="en-US" sz="2000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2257993" y="2501900"/>
            <a:ext cx="199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62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2AB-BEC4-44CA-8329-E03F4800C4AF}" type="slidenum">
              <a:rPr lang="en-US"/>
              <a:pPr/>
              <a:t>35</a:t>
            </a:fld>
            <a:endParaRPr lang="en-US"/>
          </a:p>
        </p:txBody>
      </p:sp>
      <p:pic>
        <p:nvPicPr>
          <p:cNvPr id="44044" name="Picture 12" descr="Wiggle3"/>
          <p:cNvPicPr>
            <a:picLocks noChangeAspect="1" noChangeArrowheads="1"/>
          </p:cNvPicPr>
          <p:nvPr/>
        </p:nvPicPr>
        <p:blipFill>
          <a:blip r:embed="rId2"/>
          <a:srcRect l="3456" t="3075" r="3287" b="2145"/>
          <a:stretch>
            <a:fillRect/>
          </a:stretch>
        </p:blipFill>
        <p:spPr bwMode="auto">
          <a:xfrm>
            <a:off x="4608513" y="1374789"/>
            <a:ext cx="4208462" cy="40544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Measuring </a:t>
            </a:r>
            <a:r>
              <a:rPr lang="en-GB" dirty="0" err="1"/>
              <a:t>B</a:t>
            </a:r>
            <a:r>
              <a:rPr lang="en-GB" baseline="-25000" dirty="0" err="1"/>
              <a:t>s</a:t>
            </a:r>
            <a:r>
              <a:rPr lang="en-GB" dirty="0"/>
              <a:t>       </a:t>
            </a:r>
            <a:r>
              <a:rPr lang="en-GB" dirty="0" err="1"/>
              <a:t>B</a:t>
            </a:r>
            <a:r>
              <a:rPr lang="en-GB" baseline="-25000" dirty="0" err="1"/>
              <a:t>s</a:t>
            </a:r>
            <a:r>
              <a:rPr lang="en-GB" dirty="0"/>
              <a:t> Oscillations</a:t>
            </a:r>
            <a:endParaRPr lang="nl-NL" dirty="0"/>
          </a:p>
        </p:txBody>
      </p:sp>
      <p:grpSp>
        <p:nvGrpSpPr>
          <p:cNvPr id="15" name="Group 45"/>
          <p:cNvGrpSpPr>
            <a:grpSpLocks/>
          </p:cNvGrpSpPr>
          <p:nvPr/>
        </p:nvGrpSpPr>
        <p:grpSpPr bwMode="auto">
          <a:xfrm>
            <a:off x="0" y="785974"/>
            <a:ext cx="4643470" cy="1357142"/>
            <a:chOff x="240" y="872"/>
            <a:chExt cx="4553" cy="1676"/>
          </a:xfrm>
        </p:grpSpPr>
        <p:sp>
          <p:nvSpPr>
            <p:cNvPr id="16" name="Text Box 33"/>
            <p:cNvSpPr txBox="1">
              <a:spLocks noChangeArrowheads="1"/>
            </p:cNvSpPr>
            <p:nvPr/>
          </p:nvSpPr>
          <p:spPr bwMode="auto">
            <a:xfrm>
              <a:off x="2262" y="2170"/>
              <a:ext cx="305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3200" b="0">
                  <a:solidFill>
                    <a:srgbClr val="CC00FF"/>
                  </a:solidFill>
                </a:rPr>
                <a:t>b</a:t>
              </a:r>
              <a:r>
                <a:rPr lang="en-US" sz="3200" b="0" baseline="30000">
                  <a:solidFill>
                    <a:srgbClr val="CC00FF"/>
                  </a:solidFill>
                </a:rPr>
                <a:t>t</a:t>
              </a:r>
              <a:endParaRPr lang="en-US" sz="3200" b="0">
                <a:solidFill>
                  <a:srgbClr val="CC00FF"/>
                </a:solidFill>
                <a:latin typeface="Arial Bar" pitchFamily="34" charset="0"/>
              </a:endParaRP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>
              <a:off x="1203" y="1813"/>
              <a:ext cx="1202" cy="31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grpSp>
          <p:nvGrpSpPr>
            <p:cNvPr id="18" name="Group 20"/>
            <p:cNvGrpSpPr>
              <a:grpSpLocks noChangeAspect="1"/>
            </p:cNvGrpSpPr>
            <p:nvPr/>
          </p:nvGrpSpPr>
          <p:grpSpPr bwMode="auto">
            <a:xfrm>
              <a:off x="240" y="1370"/>
              <a:ext cx="1963" cy="960"/>
              <a:chOff x="768" y="1104"/>
              <a:chExt cx="2016" cy="960"/>
            </a:xfrm>
          </p:grpSpPr>
          <p:sp>
            <p:nvSpPr>
              <p:cNvPr id="38" name="Line 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08" y="1248"/>
                <a:ext cx="720" cy="28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39" name="Line 8"/>
              <p:cNvSpPr>
                <a:spLocks noChangeAspect="1" noChangeShapeType="1"/>
              </p:cNvSpPr>
              <p:nvPr/>
            </p:nvSpPr>
            <p:spPr bwMode="auto">
              <a:xfrm flipV="1">
                <a:off x="1728" y="1200"/>
                <a:ext cx="1056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0" name="Line 9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1008" cy="19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1" name="Line 10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48" cy="52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2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1104" y="1536"/>
                <a:ext cx="624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3" name="Line 12"/>
              <p:cNvSpPr>
                <a:spLocks noChangeAspect="1" noChangeShapeType="1"/>
              </p:cNvSpPr>
              <p:nvPr/>
            </p:nvSpPr>
            <p:spPr bwMode="auto">
              <a:xfrm flipH="1">
                <a:off x="768" y="1536"/>
                <a:ext cx="960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4" name="Line 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56" y="1104"/>
                <a:ext cx="67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5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1728" y="1104"/>
                <a:ext cx="43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19" name="Line 15"/>
            <p:cNvSpPr>
              <a:spLocks noChangeAspect="1" noChangeShapeType="1"/>
            </p:cNvSpPr>
            <p:nvPr/>
          </p:nvSpPr>
          <p:spPr bwMode="auto">
            <a:xfrm flipV="1">
              <a:off x="1173" y="1513"/>
              <a:ext cx="14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" name="Line 16"/>
            <p:cNvSpPr>
              <a:spLocks noChangeAspect="1" noChangeShapeType="1"/>
            </p:cNvSpPr>
            <p:nvPr/>
          </p:nvSpPr>
          <p:spPr bwMode="auto">
            <a:xfrm>
              <a:off x="2669" y="1513"/>
              <a:ext cx="606" cy="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" name="Line 17"/>
            <p:cNvSpPr>
              <a:spLocks noChangeAspect="1" noChangeShapeType="1"/>
            </p:cNvSpPr>
            <p:nvPr/>
          </p:nvSpPr>
          <p:spPr bwMode="auto">
            <a:xfrm flipV="1">
              <a:off x="2669" y="1083"/>
              <a:ext cx="934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" name="Text Box 18"/>
            <p:cNvSpPr txBox="1">
              <a:spLocks noChangeAspect="1" noChangeArrowheads="1"/>
            </p:cNvSpPr>
            <p:nvPr/>
          </p:nvSpPr>
          <p:spPr bwMode="auto">
            <a:xfrm>
              <a:off x="2131" y="1136"/>
              <a:ext cx="2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Lucida Sans Unicode" pitchFamily="34" charset="0"/>
                </a:rPr>
                <a:t>B</a:t>
              </a:r>
              <a:r>
                <a:rPr lang="en-US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3" name="Text Box 19"/>
            <p:cNvSpPr txBox="1">
              <a:spLocks noChangeAspect="1" noChangeArrowheads="1"/>
            </p:cNvSpPr>
            <p:nvPr/>
          </p:nvSpPr>
          <p:spPr bwMode="auto">
            <a:xfrm>
              <a:off x="4391" y="1345"/>
              <a:ext cx="3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" name="Text Box 20"/>
            <p:cNvSpPr txBox="1">
              <a:spLocks noChangeAspect="1" noChangeArrowheads="1"/>
            </p:cNvSpPr>
            <p:nvPr/>
          </p:nvSpPr>
          <p:spPr bwMode="auto">
            <a:xfrm>
              <a:off x="4482" y="1586"/>
              <a:ext cx="31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5" name="Text Box 21"/>
            <p:cNvSpPr txBox="1">
              <a:spLocks noChangeAspect="1" noChangeArrowheads="1"/>
            </p:cNvSpPr>
            <p:nvPr/>
          </p:nvSpPr>
          <p:spPr bwMode="auto">
            <a:xfrm>
              <a:off x="3648" y="872"/>
              <a:ext cx="983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</a:t>
              </a:r>
              <a:r>
                <a:rPr lang="en-US" baseline="30000" dirty="0" smtClean="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6" name="Line 22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308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261" cy="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V="1">
              <a:off x="3275" y="1418"/>
              <a:ext cx="1167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" name="Text Box 25"/>
            <p:cNvSpPr txBox="1">
              <a:spLocks noChangeAspect="1" noChangeArrowheads="1"/>
            </p:cNvSpPr>
            <p:nvPr/>
          </p:nvSpPr>
          <p:spPr bwMode="auto">
            <a:xfrm>
              <a:off x="4501" y="1849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</a:t>
              </a:r>
              <a:r>
                <a:rPr lang="en-US" baseline="30000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Times" pitchFamily="18" charset="0"/>
              </a:endParaRPr>
            </a:p>
          </p:txBody>
        </p:sp>
        <p:sp>
          <p:nvSpPr>
            <p:cNvPr id="30" name="Text Box 26"/>
            <p:cNvSpPr txBox="1">
              <a:spLocks noChangeAspect="1" noChangeArrowheads="1"/>
            </p:cNvSpPr>
            <p:nvPr/>
          </p:nvSpPr>
          <p:spPr bwMode="auto">
            <a:xfrm>
              <a:off x="2786" y="1578"/>
              <a:ext cx="32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Lucida Sans Unicode" pitchFamily="34" charset="0"/>
                </a:rPr>
                <a:t>D</a:t>
              </a:r>
              <a:r>
                <a:rPr lang="en-US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2587" y="1449"/>
              <a:ext cx="273" cy="111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3239" y="1560"/>
              <a:ext cx="217" cy="11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1010" y="1695"/>
              <a:ext cx="337" cy="1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 flipV="1">
              <a:off x="2405" y="2045"/>
              <a:ext cx="1012" cy="7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2454" y="2123"/>
              <a:ext cx="1010" cy="11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2454" y="2123"/>
              <a:ext cx="770" cy="42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384" y="2016"/>
              <a:ext cx="942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0">
                  <a:solidFill>
                    <a:srgbClr val="0000FF"/>
                  </a:solidFill>
                </a:rPr>
                <a:t>Primary vertex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500826" y="3143248"/>
            <a:ext cx="199685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err="1" smtClean="0"/>
              <a:t>B</a:t>
            </a:r>
            <a:r>
              <a:rPr lang="nl-NL" sz="2000" baseline="-25000" dirty="0" err="1" smtClean="0"/>
              <a:t>s</a:t>
            </a:r>
            <a:r>
              <a:rPr lang="nl-NL" sz="2000" dirty="0" err="1" smtClean="0">
                <a:sym typeface="Wingdings"/>
              </a:rPr>
              <a:t></a:t>
            </a:r>
            <a:r>
              <a:rPr lang="nl-NL" sz="2000" dirty="0" err="1" smtClean="0"/>
              <a:t>D</a:t>
            </a:r>
            <a:r>
              <a:rPr lang="nl-NL" sz="2000" baseline="-25000" dirty="0" err="1" smtClean="0"/>
              <a:t>s</a:t>
            </a:r>
            <a:r>
              <a:rPr lang="nl-NL" sz="2000" baseline="30000" dirty="0" smtClean="0"/>
              <a:t>–</a:t>
            </a:r>
            <a:r>
              <a:rPr lang="nl-NL" sz="2000" dirty="0" smtClean="0"/>
              <a:t> </a:t>
            </a:r>
            <a:r>
              <a:rPr lang="nl-NL" sz="2000" dirty="0" smtClean="0"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000" baseline="30000" dirty="0" smtClean="0">
                <a:latin typeface="Symbol" pitchFamily="18" charset="2"/>
                <a:cs typeface="Times New Roman" pitchFamily="18" charset="0"/>
              </a:rPr>
              <a:t>+</a:t>
            </a:r>
            <a:r>
              <a:rPr lang="nl-NL" sz="2000" dirty="0" smtClean="0"/>
              <a:t> (2 fb</a:t>
            </a:r>
            <a:r>
              <a:rPr lang="nl-NL" sz="2000" baseline="30000" dirty="0" smtClean="0"/>
              <a:t>-1</a:t>
            </a:r>
            <a:r>
              <a:rPr lang="nl-NL" sz="2000" dirty="0" smtClean="0"/>
              <a:t>)</a:t>
            </a:r>
            <a:endParaRPr lang="nl-NL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214283" y="2939663"/>
            <a:ext cx="3714776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i="1" u="sng" dirty="0" err="1" smtClean="0"/>
              <a:t>Experimental</a:t>
            </a:r>
            <a:r>
              <a:rPr lang="nl-NL" sz="2400" i="1" u="sng" dirty="0" smtClean="0"/>
              <a:t> </a:t>
            </a:r>
            <a:r>
              <a:rPr lang="nl-NL" sz="2400" i="1" u="sng" dirty="0" err="1" smtClean="0"/>
              <a:t>Situation</a:t>
            </a:r>
            <a:r>
              <a:rPr lang="nl-NL" sz="2400" i="1" u="sng" dirty="0" smtClean="0"/>
              <a:t>:</a:t>
            </a:r>
          </a:p>
          <a:p>
            <a:r>
              <a:rPr lang="nl-NL" dirty="0" err="1" smtClean="0">
                <a:solidFill>
                  <a:srgbClr val="006600"/>
                </a:solidFill>
              </a:rPr>
              <a:t>Ideal</a:t>
            </a:r>
            <a:r>
              <a:rPr lang="nl-NL" dirty="0" smtClean="0">
                <a:solidFill>
                  <a:srgbClr val="006600"/>
                </a:solidFill>
              </a:rPr>
              <a:t> </a:t>
            </a:r>
            <a:r>
              <a:rPr lang="nl-NL" dirty="0" err="1" smtClean="0">
                <a:solidFill>
                  <a:srgbClr val="006600"/>
                </a:solidFill>
              </a:rPr>
              <a:t>measurement</a:t>
            </a:r>
            <a:r>
              <a:rPr lang="nl-NL" dirty="0" smtClean="0">
                <a:solidFill>
                  <a:srgbClr val="006600"/>
                </a:solidFill>
              </a:rPr>
              <a:t> (</a:t>
            </a:r>
            <a:r>
              <a:rPr lang="nl-NL" dirty="0" err="1" smtClean="0">
                <a:solidFill>
                  <a:srgbClr val="006600"/>
                </a:solidFill>
              </a:rPr>
              <a:t>no</a:t>
            </a:r>
            <a:r>
              <a:rPr lang="nl-NL" dirty="0" smtClean="0">
                <a:solidFill>
                  <a:srgbClr val="006600"/>
                </a:solidFill>
              </a:rPr>
              <a:t> </a:t>
            </a:r>
            <a:r>
              <a:rPr lang="nl-NL" dirty="0" err="1" smtClean="0">
                <a:solidFill>
                  <a:srgbClr val="006600"/>
                </a:solidFill>
              </a:rPr>
              <a:t>dilutions</a:t>
            </a:r>
            <a:r>
              <a:rPr lang="nl-NL" dirty="0" smtClean="0">
                <a:solidFill>
                  <a:srgbClr val="006600"/>
                </a:solidFill>
              </a:rPr>
              <a:t>)</a:t>
            </a:r>
          </a:p>
          <a:p>
            <a:r>
              <a:rPr lang="nl-NL" dirty="0" smtClean="0">
                <a:solidFill>
                  <a:srgbClr val="003399"/>
                </a:solidFill>
              </a:rPr>
              <a:t>+ </a:t>
            </a:r>
            <a:r>
              <a:rPr lang="nl-NL" dirty="0" err="1" smtClean="0">
                <a:solidFill>
                  <a:srgbClr val="003399"/>
                </a:solidFill>
              </a:rPr>
              <a:t>Realistic</a:t>
            </a:r>
            <a:r>
              <a:rPr lang="nl-NL" dirty="0" smtClean="0">
                <a:solidFill>
                  <a:srgbClr val="003399"/>
                </a:solidFill>
              </a:rPr>
              <a:t> </a:t>
            </a:r>
            <a:r>
              <a:rPr lang="nl-NL" dirty="0" err="1" smtClean="0">
                <a:solidFill>
                  <a:srgbClr val="003399"/>
                </a:solidFill>
              </a:rPr>
              <a:t>flavour</a:t>
            </a:r>
            <a:r>
              <a:rPr lang="nl-NL" dirty="0" smtClean="0">
                <a:solidFill>
                  <a:srgbClr val="003399"/>
                </a:solidFill>
              </a:rPr>
              <a:t> </a:t>
            </a:r>
            <a:r>
              <a:rPr lang="nl-NL" dirty="0" err="1" smtClean="0">
                <a:solidFill>
                  <a:srgbClr val="003399"/>
                </a:solidFill>
              </a:rPr>
              <a:t>tagging</a:t>
            </a:r>
            <a:r>
              <a:rPr lang="nl-NL" dirty="0" smtClean="0">
                <a:solidFill>
                  <a:srgbClr val="003399"/>
                </a:solidFill>
              </a:rPr>
              <a:t> </a:t>
            </a:r>
            <a:r>
              <a:rPr lang="nl-NL" dirty="0" err="1" smtClean="0">
                <a:solidFill>
                  <a:srgbClr val="003399"/>
                </a:solidFill>
              </a:rPr>
              <a:t>dilution</a:t>
            </a:r>
            <a:endParaRPr lang="nl-NL" dirty="0" smtClean="0">
              <a:solidFill>
                <a:srgbClr val="003399"/>
              </a:solidFill>
            </a:endParaRPr>
          </a:p>
          <a:p>
            <a:r>
              <a:rPr lang="nl-NL" dirty="0" smtClean="0">
                <a:solidFill>
                  <a:srgbClr val="FF6600"/>
                </a:solidFill>
              </a:rPr>
              <a:t>+ </a:t>
            </a:r>
            <a:r>
              <a:rPr lang="nl-NL" dirty="0" err="1" smtClean="0">
                <a:solidFill>
                  <a:srgbClr val="FF6600"/>
                </a:solidFill>
              </a:rPr>
              <a:t>Realistic</a:t>
            </a:r>
            <a:r>
              <a:rPr lang="nl-NL" dirty="0" smtClean="0">
                <a:solidFill>
                  <a:srgbClr val="FF6600"/>
                </a:solidFill>
              </a:rPr>
              <a:t> </a:t>
            </a:r>
            <a:r>
              <a:rPr lang="nl-NL" dirty="0" err="1" smtClean="0">
                <a:solidFill>
                  <a:srgbClr val="FF6600"/>
                </a:solidFill>
              </a:rPr>
              <a:t>decay</a:t>
            </a:r>
            <a:r>
              <a:rPr lang="nl-NL" dirty="0" smtClean="0">
                <a:solidFill>
                  <a:srgbClr val="FF6600"/>
                </a:solidFill>
              </a:rPr>
              <a:t> time </a:t>
            </a:r>
            <a:r>
              <a:rPr lang="nl-NL" dirty="0" err="1" smtClean="0">
                <a:solidFill>
                  <a:srgbClr val="FF6600"/>
                </a:solidFill>
              </a:rPr>
              <a:t>resolution</a:t>
            </a:r>
            <a:endParaRPr lang="nl-NL" dirty="0" smtClean="0">
              <a:solidFill>
                <a:srgbClr val="FF66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57818" y="1000108"/>
            <a:ext cx="3513975" cy="400110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err="1" smtClean="0">
                <a:solidFill>
                  <a:srgbClr val="0000FF"/>
                </a:solidFill>
              </a:rPr>
              <a:t>Measurement</a:t>
            </a:r>
            <a:r>
              <a:rPr lang="nl-NL" sz="2000" dirty="0" smtClean="0">
                <a:solidFill>
                  <a:srgbClr val="0000FF"/>
                </a:solidFill>
              </a:rPr>
              <a:t> of </a:t>
            </a:r>
            <a:r>
              <a:rPr lang="nl-NL" sz="2000" dirty="0" err="1" smtClean="0">
                <a:solidFill>
                  <a:srgbClr val="0000FF"/>
                </a:solidFill>
              </a:rPr>
              <a:t>Bs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oscillations</a:t>
            </a:r>
            <a:r>
              <a:rPr lang="nl-NL" sz="2000" dirty="0" smtClean="0">
                <a:solidFill>
                  <a:srgbClr val="0000FF"/>
                </a:solidFill>
              </a:rPr>
              <a:t>:</a:t>
            </a:r>
            <a:endParaRPr lang="nl-NL" sz="2000" dirty="0">
              <a:solidFill>
                <a:srgbClr val="0000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201251" y="339866"/>
            <a:ext cx="544381" cy="0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sm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770470" y="114300"/>
            <a:ext cx="290275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6700" y="2413000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 err="1" smtClean="0">
                <a:solidFill>
                  <a:srgbClr val="FF0000"/>
                </a:solidFill>
              </a:rPr>
              <a:t>B</a:t>
            </a:r>
            <a:r>
              <a:rPr lang="nl-NL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nl-NL" sz="22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nl-NL" sz="2200" dirty="0" err="1" smtClean="0">
                <a:solidFill>
                  <a:srgbClr val="FF0000"/>
                </a:solidFill>
              </a:rPr>
              <a:t>D</a:t>
            </a:r>
            <a:r>
              <a:rPr lang="nl-NL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nl-NL" sz="2200" baseline="30000" dirty="0">
                <a:solidFill>
                  <a:srgbClr val="FF0000"/>
                </a:solidFill>
              </a:rPr>
              <a:t>–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r>
              <a:rPr lang="nl-NL" sz="22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200" baseline="30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+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15836" y="2425700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 err="1" smtClean="0">
                <a:solidFill>
                  <a:srgbClr val="0000FF"/>
                </a:solidFill>
              </a:rPr>
              <a:t>B</a:t>
            </a:r>
            <a:r>
              <a:rPr lang="nl-NL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nl-NL" sz="2200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nl-NL" sz="2200" dirty="0" err="1" smtClean="0">
                <a:solidFill>
                  <a:srgbClr val="0000FF"/>
                </a:solidFill>
              </a:rPr>
              <a:t>D</a:t>
            </a:r>
            <a:r>
              <a:rPr lang="nl-NL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nl-NL" sz="2200" baseline="30000" dirty="0" smtClean="0">
                <a:solidFill>
                  <a:srgbClr val="0000FF"/>
                </a:solidFill>
              </a:rPr>
              <a:t>+</a:t>
            </a:r>
            <a:r>
              <a:rPr lang="nl-NL" sz="2200" dirty="0" smtClean="0">
                <a:solidFill>
                  <a:srgbClr val="0000FF"/>
                </a:solidFill>
              </a:rPr>
              <a:t> </a:t>
            </a:r>
            <a:r>
              <a:rPr lang="nl-NL" sz="2200" dirty="0" smtClean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200" baseline="30000" dirty="0" smtClean="0">
                <a:solidFill>
                  <a:srgbClr val="0000FF"/>
                </a:solidFill>
              </a:rPr>
              <a:t>–</a:t>
            </a:r>
            <a:r>
              <a:rPr lang="nl-NL" sz="2200" dirty="0" smtClean="0">
                <a:solidFill>
                  <a:srgbClr val="0000FF"/>
                </a:solidFill>
              </a:rPr>
              <a:t> 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44678" y="2438400"/>
            <a:ext cx="253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;</a:t>
            </a:r>
            <a:endParaRPr lang="en-US" sz="20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257993" y="2501900"/>
            <a:ext cx="199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7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2AB-BEC4-44CA-8329-E03F4800C4AF}" type="slidenum">
              <a:rPr lang="en-US"/>
              <a:pPr/>
              <a:t>36</a:t>
            </a:fld>
            <a:endParaRPr lang="en-US"/>
          </a:p>
        </p:txBody>
      </p:sp>
      <p:pic>
        <p:nvPicPr>
          <p:cNvPr id="44045" name="Picture 13" descr="Wiggle4"/>
          <p:cNvPicPr>
            <a:picLocks noChangeAspect="1" noChangeArrowheads="1"/>
          </p:cNvPicPr>
          <p:nvPr/>
        </p:nvPicPr>
        <p:blipFill>
          <a:blip r:embed="rId2"/>
          <a:srcRect l="3716" t="2495" r="3816" b="2316"/>
          <a:stretch>
            <a:fillRect/>
          </a:stretch>
        </p:blipFill>
        <p:spPr bwMode="auto">
          <a:xfrm>
            <a:off x="4613275" y="1428736"/>
            <a:ext cx="4171950" cy="40703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Measuring </a:t>
            </a:r>
            <a:r>
              <a:rPr lang="en-GB" dirty="0" err="1"/>
              <a:t>B</a:t>
            </a:r>
            <a:r>
              <a:rPr lang="en-GB" baseline="-25000" dirty="0" err="1"/>
              <a:t>s</a:t>
            </a:r>
            <a:r>
              <a:rPr lang="en-GB" dirty="0"/>
              <a:t>       </a:t>
            </a:r>
            <a:r>
              <a:rPr lang="en-GB" dirty="0" err="1"/>
              <a:t>B</a:t>
            </a:r>
            <a:r>
              <a:rPr lang="en-GB" baseline="-25000" dirty="0" err="1"/>
              <a:t>s</a:t>
            </a:r>
            <a:r>
              <a:rPr lang="en-GB" dirty="0"/>
              <a:t> Oscillations</a:t>
            </a:r>
            <a:endParaRPr lang="nl-NL" dirty="0"/>
          </a:p>
        </p:txBody>
      </p:sp>
      <p:grpSp>
        <p:nvGrpSpPr>
          <p:cNvPr id="15" name="Group 45"/>
          <p:cNvGrpSpPr>
            <a:grpSpLocks/>
          </p:cNvGrpSpPr>
          <p:nvPr/>
        </p:nvGrpSpPr>
        <p:grpSpPr bwMode="auto">
          <a:xfrm>
            <a:off x="0" y="785974"/>
            <a:ext cx="4643470" cy="1357142"/>
            <a:chOff x="240" y="872"/>
            <a:chExt cx="4553" cy="1676"/>
          </a:xfrm>
        </p:grpSpPr>
        <p:sp>
          <p:nvSpPr>
            <p:cNvPr id="16" name="Text Box 33"/>
            <p:cNvSpPr txBox="1">
              <a:spLocks noChangeArrowheads="1"/>
            </p:cNvSpPr>
            <p:nvPr/>
          </p:nvSpPr>
          <p:spPr bwMode="auto">
            <a:xfrm>
              <a:off x="2262" y="2170"/>
              <a:ext cx="305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3200" b="0">
                  <a:solidFill>
                    <a:srgbClr val="CC00FF"/>
                  </a:solidFill>
                </a:rPr>
                <a:t>b</a:t>
              </a:r>
              <a:r>
                <a:rPr lang="en-US" sz="3200" b="0" baseline="30000">
                  <a:solidFill>
                    <a:srgbClr val="CC00FF"/>
                  </a:solidFill>
                </a:rPr>
                <a:t>t</a:t>
              </a:r>
              <a:endParaRPr lang="en-US" sz="3200" b="0">
                <a:solidFill>
                  <a:srgbClr val="CC00FF"/>
                </a:solidFill>
                <a:latin typeface="Arial Bar" pitchFamily="34" charset="0"/>
              </a:endParaRP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>
              <a:off x="1203" y="1813"/>
              <a:ext cx="1202" cy="31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grpSp>
          <p:nvGrpSpPr>
            <p:cNvPr id="18" name="Group 20"/>
            <p:cNvGrpSpPr>
              <a:grpSpLocks noChangeAspect="1"/>
            </p:cNvGrpSpPr>
            <p:nvPr/>
          </p:nvGrpSpPr>
          <p:grpSpPr bwMode="auto">
            <a:xfrm>
              <a:off x="240" y="1370"/>
              <a:ext cx="1963" cy="960"/>
              <a:chOff x="768" y="1104"/>
              <a:chExt cx="2016" cy="960"/>
            </a:xfrm>
          </p:grpSpPr>
          <p:sp>
            <p:nvSpPr>
              <p:cNvPr id="38" name="Line 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08" y="1248"/>
                <a:ext cx="720" cy="28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39" name="Line 8"/>
              <p:cNvSpPr>
                <a:spLocks noChangeAspect="1" noChangeShapeType="1"/>
              </p:cNvSpPr>
              <p:nvPr/>
            </p:nvSpPr>
            <p:spPr bwMode="auto">
              <a:xfrm flipV="1">
                <a:off x="1728" y="1200"/>
                <a:ext cx="1056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0" name="Line 9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1008" cy="19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1" name="Line 10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48" cy="52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2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1104" y="1536"/>
                <a:ext cx="624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3" name="Line 12"/>
              <p:cNvSpPr>
                <a:spLocks noChangeAspect="1" noChangeShapeType="1"/>
              </p:cNvSpPr>
              <p:nvPr/>
            </p:nvSpPr>
            <p:spPr bwMode="auto">
              <a:xfrm flipH="1">
                <a:off x="768" y="1536"/>
                <a:ext cx="960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4" name="Line 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56" y="1104"/>
                <a:ext cx="67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5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1728" y="1104"/>
                <a:ext cx="43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19" name="Line 15"/>
            <p:cNvSpPr>
              <a:spLocks noChangeAspect="1" noChangeShapeType="1"/>
            </p:cNvSpPr>
            <p:nvPr/>
          </p:nvSpPr>
          <p:spPr bwMode="auto">
            <a:xfrm flipV="1">
              <a:off x="1173" y="1513"/>
              <a:ext cx="14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" name="Line 16"/>
            <p:cNvSpPr>
              <a:spLocks noChangeAspect="1" noChangeShapeType="1"/>
            </p:cNvSpPr>
            <p:nvPr/>
          </p:nvSpPr>
          <p:spPr bwMode="auto">
            <a:xfrm>
              <a:off x="2669" y="1513"/>
              <a:ext cx="606" cy="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" name="Line 17"/>
            <p:cNvSpPr>
              <a:spLocks noChangeAspect="1" noChangeShapeType="1"/>
            </p:cNvSpPr>
            <p:nvPr/>
          </p:nvSpPr>
          <p:spPr bwMode="auto">
            <a:xfrm flipV="1">
              <a:off x="2669" y="1083"/>
              <a:ext cx="934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" name="Text Box 18"/>
            <p:cNvSpPr txBox="1">
              <a:spLocks noChangeAspect="1" noChangeArrowheads="1"/>
            </p:cNvSpPr>
            <p:nvPr/>
          </p:nvSpPr>
          <p:spPr bwMode="auto">
            <a:xfrm>
              <a:off x="2131" y="1136"/>
              <a:ext cx="2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Lucida Sans Unicode" pitchFamily="34" charset="0"/>
                </a:rPr>
                <a:t>B</a:t>
              </a:r>
              <a:r>
                <a:rPr lang="en-US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3" name="Text Box 19"/>
            <p:cNvSpPr txBox="1">
              <a:spLocks noChangeAspect="1" noChangeArrowheads="1"/>
            </p:cNvSpPr>
            <p:nvPr/>
          </p:nvSpPr>
          <p:spPr bwMode="auto">
            <a:xfrm>
              <a:off x="4391" y="1345"/>
              <a:ext cx="3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" name="Text Box 20"/>
            <p:cNvSpPr txBox="1">
              <a:spLocks noChangeAspect="1" noChangeArrowheads="1"/>
            </p:cNvSpPr>
            <p:nvPr/>
          </p:nvSpPr>
          <p:spPr bwMode="auto">
            <a:xfrm>
              <a:off x="4482" y="1586"/>
              <a:ext cx="31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5" name="Text Box 21"/>
            <p:cNvSpPr txBox="1">
              <a:spLocks noChangeAspect="1" noChangeArrowheads="1"/>
            </p:cNvSpPr>
            <p:nvPr/>
          </p:nvSpPr>
          <p:spPr bwMode="auto">
            <a:xfrm>
              <a:off x="3648" y="872"/>
              <a:ext cx="983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</a:t>
              </a:r>
              <a:r>
                <a:rPr lang="en-US" baseline="30000" dirty="0" smtClean="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6" name="Line 22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308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261" cy="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V="1">
              <a:off x="3275" y="1418"/>
              <a:ext cx="1167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" name="Text Box 25"/>
            <p:cNvSpPr txBox="1">
              <a:spLocks noChangeAspect="1" noChangeArrowheads="1"/>
            </p:cNvSpPr>
            <p:nvPr/>
          </p:nvSpPr>
          <p:spPr bwMode="auto">
            <a:xfrm>
              <a:off x="4501" y="1849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</a:t>
              </a:r>
              <a:r>
                <a:rPr lang="en-US" baseline="30000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Times" pitchFamily="18" charset="0"/>
              </a:endParaRPr>
            </a:p>
          </p:txBody>
        </p:sp>
        <p:sp>
          <p:nvSpPr>
            <p:cNvPr id="30" name="Text Box 26"/>
            <p:cNvSpPr txBox="1">
              <a:spLocks noChangeAspect="1" noChangeArrowheads="1"/>
            </p:cNvSpPr>
            <p:nvPr/>
          </p:nvSpPr>
          <p:spPr bwMode="auto">
            <a:xfrm>
              <a:off x="2762" y="1578"/>
              <a:ext cx="32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Lucida Sans Unicode" pitchFamily="34" charset="0"/>
                </a:rPr>
                <a:t>D</a:t>
              </a:r>
              <a:r>
                <a:rPr lang="en-US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2587" y="1449"/>
              <a:ext cx="273" cy="111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3239" y="1560"/>
              <a:ext cx="217" cy="11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1010" y="1695"/>
              <a:ext cx="337" cy="1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 flipV="1">
              <a:off x="2405" y="2045"/>
              <a:ext cx="1012" cy="7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2454" y="2123"/>
              <a:ext cx="1010" cy="11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2454" y="2123"/>
              <a:ext cx="770" cy="42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384" y="2016"/>
              <a:ext cx="942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0">
                  <a:solidFill>
                    <a:srgbClr val="0000FF"/>
                  </a:solidFill>
                </a:rPr>
                <a:t>Primary vertex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500826" y="3143248"/>
            <a:ext cx="199685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err="1" smtClean="0"/>
              <a:t>B</a:t>
            </a:r>
            <a:r>
              <a:rPr lang="nl-NL" sz="2000" baseline="-25000" dirty="0" err="1" smtClean="0"/>
              <a:t>s</a:t>
            </a:r>
            <a:r>
              <a:rPr lang="nl-NL" sz="2000" dirty="0" err="1" smtClean="0">
                <a:sym typeface="Wingdings"/>
              </a:rPr>
              <a:t></a:t>
            </a:r>
            <a:r>
              <a:rPr lang="nl-NL" sz="2000" dirty="0" err="1" smtClean="0"/>
              <a:t>D</a:t>
            </a:r>
            <a:r>
              <a:rPr lang="nl-NL" sz="2000" baseline="-25000" dirty="0" err="1" smtClean="0"/>
              <a:t>s</a:t>
            </a:r>
            <a:r>
              <a:rPr lang="nl-NL" sz="2000" baseline="30000" dirty="0" smtClean="0"/>
              <a:t>–</a:t>
            </a:r>
            <a:r>
              <a:rPr lang="nl-NL" sz="2000" dirty="0" smtClean="0"/>
              <a:t> </a:t>
            </a:r>
            <a:r>
              <a:rPr lang="nl-NL" sz="2000" dirty="0" smtClean="0"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000" baseline="30000" dirty="0" smtClean="0">
                <a:latin typeface="Symbol" pitchFamily="18" charset="2"/>
                <a:cs typeface="Times New Roman" pitchFamily="18" charset="0"/>
              </a:rPr>
              <a:t>+</a:t>
            </a:r>
            <a:r>
              <a:rPr lang="nl-NL" sz="2000" dirty="0" smtClean="0"/>
              <a:t> (2 fb</a:t>
            </a:r>
            <a:r>
              <a:rPr lang="nl-NL" sz="2000" baseline="30000" dirty="0" smtClean="0"/>
              <a:t>-1</a:t>
            </a:r>
            <a:r>
              <a:rPr lang="nl-NL" sz="2000" dirty="0" smtClean="0"/>
              <a:t>)</a:t>
            </a:r>
            <a:endParaRPr lang="nl-NL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214283" y="2939663"/>
            <a:ext cx="371477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i="1" u="sng" dirty="0" err="1" smtClean="0"/>
              <a:t>Experimental</a:t>
            </a:r>
            <a:r>
              <a:rPr lang="nl-NL" sz="2400" i="1" u="sng" dirty="0" smtClean="0"/>
              <a:t> </a:t>
            </a:r>
            <a:r>
              <a:rPr lang="nl-NL" sz="2400" i="1" u="sng" dirty="0" err="1" smtClean="0"/>
              <a:t>Situation</a:t>
            </a:r>
            <a:r>
              <a:rPr lang="nl-NL" sz="2400" i="1" u="sng" dirty="0" smtClean="0"/>
              <a:t>:</a:t>
            </a:r>
          </a:p>
          <a:p>
            <a:r>
              <a:rPr lang="nl-NL" dirty="0" err="1" smtClean="0">
                <a:solidFill>
                  <a:srgbClr val="006600"/>
                </a:solidFill>
              </a:rPr>
              <a:t>Ideal</a:t>
            </a:r>
            <a:r>
              <a:rPr lang="nl-NL" dirty="0" smtClean="0">
                <a:solidFill>
                  <a:srgbClr val="006600"/>
                </a:solidFill>
              </a:rPr>
              <a:t> </a:t>
            </a:r>
            <a:r>
              <a:rPr lang="nl-NL" dirty="0" err="1" smtClean="0">
                <a:solidFill>
                  <a:srgbClr val="006600"/>
                </a:solidFill>
              </a:rPr>
              <a:t>measurement</a:t>
            </a:r>
            <a:r>
              <a:rPr lang="nl-NL" dirty="0" smtClean="0">
                <a:solidFill>
                  <a:srgbClr val="006600"/>
                </a:solidFill>
              </a:rPr>
              <a:t> (</a:t>
            </a:r>
            <a:r>
              <a:rPr lang="nl-NL" dirty="0" err="1" smtClean="0">
                <a:solidFill>
                  <a:srgbClr val="006600"/>
                </a:solidFill>
              </a:rPr>
              <a:t>no</a:t>
            </a:r>
            <a:r>
              <a:rPr lang="nl-NL" dirty="0" smtClean="0">
                <a:solidFill>
                  <a:srgbClr val="006600"/>
                </a:solidFill>
              </a:rPr>
              <a:t> </a:t>
            </a:r>
            <a:r>
              <a:rPr lang="nl-NL" dirty="0" err="1" smtClean="0">
                <a:solidFill>
                  <a:srgbClr val="006600"/>
                </a:solidFill>
              </a:rPr>
              <a:t>dilutions</a:t>
            </a:r>
            <a:r>
              <a:rPr lang="nl-NL" dirty="0" smtClean="0">
                <a:solidFill>
                  <a:srgbClr val="006600"/>
                </a:solidFill>
              </a:rPr>
              <a:t>)</a:t>
            </a:r>
          </a:p>
          <a:p>
            <a:r>
              <a:rPr lang="nl-NL" dirty="0" smtClean="0">
                <a:solidFill>
                  <a:srgbClr val="003399"/>
                </a:solidFill>
              </a:rPr>
              <a:t>+ </a:t>
            </a:r>
            <a:r>
              <a:rPr lang="nl-NL" dirty="0" err="1" smtClean="0">
                <a:solidFill>
                  <a:srgbClr val="003399"/>
                </a:solidFill>
              </a:rPr>
              <a:t>Realistic</a:t>
            </a:r>
            <a:r>
              <a:rPr lang="nl-NL" dirty="0" smtClean="0">
                <a:solidFill>
                  <a:srgbClr val="003399"/>
                </a:solidFill>
              </a:rPr>
              <a:t> flavour </a:t>
            </a:r>
            <a:r>
              <a:rPr lang="nl-NL" dirty="0" err="1" smtClean="0">
                <a:solidFill>
                  <a:srgbClr val="003399"/>
                </a:solidFill>
              </a:rPr>
              <a:t>tagging</a:t>
            </a:r>
            <a:r>
              <a:rPr lang="nl-NL" dirty="0" smtClean="0">
                <a:solidFill>
                  <a:srgbClr val="003399"/>
                </a:solidFill>
              </a:rPr>
              <a:t> </a:t>
            </a:r>
            <a:r>
              <a:rPr lang="nl-NL" dirty="0" err="1" smtClean="0">
                <a:solidFill>
                  <a:srgbClr val="003399"/>
                </a:solidFill>
              </a:rPr>
              <a:t>dilution</a:t>
            </a:r>
            <a:endParaRPr lang="nl-NL" dirty="0" smtClean="0">
              <a:solidFill>
                <a:srgbClr val="003399"/>
              </a:solidFill>
            </a:endParaRPr>
          </a:p>
          <a:p>
            <a:r>
              <a:rPr lang="nl-NL" dirty="0" smtClean="0">
                <a:solidFill>
                  <a:srgbClr val="FF6600"/>
                </a:solidFill>
              </a:rPr>
              <a:t>+ </a:t>
            </a:r>
            <a:r>
              <a:rPr lang="nl-NL" dirty="0" err="1" smtClean="0">
                <a:solidFill>
                  <a:srgbClr val="FF6600"/>
                </a:solidFill>
              </a:rPr>
              <a:t>Realistic</a:t>
            </a:r>
            <a:r>
              <a:rPr lang="nl-NL" dirty="0" smtClean="0">
                <a:solidFill>
                  <a:srgbClr val="FF6600"/>
                </a:solidFill>
              </a:rPr>
              <a:t> </a:t>
            </a:r>
            <a:r>
              <a:rPr lang="nl-NL" dirty="0" err="1" smtClean="0">
                <a:solidFill>
                  <a:srgbClr val="FF6600"/>
                </a:solidFill>
              </a:rPr>
              <a:t>decay</a:t>
            </a:r>
            <a:r>
              <a:rPr lang="nl-NL" dirty="0" smtClean="0">
                <a:solidFill>
                  <a:srgbClr val="FF6600"/>
                </a:solidFill>
              </a:rPr>
              <a:t> time </a:t>
            </a:r>
            <a:r>
              <a:rPr lang="nl-NL" dirty="0" err="1" smtClean="0">
                <a:solidFill>
                  <a:srgbClr val="FF6600"/>
                </a:solidFill>
              </a:rPr>
              <a:t>resolution</a:t>
            </a:r>
            <a:endParaRPr lang="nl-NL" dirty="0" smtClean="0">
              <a:solidFill>
                <a:srgbClr val="FF6600"/>
              </a:solidFill>
            </a:endParaRPr>
          </a:p>
          <a:p>
            <a:r>
              <a:rPr lang="nl-NL" dirty="0" smtClean="0">
                <a:solidFill>
                  <a:srgbClr val="990099"/>
                </a:solidFill>
              </a:rPr>
              <a:t>+ Background </a:t>
            </a:r>
            <a:r>
              <a:rPr lang="nl-NL" dirty="0" err="1" smtClean="0">
                <a:solidFill>
                  <a:srgbClr val="990099"/>
                </a:solidFill>
              </a:rPr>
              <a:t>events</a:t>
            </a:r>
            <a:endParaRPr lang="nl-NL" dirty="0" smtClean="0">
              <a:solidFill>
                <a:srgbClr val="990099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57818" y="1000108"/>
            <a:ext cx="3513975" cy="400110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err="1" smtClean="0">
                <a:solidFill>
                  <a:srgbClr val="0000FF"/>
                </a:solidFill>
              </a:rPr>
              <a:t>Measurement</a:t>
            </a:r>
            <a:r>
              <a:rPr lang="nl-NL" sz="2000" dirty="0" smtClean="0">
                <a:solidFill>
                  <a:srgbClr val="0000FF"/>
                </a:solidFill>
              </a:rPr>
              <a:t> of </a:t>
            </a:r>
            <a:r>
              <a:rPr lang="nl-NL" sz="2000" dirty="0" err="1" smtClean="0">
                <a:solidFill>
                  <a:srgbClr val="0000FF"/>
                </a:solidFill>
              </a:rPr>
              <a:t>Bs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oscillations</a:t>
            </a:r>
            <a:r>
              <a:rPr lang="nl-NL" sz="2000" dirty="0" smtClean="0">
                <a:solidFill>
                  <a:srgbClr val="0000FF"/>
                </a:solidFill>
              </a:rPr>
              <a:t>:</a:t>
            </a:r>
            <a:endParaRPr lang="nl-NL" sz="2000" dirty="0">
              <a:solidFill>
                <a:srgbClr val="0000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201251" y="339866"/>
            <a:ext cx="544381" cy="0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sm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770470" y="114300"/>
            <a:ext cx="290275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6700" y="2413000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 err="1" smtClean="0">
                <a:solidFill>
                  <a:srgbClr val="FF0000"/>
                </a:solidFill>
              </a:rPr>
              <a:t>B</a:t>
            </a:r>
            <a:r>
              <a:rPr lang="nl-NL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nl-NL" sz="22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nl-NL" sz="2200" dirty="0" err="1" smtClean="0">
                <a:solidFill>
                  <a:srgbClr val="FF0000"/>
                </a:solidFill>
              </a:rPr>
              <a:t>D</a:t>
            </a:r>
            <a:r>
              <a:rPr lang="nl-NL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nl-NL" sz="2200" baseline="30000" dirty="0">
                <a:solidFill>
                  <a:srgbClr val="FF0000"/>
                </a:solidFill>
              </a:rPr>
              <a:t>–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r>
              <a:rPr lang="nl-NL" sz="22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200" baseline="30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+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15836" y="2425700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 err="1" smtClean="0">
                <a:solidFill>
                  <a:srgbClr val="0000FF"/>
                </a:solidFill>
              </a:rPr>
              <a:t>B</a:t>
            </a:r>
            <a:r>
              <a:rPr lang="nl-NL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nl-NL" sz="2200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nl-NL" sz="2200" dirty="0" err="1" smtClean="0">
                <a:solidFill>
                  <a:srgbClr val="0000FF"/>
                </a:solidFill>
              </a:rPr>
              <a:t>D</a:t>
            </a:r>
            <a:r>
              <a:rPr lang="nl-NL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nl-NL" sz="2200" baseline="30000" dirty="0" smtClean="0">
                <a:solidFill>
                  <a:srgbClr val="0000FF"/>
                </a:solidFill>
              </a:rPr>
              <a:t>+</a:t>
            </a:r>
            <a:r>
              <a:rPr lang="nl-NL" sz="2200" dirty="0" smtClean="0">
                <a:solidFill>
                  <a:srgbClr val="0000FF"/>
                </a:solidFill>
              </a:rPr>
              <a:t> </a:t>
            </a:r>
            <a:r>
              <a:rPr lang="nl-NL" sz="2200" dirty="0" smtClean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200" baseline="30000" dirty="0" smtClean="0">
                <a:solidFill>
                  <a:srgbClr val="0000FF"/>
                </a:solidFill>
              </a:rPr>
              <a:t>–</a:t>
            </a:r>
            <a:r>
              <a:rPr lang="nl-NL" sz="2200" dirty="0" smtClean="0">
                <a:solidFill>
                  <a:srgbClr val="0000FF"/>
                </a:solidFill>
              </a:rPr>
              <a:t> 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44678" y="2438400"/>
            <a:ext cx="253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;</a:t>
            </a:r>
            <a:endParaRPr lang="en-US" sz="20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257993" y="2501900"/>
            <a:ext cx="199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39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2AB-BEC4-44CA-8329-E03F4800C4AF}" type="slidenum">
              <a:rPr lang="en-US"/>
              <a:pPr/>
              <a:t>37</a:t>
            </a:fld>
            <a:endParaRPr lang="en-US"/>
          </a:p>
        </p:txBody>
      </p:sp>
      <p:pic>
        <p:nvPicPr>
          <p:cNvPr id="44046" name="Picture 14" descr="Wiggle5"/>
          <p:cNvPicPr>
            <a:picLocks noChangeAspect="1" noChangeArrowheads="1"/>
          </p:cNvPicPr>
          <p:nvPr/>
        </p:nvPicPr>
        <p:blipFill>
          <a:blip r:embed="rId2"/>
          <a:srcRect l="4977" t="3358" r="3386" b="1750"/>
          <a:stretch>
            <a:fillRect/>
          </a:stretch>
        </p:blipFill>
        <p:spPr bwMode="auto">
          <a:xfrm>
            <a:off x="4643438" y="1357298"/>
            <a:ext cx="4140200" cy="406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Measuring </a:t>
            </a:r>
            <a:r>
              <a:rPr lang="en-GB" dirty="0" err="1" smtClean="0"/>
              <a:t>B</a:t>
            </a:r>
            <a:r>
              <a:rPr lang="en-GB" baseline="-25000" dirty="0" err="1" smtClean="0"/>
              <a:t>s</a:t>
            </a:r>
            <a:r>
              <a:rPr lang="en-GB" dirty="0" smtClean="0"/>
              <a:t>       </a:t>
            </a:r>
            <a:r>
              <a:rPr lang="en-GB" dirty="0" err="1" smtClean="0"/>
              <a:t>B</a:t>
            </a:r>
            <a:r>
              <a:rPr lang="en-GB" baseline="-25000" dirty="0" err="1" smtClean="0"/>
              <a:t>s</a:t>
            </a:r>
            <a:r>
              <a:rPr lang="en-GB" dirty="0" smtClean="0"/>
              <a:t> Oscillations</a:t>
            </a:r>
            <a:endParaRPr lang="nl-NL" dirty="0"/>
          </a:p>
        </p:txBody>
      </p: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0" y="785974"/>
            <a:ext cx="4643470" cy="1357142"/>
            <a:chOff x="240" y="872"/>
            <a:chExt cx="4553" cy="1676"/>
          </a:xfrm>
        </p:grpSpPr>
        <p:sp>
          <p:nvSpPr>
            <p:cNvPr id="17" name="Text Box 33"/>
            <p:cNvSpPr txBox="1">
              <a:spLocks noChangeArrowheads="1"/>
            </p:cNvSpPr>
            <p:nvPr/>
          </p:nvSpPr>
          <p:spPr bwMode="auto">
            <a:xfrm>
              <a:off x="2262" y="2170"/>
              <a:ext cx="305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3200" b="0">
                  <a:solidFill>
                    <a:srgbClr val="CC00FF"/>
                  </a:solidFill>
                </a:rPr>
                <a:t>b</a:t>
              </a:r>
              <a:r>
                <a:rPr lang="en-US" sz="3200" b="0" baseline="30000">
                  <a:solidFill>
                    <a:srgbClr val="CC00FF"/>
                  </a:solidFill>
                </a:rPr>
                <a:t>t</a:t>
              </a:r>
              <a:endParaRPr lang="en-US" sz="3200" b="0">
                <a:solidFill>
                  <a:srgbClr val="CC00FF"/>
                </a:solidFill>
                <a:latin typeface="Arial Bar" pitchFamily="34" charset="0"/>
              </a:endParaRPr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1203" y="1813"/>
              <a:ext cx="1202" cy="31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grpSp>
          <p:nvGrpSpPr>
            <p:cNvPr id="19" name="Group 20"/>
            <p:cNvGrpSpPr>
              <a:grpSpLocks noChangeAspect="1"/>
            </p:cNvGrpSpPr>
            <p:nvPr/>
          </p:nvGrpSpPr>
          <p:grpSpPr bwMode="auto">
            <a:xfrm>
              <a:off x="240" y="1370"/>
              <a:ext cx="1963" cy="960"/>
              <a:chOff x="768" y="1104"/>
              <a:chExt cx="2016" cy="960"/>
            </a:xfrm>
          </p:grpSpPr>
          <p:sp>
            <p:nvSpPr>
              <p:cNvPr id="39" name="Line 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08" y="1248"/>
                <a:ext cx="720" cy="28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0" name="Line 8"/>
              <p:cNvSpPr>
                <a:spLocks noChangeAspect="1" noChangeShapeType="1"/>
              </p:cNvSpPr>
              <p:nvPr/>
            </p:nvSpPr>
            <p:spPr bwMode="auto">
              <a:xfrm flipV="1">
                <a:off x="1728" y="1200"/>
                <a:ext cx="1056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1" name="Line 9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1008" cy="19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2" name="Line 10"/>
              <p:cNvSpPr>
                <a:spLocks noChangeAspect="1" noChangeShapeType="1"/>
              </p:cNvSpPr>
              <p:nvPr/>
            </p:nvSpPr>
            <p:spPr bwMode="auto">
              <a:xfrm>
                <a:off x="1728" y="1536"/>
                <a:ext cx="48" cy="52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3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1104" y="1536"/>
                <a:ext cx="624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4" name="Line 12"/>
              <p:cNvSpPr>
                <a:spLocks noChangeAspect="1" noChangeShapeType="1"/>
              </p:cNvSpPr>
              <p:nvPr/>
            </p:nvSpPr>
            <p:spPr bwMode="auto">
              <a:xfrm flipH="1">
                <a:off x="768" y="1536"/>
                <a:ext cx="960" cy="33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5" name="Line 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56" y="1104"/>
                <a:ext cx="67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46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1728" y="1104"/>
                <a:ext cx="432" cy="43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20" name="Line 15"/>
            <p:cNvSpPr>
              <a:spLocks noChangeAspect="1" noChangeShapeType="1"/>
            </p:cNvSpPr>
            <p:nvPr/>
          </p:nvSpPr>
          <p:spPr bwMode="auto">
            <a:xfrm flipV="1">
              <a:off x="1173" y="1513"/>
              <a:ext cx="14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" name="Line 16"/>
            <p:cNvSpPr>
              <a:spLocks noChangeAspect="1" noChangeShapeType="1"/>
            </p:cNvSpPr>
            <p:nvPr/>
          </p:nvSpPr>
          <p:spPr bwMode="auto">
            <a:xfrm>
              <a:off x="2669" y="1513"/>
              <a:ext cx="606" cy="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" name="Line 17"/>
            <p:cNvSpPr>
              <a:spLocks noChangeAspect="1" noChangeShapeType="1"/>
            </p:cNvSpPr>
            <p:nvPr/>
          </p:nvSpPr>
          <p:spPr bwMode="auto">
            <a:xfrm flipV="1">
              <a:off x="2669" y="1083"/>
              <a:ext cx="934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" name="Text Box 18"/>
            <p:cNvSpPr txBox="1">
              <a:spLocks noChangeAspect="1" noChangeArrowheads="1"/>
            </p:cNvSpPr>
            <p:nvPr/>
          </p:nvSpPr>
          <p:spPr bwMode="auto">
            <a:xfrm>
              <a:off x="2131" y="1136"/>
              <a:ext cx="2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Lucida Sans Unicode" pitchFamily="34" charset="0"/>
                </a:rPr>
                <a:t>B</a:t>
              </a:r>
              <a:r>
                <a:rPr lang="en-US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4" name="Text Box 19"/>
            <p:cNvSpPr txBox="1">
              <a:spLocks noChangeAspect="1" noChangeArrowheads="1"/>
            </p:cNvSpPr>
            <p:nvPr/>
          </p:nvSpPr>
          <p:spPr bwMode="auto">
            <a:xfrm>
              <a:off x="4391" y="1345"/>
              <a:ext cx="3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5" name="Text Box 20"/>
            <p:cNvSpPr txBox="1">
              <a:spLocks noChangeAspect="1" noChangeArrowheads="1"/>
            </p:cNvSpPr>
            <p:nvPr/>
          </p:nvSpPr>
          <p:spPr bwMode="auto">
            <a:xfrm>
              <a:off x="4482" y="1586"/>
              <a:ext cx="31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US" baseline="3000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6" name="Text Box 21"/>
            <p:cNvSpPr txBox="1">
              <a:spLocks noChangeAspect="1" noChangeArrowheads="1"/>
            </p:cNvSpPr>
            <p:nvPr/>
          </p:nvSpPr>
          <p:spPr bwMode="auto">
            <a:xfrm>
              <a:off x="3648" y="872"/>
              <a:ext cx="983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</a:t>
              </a:r>
              <a:r>
                <a:rPr lang="en-US" baseline="30000" dirty="0" smtClean="0">
                  <a:solidFill>
                    <a:srgbClr val="FF0000"/>
                  </a:solidFill>
                  <a:latin typeface="Lucida Sans Unicode" pitchFamily="34" charset="0"/>
                  <a:sym typeface="Symbol" pitchFamily="18" charset="2"/>
                </a:rPr>
                <a:t>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7" name="Line 22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308" cy="4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" name="Line 23"/>
            <p:cNvSpPr>
              <a:spLocks noChangeAspect="1" noChangeShapeType="1"/>
            </p:cNvSpPr>
            <p:nvPr/>
          </p:nvSpPr>
          <p:spPr bwMode="auto">
            <a:xfrm>
              <a:off x="3275" y="1610"/>
              <a:ext cx="1261" cy="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" name="Line 24"/>
            <p:cNvSpPr>
              <a:spLocks noChangeAspect="1" noChangeShapeType="1"/>
            </p:cNvSpPr>
            <p:nvPr/>
          </p:nvSpPr>
          <p:spPr bwMode="auto">
            <a:xfrm flipV="1">
              <a:off x="3275" y="1418"/>
              <a:ext cx="1167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" name="Text Box 25"/>
            <p:cNvSpPr txBox="1">
              <a:spLocks noChangeAspect="1" noChangeArrowheads="1"/>
            </p:cNvSpPr>
            <p:nvPr/>
          </p:nvSpPr>
          <p:spPr bwMode="auto">
            <a:xfrm>
              <a:off x="4501" y="1849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</a:t>
              </a:r>
              <a:r>
                <a:rPr lang="en-US" baseline="30000">
                  <a:solidFill>
                    <a:srgbClr val="FF0000"/>
                  </a:solidFill>
                  <a:latin typeface="Times" pitchFamily="18" charset="0"/>
                  <a:sym typeface="Symbol" pitchFamily="18" charset="2"/>
                </a:rPr>
                <a:t></a:t>
              </a:r>
              <a:endParaRPr lang="en-US" baseline="30000">
                <a:solidFill>
                  <a:srgbClr val="FF0000"/>
                </a:solidFill>
                <a:latin typeface="Times" pitchFamily="18" charset="0"/>
              </a:endParaRPr>
            </a:p>
          </p:txBody>
        </p:sp>
        <p:sp>
          <p:nvSpPr>
            <p:cNvPr id="31" name="Text Box 26"/>
            <p:cNvSpPr txBox="1">
              <a:spLocks noChangeAspect="1" noChangeArrowheads="1"/>
            </p:cNvSpPr>
            <p:nvPr/>
          </p:nvSpPr>
          <p:spPr bwMode="auto">
            <a:xfrm>
              <a:off x="2786" y="1578"/>
              <a:ext cx="32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Lucida Sans Unicode" pitchFamily="34" charset="0"/>
                </a:rPr>
                <a:t>D</a:t>
              </a:r>
              <a:r>
                <a:rPr lang="en-US" baseline="-25000" dirty="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  <a:endParaRPr lang="en-US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2587" y="1449"/>
              <a:ext cx="273" cy="111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3239" y="1560"/>
              <a:ext cx="217" cy="11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1010" y="1695"/>
              <a:ext cx="337" cy="1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5" name="Line 30"/>
            <p:cNvSpPr>
              <a:spLocks noChangeShapeType="1"/>
            </p:cNvSpPr>
            <p:nvPr/>
          </p:nvSpPr>
          <p:spPr bwMode="auto">
            <a:xfrm flipV="1">
              <a:off x="2405" y="2045"/>
              <a:ext cx="1012" cy="7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6" name="Line 31"/>
            <p:cNvSpPr>
              <a:spLocks noChangeShapeType="1"/>
            </p:cNvSpPr>
            <p:nvPr/>
          </p:nvSpPr>
          <p:spPr bwMode="auto">
            <a:xfrm>
              <a:off x="2454" y="2123"/>
              <a:ext cx="1010" cy="11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>
              <a:off x="2454" y="2123"/>
              <a:ext cx="770" cy="42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8" name="Text Box 34"/>
            <p:cNvSpPr txBox="1">
              <a:spLocks noChangeArrowheads="1"/>
            </p:cNvSpPr>
            <p:nvPr/>
          </p:nvSpPr>
          <p:spPr bwMode="auto">
            <a:xfrm>
              <a:off x="384" y="2016"/>
              <a:ext cx="942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 b="0">
                  <a:solidFill>
                    <a:srgbClr val="0000FF"/>
                  </a:solidFill>
                </a:rPr>
                <a:t>Primary vertex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14283" y="2939663"/>
            <a:ext cx="3714776" cy="18466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i="1" u="sng" dirty="0" err="1" smtClean="0"/>
              <a:t>Experimental</a:t>
            </a:r>
            <a:r>
              <a:rPr lang="nl-NL" sz="2400" i="1" u="sng" dirty="0" smtClean="0"/>
              <a:t> </a:t>
            </a:r>
            <a:r>
              <a:rPr lang="nl-NL" sz="2400" i="1" u="sng" dirty="0" err="1" smtClean="0"/>
              <a:t>Situation</a:t>
            </a:r>
            <a:r>
              <a:rPr lang="nl-NL" sz="2400" i="1" u="sng" dirty="0" smtClean="0"/>
              <a:t>:</a:t>
            </a:r>
          </a:p>
          <a:p>
            <a:r>
              <a:rPr lang="nl-NL" dirty="0" err="1" smtClean="0">
                <a:solidFill>
                  <a:srgbClr val="006600"/>
                </a:solidFill>
              </a:rPr>
              <a:t>Ideal</a:t>
            </a:r>
            <a:r>
              <a:rPr lang="nl-NL" dirty="0" smtClean="0">
                <a:solidFill>
                  <a:srgbClr val="006600"/>
                </a:solidFill>
              </a:rPr>
              <a:t> </a:t>
            </a:r>
            <a:r>
              <a:rPr lang="nl-NL" dirty="0" err="1" smtClean="0">
                <a:solidFill>
                  <a:srgbClr val="006600"/>
                </a:solidFill>
              </a:rPr>
              <a:t>measurement</a:t>
            </a:r>
            <a:r>
              <a:rPr lang="nl-NL" dirty="0" smtClean="0">
                <a:solidFill>
                  <a:srgbClr val="006600"/>
                </a:solidFill>
              </a:rPr>
              <a:t> (</a:t>
            </a:r>
            <a:r>
              <a:rPr lang="nl-NL" dirty="0" err="1" smtClean="0">
                <a:solidFill>
                  <a:srgbClr val="006600"/>
                </a:solidFill>
              </a:rPr>
              <a:t>no</a:t>
            </a:r>
            <a:r>
              <a:rPr lang="nl-NL" dirty="0" smtClean="0">
                <a:solidFill>
                  <a:srgbClr val="006600"/>
                </a:solidFill>
              </a:rPr>
              <a:t> </a:t>
            </a:r>
            <a:r>
              <a:rPr lang="nl-NL" dirty="0" err="1" smtClean="0">
                <a:solidFill>
                  <a:srgbClr val="006600"/>
                </a:solidFill>
              </a:rPr>
              <a:t>dilutions</a:t>
            </a:r>
            <a:r>
              <a:rPr lang="nl-NL" dirty="0" smtClean="0">
                <a:solidFill>
                  <a:srgbClr val="006600"/>
                </a:solidFill>
              </a:rPr>
              <a:t>)</a:t>
            </a:r>
          </a:p>
          <a:p>
            <a:r>
              <a:rPr lang="nl-NL" dirty="0" smtClean="0">
                <a:solidFill>
                  <a:srgbClr val="003399"/>
                </a:solidFill>
              </a:rPr>
              <a:t>+ </a:t>
            </a:r>
            <a:r>
              <a:rPr lang="nl-NL" dirty="0" err="1" smtClean="0">
                <a:solidFill>
                  <a:srgbClr val="003399"/>
                </a:solidFill>
              </a:rPr>
              <a:t>Realistic</a:t>
            </a:r>
            <a:r>
              <a:rPr lang="nl-NL" dirty="0" smtClean="0">
                <a:solidFill>
                  <a:srgbClr val="003399"/>
                </a:solidFill>
              </a:rPr>
              <a:t> </a:t>
            </a:r>
            <a:r>
              <a:rPr lang="nl-NL" dirty="0" err="1" smtClean="0">
                <a:solidFill>
                  <a:srgbClr val="003399"/>
                </a:solidFill>
              </a:rPr>
              <a:t>flavour</a:t>
            </a:r>
            <a:r>
              <a:rPr lang="nl-NL" dirty="0" smtClean="0">
                <a:solidFill>
                  <a:srgbClr val="003399"/>
                </a:solidFill>
              </a:rPr>
              <a:t> </a:t>
            </a:r>
            <a:r>
              <a:rPr lang="nl-NL" dirty="0" err="1" smtClean="0">
                <a:solidFill>
                  <a:srgbClr val="003399"/>
                </a:solidFill>
              </a:rPr>
              <a:t>tagging</a:t>
            </a:r>
            <a:r>
              <a:rPr lang="nl-NL" dirty="0" smtClean="0">
                <a:solidFill>
                  <a:srgbClr val="003399"/>
                </a:solidFill>
              </a:rPr>
              <a:t> </a:t>
            </a:r>
            <a:r>
              <a:rPr lang="nl-NL" dirty="0" err="1" smtClean="0">
                <a:solidFill>
                  <a:srgbClr val="003399"/>
                </a:solidFill>
              </a:rPr>
              <a:t>dilution</a:t>
            </a:r>
            <a:endParaRPr lang="nl-NL" dirty="0" smtClean="0">
              <a:solidFill>
                <a:srgbClr val="003399"/>
              </a:solidFill>
            </a:endParaRPr>
          </a:p>
          <a:p>
            <a:r>
              <a:rPr lang="nl-NL" dirty="0" smtClean="0">
                <a:solidFill>
                  <a:srgbClr val="FF6600"/>
                </a:solidFill>
              </a:rPr>
              <a:t>+ </a:t>
            </a:r>
            <a:r>
              <a:rPr lang="nl-NL" dirty="0" err="1" smtClean="0">
                <a:solidFill>
                  <a:srgbClr val="FF6600"/>
                </a:solidFill>
              </a:rPr>
              <a:t>Realistic</a:t>
            </a:r>
            <a:r>
              <a:rPr lang="nl-NL" dirty="0" smtClean="0">
                <a:solidFill>
                  <a:srgbClr val="FF6600"/>
                </a:solidFill>
              </a:rPr>
              <a:t> </a:t>
            </a:r>
            <a:r>
              <a:rPr lang="nl-NL" dirty="0" err="1" smtClean="0">
                <a:solidFill>
                  <a:srgbClr val="FF6600"/>
                </a:solidFill>
              </a:rPr>
              <a:t>decay</a:t>
            </a:r>
            <a:r>
              <a:rPr lang="nl-NL" dirty="0" smtClean="0">
                <a:solidFill>
                  <a:srgbClr val="FF6600"/>
                </a:solidFill>
              </a:rPr>
              <a:t> time </a:t>
            </a:r>
            <a:r>
              <a:rPr lang="nl-NL" dirty="0" err="1" smtClean="0">
                <a:solidFill>
                  <a:srgbClr val="FF6600"/>
                </a:solidFill>
              </a:rPr>
              <a:t>resolution</a:t>
            </a:r>
            <a:endParaRPr lang="nl-NL" dirty="0" smtClean="0">
              <a:solidFill>
                <a:srgbClr val="FF6600"/>
              </a:solidFill>
            </a:endParaRPr>
          </a:p>
          <a:p>
            <a:r>
              <a:rPr lang="nl-NL" dirty="0" smtClean="0">
                <a:solidFill>
                  <a:srgbClr val="990099"/>
                </a:solidFill>
              </a:rPr>
              <a:t>+ Background </a:t>
            </a:r>
            <a:r>
              <a:rPr lang="nl-NL" dirty="0" err="1" smtClean="0">
                <a:solidFill>
                  <a:srgbClr val="990099"/>
                </a:solidFill>
              </a:rPr>
              <a:t>events</a:t>
            </a:r>
            <a:endParaRPr lang="nl-NL" dirty="0" smtClean="0">
              <a:solidFill>
                <a:srgbClr val="990099"/>
              </a:solidFill>
            </a:endParaRPr>
          </a:p>
          <a:p>
            <a:r>
              <a:rPr lang="nl-NL" dirty="0" smtClean="0">
                <a:solidFill>
                  <a:srgbClr val="CC0000"/>
                </a:solidFill>
              </a:rPr>
              <a:t>+ </a:t>
            </a:r>
            <a:r>
              <a:rPr lang="nl-NL" dirty="0" err="1" smtClean="0">
                <a:solidFill>
                  <a:srgbClr val="CC0000"/>
                </a:solidFill>
              </a:rPr>
              <a:t>Trigger</a:t>
            </a:r>
            <a:r>
              <a:rPr lang="nl-NL" dirty="0" smtClean="0">
                <a:solidFill>
                  <a:srgbClr val="CC0000"/>
                </a:solidFill>
              </a:rPr>
              <a:t> and </a:t>
            </a:r>
            <a:r>
              <a:rPr lang="nl-NL" dirty="0" err="1" smtClean="0">
                <a:solidFill>
                  <a:srgbClr val="CC0000"/>
                </a:solidFill>
              </a:rPr>
              <a:t>selection</a:t>
            </a:r>
            <a:r>
              <a:rPr lang="nl-NL" dirty="0" smtClean="0">
                <a:solidFill>
                  <a:srgbClr val="CC0000"/>
                </a:solidFill>
              </a:rPr>
              <a:t> </a:t>
            </a:r>
            <a:r>
              <a:rPr lang="nl-NL" dirty="0" err="1" smtClean="0">
                <a:solidFill>
                  <a:srgbClr val="CC0000"/>
                </a:solidFill>
              </a:rPr>
              <a:t>acceptance</a:t>
            </a:r>
            <a:endParaRPr lang="nl-NL" dirty="0" smtClean="0">
              <a:solidFill>
                <a:srgbClr val="CC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14546" y="5506066"/>
            <a:ext cx="4804777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b="1" dirty="0" err="1" smtClean="0">
                <a:solidFill>
                  <a:srgbClr val="0000FF"/>
                </a:solidFill>
              </a:rPr>
              <a:t>Two</a:t>
            </a:r>
            <a:r>
              <a:rPr lang="nl-NL" b="1" dirty="0" smtClean="0">
                <a:solidFill>
                  <a:srgbClr val="0000FF"/>
                </a:solidFill>
              </a:rPr>
              <a:t> </a:t>
            </a:r>
            <a:r>
              <a:rPr lang="nl-NL" b="1" dirty="0" err="1" smtClean="0">
                <a:solidFill>
                  <a:srgbClr val="0000FF"/>
                </a:solidFill>
              </a:rPr>
              <a:t>equally</a:t>
            </a:r>
            <a:r>
              <a:rPr lang="nl-NL" b="1" dirty="0" smtClean="0">
                <a:solidFill>
                  <a:srgbClr val="0000FF"/>
                </a:solidFill>
              </a:rPr>
              <a:t> important </a:t>
            </a:r>
            <a:r>
              <a:rPr lang="nl-NL" b="1" dirty="0" err="1" smtClean="0">
                <a:solidFill>
                  <a:srgbClr val="0000FF"/>
                </a:solidFill>
              </a:rPr>
              <a:t>aims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>
                <a:solidFill>
                  <a:srgbClr val="0000FF"/>
                </a:solidFill>
              </a:rPr>
              <a:t>for</a:t>
            </a:r>
            <a:r>
              <a:rPr lang="nl-NL" dirty="0" smtClean="0">
                <a:solidFill>
                  <a:srgbClr val="0000FF"/>
                </a:solidFill>
              </a:rPr>
              <a:t> the experiment: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u="sng" dirty="0" smtClean="0">
                <a:solidFill>
                  <a:srgbClr val="0000FF"/>
                </a:solidFill>
              </a:rPr>
              <a:t>Limit</a:t>
            </a:r>
            <a:r>
              <a:rPr lang="nl-NL" dirty="0" smtClean="0">
                <a:solidFill>
                  <a:srgbClr val="0000FF"/>
                </a:solidFill>
              </a:rPr>
              <a:t> the </a:t>
            </a:r>
            <a:r>
              <a:rPr lang="nl-NL" dirty="0" err="1" smtClean="0">
                <a:solidFill>
                  <a:srgbClr val="0000FF"/>
                </a:solidFill>
              </a:rPr>
              <a:t>dilutions</a:t>
            </a:r>
            <a:r>
              <a:rPr lang="nl-NL" dirty="0" smtClean="0">
                <a:solidFill>
                  <a:srgbClr val="0000FF"/>
                </a:solidFill>
              </a:rPr>
              <a:t>: </a:t>
            </a:r>
            <a:r>
              <a:rPr lang="nl-NL" dirty="0" err="1" smtClean="0">
                <a:solidFill>
                  <a:srgbClr val="0000FF"/>
                </a:solidFill>
              </a:rPr>
              <a:t>good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>
                <a:solidFill>
                  <a:srgbClr val="0000FF"/>
                </a:solidFill>
              </a:rPr>
              <a:t>resolution</a:t>
            </a:r>
            <a:r>
              <a:rPr lang="nl-NL" dirty="0" smtClean="0">
                <a:solidFill>
                  <a:srgbClr val="0000FF"/>
                </a:solidFill>
              </a:rPr>
              <a:t>, </a:t>
            </a:r>
            <a:r>
              <a:rPr lang="nl-NL" dirty="0" err="1" smtClean="0">
                <a:solidFill>
                  <a:srgbClr val="0000FF"/>
                </a:solidFill>
              </a:rPr>
              <a:t>tagging</a:t>
            </a:r>
            <a:r>
              <a:rPr lang="nl-NL" dirty="0" smtClean="0">
                <a:solidFill>
                  <a:srgbClr val="0000FF"/>
                </a:solidFill>
              </a:rPr>
              <a:t> etc.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>
                <a:solidFill>
                  <a:srgbClr val="0000FF"/>
                </a:solidFill>
              </a:rPr>
              <a:t>Precise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u="sng" dirty="0" err="1" smtClean="0">
                <a:solidFill>
                  <a:srgbClr val="0000FF"/>
                </a:solidFill>
              </a:rPr>
              <a:t>knowledge</a:t>
            </a:r>
            <a:r>
              <a:rPr lang="nl-NL" dirty="0" smtClean="0">
                <a:solidFill>
                  <a:srgbClr val="0000FF"/>
                </a:solidFill>
              </a:rPr>
              <a:t> of </a:t>
            </a:r>
            <a:r>
              <a:rPr lang="nl-NL" dirty="0" err="1" smtClean="0">
                <a:solidFill>
                  <a:srgbClr val="0000FF"/>
                </a:solidFill>
              </a:rPr>
              <a:t>dilutions</a:t>
            </a:r>
            <a:endParaRPr lang="nl-NL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00826" y="3143248"/>
            <a:ext cx="199685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err="1" smtClean="0"/>
              <a:t>B</a:t>
            </a:r>
            <a:r>
              <a:rPr lang="nl-NL" sz="2000" baseline="-25000" dirty="0" err="1" smtClean="0"/>
              <a:t>s</a:t>
            </a:r>
            <a:r>
              <a:rPr lang="nl-NL" sz="2000" dirty="0" err="1" smtClean="0">
                <a:sym typeface="Wingdings"/>
              </a:rPr>
              <a:t></a:t>
            </a:r>
            <a:r>
              <a:rPr lang="nl-NL" sz="2000" dirty="0" err="1" smtClean="0"/>
              <a:t>D</a:t>
            </a:r>
            <a:r>
              <a:rPr lang="nl-NL" sz="2000" baseline="-25000" dirty="0" err="1" smtClean="0"/>
              <a:t>s</a:t>
            </a:r>
            <a:r>
              <a:rPr lang="nl-NL" sz="2000" baseline="30000" dirty="0" smtClean="0"/>
              <a:t>–</a:t>
            </a:r>
            <a:r>
              <a:rPr lang="nl-NL" sz="2000" dirty="0" smtClean="0"/>
              <a:t> </a:t>
            </a:r>
            <a:r>
              <a:rPr lang="nl-NL" sz="2000" dirty="0" smtClean="0"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000" baseline="30000" dirty="0" smtClean="0">
                <a:latin typeface="Symbol" pitchFamily="18" charset="2"/>
                <a:cs typeface="Times New Roman" pitchFamily="18" charset="0"/>
              </a:rPr>
              <a:t>+</a:t>
            </a:r>
            <a:r>
              <a:rPr lang="nl-NL" sz="2000" dirty="0" smtClean="0"/>
              <a:t> (2 fb</a:t>
            </a:r>
            <a:r>
              <a:rPr lang="nl-NL" sz="2000" baseline="30000" dirty="0" smtClean="0"/>
              <a:t>-1</a:t>
            </a:r>
            <a:r>
              <a:rPr lang="nl-NL" sz="2000" dirty="0" smtClean="0"/>
              <a:t>)</a:t>
            </a:r>
            <a:endParaRPr lang="nl-NL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5357818" y="1000108"/>
            <a:ext cx="3513975" cy="400110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 err="1" smtClean="0">
                <a:solidFill>
                  <a:srgbClr val="0000FF"/>
                </a:solidFill>
              </a:rPr>
              <a:t>Measurement</a:t>
            </a:r>
            <a:r>
              <a:rPr lang="nl-NL" sz="2000" dirty="0" smtClean="0">
                <a:solidFill>
                  <a:srgbClr val="0000FF"/>
                </a:solidFill>
              </a:rPr>
              <a:t> of </a:t>
            </a:r>
            <a:r>
              <a:rPr lang="nl-NL" sz="2000" dirty="0" err="1" smtClean="0">
                <a:solidFill>
                  <a:srgbClr val="0000FF"/>
                </a:solidFill>
              </a:rPr>
              <a:t>Bs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oscillations</a:t>
            </a:r>
            <a:r>
              <a:rPr lang="nl-NL" sz="2000" dirty="0" smtClean="0">
                <a:solidFill>
                  <a:srgbClr val="0000FF"/>
                </a:solidFill>
              </a:rPr>
              <a:t>:</a:t>
            </a:r>
            <a:endParaRPr lang="nl-NL" sz="2000" dirty="0">
              <a:solidFill>
                <a:srgbClr val="0000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770470" y="114300"/>
            <a:ext cx="290275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201251" y="339866"/>
            <a:ext cx="544381" cy="0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sm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6700" y="2413000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 err="1" smtClean="0">
                <a:solidFill>
                  <a:srgbClr val="FF0000"/>
                </a:solidFill>
              </a:rPr>
              <a:t>B</a:t>
            </a:r>
            <a:r>
              <a:rPr lang="nl-NL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nl-NL" sz="22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nl-NL" sz="2200" dirty="0" err="1" smtClean="0">
                <a:solidFill>
                  <a:srgbClr val="FF0000"/>
                </a:solidFill>
              </a:rPr>
              <a:t>D</a:t>
            </a:r>
            <a:r>
              <a:rPr lang="nl-NL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nl-NL" sz="2200" baseline="30000" dirty="0">
                <a:solidFill>
                  <a:srgbClr val="FF0000"/>
                </a:solidFill>
              </a:rPr>
              <a:t>–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r>
              <a:rPr lang="nl-NL" sz="22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200" baseline="30000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+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15836" y="2425700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dirty="0" err="1" smtClean="0">
                <a:solidFill>
                  <a:srgbClr val="0000FF"/>
                </a:solidFill>
              </a:rPr>
              <a:t>B</a:t>
            </a:r>
            <a:r>
              <a:rPr lang="nl-NL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nl-NL" sz="2200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nl-NL" sz="2200" dirty="0" err="1" smtClean="0">
                <a:solidFill>
                  <a:srgbClr val="0000FF"/>
                </a:solidFill>
              </a:rPr>
              <a:t>D</a:t>
            </a:r>
            <a:r>
              <a:rPr lang="nl-NL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nl-NL" sz="2200" baseline="30000" dirty="0" smtClean="0">
                <a:solidFill>
                  <a:srgbClr val="0000FF"/>
                </a:solidFill>
              </a:rPr>
              <a:t>+</a:t>
            </a:r>
            <a:r>
              <a:rPr lang="nl-NL" sz="2200" dirty="0" smtClean="0">
                <a:solidFill>
                  <a:srgbClr val="0000FF"/>
                </a:solidFill>
              </a:rPr>
              <a:t> </a:t>
            </a:r>
            <a:r>
              <a:rPr lang="nl-NL" sz="2200" dirty="0" smtClean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nl-NL" sz="2200" baseline="30000" dirty="0" smtClean="0">
                <a:solidFill>
                  <a:srgbClr val="0000FF"/>
                </a:solidFill>
              </a:rPr>
              <a:t>–</a:t>
            </a:r>
            <a:r>
              <a:rPr lang="nl-NL" sz="2200" dirty="0" smtClean="0">
                <a:solidFill>
                  <a:srgbClr val="0000FF"/>
                </a:solidFill>
              </a:rPr>
              <a:t> 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44678" y="2438400"/>
            <a:ext cx="253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;</a:t>
            </a:r>
            <a:endParaRPr lang="en-US" sz="20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257993" y="2501900"/>
            <a:ext cx="199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09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Performance: </a:t>
            </a:r>
            <a:r>
              <a:rPr lang="en-US" dirty="0" err="1" smtClean="0"/>
              <a:t>B</a:t>
            </a:r>
            <a:r>
              <a:rPr lang="en-US" baseline="-25000" dirty="0" err="1"/>
              <a:t>d</a:t>
            </a:r>
            <a:r>
              <a:rPr lang="en-US" baseline="-25000" dirty="0" smtClean="0"/>
              <a:t>/</a:t>
            </a:r>
            <a:r>
              <a:rPr lang="en-US" baseline="-25000" dirty="0"/>
              <a:t>s</a:t>
            </a:r>
            <a:r>
              <a:rPr lang="en-US" baseline="-25000" dirty="0" smtClean="0"/>
              <a:t> </a:t>
            </a:r>
            <a:r>
              <a:rPr lang="en-US" dirty="0" smtClean="0"/>
              <a:t>Mixing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 descr="BsDsp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86" y="1609154"/>
            <a:ext cx="4297650" cy="2614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3999" y="1420439"/>
            <a:ext cx="2056973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New.J.Phys.15 (2013) 053021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11" name="Picture 10" descr="BdMixing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7" y="1679550"/>
            <a:ext cx="3349918" cy="24046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7817" y="579840"/>
            <a:ext cx="831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Trigger, background suppression, decay time reconstruction, </a:t>
            </a:r>
            <a:r>
              <a:rPr lang="en-US" dirty="0" err="1" smtClean="0">
                <a:solidFill>
                  <a:srgbClr val="0000FF"/>
                </a:solidFill>
              </a:rPr>
              <a:t>flavour</a:t>
            </a:r>
            <a:r>
              <a:rPr lang="en-US" dirty="0" smtClean="0">
                <a:solidFill>
                  <a:srgbClr val="0000FF"/>
                </a:solidFill>
              </a:rPr>
              <a:t> tagging: </a:t>
            </a:r>
            <a:r>
              <a:rPr lang="en-US" b="1" i="1" dirty="0" smtClean="0">
                <a:solidFill>
                  <a:srgbClr val="0000FF"/>
                </a:solidFill>
              </a:rPr>
              <a:t>it works!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537" y="1312394"/>
            <a:ext cx="12415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</a:t>
            </a:r>
            <a:r>
              <a:rPr lang="en-US" sz="2200" baseline="30000" dirty="0" smtClean="0"/>
              <a:t>0</a:t>
            </a:r>
            <a:r>
              <a:rPr lang="en-US" sz="2200" dirty="0" smtClean="0">
                <a:sym typeface="Wingdings"/>
              </a:rPr>
              <a:t>D</a:t>
            </a:r>
            <a:r>
              <a:rPr lang="en-US" sz="2200" baseline="30000" dirty="0" smtClean="0">
                <a:sym typeface="Wingdings"/>
              </a:rPr>
              <a:t>- </a:t>
            </a:r>
            <a:r>
              <a:rPr lang="en-US" sz="2200" dirty="0" smtClean="0">
                <a:latin typeface="Symbol"/>
                <a:sym typeface="Wingdings"/>
              </a:rPr>
              <a:t>p</a:t>
            </a:r>
            <a:r>
              <a:rPr lang="en-US" sz="2200" baseline="30000" dirty="0" smtClean="0">
                <a:latin typeface="Symbol"/>
                <a:sym typeface="Wingdings"/>
              </a:rPr>
              <a:t>+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4657721" y="1270627"/>
            <a:ext cx="1390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</a:t>
            </a:r>
            <a:r>
              <a:rPr lang="en-US" sz="2200" baseline="-25000" dirty="0" smtClean="0"/>
              <a:t>s</a:t>
            </a:r>
            <a:r>
              <a:rPr lang="en-US" sz="2200" baseline="30000" dirty="0" smtClean="0"/>
              <a:t>0</a:t>
            </a:r>
            <a:r>
              <a:rPr lang="en-US" sz="2200" dirty="0" smtClean="0">
                <a:sym typeface="Wingdings"/>
              </a:rPr>
              <a:t>D</a:t>
            </a:r>
            <a:r>
              <a:rPr lang="en-US" sz="2200" baseline="-25000" dirty="0" smtClean="0">
                <a:sym typeface="Wingdings"/>
              </a:rPr>
              <a:t>s</a:t>
            </a:r>
            <a:r>
              <a:rPr lang="en-US" sz="2200" baseline="30000" dirty="0" smtClean="0">
                <a:sym typeface="Wingdings"/>
              </a:rPr>
              <a:t>- </a:t>
            </a:r>
            <a:r>
              <a:rPr lang="en-US" sz="2200" dirty="0" smtClean="0">
                <a:latin typeface="Symbol"/>
                <a:sym typeface="Wingdings"/>
              </a:rPr>
              <a:t>p</a:t>
            </a:r>
            <a:r>
              <a:rPr lang="en-US" sz="2200" baseline="30000" dirty="0" smtClean="0">
                <a:latin typeface="Symbol"/>
                <a:sym typeface="Wingdings"/>
              </a:rPr>
              <a:t>+</a:t>
            </a:r>
            <a:endParaRPr lang="en-US" sz="2200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430064" y="1120787"/>
            <a:ext cx="3726299" cy="5531820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35546" y="947202"/>
            <a:ext cx="162786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– B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mixing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957616" y="1450934"/>
            <a:ext cx="1840844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Phys.Lett.B719 (2013) 318 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Bs_mixing_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85" y="4071308"/>
            <a:ext cx="4324299" cy="26159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86902" y="1120787"/>
            <a:ext cx="4317134" cy="5500094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90309" y="958464"/>
            <a:ext cx="179505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baseline="-25000" dirty="0" smtClean="0"/>
              <a:t>s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– B</a:t>
            </a:r>
            <a:r>
              <a:rPr lang="en-US" sz="2000" baseline="-25000" dirty="0" smtClean="0"/>
              <a:t>s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mixing</a:t>
            </a:r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64842" y="1027734"/>
            <a:ext cx="18646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77335" y="1053323"/>
            <a:ext cx="18646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2" y="4136082"/>
            <a:ext cx="3458368" cy="25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B-meson Mixing and Decay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4" y="3852718"/>
            <a:ext cx="4745187" cy="1727200"/>
          </a:xfrm>
          <a:prstGeom prst="rect">
            <a:avLst/>
          </a:prstGeom>
        </p:spPr>
      </p:pic>
      <p:grpSp>
        <p:nvGrpSpPr>
          <p:cNvPr id="5" name="Group 11"/>
          <p:cNvGrpSpPr/>
          <p:nvPr/>
        </p:nvGrpSpPr>
        <p:grpSpPr>
          <a:xfrm>
            <a:off x="1973206" y="1184828"/>
            <a:ext cx="6760931" cy="2347930"/>
            <a:chOff x="-1643106" y="1000108"/>
            <a:chExt cx="8366652" cy="2571768"/>
          </a:xfrm>
        </p:grpSpPr>
        <p:pic>
          <p:nvPicPr>
            <p:cNvPr id="6" name="Picture 43" descr="BsMixDsMinKPlu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643106" y="1000108"/>
              <a:ext cx="8366652" cy="2571768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-1643106" y="1071546"/>
              <a:ext cx="3857652" cy="2357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8" name="Group 35"/>
          <p:cNvGrpSpPr/>
          <p:nvPr/>
        </p:nvGrpSpPr>
        <p:grpSpPr>
          <a:xfrm>
            <a:off x="446669" y="1455407"/>
            <a:ext cx="3930085" cy="2077351"/>
            <a:chOff x="691011" y="1044010"/>
            <a:chExt cx="4236720" cy="2100866"/>
          </a:xfrm>
        </p:grpSpPr>
        <p:pic>
          <p:nvPicPr>
            <p:cNvPr id="9" name="Picture 8" descr="BoxDiagram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011" y="1057726"/>
              <a:ext cx="4236720" cy="20871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49653" y="1044010"/>
              <a:ext cx="416560" cy="317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54000" y="660401"/>
            <a:ext cx="8661400" cy="1079500"/>
          </a:xfrm>
        </p:spPr>
        <p:txBody>
          <a:bodyPr>
            <a:normAutofit/>
          </a:bodyPr>
          <a:lstStyle/>
          <a:p>
            <a:r>
              <a:rPr lang="en-US" dirty="0" smtClean="0"/>
              <a:t>Use mixing and decay of </a:t>
            </a:r>
            <a:r>
              <a:rPr lang="en-US" b="1" i="1" dirty="0" smtClean="0"/>
              <a:t>B-mesons </a:t>
            </a:r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baseline="-25000" dirty="0" err="1" smtClean="0"/>
              <a:t>d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>
                <a:solidFill>
                  <a:srgbClr val="FF0000"/>
                </a:solidFill>
              </a:rPr>
              <a:t>B</a:t>
            </a:r>
            <a:r>
              <a:rPr lang="en-US" baseline="-25000" dirty="0" err="1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) to study complex part of CKM: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1892299" y="3402317"/>
            <a:ext cx="138963" cy="1525374"/>
          </a:xfrm>
          <a:custGeom>
            <a:avLst/>
            <a:gdLst>
              <a:gd name="connsiteX0" fmla="*/ 50800 w 165886"/>
              <a:gd name="connsiteY0" fmla="*/ 0 h 1727200"/>
              <a:gd name="connsiteX1" fmla="*/ 165100 w 165886"/>
              <a:gd name="connsiteY1" fmla="*/ 1003300 h 1727200"/>
              <a:gd name="connsiteX2" fmla="*/ 0 w 165886"/>
              <a:gd name="connsiteY2" fmla="*/ 17272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6" h="1727200">
                <a:moveTo>
                  <a:pt x="50800" y="0"/>
                </a:moveTo>
                <a:cubicBezTo>
                  <a:pt x="112183" y="357717"/>
                  <a:pt x="173567" y="715434"/>
                  <a:pt x="165100" y="1003300"/>
                </a:cubicBezTo>
                <a:cubicBezTo>
                  <a:pt x="156633" y="1291166"/>
                  <a:pt x="78316" y="1509183"/>
                  <a:pt x="0" y="1727200"/>
                </a:cubicBezTo>
              </a:path>
            </a:pathLst>
          </a:custGeom>
          <a:ln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031263" y="3402318"/>
            <a:ext cx="673837" cy="1571672"/>
          </a:xfrm>
          <a:custGeom>
            <a:avLst/>
            <a:gdLst>
              <a:gd name="connsiteX0" fmla="*/ 737 w 407137"/>
              <a:gd name="connsiteY0" fmla="*/ 0 h 1739900"/>
              <a:gd name="connsiteX1" fmla="*/ 64237 w 407137"/>
              <a:gd name="connsiteY1" fmla="*/ 1168400 h 1739900"/>
              <a:gd name="connsiteX2" fmla="*/ 407137 w 407137"/>
              <a:gd name="connsiteY2" fmla="*/ 17399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37" h="1739900">
                <a:moveTo>
                  <a:pt x="737" y="0"/>
                </a:moveTo>
                <a:cubicBezTo>
                  <a:pt x="-1380" y="439208"/>
                  <a:pt x="-3496" y="878417"/>
                  <a:pt x="64237" y="1168400"/>
                </a:cubicBezTo>
                <a:cubicBezTo>
                  <a:pt x="131970" y="1458383"/>
                  <a:pt x="269553" y="1599141"/>
                  <a:pt x="407137" y="1739900"/>
                </a:cubicBezTo>
              </a:path>
            </a:pathLst>
          </a:cu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533900" y="2616200"/>
            <a:ext cx="2171700" cy="1358900"/>
          </a:xfrm>
          <a:custGeom>
            <a:avLst/>
            <a:gdLst>
              <a:gd name="connsiteX0" fmla="*/ 2171700 w 2171700"/>
              <a:gd name="connsiteY0" fmla="*/ 0 h 1460500"/>
              <a:gd name="connsiteX1" fmla="*/ 457200 w 2171700"/>
              <a:gd name="connsiteY1" fmla="*/ 660400 h 1460500"/>
              <a:gd name="connsiteX2" fmla="*/ 0 w 2171700"/>
              <a:gd name="connsiteY2" fmla="*/ 146050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0" h="1460500">
                <a:moveTo>
                  <a:pt x="2171700" y="0"/>
                </a:moveTo>
                <a:cubicBezTo>
                  <a:pt x="1495425" y="208491"/>
                  <a:pt x="819150" y="416983"/>
                  <a:pt x="457200" y="660400"/>
                </a:cubicBezTo>
                <a:cubicBezTo>
                  <a:pt x="95250" y="903817"/>
                  <a:pt x="47625" y="1182158"/>
                  <a:pt x="0" y="1460500"/>
                </a:cubicBezTo>
              </a:path>
            </a:pathLst>
          </a:cu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01800" y="2779142"/>
            <a:ext cx="457200" cy="47205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705100" y="1739901"/>
            <a:ext cx="457200" cy="47205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05600" y="2258443"/>
            <a:ext cx="457200" cy="47205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4"/>
          <p:cNvGrpSpPr>
            <a:grpSpLocks/>
          </p:cNvGrpSpPr>
          <p:nvPr/>
        </p:nvGrpSpPr>
        <p:grpSpPr bwMode="auto">
          <a:xfrm>
            <a:off x="7231069" y="3785870"/>
            <a:ext cx="1778000" cy="1219200"/>
            <a:chOff x="3744" y="2304"/>
            <a:chExt cx="1406" cy="960"/>
          </a:xfrm>
        </p:grpSpPr>
        <p:sp>
          <p:nvSpPr>
            <p:cNvPr id="24" name="AutoShape 25"/>
            <p:cNvSpPr>
              <a:spLocks noChangeAspect="1" noChangeArrowheads="1" noTextEdit="1"/>
            </p:cNvSpPr>
            <p:nvPr/>
          </p:nvSpPr>
          <p:spPr bwMode="auto">
            <a:xfrm>
              <a:off x="3744" y="2304"/>
              <a:ext cx="1349" cy="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" name="Picture 26" descr="MCj02397330000[1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44" y="2304"/>
              <a:ext cx="1022" cy="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4339" y="2603"/>
              <a:ext cx="279" cy="102"/>
            </a:xfrm>
            <a:custGeom>
              <a:avLst/>
              <a:gdLst>
                <a:gd name="T0" fmla="*/ 0 w 459"/>
                <a:gd name="T1" fmla="*/ 1 h 165"/>
                <a:gd name="T2" fmla="*/ 1 w 459"/>
                <a:gd name="T3" fmla="*/ 1 h 165"/>
                <a:gd name="T4" fmla="*/ 1 w 459"/>
                <a:gd name="T5" fmla="*/ 1 h 165"/>
                <a:gd name="T6" fmla="*/ 1 w 459"/>
                <a:gd name="T7" fmla="*/ 1 h 165"/>
                <a:gd name="T8" fmla="*/ 1 w 459"/>
                <a:gd name="T9" fmla="*/ 1 h 165"/>
                <a:gd name="T10" fmla="*/ 1 w 459"/>
                <a:gd name="T11" fmla="*/ 1 h 165"/>
                <a:gd name="T12" fmla="*/ 1 w 459"/>
                <a:gd name="T13" fmla="*/ 1 h 165"/>
                <a:gd name="T14" fmla="*/ 1 w 459"/>
                <a:gd name="T15" fmla="*/ 1 h 165"/>
                <a:gd name="T16" fmla="*/ 1 w 459"/>
                <a:gd name="T17" fmla="*/ 1 h 165"/>
                <a:gd name="T18" fmla="*/ 1 w 459"/>
                <a:gd name="T19" fmla="*/ 1 h 165"/>
                <a:gd name="T20" fmla="*/ 1 w 459"/>
                <a:gd name="T21" fmla="*/ 1 h 165"/>
                <a:gd name="T22" fmla="*/ 1 w 459"/>
                <a:gd name="T23" fmla="*/ 1 h 165"/>
                <a:gd name="T24" fmla="*/ 1 w 459"/>
                <a:gd name="T25" fmla="*/ 1 h 165"/>
                <a:gd name="T26" fmla="*/ 1 w 459"/>
                <a:gd name="T27" fmla="*/ 1 h 165"/>
                <a:gd name="T28" fmla="*/ 1 w 459"/>
                <a:gd name="T29" fmla="*/ 1 h 1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9"/>
                <a:gd name="T46" fmla="*/ 0 h 165"/>
                <a:gd name="T47" fmla="*/ 459 w 459"/>
                <a:gd name="T48" fmla="*/ 165 h 1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9" h="165">
                  <a:moveTo>
                    <a:pt x="0" y="155"/>
                  </a:moveTo>
                  <a:cubicBezTo>
                    <a:pt x="26" y="117"/>
                    <a:pt x="16" y="87"/>
                    <a:pt x="55" y="60"/>
                  </a:cubicBezTo>
                  <a:cubicBezTo>
                    <a:pt x="63" y="63"/>
                    <a:pt x="71" y="64"/>
                    <a:pt x="79" y="68"/>
                  </a:cubicBezTo>
                  <a:cubicBezTo>
                    <a:pt x="88" y="72"/>
                    <a:pt x="94" y="86"/>
                    <a:pt x="103" y="84"/>
                  </a:cubicBezTo>
                  <a:cubicBezTo>
                    <a:pt x="114" y="81"/>
                    <a:pt x="108" y="43"/>
                    <a:pt x="118" y="28"/>
                  </a:cubicBezTo>
                  <a:cubicBezTo>
                    <a:pt x="123" y="20"/>
                    <a:pt x="134" y="18"/>
                    <a:pt x="142" y="13"/>
                  </a:cubicBezTo>
                  <a:cubicBezTo>
                    <a:pt x="163" y="15"/>
                    <a:pt x="186" y="12"/>
                    <a:pt x="205" y="20"/>
                  </a:cubicBezTo>
                  <a:cubicBezTo>
                    <a:pt x="213" y="23"/>
                    <a:pt x="207" y="38"/>
                    <a:pt x="213" y="44"/>
                  </a:cubicBezTo>
                  <a:cubicBezTo>
                    <a:pt x="219" y="50"/>
                    <a:pt x="229" y="49"/>
                    <a:pt x="237" y="52"/>
                  </a:cubicBezTo>
                  <a:cubicBezTo>
                    <a:pt x="245" y="47"/>
                    <a:pt x="254" y="43"/>
                    <a:pt x="260" y="36"/>
                  </a:cubicBezTo>
                  <a:cubicBezTo>
                    <a:pt x="267" y="27"/>
                    <a:pt x="265" y="9"/>
                    <a:pt x="276" y="5"/>
                  </a:cubicBezTo>
                  <a:cubicBezTo>
                    <a:pt x="291" y="0"/>
                    <a:pt x="308" y="10"/>
                    <a:pt x="324" y="13"/>
                  </a:cubicBezTo>
                  <a:cubicBezTo>
                    <a:pt x="347" y="85"/>
                    <a:pt x="340" y="73"/>
                    <a:pt x="426" y="84"/>
                  </a:cubicBezTo>
                  <a:cubicBezTo>
                    <a:pt x="431" y="100"/>
                    <a:pt x="433" y="117"/>
                    <a:pt x="442" y="131"/>
                  </a:cubicBezTo>
                  <a:cubicBezTo>
                    <a:pt x="459" y="157"/>
                    <a:pt x="458" y="165"/>
                    <a:pt x="458" y="14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004" y="2705"/>
              <a:ext cx="182" cy="22"/>
            </a:xfrm>
            <a:custGeom>
              <a:avLst/>
              <a:gdLst>
                <a:gd name="T0" fmla="*/ 0 w 298"/>
                <a:gd name="T1" fmla="*/ 0 h 34"/>
                <a:gd name="T2" fmla="*/ 1 w 298"/>
                <a:gd name="T3" fmla="*/ 1 h 34"/>
                <a:gd name="T4" fmla="*/ 0 60000 65536"/>
                <a:gd name="T5" fmla="*/ 0 60000 65536"/>
                <a:gd name="T6" fmla="*/ 0 w 298"/>
                <a:gd name="T7" fmla="*/ 0 h 34"/>
                <a:gd name="T8" fmla="*/ 298 w 298"/>
                <a:gd name="T9" fmla="*/ 34 h 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8" h="34">
                  <a:moveTo>
                    <a:pt x="0" y="0"/>
                  </a:moveTo>
                  <a:cubicBezTo>
                    <a:pt x="95" y="34"/>
                    <a:pt x="198" y="19"/>
                    <a:pt x="298" y="1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4270" y="2690"/>
              <a:ext cx="407" cy="27"/>
            </a:xfrm>
            <a:custGeom>
              <a:avLst/>
              <a:gdLst>
                <a:gd name="T0" fmla="*/ 0 w 669"/>
                <a:gd name="T1" fmla="*/ 1 h 44"/>
                <a:gd name="T2" fmla="*/ 1 w 669"/>
                <a:gd name="T3" fmla="*/ 1 h 44"/>
                <a:gd name="T4" fmla="*/ 1 w 669"/>
                <a:gd name="T5" fmla="*/ 1 h 44"/>
                <a:gd name="T6" fmla="*/ 0 60000 65536"/>
                <a:gd name="T7" fmla="*/ 0 60000 65536"/>
                <a:gd name="T8" fmla="*/ 0 60000 65536"/>
                <a:gd name="T9" fmla="*/ 0 w 669"/>
                <a:gd name="T10" fmla="*/ 0 h 44"/>
                <a:gd name="T11" fmla="*/ 669 w 669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9" h="44">
                  <a:moveTo>
                    <a:pt x="0" y="44"/>
                  </a:moveTo>
                  <a:cubicBezTo>
                    <a:pt x="106" y="0"/>
                    <a:pt x="19" y="28"/>
                    <a:pt x="232" y="35"/>
                  </a:cubicBezTo>
                  <a:cubicBezTo>
                    <a:pt x="378" y="39"/>
                    <a:pt x="669" y="44"/>
                    <a:pt x="669" y="4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751" y="2728"/>
              <a:ext cx="192" cy="12"/>
            </a:xfrm>
            <a:custGeom>
              <a:avLst/>
              <a:gdLst>
                <a:gd name="T0" fmla="*/ 0 w 316"/>
                <a:gd name="T1" fmla="*/ 0 h 18"/>
                <a:gd name="T2" fmla="*/ 1 w 316"/>
                <a:gd name="T3" fmla="*/ 1 h 18"/>
                <a:gd name="T4" fmla="*/ 0 60000 65536"/>
                <a:gd name="T5" fmla="*/ 0 60000 65536"/>
                <a:gd name="T6" fmla="*/ 0 w 316"/>
                <a:gd name="T7" fmla="*/ 0 h 18"/>
                <a:gd name="T8" fmla="*/ 316 w 316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6" h="18">
                  <a:moveTo>
                    <a:pt x="0" y="0"/>
                  </a:moveTo>
                  <a:cubicBezTo>
                    <a:pt x="95" y="4"/>
                    <a:pt x="216" y="18"/>
                    <a:pt x="316" y="1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423" y="2711"/>
              <a:ext cx="34" cy="47"/>
            </a:xfrm>
            <a:custGeom>
              <a:avLst/>
              <a:gdLst>
                <a:gd name="T0" fmla="*/ 0 w 56"/>
                <a:gd name="T1" fmla="*/ 0 h 74"/>
                <a:gd name="T2" fmla="*/ 1 w 56"/>
                <a:gd name="T3" fmla="*/ 1 h 74"/>
                <a:gd name="T4" fmla="*/ 1 w 56"/>
                <a:gd name="T5" fmla="*/ 1 h 74"/>
                <a:gd name="T6" fmla="*/ 0 60000 65536"/>
                <a:gd name="T7" fmla="*/ 0 60000 65536"/>
                <a:gd name="T8" fmla="*/ 0 60000 65536"/>
                <a:gd name="T9" fmla="*/ 0 w 56"/>
                <a:gd name="T10" fmla="*/ 0 h 74"/>
                <a:gd name="T11" fmla="*/ 56 w 5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74">
                  <a:moveTo>
                    <a:pt x="0" y="0"/>
                  </a:moveTo>
                  <a:cubicBezTo>
                    <a:pt x="6" y="9"/>
                    <a:pt x="9" y="21"/>
                    <a:pt x="18" y="28"/>
                  </a:cubicBezTo>
                  <a:cubicBezTo>
                    <a:pt x="46" y="51"/>
                    <a:pt x="56" y="17"/>
                    <a:pt x="56" y="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3826" y="2589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  <a:ea typeface="Times New Roman" pitchFamily="-104" charset="0"/>
                  <a:cs typeface="Times New Roman" pitchFamily="-104" charset="0"/>
                </a:rPr>
                <a:t>d</a:t>
              </a:r>
              <a:endParaRPr lang="en-GB" sz="1800"/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4915" y="258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  <a:ea typeface="Times New Roman" pitchFamily="-104" charset="0"/>
                  <a:cs typeface="Times New Roman" pitchFamily="-104" charset="0"/>
                </a:rPr>
                <a:t>s</a:t>
              </a:r>
              <a:endParaRPr lang="en-GB" sz="180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4620" y="2917"/>
              <a:ext cx="89" cy="195"/>
            </a:xfrm>
            <a:custGeom>
              <a:avLst/>
              <a:gdLst>
                <a:gd name="T0" fmla="*/ 0 w 365"/>
                <a:gd name="T1" fmla="*/ 2 h 258"/>
                <a:gd name="T2" fmla="*/ 0 w 365"/>
                <a:gd name="T3" fmla="*/ 2 h 258"/>
                <a:gd name="T4" fmla="*/ 0 w 365"/>
                <a:gd name="T5" fmla="*/ 2 h 258"/>
                <a:gd name="T6" fmla="*/ 0 w 365"/>
                <a:gd name="T7" fmla="*/ 0 h 258"/>
                <a:gd name="T8" fmla="*/ 0 w 365"/>
                <a:gd name="T9" fmla="*/ 2 h 258"/>
                <a:gd name="T10" fmla="*/ 0 w 365"/>
                <a:gd name="T11" fmla="*/ 2 h 258"/>
                <a:gd name="T12" fmla="*/ 0 w 365"/>
                <a:gd name="T13" fmla="*/ 2 h 258"/>
                <a:gd name="T14" fmla="*/ 0 w 365"/>
                <a:gd name="T15" fmla="*/ 2 h 258"/>
                <a:gd name="T16" fmla="*/ 0 w 365"/>
                <a:gd name="T17" fmla="*/ 2 h 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5"/>
                <a:gd name="T28" fmla="*/ 0 h 258"/>
                <a:gd name="T29" fmla="*/ 365 w 365"/>
                <a:gd name="T30" fmla="*/ 258 h 2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5" h="258">
                  <a:moveTo>
                    <a:pt x="340" y="72"/>
                  </a:moveTo>
                  <a:cubicBezTo>
                    <a:pt x="242" y="39"/>
                    <a:pt x="365" y="78"/>
                    <a:pt x="268" y="54"/>
                  </a:cubicBezTo>
                  <a:cubicBezTo>
                    <a:pt x="226" y="44"/>
                    <a:pt x="184" y="9"/>
                    <a:pt x="142" y="6"/>
                  </a:cubicBezTo>
                  <a:cubicBezTo>
                    <a:pt x="118" y="4"/>
                    <a:pt x="94" y="2"/>
                    <a:pt x="70" y="0"/>
                  </a:cubicBezTo>
                  <a:cubicBezTo>
                    <a:pt x="34" y="5"/>
                    <a:pt x="0" y="0"/>
                    <a:pt x="28" y="42"/>
                  </a:cubicBezTo>
                  <a:cubicBezTo>
                    <a:pt x="30" y="66"/>
                    <a:pt x="28" y="117"/>
                    <a:pt x="52" y="138"/>
                  </a:cubicBezTo>
                  <a:cubicBezTo>
                    <a:pt x="63" y="147"/>
                    <a:pt x="88" y="162"/>
                    <a:pt x="88" y="162"/>
                  </a:cubicBezTo>
                  <a:cubicBezTo>
                    <a:pt x="104" y="186"/>
                    <a:pt x="128" y="193"/>
                    <a:pt x="154" y="210"/>
                  </a:cubicBezTo>
                  <a:cubicBezTo>
                    <a:pt x="201" y="241"/>
                    <a:pt x="266" y="258"/>
                    <a:pt x="322" y="258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 type="none" w="lg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" name="Text Box 35"/>
            <p:cNvSpPr txBox="1">
              <a:spLocks noChangeArrowheads="1"/>
            </p:cNvSpPr>
            <p:nvPr/>
          </p:nvSpPr>
          <p:spPr bwMode="auto">
            <a:xfrm>
              <a:off x="4896" y="3014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l-GR" sz="1800">
                  <a:solidFill>
                    <a:srgbClr val="000000"/>
                  </a:solidFill>
                  <a:latin typeface="Calibri" pitchFamily="-104" charset="0"/>
                  <a:ea typeface="Times New Roman" pitchFamily="-104" charset="0"/>
                  <a:cs typeface="Times New Roman" pitchFamily="-104" charset="0"/>
                </a:rPr>
                <a:t>μ</a:t>
              </a:r>
              <a:endParaRPr lang="el-GR" sz="1800">
                <a:latin typeface="Calibri" pitchFamily="-104" charset="0"/>
              </a:endParaRPr>
            </a:p>
          </p:txBody>
        </p:sp>
        <p:sp>
          <p:nvSpPr>
            <p:cNvPr id="35" name="Text Box 36"/>
            <p:cNvSpPr txBox="1">
              <a:spLocks noChangeArrowheads="1"/>
            </p:cNvSpPr>
            <p:nvPr/>
          </p:nvSpPr>
          <p:spPr bwMode="auto">
            <a:xfrm>
              <a:off x="4910" y="2812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l-GR" sz="1800" dirty="0">
                  <a:solidFill>
                    <a:srgbClr val="000000"/>
                  </a:solidFill>
                  <a:latin typeface="Calibri" pitchFamily="-104" charset="0"/>
                  <a:ea typeface="Times New Roman" pitchFamily="-104" charset="0"/>
                  <a:cs typeface="Times New Roman" pitchFamily="-104" charset="0"/>
                </a:rPr>
                <a:t>μ</a:t>
              </a:r>
              <a:endParaRPr lang="el-GR" sz="1800" dirty="0">
                <a:latin typeface="Calibri" pitchFamily="-104" charset="0"/>
              </a:endParaRPr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4487" y="2809"/>
              <a:ext cx="88" cy="195"/>
            </a:xfrm>
            <a:custGeom>
              <a:avLst/>
              <a:gdLst>
                <a:gd name="T0" fmla="*/ 0 w 134"/>
                <a:gd name="T1" fmla="*/ 2147483647 h 111"/>
                <a:gd name="T2" fmla="*/ 1 w 134"/>
                <a:gd name="T3" fmla="*/ 2147483647 h 111"/>
                <a:gd name="T4" fmla="*/ 1 w 134"/>
                <a:gd name="T5" fmla="*/ 2147483647 h 111"/>
                <a:gd name="T6" fmla="*/ 1 w 134"/>
                <a:gd name="T7" fmla="*/ 2147483647 h 1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111"/>
                <a:gd name="T14" fmla="*/ 134 w 134"/>
                <a:gd name="T15" fmla="*/ 111 h 1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111">
                  <a:moveTo>
                    <a:pt x="0" y="17"/>
                  </a:moveTo>
                  <a:cubicBezTo>
                    <a:pt x="19" y="73"/>
                    <a:pt x="0" y="60"/>
                    <a:pt x="61" y="51"/>
                  </a:cubicBezTo>
                  <a:cubicBezTo>
                    <a:pt x="119" y="31"/>
                    <a:pt x="98" y="0"/>
                    <a:pt x="108" y="111"/>
                  </a:cubicBezTo>
                  <a:cubicBezTo>
                    <a:pt x="133" y="102"/>
                    <a:pt x="125" y="110"/>
                    <a:pt x="134" y="91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 type="none" w="lg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5302257" y="3832543"/>
            <a:ext cx="1928812" cy="915987"/>
            <a:chOff x="2299" y="2339"/>
            <a:chExt cx="1349" cy="732"/>
          </a:xfrm>
        </p:grpSpPr>
        <p:sp>
          <p:nvSpPr>
            <p:cNvPr id="38" name="AutoShape 6"/>
            <p:cNvSpPr>
              <a:spLocks noChangeAspect="1" noChangeArrowheads="1"/>
            </p:cNvSpPr>
            <p:nvPr/>
          </p:nvSpPr>
          <p:spPr bwMode="auto">
            <a:xfrm>
              <a:off x="2299" y="2352"/>
              <a:ext cx="1349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latin typeface="Calibri" pitchFamily="-104" charset="0"/>
              </a:endParaRPr>
            </a:p>
          </p:txBody>
        </p:sp>
        <p:pic>
          <p:nvPicPr>
            <p:cNvPr id="39" name="Picture 7" descr="MCj02397330000[1]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99" y="2339"/>
              <a:ext cx="1003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2783" y="2674"/>
              <a:ext cx="485" cy="42"/>
            </a:xfrm>
            <a:custGeom>
              <a:avLst/>
              <a:gdLst>
                <a:gd name="T0" fmla="*/ 0 w 669"/>
                <a:gd name="T1" fmla="*/ 11 h 44"/>
                <a:gd name="T2" fmla="*/ 1 w 669"/>
                <a:gd name="T3" fmla="*/ 11 h 44"/>
                <a:gd name="T4" fmla="*/ 1 w 669"/>
                <a:gd name="T5" fmla="*/ 11 h 44"/>
                <a:gd name="T6" fmla="*/ 0 60000 65536"/>
                <a:gd name="T7" fmla="*/ 0 60000 65536"/>
                <a:gd name="T8" fmla="*/ 0 60000 65536"/>
                <a:gd name="T9" fmla="*/ 0 w 669"/>
                <a:gd name="T10" fmla="*/ 0 h 44"/>
                <a:gd name="T11" fmla="*/ 669 w 669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9" h="44">
                  <a:moveTo>
                    <a:pt x="0" y="44"/>
                  </a:moveTo>
                  <a:cubicBezTo>
                    <a:pt x="106" y="0"/>
                    <a:pt x="19" y="28"/>
                    <a:pt x="232" y="35"/>
                  </a:cubicBezTo>
                  <a:cubicBezTo>
                    <a:pt x="378" y="39"/>
                    <a:pt x="669" y="44"/>
                    <a:pt x="669" y="4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"/>
            <p:cNvSpPr>
              <a:spLocks/>
            </p:cNvSpPr>
            <p:nvPr/>
          </p:nvSpPr>
          <p:spPr bwMode="auto">
            <a:xfrm flipH="1">
              <a:off x="2541" y="2918"/>
              <a:ext cx="914" cy="49"/>
            </a:xfrm>
            <a:custGeom>
              <a:avLst/>
              <a:gdLst>
                <a:gd name="T0" fmla="*/ 0 w 316"/>
                <a:gd name="T1" fmla="*/ 0 h 18"/>
                <a:gd name="T2" fmla="*/ 2147483647 w 316"/>
                <a:gd name="T3" fmla="*/ 2147483647 h 18"/>
                <a:gd name="T4" fmla="*/ 0 60000 65536"/>
                <a:gd name="T5" fmla="*/ 0 60000 65536"/>
                <a:gd name="T6" fmla="*/ 0 w 316"/>
                <a:gd name="T7" fmla="*/ 0 h 18"/>
                <a:gd name="T8" fmla="*/ 316 w 316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6" h="18">
                  <a:moveTo>
                    <a:pt x="0" y="0"/>
                  </a:moveTo>
                  <a:cubicBezTo>
                    <a:pt x="95" y="4"/>
                    <a:pt x="216" y="18"/>
                    <a:pt x="316" y="1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"/>
            <p:cNvSpPr>
              <a:spLocks/>
            </p:cNvSpPr>
            <p:nvPr/>
          </p:nvSpPr>
          <p:spPr bwMode="auto">
            <a:xfrm rot="3902503">
              <a:off x="2861" y="2707"/>
              <a:ext cx="49" cy="58"/>
            </a:xfrm>
            <a:custGeom>
              <a:avLst/>
              <a:gdLst>
                <a:gd name="T0" fmla="*/ 0 w 56"/>
                <a:gd name="T1" fmla="*/ 0 h 74"/>
                <a:gd name="T2" fmla="*/ 4 w 56"/>
                <a:gd name="T3" fmla="*/ 2 h 74"/>
                <a:gd name="T4" fmla="*/ 4 w 56"/>
                <a:gd name="T5" fmla="*/ 2 h 74"/>
                <a:gd name="T6" fmla="*/ 0 60000 65536"/>
                <a:gd name="T7" fmla="*/ 0 60000 65536"/>
                <a:gd name="T8" fmla="*/ 0 60000 65536"/>
                <a:gd name="T9" fmla="*/ 0 w 56"/>
                <a:gd name="T10" fmla="*/ 0 h 74"/>
                <a:gd name="T11" fmla="*/ 56 w 5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74">
                  <a:moveTo>
                    <a:pt x="0" y="0"/>
                  </a:moveTo>
                  <a:cubicBezTo>
                    <a:pt x="6" y="9"/>
                    <a:pt x="9" y="21"/>
                    <a:pt x="18" y="28"/>
                  </a:cubicBezTo>
                  <a:cubicBezTo>
                    <a:pt x="46" y="51"/>
                    <a:pt x="56" y="17"/>
                    <a:pt x="56" y="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3086" y="2704"/>
              <a:ext cx="28" cy="82"/>
            </a:xfrm>
            <a:custGeom>
              <a:avLst/>
              <a:gdLst>
                <a:gd name="T0" fmla="*/ 3 w 33"/>
                <a:gd name="T1" fmla="*/ 0 h 98"/>
                <a:gd name="T2" fmla="*/ 0 w 33"/>
                <a:gd name="T3" fmla="*/ 3 h 98"/>
                <a:gd name="T4" fmla="*/ 3 w 33"/>
                <a:gd name="T5" fmla="*/ 3 h 98"/>
                <a:gd name="T6" fmla="*/ 0 60000 65536"/>
                <a:gd name="T7" fmla="*/ 0 60000 65536"/>
                <a:gd name="T8" fmla="*/ 0 60000 65536"/>
                <a:gd name="T9" fmla="*/ 0 w 33"/>
                <a:gd name="T10" fmla="*/ 0 h 98"/>
                <a:gd name="T11" fmla="*/ 33 w 33"/>
                <a:gd name="T12" fmla="*/ 98 h 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98">
                  <a:moveTo>
                    <a:pt x="33" y="0"/>
                  </a:moveTo>
                  <a:cubicBezTo>
                    <a:pt x="22" y="54"/>
                    <a:pt x="14" y="37"/>
                    <a:pt x="0" y="82"/>
                  </a:cubicBezTo>
                  <a:cubicBezTo>
                    <a:pt x="5" y="87"/>
                    <a:pt x="17" y="98"/>
                    <a:pt x="17" y="9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2"/>
            <p:cNvSpPr>
              <a:spLocks/>
            </p:cNvSpPr>
            <p:nvPr/>
          </p:nvSpPr>
          <p:spPr bwMode="auto">
            <a:xfrm>
              <a:off x="3121" y="2862"/>
              <a:ext cx="30" cy="68"/>
            </a:xfrm>
            <a:custGeom>
              <a:avLst/>
              <a:gdLst>
                <a:gd name="T0" fmla="*/ 0 w 36"/>
                <a:gd name="T1" fmla="*/ 0 h 81"/>
                <a:gd name="T2" fmla="*/ 2 w 36"/>
                <a:gd name="T3" fmla="*/ 3 h 81"/>
                <a:gd name="T4" fmla="*/ 2 w 36"/>
                <a:gd name="T5" fmla="*/ 3 h 81"/>
                <a:gd name="T6" fmla="*/ 0 60000 65536"/>
                <a:gd name="T7" fmla="*/ 0 60000 65536"/>
                <a:gd name="T8" fmla="*/ 0 60000 65536"/>
                <a:gd name="T9" fmla="*/ 0 w 36"/>
                <a:gd name="T10" fmla="*/ 0 h 81"/>
                <a:gd name="T11" fmla="*/ 36 w 36"/>
                <a:gd name="T12" fmla="*/ 81 h 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81">
                  <a:moveTo>
                    <a:pt x="0" y="0"/>
                  </a:moveTo>
                  <a:cubicBezTo>
                    <a:pt x="5" y="16"/>
                    <a:pt x="3" y="37"/>
                    <a:pt x="16" y="49"/>
                  </a:cubicBezTo>
                  <a:cubicBezTo>
                    <a:pt x="36" y="68"/>
                    <a:pt x="33" y="57"/>
                    <a:pt x="33" y="8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"/>
            <p:cNvSpPr>
              <a:spLocks/>
            </p:cNvSpPr>
            <p:nvPr/>
          </p:nvSpPr>
          <p:spPr bwMode="auto">
            <a:xfrm>
              <a:off x="2860" y="2849"/>
              <a:ext cx="28" cy="102"/>
            </a:xfrm>
            <a:custGeom>
              <a:avLst/>
              <a:gdLst>
                <a:gd name="T0" fmla="*/ 0 w 33"/>
                <a:gd name="T1" fmla="*/ 0 h 122"/>
                <a:gd name="T2" fmla="*/ 3 w 33"/>
                <a:gd name="T3" fmla="*/ 3 h 122"/>
                <a:gd name="T4" fmla="*/ 3 w 33"/>
                <a:gd name="T5" fmla="*/ 3 h 122"/>
                <a:gd name="T6" fmla="*/ 0 w 33"/>
                <a:gd name="T7" fmla="*/ 3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22"/>
                <a:gd name="T14" fmla="*/ 33 w 33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22">
                  <a:moveTo>
                    <a:pt x="0" y="0"/>
                  </a:moveTo>
                  <a:cubicBezTo>
                    <a:pt x="9" y="45"/>
                    <a:pt x="18" y="42"/>
                    <a:pt x="33" y="81"/>
                  </a:cubicBezTo>
                  <a:cubicBezTo>
                    <a:pt x="30" y="89"/>
                    <a:pt x="29" y="99"/>
                    <a:pt x="24" y="106"/>
                  </a:cubicBezTo>
                  <a:cubicBezTo>
                    <a:pt x="17" y="113"/>
                    <a:pt x="0" y="122"/>
                    <a:pt x="0" y="12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"/>
            <p:cNvSpPr>
              <a:spLocks/>
            </p:cNvSpPr>
            <p:nvPr/>
          </p:nvSpPr>
          <p:spPr bwMode="auto">
            <a:xfrm>
              <a:off x="2565" y="2745"/>
              <a:ext cx="165" cy="21"/>
            </a:xfrm>
            <a:custGeom>
              <a:avLst/>
              <a:gdLst>
                <a:gd name="T0" fmla="*/ 3 w 196"/>
                <a:gd name="T1" fmla="*/ 0 h 25"/>
                <a:gd name="T2" fmla="*/ 0 w 196"/>
                <a:gd name="T3" fmla="*/ 3 h 25"/>
                <a:gd name="T4" fmla="*/ 0 60000 65536"/>
                <a:gd name="T5" fmla="*/ 0 60000 65536"/>
                <a:gd name="T6" fmla="*/ 0 w 196"/>
                <a:gd name="T7" fmla="*/ 0 h 25"/>
                <a:gd name="T8" fmla="*/ 196 w 196"/>
                <a:gd name="T9" fmla="*/ 25 h 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6" h="25">
                  <a:moveTo>
                    <a:pt x="196" y="0"/>
                  </a:moveTo>
                  <a:cubicBezTo>
                    <a:pt x="123" y="23"/>
                    <a:pt x="83" y="25"/>
                    <a:pt x="0" y="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5"/>
            <p:cNvSpPr>
              <a:spLocks/>
            </p:cNvSpPr>
            <p:nvPr/>
          </p:nvSpPr>
          <p:spPr bwMode="auto">
            <a:xfrm>
              <a:off x="3292" y="2725"/>
              <a:ext cx="186" cy="13"/>
            </a:xfrm>
            <a:custGeom>
              <a:avLst/>
              <a:gdLst>
                <a:gd name="T0" fmla="*/ 0 w 221"/>
                <a:gd name="T1" fmla="*/ 2 h 16"/>
                <a:gd name="T2" fmla="*/ 3 w 221"/>
                <a:gd name="T3" fmla="*/ 0 h 16"/>
                <a:gd name="T4" fmla="*/ 3 w 221"/>
                <a:gd name="T5" fmla="*/ 2 h 16"/>
                <a:gd name="T6" fmla="*/ 0 60000 65536"/>
                <a:gd name="T7" fmla="*/ 0 60000 65536"/>
                <a:gd name="T8" fmla="*/ 0 60000 65536"/>
                <a:gd name="T9" fmla="*/ 0 w 221"/>
                <a:gd name="T10" fmla="*/ 0 h 16"/>
                <a:gd name="T11" fmla="*/ 221 w 2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" h="16">
                  <a:moveTo>
                    <a:pt x="0" y="8"/>
                  </a:moveTo>
                  <a:cubicBezTo>
                    <a:pt x="27" y="5"/>
                    <a:pt x="54" y="0"/>
                    <a:pt x="82" y="0"/>
                  </a:cubicBezTo>
                  <a:cubicBezTo>
                    <a:pt x="134" y="0"/>
                    <a:pt x="171" y="16"/>
                    <a:pt x="221" y="1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2388" y="2653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</a:rPr>
                <a:t>b</a:t>
              </a:r>
              <a:endParaRPr lang="en-US" sz="1800"/>
            </a:p>
          </p:txBody>
        </p:sp>
        <p:sp>
          <p:nvSpPr>
            <p:cNvPr id="49" name="Text Box 17"/>
            <p:cNvSpPr txBox="1">
              <a:spLocks noChangeArrowheads="1"/>
            </p:cNvSpPr>
            <p:nvPr/>
          </p:nvSpPr>
          <p:spPr bwMode="auto">
            <a:xfrm>
              <a:off x="2396" y="2821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</a:rPr>
                <a:t>d</a:t>
              </a:r>
              <a:endParaRPr lang="en-US" sz="1800"/>
            </a:p>
          </p:txBody>
        </p:sp>
        <p:sp>
          <p:nvSpPr>
            <p:cNvPr id="50" name="Text Box 18"/>
            <p:cNvSpPr txBox="1">
              <a:spLocks noChangeArrowheads="1"/>
            </p:cNvSpPr>
            <p:nvPr/>
          </p:nvSpPr>
          <p:spPr bwMode="auto">
            <a:xfrm>
              <a:off x="3459" y="259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</a:rPr>
                <a:t>d</a:t>
              </a:r>
              <a:endParaRPr lang="en-US" sz="1800"/>
            </a:p>
          </p:txBody>
        </p:sp>
        <p:sp>
          <p:nvSpPr>
            <p:cNvPr id="51" name="Text Box 19"/>
            <p:cNvSpPr txBox="1">
              <a:spLocks noChangeArrowheads="1"/>
            </p:cNvSpPr>
            <p:nvPr/>
          </p:nvSpPr>
          <p:spPr bwMode="auto">
            <a:xfrm>
              <a:off x="3452" y="2779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" pitchFamily="-104" charset="0"/>
                </a:rPr>
                <a:t>b</a:t>
              </a:r>
              <a:endParaRPr lang="en-US" sz="1800"/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2449" y="2702"/>
              <a:ext cx="4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21"/>
            <p:cNvSpPr>
              <a:spLocks noChangeShapeType="1"/>
            </p:cNvSpPr>
            <p:nvPr/>
          </p:nvSpPr>
          <p:spPr bwMode="auto">
            <a:xfrm>
              <a:off x="3540" y="2671"/>
              <a:ext cx="4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4" name="Picture 53" descr="penguin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12214" y="4980689"/>
            <a:ext cx="1087184" cy="11941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1666" y="5095334"/>
            <a:ext cx="1230100" cy="914375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3278" y="5918200"/>
            <a:ext cx="5750292" cy="4616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Search for new particles in loop diagrams: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194300" y="3632200"/>
            <a:ext cx="3949701" cy="0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5194300" y="3632200"/>
            <a:ext cx="1" cy="2120900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-88900" y="5753100"/>
            <a:ext cx="5283200" cy="0"/>
          </a:xfrm>
          <a:prstGeom prst="line">
            <a:avLst/>
          </a:prstGeom>
          <a:ln w="127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066987" y="6195199"/>
            <a:ext cx="72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“Box”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609887" y="6230898"/>
            <a:ext cx="113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“Penguin”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90900" y="1329269"/>
            <a:ext cx="958115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Mixing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50184" y="1329269"/>
            <a:ext cx="879843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Decay</a:t>
            </a:r>
            <a:endParaRPr lang="en-US" sz="20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5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3" grpId="0"/>
      <p:bldP spid="62" grpId="0"/>
      <p:bldP spid="63" grpId="0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Remember the three types of CP Violation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727961"/>
            <a:ext cx="6423641" cy="5670000"/>
          </a:xfrm>
          <a:ln w="12700">
            <a:solidFill>
              <a:srgbClr val="0000FF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Charge Parity Violation: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b="1" dirty="0" smtClean="0"/>
              <a:t>1964</a:t>
            </a:r>
            <a:r>
              <a:rPr lang="en-US" dirty="0" smtClean="0"/>
              <a:t> (CCFT): Discovered in neutral </a:t>
            </a:r>
            <a:r>
              <a:rPr lang="en-US" dirty="0" err="1" smtClean="0"/>
              <a:t>Kaon</a:t>
            </a:r>
            <a:r>
              <a:rPr lang="en-US" dirty="0" smtClean="0"/>
              <a:t> beam “</a:t>
            </a:r>
            <a:r>
              <a:rPr lang="en-US" i="1" u="sng" dirty="0" smtClean="0"/>
              <a:t>indirect</a:t>
            </a:r>
            <a:r>
              <a:rPr lang="en-US" dirty="0" smtClean="0"/>
              <a:t> CP violation”</a:t>
            </a:r>
          </a:p>
          <a:p>
            <a:pPr lvl="2"/>
            <a:r>
              <a:rPr lang="en-US" dirty="0" smtClean="0"/>
              <a:t>Also called: </a:t>
            </a:r>
            <a:r>
              <a:rPr lang="en-US" b="1" i="1" dirty="0" smtClean="0"/>
              <a:t>CPV in mixing</a:t>
            </a:r>
          </a:p>
          <a:p>
            <a:pPr lvl="2"/>
            <a:r>
              <a:rPr lang="en-US" dirty="0" smtClean="0"/>
              <a:t>Prob(K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) ≠ </a:t>
            </a:r>
            <a:r>
              <a:rPr lang="en-US" dirty="0" err="1" smtClean="0">
                <a:sym typeface="Wingdings"/>
              </a:rPr>
              <a:t>Prob</a:t>
            </a:r>
            <a:r>
              <a:rPr lang="en-US" dirty="0" smtClean="0">
                <a:sym typeface="Wingdings"/>
              </a:rPr>
              <a:t> (K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)        </a:t>
            </a:r>
          </a:p>
          <a:p>
            <a:pPr lvl="2">
              <a:buNone/>
            </a:pPr>
            <a:r>
              <a:rPr lang="en-US" dirty="0" smtClean="0">
                <a:sym typeface="Wingdings"/>
              </a:rPr>
              <a:t>	</a:t>
            </a:r>
            <a:r>
              <a:rPr lang="en-US" sz="2300" dirty="0" smtClean="0">
                <a:solidFill>
                  <a:srgbClr val="FF0000"/>
                </a:solidFill>
                <a:sym typeface="Wingdings"/>
              </a:rPr>
              <a:t>|</a:t>
            </a:r>
            <a:r>
              <a:rPr lang="en-US" sz="2300" dirty="0" err="1" smtClean="0">
                <a:solidFill>
                  <a:srgbClr val="FF0000"/>
                </a:solidFill>
                <a:sym typeface="Wingdings"/>
              </a:rPr>
              <a:t>ε</a:t>
            </a:r>
            <a:r>
              <a:rPr lang="en-US" sz="2300" dirty="0" smtClean="0">
                <a:solidFill>
                  <a:srgbClr val="FF0000"/>
                </a:solidFill>
                <a:sym typeface="Wingdings"/>
              </a:rPr>
              <a:t>|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= (2.228 ± 0.011 ) x 10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-3 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(PDG 2014)</a:t>
            </a:r>
          </a:p>
          <a:p>
            <a:pPr lvl="2">
              <a:buNone/>
            </a:pPr>
            <a:endParaRPr lang="en-US" dirty="0" smtClean="0">
              <a:solidFill>
                <a:srgbClr val="000090"/>
              </a:solidFill>
              <a:sym typeface="Wingdings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en-US" b="1" dirty="0" smtClean="0"/>
              <a:t>1999</a:t>
            </a:r>
            <a:r>
              <a:rPr lang="en-US" dirty="0" smtClean="0"/>
              <a:t> (NA48 &amp; </a:t>
            </a:r>
            <a:r>
              <a:rPr lang="en-US" dirty="0" err="1" smtClean="0"/>
              <a:t>KTeV</a:t>
            </a:r>
            <a:r>
              <a:rPr lang="en-US" dirty="0" smtClean="0"/>
              <a:t>): Seen in </a:t>
            </a:r>
            <a:r>
              <a:rPr lang="en-US" dirty="0" err="1" smtClean="0"/>
              <a:t>Kaon</a:t>
            </a:r>
            <a:r>
              <a:rPr lang="en-US" dirty="0" smtClean="0"/>
              <a:t> decays       “</a:t>
            </a:r>
            <a:r>
              <a:rPr lang="en-US" i="1" u="sng" dirty="0" smtClean="0"/>
              <a:t>direct</a:t>
            </a:r>
            <a:r>
              <a:rPr lang="en-US" dirty="0" smtClean="0"/>
              <a:t> CP violation”</a:t>
            </a:r>
          </a:p>
          <a:p>
            <a:pPr lvl="2"/>
            <a:r>
              <a:rPr lang="en-US" dirty="0" smtClean="0"/>
              <a:t>Also called: </a:t>
            </a:r>
            <a:r>
              <a:rPr lang="en-US" b="1" i="1" dirty="0" smtClean="0"/>
              <a:t>CPV in decay</a:t>
            </a:r>
          </a:p>
          <a:p>
            <a:pPr lvl="2"/>
            <a:r>
              <a:rPr lang="en-US" dirty="0" smtClean="0"/>
              <a:t>Decay rates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>
                <a:ea typeface="Webdings"/>
                <a:cs typeface="Webdings"/>
              </a:rPr>
              <a:t>(K</a:t>
            </a:r>
            <a:r>
              <a:rPr lang="en-US" baseline="30000" dirty="0" smtClean="0">
                <a:ea typeface="Webdings"/>
                <a:cs typeface="Webdings"/>
              </a:rPr>
              <a:t>0</a:t>
            </a:r>
            <a:r>
              <a:rPr lang="en-US" dirty="0" smtClean="0">
                <a:ea typeface="Webdings"/>
                <a:cs typeface="Webdings"/>
                <a:sym typeface="Wingdings"/>
              </a:rPr>
              <a:t>π</a:t>
            </a:r>
            <a:r>
              <a:rPr lang="en-US" baseline="30000" dirty="0" smtClean="0">
                <a:ea typeface="Webdings"/>
                <a:cs typeface="Webdings"/>
                <a:sym typeface="Wingdings"/>
              </a:rPr>
              <a:t>+</a:t>
            </a:r>
            <a:r>
              <a:rPr lang="en-US" dirty="0" smtClean="0">
                <a:ea typeface="Webdings"/>
                <a:cs typeface="Webdings"/>
                <a:sym typeface="Wingdings"/>
              </a:rPr>
              <a:t>π</a:t>
            </a:r>
            <a:r>
              <a:rPr lang="en-US" baseline="30000" dirty="0" smtClean="0">
                <a:ea typeface="Webdings"/>
                <a:cs typeface="Webdings"/>
                <a:sym typeface="Wingdings"/>
              </a:rPr>
              <a:t>-</a:t>
            </a:r>
            <a:r>
              <a:rPr lang="en-US" dirty="0" smtClean="0">
                <a:ea typeface="Webdings"/>
                <a:cs typeface="Webdings"/>
                <a:sym typeface="Wingdings"/>
              </a:rPr>
              <a:t>) ≠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>
                <a:ea typeface="Webdings"/>
                <a:cs typeface="Webdings"/>
                <a:sym typeface="Wingdings"/>
              </a:rPr>
              <a:t>(K</a:t>
            </a:r>
            <a:r>
              <a:rPr lang="en-US" baseline="30000" dirty="0" smtClean="0">
                <a:ea typeface="Webdings"/>
                <a:cs typeface="Webdings"/>
                <a:sym typeface="Wingdings"/>
              </a:rPr>
              <a:t>0</a:t>
            </a:r>
            <a:r>
              <a:rPr lang="en-US" dirty="0" smtClean="0">
                <a:ea typeface="Webdings"/>
                <a:cs typeface="Webdings"/>
                <a:sym typeface="Wingdings"/>
              </a:rPr>
              <a:t>π</a:t>
            </a:r>
            <a:r>
              <a:rPr lang="en-US" baseline="30000" dirty="0" smtClean="0">
                <a:ea typeface="Webdings"/>
                <a:cs typeface="Webdings"/>
                <a:sym typeface="Wingdings"/>
              </a:rPr>
              <a:t>+</a:t>
            </a:r>
            <a:r>
              <a:rPr lang="en-US" dirty="0" smtClean="0">
                <a:ea typeface="Webdings"/>
                <a:cs typeface="Webdings"/>
                <a:sym typeface="Wingdings"/>
              </a:rPr>
              <a:t>π</a:t>
            </a:r>
            <a:r>
              <a:rPr lang="en-US" baseline="30000" dirty="0" smtClean="0">
                <a:ea typeface="Webdings"/>
                <a:cs typeface="Webdings"/>
                <a:sym typeface="Wingdings"/>
              </a:rPr>
              <a:t>-</a:t>
            </a:r>
            <a:r>
              <a:rPr lang="en-US" dirty="0" smtClean="0">
                <a:ea typeface="Webdings"/>
                <a:cs typeface="Webdings"/>
                <a:sym typeface="Wingdings"/>
              </a:rPr>
              <a:t>)</a:t>
            </a:r>
          </a:p>
          <a:p>
            <a:pPr lvl="2">
              <a:buNone/>
            </a:pPr>
            <a:r>
              <a:rPr lang="en-US" dirty="0" smtClean="0">
                <a:ea typeface="Webdings"/>
                <a:cs typeface="Webdings"/>
                <a:sym typeface="Wingdings"/>
              </a:rPr>
              <a:t>	</a:t>
            </a:r>
            <a:r>
              <a:rPr lang="en-US" sz="2700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Re(</a:t>
            </a:r>
            <a:r>
              <a:rPr lang="en-US" sz="2700" dirty="0" err="1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ε</a:t>
            </a:r>
            <a:r>
              <a:rPr lang="en-US" sz="2700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’/</a:t>
            </a:r>
            <a:r>
              <a:rPr lang="en-US" sz="2700" dirty="0" err="1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ε</a:t>
            </a:r>
            <a:r>
              <a:rPr lang="en-US" sz="2700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) </a:t>
            </a:r>
            <a:r>
              <a:rPr lang="en-US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= (1.65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±</a:t>
            </a:r>
            <a:r>
              <a:rPr lang="en-US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 0.26) x 10</a:t>
            </a:r>
            <a:r>
              <a:rPr lang="en-US" baseline="30000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-3 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(PDG 2014)</a:t>
            </a:r>
            <a:r>
              <a:rPr lang="en-US" baseline="30000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 </a:t>
            </a:r>
          </a:p>
          <a:p>
            <a:pPr lvl="2">
              <a:buNone/>
            </a:pPr>
            <a:endParaRPr lang="en-US" baseline="30000" dirty="0" smtClean="0">
              <a:solidFill>
                <a:srgbClr val="FF0000"/>
              </a:solidFill>
              <a:ea typeface="Webdings"/>
              <a:cs typeface="Webdings"/>
              <a:sym typeface="Wingdings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en-US" b="1" dirty="0" smtClean="0">
                <a:ea typeface="Webdings"/>
                <a:cs typeface="Webdings"/>
                <a:sym typeface="Wingdings"/>
              </a:rPr>
              <a:t>2001</a:t>
            </a:r>
            <a:r>
              <a:rPr lang="en-US" dirty="0" smtClean="0">
                <a:ea typeface="Webdings"/>
                <a:cs typeface="Webdings"/>
                <a:sym typeface="Wingdings"/>
              </a:rPr>
              <a:t> (Belle &amp; Babar): Observed in B mesons decays “CP violation in </a:t>
            </a:r>
            <a:r>
              <a:rPr lang="en-US" i="1" u="sng" dirty="0" smtClean="0">
                <a:ea typeface="Webdings"/>
                <a:cs typeface="Webdings"/>
                <a:sym typeface="Wingdings"/>
              </a:rPr>
              <a:t>interference</a:t>
            </a:r>
            <a:r>
              <a:rPr lang="en-US" dirty="0" smtClean="0">
                <a:ea typeface="Webdings"/>
                <a:cs typeface="Webdings"/>
                <a:sym typeface="Wingdings"/>
              </a:rPr>
              <a:t>”</a:t>
            </a:r>
          </a:p>
          <a:p>
            <a:pPr lvl="2"/>
            <a:r>
              <a:rPr lang="en-US" dirty="0" smtClean="0">
                <a:ea typeface="Webdings"/>
                <a:cs typeface="Webdings"/>
                <a:sym typeface="Wingdings"/>
              </a:rPr>
              <a:t>Also called: </a:t>
            </a:r>
            <a:r>
              <a:rPr lang="en-US" b="1" i="1" dirty="0" smtClean="0">
                <a:ea typeface="Webdings"/>
                <a:cs typeface="Webdings"/>
                <a:sym typeface="Wingdings"/>
              </a:rPr>
              <a:t>mixing induced CPV</a:t>
            </a:r>
          </a:p>
          <a:p>
            <a:pPr lvl="2">
              <a:buNone/>
            </a:pPr>
            <a:r>
              <a:rPr lang="en-US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	</a:t>
            </a:r>
            <a:r>
              <a:rPr lang="en-US" sz="2300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sin 2β</a:t>
            </a:r>
            <a:r>
              <a:rPr lang="en-US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 = 0.682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±</a:t>
            </a:r>
            <a:r>
              <a:rPr lang="en-US" dirty="0" smtClean="0">
                <a:solidFill>
                  <a:srgbClr val="FF0000"/>
                </a:solidFill>
                <a:ea typeface="Webdings"/>
                <a:cs typeface="Webdings"/>
                <a:sym typeface="Wingdings"/>
              </a:rPr>
              <a:t> 0.019 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(PDG 2014)</a:t>
            </a:r>
            <a:endParaRPr lang="en-US" dirty="0" smtClean="0">
              <a:ea typeface="Webdings"/>
              <a:cs typeface="Webdings"/>
              <a:sym typeface="Wingding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557" y="669841"/>
            <a:ext cx="1609689" cy="2276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557" y="3562961"/>
            <a:ext cx="1609689" cy="227656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10800000">
            <a:off x="2570480" y="2077338"/>
            <a:ext cx="128904" cy="158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3670935" y="2028996"/>
            <a:ext cx="128904" cy="158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4310381" y="4000953"/>
            <a:ext cx="128904" cy="158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64557" y="5784483"/>
            <a:ext cx="162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Val Logsdon Fitch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947778" y="2927886"/>
            <a:ext cx="1972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James Watson Cronin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849493" y="6129020"/>
            <a:ext cx="207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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Nobel prize 1980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319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Physics: Trees, Penguins, and Boxes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642542"/>
            <a:ext cx="3492500" cy="1948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99" y="2642768"/>
            <a:ext cx="3528563" cy="1967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4686300"/>
            <a:ext cx="3555167" cy="1955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66" y="764609"/>
            <a:ext cx="1230100" cy="914375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8" name="Picture 7" descr="penguin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182" y="4089240"/>
            <a:ext cx="1087184" cy="1194120"/>
          </a:xfrm>
          <a:prstGeom prst="rect">
            <a:avLst/>
          </a:prstGeom>
        </p:spPr>
      </p:pic>
      <p:pic>
        <p:nvPicPr>
          <p:cNvPr id="9" name="Picture 8" descr="Tre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180" y="1775358"/>
            <a:ext cx="1080120" cy="12234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2900" y="901700"/>
            <a:ext cx="3441701" cy="5293757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Many processes available to test the Standard Model: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ll must result in a consistent CKM picture.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A deviation can be due to a virtual contribution of a massive particle.</a:t>
            </a:r>
          </a:p>
          <a:p>
            <a:endParaRPr lang="en-US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Many NP models can be tested using different decays:</a:t>
            </a:r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SuSY</a:t>
            </a:r>
            <a:r>
              <a:rPr lang="en-US" dirty="0" smtClean="0"/>
              <a:t> and non-</a:t>
            </a:r>
            <a:r>
              <a:rPr lang="en-US" dirty="0" err="1" smtClean="0"/>
              <a:t>Susy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Z-prime, W-prime bosons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Charged Higgs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Leptoquarks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Lepton Flavor Violation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Extra dimensions</a:t>
            </a:r>
          </a:p>
          <a:p>
            <a:pPr marL="285750" indent="-285750">
              <a:buFont typeface="Arial"/>
              <a:buChar char="•"/>
            </a:pPr>
            <a:r>
              <a:rPr lang="is-IS" dirty="0" smtClean="0"/>
              <a:t>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104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rhoeta_small_tree_nogammaimprov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31" y="2221956"/>
            <a:ext cx="484621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737"/>
            <a:ext cx="9144000" cy="576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Probing </a:t>
            </a:r>
            <a:r>
              <a:rPr lang="en-US" dirty="0"/>
              <a:t>n</a:t>
            </a:r>
            <a:r>
              <a:rPr lang="en-US" dirty="0" smtClean="0"/>
              <a:t>ew CP-violation with B mesons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34401"/>
            <a:ext cx="8724900" cy="2656499"/>
          </a:xfrm>
          <a:ln w="12700">
            <a:solidFill>
              <a:srgbClr val="0000FF"/>
            </a:solidFill>
          </a:ln>
        </p:spPr>
        <p:txBody>
          <a:bodyPr>
            <a:normAutofit fontScale="92500"/>
          </a:bodyPr>
          <a:lstStyle/>
          <a:p>
            <a:r>
              <a:rPr lang="en-US" dirty="0" smtClean="0"/>
              <a:t>Look for </a:t>
            </a:r>
            <a:r>
              <a:rPr lang="en-US" i="1" dirty="0" smtClean="0"/>
              <a:t>interference</a:t>
            </a:r>
            <a:r>
              <a:rPr lang="en-US" dirty="0" smtClean="0"/>
              <a:t> of CKM with BSM amplitudes: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“</a:t>
            </a:r>
            <a:r>
              <a:rPr lang="en-US" i="1" dirty="0" smtClean="0"/>
              <a:t>Indirect” </a:t>
            </a:r>
            <a:r>
              <a:rPr lang="en-US" dirty="0" smtClean="0"/>
              <a:t>or </a:t>
            </a:r>
            <a:r>
              <a:rPr lang="en-US" i="1" dirty="0" smtClean="0"/>
              <a:t>“Mixing”</a:t>
            </a:r>
            <a:r>
              <a:rPr lang="en-US" dirty="0" smtClean="0"/>
              <a:t>: SM </a:t>
            </a:r>
            <a:r>
              <a:rPr lang="en-US" dirty="0"/>
              <a:t>Prediction: </a:t>
            </a:r>
            <a:r>
              <a:rPr lang="en-US" b="1" dirty="0"/>
              <a:t>No</a:t>
            </a:r>
            <a:r>
              <a:rPr lang="en-US" dirty="0"/>
              <a:t> CP violation a la </a:t>
            </a:r>
            <a:r>
              <a:rPr lang="en-US" dirty="0" err="1" smtClean="0"/>
              <a:t>kaons</a:t>
            </a:r>
            <a:endParaRPr lang="en-US" dirty="0"/>
          </a:p>
          <a:p>
            <a:pPr lvl="2"/>
            <a:r>
              <a:rPr lang="en-US" dirty="0">
                <a:sym typeface="Wingdings"/>
              </a:rPr>
              <a:t>K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en-US" dirty="0">
                <a:sym typeface="Wingdings"/>
              </a:rPr>
              <a:t>K = </a:t>
            </a:r>
            <a:r>
              <a:rPr lang="en-US" dirty="0" err="1" smtClean="0">
                <a:sym typeface="Wingdings"/>
              </a:rPr>
              <a:t>ε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≠ 0  but  B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en-US" dirty="0">
                <a:sym typeface="Wingdings"/>
              </a:rPr>
              <a:t>B  = 0  </a:t>
            </a:r>
            <a:endParaRPr lang="en-US" dirty="0"/>
          </a:p>
          <a:p>
            <a:pPr marL="914400" lvl="1" indent="-457200">
              <a:buFont typeface="+mj-lt"/>
              <a:buAutoNum type="alphaLcParenR"/>
            </a:pPr>
            <a:r>
              <a:rPr lang="en-US" i="1" dirty="0" smtClean="0"/>
              <a:t>“Direct”</a:t>
            </a:r>
            <a:r>
              <a:rPr lang="en-US" dirty="0" smtClean="0"/>
              <a:t>:  Compare measurement of </a:t>
            </a:r>
            <a:r>
              <a:rPr lang="en-US" dirty="0"/>
              <a:t>angle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sym typeface="Wingdings"/>
              </a:rPr>
              <a:t>γ</a:t>
            </a:r>
            <a:r>
              <a:rPr lang="en-US" sz="2000" dirty="0">
                <a:solidFill>
                  <a:srgbClr val="FF0000"/>
                </a:solidFill>
                <a:latin typeface="Times New Roman"/>
                <a:sym typeface="Wingdings"/>
              </a:rPr>
              <a:t> </a:t>
            </a:r>
            <a:r>
              <a:rPr lang="en-US" sz="2000" dirty="0">
                <a:latin typeface="Times New Roman"/>
                <a:sym typeface="Wingdings"/>
              </a:rPr>
              <a:t>“</a:t>
            </a:r>
            <a:r>
              <a:rPr lang="en-US" i="1" dirty="0"/>
              <a:t>with trees”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sym typeface="Wingdings"/>
              </a:rPr>
              <a:t>γ</a:t>
            </a:r>
            <a:r>
              <a:rPr lang="en-US" dirty="0"/>
              <a:t> </a:t>
            </a:r>
            <a:r>
              <a:rPr lang="en-US" i="1" dirty="0"/>
              <a:t>“with loops</a:t>
            </a:r>
            <a:r>
              <a:rPr lang="en-US" i="1" dirty="0" smtClean="0"/>
              <a:t>”</a:t>
            </a:r>
            <a:endParaRPr lang="en-US" i="1" dirty="0"/>
          </a:p>
          <a:p>
            <a:pPr lvl="2"/>
            <a:r>
              <a:rPr lang="en-US" dirty="0"/>
              <a:t>Many decay modes with </a:t>
            </a:r>
            <a:r>
              <a:rPr lang="en-US" dirty="0" smtClean="0"/>
              <a:t>tree and loop diagrams are available</a:t>
            </a:r>
            <a:endParaRPr lang="en-US" dirty="0"/>
          </a:p>
          <a:p>
            <a:pPr marL="914400" lvl="1" indent="-457200">
              <a:buFont typeface="+mj-lt"/>
              <a:buAutoNum type="alphaLcParenR"/>
            </a:pPr>
            <a:r>
              <a:rPr lang="en-US" i="1" dirty="0" smtClean="0"/>
              <a:t>“Mixing Induced”</a:t>
            </a:r>
            <a:r>
              <a:rPr lang="en-US" dirty="0" smtClean="0"/>
              <a:t>: SM </a:t>
            </a:r>
            <a:r>
              <a:rPr lang="en-US" dirty="0"/>
              <a:t>Prediction: </a:t>
            </a:r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/>
              <a:t> box diagram phase </a:t>
            </a:r>
            <a:r>
              <a:rPr lang="en-US" dirty="0" err="1">
                <a:solidFill>
                  <a:srgbClr val="FF0000"/>
                </a:solidFill>
                <a:latin typeface="Symbol"/>
              </a:rPr>
              <a:t>f</a:t>
            </a:r>
            <a:r>
              <a:rPr lang="en-US" baseline="-25000" dirty="0" err="1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= -2</a:t>
            </a:r>
            <a:r>
              <a:rPr lang="en-US" dirty="0">
                <a:solidFill>
                  <a:srgbClr val="FF0000"/>
                </a:solidFill>
                <a:latin typeface="Times New Roman"/>
                <a:sym typeface="Wingdings"/>
              </a:rPr>
              <a:t>β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sym typeface="Wingdings"/>
              </a:rPr>
              <a:t>s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≈ </a:t>
            </a:r>
            <a:r>
              <a:rPr lang="en-US" dirty="0" smtClean="0"/>
              <a:t>0 </a:t>
            </a:r>
            <a:endParaRPr lang="en-US" dirty="0"/>
          </a:p>
          <a:p>
            <a:pPr lvl="2"/>
            <a:r>
              <a:rPr lang="en-US" dirty="0"/>
              <a:t>New Physics “in the box”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41</a:t>
            </a:fld>
            <a:endParaRPr lang="nl-NL" dirty="0"/>
          </a:p>
        </p:txBody>
      </p:sp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1" y="4940303"/>
            <a:ext cx="4596731" cy="1727200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>
            <a:off x="4102100" y="1562100"/>
            <a:ext cx="1397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108200" y="1562100"/>
            <a:ext cx="1397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431800" y="3454400"/>
            <a:ext cx="2565399" cy="1158044"/>
            <a:chOff x="444500" y="3467100"/>
            <a:chExt cx="2565399" cy="1158044"/>
          </a:xfrm>
        </p:grpSpPr>
        <p:pic>
          <p:nvPicPr>
            <p:cNvPr id="5" name="Picture 4" descr="Tre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2997" y="3571042"/>
              <a:ext cx="875303" cy="991457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1" name="Group 80"/>
            <p:cNvGrpSpPr/>
            <p:nvPr/>
          </p:nvGrpSpPr>
          <p:grpSpPr>
            <a:xfrm>
              <a:off x="495300" y="3547776"/>
              <a:ext cx="1440928" cy="939078"/>
              <a:chOff x="2375694" y="3238103"/>
              <a:chExt cx="1764246" cy="906246"/>
            </a:xfrm>
          </p:grpSpPr>
          <p:pic>
            <p:nvPicPr>
              <p:cNvPr id="82" name="Picture 7" descr="MCj02397330000[1]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375694" y="3238103"/>
                <a:ext cx="1434098" cy="668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3" name="Group 82"/>
              <p:cNvGrpSpPr/>
              <p:nvPr/>
            </p:nvGrpSpPr>
            <p:grpSpPr>
              <a:xfrm>
                <a:off x="2997044" y="3477796"/>
                <a:ext cx="1142896" cy="666553"/>
                <a:chOff x="1282700" y="2540000"/>
                <a:chExt cx="3022600" cy="1409831"/>
              </a:xfrm>
            </p:grpSpPr>
            <p:sp>
              <p:nvSpPr>
                <p:cNvPr id="84" name="Freeform 83"/>
                <p:cNvSpPr/>
                <p:nvPr/>
              </p:nvSpPr>
              <p:spPr>
                <a:xfrm>
                  <a:off x="1282700" y="2540000"/>
                  <a:ext cx="1981200" cy="647700"/>
                </a:xfrm>
                <a:custGeom>
                  <a:avLst/>
                  <a:gdLst>
                    <a:gd name="connsiteX0" fmla="*/ 0 w 1981200"/>
                    <a:gd name="connsiteY0" fmla="*/ 647700 h 647700"/>
                    <a:gd name="connsiteX1" fmla="*/ 139700 w 1981200"/>
                    <a:gd name="connsiteY1" fmla="*/ 609600 h 647700"/>
                    <a:gd name="connsiteX2" fmla="*/ 228600 w 1981200"/>
                    <a:gd name="connsiteY2" fmla="*/ 584200 h 647700"/>
                    <a:gd name="connsiteX3" fmla="*/ 317500 w 1981200"/>
                    <a:gd name="connsiteY3" fmla="*/ 546100 h 647700"/>
                    <a:gd name="connsiteX4" fmla="*/ 1054100 w 1981200"/>
                    <a:gd name="connsiteY4" fmla="*/ 533400 h 647700"/>
                    <a:gd name="connsiteX5" fmla="*/ 1155700 w 1981200"/>
                    <a:gd name="connsiteY5" fmla="*/ 508000 h 647700"/>
                    <a:gd name="connsiteX6" fmla="*/ 1193800 w 1981200"/>
                    <a:gd name="connsiteY6" fmla="*/ 482600 h 647700"/>
                    <a:gd name="connsiteX7" fmla="*/ 1244600 w 1981200"/>
                    <a:gd name="connsiteY7" fmla="*/ 444500 h 647700"/>
                    <a:gd name="connsiteX8" fmla="*/ 1308100 w 1981200"/>
                    <a:gd name="connsiteY8" fmla="*/ 406400 h 647700"/>
                    <a:gd name="connsiteX9" fmla="*/ 1333500 w 1981200"/>
                    <a:gd name="connsiteY9" fmla="*/ 368300 h 647700"/>
                    <a:gd name="connsiteX10" fmla="*/ 1371600 w 1981200"/>
                    <a:gd name="connsiteY10" fmla="*/ 355600 h 647700"/>
                    <a:gd name="connsiteX11" fmla="*/ 1422400 w 1981200"/>
                    <a:gd name="connsiteY11" fmla="*/ 330200 h 647700"/>
                    <a:gd name="connsiteX12" fmla="*/ 1485900 w 1981200"/>
                    <a:gd name="connsiteY12" fmla="*/ 304800 h 647700"/>
                    <a:gd name="connsiteX13" fmla="*/ 1600200 w 1981200"/>
                    <a:gd name="connsiteY13" fmla="*/ 228600 h 647700"/>
                    <a:gd name="connsiteX14" fmla="*/ 1638300 w 1981200"/>
                    <a:gd name="connsiteY14" fmla="*/ 203200 h 647700"/>
                    <a:gd name="connsiteX15" fmla="*/ 1689100 w 1981200"/>
                    <a:gd name="connsiteY15" fmla="*/ 165100 h 647700"/>
                    <a:gd name="connsiteX16" fmla="*/ 1752600 w 1981200"/>
                    <a:gd name="connsiteY16" fmla="*/ 127000 h 647700"/>
                    <a:gd name="connsiteX17" fmla="*/ 1790700 w 1981200"/>
                    <a:gd name="connsiteY17" fmla="*/ 101600 h 647700"/>
                    <a:gd name="connsiteX18" fmla="*/ 1854200 w 1981200"/>
                    <a:gd name="connsiteY18" fmla="*/ 88900 h 647700"/>
                    <a:gd name="connsiteX19" fmla="*/ 1981200 w 1981200"/>
                    <a:gd name="connsiteY19" fmla="*/ 0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81200" h="647700">
                      <a:moveTo>
                        <a:pt x="0" y="647700"/>
                      </a:moveTo>
                      <a:cubicBezTo>
                        <a:pt x="362204" y="557149"/>
                        <a:pt x="-26474" y="657078"/>
                        <a:pt x="139700" y="609600"/>
                      </a:cubicBezTo>
                      <a:cubicBezTo>
                        <a:pt x="158689" y="604175"/>
                        <a:pt x="208300" y="594350"/>
                        <a:pt x="228600" y="584200"/>
                      </a:cubicBezTo>
                      <a:cubicBezTo>
                        <a:pt x="273266" y="561867"/>
                        <a:pt x="260992" y="547923"/>
                        <a:pt x="317500" y="546100"/>
                      </a:cubicBezTo>
                      <a:cubicBezTo>
                        <a:pt x="562942" y="538183"/>
                        <a:pt x="808567" y="537633"/>
                        <a:pt x="1054100" y="533400"/>
                      </a:cubicBezTo>
                      <a:cubicBezTo>
                        <a:pt x="1087967" y="524933"/>
                        <a:pt x="1126654" y="527364"/>
                        <a:pt x="1155700" y="508000"/>
                      </a:cubicBezTo>
                      <a:cubicBezTo>
                        <a:pt x="1168400" y="499533"/>
                        <a:pt x="1181380" y="491472"/>
                        <a:pt x="1193800" y="482600"/>
                      </a:cubicBezTo>
                      <a:cubicBezTo>
                        <a:pt x="1211024" y="470297"/>
                        <a:pt x="1226988" y="456241"/>
                        <a:pt x="1244600" y="444500"/>
                      </a:cubicBezTo>
                      <a:cubicBezTo>
                        <a:pt x="1265139" y="430808"/>
                        <a:pt x="1286933" y="419100"/>
                        <a:pt x="1308100" y="406400"/>
                      </a:cubicBezTo>
                      <a:cubicBezTo>
                        <a:pt x="1316567" y="393700"/>
                        <a:pt x="1321581" y="377835"/>
                        <a:pt x="1333500" y="368300"/>
                      </a:cubicBezTo>
                      <a:cubicBezTo>
                        <a:pt x="1343953" y="359937"/>
                        <a:pt x="1359295" y="360873"/>
                        <a:pt x="1371600" y="355600"/>
                      </a:cubicBezTo>
                      <a:cubicBezTo>
                        <a:pt x="1389001" y="348142"/>
                        <a:pt x="1405100" y="337889"/>
                        <a:pt x="1422400" y="330200"/>
                      </a:cubicBezTo>
                      <a:cubicBezTo>
                        <a:pt x="1443232" y="320941"/>
                        <a:pt x="1465510" y="314995"/>
                        <a:pt x="1485900" y="304800"/>
                      </a:cubicBezTo>
                      <a:cubicBezTo>
                        <a:pt x="1543159" y="276171"/>
                        <a:pt x="1550568" y="264051"/>
                        <a:pt x="1600200" y="228600"/>
                      </a:cubicBezTo>
                      <a:cubicBezTo>
                        <a:pt x="1612620" y="219728"/>
                        <a:pt x="1625880" y="212072"/>
                        <a:pt x="1638300" y="203200"/>
                      </a:cubicBezTo>
                      <a:cubicBezTo>
                        <a:pt x="1655524" y="190897"/>
                        <a:pt x="1671488" y="176841"/>
                        <a:pt x="1689100" y="165100"/>
                      </a:cubicBezTo>
                      <a:cubicBezTo>
                        <a:pt x="1709639" y="151408"/>
                        <a:pt x="1731668" y="140083"/>
                        <a:pt x="1752600" y="127000"/>
                      </a:cubicBezTo>
                      <a:cubicBezTo>
                        <a:pt x="1765543" y="118910"/>
                        <a:pt x="1776408" y="106959"/>
                        <a:pt x="1790700" y="101600"/>
                      </a:cubicBezTo>
                      <a:cubicBezTo>
                        <a:pt x="1810911" y="94021"/>
                        <a:pt x="1833033" y="93133"/>
                        <a:pt x="1854200" y="88900"/>
                      </a:cubicBezTo>
                      <a:cubicBezTo>
                        <a:pt x="1965954" y="19054"/>
                        <a:pt x="1927560" y="53640"/>
                        <a:pt x="1981200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2438400" y="3034528"/>
                  <a:ext cx="685800" cy="471300"/>
                </a:xfrm>
                <a:custGeom>
                  <a:avLst/>
                  <a:gdLst>
                    <a:gd name="connsiteX0" fmla="*/ 0 w 685800"/>
                    <a:gd name="connsiteY0" fmla="*/ 13472 h 471300"/>
                    <a:gd name="connsiteX1" fmla="*/ 215900 w 685800"/>
                    <a:gd name="connsiteY1" fmla="*/ 76972 h 471300"/>
                    <a:gd name="connsiteX2" fmla="*/ 177800 w 685800"/>
                    <a:gd name="connsiteY2" fmla="*/ 102372 h 471300"/>
                    <a:gd name="connsiteX3" fmla="*/ 165100 w 685800"/>
                    <a:gd name="connsiteY3" fmla="*/ 140472 h 471300"/>
                    <a:gd name="connsiteX4" fmla="*/ 127000 w 685800"/>
                    <a:gd name="connsiteY4" fmla="*/ 153172 h 471300"/>
                    <a:gd name="connsiteX5" fmla="*/ 50800 w 685800"/>
                    <a:gd name="connsiteY5" fmla="*/ 216672 h 471300"/>
                    <a:gd name="connsiteX6" fmla="*/ 88900 w 685800"/>
                    <a:gd name="connsiteY6" fmla="*/ 229372 h 471300"/>
                    <a:gd name="connsiteX7" fmla="*/ 228600 w 685800"/>
                    <a:gd name="connsiteY7" fmla="*/ 153172 h 471300"/>
                    <a:gd name="connsiteX8" fmla="*/ 355600 w 685800"/>
                    <a:gd name="connsiteY8" fmla="*/ 127772 h 471300"/>
                    <a:gd name="connsiteX9" fmla="*/ 368300 w 685800"/>
                    <a:gd name="connsiteY9" fmla="*/ 165872 h 471300"/>
                    <a:gd name="connsiteX10" fmla="*/ 317500 w 685800"/>
                    <a:gd name="connsiteY10" fmla="*/ 242072 h 471300"/>
                    <a:gd name="connsiteX11" fmla="*/ 279400 w 685800"/>
                    <a:gd name="connsiteY11" fmla="*/ 318272 h 471300"/>
                    <a:gd name="connsiteX12" fmla="*/ 571500 w 685800"/>
                    <a:gd name="connsiteY12" fmla="*/ 330972 h 471300"/>
                    <a:gd name="connsiteX13" fmla="*/ 558800 w 685800"/>
                    <a:gd name="connsiteY13" fmla="*/ 369072 h 471300"/>
                    <a:gd name="connsiteX14" fmla="*/ 482600 w 685800"/>
                    <a:gd name="connsiteY14" fmla="*/ 445272 h 471300"/>
                    <a:gd name="connsiteX15" fmla="*/ 444500 w 685800"/>
                    <a:gd name="connsiteY15" fmla="*/ 470672 h 471300"/>
                    <a:gd name="connsiteX16" fmla="*/ 673100 w 685800"/>
                    <a:gd name="connsiteY16" fmla="*/ 445272 h 471300"/>
                    <a:gd name="connsiteX17" fmla="*/ 685800 w 685800"/>
                    <a:gd name="connsiteY17" fmla="*/ 445272 h 47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5800" h="471300">
                      <a:moveTo>
                        <a:pt x="0" y="13472"/>
                      </a:moveTo>
                      <a:cubicBezTo>
                        <a:pt x="26716" y="14956"/>
                        <a:pt x="297268" y="-45080"/>
                        <a:pt x="215900" y="76972"/>
                      </a:cubicBezTo>
                      <a:cubicBezTo>
                        <a:pt x="207433" y="89672"/>
                        <a:pt x="190500" y="93905"/>
                        <a:pt x="177800" y="102372"/>
                      </a:cubicBezTo>
                      <a:cubicBezTo>
                        <a:pt x="173567" y="115072"/>
                        <a:pt x="174566" y="131006"/>
                        <a:pt x="165100" y="140472"/>
                      </a:cubicBezTo>
                      <a:cubicBezTo>
                        <a:pt x="155634" y="149938"/>
                        <a:pt x="138974" y="147185"/>
                        <a:pt x="127000" y="153172"/>
                      </a:cubicBezTo>
                      <a:cubicBezTo>
                        <a:pt x="91637" y="170853"/>
                        <a:pt x="78887" y="188585"/>
                        <a:pt x="50800" y="216672"/>
                      </a:cubicBezTo>
                      <a:cubicBezTo>
                        <a:pt x="63500" y="220905"/>
                        <a:pt x="75616" y="231032"/>
                        <a:pt x="88900" y="229372"/>
                      </a:cubicBezTo>
                      <a:cubicBezTo>
                        <a:pt x="173223" y="218832"/>
                        <a:pt x="143502" y="181538"/>
                        <a:pt x="228600" y="153172"/>
                      </a:cubicBezTo>
                      <a:cubicBezTo>
                        <a:pt x="295098" y="131006"/>
                        <a:pt x="253448" y="142365"/>
                        <a:pt x="355600" y="127772"/>
                      </a:cubicBezTo>
                      <a:cubicBezTo>
                        <a:pt x="359833" y="140472"/>
                        <a:pt x="368300" y="152485"/>
                        <a:pt x="368300" y="165872"/>
                      </a:cubicBezTo>
                      <a:cubicBezTo>
                        <a:pt x="368300" y="206046"/>
                        <a:pt x="340407" y="214583"/>
                        <a:pt x="317500" y="242072"/>
                      </a:cubicBezTo>
                      <a:cubicBezTo>
                        <a:pt x="290145" y="274898"/>
                        <a:pt x="292128" y="280087"/>
                        <a:pt x="279400" y="318272"/>
                      </a:cubicBezTo>
                      <a:cubicBezTo>
                        <a:pt x="376767" y="322505"/>
                        <a:pt x="475613" y="313538"/>
                        <a:pt x="571500" y="330972"/>
                      </a:cubicBezTo>
                      <a:cubicBezTo>
                        <a:pt x="584671" y="333367"/>
                        <a:pt x="567019" y="358505"/>
                        <a:pt x="558800" y="369072"/>
                      </a:cubicBezTo>
                      <a:cubicBezTo>
                        <a:pt x="536747" y="397426"/>
                        <a:pt x="512488" y="425347"/>
                        <a:pt x="482600" y="445272"/>
                      </a:cubicBezTo>
                      <a:cubicBezTo>
                        <a:pt x="469900" y="453739"/>
                        <a:pt x="429354" y="468779"/>
                        <a:pt x="444500" y="470672"/>
                      </a:cubicBezTo>
                      <a:cubicBezTo>
                        <a:pt x="482699" y="475447"/>
                        <a:pt x="621975" y="451663"/>
                        <a:pt x="673100" y="445272"/>
                      </a:cubicBezTo>
                      <a:cubicBezTo>
                        <a:pt x="677301" y="444747"/>
                        <a:pt x="681567" y="445272"/>
                        <a:pt x="685800" y="44527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 85"/>
                <p:cNvSpPr/>
                <p:nvPr/>
              </p:nvSpPr>
              <p:spPr>
                <a:xfrm>
                  <a:off x="3124200" y="2984500"/>
                  <a:ext cx="1016000" cy="508000"/>
                </a:xfrm>
                <a:custGeom>
                  <a:avLst/>
                  <a:gdLst>
                    <a:gd name="connsiteX0" fmla="*/ 0 w 1016000"/>
                    <a:gd name="connsiteY0" fmla="*/ 508000 h 508000"/>
                    <a:gd name="connsiteX1" fmla="*/ 114300 w 1016000"/>
                    <a:gd name="connsiteY1" fmla="*/ 457200 h 508000"/>
                    <a:gd name="connsiteX2" fmla="*/ 254000 w 1016000"/>
                    <a:gd name="connsiteY2" fmla="*/ 406400 h 508000"/>
                    <a:gd name="connsiteX3" fmla="*/ 508000 w 1016000"/>
                    <a:gd name="connsiteY3" fmla="*/ 254000 h 508000"/>
                    <a:gd name="connsiteX4" fmla="*/ 660400 w 1016000"/>
                    <a:gd name="connsiteY4" fmla="*/ 190500 h 508000"/>
                    <a:gd name="connsiteX5" fmla="*/ 774700 w 1016000"/>
                    <a:gd name="connsiteY5" fmla="*/ 127000 h 508000"/>
                    <a:gd name="connsiteX6" fmla="*/ 952500 w 1016000"/>
                    <a:gd name="connsiteY6" fmla="*/ 38100 h 508000"/>
                    <a:gd name="connsiteX7" fmla="*/ 1016000 w 1016000"/>
                    <a:gd name="connsiteY7" fmla="*/ 0 h 50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6000" h="508000">
                      <a:moveTo>
                        <a:pt x="0" y="508000"/>
                      </a:moveTo>
                      <a:cubicBezTo>
                        <a:pt x="38100" y="491067"/>
                        <a:pt x="75589" y="472685"/>
                        <a:pt x="114300" y="457200"/>
                      </a:cubicBezTo>
                      <a:cubicBezTo>
                        <a:pt x="160306" y="438798"/>
                        <a:pt x="208814" y="426734"/>
                        <a:pt x="254000" y="406400"/>
                      </a:cubicBezTo>
                      <a:cubicBezTo>
                        <a:pt x="400027" y="340688"/>
                        <a:pt x="352454" y="335155"/>
                        <a:pt x="508000" y="254000"/>
                      </a:cubicBezTo>
                      <a:cubicBezTo>
                        <a:pt x="556792" y="228543"/>
                        <a:pt x="610713" y="214161"/>
                        <a:pt x="660400" y="190500"/>
                      </a:cubicBezTo>
                      <a:cubicBezTo>
                        <a:pt x="699751" y="171761"/>
                        <a:pt x="736058" y="147161"/>
                        <a:pt x="774700" y="127000"/>
                      </a:cubicBezTo>
                      <a:cubicBezTo>
                        <a:pt x="833447" y="96349"/>
                        <a:pt x="897367" y="74856"/>
                        <a:pt x="952500" y="38100"/>
                      </a:cubicBezTo>
                      <a:cubicBezTo>
                        <a:pt x="998476" y="7449"/>
                        <a:pt x="976948" y="19526"/>
                        <a:pt x="1016000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 86"/>
                <p:cNvSpPr/>
                <p:nvPr/>
              </p:nvSpPr>
              <p:spPr>
                <a:xfrm>
                  <a:off x="3149600" y="3454400"/>
                  <a:ext cx="1155700" cy="495431"/>
                </a:xfrm>
                <a:custGeom>
                  <a:avLst/>
                  <a:gdLst>
                    <a:gd name="connsiteX0" fmla="*/ 0 w 1155700"/>
                    <a:gd name="connsiteY0" fmla="*/ 0 h 495431"/>
                    <a:gd name="connsiteX1" fmla="*/ 241300 w 1155700"/>
                    <a:gd name="connsiteY1" fmla="*/ 114300 h 495431"/>
                    <a:gd name="connsiteX2" fmla="*/ 355600 w 1155700"/>
                    <a:gd name="connsiteY2" fmla="*/ 177800 h 495431"/>
                    <a:gd name="connsiteX3" fmla="*/ 558800 w 1155700"/>
                    <a:gd name="connsiteY3" fmla="*/ 266700 h 495431"/>
                    <a:gd name="connsiteX4" fmla="*/ 622300 w 1155700"/>
                    <a:gd name="connsiteY4" fmla="*/ 292100 h 495431"/>
                    <a:gd name="connsiteX5" fmla="*/ 698500 w 1155700"/>
                    <a:gd name="connsiteY5" fmla="*/ 342900 h 495431"/>
                    <a:gd name="connsiteX6" fmla="*/ 749300 w 1155700"/>
                    <a:gd name="connsiteY6" fmla="*/ 381000 h 495431"/>
                    <a:gd name="connsiteX7" fmla="*/ 787400 w 1155700"/>
                    <a:gd name="connsiteY7" fmla="*/ 393700 h 495431"/>
                    <a:gd name="connsiteX8" fmla="*/ 863600 w 1155700"/>
                    <a:gd name="connsiteY8" fmla="*/ 457200 h 495431"/>
                    <a:gd name="connsiteX9" fmla="*/ 927100 w 1155700"/>
                    <a:gd name="connsiteY9" fmla="*/ 469900 h 495431"/>
                    <a:gd name="connsiteX10" fmla="*/ 977900 w 1155700"/>
                    <a:gd name="connsiteY10" fmla="*/ 482600 h 495431"/>
                    <a:gd name="connsiteX11" fmla="*/ 1155700 w 1155700"/>
                    <a:gd name="connsiteY11" fmla="*/ 495300 h 4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5700" h="495431">
                      <a:moveTo>
                        <a:pt x="0" y="0"/>
                      </a:moveTo>
                      <a:cubicBezTo>
                        <a:pt x="112847" y="45139"/>
                        <a:pt x="78501" y="29361"/>
                        <a:pt x="241300" y="114300"/>
                      </a:cubicBezTo>
                      <a:cubicBezTo>
                        <a:pt x="279942" y="134461"/>
                        <a:pt x="316307" y="158939"/>
                        <a:pt x="355600" y="177800"/>
                      </a:cubicBezTo>
                      <a:cubicBezTo>
                        <a:pt x="422251" y="209793"/>
                        <a:pt x="490846" y="237577"/>
                        <a:pt x="558800" y="266700"/>
                      </a:cubicBezTo>
                      <a:cubicBezTo>
                        <a:pt x="579754" y="275680"/>
                        <a:pt x="603332" y="279454"/>
                        <a:pt x="622300" y="292100"/>
                      </a:cubicBezTo>
                      <a:cubicBezTo>
                        <a:pt x="647700" y="309033"/>
                        <a:pt x="674078" y="324584"/>
                        <a:pt x="698500" y="342900"/>
                      </a:cubicBezTo>
                      <a:cubicBezTo>
                        <a:pt x="715433" y="355600"/>
                        <a:pt x="730922" y="370498"/>
                        <a:pt x="749300" y="381000"/>
                      </a:cubicBezTo>
                      <a:cubicBezTo>
                        <a:pt x="760923" y="387642"/>
                        <a:pt x="774700" y="389467"/>
                        <a:pt x="787400" y="393700"/>
                      </a:cubicBezTo>
                      <a:cubicBezTo>
                        <a:pt x="807165" y="413465"/>
                        <a:pt x="835310" y="446591"/>
                        <a:pt x="863600" y="457200"/>
                      </a:cubicBezTo>
                      <a:cubicBezTo>
                        <a:pt x="883811" y="464779"/>
                        <a:pt x="906028" y="465217"/>
                        <a:pt x="927100" y="469900"/>
                      </a:cubicBezTo>
                      <a:cubicBezTo>
                        <a:pt x="944139" y="473686"/>
                        <a:pt x="960648" y="479946"/>
                        <a:pt x="977900" y="482600"/>
                      </a:cubicBezTo>
                      <a:cubicBezTo>
                        <a:pt x="1075644" y="497637"/>
                        <a:pt x="1074623" y="495300"/>
                        <a:pt x="1155700" y="49530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3" name="Rectangle 42"/>
            <p:cNvSpPr/>
            <p:nvPr/>
          </p:nvSpPr>
          <p:spPr>
            <a:xfrm>
              <a:off x="444500" y="3467100"/>
              <a:ext cx="2565399" cy="115804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68309" y="3442849"/>
            <a:ext cx="2565399" cy="1182295"/>
            <a:chOff x="3261609" y="3442849"/>
            <a:chExt cx="2565399" cy="1182295"/>
          </a:xfrm>
        </p:grpSpPr>
        <p:grpSp>
          <p:nvGrpSpPr>
            <p:cNvPr id="46" name="Group 5"/>
            <p:cNvGrpSpPr>
              <a:grpSpLocks/>
            </p:cNvGrpSpPr>
            <p:nvPr/>
          </p:nvGrpSpPr>
          <p:grpSpPr bwMode="auto">
            <a:xfrm>
              <a:off x="3350510" y="3529809"/>
              <a:ext cx="1574527" cy="1011674"/>
              <a:chOff x="2299" y="2339"/>
              <a:chExt cx="1349" cy="732"/>
            </a:xfrm>
          </p:grpSpPr>
          <p:sp>
            <p:nvSpPr>
              <p:cNvPr id="47" name="AutoShape 6"/>
              <p:cNvSpPr>
                <a:spLocks noChangeAspect="1" noChangeArrowheads="1"/>
              </p:cNvSpPr>
              <p:nvPr/>
            </p:nvSpPr>
            <p:spPr bwMode="auto">
              <a:xfrm>
                <a:off x="2299" y="2352"/>
                <a:ext cx="1349" cy="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>
                  <a:latin typeface="Calibri" pitchFamily="-104" charset="0"/>
                </a:endParaRPr>
              </a:p>
            </p:txBody>
          </p:sp>
          <p:pic>
            <p:nvPicPr>
              <p:cNvPr id="48" name="Picture 7" descr="MCj02397330000[1]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299" y="2339"/>
                <a:ext cx="1003" cy="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Freeform 8"/>
              <p:cNvSpPr>
                <a:spLocks/>
              </p:cNvSpPr>
              <p:nvPr/>
            </p:nvSpPr>
            <p:spPr bwMode="auto">
              <a:xfrm>
                <a:off x="2783" y="2674"/>
                <a:ext cx="485" cy="42"/>
              </a:xfrm>
              <a:custGeom>
                <a:avLst/>
                <a:gdLst>
                  <a:gd name="T0" fmla="*/ 0 w 669"/>
                  <a:gd name="T1" fmla="*/ 11 h 44"/>
                  <a:gd name="T2" fmla="*/ 1 w 669"/>
                  <a:gd name="T3" fmla="*/ 11 h 44"/>
                  <a:gd name="T4" fmla="*/ 1 w 669"/>
                  <a:gd name="T5" fmla="*/ 11 h 44"/>
                  <a:gd name="T6" fmla="*/ 0 60000 65536"/>
                  <a:gd name="T7" fmla="*/ 0 60000 65536"/>
                  <a:gd name="T8" fmla="*/ 0 60000 65536"/>
                  <a:gd name="T9" fmla="*/ 0 w 669"/>
                  <a:gd name="T10" fmla="*/ 0 h 44"/>
                  <a:gd name="T11" fmla="*/ 669 w 669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9" h="44">
                    <a:moveTo>
                      <a:pt x="0" y="44"/>
                    </a:moveTo>
                    <a:cubicBezTo>
                      <a:pt x="106" y="0"/>
                      <a:pt x="19" y="28"/>
                      <a:pt x="232" y="35"/>
                    </a:cubicBezTo>
                    <a:cubicBezTo>
                      <a:pt x="378" y="39"/>
                      <a:pt x="669" y="44"/>
                      <a:pt x="669" y="4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9"/>
              <p:cNvSpPr>
                <a:spLocks/>
              </p:cNvSpPr>
              <p:nvPr/>
            </p:nvSpPr>
            <p:spPr bwMode="auto">
              <a:xfrm flipH="1">
                <a:off x="2541" y="2918"/>
                <a:ext cx="914" cy="49"/>
              </a:xfrm>
              <a:custGeom>
                <a:avLst/>
                <a:gdLst>
                  <a:gd name="T0" fmla="*/ 0 w 316"/>
                  <a:gd name="T1" fmla="*/ 0 h 18"/>
                  <a:gd name="T2" fmla="*/ 2147483647 w 316"/>
                  <a:gd name="T3" fmla="*/ 2147483647 h 18"/>
                  <a:gd name="T4" fmla="*/ 0 60000 65536"/>
                  <a:gd name="T5" fmla="*/ 0 60000 65536"/>
                  <a:gd name="T6" fmla="*/ 0 w 316"/>
                  <a:gd name="T7" fmla="*/ 0 h 18"/>
                  <a:gd name="T8" fmla="*/ 316 w 316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16" h="18">
                    <a:moveTo>
                      <a:pt x="0" y="0"/>
                    </a:moveTo>
                    <a:cubicBezTo>
                      <a:pt x="95" y="4"/>
                      <a:pt x="216" y="18"/>
                      <a:pt x="316" y="1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0"/>
              <p:cNvSpPr>
                <a:spLocks/>
              </p:cNvSpPr>
              <p:nvPr/>
            </p:nvSpPr>
            <p:spPr bwMode="auto">
              <a:xfrm rot="3902503">
                <a:off x="2861" y="2707"/>
                <a:ext cx="49" cy="58"/>
              </a:xfrm>
              <a:custGeom>
                <a:avLst/>
                <a:gdLst>
                  <a:gd name="T0" fmla="*/ 0 w 56"/>
                  <a:gd name="T1" fmla="*/ 0 h 74"/>
                  <a:gd name="T2" fmla="*/ 4 w 56"/>
                  <a:gd name="T3" fmla="*/ 2 h 74"/>
                  <a:gd name="T4" fmla="*/ 4 w 56"/>
                  <a:gd name="T5" fmla="*/ 2 h 74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74"/>
                  <a:gd name="T11" fmla="*/ 56 w 5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74">
                    <a:moveTo>
                      <a:pt x="0" y="0"/>
                    </a:moveTo>
                    <a:cubicBezTo>
                      <a:pt x="6" y="9"/>
                      <a:pt x="9" y="21"/>
                      <a:pt x="18" y="28"/>
                    </a:cubicBezTo>
                    <a:cubicBezTo>
                      <a:pt x="46" y="51"/>
                      <a:pt x="56" y="17"/>
                      <a:pt x="56" y="7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1"/>
              <p:cNvSpPr>
                <a:spLocks/>
              </p:cNvSpPr>
              <p:nvPr/>
            </p:nvSpPr>
            <p:spPr bwMode="auto">
              <a:xfrm>
                <a:off x="3086" y="2704"/>
                <a:ext cx="28" cy="82"/>
              </a:xfrm>
              <a:custGeom>
                <a:avLst/>
                <a:gdLst>
                  <a:gd name="T0" fmla="*/ 3 w 33"/>
                  <a:gd name="T1" fmla="*/ 0 h 98"/>
                  <a:gd name="T2" fmla="*/ 0 w 33"/>
                  <a:gd name="T3" fmla="*/ 3 h 98"/>
                  <a:gd name="T4" fmla="*/ 3 w 33"/>
                  <a:gd name="T5" fmla="*/ 3 h 98"/>
                  <a:gd name="T6" fmla="*/ 0 60000 65536"/>
                  <a:gd name="T7" fmla="*/ 0 60000 65536"/>
                  <a:gd name="T8" fmla="*/ 0 60000 65536"/>
                  <a:gd name="T9" fmla="*/ 0 w 33"/>
                  <a:gd name="T10" fmla="*/ 0 h 98"/>
                  <a:gd name="T11" fmla="*/ 33 w 33"/>
                  <a:gd name="T12" fmla="*/ 98 h 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" h="98">
                    <a:moveTo>
                      <a:pt x="33" y="0"/>
                    </a:moveTo>
                    <a:cubicBezTo>
                      <a:pt x="22" y="54"/>
                      <a:pt x="14" y="37"/>
                      <a:pt x="0" y="82"/>
                    </a:cubicBezTo>
                    <a:cubicBezTo>
                      <a:pt x="5" y="87"/>
                      <a:pt x="17" y="98"/>
                      <a:pt x="17" y="9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2"/>
              <p:cNvSpPr>
                <a:spLocks/>
              </p:cNvSpPr>
              <p:nvPr/>
            </p:nvSpPr>
            <p:spPr bwMode="auto">
              <a:xfrm>
                <a:off x="3121" y="2862"/>
                <a:ext cx="30" cy="68"/>
              </a:xfrm>
              <a:custGeom>
                <a:avLst/>
                <a:gdLst>
                  <a:gd name="T0" fmla="*/ 0 w 36"/>
                  <a:gd name="T1" fmla="*/ 0 h 81"/>
                  <a:gd name="T2" fmla="*/ 2 w 36"/>
                  <a:gd name="T3" fmla="*/ 3 h 81"/>
                  <a:gd name="T4" fmla="*/ 2 w 36"/>
                  <a:gd name="T5" fmla="*/ 3 h 8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81"/>
                  <a:gd name="T11" fmla="*/ 36 w 36"/>
                  <a:gd name="T12" fmla="*/ 81 h 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81">
                    <a:moveTo>
                      <a:pt x="0" y="0"/>
                    </a:moveTo>
                    <a:cubicBezTo>
                      <a:pt x="5" y="16"/>
                      <a:pt x="3" y="37"/>
                      <a:pt x="16" y="49"/>
                    </a:cubicBezTo>
                    <a:cubicBezTo>
                      <a:pt x="36" y="68"/>
                      <a:pt x="33" y="57"/>
                      <a:pt x="33" y="8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3"/>
              <p:cNvSpPr>
                <a:spLocks/>
              </p:cNvSpPr>
              <p:nvPr/>
            </p:nvSpPr>
            <p:spPr bwMode="auto">
              <a:xfrm>
                <a:off x="2860" y="2849"/>
                <a:ext cx="28" cy="102"/>
              </a:xfrm>
              <a:custGeom>
                <a:avLst/>
                <a:gdLst>
                  <a:gd name="T0" fmla="*/ 0 w 33"/>
                  <a:gd name="T1" fmla="*/ 0 h 122"/>
                  <a:gd name="T2" fmla="*/ 3 w 33"/>
                  <a:gd name="T3" fmla="*/ 3 h 122"/>
                  <a:gd name="T4" fmla="*/ 3 w 33"/>
                  <a:gd name="T5" fmla="*/ 3 h 122"/>
                  <a:gd name="T6" fmla="*/ 0 w 33"/>
                  <a:gd name="T7" fmla="*/ 3 h 1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122"/>
                  <a:gd name="T14" fmla="*/ 33 w 33"/>
                  <a:gd name="T15" fmla="*/ 122 h 1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122">
                    <a:moveTo>
                      <a:pt x="0" y="0"/>
                    </a:moveTo>
                    <a:cubicBezTo>
                      <a:pt x="9" y="45"/>
                      <a:pt x="18" y="42"/>
                      <a:pt x="33" y="81"/>
                    </a:cubicBezTo>
                    <a:cubicBezTo>
                      <a:pt x="30" y="89"/>
                      <a:pt x="29" y="99"/>
                      <a:pt x="24" y="106"/>
                    </a:cubicBezTo>
                    <a:cubicBezTo>
                      <a:pt x="17" y="113"/>
                      <a:pt x="0" y="122"/>
                      <a:pt x="0" y="122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4"/>
              <p:cNvSpPr>
                <a:spLocks/>
              </p:cNvSpPr>
              <p:nvPr/>
            </p:nvSpPr>
            <p:spPr bwMode="auto">
              <a:xfrm>
                <a:off x="2565" y="2745"/>
                <a:ext cx="165" cy="21"/>
              </a:xfrm>
              <a:custGeom>
                <a:avLst/>
                <a:gdLst>
                  <a:gd name="T0" fmla="*/ 3 w 196"/>
                  <a:gd name="T1" fmla="*/ 0 h 25"/>
                  <a:gd name="T2" fmla="*/ 0 w 196"/>
                  <a:gd name="T3" fmla="*/ 3 h 25"/>
                  <a:gd name="T4" fmla="*/ 0 60000 65536"/>
                  <a:gd name="T5" fmla="*/ 0 60000 65536"/>
                  <a:gd name="T6" fmla="*/ 0 w 196"/>
                  <a:gd name="T7" fmla="*/ 0 h 25"/>
                  <a:gd name="T8" fmla="*/ 196 w 196"/>
                  <a:gd name="T9" fmla="*/ 25 h 2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6" h="25">
                    <a:moveTo>
                      <a:pt x="196" y="0"/>
                    </a:moveTo>
                    <a:cubicBezTo>
                      <a:pt x="123" y="23"/>
                      <a:pt x="83" y="25"/>
                      <a:pt x="0" y="2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5"/>
              <p:cNvSpPr>
                <a:spLocks/>
              </p:cNvSpPr>
              <p:nvPr/>
            </p:nvSpPr>
            <p:spPr bwMode="auto">
              <a:xfrm>
                <a:off x="3292" y="2725"/>
                <a:ext cx="186" cy="13"/>
              </a:xfrm>
              <a:custGeom>
                <a:avLst/>
                <a:gdLst>
                  <a:gd name="T0" fmla="*/ 0 w 221"/>
                  <a:gd name="T1" fmla="*/ 2 h 16"/>
                  <a:gd name="T2" fmla="*/ 3 w 221"/>
                  <a:gd name="T3" fmla="*/ 0 h 16"/>
                  <a:gd name="T4" fmla="*/ 3 w 221"/>
                  <a:gd name="T5" fmla="*/ 2 h 16"/>
                  <a:gd name="T6" fmla="*/ 0 60000 65536"/>
                  <a:gd name="T7" fmla="*/ 0 60000 65536"/>
                  <a:gd name="T8" fmla="*/ 0 60000 65536"/>
                  <a:gd name="T9" fmla="*/ 0 w 221"/>
                  <a:gd name="T10" fmla="*/ 0 h 16"/>
                  <a:gd name="T11" fmla="*/ 221 w 221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" h="16">
                    <a:moveTo>
                      <a:pt x="0" y="8"/>
                    </a:moveTo>
                    <a:cubicBezTo>
                      <a:pt x="27" y="5"/>
                      <a:pt x="54" y="0"/>
                      <a:pt x="82" y="0"/>
                    </a:cubicBezTo>
                    <a:cubicBezTo>
                      <a:pt x="134" y="0"/>
                      <a:pt x="171" y="16"/>
                      <a:pt x="221" y="1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Text Box 16"/>
              <p:cNvSpPr txBox="1">
                <a:spLocks noChangeArrowheads="1"/>
              </p:cNvSpPr>
              <p:nvPr/>
            </p:nvSpPr>
            <p:spPr bwMode="auto">
              <a:xfrm>
                <a:off x="2388" y="2653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Times" pitchFamily="-104" charset="0"/>
                  </a:rPr>
                  <a:t>b</a:t>
                </a:r>
                <a:endParaRPr lang="en-US" sz="1800"/>
              </a:p>
            </p:txBody>
          </p:sp>
          <p:sp>
            <p:nvSpPr>
              <p:cNvPr id="60" name="Text Box 17"/>
              <p:cNvSpPr txBox="1">
                <a:spLocks noChangeArrowheads="1"/>
              </p:cNvSpPr>
              <p:nvPr/>
            </p:nvSpPr>
            <p:spPr bwMode="auto">
              <a:xfrm>
                <a:off x="2396" y="2821"/>
                <a:ext cx="1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Times" pitchFamily="-104" charset="0"/>
                  </a:rPr>
                  <a:t>d</a:t>
                </a:r>
                <a:endParaRPr lang="en-US" sz="1800"/>
              </a:p>
            </p:txBody>
          </p:sp>
          <p:sp>
            <p:nvSpPr>
              <p:cNvPr id="61" name="Text Box 18"/>
              <p:cNvSpPr txBox="1">
                <a:spLocks noChangeArrowheads="1"/>
              </p:cNvSpPr>
              <p:nvPr/>
            </p:nvSpPr>
            <p:spPr bwMode="auto">
              <a:xfrm>
                <a:off x="3459" y="2590"/>
                <a:ext cx="1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Times" pitchFamily="-104" charset="0"/>
                  </a:rPr>
                  <a:t>d</a:t>
                </a:r>
                <a:endParaRPr lang="en-US" sz="1800"/>
              </a:p>
            </p:txBody>
          </p:sp>
          <p:sp>
            <p:nvSpPr>
              <p:cNvPr id="62" name="Text Box 19"/>
              <p:cNvSpPr txBox="1">
                <a:spLocks noChangeArrowheads="1"/>
              </p:cNvSpPr>
              <p:nvPr/>
            </p:nvSpPr>
            <p:spPr bwMode="auto">
              <a:xfrm>
                <a:off x="3452" y="2779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Times" pitchFamily="-104" charset="0"/>
                  </a:rPr>
                  <a:t>b</a:t>
                </a:r>
                <a:endParaRPr lang="en-US" sz="1800"/>
              </a:p>
            </p:txBody>
          </p:sp>
          <p:sp>
            <p:nvSpPr>
              <p:cNvPr id="63" name="Line 20"/>
              <p:cNvSpPr>
                <a:spLocks noChangeShapeType="1"/>
              </p:cNvSpPr>
              <p:nvPr/>
            </p:nvSpPr>
            <p:spPr bwMode="auto">
              <a:xfrm>
                <a:off x="2449" y="2702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21"/>
              <p:cNvSpPr>
                <a:spLocks noChangeShapeType="1"/>
              </p:cNvSpPr>
              <p:nvPr/>
            </p:nvSpPr>
            <p:spPr bwMode="auto">
              <a:xfrm>
                <a:off x="3540" y="2671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1798" y="3693301"/>
              <a:ext cx="967834" cy="719424"/>
            </a:xfrm>
            <a:prstGeom prst="rect">
              <a:avLst/>
            </a:prstGeom>
            <a:ln>
              <a:noFill/>
            </a:ln>
          </p:spPr>
        </p:pic>
        <p:sp>
          <p:nvSpPr>
            <p:cNvPr id="88" name="Rectangle 87"/>
            <p:cNvSpPr/>
            <p:nvPr/>
          </p:nvSpPr>
          <p:spPr>
            <a:xfrm>
              <a:off x="3261609" y="3442849"/>
              <a:ext cx="2565399" cy="1182295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213100" y="3446165"/>
            <a:ext cx="2671611" cy="1178979"/>
            <a:chOff x="6007100" y="3446165"/>
            <a:chExt cx="2671611" cy="1178979"/>
          </a:xfrm>
        </p:grpSpPr>
        <p:grpSp>
          <p:nvGrpSpPr>
            <p:cNvPr id="65" name="Group 24"/>
            <p:cNvGrpSpPr>
              <a:grpSpLocks/>
            </p:cNvGrpSpPr>
            <p:nvPr/>
          </p:nvGrpSpPr>
          <p:grpSpPr bwMode="auto">
            <a:xfrm>
              <a:off x="6113312" y="3547776"/>
              <a:ext cx="1512738" cy="1077368"/>
              <a:chOff x="3744" y="2304"/>
              <a:chExt cx="1406" cy="960"/>
            </a:xfrm>
          </p:grpSpPr>
          <p:sp>
            <p:nvSpPr>
              <p:cNvPr id="66" name="AutoShape 25"/>
              <p:cNvSpPr>
                <a:spLocks noChangeAspect="1" noChangeArrowheads="1" noTextEdit="1"/>
              </p:cNvSpPr>
              <p:nvPr/>
            </p:nvSpPr>
            <p:spPr bwMode="auto">
              <a:xfrm>
                <a:off x="3744" y="2304"/>
                <a:ext cx="1349" cy="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67" name="Picture 26" descr="MCj02397330000[1]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744" y="2304"/>
                <a:ext cx="1022" cy="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" name="Freeform 27"/>
              <p:cNvSpPr>
                <a:spLocks/>
              </p:cNvSpPr>
              <p:nvPr/>
            </p:nvSpPr>
            <p:spPr bwMode="auto">
              <a:xfrm>
                <a:off x="4339" y="2603"/>
                <a:ext cx="279" cy="102"/>
              </a:xfrm>
              <a:custGeom>
                <a:avLst/>
                <a:gdLst>
                  <a:gd name="T0" fmla="*/ 0 w 459"/>
                  <a:gd name="T1" fmla="*/ 1 h 165"/>
                  <a:gd name="T2" fmla="*/ 1 w 459"/>
                  <a:gd name="T3" fmla="*/ 1 h 165"/>
                  <a:gd name="T4" fmla="*/ 1 w 459"/>
                  <a:gd name="T5" fmla="*/ 1 h 165"/>
                  <a:gd name="T6" fmla="*/ 1 w 459"/>
                  <a:gd name="T7" fmla="*/ 1 h 165"/>
                  <a:gd name="T8" fmla="*/ 1 w 459"/>
                  <a:gd name="T9" fmla="*/ 1 h 165"/>
                  <a:gd name="T10" fmla="*/ 1 w 459"/>
                  <a:gd name="T11" fmla="*/ 1 h 165"/>
                  <a:gd name="T12" fmla="*/ 1 w 459"/>
                  <a:gd name="T13" fmla="*/ 1 h 165"/>
                  <a:gd name="T14" fmla="*/ 1 w 459"/>
                  <a:gd name="T15" fmla="*/ 1 h 165"/>
                  <a:gd name="T16" fmla="*/ 1 w 459"/>
                  <a:gd name="T17" fmla="*/ 1 h 165"/>
                  <a:gd name="T18" fmla="*/ 1 w 459"/>
                  <a:gd name="T19" fmla="*/ 1 h 165"/>
                  <a:gd name="T20" fmla="*/ 1 w 459"/>
                  <a:gd name="T21" fmla="*/ 1 h 165"/>
                  <a:gd name="T22" fmla="*/ 1 w 459"/>
                  <a:gd name="T23" fmla="*/ 1 h 165"/>
                  <a:gd name="T24" fmla="*/ 1 w 459"/>
                  <a:gd name="T25" fmla="*/ 1 h 165"/>
                  <a:gd name="T26" fmla="*/ 1 w 459"/>
                  <a:gd name="T27" fmla="*/ 1 h 165"/>
                  <a:gd name="T28" fmla="*/ 1 w 459"/>
                  <a:gd name="T29" fmla="*/ 1 h 16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9"/>
                  <a:gd name="T46" fmla="*/ 0 h 165"/>
                  <a:gd name="T47" fmla="*/ 459 w 459"/>
                  <a:gd name="T48" fmla="*/ 165 h 16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9" h="165">
                    <a:moveTo>
                      <a:pt x="0" y="155"/>
                    </a:moveTo>
                    <a:cubicBezTo>
                      <a:pt x="26" y="117"/>
                      <a:pt x="16" y="87"/>
                      <a:pt x="55" y="60"/>
                    </a:cubicBezTo>
                    <a:cubicBezTo>
                      <a:pt x="63" y="63"/>
                      <a:pt x="71" y="64"/>
                      <a:pt x="79" y="68"/>
                    </a:cubicBezTo>
                    <a:cubicBezTo>
                      <a:pt x="88" y="72"/>
                      <a:pt x="94" y="86"/>
                      <a:pt x="103" y="84"/>
                    </a:cubicBezTo>
                    <a:cubicBezTo>
                      <a:pt x="114" y="81"/>
                      <a:pt x="108" y="43"/>
                      <a:pt x="118" y="28"/>
                    </a:cubicBezTo>
                    <a:cubicBezTo>
                      <a:pt x="123" y="20"/>
                      <a:pt x="134" y="18"/>
                      <a:pt x="142" y="13"/>
                    </a:cubicBezTo>
                    <a:cubicBezTo>
                      <a:pt x="163" y="15"/>
                      <a:pt x="186" y="12"/>
                      <a:pt x="205" y="20"/>
                    </a:cubicBezTo>
                    <a:cubicBezTo>
                      <a:pt x="213" y="23"/>
                      <a:pt x="207" y="38"/>
                      <a:pt x="213" y="44"/>
                    </a:cubicBezTo>
                    <a:cubicBezTo>
                      <a:pt x="219" y="50"/>
                      <a:pt x="229" y="49"/>
                      <a:pt x="237" y="52"/>
                    </a:cubicBezTo>
                    <a:cubicBezTo>
                      <a:pt x="245" y="47"/>
                      <a:pt x="254" y="43"/>
                      <a:pt x="260" y="36"/>
                    </a:cubicBezTo>
                    <a:cubicBezTo>
                      <a:pt x="267" y="27"/>
                      <a:pt x="265" y="9"/>
                      <a:pt x="276" y="5"/>
                    </a:cubicBezTo>
                    <a:cubicBezTo>
                      <a:pt x="291" y="0"/>
                      <a:pt x="308" y="10"/>
                      <a:pt x="324" y="13"/>
                    </a:cubicBezTo>
                    <a:cubicBezTo>
                      <a:pt x="347" y="85"/>
                      <a:pt x="340" y="73"/>
                      <a:pt x="426" y="84"/>
                    </a:cubicBezTo>
                    <a:cubicBezTo>
                      <a:pt x="431" y="100"/>
                      <a:pt x="433" y="117"/>
                      <a:pt x="442" y="131"/>
                    </a:cubicBezTo>
                    <a:cubicBezTo>
                      <a:pt x="459" y="157"/>
                      <a:pt x="458" y="165"/>
                      <a:pt x="458" y="14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8"/>
              <p:cNvSpPr>
                <a:spLocks/>
              </p:cNvSpPr>
              <p:nvPr/>
            </p:nvSpPr>
            <p:spPr bwMode="auto">
              <a:xfrm>
                <a:off x="4004" y="2705"/>
                <a:ext cx="182" cy="22"/>
              </a:xfrm>
              <a:custGeom>
                <a:avLst/>
                <a:gdLst>
                  <a:gd name="T0" fmla="*/ 0 w 298"/>
                  <a:gd name="T1" fmla="*/ 0 h 34"/>
                  <a:gd name="T2" fmla="*/ 1 w 298"/>
                  <a:gd name="T3" fmla="*/ 1 h 34"/>
                  <a:gd name="T4" fmla="*/ 0 60000 65536"/>
                  <a:gd name="T5" fmla="*/ 0 60000 65536"/>
                  <a:gd name="T6" fmla="*/ 0 w 298"/>
                  <a:gd name="T7" fmla="*/ 0 h 34"/>
                  <a:gd name="T8" fmla="*/ 298 w 298"/>
                  <a:gd name="T9" fmla="*/ 34 h 3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98" h="34">
                    <a:moveTo>
                      <a:pt x="0" y="0"/>
                    </a:moveTo>
                    <a:cubicBezTo>
                      <a:pt x="95" y="34"/>
                      <a:pt x="198" y="19"/>
                      <a:pt x="298" y="1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9"/>
              <p:cNvSpPr>
                <a:spLocks/>
              </p:cNvSpPr>
              <p:nvPr/>
            </p:nvSpPr>
            <p:spPr bwMode="auto">
              <a:xfrm>
                <a:off x="4270" y="2690"/>
                <a:ext cx="407" cy="27"/>
              </a:xfrm>
              <a:custGeom>
                <a:avLst/>
                <a:gdLst>
                  <a:gd name="T0" fmla="*/ 0 w 669"/>
                  <a:gd name="T1" fmla="*/ 1 h 44"/>
                  <a:gd name="T2" fmla="*/ 1 w 669"/>
                  <a:gd name="T3" fmla="*/ 1 h 44"/>
                  <a:gd name="T4" fmla="*/ 1 w 669"/>
                  <a:gd name="T5" fmla="*/ 1 h 44"/>
                  <a:gd name="T6" fmla="*/ 0 60000 65536"/>
                  <a:gd name="T7" fmla="*/ 0 60000 65536"/>
                  <a:gd name="T8" fmla="*/ 0 60000 65536"/>
                  <a:gd name="T9" fmla="*/ 0 w 669"/>
                  <a:gd name="T10" fmla="*/ 0 h 44"/>
                  <a:gd name="T11" fmla="*/ 669 w 669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9" h="44">
                    <a:moveTo>
                      <a:pt x="0" y="44"/>
                    </a:moveTo>
                    <a:cubicBezTo>
                      <a:pt x="106" y="0"/>
                      <a:pt x="19" y="28"/>
                      <a:pt x="232" y="35"/>
                    </a:cubicBezTo>
                    <a:cubicBezTo>
                      <a:pt x="378" y="39"/>
                      <a:pt x="669" y="44"/>
                      <a:pt x="669" y="4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0"/>
              <p:cNvSpPr>
                <a:spLocks/>
              </p:cNvSpPr>
              <p:nvPr/>
            </p:nvSpPr>
            <p:spPr bwMode="auto">
              <a:xfrm>
                <a:off x="4751" y="2728"/>
                <a:ext cx="192" cy="12"/>
              </a:xfrm>
              <a:custGeom>
                <a:avLst/>
                <a:gdLst>
                  <a:gd name="T0" fmla="*/ 0 w 316"/>
                  <a:gd name="T1" fmla="*/ 0 h 18"/>
                  <a:gd name="T2" fmla="*/ 1 w 316"/>
                  <a:gd name="T3" fmla="*/ 1 h 18"/>
                  <a:gd name="T4" fmla="*/ 0 60000 65536"/>
                  <a:gd name="T5" fmla="*/ 0 60000 65536"/>
                  <a:gd name="T6" fmla="*/ 0 w 316"/>
                  <a:gd name="T7" fmla="*/ 0 h 18"/>
                  <a:gd name="T8" fmla="*/ 316 w 316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16" h="18">
                    <a:moveTo>
                      <a:pt x="0" y="0"/>
                    </a:moveTo>
                    <a:cubicBezTo>
                      <a:pt x="95" y="4"/>
                      <a:pt x="216" y="18"/>
                      <a:pt x="316" y="1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1"/>
              <p:cNvSpPr>
                <a:spLocks/>
              </p:cNvSpPr>
              <p:nvPr/>
            </p:nvSpPr>
            <p:spPr bwMode="auto">
              <a:xfrm>
                <a:off x="4423" y="2711"/>
                <a:ext cx="34" cy="47"/>
              </a:xfrm>
              <a:custGeom>
                <a:avLst/>
                <a:gdLst>
                  <a:gd name="T0" fmla="*/ 0 w 56"/>
                  <a:gd name="T1" fmla="*/ 0 h 74"/>
                  <a:gd name="T2" fmla="*/ 1 w 56"/>
                  <a:gd name="T3" fmla="*/ 1 h 74"/>
                  <a:gd name="T4" fmla="*/ 1 w 56"/>
                  <a:gd name="T5" fmla="*/ 1 h 74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74"/>
                  <a:gd name="T11" fmla="*/ 56 w 5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74">
                    <a:moveTo>
                      <a:pt x="0" y="0"/>
                    </a:moveTo>
                    <a:cubicBezTo>
                      <a:pt x="6" y="9"/>
                      <a:pt x="9" y="21"/>
                      <a:pt x="18" y="28"/>
                    </a:cubicBezTo>
                    <a:cubicBezTo>
                      <a:pt x="46" y="51"/>
                      <a:pt x="56" y="17"/>
                      <a:pt x="56" y="7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Text Box 32"/>
              <p:cNvSpPr txBox="1">
                <a:spLocks noChangeArrowheads="1"/>
              </p:cNvSpPr>
              <p:nvPr/>
            </p:nvSpPr>
            <p:spPr bwMode="auto">
              <a:xfrm>
                <a:off x="3826" y="2589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Times" pitchFamily="-104" charset="0"/>
                    <a:ea typeface="Times New Roman" pitchFamily="-104" charset="0"/>
                    <a:cs typeface="Times New Roman" pitchFamily="-104" charset="0"/>
                  </a:rPr>
                  <a:t>d</a:t>
                </a:r>
                <a:endParaRPr lang="en-GB" sz="1800"/>
              </a:p>
            </p:txBody>
          </p:sp>
          <p:sp>
            <p:nvSpPr>
              <p:cNvPr id="74" name="Text Box 33"/>
              <p:cNvSpPr txBox="1">
                <a:spLocks noChangeArrowheads="1"/>
              </p:cNvSpPr>
              <p:nvPr/>
            </p:nvSpPr>
            <p:spPr bwMode="auto">
              <a:xfrm>
                <a:off x="4915" y="2582"/>
                <a:ext cx="1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Times" pitchFamily="-104" charset="0"/>
                    <a:ea typeface="Times New Roman" pitchFamily="-104" charset="0"/>
                    <a:cs typeface="Times New Roman" pitchFamily="-104" charset="0"/>
                  </a:rPr>
                  <a:t>s</a:t>
                </a:r>
                <a:endParaRPr lang="en-GB" sz="1800"/>
              </a:p>
            </p:txBody>
          </p:sp>
          <p:sp>
            <p:nvSpPr>
              <p:cNvPr id="75" name="Freeform 34"/>
              <p:cNvSpPr>
                <a:spLocks/>
              </p:cNvSpPr>
              <p:nvPr/>
            </p:nvSpPr>
            <p:spPr bwMode="auto">
              <a:xfrm>
                <a:off x="4620" y="2917"/>
                <a:ext cx="89" cy="195"/>
              </a:xfrm>
              <a:custGeom>
                <a:avLst/>
                <a:gdLst>
                  <a:gd name="T0" fmla="*/ 0 w 365"/>
                  <a:gd name="T1" fmla="*/ 2 h 258"/>
                  <a:gd name="T2" fmla="*/ 0 w 365"/>
                  <a:gd name="T3" fmla="*/ 2 h 258"/>
                  <a:gd name="T4" fmla="*/ 0 w 365"/>
                  <a:gd name="T5" fmla="*/ 2 h 258"/>
                  <a:gd name="T6" fmla="*/ 0 w 365"/>
                  <a:gd name="T7" fmla="*/ 0 h 258"/>
                  <a:gd name="T8" fmla="*/ 0 w 365"/>
                  <a:gd name="T9" fmla="*/ 2 h 258"/>
                  <a:gd name="T10" fmla="*/ 0 w 365"/>
                  <a:gd name="T11" fmla="*/ 2 h 258"/>
                  <a:gd name="T12" fmla="*/ 0 w 365"/>
                  <a:gd name="T13" fmla="*/ 2 h 258"/>
                  <a:gd name="T14" fmla="*/ 0 w 365"/>
                  <a:gd name="T15" fmla="*/ 2 h 258"/>
                  <a:gd name="T16" fmla="*/ 0 w 365"/>
                  <a:gd name="T17" fmla="*/ 2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5"/>
                  <a:gd name="T28" fmla="*/ 0 h 258"/>
                  <a:gd name="T29" fmla="*/ 365 w 365"/>
                  <a:gd name="T30" fmla="*/ 258 h 2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5" h="258">
                    <a:moveTo>
                      <a:pt x="340" y="72"/>
                    </a:moveTo>
                    <a:cubicBezTo>
                      <a:pt x="242" y="39"/>
                      <a:pt x="365" y="78"/>
                      <a:pt x="268" y="54"/>
                    </a:cubicBezTo>
                    <a:cubicBezTo>
                      <a:pt x="226" y="44"/>
                      <a:pt x="184" y="9"/>
                      <a:pt x="142" y="6"/>
                    </a:cubicBezTo>
                    <a:cubicBezTo>
                      <a:pt x="118" y="4"/>
                      <a:pt x="94" y="2"/>
                      <a:pt x="70" y="0"/>
                    </a:cubicBezTo>
                    <a:cubicBezTo>
                      <a:pt x="34" y="5"/>
                      <a:pt x="0" y="0"/>
                      <a:pt x="28" y="42"/>
                    </a:cubicBezTo>
                    <a:cubicBezTo>
                      <a:pt x="30" y="66"/>
                      <a:pt x="28" y="117"/>
                      <a:pt x="52" y="138"/>
                    </a:cubicBezTo>
                    <a:cubicBezTo>
                      <a:pt x="63" y="147"/>
                      <a:pt x="88" y="162"/>
                      <a:pt x="88" y="162"/>
                    </a:cubicBezTo>
                    <a:cubicBezTo>
                      <a:pt x="104" y="186"/>
                      <a:pt x="128" y="193"/>
                      <a:pt x="154" y="210"/>
                    </a:cubicBezTo>
                    <a:cubicBezTo>
                      <a:pt x="201" y="241"/>
                      <a:pt x="266" y="258"/>
                      <a:pt x="322" y="258"/>
                    </a:cubicBezTo>
                  </a:path>
                </a:pathLst>
              </a:custGeom>
              <a:noFill/>
              <a:ln w="38100">
                <a:solidFill>
                  <a:srgbClr val="FF3300"/>
                </a:solidFill>
                <a:round/>
                <a:headEnd/>
                <a:tailEnd type="none" w="lg" len="med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" name="Text Box 35"/>
              <p:cNvSpPr txBox="1">
                <a:spLocks noChangeArrowheads="1"/>
              </p:cNvSpPr>
              <p:nvPr/>
            </p:nvSpPr>
            <p:spPr bwMode="auto">
              <a:xfrm>
                <a:off x="4896" y="3014"/>
                <a:ext cx="24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l-GR" sz="1800">
                    <a:solidFill>
                      <a:srgbClr val="000000"/>
                    </a:solidFill>
                    <a:latin typeface="Calibri" pitchFamily="-104" charset="0"/>
                    <a:ea typeface="Times New Roman" pitchFamily="-104" charset="0"/>
                    <a:cs typeface="Times New Roman" pitchFamily="-104" charset="0"/>
                  </a:rPr>
                  <a:t>μ</a:t>
                </a:r>
                <a:endParaRPr lang="el-GR" sz="1800">
                  <a:latin typeface="Calibri" pitchFamily="-104" charset="0"/>
                </a:endParaRPr>
              </a:p>
            </p:txBody>
          </p:sp>
          <p:sp>
            <p:nvSpPr>
              <p:cNvPr id="77" name="Text Box 36"/>
              <p:cNvSpPr txBox="1">
                <a:spLocks noChangeArrowheads="1"/>
              </p:cNvSpPr>
              <p:nvPr/>
            </p:nvSpPr>
            <p:spPr bwMode="auto">
              <a:xfrm>
                <a:off x="4910" y="2812"/>
                <a:ext cx="24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l-GR" sz="1800">
                    <a:solidFill>
                      <a:srgbClr val="000000"/>
                    </a:solidFill>
                    <a:latin typeface="Calibri" pitchFamily="-104" charset="0"/>
                    <a:ea typeface="Times New Roman" pitchFamily="-104" charset="0"/>
                    <a:cs typeface="Times New Roman" pitchFamily="-104" charset="0"/>
                  </a:rPr>
                  <a:t>μ</a:t>
                </a:r>
                <a:endParaRPr lang="el-GR" sz="1800">
                  <a:latin typeface="Calibri" pitchFamily="-104" charset="0"/>
                </a:endParaRPr>
              </a:p>
            </p:txBody>
          </p:sp>
          <p:sp>
            <p:nvSpPr>
              <p:cNvPr id="78" name="Freeform 37"/>
              <p:cNvSpPr>
                <a:spLocks/>
              </p:cNvSpPr>
              <p:nvPr/>
            </p:nvSpPr>
            <p:spPr bwMode="auto">
              <a:xfrm>
                <a:off x="4487" y="2809"/>
                <a:ext cx="88" cy="195"/>
              </a:xfrm>
              <a:custGeom>
                <a:avLst/>
                <a:gdLst>
                  <a:gd name="T0" fmla="*/ 0 w 134"/>
                  <a:gd name="T1" fmla="*/ 2147483647 h 111"/>
                  <a:gd name="T2" fmla="*/ 1 w 134"/>
                  <a:gd name="T3" fmla="*/ 2147483647 h 111"/>
                  <a:gd name="T4" fmla="*/ 1 w 134"/>
                  <a:gd name="T5" fmla="*/ 2147483647 h 111"/>
                  <a:gd name="T6" fmla="*/ 1 w 134"/>
                  <a:gd name="T7" fmla="*/ 2147483647 h 1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11"/>
                  <a:gd name="T14" fmla="*/ 134 w 134"/>
                  <a:gd name="T15" fmla="*/ 111 h 1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11">
                    <a:moveTo>
                      <a:pt x="0" y="17"/>
                    </a:moveTo>
                    <a:cubicBezTo>
                      <a:pt x="19" y="73"/>
                      <a:pt x="0" y="60"/>
                      <a:pt x="61" y="51"/>
                    </a:cubicBezTo>
                    <a:cubicBezTo>
                      <a:pt x="119" y="31"/>
                      <a:pt x="98" y="0"/>
                      <a:pt x="108" y="111"/>
                    </a:cubicBezTo>
                    <a:cubicBezTo>
                      <a:pt x="133" y="102"/>
                      <a:pt x="125" y="110"/>
                      <a:pt x="134" y="91"/>
                    </a:cubicBezTo>
                  </a:path>
                </a:pathLst>
              </a:custGeom>
              <a:noFill/>
              <a:ln w="38100">
                <a:solidFill>
                  <a:srgbClr val="FF3300"/>
                </a:solidFill>
                <a:round/>
                <a:headEnd/>
                <a:tailEnd type="none" w="lg" len="med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79" name="Picture 78" descr="penguin1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34301" y="3529808"/>
              <a:ext cx="921076" cy="1011674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007100" y="3446165"/>
              <a:ext cx="2671611" cy="117897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978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600" dirty="0" smtClean="0"/>
              <a:t>Feynman: “</a:t>
            </a:r>
            <a:r>
              <a:rPr lang="nl-NL" sz="3600" dirty="0" err="1" smtClean="0"/>
              <a:t>Remember</a:t>
            </a:r>
            <a:r>
              <a:rPr lang="nl-NL" sz="3600" dirty="0" smtClean="0"/>
              <a:t> the double </a:t>
            </a:r>
            <a:r>
              <a:rPr lang="nl-NL" sz="3600" dirty="0" err="1" smtClean="0"/>
              <a:t>slit</a:t>
            </a:r>
            <a:r>
              <a:rPr lang="nl-NL" sz="3600" dirty="0" smtClean="0"/>
              <a:t> experiment”</a:t>
            </a:r>
            <a:endParaRPr lang="nl-NL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BDA9-A0FB-402C-802C-A87A07674B64}" type="slidenum">
              <a:rPr lang="nl-NL" smtClean="0"/>
              <a:pPr/>
              <a:t>42</a:t>
            </a:fld>
            <a:endParaRPr lang="nl-NL"/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137131" y="4219096"/>
            <a:ext cx="4750682" cy="1657344"/>
            <a:chOff x="960" y="3936"/>
            <a:chExt cx="4042" cy="1536"/>
          </a:xfrm>
        </p:grpSpPr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960" y="4267"/>
              <a:ext cx="4042" cy="886"/>
              <a:chOff x="811" y="2504"/>
              <a:chExt cx="4042" cy="886"/>
            </a:xfrm>
          </p:grpSpPr>
          <p:grpSp>
            <p:nvGrpSpPr>
              <p:cNvPr id="14" name="Group 17"/>
              <p:cNvGrpSpPr>
                <a:grpSpLocks/>
              </p:cNvGrpSpPr>
              <p:nvPr/>
            </p:nvGrpSpPr>
            <p:grpSpPr bwMode="auto">
              <a:xfrm>
                <a:off x="1207" y="2904"/>
                <a:ext cx="237" cy="189"/>
                <a:chOff x="480" y="2544"/>
                <a:chExt cx="288" cy="288"/>
              </a:xfrm>
            </p:grpSpPr>
            <p:sp>
              <p:nvSpPr>
                <p:cNvPr id="34" name="Oval 18"/>
                <p:cNvSpPr>
                  <a:spLocks noChangeArrowheads="1"/>
                </p:cNvSpPr>
                <p:nvPr/>
              </p:nvSpPr>
              <p:spPr bwMode="auto">
                <a:xfrm>
                  <a:off x="528" y="259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5" name="Oval 19"/>
                <p:cNvSpPr>
                  <a:spLocks noChangeArrowheads="1"/>
                </p:cNvSpPr>
                <p:nvPr/>
              </p:nvSpPr>
              <p:spPr bwMode="auto">
                <a:xfrm>
                  <a:off x="624" y="2688"/>
                  <a:ext cx="96" cy="96"/>
                </a:xfrm>
                <a:prstGeom prst="ellipse">
                  <a:avLst/>
                </a:prstGeom>
                <a:solidFill>
                  <a:srgbClr val="4F81B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6" name="Oval 20"/>
                <p:cNvSpPr>
                  <a:spLocks noChangeArrowheads="1"/>
                </p:cNvSpPr>
                <p:nvPr/>
              </p:nvSpPr>
              <p:spPr bwMode="auto">
                <a:xfrm>
                  <a:off x="480" y="2544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8" name="Group 21"/>
              <p:cNvGrpSpPr>
                <a:grpSpLocks/>
              </p:cNvGrpSpPr>
              <p:nvPr/>
            </p:nvGrpSpPr>
            <p:grpSpPr bwMode="auto">
              <a:xfrm>
                <a:off x="3548" y="2978"/>
                <a:ext cx="237" cy="186"/>
                <a:chOff x="3504" y="3360"/>
                <a:chExt cx="288" cy="288"/>
              </a:xfrm>
            </p:grpSpPr>
            <p:sp>
              <p:nvSpPr>
                <p:cNvPr id="31" name="Oval 22"/>
                <p:cNvSpPr>
                  <a:spLocks noChangeArrowheads="1"/>
                </p:cNvSpPr>
                <p:nvPr/>
              </p:nvSpPr>
              <p:spPr bwMode="auto">
                <a:xfrm>
                  <a:off x="3648" y="3504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2" name="Oval 23"/>
                <p:cNvSpPr>
                  <a:spLocks noChangeArrowheads="1"/>
                </p:cNvSpPr>
                <p:nvPr/>
              </p:nvSpPr>
              <p:spPr bwMode="auto">
                <a:xfrm>
                  <a:off x="3552" y="3408"/>
                  <a:ext cx="96" cy="96"/>
                </a:xfrm>
                <a:prstGeom prst="ellipse">
                  <a:avLst/>
                </a:prstGeom>
                <a:solidFill>
                  <a:srgbClr val="4F81B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3" name="Oval 24"/>
                <p:cNvSpPr>
                  <a:spLocks noChangeArrowheads="1"/>
                </p:cNvSpPr>
                <p:nvPr/>
              </p:nvSpPr>
              <p:spPr bwMode="auto">
                <a:xfrm>
                  <a:off x="3504" y="3360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9" name="Group 25"/>
              <p:cNvGrpSpPr>
                <a:grpSpLocks/>
              </p:cNvGrpSpPr>
              <p:nvPr/>
            </p:nvGrpSpPr>
            <p:grpSpPr bwMode="auto">
              <a:xfrm>
                <a:off x="3336" y="2841"/>
                <a:ext cx="237" cy="189"/>
                <a:chOff x="3744" y="2688"/>
                <a:chExt cx="288" cy="288"/>
              </a:xfrm>
            </p:grpSpPr>
            <p:sp>
              <p:nvSpPr>
                <p:cNvPr id="28" name="Oval 26"/>
                <p:cNvSpPr>
                  <a:spLocks noChangeArrowheads="1"/>
                </p:cNvSpPr>
                <p:nvPr/>
              </p:nvSpPr>
              <p:spPr bwMode="auto">
                <a:xfrm>
                  <a:off x="3888" y="2832"/>
                  <a:ext cx="96" cy="96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9" name="Oval 27"/>
                <p:cNvSpPr>
                  <a:spLocks noChangeArrowheads="1"/>
                </p:cNvSpPr>
                <p:nvPr/>
              </p:nvSpPr>
              <p:spPr bwMode="auto">
                <a:xfrm>
                  <a:off x="3792" y="2736"/>
                  <a:ext cx="96" cy="96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0" name="Oval 28"/>
                <p:cNvSpPr>
                  <a:spLocks noChangeArrowheads="1"/>
                </p:cNvSpPr>
                <p:nvPr/>
              </p:nvSpPr>
              <p:spPr bwMode="auto">
                <a:xfrm>
                  <a:off x="3744" y="2688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sp>
            <p:nvSpPr>
              <p:cNvPr id="21" name="Line 29"/>
              <p:cNvSpPr>
                <a:spLocks noChangeShapeType="1"/>
              </p:cNvSpPr>
              <p:nvPr/>
            </p:nvSpPr>
            <p:spPr bwMode="auto">
              <a:xfrm flipV="1">
                <a:off x="3585" y="2672"/>
                <a:ext cx="634" cy="218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2" name="Line 30"/>
              <p:cNvSpPr>
                <a:spLocks noChangeShapeType="1"/>
              </p:cNvSpPr>
              <p:nvPr/>
            </p:nvSpPr>
            <p:spPr bwMode="auto">
              <a:xfrm>
                <a:off x="3783" y="3116"/>
                <a:ext cx="595" cy="125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3" name="Text Box 31"/>
              <p:cNvSpPr txBox="1">
                <a:spLocks noChangeArrowheads="1"/>
              </p:cNvSpPr>
              <p:nvPr/>
            </p:nvSpPr>
            <p:spPr bwMode="auto">
              <a:xfrm>
                <a:off x="811" y="2894"/>
                <a:ext cx="28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Times New Roman" pitchFamily="18" charset="0"/>
                  </a:rPr>
                  <a:t>B</a:t>
                </a:r>
                <a:r>
                  <a:rPr lang="en-US" sz="2400" i="1" baseline="-25000">
                    <a:latin typeface="Times New Roman" pitchFamily="18" charset="0"/>
                  </a:rPr>
                  <a:t>s</a:t>
                </a:r>
                <a:endParaRPr lang="en-US" sz="2400" i="1">
                  <a:latin typeface="Times New Roman" pitchFamily="18" charset="0"/>
                </a:endParaRPr>
              </a:p>
            </p:txBody>
          </p:sp>
          <p:sp>
            <p:nvSpPr>
              <p:cNvPr id="24" name="Text Box 32"/>
              <p:cNvSpPr txBox="1">
                <a:spLocks noChangeArrowheads="1"/>
              </p:cNvSpPr>
              <p:nvPr/>
            </p:nvSpPr>
            <p:spPr bwMode="auto">
              <a:xfrm>
                <a:off x="4219" y="2504"/>
                <a:ext cx="634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latin typeface="Times New Roman" pitchFamily="18" charset="0"/>
                  </a:rPr>
                  <a:t>J/ψ</a:t>
                </a:r>
                <a:endParaRPr lang="en-US" sz="2800" i="1" baseline="30000" dirty="0">
                  <a:latin typeface="Times New Roman" pitchFamily="18" charset="0"/>
                </a:endParaRPr>
              </a:p>
            </p:txBody>
          </p:sp>
          <p:sp>
            <p:nvSpPr>
              <p:cNvPr id="25" name="Text Box 33"/>
              <p:cNvSpPr txBox="1">
                <a:spLocks noChangeArrowheads="1"/>
              </p:cNvSpPr>
              <p:nvPr/>
            </p:nvSpPr>
            <p:spPr bwMode="auto">
              <a:xfrm>
                <a:off x="4365" y="2962"/>
                <a:ext cx="365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 dirty="0" err="1" smtClean="0">
                    <a:latin typeface="Symbol" pitchFamily="18" charset="2"/>
                  </a:rPr>
                  <a:t>ϕ</a:t>
                </a:r>
                <a:endParaRPr lang="en-US" sz="2400" i="1" baseline="30000" dirty="0">
                  <a:latin typeface="Symbol" pitchFamily="18" charset="2"/>
                </a:endParaRPr>
              </a:p>
            </p:txBody>
          </p:sp>
          <p:sp>
            <p:nvSpPr>
              <p:cNvPr id="26" name="Freeform 34"/>
              <p:cNvSpPr>
                <a:spLocks/>
              </p:cNvSpPr>
              <p:nvPr/>
            </p:nvSpPr>
            <p:spPr bwMode="auto">
              <a:xfrm>
                <a:off x="1485" y="2567"/>
                <a:ext cx="1823" cy="323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1152" y="16"/>
                  </a:cxn>
                  <a:cxn ang="0">
                    <a:pos x="2208" y="400"/>
                  </a:cxn>
                </a:cxnLst>
                <a:rect l="0" t="0" r="r" b="b"/>
                <a:pathLst>
                  <a:path w="2208" h="496">
                    <a:moveTo>
                      <a:pt x="0" y="496"/>
                    </a:moveTo>
                    <a:cubicBezTo>
                      <a:pt x="392" y="264"/>
                      <a:pt x="784" y="32"/>
                      <a:pt x="1152" y="16"/>
                    </a:cubicBezTo>
                    <a:cubicBezTo>
                      <a:pt x="1520" y="0"/>
                      <a:pt x="1864" y="200"/>
                      <a:pt x="2208" y="400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7" name="Freeform 35"/>
              <p:cNvSpPr>
                <a:spLocks/>
              </p:cNvSpPr>
              <p:nvPr/>
            </p:nvSpPr>
            <p:spPr bwMode="auto">
              <a:xfrm flipV="1">
                <a:off x="1485" y="3056"/>
                <a:ext cx="1823" cy="302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1152" y="16"/>
                  </a:cxn>
                  <a:cxn ang="0">
                    <a:pos x="2208" y="400"/>
                  </a:cxn>
                </a:cxnLst>
                <a:rect l="0" t="0" r="r" b="b"/>
                <a:pathLst>
                  <a:path w="2208" h="496">
                    <a:moveTo>
                      <a:pt x="0" y="496"/>
                    </a:moveTo>
                    <a:cubicBezTo>
                      <a:pt x="392" y="264"/>
                      <a:pt x="784" y="32"/>
                      <a:pt x="1152" y="16"/>
                    </a:cubicBezTo>
                    <a:cubicBezTo>
                      <a:pt x="1520" y="0"/>
                      <a:pt x="1864" y="200"/>
                      <a:pt x="2208" y="400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 flipV="1">
              <a:off x="2544" y="39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Line 37"/>
            <p:cNvSpPr>
              <a:spLocks noChangeShapeType="1"/>
            </p:cNvSpPr>
            <p:nvPr/>
          </p:nvSpPr>
          <p:spPr bwMode="auto">
            <a:xfrm>
              <a:off x="2544" y="4416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Line 38"/>
            <p:cNvSpPr>
              <a:spLocks noChangeShapeType="1"/>
            </p:cNvSpPr>
            <p:nvPr/>
          </p:nvSpPr>
          <p:spPr bwMode="auto">
            <a:xfrm flipV="1">
              <a:off x="2544" y="518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6109961" y="1705132"/>
            <a:ext cx="2860857" cy="9233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LHCb</a:t>
            </a:r>
            <a:r>
              <a:rPr lang="en-US" dirty="0">
                <a:solidFill>
                  <a:srgbClr val="0000FF"/>
                </a:solidFill>
              </a:rPr>
              <a:t> is a completely analogous interference experiment using B-</a:t>
            </a:r>
            <a:r>
              <a:rPr lang="en-US" dirty="0" smtClean="0">
                <a:solidFill>
                  <a:srgbClr val="0000FF"/>
                </a:solidFill>
              </a:rPr>
              <a:t>mesons.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72437" y="4257420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f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01751" y="5493860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Bf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134" y="798006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Feynman: </a:t>
            </a:r>
          </a:p>
          <a:p>
            <a:r>
              <a:rPr lang="en-US" dirty="0" smtClean="0"/>
              <a:t>“Remember the double slit experiment”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09" y="702490"/>
            <a:ext cx="5621859" cy="286024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1483331" y="5565688"/>
            <a:ext cx="131772" cy="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77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psiPhiOscillationJeroe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22" y="3678810"/>
            <a:ext cx="4400753" cy="2980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600" dirty="0" smtClean="0"/>
              <a:t>Feynman: “</a:t>
            </a:r>
            <a:r>
              <a:rPr lang="nl-NL" sz="3600" dirty="0" err="1" smtClean="0"/>
              <a:t>Remember</a:t>
            </a:r>
            <a:r>
              <a:rPr lang="nl-NL" sz="3600" dirty="0" smtClean="0"/>
              <a:t> the double </a:t>
            </a:r>
            <a:r>
              <a:rPr lang="nl-NL" sz="3600" dirty="0" err="1" smtClean="0"/>
              <a:t>slit</a:t>
            </a:r>
            <a:r>
              <a:rPr lang="nl-NL" sz="3600" dirty="0" smtClean="0"/>
              <a:t> experiment”</a:t>
            </a:r>
            <a:endParaRPr lang="nl-NL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BDA9-A0FB-402C-802C-A87A07674B64}" type="slidenum">
              <a:rPr lang="nl-NL" smtClean="0"/>
              <a:pPr/>
              <a:t>43</a:t>
            </a:fld>
            <a:endParaRPr lang="nl-NL"/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137131" y="4219096"/>
            <a:ext cx="4750682" cy="1657344"/>
            <a:chOff x="960" y="3936"/>
            <a:chExt cx="4042" cy="1536"/>
          </a:xfrm>
        </p:grpSpPr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960" y="4267"/>
              <a:ext cx="4042" cy="886"/>
              <a:chOff x="811" y="2504"/>
              <a:chExt cx="4042" cy="886"/>
            </a:xfrm>
          </p:grpSpPr>
          <p:grpSp>
            <p:nvGrpSpPr>
              <p:cNvPr id="14" name="Group 17"/>
              <p:cNvGrpSpPr>
                <a:grpSpLocks/>
              </p:cNvGrpSpPr>
              <p:nvPr/>
            </p:nvGrpSpPr>
            <p:grpSpPr bwMode="auto">
              <a:xfrm>
                <a:off x="1207" y="2904"/>
                <a:ext cx="237" cy="189"/>
                <a:chOff x="480" y="2544"/>
                <a:chExt cx="288" cy="288"/>
              </a:xfrm>
            </p:grpSpPr>
            <p:sp>
              <p:nvSpPr>
                <p:cNvPr id="34" name="Oval 18"/>
                <p:cNvSpPr>
                  <a:spLocks noChangeArrowheads="1"/>
                </p:cNvSpPr>
                <p:nvPr/>
              </p:nvSpPr>
              <p:spPr bwMode="auto">
                <a:xfrm>
                  <a:off x="528" y="259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5" name="Oval 19"/>
                <p:cNvSpPr>
                  <a:spLocks noChangeArrowheads="1"/>
                </p:cNvSpPr>
                <p:nvPr/>
              </p:nvSpPr>
              <p:spPr bwMode="auto">
                <a:xfrm>
                  <a:off x="624" y="2688"/>
                  <a:ext cx="96" cy="96"/>
                </a:xfrm>
                <a:prstGeom prst="ellipse">
                  <a:avLst/>
                </a:prstGeom>
                <a:solidFill>
                  <a:srgbClr val="4F81B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6" name="Oval 20"/>
                <p:cNvSpPr>
                  <a:spLocks noChangeArrowheads="1"/>
                </p:cNvSpPr>
                <p:nvPr/>
              </p:nvSpPr>
              <p:spPr bwMode="auto">
                <a:xfrm>
                  <a:off x="480" y="2544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8" name="Group 21"/>
              <p:cNvGrpSpPr>
                <a:grpSpLocks/>
              </p:cNvGrpSpPr>
              <p:nvPr/>
            </p:nvGrpSpPr>
            <p:grpSpPr bwMode="auto">
              <a:xfrm>
                <a:off x="3548" y="2978"/>
                <a:ext cx="237" cy="186"/>
                <a:chOff x="3504" y="3360"/>
                <a:chExt cx="288" cy="288"/>
              </a:xfrm>
            </p:grpSpPr>
            <p:sp>
              <p:nvSpPr>
                <p:cNvPr id="31" name="Oval 22"/>
                <p:cNvSpPr>
                  <a:spLocks noChangeArrowheads="1"/>
                </p:cNvSpPr>
                <p:nvPr/>
              </p:nvSpPr>
              <p:spPr bwMode="auto">
                <a:xfrm>
                  <a:off x="3648" y="3504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2" name="Oval 23"/>
                <p:cNvSpPr>
                  <a:spLocks noChangeArrowheads="1"/>
                </p:cNvSpPr>
                <p:nvPr/>
              </p:nvSpPr>
              <p:spPr bwMode="auto">
                <a:xfrm>
                  <a:off x="3552" y="3408"/>
                  <a:ext cx="96" cy="96"/>
                </a:xfrm>
                <a:prstGeom prst="ellipse">
                  <a:avLst/>
                </a:prstGeom>
                <a:solidFill>
                  <a:srgbClr val="4F81B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3" name="Oval 24"/>
                <p:cNvSpPr>
                  <a:spLocks noChangeArrowheads="1"/>
                </p:cNvSpPr>
                <p:nvPr/>
              </p:nvSpPr>
              <p:spPr bwMode="auto">
                <a:xfrm>
                  <a:off x="3504" y="3360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9" name="Group 25"/>
              <p:cNvGrpSpPr>
                <a:grpSpLocks/>
              </p:cNvGrpSpPr>
              <p:nvPr/>
            </p:nvGrpSpPr>
            <p:grpSpPr bwMode="auto">
              <a:xfrm>
                <a:off x="3336" y="2841"/>
                <a:ext cx="237" cy="189"/>
                <a:chOff x="3744" y="2688"/>
                <a:chExt cx="288" cy="288"/>
              </a:xfrm>
            </p:grpSpPr>
            <p:sp>
              <p:nvSpPr>
                <p:cNvPr id="28" name="Oval 26"/>
                <p:cNvSpPr>
                  <a:spLocks noChangeArrowheads="1"/>
                </p:cNvSpPr>
                <p:nvPr/>
              </p:nvSpPr>
              <p:spPr bwMode="auto">
                <a:xfrm>
                  <a:off x="3888" y="2832"/>
                  <a:ext cx="96" cy="96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29" name="Oval 27"/>
                <p:cNvSpPr>
                  <a:spLocks noChangeArrowheads="1"/>
                </p:cNvSpPr>
                <p:nvPr/>
              </p:nvSpPr>
              <p:spPr bwMode="auto">
                <a:xfrm>
                  <a:off x="3792" y="2736"/>
                  <a:ext cx="96" cy="96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30" name="Oval 28"/>
                <p:cNvSpPr>
                  <a:spLocks noChangeArrowheads="1"/>
                </p:cNvSpPr>
                <p:nvPr/>
              </p:nvSpPr>
              <p:spPr bwMode="auto">
                <a:xfrm>
                  <a:off x="3744" y="2688"/>
                  <a:ext cx="288" cy="2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sp>
            <p:nvSpPr>
              <p:cNvPr id="21" name="Line 29"/>
              <p:cNvSpPr>
                <a:spLocks noChangeShapeType="1"/>
              </p:cNvSpPr>
              <p:nvPr/>
            </p:nvSpPr>
            <p:spPr bwMode="auto">
              <a:xfrm flipV="1">
                <a:off x="3585" y="2672"/>
                <a:ext cx="634" cy="218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2" name="Line 30"/>
              <p:cNvSpPr>
                <a:spLocks noChangeShapeType="1"/>
              </p:cNvSpPr>
              <p:nvPr/>
            </p:nvSpPr>
            <p:spPr bwMode="auto">
              <a:xfrm>
                <a:off x="3783" y="3116"/>
                <a:ext cx="595" cy="125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3" name="Text Box 31"/>
              <p:cNvSpPr txBox="1">
                <a:spLocks noChangeArrowheads="1"/>
              </p:cNvSpPr>
              <p:nvPr/>
            </p:nvSpPr>
            <p:spPr bwMode="auto">
              <a:xfrm>
                <a:off x="811" y="2894"/>
                <a:ext cx="28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Times New Roman" pitchFamily="18" charset="0"/>
                  </a:rPr>
                  <a:t>B</a:t>
                </a:r>
                <a:r>
                  <a:rPr lang="en-US" sz="2400" i="1" baseline="-25000">
                    <a:latin typeface="Times New Roman" pitchFamily="18" charset="0"/>
                  </a:rPr>
                  <a:t>s</a:t>
                </a:r>
                <a:endParaRPr lang="en-US" sz="2400" i="1">
                  <a:latin typeface="Times New Roman" pitchFamily="18" charset="0"/>
                </a:endParaRPr>
              </a:p>
            </p:txBody>
          </p:sp>
          <p:sp>
            <p:nvSpPr>
              <p:cNvPr id="24" name="Text Box 32"/>
              <p:cNvSpPr txBox="1">
                <a:spLocks noChangeArrowheads="1"/>
              </p:cNvSpPr>
              <p:nvPr/>
            </p:nvSpPr>
            <p:spPr bwMode="auto">
              <a:xfrm>
                <a:off x="4219" y="2504"/>
                <a:ext cx="634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latin typeface="Times New Roman" pitchFamily="18" charset="0"/>
                  </a:rPr>
                  <a:t>J/ψ</a:t>
                </a:r>
                <a:endParaRPr lang="en-US" sz="2800" i="1" baseline="30000" dirty="0">
                  <a:latin typeface="Times New Roman" pitchFamily="18" charset="0"/>
                </a:endParaRPr>
              </a:p>
            </p:txBody>
          </p:sp>
          <p:sp>
            <p:nvSpPr>
              <p:cNvPr id="25" name="Text Box 33"/>
              <p:cNvSpPr txBox="1">
                <a:spLocks noChangeArrowheads="1"/>
              </p:cNvSpPr>
              <p:nvPr/>
            </p:nvSpPr>
            <p:spPr bwMode="auto">
              <a:xfrm>
                <a:off x="4365" y="2962"/>
                <a:ext cx="365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 dirty="0" err="1" smtClean="0">
                    <a:latin typeface="Symbol" pitchFamily="18" charset="2"/>
                  </a:rPr>
                  <a:t>ϕ</a:t>
                </a:r>
                <a:endParaRPr lang="en-US" sz="2400" i="1" baseline="30000" dirty="0">
                  <a:latin typeface="Symbol" pitchFamily="18" charset="2"/>
                </a:endParaRPr>
              </a:p>
            </p:txBody>
          </p:sp>
          <p:sp>
            <p:nvSpPr>
              <p:cNvPr id="26" name="Freeform 34"/>
              <p:cNvSpPr>
                <a:spLocks/>
              </p:cNvSpPr>
              <p:nvPr/>
            </p:nvSpPr>
            <p:spPr bwMode="auto">
              <a:xfrm>
                <a:off x="1485" y="2567"/>
                <a:ext cx="1823" cy="323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1152" y="16"/>
                  </a:cxn>
                  <a:cxn ang="0">
                    <a:pos x="2208" y="400"/>
                  </a:cxn>
                </a:cxnLst>
                <a:rect l="0" t="0" r="r" b="b"/>
                <a:pathLst>
                  <a:path w="2208" h="496">
                    <a:moveTo>
                      <a:pt x="0" y="496"/>
                    </a:moveTo>
                    <a:cubicBezTo>
                      <a:pt x="392" y="264"/>
                      <a:pt x="784" y="32"/>
                      <a:pt x="1152" y="16"/>
                    </a:cubicBezTo>
                    <a:cubicBezTo>
                      <a:pt x="1520" y="0"/>
                      <a:pt x="1864" y="200"/>
                      <a:pt x="2208" y="400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7" name="Freeform 35"/>
              <p:cNvSpPr>
                <a:spLocks/>
              </p:cNvSpPr>
              <p:nvPr/>
            </p:nvSpPr>
            <p:spPr bwMode="auto">
              <a:xfrm flipV="1">
                <a:off x="1485" y="3056"/>
                <a:ext cx="1823" cy="302"/>
              </a:xfrm>
              <a:custGeom>
                <a:avLst/>
                <a:gdLst/>
                <a:ahLst/>
                <a:cxnLst>
                  <a:cxn ang="0">
                    <a:pos x="0" y="496"/>
                  </a:cxn>
                  <a:cxn ang="0">
                    <a:pos x="1152" y="16"/>
                  </a:cxn>
                  <a:cxn ang="0">
                    <a:pos x="2208" y="400"/>
                  </a:cxn>
                </a:cxnLst>
                <a:rect l="0" t="0" r="r" b="b"/>
                <a:pathLst>
                  <a:path w="2208" h="496">
                    <a:moveTo>
                      <a:pt x="0" y="496"/>
                    </a:moveTo>
                    <a:cubicBezTo>
                      <a:pt x="392" y="264"/>
                      <a:pt x="784" y="32"/>
                      <a:pt x="1152" y="16"/>
                    </a:cubicBezTo>
                    <a:cubicBezTo>
                      <a:pt x="1520" y="0"/>
                      <a:pt x="1864" y="200"/>
                      <a:pt x="2208" y="400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 flipV="1">
              <a:off x="2544" y="39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Line 37"/>
            <p:cNvSpPr>
              <a:spLocks noChangeShapeType="1"/>
            </p:cNvSpPr>
            <p:nvPr/>
          </p:nvSpPr>
          <p:spPr bwMode="auto">
            <a:xfrm>
              <a:off x="2544" y="4416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Line 38"/>
            <p:cNvSpPr>
              <a:spLocks noChangeShapeType="1"/>
            </p:cNvSpPr>
            <p:nvPr/>
          </p:nvSpPr>
          <p:spPr bwMode="auto">
            <a:xfrm flipV="1">
              <a:off x="2544" y="518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6109961" y="1705132"/>
            <a:ext cx="2860857" cy="9233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LHCb</a:t>
            </a:r>
            <a:r>
              <a:rPr lang="en-US" dirty="0">
                <a:solidFill>
                  <a:srgbClr val="0000FF"/>
                </a:solidFill>
              </a:rPr>
              <a:t> is a completely analogous interference experiment using B-</a:t>
            </a:r>
            <a:r>
              <a:rPr lang="en-US" dirty="0" smtClean="0">
                <a:solidFill>
                  <a:srgbClr val="0000FF"/>
                </a:solidFill>
              </a:rPr>
              <a:t>mesons.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12137" y="4257420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46251" y="557006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134" y="798006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Feynman: </a:t>
            </a:r>
          </a:p>
          <a:p>
            <a:r>
              <a:rPr lang="en-US" dirty="0" smtClean="0"/>
              <a:t>“Remember the double slit experiment”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09" y="702490"/>
            <a:ext cx="5621859" cy="28602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62601" y="4090276"/>
            <a:ext cx="1389788" cy="769441"/>
            <a:chOff x="6462601" y="4090276"/>
            <a:chExt cx="1389788" cy="769441"/>
          </a:xfrm>
        </p:grpSpPr>
        <p:sp>
          <p:nvSpPr>
            <p:cNvPr id="6" name="TextBox 5"/>
            <p:cNvSpPr txBox="1"/>
            <p:nvPr/>
          </p:nvSpPr>
          <p:spPr>
            <a:xfrm>
              <a:off x="6462601" y="4090276"/>
              <a:ext cx="13897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 err="1" smtClean="0">
                  <a:solidFill>
                    <a:srgbClr val="FF0000"/>
                  </a:solidFill>
                </a:rPr>
                <a:t>B</a:t>
              </a:r>
              <a:r>
                <a:rPr lang="en-US" sz="2200" i="1" baseline="-25000" dirty="0" err="1" smtClean="0">
                  <a:solidFill>
                    <a:srgbClr val="FF0000"/>
                  </a:solidFill>
                </a:rPr>
                <a:t>s</a:t>
              </a:r>
              <a:r>
                <a:rPr lang="en-US" sz="2200" i="1" dirty="0" err="1" smtClean="0">
                  <a:solidFill>
                    <a:srgbClr val="FF0000"/>
                  </a:solidFill>
                  <a:sym typeface="Wingdings"/>
                </a:rPr>
                <a:t>J</a:t>
              </a:r>
              <a:r>
                <a:rPr lang="en-US" sz="2200" i="1" dirty="0" smtClean="0">
                  <a:solidFill>
                    <a:srgbClr val="FF0000"/>
                  </a:solidFill>
                  <a:sym typeface="Wingdings"/>
                </a:rPr>
                <a:t>/</a:t>
              </a:r>
              <a:r>
                <a:rPr lang="en-US" sz="2200" i="1" dirty="0" smtClean="0">
                  <a:solidFill>
                    <a:srgbClr val="FF0000"/>
                  </a:solidFill>
                  <a:latin typeface="Symbol"/>
                  <a:sym typeface="Wingdings"/>
                </a:rPr>
                <a:t>y f</a:t>
              </a:r>
            </a:p>
            <a:p>
              <a:r>
                <a:rPr lang="en-US" sz="2200" i="1" dirty="0" err="1">
                  <a:solidFill>
                    <a:srgbClr val="000090"/>
                  </a:solidFill>
                </a:rPr>
                <a:t>B</a:t>
              </a:r>
              <a:r>
                <a:rPr lang="en-US" sz="2200" i="1" baseline="-25000" dirty="0" err="1">
                  <a:solidFill>
                    <a:srgbClr val="000090"/>
                  </a:solidFill>
                </a:rPr>
                <a:t>s</a:t>
              </a:r>
              <a:r>
                <a:rPr lang="en-US" sz="2200" i="1" dirty="0" err="1">
                  <a:solidFill>
                    <a:srgbClr val="000090"/>
                  </a:solidFill>
                  <a:sym typeface="Wingdings"/>
                </a:rPr>
                <a:t>J</a:t>
              </a:r>
              <a:r>
                <a:rPr lang="en-US" sz="2200" i="1" dirty="0">
                  <a:solidFill>
                    <a:srgbClr val="000090"/>
                  </a:solidFill>
                  <a:sym typeface="Wingdings"/>
                </a:rPr>
                <a:t>/</a:t>
              </a:r>
              <a:r>
                <a:rPr lang="en-US" sz="2200" i="1" dirty="0">
                  <a:solidFill>
                    <a:srgbClr val="000090"/>
                  </a:solidFill>
                  <a:latin typeface="Symbol"/>
                  <a:sym typeface="Wingdings"/>
                </a:rPr>
                <a:t>y </a:t>
              </a:r>
              <a:r>
                <a:rPr lang="en-US" sz="2200" i="1" dirty="0" smtClean="0">
                  <a:solidFill>
                    <a:srgbClr val="000090"/>
                  </a:solidFill>
                  <a:latin typeface="Symbol"/>
                  <a:sym typeface="Wingdings"/>
                </a:rPr>
                <a:t>f</a:t>
              </a:r>
              <a:endParaRPr lang="en-US" sz="2200" i="1" dirty="0">
                <a:solidFill>
                  <a:srgbClr val="00009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6520326" y="4182636"/>
              <a:ext cx="23090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33291" y="6165280"/>
            <a:ext cx="355754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Look for interference of SM with NP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9000" y="4939075"/>
            <a:ext cx="13086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(Hypothetical</a:t>
            </a:r>
          </a:p>
          <a:p>
            <a:r>
              <a:rPr lang="en-US" sz="1600" dirty="0" smtClean="0"/>
              <a:t>curves)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718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6778" y="1685092"/>
            <a:ext cx="70647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0" lvl="1"/>
            <a:r>
              <a:rPr lang="en-US" sz="2200" b="1" dirty="0" smtClean="0"/>
              <a:t>	a) 	CP </a:t>
            </a:r>
            <a:r>
              <a:rPr lang="en-US" sz="2200" b="1" dirty="0"/>
              <a:t>Violation in B-mixing: </a:t>
            </a:r>
            <a:r>
              <a:rPr lang="en-US" sz="2200" b="1" dirty="0" err="1">
                <a:solidFill>
                  <a:srgbClr val="FF0000"/>
                </a:solidFill>
              </a:rPr>
              <a:t>a</a:t>
            </a:r>
            <a:r>
              <a:rPr lang="en-US" sz="2200" b="1" baseline="-25000" dirty="0" err="1">
                <a:solidFill>
                  <a:srgbClr val="FF0000"/>
                </a:solidFill>
              </a:rPr>
              <a:t>sl</a:t>
            </a:r>
            <a:r>
              <a:rPr lang="en-US" sz="2200" b="1" baseline="30000" dirty="0" err="1">
                <a:solidFill>
                  <a:srgbClr val="FF0000"/>
                </a:solidFill>
              </a:rPr>
              <a:t>d</a:t>
            </a:r>
            <a:r>
              <a:rPr lang="en-US" sz="2200" b="1" dirty="0"/>
              <a:t> and </a:t>
            </a:r>
            <a:r>
              <a:rPr lang="en-US" sz="2200" b="1" dirty="0" err="1" smtClean="0">
                <a:solidFill>
                  <a:srgbClr val="FF0000"/>
                </a:solidFill>
              </a:rPr>
              <a:t>a</a:t>
            </a:r>
            <a:r>
              <a:rPr lang="en-US" sz="2200" b="1" baseline="-25000" dirty="0" err="1" smtClean="0">
                <a:solidFill>
                  <a:srgbClr val="FF0000"/>
                </a:solidFill>
              </a:rPr>
              <a:t>sl</a:t>
            </a:r>
            <a:r>
              <a:rPr lang="en-US" sz="2200" b="1" baseline="30000" dirty="0" err="1" smtClean="0">
                <a:solidFill>
                  <a:srgbClr val="FF0000"/>
                </a:solidFill>
              </a:rPr>
              <a:t>s</a:t>
            </a:r>
            <a:endParaRPr lang="en-US" sz="2200" b="1" baseline="30000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</a:p>
          <a:p>
            <a:pPr marL="0" lvl="1"/>
            <a:r>
              <a:rPr lang="en-US" sz="2200" dirty="0"/>
              <a:t>	</a:t>
            </a:r>
            <a:r>
              <a:rPr lang="en-US" sz="2200" dirty="0" smtClean="0"/>
              <a:t>b)	Direct CP Violation: CKM </a:t>
            </a:r>
            <a:r>
              <a:rPr lang="en-US" sz="2200" dirty="0"/>
              <a:t>angle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dirty="0" smtClean="0"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	</a:t>
            </a:r>
          </a:p>
          <a:p>
            <a:pPr marL="0" lvl="1"/>
            <a:r>
              <a:rPr lang="en-US" sz="2200" dirty="0" smtClean="0">
                <a:latin typeface="Symbol" charset="2"/>
                <a:cs typeface="Symbol" charset="2"/>
              </a:rPr>
              <a:t>	</a:t>
            </a:r>
            <a:r>
              <a:rPr lang="en-US" sz="2200" dirty="0" smtClean="0">
                <a:cs typeface="Symbol" charset="2"/>
              </a:rPr>
              <a:t>c)	</a:t>
            </a:r>
            <a:r>
              <a:rPr lang="en-US" sz="2200" dirty="0" smtClean="0"/>
              <a:t>Time dependent CP violation: CKM angles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d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en-US" sz="2200" baseline="-250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and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  </a:t>
            </a:r>
            <a:r>
              <a:rPr lang="en-US" sz="2000" b="1" dirty="0" err="1" smtClean="0">
                <a:solidFill>
                  <a:srgbClr val="660066"/>
                </a:solidFill>
                <a:cs typeface="Symbol" charset="2"/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) Mixing phases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US" sz="2000" b="1" baseline="-25000" dirty="0">
                <a:solidFill>
                  <a:srgbClr val="FF0000"/>
                </a:solidFill>
                <a:cs typeface="Symbol" charset="2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        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loop diagrams 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iii)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tree diagrams</a:t>
            </a:r>
            <a:endParaRPr lang="en-US" sz="2000" b="1" dirty="0">
              <a:solidFill>
                <a:srgbClr val="660066"/>
              </a:solidFill>
              <a:cs typeface="Symbol" charset="2"/>
            </a:endParaRPr>
          </a:p>
          <a:p>
            <a:pPr marL="0" lvl="1"/>
            <a:endParaRPr lang="en-US" dirty="0" smtClean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2081148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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44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4900" y="1574800"/>
            <a:ext cx="7467600" cy="38989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7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457200" y="664755"/>
            <a:ext cx="8099425" cy="4923260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527800" y="529962"/>
            <a:ext cx="2616200" cy="267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8500"/>
            <a:ext cx="5774265" cy="1208212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Interference of the </a:t>
            </a:r>
            <a:r>
              <a:rPr lang="en-US" i="1" dirty="0" smtClean="0"/>
              <a:t>dispersive</a:t>
            </a:r>
            <a:r>
              <a:rPr lang="en-US" dirty="0" smtClean="0"/>
              <a:t> and </a:t>
            </a:r>
            <a:r>
              <a:rPr lang="en-US" i="1" dirty="0" smtClean="0"/>
              <a:t>absorptive</a:t>
            </a:r>
            <a:r>
              <a:rPr lang="en-US" dirty="0" smtClean="0"/>
              <a:t> amplitudes </a:t>
            </a:r>
          </a:p>
          <a:p>
            <a:pPr lvl="1"/>
            <a:r>
              <a:rPr lang="en-US" dirty="0" smtClean="0"/>
              <a:t>Similar to measurement </a:t>
            </a:r>
            <a:r>
              <a:rPr lang="en-US" dirty="0" err="1" smtClean="0">
                <a:solidFill>
                  <a:srgbClr val="FF0000"/>
                </a:solidFill>
              </a:rPr>
              <a:t>ε</a:t>
            </a:r>
            <a:r>
              <a:rPr lang="en-US" dirty="0" smtClean="0"/>
              <a:t> in </a:t>
            </a:r>
            <a:r>
              <a:rPr lang="en-US" dirty="0" err="1" smtClean="0"/>
              <a:t>kaon</a:t>
            </a:r>
            <a:r>
              <a:rPr lang="en-US" dirty="0" smtClean="0"/>
              <a:t> physics</a:t>
            </a:r>
          </a:p>
          <a:p>
            <a:pPr lvl="5"/>
            <a:r>
              <a:rPr lang="en-US" sz="286" dirty="0" smtClean="0"/>
              <a:t> </a:t>
            </a:r>
          </a:p>
          <a:p>
            <a:r>
              <a:rPr lang="en-US" dirty="0" smtClean="0"/>
              <a:t>Hamiltonian: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98" y="3457766"/>
            <a:ext cx="3221346" cy="63163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939716" y="1532467"/>
            <a:ext cx="1616909" cy="1255480"/>
            <a:chOff x="1862892" y="3571045"/>
            <a:chExt cx="1616909" cy="1255480"/>
          </a:xfrm>
        </p:grpSpPr>
        <p:grpSp>
          <p:nvGrpSpPr>
            <p:cNvPr id="12" name="Group 13"/>
            <p:cNvGrpSpPr/>
            <p:nvPr/>
          </p:nvGrpSpPr>
          <p:grpSpPr>
            <a:xfrm>
              <a:off x="2252807" y="3881977"/>
              <a:ext cx="872067" cy="596890"/>
              <a:chOff x="1625600" y="1621372"/>
              <a:chExt cx="872067" cy="596890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1625600" y="1621372"/>
                <a:ext cx="872067" cy="215900"/>
              </a:xfrm>
              <a:custGeom>
                <a:avLst/>
                <a:gdLst>
                  <a:gd name="connsiteX0" fmla="*/ 0 w 1320800"/>
                  <a:gd name="connsiteY0" fmla="*/ 258233 h 258233"/>
                  <a:gd name="connsiteX1" fmla="*/ 618067 w 1320800"/>
                  <a:gd name="connsiteY1" fmla="*/ 4233 h 258233"/>
                  <a:gd name="connsiteX2" fmla="*/ 1320800 w 1320800"/>
                  <a:gd name="connsiteY2" fmla="*/ 232833 h 25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0800" h="258233">
                    <a:moveTo>
                      <a:pt x="0" y="258233"/>
                    </a:moveTo>
                    <a:cubicBezTo>
                      <a:pt x="198967" y="133349"/>
                      <a:pt x="397934" y="8466"/>
                      <a:pt x="618067" y="4233"/>
                    </a:cubicBezTo>
                    <a:cubicBezTo>
                      <a:pt x="838200" y="0"/>
                      <a:pt x="1320800" y="232833"/>
                      <a:pt x="1320800" y="232833"/>
                    </a:cubicBezTo>
                  </a:path>
                </a:pathLst>
              </a:custGeom>
              <a:ln w="38100"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 flipV="1">
                <a:off x="1625600" y="2011861"/>
                <a:ext cx="872067" cy="206401"/>
              </a:xfrm>
              <a:custGeom>
                <a:avLst/>
                <a:gdLst>
                  <a:gd name="connsiteX0" fmla="*/ 0 w 1320800"/>
                  <a:gd name="connsiteY0" fmla="*/ 258233 h 258233"/>
                  <a:gd name="connsiteX1" fmla="*/ 618067 w 1320800"/>
                  <a:gd name="connsiteY1" fmla="*/ 4233 h 258233"/>
                  <a:gd name="connsiteX2" fmla="*/ 1320800 w 1320800"/>
                  <a:gd name="connsiteY2" fmla="*/ 232833 h 25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0800" h="258233">
                    <a:moveTo>
                      <a:pt x="0" y="258233"/>
                    </a:moveTo>
                    <a:cubicBezTo>
                      <a:pt x="198967" y="133349"/>
                      <a:pt x="397934" y="8466"/>
                      <a:pt x="618067" y="4233"/>
                    </a:cubicBezTo>
                    <a:cubicBezTo>
                      <a:pt x="838200" y="0"/>
                      <a:pt x="1320800" y="232833"/>
                      <a:pt x="1320800" y="232833"/>
                    </a:cubicBezTo>
                  </a:path>
                </a:pathLst>
              </a:custGeom>
              <a:ln w="38100"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2892" y="4047074"/>
              <a:ext cx="313568" cy="264573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8068" y="4021489"/>
              <a:ext cx="321733" cy="294922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7047" y="3571045"/>
              <a:ext cx="641685" cy="281287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0304" y="4563529"/>
              <a:ext cx="476680" cy="262996"/>
            </a:xfrm>
            <a:prstGeom prst="rect">
              <a:avLst/>
            </a:prstGeom>
          </p:spPr>
        </p:pic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614892" y="5664218"/>
            <a:ext cx="7338916" cy="82865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/>
              <a:t>In the Standard Model </a:t>
            </a:r>
            <a:r>
              <a:rPr lang="en-US" sz="2400" i="1" dirty="0" smtClean="0">
                <a:solidFill>
                  <a:srgbClr val="0000FF"/>
                </a:solidFill>
                <a:latin typeface="Symbol"/>
                <a:ea typeface="Lucida Grande"/>
                <a:cs typeface="Lucida Grande"/>
              </a:rPr>
              <a:t>f</a:t>
            </a:r>
            <a:r>
              <a:rPr lang="en-US" sz="2400" baseline="-25000" dirty="0" smtClean="0">
                <a:solidFill>
                  <a:srgbClr val="0000FF"/>
                </a:solidFill>
              </a:rPr>
              <a:t>12</a:t>
            </a:r>
            <a:r>
              <a:rPr lang="en-US" sz="2400" dirty="0" smtClean="0">
                <a:solidFill>
                  <a:srgbClr val="0000FF"/>
                </a:solidFill>
              </a:rPr>
              <a:t> ≈ 0.2° for B</a:t>
            </a:r>
            <a:r>
              <a:rPr lang="en-US" sz="2400" baseline="-25000" dirty="0" smtClean="0">
                <a:solidFill>
                  <a:srgbClr val="0000FF"/>
                </a:solidFill>
              </a:rPr>
              <a:t>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err="1" smtClean="0"/>
              <a:t>B</a:t>
            </a:r>
            <a:r>
              <a:rPr lang="en-US" sz="2400" baseline="-25000" dirty="0" err="1" smtClean="0"/>
              <a:t>d,s</a:t>
            </a:r>
            <a:r>
              <a:rPr lang="en-US" sz="2400" dirty="0" smtClean="0"/>
              <a:t>: measure with flavor specific decays: </a:t>
            </a:r>
            <a:r>
              <a:rPr lang="en-US" sz="24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d,s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sz="2400" baseline="-25000" dirty="0" smtClean="0">
                <a:solidFill>
                  <a:srgbClr val="0000FF"/>
                </a:solidFill>
                <a:sym typeface="Wingdings"/>
              </a:rPr>
              <a:t>(s)</a:t>
            </a:r>
            <a:r>
              <a:rPr lang="en-US" sz="24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Symbol"/>
                <a:sym typeface="Wingdings"/>
              </a:rPr>
              <a:t>m</a:t>
            </a:r>
            <a:r>
              <a:rPr lang="en-US" sz="2400" baseline="30000" dirty="0" smtClean="0">
                <a:solidFill>
                  <a:srgbClr val="0000FF"/>
                </a:solidFill>
                <a:latin typeface="Symbol"/>
                <a:sym typeface="Wingdings"/>
              </a:rPr>
              <a:t>–</a:t>
            </a:r>
            <a:r>
              <a:rPr lang="en-US" sz="2400" dirty="0" smtClean="0">
                <a:solidFill>
                  <a:srgbClr val="0000FF"/>
                </a:solidFill>
                <a:latin typeface="Symbol"/>
                <a:sym typeface="Wingding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Symbol"/>
                <a:sym typeface="Wingdings"/>
              </a:rPr>
              <a:t>   </a:t>
            </a:r>
            <a:r>
              <a:rPr lang="en-US" sz="2400" dirty="0" smtClean="0">
                <a:sym typeface="Wingdings"/>
              </a:rPr>
              <a:t>and C.C.</a:t>
            </a:r>
            <a:endParaRPr lang="en-US" sz="2400" dirty="0" smtClean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628" y="2000414"/>
            <a:ext cx="5658908" cy="80840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14303" y="275115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|</a:t>
            </a:r>
            <a:r>
              <a:rPr lang="en-US" sz="2000" dirty="0" err="1" smtClean="0">
                <a:latin typeface="Symbol"/>
              </a:rPr>
              <a:t>p</a:t>
            </a:r>
            <a:r>
              <a:rPr lang="en-US" sz="2000" baseline="30000" dirty="0" err="1" smtClean="0"/>
              <a:t>+</a:t>
            </a:r>
            <a:r>
              <a:rPr lang="en-US" sz="2000" dirty="0" err="1" smtClean="0">
                <a:latin typeface="Symbol"/>
              </a:rPr>
              <a:t>p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&gt;</a:t>
            </a:r>
            <a:endParaRPr lang="en-US" sz="2000" dirty="0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781" y="3598542"/>
            <a:ext cx="2671019" cy="33508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36598" y="4478555"/>
            <a:ext cx="7774752" cy="926229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16200000" flipH="1">
            <a:off x="5222216" y="1860945"/>
            <a:ext cx="2678901" cy="1693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 flipV="1">
            <a:off x="6570134" y="3208861"/>
            <a:ext cx="2573869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2"/>
          <p:cNvSpPr txBox="1">
            <a:spLocks/>
          </p:cNvSpPr>
          <p:nvPr/>
        </p:nvSpPr>
        <p:spPr>
          <a:xfrm>
            <a:off x="457200" y="2936870"/>
            <a:ext cx="2023532" cy="4085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Eigenstates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28901" y="5637611"/>
            <a:ext cx="2262158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Lenz, </a:t>
            </a:r>
            <a:r>
              <a:rPr lang="en-US" sz="1200" b="1" dirty="0" err="1" smtClean="0">
                <a:solidFill>
                  <a:srgbClr val="000090"/>
                </a:solidFill>
              </a:rPr>
              <a:t>Nierste</a:t>
            </a:r>
            <a:r>
              <a:rPr lang="en-US" sz="1200" b="1" dirty="0" smtClean="0">
                <a:solidFill>
                  <a:srgbClr val="000090"/>
                </a:solidFill>
              </a:rPr>
              <a:t> JHEP.06 (2007) 072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08" y="4765360"/>
            <a:ext cx="6311900" cy="571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458" y="4682810"/>
            <a:ext cx="6434434" cy="7194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Content Placeholder 2"/>
          <p:cNvSpPr txBox="1">
            <a:spLocks/>
          </p:cNvSpPr>
          <p:nvPr/>
        </p:nvSpPr>
        <p:spPr>
          <a:xfrm>
            <a:off x="457200" y="4478555"/>
            <a:ext cx="2023532" cy="4085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Observable: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eeppoof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12" y="1078727"/>
            <a:ext cx="1761788" cy="3274938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grpSp>
        <p:nvGrpSpPr>
          <p:cNvPr id="22" name="Group 35"/>
          <p:cNvGrpSpPr/>
          <p:nvPr/>
        </p:nvGrpSpPr>
        <p:grpSpPr>
          <a:xfrm>
            <a:off x="6761963" y="600075"/>
            <a:ext cx="1890738" cy="932392"/>
            <a:chOff x="691011" y="1044010"/>
            <a:chExt cx="4236720" cy="2100866"/>
          </a:xfrm>
        </p:grpSpPr>
        <p:pic>
          <p:nvPicPr>
            <p:cNvPr id="23" name="Picture 22" descr="BoxDiagram.tif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1011" y="1057726"/>
              <a:ext cx="4236720" cy="208715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749653" y="1044010"/>
              <a:ext cx="416560" cy="317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CP Violation in Mixing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9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906"/>
            <a:ext cx="9144000" cy="5563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d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63" y="4055264"/>
            <a:ext cx="3629892" cy="2648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055" y="4066808"/>
            <a:ext cx="3573971" cy="2626327"/>
          </a:xfrm>
          <a:prstGeom prst="rect">
            <a:avLst/>
          </a:prstGeom>
        </p:spPr>
      </p:pic>
      <p:sp>
        <p:nvSpPr>
          <p:cNvPr id="13" name="Right Brace 12"/>
          <p:cNvSpPr/>
          <p:nvPr/>
        </p:nvSpPr>
        <p:spPr>
          <a:xfrm rot="5400000">
            <a:off x="7233476" y="1889703"/>
            <a:ext cx="317001" cy="256655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87631" y="3361957"/>
            <a:ext cx="3938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(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) :  washout of fast oscillation factor and production asymmetry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4005" y="3433447"/>
            <a:ext cx="4097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(</a:t>
            </a:r>
            <a:r>
              <a:rPr lang="en-US" dirty="0" err="1" smtClean="0"/>
              <a:t>B</a:t>
            </a:r>
            <a:r>
              <a:rPr lang="en-US" baseline="-25000" dirty="0" err="1" smtClean="0"/>
              <a:t>d</a:t>
            </a:r>
            <a:r>
              <a:rPr lang="en-US" dirty="0" smtClean="0"/>
              <a:t>) : must measure time-dependent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77000" y="479371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/>
              </a:rPr>
              <a:t>D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</a:t>
            </a:r>
            <a:r>
              <a:rPr lang="en-US" dirty="0" smtClean="0"/>
              <a:t> = 17.7 ps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2092036" y="4793715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/>
              </a:rPr>
              <a:t>D</a:t>
            </a:r>
            <a:r>
              <a:rPr lang="en-US" dirty="0" err="1" smtClean="0"/>
              <a:t>m</a:t>
            </a:r>
            <a:r>
              <a:rPr lang="en-US" baseline="-25000" dirty="0" err="1"/>
              <a:t>d</a:t>
            </a:r>
            <a:r>
              <a:rPr lang="en-US" dirty="0" smtClean="0"/>
              <a:t> = 0.5 ps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9" y="3331480"/>
            <a:ext cx="609600" cy="6096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38" y="3302859"/>
            <a:ext cx="609600" cy="54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8755" y="219582"/>
            <a:ext cx="3387435" cy="1593634"/>
          </a:xfrm>
          <a:prstGeom prst="rect">
            <a:avLst/>
          </a:prstGeom>
          <a:ln>
            <a:solidFill>
              <a:srgbClr val="0000FF"/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215367" y="218639"/>
            <a:ext cx="3369385" cy="1593634"/>
            <a:chOff x="1286164" y="464017"/>
            <a:chExt cx="3359687" cy="1408545"/>
          </a:xfrm>
        </p:grpSpPr>
        <p:sp>
          <p:nvSpPr>
            <p:cNvPr id="27" name="Rectangle 26"/>
            <p:cNvSpPr/>
            <p:nvPr/>
          </p:nvSpPr>
          <p:spPr>
            <a:xfrm flipH="1">
              <a:off x="1320800" y="464017"/>
              <a:ext cx="3325051" cy="14085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6164" y="464017"/>
              <a:ext cx="3359687" cy="140634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294419" y="296308"/>
            <a:ext cx="1313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d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sz="2000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000" baseline="30000" dirty="0" smtClean="0">
                <a:solidFill>
                  <a:srgbClr val="0000FF"/>
                </a:solidFill>
                <a:sym typeface="Wingdings"/>
              </a:rPr>
              <a:t>– 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</a:t>
            </a:r>
            <a:endParaRPr lang="en-US" sz="2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8095" y="268219"/>
            <a:ext cx="139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sz="2000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2000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000" baseline="30000" dirty="0" smtClean="0">
                <a:solidFill>
                  <a:srgbClr val="0000FF"/>
                </a:solidFill>
                <a:sym typeface="Wingdings"/>
              </a:rPr>
              <a:t>– 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</a:t>
            </a:r>
            <a:endParaRPr lang="en-US" sz="2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8" y="1937220"/>
            <a:ext cx="8586891" cy="1124465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353403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idef_Fig6b-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58" y="3798456"/>
            <a:ext cx="4657641" cy="290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Semileptonic</a:t>
            </a:r>
            <a:r>
              <a:rPr lang="en-US" dirty="0" smtClean="0"/>
              <a:t> charge asymmetry with </a:t>
            </a:r>
            <a:r>
              <a:rPr lang="en-US" dirty="0" err="1" smtClean="0">
                <a:solidFill>
                  <a:srgbClr val="FFFF00"/>
                </a:solidFill>
              </a:rPr>
              <a:t>B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dirty="0" smtClean="0"/>
              <a:t>: </a:t>
            </a:r>
            <a:r>
              <a:rPr lang="en-US" dirty="0" err="1">
                <a:solidFill>
                  <a:srgbClr val="FFFF00"/>
                </a:solidFill>
              </a:rPr>
              <a:t>a</a:t>
            </a:r>
            <a:r>
              <a:rPr lang="en-US" baseline="-25000" dirty="0" err="1">
                <a:solidFill>
                  <a:srgbClr val="FFFF00"/>
                </a:solidFill>
              </a:rPr>
              <a:t>sl</a:t>
            </a:r>
            <a:r>
              <a:rPr lang="en-US" baseline="30000" dirty="0" err="1">
                <a:solidFill>
                  <a:srgbClr val="FFFF00"/>
                </a:solidFill>
              </a:rPr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3396" y="898238"/>
            <a:ext cx="4545948" cy="2900218"/>
            <a:chOff x="4055758" y="990600"/>
            <a:chExt cx="4720746" cy="3027099"/>
          </a:xfrm>
        </p:grpSpPr>
        <p:grpSp>
          <p:nvGrpSpPr>
            <p:cNvPr id="10" name="Group 9"/>
            <p:cNvGrpSpPr/>
            <p:nvPr/>
          </p:nvGrpSpPr>
          <p:grpSpPr>
            <a:xfrm>
              <a:off x="4055758" y="990600"/>
              <a:ext cx="4720746" cy="3027099"/>
              <a:chOff x="4055758" y="990600"/>
              <a:chExt cx="4720746" cy="302709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5758" y="990600"/>
                <a:ext cx="4697429" cy="273858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328008" y="3648367"/>
                <a:ext cx="1448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M(</a:t>
                </a:r>
                <a:r>
                  <a:rPr lang="en-US" dirty="0" err="1" smtClean="0"/>
                  <a:t>KK</a:t>
                </a:r>
                <a:r>
                  <a:rPr lang="en-US" dirty="0" err="1" smtClean="0">
                    <a:latin typeface="Symbol"/>
                  </a:rPr>
                  <a:t>p</a:t>
                </a:r>
                <a:r>
                  <a:rPr lang="en-US" dirty="0" smtClean="0">
                    <a:latin typeface="Symbol"/>
                  </a:rPr>
                  <a:t>) </a:t>
                </a:r>
                <a:r>
                  <a:rPr lang="en-US" dirty="0" smtClean="0"/>
                  <a:t>MeV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193284" y="1618734"/>
              <a:ext cx="1190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r>
                <a:rPr lang="en-US" baseline="30000" dirty="0" smtClean="0"/>
                <a:t>-</a:t>
              </a:r>
              <a:r>
                <a:rPr lang="en-US" dirty="0" smtClean="0">
                  <a:sym typeface="Wingdings"/>
                </a:rPr>
                <a:t></a:t>
              </a:r>
              <a:r>
                <a:rPr lang="en-US" dirty="0" err="1" smtClean="0">
                  <a:sym typeface="Wingdings"/>
                </a:rPr>
                <a:t>K</a:t>
              </a:r>
              <a:r>
                <a:rPr lang="en-US" baseline="30000" dirty="0" err="1" smtClean="0">
                  <a:sym typeface="Wingdings"/>
                </a:rPr>
                <a:t>-</a:t>
              </a:r>
              <a:r>
                <a:rPr lang="en-US" dirty="0" err="1" smtClean="0">
                  <a:sym typeface="Wingdings"/>
                </a:rPr>
                <a:t>K</a:t>
              </a:r>
              <a:r>
                <a:rPr lang="en-US" baseline="30000" dirty="0" err="1" smtClean="0">
                  <a:sym typeface="Wingdings"/>
                </a:rPr>
                <a:t>+</a:t>
              </a:r>
              <a:r>
                <a:rPr lang="en-US" dirty="0" err="1" smtClean="0">
                  <a:latin typeface="Symbol"/>
                  <a:sym typeface="Wingdings"/>
                </a:rPr>
                <a:t>p</a:t>
              </a:r>
              <a:r>
                <a:rPr lang="en-US" baseline="30000" dirty="0" smtClean="0">
                  <a:latin typeface="Symbol"/>
                  <a:sym typeface="Wingdings"/>
                </a:rPr>
                <a:t>-</a:t>
              </a:r>
              <a:endParaRPr lang="en-US" baseline="30000" dirty="0">
                <a:latin typeface="Symbo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01917" y="1249402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r>
                <a:rPr lang="en-US" baseline="-25000" dirty="0" smtClean="0"/>
                <a:t>s</a:t>
              </a:r>
              <a:r>
                <a:rPr lang="en-US" baseline="30000" dirty="0" smtClean="0"/>
                <a:t>-</a:t>
              </a:r>
              <a:r>
                <a:rPr lang="en-US" dirty="0" smtClean="0">
                  <a:sym typeface="Wingdings"/>
                </a:rPr>
                <a:t></a:t>
              </a:r>
              <a:r>
                <a:rPr lang="en-US" dirty="0" err="1" smtClean="0">
                  <a:sym typeface="Wingdings"/>
                </a:rPr>
                <a:t>K</a:t>
              </a:r>
              <a:r>
                <a:rPr lang="en-US" baseline="30000" dirty="0" err="1" smtClean="0">
                  <a:sym typeface="Wingdings"/>
                </a:rPr>
                <a:t>-</a:t>
              </a:r>
              <a:r>
                <a:rPr lang="en-US" dirty="0" err="1" smtClean="0">
                  <a:sym typeface="Wingdings"/>
                </a:rPr>
                <a:t>K</a:t>
              </a:r>
              <a:r>
                <a:rPr lang="en-US" baseline="30000" dirty="0" err="1" smtClean="0">
                  <a:sym typeface="Wingdings"/>
                </a:rPr>
                <a:t>+</a:t>
              </a:r>
              <a:r>
                <a:rPr lang="en-US" dirty="0" err="1" smtClean="0">
                  <a:latin typeface="Symbol"/>
                  <a:sym typeface="Wingdings"/>
                </a:rPr>
                <a:t>p</a:t>
              </a:r>
              <a:r>
                <a:rPr lang="en-US" baseline="30000" dirty="0" smtClean="0">
                  <a:latin typeface="Symbol"/>
                  <a:sym typeface="Wingdings"/>
                </a:rPr>
                <a:t>-</a:t>
              </a:r>
              <a:endParaRPr lang="en-US" baseline="30000" dirty="0">
                <a:latin typeface="Symbol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96607" y="2105002"/>
            <a:ext cx="332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007F"/>
                </a:solidFill>
              </a:rPr>
              <a:t>Correct for detection asymmetry: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0628" y="3828344"/>
            <a:ext cx="8532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</a:rPr>
              <a:t>LHCb</a:t>
            </a:r>
            <a:r>
              <a:rPr lang="en-US" sz="2200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44" y="1012842"/>
            <a:ext cx="4247573" cy="952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9833" y="5447321"/>
            <a:ext cx="175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Standard Model: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26794" y="5493474"/>
            <a:ext cx="2262158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Lenz, </a:t>
            </a:r>
            <a:r>
              <a:rPr lang="en-US" sz="1200" b="1" dirty="0" err="1" smtClean="0">
                <a:solidFill>
                  <a:srgbClr val="000090"/>
                </a:solidFill>
              </a:rPr>
              <a:t>Nierste</a:t>
            </a:r>
            <a:r>
              <a:rPr lang="en-US" sz="1200" b="1" dirty="0" smtClean="0">
                <a:solidFill>
                  <a:srgbClr val="000090"/>
                </a:solidFill>
              </a:rPr>
              <a:t> JHEP.06 (2007) 072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3" y="5929165"/>
            <a:ext cx="3251200" cy="571500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342050" y="3929706"/>
            <a:ext cx="1331013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90"/>
                </a:solidFill>
              </a:rPr>
              <a:t>arXiv</a:t>
            </a:r>
            <a:r>
              <a:rPr lang="en-US" sz="1200" b="1" dirty="0" smtClean="0">
                <a:solidFill>
                  <a:srgbClr val="000090"/>
                </a:solidFill>
              </a:rPr>
              <a:t>: 1605.09768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5533" y="113349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900890" y="684527"/>
            <a:ext cx="159185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sz="2400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2400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aseline="30000" dirty="0" smtClean="0">
                <a:solidFill>
                  <a:srgbClr val="0000FF"/>
                </a:solidFill>
                <a:sym typeface="Wingdings"/>
              </a:rPr>
              <a:t>–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</a:t>
            </a:r>
            <a:endParaRPr lang="en-US" sz="24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78401" y="2105002"/>
            <a:ext cx="3852316" cy="1339603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978900" y="2959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3" y="4360261"/>
            <a:ext cx="3937000" cy="54610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1" y="2394400"/>
            <a:ext cx="392851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ge_asymmet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191" y="244978"/>
            <a:ext cx="3349738" cy="414694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Semileptonic</a:t>
            </a:r>
            <a:r>
              <a:rPr lang="en-US" dirty="0" smtClean="0"/>
              <a:t> </a:t>
            </a:r>
            <a:r>
              <a:rPr lang="en-US" dirty="0"/>
              <a:t>charge asymmetry with </a:t>
            </a:r>
            <a:r>
              <a:rPr lang="en-US" dirty="0" err="1" smtClean="0">
                <a:solidFill>
                  <a:srgbClr val="FFFF00"/>
                </a:solidFill>
              </a:rPr>
              <a:t>B</a:t>
            </a:r>
            <a:r>
              <a:rPr lang="en-US" baseline="-25000" dirty="0" err="1" smtClean="0">
                <a:solidFill>
                  <a:srgbClr val="FFFF00"/>
                </a:solidFill>
              </a:rPr>
              <a:t>d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a</a:t>
            </a:r>
            <a:r>
              <a:rPr lang="en-US" baseline="-25000" dirty="0" err="1" smtClean="0">
                <a:solidFill>
                  <a:srgbClr val="FFFF00"/>
                </a:solidFill>
              </a:rPr>
              <a:t>sl</a:t>
            </a:r>
            <a:r>
              <a:rPr lang="en-US" baseline="30000" dirty="0" err="1">
                <a:solidFill>
                  <a:srgbClr val="FFFF00"/>
                </a:solidFill>
              </a:rPr>
              <a:t>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8576" y="3648427"/>
            <a:ext cx="295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agnet up/down combined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8" y="5710469"/>
            <a:ext cx="2971799" cy="571500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81191" y="5326705"/>
            <a:ext cx="175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Standard Model: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9091" y="1164938"/>
            <a:ext cx="3602182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Time dependent analysis: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Decay time reconstruction with missing neutrino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Background </a:t>
            </a:r>
            <a:r>
              <a:rPr lang="en-US" dirty="0" err="1" smtClean="0"/>
              <a:t>modelling</a:t>
            </a:r>
            <a:endParaRPr lang="en-US" dirty="0" smtClean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5" y="4597975"/>
            <a:ext cx="3413991" cy="5715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85401" y="4179519"/>
            <a:ext cx="73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LHCb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3535" y="4248789"/>
            <a:ext cx="1633781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PRL 114 (2015) 041601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7636" y="3740409"/>
            <a:ext cx="302489" cy="208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0516" y="3636688"/>
            <a:ext cx="66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 [</a:t>
            </a:r>
            <a:r>
              <a:rPr lang="en-US" dirty="0" err="1" smtClean="0"/>
              <a:t>ps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64846" y="77360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2046262" y="5385640"/>
            <a:ext cx="2262158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Lenz, </a:t>
            </a:r>
            <a:r>
              <a:rPr lang="en-US" sz="1200" b="1" dirty="0" err="1" smtClean="0">
                <a:solidFill>
                  <a:srgbClr val="000090"/>
                </a:solidFill>
              </a:rPr>
              <a:t>Nierste</a:t>
            </a:r>
            <a:r>
              <a:rPr lang="en-US" sz="1200" b="1" dirty="0" smtClean="0">
                <a:solidFill>
                  <a:srgbClr val="000090"/>
                </a:solidFill>
              </a:rPr>
              <a:t> JHEP.06 (2007) 072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00890" y="608327"/>
            <a:ext cx="153915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d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sz="2400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aseline="30000" dirty="0" smtClean="0">
                <a:solidFill>
                  <a:srgbClr val="0000FF"/>
                </a:solidFill>
                <a:sym typeface="Wingdings"/>
              </a:rPr>
              <a:t>–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</a:t>
            </a:r>
            <a:endParaRPr lang="en-US" sz="24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917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024800" y="3075145"/>
            <a:ext cx="4986218" cy="3594233"/>
            <a:chOff x="4024800" y="3075145"/>
            <a:chExt cx="4986218" cy="3594233"/>
          </a:xfrm>
        </p:grpSpPr>
        <p:pic>
          <p:nvPicPr>
            <p:cNvPr id="25" name="Picture 24" descr="hidef_asl_overview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4800" y="3075145"/>
              <a:ext cx="4986218" cy="3594233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</p:pic>
        <p:sp>
          <p:nvSpPr>
            <p:cNvPr id="26" name="Rectangle 25"/>
            <p:cNvSpPr/>
            <p:nvPr/>
          </p:nvSpPr>
          <p:spPr>
            <a:xfrm rot="16200000">
              <a:off x="3921070" y="3426595"/>
              <a:ext cx="673100" cy="266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27423" y="6370869"/>
              <a:ext cx="673100" cy="266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charge_asymmetr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191" y="244978"/>
            <a:ext cx="3349738" cy="414694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Semileptonic</a:t>
            </a:r>
            <a:r>
              <a:rPr lang="en-US" dirty="0" smtClean="0"/>
              <a:t> </a:t>
            </a:r>
            <a:r>
              <a:rPr lang="en-US" dirty="0"/>
              <a:t>charge asymmetry with </a:t>
            </a:r>
            <a:r>
              <a:rPr lang="en-US" dirty="0" err="1" smtClean="0">
                <a:solidFill>
                  <a:srgbClr val="FFFF00"/>
                </a:solidFill>
              </a:rPr>
              <a:t>B</a:t>
            </a:r>
            <a:r>
              <a:rPr lang="en-US" baseline="-25000" dirty="0" err="1" smtClean="0">
                <a:solidFill>
                  <a:srgbClr val="FFFF00"/>
                </a:solidFill>
              </a:rPr>
              <a:t>d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a</a:t>
            </a:r>
            <a:r>
              <a:rPr lang="en-US" baseline="-25000" dirty="0" err="1" smtClean="0">
                <a:solidFill>
                  <a:srgbClr val="FFFF00"/>
                </a:solidFill>
              </a:rPr>
              <a:t>sl</a:t>
            </a:r>
            <a:r>
              <a:rPr lang="en-US" baseline="30000" dirty="0" err="1">
                <a:solidFill>
                  <a:srgbClr val="FFFF00"/>
                </a:solidFill>
              </a:rPr>
              <a:t>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8576" y="3648427"/>
            <a:ext cx="295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agnet up/down combined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8" y="5710469"/>
            <a:ext cx="2971799" cy="571500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81191" y="5326705"/>
            <a:ext cx="175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Standard Model: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9091" y="1164938"/>
            <a:ext cx="3602182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Time dependent analysis: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Decay time reconstruction with missing neutrino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Background </a:t>
            </a:r>
            <a:r>
              <a:rPr lang="en-US" dirty="0" err="1" smtClean="0"/>
              <a:t>modelling</a:t>
            </a:r>
            <a:endParaRPr lang="en-US" dirty="0" smtClean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5" y="4597975"/>
            <a:ext cx="3413991" cy="5715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85401" y="4179519"/>
            <a:ext cx="73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LHCb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3535" y="4248789"/>
            <a:ext cx="1633781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PRL 114 (2015) 041601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7636" y="3740409"/>
            <a:ext cx="302489" cy="208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0516" y="3636688"/>
            <a:ext cx="66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 [</a:t>
            </a:r>
            <a:r>
              <a:rPr lang="en-US" dirty="0" err="1" smtClean="0"/>
              <a:t>ps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64846" y="77360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3900890" y="608327"/>
            <a:ext cx="153915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d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sz="2400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aseline="30000" dirty="0" smtClean="0">
                <a:solidFill>
                  <a:srgbClr val="0000FF"/>
                </a:solidFill>
                <a:sym typeface="Wingdings"/>
              </a:rPr>
              <a:t>–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</a:t>
            </a:r>
            <a:endParaRPr lang="en-US" sz="24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46262" y="5385640"/>
            <a:ext cx="2262158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Lenz, </a:t>
            </a:r>
            <a:r>
              <a:rPr lang="en-US" sz="1200" b="1" dirty="0" err="1" smtClean="0">
                <a:solidFill>
                  <a:srgbClr val="000090"/>
                </a:solidFill>
              </a:rPr>
              <a:t>Nierste</a:t>
            </a:r>
            <a:r>
              <a:rPr lang="en-US" sz="1200" b="1" dirty="0" smtClean="0">
                <a:solidFill>
                  <a:srgbClr val="000090"/>
                </a:solidFill>
              </a:rPr>
              <a:t> JHEP.06 (2007) 072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4369" y="2680636"/>
            <a:ext cx="126596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</a:t>
            </a:r>
            <a:r>
              <a:rPr lang="en-US" sz="2400" baseline="-25000" dirty="0" err="1" smtClean="0"/>
              <a:t>sl</a:t>
            </a:r>
            <a:r>
              <a:rPr lang="en-US" sz="2400" baseline="30000" dirty="0" err="1" smtClean="0"/>
              <a:t>s</a:t>
            </a:r>
            <a:r>
              <a:rPr lang="en-US" sz="2200" dirty="0" smtClean="0"/>
              <a:t> </a:t>
            </a:r>
            <a:r>
              <a:rPr lang="en-US" sz="2000" dirty="0" err="1" smtClean="0"/>
              <a:t>vs</a:t>
            </a:r>
            <a:r>
              <a:rPr lang="en-US" sz="2200" dirty="0" smtClean="0"/>
              <a:t> </a:t>
            </a:r>
            <a:r>
              <a:rPr lang="en-US" sz="2400" dirty="0" err="1" smtClean="0"/>
              <a:t>a</a:t>
            </a:r>
            <a:r>
              <a:rPr lang="en-US" sz="2400" baseline="-25000" dirty="0" err="1" smtClean="0"/>
              <a:t>sl</a:t>
            </a:r>
            <a:r>
              <a:rPr lang="en-US" sz="2400" baseline="30000" dirty="0" err="1" smtClean="0"/>
              <a:t>d</a:t>
            </a:r>
            <a:endParaRPr lang="en-US" sz="24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6578600" y="6281969"/>
            <a:ext cx="902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</a:t>
            </a:r>
            <a:r>
              <a:rPr lang="en-US" sz="2000" baseline="-25000" dirty="0" err="1" smtClean="0"/>
              <a:t>sl</a:t>
            </a:r>
            <a:r>
              <a:rPr lang="en-US" sz="2000" baseline="30000" dirty="0" err="1" smtClean="0"/>
              <a:t>d</a:t>
            </a:r>
            <a:r>
              <a:rPr lang="en-US" sz="2000" dirty="0" smtClean="0"/>
              <a:t> [%]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3818557" y="4516204"/>
            <a:ext cx="8791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</a:t>
            </a:r>
            <a:r>
              <a:rPr lang="en-US" sz="2000" baseline="-25000" dirty="0" err="1" smtClean="0"/>
              <a:t>sl</a:t>
            </a:r>
            <a:r>
              <a:rPr lang="en-US" sz="2000" baseline="30000" dirty="0" err="1"/>
              <a:t>s</a:t>
            </a:r>
            <a:r>
              <a:rPr lang="en-US" sz="2000" dirty="0" smtClean="0"/>
              <a:t> [%]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575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5595-CC02-EF45-8B4C-529FB32B9C3E}" type="slidenum">
              <a:rPr lang="en-US"/>
              <a:pPr/>
              <a:t>5</a:t>
            </a:fld>
            <a:endParaRPr lang="en-US"/>
          </a:p>
        </p:txBody>
      </p:sp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CP Violation in B-mesons</a:t>
            </a:r>
            <a:endParaRPr lang="en-US" dirty="0"/>
          </a:p>
        </p:txBody>
      </p:sp>
      <p:graphicFrame>
        <p:nvGraphicFramePr>
          <p:cNvPr id="64819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45598"/>
              </p:ext>
            </p:extLst>
          </p:nvPr>
        </p:nvGraphicFramePr>
        <p:xfrm>
          <a:off x="165100" y="1530350"/>
          <a:ext cx="8750300" cy="4532633"/>
        </p:xfrm>
        <a:graphic>
          <a:graphicData uri="http://schemas.openxmlformats.org/drawingml/2006/table">
            <a:tbl>
              <a:tblPr/>
              <a:tblGrid>
                <a:gridCol w="2439988"/>
                <a:gridCol w="1824037"/>
                <a:gridCol w="1706563"/>
                <a:gridCol w="1389062"/>
                <a:gridCol w="1390650"/>
              </a:tblGrid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Aleph,Delphi, L3, Opal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BaBar &amp; Belle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&amp; CDF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LHCb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LEP-I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PEP-II/KEKB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Tevatron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LHC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Mode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+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+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Bar" charset="0"/>
                          <a:ea typeface="ＭＳ Ｐゴシック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Start datataking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1989—1995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1999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sym typeface="Symbol" charset="0"/>
                        </a:rPr>
                        <a:t>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 (GeV)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91 = M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sym typeface="Symbol" charset="0"/>
                        </a:rPr>
                        <a:t>Z</a:t>
                      </a:r>
                      <a:endParaRPr kumimoji="0" 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10.4 = M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sym typeface="Symbol" charset="0"/>
                        </a:rPr>
                        <a:t>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(4S)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&lt;14000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bb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qq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1/5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1/1000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1/160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qq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/s (Hz)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13M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bb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/s (Hz)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100K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&lt;B flight distance&gt; (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28900" y="932934"/>
            <a:ext cx="39870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Comparing B Production facilities</a:t>
            </a:r>
          </a:p>
        </p:txBody>
      </p:sp>
    </p:spTree>
    <p:extLst>
      <p:ext uri="{BB962C8B-B14F-4D97-AF65-F5344CB8AC3E}">
        <p14:creationId xmlns:p14="http://schemas.microsoft.com/office/powerpoint/2010/main" val="418022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024800" y="3075145"/>
            <a:ext cx="4986218" cy="3594233"/>
            <a:chOff x="4024800" y="3075145"/>
            <a:chExt cx="4986218" cy="3594233"/>
          </a:xfrm>
        </p:grpSpPr>
        <p:pic>
          <p:nvPicPr>
            <p:cNvPr id="25" name="Picture 24" descr="hidef_asl_overview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4800" y="3075145"/>
              <a:ext cx="4986218" cy="3594233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</p:pic>
        <p:sp>
          <p:nvSpPr>
            <p:cNvPr id="26" name="Rectangle 25"/>
            <p:cNvSpPr/>
            <p:nvPr/>
          </p:nvSpPr>
          <p:spPr>
            <a:xfrm rot="16200000">
              <a:off x="3921070" y="3426595"/>
              <a:ext cx="673100" cy="266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27423" y="6370869"/>
              <a:ext cx="673100" cy="266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charge_asymmetr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191" y="244978"/>
            <a:ext cx="3349738" cy="414694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Semileptonic</a:t>
            </a:r>
            <a:r>
              <a:rPr lang="en-US" dirty="0" smtClean="0"/>
              <a:t> </a:t>
            </a:r>
            <a:r>
              <a:rPr lang="en-US" dirty="0"/>
              <a:t>charge asymmetry with </a:t>
            </a:r>
            <a:r>
              <a:rPr lang="en-US" dirty="0" err="1" smtClean="0">
                <a:solidFill>
                  <a:srgbClr val="FFFF00"/>
                </a:solidFill>
              </a:rPr>
              <a:t>B</a:t>
            </a:r>
            <a:r>
              <a:rPr lang="en-US" baseline="-25000" dirty="0" err="1" smtClean="0">
                <a:solidFill>
                  <a:srgbClr val="FFFF00"/>
                </a:solidFill>
              </a:rPr>
              <a:t>d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a</a:t>
            </a:r>
            <a:r>
              <a:rPr lang="en-US" baseline="-25000" dirty="0" err="1" smtClean="0">
                <a:solidFill>
                  <a:srgbClr val="FFFF00"/>
                </a:solidFill>
              </a:rPr>
              <a:t>sl</a:t>
            </a:r>
            <a:r>
              <a:rPr lang="en-US" baseline="30000" dirty="0" err="1">
                <a:solidFill>
                  <a:srgbClr val="FFFF00"/>
                </a:solidFill>
              </a:rPr>
              <a:t>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8576" y="3648427"/>
            <a:ext cx="295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agnet up/down combined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8" y="5710469"/>
            <a:ext cx="2971799" cy="571500"/>
          </a:xfrm>
          <a:prstGeom prst="rect">
            <a:avLst/>
          </a:prstGeom>
          <a:ln>
            <a:solidFill>
              <a:srgbClr val="80008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81191" y="5326705"/>
            <a:ext cx="175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Standard Model: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9091" y="1164938"/>
            <a:ext cx="3602182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Time dependent analysis: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Decay time reconstruction with missing neutrino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Background </a:t>
            </a:r>
            <a:r>
              <a:rPr lang="en-US" dirty="0" err="1" smtClean="0"/>
              <a:t>modelling</a:t>
            </a:r>
            <a:endParaRPr lang="en-US" dirty="0" smtClean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5" y="4597975"/>
            <a:ext cx="3413991" cy="5715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85401" y="4179519"/>
            <a:ext cx="73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LHCb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3535" y="4248789"/>
            <a:ext cx="1633781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PRL 114 (2015) 041601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7636" y="3740409"/>
            <a:ext cx="302489" cy="208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0516" y="3636688"/>
            <a:ext cx="66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 [</a:t>
            </a:r>
            <a:r>
              <a:rPr lang="en-US" dirty="0" err="1" smtClean="0"/>
              <a:t>ps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64846" y="77360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3900890" y="608327"/>
            <a:ext cx="153915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d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sz="2400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aseline="30000" dirty="0" smtClean="0">
                <a:solidFill>
                  <a:srgbClr val="0000FF"/>
                </a:solidFill>
                <a:sym typeface="Wingdings"/>
              </a:rPr>
              <a:t>–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</a:t>
            </a:r>
            <a:endParaRPr lang="en-US" sz="24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46262" y="5385640"/>
            <a:ext cx="2262158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Lenz, </a:t>
            </a:r>
            <a:r>
              <a:rPr lang="en-US" sz="1200" b="1" dirty="0" err="1" smtClean="0">
                <a:solidFill>
                  <a:srgbClr val="000090"/>
                </a:solidFill>
              </a:rPr>
              <a:t>Nierste</a:t>
            </a:r>
            <a:r>
              <a:rPr lang="en-US" sz="1200" b="1" dirty="0" smtClean="0">
                <a:solidFill>
                  <a:srgbClr val="000090"/>
                </a:solidFill>
              </a:rPr>
              <a:t> JHEP.06 (2007) 072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4369" y="2680636"/>
            <a:ext cx="126596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</a:t>
            </a:r>
            <a:r>
              <a:rPr lang="en-US" sz="2400" baseline="-25000" dirty="0" err="1" smtClean="0"/>
              <a:t>sl</a:t>
            </a:r>
            <a:r>
              <a:rPr lang="en-US" sz="2400" baseline="30000" dirty="0" err="1" smtClean="0"/>
              <a:t>s</a:t>
            </a:r>
            <a:r>
              <a:rPr lang="en-US" sz="2200" dirty="0" smtClean="0"/>
              <a:t> </a:t>
            </a:r>
            <a:r>
              <a:rPr lang="en-US" sz="2000" dirty="0" err="1" smtClean="0"/>
              <a:t>vs</a:t>
            </a:r>
            <a:r>
              <a:rPr lang="en-US" sz="2200" dirty="0" smtClean="0"/>
              <a:t> </a:t>
            </a:r>
            <a:r>
              <a:rPr lang="en-US" sz="2400" dirty="0" err="1" smtClean="0"/>
              <a:t>a</a:t>
            </a:r>
            <a:r>
              <a:rPr lang="en-US" sz="2400" baseline="-25000" dirty="0" err="1" smtClean="0"/>
              <a:t>sl</a:t>
            </a:r>
            <a:r>
              <a:rPr lang="en-US" sz="2400" baseline="30000" dirty="0" err="1" smtClean="0"/>
              <a:t>d</a:t>
            </a:r>
            <a:endParaRPr lang="en-US" sz="24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6578600" y="6281969"/>
            <a:ext cx="902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</a:t>
            </a:r>
            <a:r>
              <a:rPr lang="en-US" sz="2000" baseline="-25000" dirty="0" err="1" smtClean="0"/>
              <a:t>sl</a:t>
            </a:r>
            <a:r>
              <a:rPr lang="en-US" sz="2000" baseline="30000" dirty="0" err="1" smtClean="0"/>
              <a:t>d</a:t>
            </a:r>
            <a:r>
              <a:rPr lang="en-US" sz="2000" dirty="0" smtClean="0"/>
              <a:t> [%]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3818557" y="4516204"/>
            <a:ext cx="8791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</a:t>
            </a:r>
            <a:r>
              <a:rPr lang="en-US" sz="2000" baseline="-25000" dirty="0" err="1" smtClean="0"/>
              <a:t>sl</a:t>
            </a:r>
            <a:r>
              <a:rPr lang="en-US" sz="2000" baseline="30000" dirty="0" err="1"/>
              <a:t>s</a:t>
            </a:r>
            <a:r>
              <a:rPr lang="en-US" sz="2000" dirty="0" smtClean="0"/>
              <a:t> [%]</a:t>
            </a:r>
            <a:endParaRPr lang="en-US" sz="2000" dirty="0"/>
          </a:p>
        </p:txBody>
      </p:sp>
      <p:pic>
        <p:nvPicPr>
          <p:cNvPr id="24" name="Picture 23" descr="IMG_489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7" y="2045161"/>
            <a:ext cx="3973138" cy="2979854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29" name="Picture 28" descr="IMG_20160602_11281515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46983"/>
          <a:stretch/>
        </p:blipFill>
        <p:spPr>
          <a:xfrm>
            <a:off x="5440043" y="1686336"/>
            <a:ext cx="2859973" cy="361191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361555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6778" y="1685092"/>
            <a:ext cx="70647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0" lvl="1"/>
            <a:r>
              <a:rPr lang="en-US" sz="2200" b="1" dirty="0" smtClean="0"/>
              <a:t>	a) 	CP </a:t>
            </a:r>
            <a:r>
              <a:rPr lang="en-US" sz="2200" b="1" dirty="0"/>
              <a:t>Violation in B-mixing: </a:t>
            </a:r>
            <a:r>
              <a:rPr lang="en-US" sz="2200" b="1" dirty="0" err="1">
                <a:solidFill>
                  <a:srgbClr val="FF0000"/>
                </a:solidFill>
              </a:rPr>
              <a:t>a</a:t>
            </a:r>
            <a:r>
              <a:rPr lang="en-US" sz="2200" b="1" baseline="-25000" dirty="0" err="1">
                <a:solidFill>
                  <a:srgbClr val="FF0000"/>
                </a:solidFill>
              </a:rPr>
              <a:t>sl</a:t>
            </a:r>
            <a:r>
              <a:rPr lang="en-US" sz="2200" b="1" baseline="30000" dirty="0" err="1">
                <a:solidFill>
                  <a:srgbClr val="FF0000"/>
                </a:solidFill>
              </a:rPr>
              <a:t>d</a:t>
            </a:r>
            <a:r>
              <a:rPr lang="en-US" sz="2200" b="1" dirty="0"/>
              <a:t> and </a:t>
            </a:r>
            <a:r>
              <a:rPr lang="en-US" sz="2200" b="1" dirty="0" err="1" smtClean="0">
                <a:solidFill>
                  <a:srgbClr val="FF0000"/>
                </a:solidFill>
              </a:rPr>
              <a:t>a</a:t>
            </a:r>
            <a:r>
              <a:rPr lang="en-US" sz="2200" b="1" baseline="-25000" dirty="0" err="1" smtClean="0">
                <a:solidFill>
                  <a:srgbClr val="FF0000"/>
                </a:solidFill>
              </a:rPr>
              <a:t>sl</a:t>
            </a:r>
            <a:r>
              <a:rPr lang="en-US" sz="2200" b="1" baseline="30000" dirty="0" err="1" smtClean="0">
                <a:solidFill>
                  <a:srgbClr val="FF0000"/>
                </a:solidFill>
              </a:rPr>
              <a:t>s</a:t>
            </a:r>
            <a:endParaRPr lang="en-US" sz="2200" b="1" baseline="30000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Unlike </a:t>
            </a:r>
            <a:r>
              <a:rPr lang="en-US" sz="2000" dirty="0" err="1">
                <a:solidFill>
                  <a:srgbClr val="3366FF"/>
                </a:solidFill>
              </a:rPr>
              <a:t>kaons</a:t>
            </a:r>
            <a:r>
              <a:rPr lang="en-US" sz="2000" dirty="0">
                <a:solidFill>
                  <a:srgbClr val="3366FF"/>
                </a:solidFill>
              </a:rPr>
              <a:t>, no large CPV, in agreement with </a:t>
            </a:r>
            <a:r>
              <a:rPr lang="en-US" sz="2000" dirty="0" smtClean="0">
                <a:solidFill>
                  <a:srgbClr val="3366FF"/>
                </a:solidFill>
              </a:rPr>
              <a:t>SM.</a:t>
            </a:r>
          </a:p>
          <a:p>
            <a:pPr marL="0" lvl="1"/>
            <a:r>
              <a:rPr lang="en-US" sz="2200" dirty="0"/>
              <a:t>	</a:t>
            </a:r>
            <a:r>
              <a:rPr lang="en-US" sz="2200" dirty="0" smtClean="0"/>
              <a:t>b)	Direct CP Violation: CKM </a:t>
            </a:r>
            <a:r>
              <a:rPr lang="en-US" sz="2200" dirty="0"/>
              <a:t>angle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dirty="0" smtClean="0"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	</a:t>
            </a:r>
          </a:p>
          <a:p>
            <a:pPr marL="0" lvl="1"/>
            <a:r>
              <a:rPr lang="en-US" sz="2200" dirty="0" smtClean="0">
                <a:latin typeface="Symbol" charset="2"/>
                <a:cs typeface="Symbol" charset="2"/>
              </a:rPr>
              <a:t>	</a:t>
            </a:r>
            <a:r>
              <a:rPr lang="en-US" sz="2200" dirty="0" smtClean="0">
                <a:cs typeface="Symbol" charset="2"/>
              </a:rPr>
              <a:t>c)	</a:t>
            </a:r>
            <a:r>
              <a:rPr lang="en-US" sz="2200" dirty="0" smtClean="0"/>
              <a:t>Time dependent CP violation: CKM angles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d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en-US" sz="2200" baseline="-250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and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  </a:t>
            </a:r>
            <a:r>
              <a:rPr lang="en-US" sz="2000" b="1" dirty="0" err="1" smtClean="0">
                <a:solidFill>
                  <a:srgbClr val="660066"/>
                </a:solidFill>
                <a:cs typeface="Symbol" charset="2"/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) Mixing phases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US" sz="2000" b="1" baseline="-25000" dirty="0">
                <a:solidFill>
                  <a:srgbClr val="FF0000"/>
                </a:solidFill>
                <a:cs typeface="Symbol" charset="2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        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loop diagrams 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iii)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tree diagrams</a:t>
            </a:r>
            <a:endParaRPr lang="en-US" sz="2000" b="1" dirty="0">
              <a:solidFill>
                <a:srgbClr val="660066"/>
              </a:solidFill>
              <a:cs typeface="Symbol" charset="2"/>
            </a:endParaRPr>
          </a:p>
          <a:p>
            <a:pPr marL="0" lvl="1"/>
            <a:endParaRPr lang="en-US" dirty="0" smtClean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2081148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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51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4900" y="1574800"/>
            <a:ext cx="7467600" cy="38989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6778" y="1685092"/>
            <a:ext cx="70647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0" lvl="1"/>
            <a:r>
              <a:rPr lang="en-US" sz="2200" dirty="0" smtClean="0"/>
              <a:t>	a) 	CP </a:t>
            </a:r>
            <a:r>
              <a:rPr lang="en-US" sz="2200" dirty="0"/>
              <a:t>Violation in B-mixing: </a:t>
            </a:r>
            <a:r>
              <a:rPr lang="en-US" sz="2200" dirty="0" err="1">
                <a:solidFill>
                  <a:srgbClr val="FF0000"/>
                </a:solidFill>
              </a:rPr>
              <a:t>a</a:t>
            </a:r>
            <a:r>
              <a:rPr lang="en-US" sz="2200" baseline="-25000" dirty="0" err="1">
                <a:solidFill>
                  <a:srgbClr val="FF0000"/>
                </a:solidFill>
              </a:rPr>
              <a:t>sl</a:t>
            </a:r>
            <a:r>
              <a:rPr lang="en-US" sz="2200" baseline="30000" dirty="0" err="1">
                <a:solidFill>
                  <a:srgbClr val="FF0000"/>
                </a:solidFill>
              </a:rPr>
              <a:t>d</a:t>
            </a:r>
            <a:r>
              <a:rPr lang="en-US" sz="2200" dirty="0"/>
              <a:t> and </a:t>
            </a:r>
            <a:r>
              <a:rPr lang="en-US" sz="2200" dirty="0" err="1" smtClean="0">
                <a:solidFill>
                  <a:srgbClr val="FF0000"/>
                </a:solidFill>
              </a:rPr>
              <a:t>a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sl</a:t>
            </a:r>
            <a:r>
              <a:rPr lang="en-US" sz="2200" baseline="30000" dirty="0" err="1" smtClean="0">
                <a:solidFill>
                  <a:srgbClr val="FF0000"/>
                </a:solidFill>
              </a:rPr>
              <a:t>s</a:t>
            </a:r>
            <a:endParaRPr lang="en-US" sz="2200" baseline="30000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Unlike </a:t>
            </a:r>
            <a:r>
              <a:rPr lang="en-US" sz="2000" dirty="0" err="1">
                <a:solidFill>
                  <a:srgbClr val="3366FF"/>
                </a:solidFill>
              </a:rPr>
              <a:t>kaons</a:t>
            </a:r>
            <a:r>
              <a:rPr lang="en-US" sz="2000" dirty="0">
                <a:solidFill>
                  <a:srgbClr val="3366FF"/>
                </a:solidFill>
              </a:rPr>
              <a:t>, no large CPV, in agreement with </a:t>
            </a:r>
            <a:r>
              <a:rPr lang="en-US" sz="2000" dirty="0" smtClean="0">
                <a:solidFill>
                  <a:srgbClr val="3366FF"/>
                </a:solidFill>
              </a:rPr>
              <a:t>SM.</a:t>
            </a:r>
          </a:p>
          <a:p>
            <a:pPr marL="0" lvl="1"/>
            <a:r>
              <a:rPr lang="en-US" sz="2200" b="1" dirty="0"/>
              <a:t>	</a:t>
            </a:r>
            <a:r>
              <a:rPr lang="en-US" sz="2200" b="1" dirty="0" smtClean="0"/>
              <a:t>b)	Direct CP Violation: CKM </a:t>
            </a:r>
            <a:r>
              <a:rPr lang="en-US" sz="2200" b="1" dirty="0"/>
              <a:t>angle </a:t>
            </a:r>
            <a:r>
              <a:rPr lang="en-US" sz="22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dirty="0" smtClean="0"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	</a:t>
            </a:r>
          </a:p>
          <a:p>
            <a:pPr marL="0" lvl="1"/>
            <a:r>
              <a:rPr lang="en-US" sz="2200" dirty="0" smtClean="0">
                <a:latin typeface="Symbol" charset="2"/>
                <a:cs typeface="Symbol" charset="2"/>
              </a:rPr>
              <a:t>	</a:t>
            </a:r>
            <a:r>
              <a:rPr lang="en-US" sz="2200" dirty="0" smtClean="0">
                <a:cs typeface="Symbol" charset="2"/>
              </a:rPr>
              <a:t>c)	</a:t>
            </a:r>
            <a:r>
              <a:rPr lang="en-US" sz="2200" dirty="0" smtClean="0"/>
              <a:t>Time dependent CP violation: CKM angles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d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</a:t>
            </a:r>
            <a:r>
              <a:rPr lang="en-US" sz="2200" baseline="-250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and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  </a:t>
            </a:r>
            <a:r>
              <a:rPr lang="en-US" sz="2000" b="1" dirty="0" err="1" smtClean="0">
                <a:solidFill>
                  <a:srgbClr val="660066"/>
                </a:solidFill>
                <a:cs typeface="Symbol" charset="2"/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) Mixing phases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US" sz="2000" b="1" baseline="-25000" dirty="0">
                <a:solidFill>
                  <a:srgbClr val="FF0000"/>
                </a:solidFill>
                <a:cs typeface="Symbol" charset="2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        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loop diagrams 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iii)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tree diagrams</a:t>
            </a:r>
            <a:endParaRPr lang="en-US" sz="2000" b="1" dirty="0">
              <a:solidFill>
                <a:srgbClr val="660066"/>
              </a:solidFill>
              <a:cs typeface="Symbol" charset="2"/>
            </a:endParaRPr>
          </a:p>
          <a:p>
            <a:pPr marL="0" lvl="1"/>
            <a:endParaRPr lang="en-US" dirty="0" smtClean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2779648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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52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4900" y="1574800"/>
            <a:ext cx="7467600" cy="38989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8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Penguins</a:t>
            </a:r>
            <a:endParaRPr lang="en-US" dirty="0"/>
          </a:p>
        </p:txBody>
      </p:sp>
      <p:pic>
        <p:nvPicPr>
          <p:cNvPr id="11" name="Picture 10" descr="penguin_chal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03" y="1380671"/>
            <a:ext cx="8407400" cy="4804229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501900" y="744639"/>
            <a:ext cx="4208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John Ellis after losing a game of darts</a:t>
            </a:r>
            <a:r>
              <a:rPr lang="is-IS" sz="2000" dirty="0" smtClean="0">
                <a:solidFill>
                  <a:srgbClr val="0000FF"/>
                </a:solidFill>
              </a:rPr>
              <a:t>…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7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CP Violation with B</a:t>
            </a:r>
            <a:r>
              <a:rPr lang="en-US" baseline="-25000" dirty="0" smtClean="0"/>
              <a:t>(s)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Kπ (“charmless”)</a:t>
            </a:r>
            <a:endParaRPr lang="en-US" dirty="0"/>
          </a:p>
        </p:txBody>
      </p:sp>
      <p:pic>
        <p:nvPicPr>
          <p:cNvPr id="12" name="Picture 11" descr="Tr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466" y="914400"/>
            <a:ext cx="1278183" cy="1447800"/>
          </a:xfrm>
          <a:prstGeom prst="rect">
            <a:avLst/>
          </a:prstGeom>
        </p:spPr>
      </p:pic>
      <p:pic>
        <p:nvPicPr>
          <p:cNvPr id="13" name="Picture 12" descr="penguin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901700"/>
            <a:ext cx="1329709" cy="1460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90249" y="1295400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496717" y="5994494"/>
            <a:ext cx="13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007F"/>
                </a:solidFill>
              </a:rPr>
              <a:t>Instrumental</a:t>
            </a:r>
          </a:p>
          <a:p>
            <a:r>
              <a:rPr lang="en-US" dirty="0" smtClean="0">
                <a:solidFill>
                  <a:srgbClr val="7F007F"/>
                </a:solidFill>
              </a:rPr>
              <a:t>asymmetry</a:t>
            </a:r>
            <a:endParaRPr lang="en-US" dirty="0">
              <a:solidFill>
                <a:srgbClr val="7F007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14622" y="6002961"/>
            <a:ext cx="2333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C651C"/>
                </a:solidFill>
              </a:rPr>
              <a:t>Mixing dilution times</a:t>
            </a:r>
          </a:p>
          <a:p>
            <a:r>
              <a:rPr lang="en-US" dirty="0" smtClean="0">
                <a:solidFill>
                  <a:srgbClr val="9C651C"/>
                </a:solidFill>
              </a:rPr>
              <a:t>production asymmetry</a:t>
            </a:r>
            <a:endParaRPr lang="en-US" dirty="0">
              <a:solidFill>
                <a:srgbClr val="9C651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60008" y="5433051"/>
            <a:ext cx="27851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(The correction factor is O(1%),</a:t>
            </a:r>
          </a:p>
          <a:p>
            <a:r>
              <a:rPr lang="en-US" sz="1600" dirty="0" smtClean="0"/>
              <a:t>measured from data)</a:t>
            </a:r>
            <a:endParaRPr lang="en-US" sz="1600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51" y="5537620"/>
            <a:ext cx="4381149" cy="311797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612" y="4201846"/>
            <a:ext cx="3328209" cy="1131091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560" y="4473786"/>
            <a:ext cx="3108960" cy="650552"/>
          </a:xfrm>
          <a:prstGeom prst="rect">
            <a:avLst/>
          </a:prstGeom>
        </p:spPr>
      </p:pic>
      <p:grpSp>
        <p:nvGrpSpPr>
          <p:cNvPr id="4" name="Group 25"/>
          <p:cNvGrpSpPr/>
          <p:nvPr/>
        </p:nvGrpSpPr>
        <p:grpSpPr>
          <a:xfrm>
            <a:off x="1644650" y="656187"/>
            <a:ext cx="2745600" cy="1775835"/>
            <a:chOff x="1644650" y="656187"/>
            <a:chExt cx="2745600" cy="1775835"/>
          </a:xfrm>
        </p:grpSpPr>
        <p:pic>
          <p:nvPicPr>
            <p:cNvPr id="10" name="Picture 9" descr="B2KpiTree.tif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4650" y="656187"/>
              <a:ext cx="2745600" cy="177583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179113" y="656187"/>
              <a:ext cx="317604" cy="299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6629400" y="910758"/>
            <a:ext cx="2299616" cy="1633474"/>
            <a:chOff x="6629400" y="910758"/>
            <a:chExt cx="2299616" cy="1633474"/>
          </a:xfrm>
        </p:grpSpPr>
        <p:pic>
          <p:nvPicPr>
            <p:cNvPr id="11" name="Picture 10" descr="B2KpiPenguin.tif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29400" y="910758"/>
              <a:ext cx="2299616" cy="163347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7007756" y="914400"/>
              <a:ext cx="317604" cy="299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54</a:t>
            </a:fld>
            <a:endParaRPr lang="nl-NL" dirty="0"/>
          </a:p>
        </p:txBody>
      </p:sp>
      <p:sp>
        <p:nvSpPr>
          <p:cNvPr id="27" name="Oval 26"/>
          <p:cNvSpPr/>
          <p:nvPr/>
        </p:nvSpPr>
        <p:spPr>
          <a:xfrm>
            <a:off x="2831631" y="1818620"/>
            <a:ext cx="317529" cy="31686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656831" y="1458695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sz="2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1267"/>
            <a:ext cx="8229600" cy="1595966"/>
          </a:xfrm>
          <a:ln w="12700">
            <a:solidFill>
              <a:srgbClr val="0000FF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Interference of trees and penguins</a:t>
            </a:r>
          </a:p>
          <a:p>
            <a:pPr lvl="1"/>
            <a:r>
              <a:rPr lang="en-US" dirty="0" smtClean="0"/>
              <a:t>New physics can contribute to penguin loop</a:t>
            </a:r>
          </a:p>
          <a:p>
            <a:r>
              <a:rPr lang="en-US" dirty="0" smtClean="0"/>
              <a:t>Sensitive to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ub</a:t>
            </a:r>
            <a:r>
              <a:rPr lang="en-US" dirty="0" smtClean="0"/>
              <a:t> phase: CKM angle </a:t>
            </a:r>
            <a:r>
              <a:rPr lang="en-US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Measure the </a:t>
            </a:r>
            <a:r>
              <a:rPr lang="en-US" i="1" dirty="0" smtClean="0"/>
              <a:t>untagged</a:t>
            </a:r>
            <a:r>
              <a:rPr lang="en-US" dirty="0" smtClean="0"/>
              <a:t> CP asymmetry for B</a:t>
            </a:r>
            <a:r>
              <a:rPr lang="en-US" baseline="30000" dirty="0" smtClean="0"/>
              <a:t>0</a:t>
            </a:r>
            <a:r>
              <a:rPr lang="en-US" dirty="0" smtClean="0"/>
              <a:t> and B</a:t>
            </a:r>
            <a:r>
              <a:rPr lang="en-US" baseline="-25000" dirty="0" smtClean="0"/>
              <a:t>s</a:t>
            </a:r>
            <a:r>
              <a:rPr lang="en-US" dirty="0" smtClean="0"/>
              <a:t> decays: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64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Direct CP Violation with B</a:t>
            </a:r>
            <a:r>
              <a:rPr lang="en-US" baseline="-25000" dirty="0" smtClean="0"/>
              <a:t>(s)</a:t>
            </a:r>
            <a:r>
              <a:rPr lang="en-US" dirty="0" smtClean="0">
                <a:sym typeface="Wingdings"/>
              </a:rPr>
              <a:t> Kπ (“charmless”)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55</a:t>
            </a:fld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257911" y="3059668"/>
            <a:ext cx="278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= -0.080 ± 0.007 ± 0.003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3343870"/>
            <a:ext cx="2806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Most precise measurement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of CP violation in a </a:t>
            </a:r>
            <a:r>
              <a:rPr lang="en-US" dirty="0" err="1" smtClean="0">
                <a:solidFill>
                  <a:srgbClr val="0000FF"/>
                </a:solidFill>
              </a:rPr>
              <a:t>hadronic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Machine.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5269468"/>
            <a:ext cx="236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= 0.27 ± 0.04 ± 0.01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5602069"/>
            <a:ext cx="2673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First observation of 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CP asymmetry in B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decays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800" y="2510135"/>
            <a:ext cx="13716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kern="0" dirty="0" smtClean="0">
                <a:solidFill>
                  <a:srgbClr val="000000"/>
                </a:solidFill>
                <a:latin typeface="Times New Roman"/>
              </a:rPr>
              <a:t>B</a:t>
            </a:r>
            <a:r>
              <a:rPr lang="en-US" sz="2400" kern="0" baseline="30000" dirty="0" smtClean="0">
                <a:solidFill>
                  <a:srgbClr val="000000"/>
                </a:solidFill>
                <a:latin typeface="Times New Roman"/>
              </a:rPr>
              <a:t>0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→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+mn-lt"/>
              </a:rPr>
              <a:t>K</a:t>
            </a:r>
            <a:r>
              <a:rPr lang="en-GB" sz="2400" kern="0" baseline="30000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Symbol" pitchFamily="18" charset="2"/>
              </a:rPr>
              <a:t>p</a:t>
            </a:r>
            <a:endParaRPr lang="en-GB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04800" y="4643735"/>
            <a:ext cx="14478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kern="0" dirty="0" smtClean="0">
                <a:solidFill>
                  <a:srgbClr val="000000"/>
                </a:solidFill>
                <a:latin typeface="Times New Roman"/>
              </a:rPr>
              <a:t>B</a:t>
            </a:r>
            <a:r>
              <a:rPr lang="en-GB" sz="2400" kern="0" baseline="-25000" dirty="0" smtClean="0">
                <a:solidFill>
                  <a:srgbClr val="000000"/>
                </a:solidFill>
                <a:latin typeface="Times New Roman"/>
              </a:rPr>
              <a:t>s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→</a:t>
            </a:r>
            <a:r>
              <a:rPr lang="en-GB" sz="2400" kern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400" kern="0" dirty="0" err="1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GB" sz="2400" kern="0" baseline="30000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Times New Roman"/>
              </a:rPr>
              <a:t>K</a:t>
            </a:r>
            <a:endParaRPr lang="en-GB" sz="2400" dirty="0"/>
          </a:p>
        </p:txBody>
      </p:sp>
      <p:pic>
        <p:nvPicPr>
          <p:cNvPr id="31" name="Picture 30" descr="Tr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466" y="914400"/>
            <a:ext cx="1278183" cy="1447800"/>
          </a:xfrm>
          <a:prstGeom prst="rect">
            <a:avLst/>
          </a:prstGeom>
        </p:spPr>
      </p:pic>
      <p:pic>
        <p:nvPicPr>
          <p:cNvPr id="32" name="Picture 31" descr="penguin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901700"/>
            <a:ext cx="1329709" cy="14605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390249" y="1295400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0" y="4494212"/>
            <a:ext cx="9144000" cy="1588"/>
          </a:xfrm>
          <a:prstGeom prst="straightConnector1">
            <a:avLst/>
          </a:prstGeom>
          <a:ln w="12700">
            <a:solidFill>
              <a:srgbClr val="3366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28600" y="3124200"/>
            <a:ext cx="2819400" cy="1143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04800" y="5257800"/>
            <a:ext cx="3048000" cy="10668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8"/>
          <p:cNvGrpSpPr/>
          <p:nvPr/>
        </p:nvGrpSpPr>
        <p:grpSpPr>
          <a:xfrm>
            <a:off x="1644650" y="656187"/>
            <a:ext cx="2745600" cy="1775835"/>
            <a:chOff x="1644650" y="656187"/>
            <a:chExt cx="2745600" cy="1775835"/>
          </a:xfrm>
        </p:grpSpPr>
        <p:pic>
          <p:nvPicPr>
            <p:cNvPr id="30" name="Picture 29" descr="B2KpiTree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4650" y="656187"/>
              <a:ext cx="2745600" cy="1775835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2179113" y="656187"/>
              <a:ext cx="317604" cy="299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629400" y="910758"/>
            <a:ext cx="2299616" cy="1633474"/>
            <a:chOff x="6629400" y="910758"/>
            <a:chExt cx="2299616" cy="1633474"/>
          </a:xfrm>
        </p:grpSpPr>
        <p:pic>
          <p:nvPicPr>
            <p:cNvPr id="44" name="Picture 43" descr="B2KpiPenguin.tif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29400" y="910758"/>
              <a:ext cx="2299616" cy="1633474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7007756" y="914400"/>
              <a:ext cx="317604" cy="299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4139259" y="2949693"/>
            <a:ext cx="260397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165980" y="5092700"/>
            <a:ext cx="260397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941907" y="2941603"/>
            <a:ext cx="260397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979535" y="5092848"/>
            <a:ext cx="260397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819094" y="2662047"/>
            <a:ext cx="1197764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PRL 110.221601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33866" y="4796141"/>
            <a:ext cx="1197764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PRL 110.221601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831631" y="1818620"/>
            <a:ext cx="317529" cy="31686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656831" y="1458695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sz="2000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6" name="Picture 5" descr="BtoKpi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31" y="2599492"/>
            <a:ext cx="5576216" cy="411961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123903" y="3830819"/>
            <a:ext cx="1097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B</a:t>
            </a:r>
            <a:r>
              <a:rPr lang="en-US" sz="1600" kern="0" baseline="30000" dirty="0" smtClean="0">
                <a:solidFill>
                  <a:srgbClr val="0000FF"/>
                </a:solidFill>
                <a:latin typeface="Times New Roman"/>
              </a:rPr>
              <a:t>0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GB" sz="1600" kern="0" dirty="0" smtClean="0">
                <a:solidFill>
                  <a:srgbClr val="0000FF"/>
                </a:solidFill>
                <a:latin typeface="+mn-lt"/>
              </a:rPr>
              <a:t>K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+ </a:t>
            </a:r>
            <a:r>
              <a:rPr lang="en-US" sz="1600" kern="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-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63194" y="3842914"/>
            <a:ext cx="1197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B</a:t>
            </a:r>
            <a:r>
              <a:rPr lang="en-US" sz="1600" kern="0" baseline="30000" dirty="0" smtClean="0">
                <a:solidFill>
                  <a:srgbClr val="0000FF"/>
                </a:solidFill>
                <a:latin typeface="Times New Roman"/>
              </a:rPr>
              <a:t>0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GB" sz="1600" kern="0" dirty="0" smtClean="0">
                <a:solidFill>
                  <a:srgbClr val="0000FF"/>
                </a:solidFill>
                <a:latin typeface="+mn-lt"/>
              </a:rPr>
              <a:t>K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- </a:t>
            </a:r>
            <a:r>
              <a:rPr lang="en-US" sz="1600" kern="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+</a:t>
            </a:r>
            <a:endParaRPr lang="en-GB" sz="1600" dirty="0">
              <a:solidFill>
                <a:srgbClr val="0000FF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rot="10800000">
            <a:off x="7762200" y="3908763"/>
            <a:ext cx="126588" cy="158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687384" y="5347281"/>
            <a:ext cx="1197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B</a:t>
            </a:r>
            <a:r>
              <a:rPr lang="en-US" sz="1600" kern="0" baseline="-25000" dirty="0" smtClean="0">
                <a:solidFill>
                  <a:srgbClr val="0000FF"/>
                </a:solidFill>
                <a:latin typeface="Times New Roman"/>
              </a:rPr>
              <a:t>s</a:t>
            </a:r>
            <a:r>
              <a:rPr lang="en-US" sz="1600" kern="0" baseline="30000" dirty="0" smtClean="0">
                <a:solidFill>
                  <a:srgbClr val="0000FF"/>
                </a:solidFill>
                <a:latin typeface="Times New Roman"/>
              </a:rPr>
              <a:t>0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GB" sz="1600" kern="0" dirty="0" smtClean="0">
                <a:solidFill>
                  <a:srgbClr val="0000FF"/>
                </a:solidFill>
                <a:latin typeface="+mn-lt"/>
              </a:rPr>
              <a:t>K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- </a:t>
            </a:r>
            <a:r>
              <a:rPr lang="en-US" sz="1600" kern="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+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63047" y="5300246"/>
            <a:ext cx="1245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B</a:t>
            </a:r>
            <a:r>
              <a:rPr lang="en-US" sz="1600" kern="0" baseline="-25000" dirty="0" smtClean="0">
                <a:solidFill>
                  <a:srgbClr val="0000FF"/>
                </a:solidFill>
                <a:latin typeface="Times New Roman"/>
              </a:rPr>
              <a:t>s</a:t>
            </a:r>
            <a:r>
              <a:rPr lang="en-US" sz="1600" kern="0" baseline="30000" dirty="0" smtClean="0">
                <a:solidFill>
                  <a:srgbClr val="0000FF"/>
                </a:solidFill>
                <a:latin typeface="Times New Roman"/>
              </a:rPr>
              <a:t>0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en-US" sz="1600" kern="0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GB" sz="1600" kern="0" dirty="0" smtClean="0">
                <a:solidFill>
                  <a:srgbClr val="0000FF"/>
                </a:solidFill>
                <a:latin typeface="+mn-lt"/>
              </a:rPr>
              <a:t>K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+ </a:t>
            </a:r>
            <a:r>
              <a:rPr lang="en-US" sz="1600" kern="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GB" sz="1600" kern="0" baseline="30000" dirty="0" smtClean="0">
                <a:solidFill>
                  <a:srgbClr val="0000FF"/>
                </a:solidFill>
                <a:latin typeface="Symbol" pitchFamily="18" charset="2"/>
              </a:rPr>
              <a:t>-</a:t>
            </a:r>
            <a:endParaRPr lang="en-GB" sz="1600" dirty="0">
              <a:solidFill>
                <a:srgbClr val="0000FF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rot="10800000">
            <a:off x="5171931" y="5347281"/>
            <a:ext cx="126588" cy="158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756166" y="2922815"/>
            <a:ext cx="1465113" cy="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918523" y="3148390"/>
            <a:ext cx="1393052" cy="1270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059715" y="5995007"/>
            <a:ext cx="1549724" cy="12700"/>
          </a:xfrm>
          <a:prstGeom prst="line">
            <a:avLst/>
          </a:prstGeom>
          <a:ln w="15875">
            <a:solidFill>
              <a:srgbClr val="006B0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073061" y="5795437"/>
            <a:ext cx="1148218" cy="0"/>
          </a:xfrm>
          <a:prstGeom prst="line">
            <a:avLst/>
          </a:prstGeom>
          <a:ln w="15875">
            <a:solidFill>
              <a:srgbClr val="006B0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42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Direct </a:t>
            </a:r>
            <a:r>
              <a:rPr lang="nl-NL" dirty="0" smtClean="0"/>
              <a:t>CP </a:t>
            </a:r>
            <a:r>
              <a:rPr lang="nl-NL" dirty="0" err="1" smtClean="0"/>
              <a:t>Violation</a:t>
            </a:r>
            <a:r>
              <a:rPr lang="nl-NL" dirty="0" smtClean="0"/>
              <a:t> </a:t>
            </a:r>
            <a:r>
              <a:rPr lang="nl-NL" dirty="0" err="1"/>
              <a:t>with</a:t>
            </a:r>
            <a:r>
              <a:rPr lang="nl-NL" dirty="0"/>
              <a:t> B</a:t>
            </a:r>
            <a:r>
              <a:rPr lang="en-US" dirty="0">
                <a:sym typeface="Wingdings"/>
              </a:rPr>
              <a:t>DK (“charmed”)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400767"/>
            <a:ext cx="8372370" cy="1595966"/>
          </a:xfrm>
          <a:ln w="12700"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Interference of trees and trees</a:t>
            </a:r>
          </a:p>
          <a:p>
            <a:pPr lvl="1">
              <a:buFont typeface="Lucida Grande"/>
              <a:buChar char="-"/>
            </a:pPr>
            <a:r>
              <a:rPr lang="nl-NL" sz="1800" dirty="0" err="1" smtClean="0"/>
              <a:t>Interfere</a:t>
            </a:r>
            <a:r>
              <a:rPr lang="nl-NL" sz="1800" dirty="0" smtClean="0"/>
              <a:t> </a:t>
            </a:r>
            <a:r>
              <a:rPr lang="nl-NL" sz="1800" dirty="0" err="1"/>
              <a:t>decays</a:t>
            </a:r>
            <a:r>
              <a:rPr lang="nl-NL" sz="1800" dirty="0"/>
              <a:t> </a:t>
            </a:r>
            <a:r>
              <a:rPr lang="nl-NL" sz="1800" dirty="0" err="1">
                <a:solidFill>
                  <a:srgbClr val="FF0000"/>
                </a:solidFill>
              </a:rPr>
              <a:t>b</a:t>
            </a:r>
            <a:r>
              <a:rPr lang="nl-NL" sz="1800" dirty="0" err="1">
                <a:solidFill>
                  <a:srgbClr val="FF0000"/>
                </a:solidFill>
                <a:sym typeface="Wingdings" pitchFamily="2" charset="2"/>
              </a:rPr>
              <a:t>c</a:t>
            </a:r>
            <a:r>
              <a:rPr lang="nl-NL" sz="18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nl-NL" sz="1800" dirty="0" err="1">
                <a:sym typeface="Wingdings" pitchFamily="2" charset="2"/>
              </a:rPr>
              <a:t>with</a:t>
            </a:r>
            <a:r>
              <a:rPr lang="nl-NL" sz="1800" dirty="0">
                <a:sym typeface="Wingdings" pitchFamily="2" charset="2"/>
              </a:rPr>
              <a:t> </a:t>
            </a:r>
            <a:r>
              <a:rPr lang="nl-NL" sz="1800" dirty="0" err="1">
                <a:solidFill>
                  <a:srgbClr val="FF0000"/>
                </a:solidFill>
                <a:sym typeface="Wingdings" pitchFamily="2" charset="2"/>
              </a:rPr>
              <a:t>bu</a:t>
            </a:r>
            <a:r>
              <a:rPr lang="nl-NL" sz="18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nl-NL" sz="1800" dirty="0" smtClean="0">
                <a:sym typeface="Wingdings" pitchFamily="2" charset="2"/>
              </a:rPr>
              <a:t>  </a:t>
            </a:r>
            <a:r>
              <a:rPr lang="nl-NL" sz="1800" dirty="0" err="1">
                <a:sym typeface="Wingdings" pitchFamily="2" charset="2"/>
              </a:rPr>
              <a:t>to</a:t>
            </a:r>
            <a:r>
              <a:rPr lang="nl-NL" sz="1800" dirty="0">
                <a:sym typeface="Wingdings" pitchFamily="2" charset="2"/>
              </a:rPr>
              <a:t> </a:t>
            </a:r>
            <a:r>
              <a:rPr lang="nl-NL" sz="1800" dirty="0" err="1">
                <a:sym typeface="Wingdings" pitchFamily="2" charset="2"/>
              </a:rPr>
              <a:t>final</a:t>
            </a:r>
            <a:r>
              <a:rPr lang="nl-NL" sz="1800" dirty="0">
                <a:sym typeface="Wingdings" pitchFamily="2" charset="2"/>
              </a:rPr>
              <a:t> </a:t>
            </a:r>
            <a:r>
              <a:rPr lang="nl-NL" sz="1800" dirty="0" err="1">
                <a:sym typeface="Wingdings" pitchFamily="2" charset="2"/>
              </a:rPr>
              <a:t>states</a:t>
            </a:r>
            <a:r>
              <a:rPr lang="nl-NL" sz="1800" dirty="0">
                <a:sym typeface="Wingdings" pitchFamily="2" charset="2"/>
              </a:rPr>
              <a:t> common </a:t>
            </a:r>
            <a:r>
              <a:rPr lang="nl-NL" sz="1800" dirty="0" err="1">
                <a:sym typeface="Wingdings" pitchFamily="2" charset="2"/>
              </a:rPr>
              <a:t>to</a:t>
            </a:r>
            <a:r>
              <a:rPr lang="nl-NL" sz="1800" dirty="0">
                <a:sym typeface="Wingdings" pitchFamily="2" charset="2"/>
              </a:rPr>
              <a:t> D</a:t>
            </a:r>
            <a:r>
              <a:rPr lang="nl-NL" sz="1800" baseline="30000" dirty="0">
                <a:sym typeface="Wingdings" pitchFamily="2" charset="2"/>
              </a:rPr>
              <a:t>0</a:t>
            </a:r>
            <a:r>
              <a:rPr lang="nl-NL" sz="1800" dirty="0">
                <a:sym typeface="Wingdings" pitchFamily="2" charset="2"/>
              </a:rPr>
              <a:t> </a:t>
            </a:r>
            <a:r>
              <a:rPr lang="nl-NL" sz="1800" dirty="0" err="1">
                <a:sym typeface="Wingdings" pitchFamily="2" charset="2"/>
              </a:rPr>
              <a:t>and</a:t>
            </a:r>
            <a:r>
              <a:rPr lang="nl-NL" sz="1800" dirty="0">
                <a:sym typeface="Wingdings" pitchFamily="2" charset="2"/>
              </a:rPr>
              <a:t> </a:t>
            </a:r>
            <a:r>
              <a:rPr lang="nl-NL" sz="1800" dirty="0" smtClean="0">
                <a:sym typeface="Wingdings" pitchFamily="2" charset="2"/>
              </a:rPr>
              <a:t>D</a:t>
            </a:r>
            <a:r>
              <a:rPr lang="nl-NL" sz="1800" baseline="30000" dirty="0" smtClean="0">
                <a:sym typeface="Wingdings" pitchFamily="2" charset="2"/>
              </a:rPr>
              <a:t>0</a:t>
            </a:r>
            <a:endParaRPr lang="en-US" dirty="0" smtClean="0"/>
          </a:p>
          <a:p>
            <a:r>
              <a:rPr lang="en-US" dirty="0" smtClean="0"/>
              <a:t>Sensitive to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ub</a:t>
            </a:r>
            <a:r>
              <a:rPr lang="en-US" dirty="0" smtClean="0"/>
              <a:t> phase: CKM angle </a:t>
            </a:r>
            <a:r>
              <a:rPr lang="en-US" dirty="0" err="1" smtClean="0">
                <a:solidFill>
                  <a:srgbClr val="FF0000"/>
                </a:solidFill>
                <a:latin typeface="Times New Roman"/>
              </a:rPr>
              <a:t>γ</a:t>
            </a:r>
            <a:r>
              <a:rPr lang="en-US" dirty="0" smtClean="0">
                <a:solidFill>
                  <a:schemeClr val="tx1"/>
                </a:solidFill>
                <a:latin typeface="Times New Roman"/>
              </a:rPr>
              <a:t> :</a:t>
            </a:r>
          </a:p>
          <a:p>
            <a:r>
              <a:rPr lang="en-US" dirty="0" smtClean="0">
                <a:cs typeface="Symbol" charset="2"/>
              </a:rPr>
              <a:t>Many decays available.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2" name="Picture 11" descr="Tr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466" y="787400"/>
            <a:ext cx="1278183" cy="1447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90249" y="1295400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56</a:t>
            </a:fld>
            <a:endParaRPr lang="nl-NL" dirty="0"/>
          </a:p>
        </p:txBody>
      </p:sp>
      <p:pic>
        <p:nvPicPr>
          <p:cNvPr id="23" name="Picture 22" descr="Tr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0916" y="756553"/>
            <a:ext cx="1278183" cy="14478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435274" y="648374"/>
            <a:ext cx="311727" cy="243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151" y="648374"/>
            <a:ext cx="2474848" cy="15235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777" y="777930"/>
            <a:ext cx="2686993" cy="1408630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869731" y="701020"/>
            <a:ext cx="317529" cy="31686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656831" y="836395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sz="2000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281" y="3114721"/>
            <a:ext cx="3092519" cy="69471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08507" y="4335326"/>
            <a:ext cx="4698130" cy="2158171"/>
            <a:chOff x="4308507" y="2900226"/>
            <a:chExt cx="4698130" cy="2158171"/>
          </a:xfrm>
        </p:grpSpPr>
        <p:sp>
          <p:nvSpPr>
            <p:cNvPr id="42" name="TextBox 41"/>
            <p:cNvSpPr txBox="1"/>
            <p:nvPr/>
          </p:nvSpPr>
          <p:spPr>
            <a:xfrm>
              <a:off x="8143900" y="3656361"/>
              <a:ext cx="86273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nl-NL" sz="3000" i="1" baseline="-25000" dirty="0" err="1" smtClean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nl-NL" sz="3000" i="1" baseline="30000" dirty="0" smtClean="0">
                  <a:latin typeface="Times New Roman" pitchFamily="18" charset="0"/>
                  <a:cs typeface="Times New Roman" pitchFamily="18" charset="0"/>
                </a:rPr>
                <a:t>–</a:t>
              </a:r>
              <a:endParaRPr lang="nl-NL" sz="3000" i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4308507" y="2900226"/>
              <a:ext cx="4373649" cy="2158171"/>
              <a:chOff x="4308507" y="2900226"/>
              <a:chExt cx="4373649" cy="215817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4308507" y="3727799"/>
                <a:ext cx="54854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nl-NL" sz="3000" i="1" baseline="30000" dirty="0" smtClean="0">
                    <a:latin typeface="Times New Roman" pitchFamily="18" charset="0"/>
                    <a:cs typeface="Times New Roman" pitchFamily="18" charset="0"/>
                  </a:rPr>
                  <a:t>–</a:t>
                </a:r>
                <a:endParaRPr lang="nl-NL" sz="3000" i="1" baseline="30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29322" y="3058539"/>
                <a:ext cx="114300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000" i="1" dirty="0" smtClean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nl-NL" sz="3000" i="1" baseline="30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nl-NL" sz="3000" i="1" dirty="0" smtClean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nl-NL" sz="3000" i="1" baseline="30000" dirty="0" smtClean="0">
                    <a:latin typeface="Times New Roman" pitchFamily="18" charset="0"/>
                    <a:cs typeface="Times New Roman" pitchFamily="18" charset="0"/>
                  </a:rPr>
                  <a:t>–</a:t>
                </a:r>
                <a:endParaRPr lang="nl-NL" sz="3000" i="1" baseline="30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46" name="Group 12"/>
              <p:cNvGrpSpPr/>
              <p:nvPr/>
            </p:nvGrpSpPr>
            <p:grpSpPr>
              <a:xfrm>
                <a:off x="5929320" y="4295911"/>
                <a:ext cx="974947" cy="553998"/>
                <a:chOff x="4071934" y="4714880"/>
                <a:chExt cx="990434" cy="565412"/>
              </a:xfrm>
            </p:grpSpPr>
            <p:sp>
              <p:nvSpPr>
                <p:cNvPr id="57" name="TextBox 9"/>
                <p:cNvSpPr txBox="1"/>
                <p:nvPr/>
              </p:nvSpPr>
              <p:spPr>
                <a:xfrm>
                  <a:off x="4071934" y="4714880"/>
                  <a:ext cx="990434" cy="565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NL" sz="3000" i="1" dirty="0" smtClean="0">
                      <a:latin typeface="Times New Roman" pitchFamily="18" charset="0"/>
                      <a:cs typeface="Times New Roman" pitchFamily="18" charset="0"/>
                    </a:rPr>
                    <a:t>D</a:t>
                  </a:r>
                  <a:r>
                    <a:rPr lang="nl-NL" sz="3000" i="1" baseline="30000" dirty="0" smtClean="0">
                      <a:latin typeface="Times New Roman" pitchFamily="18" charset="0"/>
                      <a:cs typeface="Times New Roman" pitchFamily="18" charset="0"/>
                    </a:rPr>
                    <a:t>0</a:t>
                  </a:r>
                  <a:r>
                    <a:rPr lang="nl-NL" sz="3000" i="1" dirty="0" smtClean="0">
                      <a:latin typeface="Times New Roman" pitchFamily="18" charset="0"/>
                      <a:cs typeface="Times New Roman" pitchFamily="18" charset="0"/>
                    </a:rPr>
                    <a:t>K</a:t>
                  </a:r>
                  <a:r>
                    <a:rPr lang="nl-NL" sz="3000" i="1" baseline="30000" dirty="0" smtClean="0">
                      <a:latin typeface="Times New Roman" pitchFamily="18" charset="0"/>
                      <a:cs typeface="Times New Roman" pitchFamily="18" charset="0"/>
                    </a:rPr>
                    <a:t>–</a:t>
                  </a:r>
                  <a:endParaRPr lang="nl-NL" sz="3000" i="1" baseline="30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4143372" y="4786322"/>
                  <a:ext cx="28575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Freeform 46"/>
              <p:cNvSpPr/>
              <p:nvPr/>
            </p:nvSpPr>
            <p:spPr>
              <a:xfrm>
                <a:off x="4684078" y="4197886"/>
                <a:ext cx="1184856" cy="412124"/>
              </a:xfrm>
              <a:custGeom>
                <a:avLst/>
                <a:gdLst>
                  <a:gd name="connsiteX0" fmla="*/ 0 w 1184856"/>
                  <a:gd name="connsiteY0" fmla="*/ 0 h 412124"/>
                  <a:gd name="connsiteX1" fmla="*/ 566670 w 1184856"/>
                  <a:gd name="connsiteY1" fmla="*/ 321972 h 412124"/>
                  <a:gd name="connsiteX2" fmla="*/ 1184856 w 1184856"/>
                  <a:gd name="connsiteY2" fmla="*/ 412124 h 41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4856" h="412124">
                    <a:moveTo>
                      <a:pt x="0" y="0"/>
                    </a:moveTo>
                    <a:cubicBezTo>
                      <a:pt x="184597" y="126642"/>
                      <a:pt x="369194" y="253285"/>
                      <a:pt x="566670" y="321972"/>
                    </a:cubicBezTo>
                    <a:cubicBezTo>
                      <a:pt x="764146" y="390659"/>
                      <a:pt x="974501" y="401391"/>
                      <a:pt x="1184856" y="412124"/>
                    </a:cubicBezTo>
                  </a:path>
                </a:pathLst>
              </a:custGeom>
              <a:ln w="254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4658320" y="3386517"/>
                <a:ext cx="1270970" cy="412720"/>
              </a:xfrm>
              <a:custGeom>
                <a:avLst/>
                <a:gdLst>
                  <a:gd name="connsiteX0" fmla="*/ 0 w 1094704"/>
                  <a:gd name="connsiteY0" fmla="*/ 309093 h 309093"/>
                  <a:gd name="connsiteX1" fmla="*/ 463640 w 1094704"/>
                  <a:gd name="connsiteY1" fmla="*/ 103031 h 309093"/>
                  <a:gd name="connsiteX2" fmla="*/ 1094704 w 1094704"/>
                  <a:gd name="connsiteY2" fmla="*/ 0 h 309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704" h="309093">
                    <a:moveTo>
                      <a:pt x="0" y="309093"/>
                    </a:moveTo>
                    <a:cubicBezTo>
                      <a:pt x="140594" y="231820"/>
                      <a:pt x="281189" y="154547"/>
                      <a:pt x="463640" y="103031"/>
                    </a:cubicBezTo>
                    <a:cubicBezTo>
                      <a:pt x="646091" y="51516"/>
                      <a:pt x="870397" y="25758"/>
                      <a:pt x="1094704" y="0"/>
                    </a:cubicBezTo>
                  </a:path>
                </a:pathLst>
              </a:custGeom>
              <a:ln w="889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Freeform 48"/>
              <p:cNvSpPr/>
              <p:nvPr/>
            </p:nvSpPr>
            <p:spPr>
              <a:xfrm rot="19515396">
                <a:off x="7012673" y="4229233"/>
                <a:ext cx="1184856" cy="412124"/>
              </a:xfrm>
              <a:custGeom>
                <a:avLst/>
                <a:gdLst>
                  <a:gd name="connsiteX0" fmla="*/ 0 w 1184856"/>
                  <a:gd name="connsiteY0" fmla="*/ 0 h 412124"/>
                  <a:gd name="connsiteX1" fmla="*/ 566670 w 1184856"/>
                  <a:gd name="connsiteY1" fmla="*/ 321972 h 412124"/>
                  <a:gd name="connsiteX2" fmla="*/ 1184856 w 1184856"/>
                  <a:gd name="connsiteY2" fmla="*/ 412124 h 41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4856" h="412124">
                    <a:moveTo>
                      <a:pt x="0" y="0"/>
                    </a:moveTo>
                    <a:cubicBezTo>
                      <a:pt x="184597" y="126642"/>
                      <a:pt x="369194" y="253285"/>
                      <a:pt x="566670" y="321972"/>
                    </a:cubicBezTo>
                    <a:cubicBezTo>
                      <a:pt x="764146" y="390659"/>
                      <a:pt x="974501" y="401391"/>
                      <a:pt x="1184856" y="412124"/>
                    </a:cubicBezTo>
                  </a:path>
                </a:pathLst>
              </a:custGeom>
              <a:ln w="889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20851253">
                <a:off x="4507633" y="2900226"/>
                <a:ext cx="1569019" cy="369332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ym typeface="Wingdings" pitchFamily="2" charset="2"/>
                  </a:rPr>
                  <a:t>bc  </a:t>
                </a:r>
                <a:r>
                  <a:rPr lang="nl-NL" dirty="0" err="1" smtClean="0">
                    <a:sym typeface="Wingdings" pitchFamily="2" charset="2"/>
                  </a:rPr>
                  <a:t>f</a:t>
                </a:r>
                <a:r>
                  <a:rPr lang="nl-NL" dirty="0" err="1" smtClean="0"/>
                  <a:t>avoured</a:t>
                </a:r>
                <a:endParaRPr lang="nl-NL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269464">
                <a:off x="4409859" y="4609744"/>
                <a:ext cx="1824730" cy="369332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>
                    <a:sym typeface="Wingdings" pitchFamily="2" charset="2"/>
                  </a:rPr>
                  <a:t>bu  </a:t>
                </a:r>
                <a:r>
                  <a:rPr lang="nl-NL" dirty="0" err="1" smtClean="0">
                    <a:sym typeface="Wingdings" pitchFamily="2" charset="2"/>
                  </a:rPr>
                  <a:t>s</a:t>
                </a:r>
                <a:r>
                  <a:rPr lang="nl-NL" dirty="0" err="1" smtClean="0"/>
                  <a:t>uppressed</a:t>
                </a:r>
                <a:endParaRPr lang="nl-NL" dirty="0" smtClean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258208">
                <a:off x="7016486" y="2941930"/>
                <a:ext cx="1524776" cy="369332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dirty="0" err="1" smtClean="0"/>
                  <a:t>Cabibbo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supp</a:t>
                </a:r>
                <a:r>
                  <a:rPr lang="nl-NL" dirty="0" smtClean="0"/>
                  <a:t>.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20698254">
                <a:off x="6874995" y="4689065"/>
                <a:ext cx="1807161" cy="369332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dirty="0" err="1" smtClean="0"/>
                  <a:t>Cabibbo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allowed</a:t>
                </a:r>
                <a:r>
                  <a:rPr lang="nl-NL" dirty="0" smtClean="0"/>
                  <a:t>.</a:t>
                </a:r>
                <a:endParaRPr lang="nl-NL" dirty="0"/>
              </a:p>
            </p:txBody>
          </p:sp>
          <p:sp>
            <p:nvSpPr>
              <p:cNvPr id="54" name="Freeform 53"/>
              <p:cNvSpPr/>
              <p:nvPr/>
            </p:nvSpPr>
            <p:spPr>
              <a:xfrm rot="2288000">
                <a:off x="6992690" y="3420176"/>
                <a:ext cx="1270970" cy="412720"/>
              </a:xfrm>
              <a:custGeom>
                <a:avLst/>
                <a:gdLst>
                  <a:gd name="connsiteX0" fmla="*/ 0 w 1094704"/>
                  <a:gd name="connsiteY0" fmla="*/ 309093 h 309093"/>
                  <a:gd name="connsiteX1" fmla="*/ 463640 w 1094704"/>
                  <a:gd name="connsiteY1" fmla="*/ 103031 h 309093"/>
                  <a:gd name="connsiteX2" fmla="*/ 1094704 w 1094704"/>
                  <a:gd name="connsiteY2" fmla="*/ 0 h 309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704" h="309093">
                    <a:moveTo>
                      <a:pt x="0" y="309093"/>
                    </a:moveTo>
                    <a:cubicBezTo>
                      <a:pt x="140594" y="231820"/>
                      <a:pt x="281189" y="154547"/>
                      <a:pt x="463640" y="103031"/>
                    </a:cubicBezTo>
                    <a:cubicBezTo>
                      <a:pt x="646091" y="51516"/>
                      <a:pt x="870397" y="25758"/>
                      <a:pt x="1094704" y="0"/>
                    </a:cubicBezTo>
                  </a:path>
                </a:pathLst>
              </a:custGeom>
              <a:ln w="254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55" name="Picture 54" descr="latex-image-1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6465" y="3992425"/>
                <a:ext cx="1180804" cy="372677"/>
              </a:xfrm>
              <a:prstGeom prst="rect">
                <a:avLst/>
              </a:prstGeom>
            </p:spPr>
          </p:pic>
          <p:pic>
            <p:nvPicPr>
              <p:cNvPr id="56" name="Picture 55" descr="latex-image-1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44109" y="3580417"/>
                <a:ext cx="795674" cy="365771"/>
              </a:xfrm>
              <a:prstGeom prst="rect">
                <a:avLst/>
              </a:prstGeom>
            </p:spPr>
          </p:pic>
        </p:grpSp>
      </p:grpSp>
      <p:sp>
        <p:nvSpPr>
          <p:cNvPr id="59" name="TextBox 58"/>
          <p:cNvSpPr txBox="1"/>
          <p:nvPr/>
        </p:nvSpPr>
        <p:spPr>
          <a:xfrm>
            <a:off x="214282" y="4494789"/>
            <a:ext cx="4130311" cy="1661993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200" u="sng" dirty="0" smtClean="0"/>
              <a:t>ADS </a:t>
            </a:r>
            <a:r>
              <a:rPr lang="nl-NL" sz="2200" u="sng" dirty="0" err="1" smtClean="0"/>
              <a:t>method</a:t>
            </a:r>
            <a:r>
              <a:rPr lang="nl-NL" sz="2200" u="sng" dirty="0" smtClean="0"/>
              <a:t>:</a:t>
            </a:r>
          </a:p>
          <a:p>
            <a:r>
              <a:rPr lang="nl-NL" sz="2000" dirty="0" err="1" smtClean="0">
                <a:solidFill>
                  <a:srgbClr val="0000FF"/>
                </a:solidFill>
              </a:rPr>
              <a:t>Use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common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flavour</a:t>
            </a:r>
            <a:r>
              <a:rPr lang="nl-NL" sz="2000" dirty="0" smtClean="0">
                <a:solidFill>
                  <a:srgbClr val="0000FF"/>
                </a:solidFill>
              </a:rPr>
              <a:t> state </a:t>
            </a:r>
            <a:r>
              <a:rPr lang="nl-NL" sz="2000" dirty="0" err="1" smtClean="0">
                <a:solidFill>
                  <a:srgbClr val="0000FF"/>
                </a:solidFill>
                <a:cs typeface="Times New Roman" pitchFamily="18" charset="0"/>
              </a:rPr>
              <a:t>f</a:t>
            </a:r>
            <a:r>
              <a:rPr lang="nl-NL" sz="2000" baseline="-25000" dirty="0" err="1" smtClean="0">
                <a:solidFill>
                  <a:srgbClr val="0000FF"/>
                </a:solidFill>
                <a:cs typeface="Times New Roman" pitchFamily="18" charset="0"/>
              </a:rPr>
              <a:t>D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</a:rPr>
              <a:t>=(K</a:t>
            </a:r>
            <a:r>
              <a:rPr lang="nl-NL" sz="2000" baseline="30000" dirty="0" smtClean="0">
                <a:solidFill>
                  <a:srgbClr val="0000FF"/>
                </a:solidFill>
                <a:cs typeface="Times New Roman" pitchFamily="18" charset="0"/>
              </a:rPr>
              <a:t>+ </a:t>
            </a:r>
            <a:r>
              <a:rPr lang="nl-NL" sz="2000" dirty="0" smtClean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p </a:t>
            </a:r>
            <a:r>
              <a:rPr lang="nl-NL" sz="2000" baseline="30000" dirty="0" smtClean="0">
                <a:solidFill>
                  <a:srgbClr val="0000FF"/>
                </a:solidFill>
                <a:latin typeface="Calibri"/>
                <a:cs typeface="Times New Roman" pitchFamily="18" charset="0"/>
              </a:rPr>
              <a:t>–</a:t>
            </a:r>
            <a:r>
              <a:rPr lang="nl-NL" sz="2000" dirty="0" smtClean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)</a:t>
            </a:r>
            <a:r>
              <a:rPr lang="nl-NL" sz="20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Note</a:t>
            </a:r>
            <a:r>
              <a:rPr lang="nl-NL" sz="2000" dirty="0" smtClean="0">
                <a:solidFill>
                  <a:srgbClr val="0000FF"/>
                </a:solidFill>
              </a:rPr>
              <a:t>: </a:t>
            </a:r>
            <a:r>
              <a:rPr lang="nl-NL" sz="2000" dirty="0" err="1" smtClean="0">
                <a:solidFill>
                  <a:srgbClr val="0000FF"/>
                </a:solidFill>
              </a:rPr>
              <a:t>decay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</a:rPr>
              <a:t>D</a:t>
            </a:r>
            <a:r>
              <a:rPr lang="nl-NL" sz="2000" baseline="30000" dirty="0" smtClean="0">
                <a:solidFill>
                  <a:srgbClr val="0000FF"/>
                </a:solidFill>
                <a:cs typeface="Times New Roman" pitchFamily="18" charset="0"/>
              </a:rPr>
              <a:t>0</a:t>
            </a:r>
            <a:r>
              <a:rPr lang="nl-NL" sz="2000" i="1" dirty="0" smtClean="0">
                <a:solidFill>
                  <a:srgbClr val="0000FF"/>
                </a:solidFill>
                <a:cs typeface="Times New Roman" pitchFamily="18" charset="0"/>
              </a:rPr>
              <a:t>→</a:t>
            </a:r>
            <a:r>
              <a:rPr lang="nl-NL" sz="2000" dirty="0" smtClean="0">
                <a:solidFill>
                  <a:srgbClr val="0000FF"/>
                </a:solidFill>
                <a:cs typeface="Times New Roman" pitchFamily="18" charset="0"/>
              </a:rPr>
              <a:t>K</a:t>
            </a:r>
            <a:r>
              <a:rPr lang="nl-NL" sz="2000" baseline="30000" dirty="0" smtClean="0">
                <a:solidFill>
                  <a:srgbClr val="0000FF"/>
                </a:solidFill>
                <a:cs typeface="Times New Roman" pitchFamily="18" charset="0"/>
              </a:rPr>
              <a:t>+</a:t>
            </a:r>
            <a:r>
              <a:rPr lang="nl-NL" sz="20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nl-NL" sz="2000" baseline="30000" dirty="0" smtClean="0">
                <a:solidFill>
                  <a:srgbClr val="0000FF"/>
                </a:solidFill>
              </a:rPr>
              <a:t>–</a:t>
            </a:r>
            <a:r>
              <a:rPr lang="nl-NL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2000" dirty="0" smtClean="0">
                <a:solidFill>
                  <a:srgbClr val="0000FF"/>
                </a:solidFill>
              </a:rPr>
              <a:t>is double </a:t>
            </a:r>
            <a:r>
              <a:rPr lang="nl-NL" sz="2000" dirty="0" err="1" smtClean="0">
                <a:solidFill>
                  <a:srgbClr val="0000FF"/>
                </a:solidFill>
              </a:rPr>
              <a:t>Cabibbo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suppressed</a:t>
            </a:r>
            <a:endParaRPr lang="nl-NL" sz="20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nl-NL" sz="2000" dirty="0" smtClean="0">
                <a:solidFill>
                  <a:srgbClr val="3366FF"/>
                </a:solidFill>
                <a:sym typeface="Wingdings" pitchFamily="2" charset="2"/>
              </a:rPr>
              <a:t> Large </a:t>
            </a:r>
            <a:r>
              <a:rPr lang="nl-NL" sz="2000" dirty="0" err="1" smtClean="0">
                <a:solidFill>
                  <a:srgbClr val="3366FF"/>
                </a:solidFill>
                <a:sym typeface="Wingdings" pitchFamily="2" charset="2"/>
              </a:rPr>
              <a:t>interference</a:t>
            </a:r>
            <a:endParaRPr lang="nl-NL" sz="2000" dirty="0" smtClean="0">
              <a:solidFill>
                <a:srgbClr val="3366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45342" y="4192897"/>
            <a:ext cx="205697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Atwood, </a:t>
            </a:r>
            <a:r>
              <a:rPr lang="en-US" sz="1200" b="1" dirty="0" err="1" smtClean="0">
                <a:solidFill>
                  <a:srgbClr val="000090"/>
                </a:solidFill>
              </a:rPr>
              <a:t>Dunietz</a:t>
            </a:r>
            <a:r>
              <a:rPr lang="en-US" sz="1200" b="1" dirty="0" smtClean="0">
                <a:solidFill>
                  <a:srgbClr val="000090"/>
                </a:solidFill>
              </a:rPr>
              <a:t>, </a:t>
            </a:r>
            <a:r>
              <a:rPr lang="en-US" sz="1200" b="1" dirty="0" err="1" smtClean="0">
                <a:solidFill>
                  <a:srgbClr val="000090"/>
                </a:solidFill>
              </a:rPr>
              <a:t>Soni</a:t>
            </a:r>
            <a:r>
              <a:rPr lang="en-US" sz="1200" b="1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1200" b="1" dirty="0" smtClean="0">
                <a:solidFill>
                  <a:srgbClr val="000090"/>
                </a:solidFill>
              </a:rPr>
              <a:t>Phys Rev </a:t>
            </a:r>
            <a:r>
              <a:rPr lang="en-US" sz="1200" b="1" dirty="0" err="1" smtClean="0">
                <a:solidFill>
                  <a:srgbClr val="000090"/>
                </a:solidFill>
              </a:rPr>
              <a:t>Lett</a:t>
            </a:r>
            <a:r>
              <a:rPr lang="en-US" sz="1200" b="1" dirty="0" smtClean="0">
                <a:solidFill>
                  <a:srgbClr val="000090"/>
                </a:solidFill>
              </a:rPr>
              <a:t> 78, 3257 (1997)</a:t>
            </a:r>
          </a:p>
          <a:p>
            <a:r>
              <a:rPr lang="en-US" sz="1200" b="1" dirty="0" smtClean="0">
                <a:solidFill>
                  <a:srgbClr val="000090"/>
                </a:solidFill>
              </a:rPr>
              <a:t>Phys Rev D 63, 036005 (2001)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435274" y="2806700"/>
            <a:ext cx="22282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28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3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1" y="1358900"/>
            <a:ext cx="8353233" cy="4068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5520" y="751087"/>
            <a:ext cx="558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Observe ADS mode </a:t>
            </a:r>
            <a:r>
              <a:rPr lang="en-US" sz="2000" dirty="0" smtClean="0">
                <a:solidFill>
                  <a:srgbClr val="FF0000"/>
                </a:solidFill>
              </a:rPr>
              <a:t>B</a:t>
            </a:r>
            <a:r>
              <a:rPr lang="en-US" sz="2000" baseline="30000" dirty="0" smtClean="0">
                <a:solidFill>
                  <a:srgbClr val="FF0000"/>
                </a:solidFill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[π</a:t>
            </a:r>
            <a:r>
              <a:rPr lang="en-US" sz="2000" baseline="30000" dirty="0" smtClean="0">
                <a:solidFill>
                  <a:srgbClr val="FF0000"/>
                </a:solidFill>
                <a:sym typeface="Wingdings"/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K</a:t>
            </a:r>
            <a:r>
              <a:rPr lang="en-US" sz="2000" baseline="30000" dirty="0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]</a:t>
            </a:r>
            <a:r>
              <a:rPr lang="en-US" sz="2000" baseline="-25000" dirty="0" smtClean="0">
                <a:solidFill>
                  <a:srgbClr val="FF0000"/>
                </a:solidFill>
                <a:sym typeface="Wingdings"/>
              </a:rPr>
              <a:t>D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K</a:t>
            </a:r>
            <a:r>
              <a:rPr lang="en-US" sz="2000" baseline="30000" dirty="0" smtClean="0">
                <a:solidFill>
                  <a:srgbClr val="FF0000"/>
                </a:solidFill>
                <a:sym typeface="Wingdings"/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and </a:t>
            </a:r>
            <a:r>
              <a:rPr lang="en-US" sz="2000" dirty="0">
                <a:solidFill>
                  <a:srgbClr val="008000"/>
                </a:solidFill>
              </a:rPr>
              <a:t>B</a:t>
            </a:r>
            <a:r>
              <a:rPr lang="en-US" sz="2000" baseline="30000" dirty="0">
                <a:solidFill>
                  <a:srgbClr val="008000"/>
                </a:solidFill>
              </a:rPr>
              <a:t>-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[π</a:t>
            </a:r>
            <a:r>
              <a:rPr lang="en-US" sz="2000" baseline="30000" dirty="0">
                <a:solidFill>
                  <a:srgbClr val="008000"/>
                </a:solidFill>
                <a:sym typeface="Wingdings"/>
              </a:rPr>
              <a:t>-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K</a:t>
            </a:r>
            <a:r>
              <a:rPr lang="en-US" sz="2000" baseline="30000" dirty="0">
                <a:solidFill>
                  <a:srgbClr val="008000"/>
                </a:solidFill>
                <a:sym typeface="Wingdings"/>
              </a:rPr>
              <a:t>+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]</a:t>
            </a:r>
            <a:r>
              <a:rPr lang="en-US" sz="2000" baseline="-25000" dirty="0">
                <a:solidFill>
                  <a:srgbClr val="008000"/>
                </a:solidFill>
                <a:sym typeface="Wingdings"/>
              </a:rPr>
              <a:t>D </a:t>
            </a:r>
            <a:r>
              <a:rPr lang="en-US" sz="2000" dirty="0" smtClean="0">
                <a:solidFill>
                  <a:srgbClr val="008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000" baseline="30000" dirty="0" smtClean="0">
                <a:solidFill>
                  <a:srgbClr val="008000"/>
                </a:solidFill>
                <a:sym typeface="Wingdings"/>
              </a:rPr>
              <a:t>-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9798" y="5447407"/>
            <a:ext cx="4009581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</a:rPr>
              <a:t>ADS(K)</a:t>
            </a:r>
            <a:r>
              <a:rPr lang="en-US" sz="2400" dirty="0" smtClean="0">
                <a:solidFill>
                  <a:srgbClr val="FF0000"/>
                </a:solidFill>
              </a:rPr>
              <a:t> = -0.403 ± </a:t>
            </a:r>
            <a:r>
              <a:rPr lang="en-US" sz="2400" dirty="0">
                <a:solidFill>
                  <a:srgbClr val="FF0000"/>
                </a:solidFill>
              </a:rPr>
              <a:t>0.056 </a:t>
            </a:r>
            <a:r>
              <a:rPr lang="en-US" sz="2400" dirty="0" smtClean="0">
                <a:solidFill>
                  <a:srgbClr val="FF0000"/>
                </a:solidFill>
              </a:rPr>
              <a:t>± 0.011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A</a:t>
            </a:r>
            <a:r>
              <a:rPr lang="en-US" sz="2400" baseline="-25000" dirty="0" smtClean="0">
                <a:solidFill>
                  <a:srgbClr val="008000"/>
                </a:solidFill>
              </a:rPr>
              <a:t>ADS(</a:t>
            </a:r>
            <a:r>
              <a:rPr lang="en-US" sz="24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-25000" dirty="0" smtClean="0">
                <a:solidFill>
                  <a:srgbClr val="008000"/>
                </a:solidFill>
              </a:rPr>
              <a:t>)</a:t>
            </a:r>
            <a:r>
              <a:rPr lang="en-US" sz="2400" dirty="0" smtClean="0">
                <a:solidFill>
                  <a:srgbClr val="008000"/>
                </a:solidFill>
              </a:rPr>
              <a:t> =  0.100 ± 0.031 ± 0.009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76883" y="700433"/>
            <a:ext cx="1320118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PLB 712 (212) 203</a:t>
            </a:r>
          </a:p>
          <a:p>
            <a:r>
              <a:rPr lang="en-US" sz="1200" b="1" dirty="0" smtClean="0">
                <a:solidFill>
                  <a:srgbClr val="000090"/>
                </a:solidFill>
              </a:rPr>
              <a:t>arXiv:1203.3662</a:t>
            </a:r>
          </a:p>
          <a:p>
            <a:r>
              <a:rPr lang="en-US" sz="1200" b="1" dirty="0" err="1" smtClean="0">
                <a:solidFill>
                  <a:srgbClr val="000090"/>
                </a:solidFill>
              </a:rPr>
              <a:t>LHCb</a:t>
            </a:r>
            <a:r>
              <a:rPr lang="en-US" sz="1200" b="1" dirty="0" smtClean="0">
                <a:solidFill>
                  <a:srgbClr val="000090"/>
                </a:solidFill>
              </a:rPr>
              <a:t>: 1.0 fb</a:t>
            </a:r>
            <a:r>
              <a:rPr lang="en-US" sz="1200" b="1" baseline="30000" dirty="0" smtClean="0">
                <a:solidFill>
                  <a:srgbClr val="000090"/>
                </a:solidFill>
              </a:rPr>
              <a:t>-1</a:t>
            </a:r>
            <a:endParaRPr lang="en-US" sz="1200" b="1" baseline="30000" dirty="0">
              <a:solidFill>
                <a:srgbClr val="000090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57</a:t>
            </a:fld>
            <a:endParaRPr lang="nl-NL" dirty="0"/>
          </a:p>
        </p:txBody>
      </p:sp>
      <p:sp>
        <p:nvSpPr>
          <p:cNvPr id="22" name="TextBox 21"/>
          <p:cNvSpPr txBox="1"/>
          <p:nvPr/>
        </p:nvSpPr>
        <p:spPr>
          <a:xfrm>
            <a:off x="2090618" y="3382074"/>
            <a:ext cx="140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</a:t>
            </a:r>
            <a:r>
              <a:rPr lang="en-US" baseline="30000" dirty="0" smtClean="0">
                <a:solidFill>
                  <a:srgbClr val="008000"/>
                </a:solidFill>
              </a:rPr>
              <a:t>-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[π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]</a:t>
            </a:r>
            <a:r>
              <a:rPr lang="en-US" baseline="-25000" dirty="0" smtClean="0">
                <a:solidFill>
                  <a:srgbClr val="008000"/>
                </a:solidFill>
                <a:sym typeface="Wingdings"/>
              </a:rPr>
              <a:t>D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π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37681" y="2332183"/>
            <a:ext cx="1047612" cy="2233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934917" y="2312199"/>
            <a:ext cx="1047612" cy="2233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967294" y="4157879"/>
            <a:ext cx="1047612" cy="2233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177381" y="4010622"/>
            <a:ext cx="1047612" cy="2233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2487566" y="2252020"/>
            <a:ext cx="3662876" cy="1972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088344" y="4153127"/>
            <a:ext cx="1047612" cy="310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99090" y="3313746"/>
            <a:ext cx="1189053" cy="508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144686" y="1633452"/>
            <a:ext cx="143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[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]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D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97225" y="163337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[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]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D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268206" y="4424707"/>
            <a:ext cx="1956787" cy="0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88879" y="3475518"/>
            <a:ext cx="145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</a:t>
            </a:r>
            <a:r>
              <a:rPr lang="en-US" baseline="30000" dirty="0" smtClean="0">
                <a:solidFill>
                  <a:srgbClr val="008000"/>
                </a:solidFill>
              </a:rPr>
              <a:t>+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[π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]</a:t>
            </a:r>
            <a:r>
              <a:rPr lang="en-US" baseline="-25000" dirty="0" smtClean="0">
                <a:solidFill>
                  <a:srgbClr val="008000"/>
                </a:solidFill>
                <a:sym typeface="Wingdings"/>
              </a:rPr>
              <a:t>D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π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42080" y="5521194"/>
            <a:ext cx="3517464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First observation of </a:t>
            </a:r>
            <a:r>
              <a:rPr lang="en-US" dirty="0" smtClean="0">
                <a:solidFill>
                  <a:srgbClr val="0000FF"/>
                </a:solidFill>
              </a:rPr>
              <a:t>CP violation in single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Dh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mode.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Direct CP </a:t>
            </a:r>
            <a:r>
              <a:rPr lang="nl-NL" dirty="0" err="1"/>
              <a:t>Violation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B</a:t>
            </a:r>
            <a:r>
              <a:rPr lang="en-US" dirty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DK/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(“charmed”)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2200603" y="2836220"/>
            <a:ext cx="185929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59200" y="4515457"/>
            <a:ext cx="2436128" cy="0"/>
          </a:xfrm>
          <a:prstGeom prst="line">
            <a:avLst/>
          </a:prstGeom>
          <a:ln w="12700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56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36" y="2870200"/>
            <a:ext cx="3482440" cy="2504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/>
              </a:rPr>
              <a:t>g</a:t>
            </a:r>
            <a:r>
              <a:rPr lang="en-US" dirty="0" smtClean="0"/>
              <a:t> from B</a:t>
            </a:r>
            <a:r>
              <a:rPr lang="en-US" dirty="0" smtClean="0">
                <a:sym typeface="Wingdings"/>
              </a:rPr>
              <a:t>D K and </a:t>
            </a:r>
            <a:r>
              <a:rPr lang="en-US" dirty="0"/>
              <a:t>B</a:t>
            </a:r>
            <a:r>
              <a:rPr lang="en-US" dirty="0">
                <a:sym typeface="Wingdings"/>
              </a:rPr>
              <a:t>D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p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58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5636" y="818178"/>
            <a:ext cx="8416637" cy="1802640"/>
          </a:xfrm>
          <a:noFill/>
          <a:ln w="12700">
            <a:solidFill>
              <a:srgbClr val="0000FF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More methods/modes available: GLW, ADS, GGSZ, GLS…: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olidFill>
                  <a:srgbClr val="3366FF"/>
                </a:solidFill>
                <a:sym typeface="Wingdings"/>
              </a:rPr>
              <a:t>B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Dh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 with D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hh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  </a:t>
            </a:r>
            <a:r>
              <a:rPr lang="en-US" dirty="0" smtClean="0">
                <a:sym typeface="Wingdings"/>
              </a:rPr>
              <a:t>; GLW/ADS method  (2011</a:t>
            </a:r>
            <a:r>
              <a:rPr lang="en-US" baseline="300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data):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Phys.Lett.B712(212)203  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  <a:sym typeface="Wingdings"/>
              </a:rPr>
              <a:t>B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Dh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 with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D</a:t>
            </a:r>
            <a:r>
              <a:rPr lang="en-US" dirty="0" err="1" smtClean="0">
                <a:solidFill>
                  <a:srgbClr val="3366FF"/>
                </a:solidFill>
                <a:latin typeface="Symbol"/>
                <a:sym typeface="Wingdings"/>
              </a:rPr>
              <a:t>Kppp</a:t>
            </a:r>
            <a:r>
              <a:rPr lang="en-US" dirty="0" smtClean="0">
                <a:solidFill>
                  <a:srgbClr val="3366FF"/>
                </a:solidFill>
                <a:latin typeface="Symbol"/>
                <a:sym typeface="Wingdings"/>
              </a:rPr>
              <a:t> </a:t>
            </a:r>
            <a:r>
              <a:rPr lang="en-US" dirty="0" smtClean="0">
                <a:latin typeface="Symbol"/>
                <a:sym typeface="Wingdings"/>
              </a:rPr>
              <a:t>;</a:t>
            </a:r>
            <a:r>
              <a:rPr lang="en-US" dirty="0" smtClean="0">
                <a:sym typeface="Wingdings"/>
              </a:rPr>
              <a:t> ADS method (2011 data)</a:t>
            </a:r>
            <a:r>
              <a:rPr lang="en-US" baseline="300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Phys.Lett.B723(2013)44  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  <a:sym typeface="Wingdings"/>
              </a:rPr>
              <a:t>B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DK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 with DK</a:t>
            </a:r>
            <a:r>
              <a:rPr lang="en-US" baseline="-25000" dirty="0" smtClean="0">
                <a:solidFill>
                  <a:srgbClr val="3366FF"/>
                </a:solidFill>
                <a:sym typeface="Wingdings"/>
              </a:rPr>
              <a:t>s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hh  </a:t>
            </a:r>
            <a:r>
              <a:rPr lang="en-US" dirty="0" smtClean="0">
                <a:sym typeface="Wingdings"/>
              </a:rPr>
              <a:t>;  GGSZ  method (2011+2012 data) :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arXiv:1408.2748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  <a:sym typeface="Wingdings"/>
              </a:rPr>
              <a:t>B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DK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 with DK</a:t>
            </a:r>
            <a:r>
              <a:rPr lang="en-US" baseline="-25000" dirty="0" smtClean="0">
                <a:solidFill>
                  <a:srgbClr val="3366FF"/>
                </a:solidFill>
                <a:sym typeface="Wingdings"/>
              </a:rPr>
              <a:t>s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K</a:t>
            </a:r>
            <a:r>
              <a:rPr lang="en-US" dirty="0" smtClean="0">
                <a:solidFill>
                  <a:srgbClr val="3366FF"/>
                </a:solidFill>
                <a:latin typeface="Symbol"/>
                <a:sym typeface="Wingdings"/>
              </a:rPr>
              <a:t>p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;  GLS method (2011+2012 data)  : 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Phys.Lett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B 733 (2014) 36 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  <a:sym typeface="Wingdings"/>
              </a:rPr>
              <a:t>B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D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3366FF"/>
                </a:solidFill>
                <a:sym typeface="Wingdings"/>
              </a:rPr>
              <a:t>*0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 with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Dhh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;  GLW/ADS   (2011+2012 data) : 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arXiv:1407.8136</a:t>
            </a:r>
          </a:p>
        </p:txBody>
      </p:sp>
      <p:pic>
        <p:nvPicPr>
          <p:cNvPr id="9" name="Picture 8" descr="rhoeta_small_tree_nogammaimprov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49" y="1485563"/>
            <a:ext cx="5342593" cy="7560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4102099"/>
            <a:ext cx="4768273" cy="2489201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18154" y="2718013"/>
            <a:ext cx="30763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precise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/>
              <a:t> determination:</a:t>
            </a:r>
            <a:endParaRPr lang="en-US" dirty="0"/>
          </a:p>
        </p:txBody>
      </p:sp>
      <p:pic>
        <p:nvPicPr>
          <p:cNvPr id="21" name="Picture 20" descr="hidef_Fig8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5348323"/>
            <a:ext cx="1696712" cy="1169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165" y="5713724"/>
            <a:ext cx="1787669" cy="30777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LHCb-CONF-2016-001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0990" y="2705100"/>
            <a:ext cx="3632250" cy="3911599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50" y="3136900"/>
            <a:ext cx="3238500" cy="7874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622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6778" y="1685092"/>
            <a:ext cx="70647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0" lvl="1"/>
            <a:r>
              <a:rPr lang="en-US" sz="2200" dirty="0" smtClean="0"/>
              <a:t>	a) 	CP </a:t>
            </a:r>
            <a:r>
              <a:rPr lang="en-US" sz="2200" dirty="0"/>
              <a:t>Violation in B-mixing: </a:t>
            </a:r>
            <a:r>
              <a:rPr lang="en-US" sz="2200" dirty="0" err="1">
                <a:solidFill>
                  <a:srgbClr val="FF0000"/>
                </a:solidFill>
              </a:rPr>
              <a:t>a</a:t>
            </a:r>
            <a:r>
              <a:rPr lang="en-US" sz="2200" baseline="-25000" dirty="0" err="1">
                <a:solidFill>
                  <a:srgbClr val="FF0000"/>
                </a:solidFill>
              </a:rPr>
              <a:t>sl</a:t>
            </a:r>
            <a:r>
              <a:rPr lang="en-US" sz="2200" baseline="30000" dirty="0" err="1">
                <a:solidFill>
                  <a:srgbClr val="FF0000"/>
                </a:solidFill>
              </a:rPr>
              <a:t>d</a:t>
            </a:r>
            <a:r>
              <a:rPr lang="en-US" sz="2200" dirty="0"/>
              <a:t> and </a:t>
            </a:r>
            <a:r>
              <a:rPr lang="en-US" sz="2200" dirty="0" err="1" smtClean="0">
                <a:solidFill>
                  <a:srgbClr val="FF0000"/>
                </a:solidFill>
              </a:rPr>
              <a:t>a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sl</a:t>
            </a:r>
            <a:r>
              <a:rPr lang="en-US" sz="2200" baseline="30000" dirty="0" err="1" smtClean="0">
                <a:solidFill>
                  <a:srgbClr val="FF0000"/>
                </a:solidFill>
              </a:rPr>
              <a:t>s</a:t>
            </a:r>
            <a:endParaRPr lang="en-US" sz="2200" baseline="30000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Unlike </a:t>
            </a:r>
            <a:r>
              <a:rPr lang="en-US" sz="2000" dirty="0" err="1">
                <a:solidFill>
                  <a:srgbClr val="3366FF"/>
                </a:solidFill>
              </a:rPr>
              <a:t>kaons</a:t>
            </a:r>
            <a:r>
              <a:rPr lang="en-US" sz="2000" dirty="0">
                <a:solidFill>
                  <a:srgbClr val="3366FF"/>
                </a:solidFill>
              </a:rPr>
              <a:t>, no large CPV, in agreement with </a:t>
            </a:r>
            <a:r>
              <a:rPr lang="en-US" sz="2000" dirty="0" smtClean="0">
                <a:solidFill>
                  <a:srgbClr val="3366FF"/>
                </a:solidFill>
              </a:rPr>
              <a:t>SM.</a:t>
            </a:r>
          </a:p>
          <a:p>
            <a:pPr marL="0" lvl="1"/>
            <a:r>
              <a:rPr lang="en-US" sz="2200" b="1" dirty="0"/>
              <a:t>	</a:t>
            </a:r>
            <a:r>
              <a:rPr lang="en-US" sz="2200" b="1" dirty="0" smtClean="0"/>
              <a:t>b)	Direct CP Violation: CKM </a:t>
            </a:r>
            <a:r>
              <a:rPr lang="en-US" sz="2200" b="1" dirty="0"/>
              <a:t>angle </a:t>
            </a:r>
            <a:r>
              <a:rPr lang="en-US" sz="22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dirty="0" smtClean="0"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  <a:cs typeface="Symbol" charset="2"/>
              </a:rPr>
              <a:t>Large CP violation in many decays, consistent with 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</a:rPr>
              <a:t>CKM.</a:t>
            </a:r>
            <a:endParaRPr lang="en-US" sz="2000" dirty="0">
              <a:solidFill>
                <a:srgbClr val="3366FF"/>
              </a:solidFill>
              <a:latin typeface="Symbol" charset="2"/>
              <a:cs typeface="Symbol" charset="2"/>
            </a:endParaRPr>
          </a:p>
          <a:p>
            <a:pPr marL="0" lvl="1"/>
            <a:r>
              <a:rPr lang="en-US" sz="2200" dirty="0" smtClean="0">
                <a:latin typeface="Symbol" charset="2"/>
                <a:cs typeface="Symbol" charset="2"/>
              </a:rPr>
              <a:t>	</a:t>
            </a:r>
            <a:r>
              <a:rPr lang="en-US" sz="2200" dirty="0" smtClean="0">
                <a:cs typeface="Symbol" charset="2"/>
              </a:rPr>
              <a:t>c)	</a:t>
            </a:r>
            <a:r>
              <a:rPr lang="en-US" sz="2200" dirty="0"/>
              <a:t>Time dependent CP violation: CKM angles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d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s</a:t>
            </a:r>
            <a:r>
              <a:rPr lang="en-US" sz="2200" baseline="-250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and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  </a:t>
            </a:r>
            <a:r>
              <a:rPr lang="en-US" sz="2000" b="1" dirty="0" err="1" smtClean="0">
                <a:solidFill>
                  <a:srgbClr val="660066"/>
                </a:solidFill>
                <a:cs typeface="Symbol" charset="2"/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) Mixing phases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US" sz="2000" b="1" baseline="-25000" dirty="0">
                <a:solidFill>
                  <a:srgbClr val="FF0000"/>
                </a:solidFill>
                <a:cs typeface="Symbol" charset="2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        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loop diagrams 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iii)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tree diagrams</a:t>
            </a:r>
            <a:endParaRPr lang="en-US" sz="2000" b="1" dirty="0">
              <a:solidFill>
                <a:srgbClr val="660066"/>
              </a:solidFill>
              <a:cs typeface="Symbol" charset="2"/>
            </a:endParaRPr>
          </a:p>
          <a:p>
            <a:pPr marL="0" lvl="1"/>
            <a:endParaRPr lang="en-US" dirty="0" smtClean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2779648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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59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4900" y="1574800"/>
            <a:ext cx="7467600" cy="38989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1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4A61-34E9-574F-BF83-1D1706FA15CE}" type="slidenum">
              <a:rPr lang="en-US"/>
              <a:pPr/>
              <a:t>6</a:t>
            </a:fld>
            <a:endParaRPr lang="en-US"/>
          </a:p>
        </p:txBody>
      </p:sp>
      <p:sp>
        <p:nvSpPr>
          <p:cNvPr id="65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 Meson Production: the </a:t>
            </a:r>
            <a:r>
              <a:rPr lang="ja-JP" altLang="en-US"/>
              <a:t>“</a:t>
            </a:r>
            <a:r>
              <a:rPr lang="en-US"/>
              <a:t>easy</a:t>
            </a:r>
            <a:r>
              <a:rPr lang="ja-JP" altLang="en-US"/>
              <a:t>”</a:t>
            </a:r>
            <a:r>
              <a:rPr lang="en-US"/>
              <a:t> way…</a:t>
            </a:r>
          </a:p>
        </p:txBody>
      </p:sp>
      <p:sp>
        <p:nvSpPr>
          <p:cNvPr id="650243" name="Rectangle 3"/>
          <p:cNvSpPr>
            <a:spLocks noChangeArrowheads="1"/>
          </p:cNvSpPr>
          <p:nvPr/>
        </p:nvSpPr>
        <p:spPr bwMode="auto">
          <a:xfrm>
            <a:off x="457200" y="990600"/>
            <a:ext cx="7772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99"/>
                </a:solidFill>
                <a:ea typeface="ＭＳ Ｐゴシック" charset="0"/>
              </a:rPr>
              <a:t>Electron-Positron collider:  </a:t>
            </a:r>
            <a:r>
              <a:rPr lang="en-US" sz="2400" dirty="0" err="1">
                <a:solidFill>
                  <a:srgbClr val="000099"/>
                </a:solidFill>
                <a:ea typeface="ＭＳ Ｐゴシック" charset="0"/>
              </a:rPr>
              <a:t>e</a:t>
            </a:r>
            <a:r>
              <a:rPr lang="en-US" sz="2400" baseline="30000" dirty="0" err="1">
                <a:solidFill>
                  <a:srgbClr val="000099"/>
                </a:solidFill>
                <a:ea typeface="ＭＳ Ｐゴシック" charset="0"/>
              </a:rPr>
              <a:t>+</a:t>
            </a:r>
            <a:r>
              <a:rPr lang="en-US" sz="2400" dirty="0" err="1">
                <a:solidFill>
                  <a:srgbClr val="000099"/>
                </a:solidFill>
                <a:ea typeface="ＭＳ Ｐゴシック" charset="0"/>
              </a:rPr>
              <a:t>e</a:t>
            </a:r>
            <a:r>
              <a:rPr lang="en-US" sz="2400" baseline="30000" dirty="0">
                <a:solidFill>
                  <a:srgbClr val="000099"/>
                </a:solidFill>
                <a:ea typeface="ＭＳ Ｐゴシック" charset="0"/>
              </a:rPr>
              <a:t>-</a:t>
            </a:r>
            <a:r>
              <a:rPr lang="en-US" sz="2400" dirty="0">
                <a:solidFill>
                  <a:srgbClr val="000099"/>
                </a:solidFill>
                <a:ea typeface="ＭＳ Ｐゴシック" charset="0"/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ＭＳ Ｐゴシック" charset="0"/>
                <a:sym typeface="Symbol" charset="0"/>
              </a:rPr>
              <a:t></a:t>
            </a:r>
            <a:r>
              <a:rPr lang="en-US" sz="2400" dirty="0">
                <a:solidFill>
                  <a:srgbClr val="000099"/>
                </a:solidFill>
                <a:ea typeface="ＭＳ Ｐゴシック" charset="0"/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ＭＳ Ｐゴシック" charset="0"/>
                <a:sym typeface="Symbol" charset="0"/>
              </a:rPr>
              <a:t></a:t>
            </a:r>
            <a:r>
              <a:rPr lang="en-US" sz="2400" dirty="0">
                <a:solidFill>
                  <a:srgbClr val="000099"/>
                </a:solidFill>
                <a:ea typeface="ＭＳ Ｐゴシック" charset="0"/>
              </a:rPr>
              <a:t>(4s) </a:t>
            </a:r>
            <a:r>
              <a:rPr lang="en-US" sz="2400" dirty="0">
                <a:solidFill>
                  <a:srgbClr val="000099"/>
                </a:solidFill>
                <a:ea typeface="ＭＳ Ｐゴシック" charset="0"/>
                <a:sym typeface="Symbol" charset="0"/>
              </a:rPr>
              <a:t></a:t>
            </a:r>
            <a:r>
              <a:rPr lang="en-US" sz="2400" dirty="0">
                <a:solidFill>
                  <a:srgbClr val="000099"/>
                </a:solidFill>
                <a:ea typeface="ＭＳ Ｐゴシック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ea typeface="ＭＳ Ｐゴシック" charset="0"/>
              </a:rPr>
              <a:t>B</a:t>
            </a:r>
            <a:r>
              <a:rPr lang="en-US" sz="2400" baseline="30000" dirty="0" smtClean="0">
                <a:solidFill>
                  <a:srgbClr val="000099"/>
                </a:solidFill>
                <a:ea typeface="ＭＳ Ｐゴシック" charset="0"/>
              </a:rPr>
              <a:t>0 </a:t>
            </a:r>
            <a:r>
              <a:rPr lang="en-US" sz="2400" dirty="0" smtClean="0">
                <a:solidFill>
                  <a:srgbClr val="000099"/>
                </a:solidFill>
                <a:ea typeface="ＭＳ Ｐゴシック" charset="0"/>
              </a:rPr>
              <a:t>B</a:t>
            </a:r>
            <a:r>
              <a:rPr lang="en-US" sz="2400" baseline="30000" dirty="0" smtClean="0">
                <a:solidFill>
                  <a:srgbClr val="000099"/>
                </a:solidFill>
                <a:ea typeface="ＭＳ Ｐゴシック" charset="0"/>
              </a:rPr>
              <a:t>0</a:t>
            </a:r>
            <a:endParaRPr lang="en-US" sz="2400" baseline="300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Only 4S resonance can produce B meson pair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Low B</a:t>
            </a:r>
            <a:r>
              <a:rPr lang="en-US" sz="2000" baseline="30000" dirty="0">
                <a:solidFill>
                  <a:srgbClr val="000099"/>
                </a:solidFill>
                <a:ea typeface="ＭＳ Ｐゴシック" charset="0"/>
              </a:rPr>
              <a:t>0</a:t>
            </a: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 production cross-section: ~1 </a:t>
            </a:r>
            <a:r>
              <a:rPr lang="en-US" sz="2000" dirty="0" err="1">
                <a:solidFill>
                  <a:srgbClr val="000099"/>
                </a:solidFill>
                <a:ea typeface="ＭＳ Ｐゴシック" charset="0"/>
              </a:rPr>
              <a:t>nb</a:t>
            </a: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Clean environment, </a:t>
            </a:r>
            <a:r>
              <a:rPr lang="en-US" sz="2000" i="1" dirty="0">
                <a:solidFill>
                  <a:srgbClr val="000099"/>
                </a:solidFill>
                <a:ea typeface="ＭＳ Ｐゴシック" charset="0"/>
              </a:rPr>
              <a:t>coherent</a:t>
            </a: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ea typeface="ＭＳ Ｐゴシック" charset="0"/>
              </a:rPr>
              <a:t>B</a:t>
            </a:r>
            <a:r>
              <a:rPr lang="en-US" sz="2000" baseline="30000" dirty="0" smtClean="0">
                <a:solidFill>
                  <a:srgbClr val="000099"/>
                </a:solidFill>
                <a:ea typeface="ＭＳ Ｐゴシック" charset="0"/>
              </a:rPr>
              <a:t>0</a:t>
            </a: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B</a:t>
            </a:r>
            <a:r>
              <a:rPr lang="en-US" sz="2000" baseline="30000" dirty="0">
                <a:solidFill>
                  <a:srgbClr val="000099"/>
                </a:solidFill>
                <a:ea typeface="ＭＳ Ｐゴシック" charset="0"/>
              </a:rPr>
              <a:t>0</a:t>
            </a:r>
            <a:r>
              <a:rPr lang="en-US" sz="2000" baseline="30000" dirty="0" smtClean="0">
                <a:solidFill>
                  <a:srgbClr val="000099"/>
                </a:solidFill>
                <a:ea typeface="ＭＳ Ｐゴシック" charset="0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ea typeface="ＭＳ Ｐゴシック" charset="0"/>
              </a:rPr>
              <a:t> </a:t>
            </a: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production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</p:txBody>
      </p:sp>
      <p:sp>
        <p:nvSpPr>
          <p:cNvPr id="650244" name="Line 4"/>
          <p:cNvSpPr>
            <a:spLocks noChangeShapeType="1"/>
          </p:cNvSpPr>
          <p:nvPr/>
        </p:nvSpPr>
        <p:spPr bwMode="auto">
          <a:xfrm>
            <a:off x="4953000" y="4038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0245" name="Text Box 5"/>
          <p:cNvSpPr txBox="1">
            <a:spLocks noChangeArrowheads="1"/>
          </p:cNvSpPr>
          <p:nvPr/>
        </p:nvSpPr>
        <p:spPr bwMode="auto">
          <a:xfrm>
            <a:off x="3276600" y="3657600"/>
            <a:ext cx="1763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omic Sans MS" charset="0"/>
                <a:ea typeface="ＭＳ Ｐゴシック" charset="0"/>
              </a:rPr>
              <a:t>B</a:t>
            </a:r>
            <a:r>
              <a:rPr lang="en-US" sz="1800" baseline="30000">
                <a:latin typeface="Comic Sans MS" charset="0"/>
                <a:ea typeface="ＭＳ Ｐゴシック" charset="0"/>
              </a:rPr>
              <a:t>0</a:t>
            </a:r>
            <a:r>
              <a:rPr lang="en-US" sz="1800">
                <a:latin typeface="Comic Sans MS" charset="0"/>
                <a:ea typeface="ＭＳ Ｐゴシック" charset="0"/>
              </a:rPr>
              <a:t>B</a:t>
            </a:r>
            <a:r>
              <a:rPr lang="en-US" sz="1800" baseline="30000">
                <a:latin typeface="Comic Sans MS" charset="0"/>
                <a:ea typeface="ＭＳ Ｐゴシック" charset="0"/>
              </a:rPr>
              <a:t>0</a:t>
            </a:r>
            <a:r>
              <a:rPr lang="en-US" sz="1800">
                <a:latin typeface="Comic Sans MS" charset="0"/>
                <a:ea typeface="ＭＳ Ｐゴシック" charset="0"/>
              </a:rPr>
              <a:t> threshold</a:t>
            </a:r>
          </a:p>
        </p:txBody>
      </p:sp>
      <p:grpSp>
        <p:nvGrpSpPr>
          <p:cNvPr id="650246" name="Group 6"/>
          <p:cNvGrpSpPr>
            <a:grpSpLocks/>
          </p:cNvGrpSpPr>
          <p:nvPr/>
        </p:nvGrpSpPr>
        <p:grpSpPr bwMode="auto">
          <a:xfrm>
            <a:off x="330200" y="2582863"/>
            <a:ext cx="8356600" cy="3821112"/>
            <a:chOff x="208" y="1627"/>
            <a:chExt cx="5264" cy="2407"/>
          </a:xfrm>
        </p:grpSpPr>
        <p:grpSp>
          <p:nvGrpSpPr>
            <p:cNvPr id="650247" name="Group 7"/>
            <p:cNvGrpSpPr>
              <a:grpSpLocks/>
            </p:cNvGrpSpPr>
            <p:nvPr/>
          </p:nvGrpSpPr>
          <p:grpSpPr bwMode="auto">
            <a:xfrm>
              <a:off x="208" y="1627"/>
              <a:ext cx="5264" cy="2407"/>
              <a:chOff x="0" y="1627"/>
              <a:chExt cx="5264" cy="2407"/>
            </a:xfrm>
          </p:grpSpPr>
          <p:pic>
            <p:nvPicPr>
              <p:cNvPr id="650248" name="Picture 8" descr="upsilon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27"/>
                <a:ext cx="3864" cy="2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0249" name="Line 9"/>
              <p:cNvSpPr>
                <a:spLocks noChangeShapeType="1"/>
              </p:cNvSpPr>
              <p:nvPr/>
            </p:nvSpPr>
            <p:spPr bwMode="auto">
              <a:xfrm>
                <a:off x="2876" y="1670"/>
                <a:ext cx="0" cy="1967"/>
              </a:xfrm>
              <a:prstGeom prst="line">
                <a:avLst/>
              </a:prstGeom>
              <a:noFill/>
              <a:ln w="25400">
                <a:solidFill>
                  <a:srgbClr val="FF66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250" name="Text Box 10"/>
              <p:cNvSpPr txBox="1">
                <a:spLocks noChangeArrowheads="1"/>
              </p:cNvSpPr>
              <p:nvPr/>
            </p:nvSpPr>
            <p:spPr bwMode="auto">
              <a:xfrm rot="16200000">
                <a:off x="2401" y="2177"/>
                <a:ext cx="119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800">
                    <a:latin typeface="Comic Sans MS" charset="0"/>
                    <a:ea typeface="ＭＳ Ｐゴシック" charset="0"/>
                  </a:rPr>
                  <a:t>BB threshold</a:t>
                </a:r>
                <a:endParaRPr lang="fr-FR" sz="1800">
                  <a:latin typeface="Comic Sans MS" charset="0"/>
                  <a:ea typeface="ＭＳ Ｐゴシック" charset="0"/>
                </a:endParaRPr>
              </a:p>
            </p:txBody>
          </p:sp>
          <p:grpSp>
            <p:nvGrpSpPr>
              <p:cNvPr id="650251" name="Group 11"/>
              <p:cNvGrpSpPr>
                <a:grpSpLocks/>
              </p:cNvGrpSpPr>
              <p:nvPr/>
            </p:nvGrpSpPr>
            <p:grpSpPr bwMode="auto">
              <a:xfrm>
                <a:off x="3179" y="3212"/>
                <a:ext cx="2085" cy="489"/>
                <a:chOff x="-2205" y="3596"/>
                <a:chExt cx="2085" cy="425"/>
              </a:xfrm>
            </p:grpSpPr>
            <p:sp>
              <p:nvSpPr>
                <p:cNvPr id="650252" name="Line 12"/>
                <p:cNvSpPr>
                  <a:spLocks noChangeShapeType="1"/>
                </p:cNvSpPr>
                <p:nvPr/>
              </p:nvSpPr>
              <p:spPr bwMode="auto">
                <a:xfrm>
                  <a:off x="-2187" y="3770"/>
                  <a:ext cx="1077" cy="0"/>
                </a:xfrm>
                <a:prstGeom prst="line">
                  <a:avLst/>
                </a:prstGeom>
                <a:noFill/>
                <a:ln w="25400">
                  <a:solidFill>
                    <a:srgbClr val="FF99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253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-2205" y="3679"/>
                  <a:ext cx="1098" cy="0"/>
                </a:xfrm>
                <a:prstGeom prst="line">
                  <a:avLst/>
                </a:prstGeom>
                <a:noFill/>
                <a:ln w="25400">
                  <a:solidFill>
                    <a:srgbClr val="FF99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254" name="Line 14"/>
                <p:cNvSpPr>
                  <a:spLocks noChangeShapeType="1"/>
                </p:cNvSpPr>
                <p:nvPr/>
              </p:nvSpPr>
              <p:spPr bwMode="auto">
                <a:xfrm>
                  <a:off x="-1546" y="3961"/>
                  <a:ext cx="432" cy="0"/>
                </a:xfrm>
                <a:prstGeom prst="line">
                  <a:avLst/>
                </a:prstGeom>
                <a:noFill/>
                <a:ln w="25400">
                  <a:solidFill>
                    <a:srgbClr val="FF99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255" name="AutoShape 15"/>
                <p:cNvSpPr>
                  <a:spLocks/>
                </p:cNvSpPr>
                <p:nvPr/>
              </p:nvSpPr>
              <p:spPr bwMode="auto">
                <a:xfrm>
                  <a:off x="-1107" y="3601"/>
                  <a:ext cx="109" cy="420"/>
                </a:xfrm>
                <a:prstGeom prst="rightBrace">
                  <a:avLst>
                    <a:gd name="adj1" fmla="val 32110"/>
                    <a:gd name="adj2" fmla="val 50000"/>
                  </a:avLst>
                </a:prstGeom>
                <a:noFill/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aphicFrame>
              <p:nvGraphicFramePr>
                <p:cNvPr id="650256" name="Object 16"/>
                <p:cNvGraphicFramePr>
                  <a:graphicFrameLocks noChangeAspect="1"/>
                </p:cNvGraphicFramePr>
                <p:nvPr/>
              </p:nvGraphicFramePr>
              <p:xfrm>
                <a:off x="-943" y="3596"/>
                <a:ext cx="823" cy="41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83177" name="Equation" r:id="rId4" imgW="965160" imgH="444240" progId="Equation.3">
                        <p:embed/>
                      </p:oleObj>
                    </mc:Choice>
                    <mc:Fallback>
                      <p:oleObj name="Equation" r:id="rId4" imgW="965160" imgH="44424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943" y="3596"/>
                              <a:ext cx="823" cy="41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8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650257" name="Line 17"/>
            <p:cNvSpPr>
              <a:spLocks noChangeShapeType="1"/>
            </p:cNvSpPr>
            <p:nvPr/>
          </p:nvSpPr>
          <p:spPr bwMode="auto">
            <a:xfrm>
              <a:off x="3120" y="2688"/>
              <a:ext cx="0" cy="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0258" name="Text Box 18"/>
          <p:cNvSpPr txBox="1">
            <a:spLocks noChangeArrowheads="1"/>
          </p:cNvSpPr>
          <p:nvPr/>
        </p:nvSpPr>
        <p:spPr bwMode="auto">
          <a:xfrm>
            <a:off x="5511800" y="2655888"/>
            <a:ext cx="6413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omic Sans MS" charset="0"/>
                <a:ea typeface="ＭＳ Ｐゴシック" charset="0"/>
              </a:rPr>
              <a:t>CESR</a:t>
            </a:r>
          </a:p>
          <a:p>
            <a:pPr algn="ctr"/>
            <a:r>
              <a:rPr lang="en-US" sz="1400">
                <a:latin typeface="Comic Sans MS" charset="0"/>
                <a:ea typeface="ＭＳ Ｐゴシック" charset="0"/>
              </a:rPr>
              <a:t>CLEO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540500" y="1054100"/>
            <a:ext cx="228600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59300" y="2222500"/>
            <a:ext cx="228600" cy="0"/>
          </a:xfrm>
          <a:prstGeom prst="line">
            <a:avLst/>
          </a:prstGeom>
          <a:ln w="317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041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6778" y="1685092"/>
            <a:ext cx="70647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0" lvl="1"/>
            <a:r>
              <a:rPr lang="en-US" sz="2200" dirty="0" smtClean="0"/>
              <a:t>	a) 	CP </a:t>
            </a:r>
            <a:r>
              <a:rPr lang="en-US" sz="2200" dirty="0"/>
              <a:t>Violation in B-mixing: </a:t>
            </a:r>
            <a:r>
              <a:rPr lang="en-US" sz="2200" dirty="0" err="1">
                <a:solidFill>
                  <a:srgbClr val="FF0000"/>
                </a:solidFill>
              </a:rPr>
              <a:t>a</a:t>
            </a:r>
            <a:r>
              <a:rPr lang="en-US" sz="2200" baseline="-25000" dirty="0" err="1">
                <a:solidFill>
                  <a:srgbClr val="FF0000"/>
                </a:solidFill>
              </a:rPr>
              <a:t>sl</a:t>
            </a:r>
            <a:r>
              <a:rPr lang="en-US" sz="2200" baseline="30000" dirty="0" err="1">
                <a:solidFill>
                  <a:srgbClr val="FF0000"/>
                </a:solidFill>
              </a:rPr>
              <a:t>d</a:t>
            </a:r>
            <a:r>
              <a:rPr lang="en-US" sz="2200" dirty="0"/>
              <a:t> and </a:t>
            </a:r>
            <a:r>
              <a:rPr lang="en-US" sz="2200" dirty="0" err="1" smtClean="0">
                <a:solidFill>
                  <a:srgbClr val="FF0000"/>
                </a:solidFill>
              </a:rPr>
              <a:t>a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sl</a:t>
            </a:r>
            <a:r>
              <a:rPr lang="en-US" sz="2200" baseline="30000" dirty="0" err="1" smtClean="0">
                <a:solidFill>
                  <a:srgbClr val="FF0000"/>
                </a:solidFill>
              </a:rPr>
              <a:t>s</a:t>
            </a:r>
            <a:endParaRPr lang="en-US" sz="2200" baseline="30000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Unlike </a:t>
            </a:r>
            <a:r>
              <a:rPr lang="en-US" sz="2000" dirty="0" err="1">
                <a:solidFill>
                  <a:srgbClr val="3366FF"/>
                </a:solidFill>
              </a:rPr>
              <a:t>kaons</a:t>
            </a:r>
            <a:r>
              <a:rPr lang="en-US" sz="2000" dirty="0">
                <a:solidFill>
                  <a:srgbClr val="3366FF"/>
                </a:solidFill>
              </a:rPr>
              <a:t>, no large CPV, in agreement with </a:t>
            </a:r>
            <a:r>
              <a:rPr lang="en-US" sz="2000" dirty="0" smtClean="0">
                <a:solidFill>
                  <a:srgbClr val="3366FF"/>
                </a:solidFill>
              </a:rPr>
              <a:t>SM.</a:t>
            </a:r>
          </a:p>
          <a:p>
            <a:pPr marL="0" lvl="1"/>
            <a:r>
              <a:rPr lang="en-US" sz="2200" dirty="0"/>
              <a:t>	</a:t>
            </a:r>
            <a:r>
              <a:rPr lang="en-US" sz="2200" dirty="0" smtClean="0"/>
              <a:t>b)	Direct CP Violation: CKM </a:t>
            </a:r>
            <a:r>
              <a:rPr lang="en-US" sz="2200" dirty="0"/>
              <a:t>angle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dirty="0" smtClean="0"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  <a:cs typeface="Symbol" charset="2"/>
              </a:rPr>
              <a:t>Large CP violation in many decays, consistent with 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</a:rPr>
              <a:t>CKM.</a:t>
            </a:r>
            <a:endParaRPr lang="en-US" sz="2000" dirty="0">
              <a:solidFill>
                <a:srgbClr val="3366FF"/>
              </a:solidFill>
              <a:latin typeface="Symbol" charset="2"/>
              <a:cs typeface="Symbol" charset="2"/>
            </a:endParaRPr>
          </a:p>
          <a:p>
            <a:pPr marL="0" lvl="1"/>
            <a:r>
              <a:rPr lang="en-US" sz="2200" dirty="0" smtClean="0">
                <a:latin typeface="Symbol" charset="2"/>
                <a:cs typeface="Symbol" charset="2"/>
              </a:rPr>
              <a:t>	</a:t>
            </a:r>
            <a:r>
              <a:rPr lang="en-US" sz="2200" b="1" dirty="0" smtClean="0">
                <a:cs typeface="Symbol" charset="2"/>
              </a:rPr>
              <a:t>c)	</a:t>
            </a:r>
            <a:r>
              <a:rPr lang="en-US" sz="2200" b="1" dirty="0"/>
              <a:t>Time dependent CP violation: CKM angles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d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s</a:t>
            </a:r>
            <a:r>
              <a:rPr lang="en-US" sz="2200" baseline="-250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and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  </a:t>
            </a:r>
            <a:r>
              <a:rPr lang="en-US" sz="2000" b="1" dirty="0" err="1" smtClean="0">
                <a:solidFill>
                  <a:srgbClr val="660066"/>
                </a:solidFill>
                <a:cs typeface="Symbol" charset="2"/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) Mixing phases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US" sz="2000" b="1" baseline="-25000" dirty="0">
                <a:solidFill>
                  <a:srgbClr val="FF0000"/>
                </a:solidFill>
                <a:cs typeface="Symbol" charset="2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        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loop diagrams 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iii)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tree diagrams</a:t>
            </a:r>
            <a:endParaRPr lang="en-US" sz="2000" b="1" dirty="0">
              <a:solidFill>
                <a:srgbClr val="660066"/>
              </a:solidFill>
              <a:cs typeface="Symbol" charset="2"/>
            </a:endParaRPr>
          </a:p>
          <a:p>
            <a:pPr marL="0" lvl="1"/>
            <a:endParaRPr lang="en-US" dirty="0" smtClean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3401948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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60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4900" y="1574800"/>
            <a:ext cx="7467600" cy="38989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1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6778" y="1685092"/>
            <a:ext cx="70647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0" lvl="1"/>
            <a:r>
              <a:rPr lang="en-US" sz="2200" dirty="0" smtClean="0"/>
              <a:t>	a) 	CP </a:t>
            </a:r>
            <a:r>
              <a:rPr lang="en-US" sz="2200" dirty="0"/>
              <a:t>Violation in B-mixing: </a:t>
            </a:r>
            <a:r>
              <a:rPr lang="en-US" sz="2200" dirty="0" err="1">
                <a:solidFill>
                  <a:srgbClr val="FF0000"/>
                </a:solidFill>
              </a:rPr>
              <a:t>a</a:t>
            </a:r>
            <a:r>
              <a:rPr lang="en-US" sz="2200" baseline="-25000" dirty="0" err="1">
                <a:solidFill>
                  <a:srgbClr val="FF0000"/>
                </a:solidFill>
              </a:rPr>
              <a:t>sl</a:t>
            </a:r>
            <a:r>
              <a:rPr lang="en-US" sz="2200" baseline="30000" dirty="0" err="1">
                <a:solidFill>
                  <a:srgbClr val="FF0000"/>
                </a:solidFill>
              </a:rPr>
              <a:t>d</a:t>
            </a:r>
            <a:r>
              <a:rPr lang="en-US" sz="2200" dirty="0"/>
              <a:t> and </a:t>
            </a:r>
            <a:r>
              <a:rPr lang="en-US" sz="2200" dirty="0" err="1" smtClean="0">
                <a:solidFill>
                  <a:srgbClr val="FF0000"/>
                </a:solidFill>
              </a:rPr>
              <a:t>a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sl</a:t>
            </a:r>
            <a:r>
              <a:rPr lang="en-US" sz="2200" baseline="30000" dirty="0" err="1" smtClean="0">
                <a:solidFill>
                  <a:srgbClr val="FF0000"/>
                </a:solidFill>
              </a:rPr>
              <a:t>s</a:t>
            </a:r>
            <a:endParaRPr lang="en-US" sz="2200" baseline="30000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Unlike </a:t>
            </a:r>
            <a:r>
              <a:rPr lang="en-US" sz="2000" dirty="0" err="1">
                <a:solidFill>
                  <a:srgbClr val="3366FF"/>
                </a:solidFill>
              </a:rPr>
              <a:t>kaons</a:t>
            </a:r>
            <a:r>
              <a:rPr lang="en-US" sz="2000" dirty="0">
                <a:solidFill>
                  <a:srgbClr val="3366FF"/>
                </a:solidFill>
              </a:rPr>
              <a:t>, no large CPV, in agreement with </a:t>
            </a:r>
            <a:r>
              <a:rPr lang="en-US" sz="2000" dirty="0" smtClean="0">
                <a:solidFill>
                  <a:srgbClr val="3366FF"/>
                </a:solidFill>
              </a:rPr>
              <a:t>SM.</a:t>
            </a:r>
          </a:p>
          <a:p>
            <a:pPr marL="0" lvl="1"/>
            <a:r>
              <a:rPr lang="en-US" sz="2200" dirty="0"/>
              <a:t>	</a:t>
            </a:r>
            <a:r>
              <a:rPr lang="en-US" sz="2200" dirty="0" smtClean="0"/>
              <a:t>b)	Direct CP Violation: CKM </a:t>
            </a:r>
            <a:r>
              <a:rPr lang="en-US" sz="2200" dirty="0"/>
              <a:t>angle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dirty="0" smtClean="0"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  <a:cs typeface="Symbol" charset="2"/>
              </a:rPr>
              <a:t>Large CP violation in many decays, consistent with 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</a:rPr>
              <a:t>CKM.</a:t>
            </a:r>
            <a:endParaRPr lang="en-US" sz="2000" dirty="0">
              <a:solidFill>
                <a:srgbClr val="3366FF"/>
              </a:solidFill>
              <a:latin typeface="Symbol" charset="2"/>
              <a:cs typeface="Symbol" charset="2"/>
            </a:endParaRPr>
          </a:p>
          <a:p>
            <a:pPr marL="0" lvl="1"/>
            <a:r>
              <a:rPr lang="en-US" sz="2200" dirty="0" smtClean="0">
                <a:latin typeface="Symbol" charset="2"/>
                <a:cs typeface="Symbol" charset="2"/>
              </a:rPr>
              <a:t>	</a:t>
            </a:r>
            <a:r>
              <a:rPr lang="en-US" sz="2200" b="1" dirty="0" smtClean="0">
                <a:cs typeface="Symbol" charset="2"/>
              </a:rPr>
              <a:t>c)	</a:t>
            </a:r>
            <a:r>
              <a:rPr lang="en-US" sz="2200" b="1" dirty="0"/>
              <a:t>Time dependent CP violation: CKM angles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d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s</a:t>
            </a:r>
            <a:r>
              <a:rPr lang="en-US" sz="2200" baseline="-250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and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  </a:t>
            </a:r>
            <a:r>
              <a:rPr lang="en-US" sz="2000" b="1" dirty="0" err="1" smtClean="0">
                <a:solidFill>
                  <a:srgbClr val="660066"/>
                </a:solidFill>
                <a:cs typeface="Symbol" charset="2"/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) Mixing phases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US" sz="2000" b="1" baseline="-25000" dirty="0">
                <a:solidFill>
                  <a:srgbClr val="FF0000"/>
                </a:solidFill>
                <a:cs typeface="Symbol" charset="2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        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loop diagrams 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iii)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tree diagrams</a:t>
            </a:r>
            <a:endParaRPr lang="en-US" sz="2000" b="1" dirty="0">
              <a:solidFill>
                <a:srgbClr val="660066"/>
              </a:solidFill>
              <a:cs typeface="Symbol" charset="2"/>
            </a:endParaRPr>
          </a:p>
          <a:p>
            <a:pPr marL="0" lvl="1"/>
            <a:endParaRPr lang="en-US" dirty="0" smtClean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3732148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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61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4900" y="1574800"/>
            <a:ext cx="7467600" cy="38989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8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Dependent CP Violation: </a:t>
            </a:r>
            <a:r>
              <a:rPr lang="en-US" dirty="0" err="1" smtClean="0"/>
              <a:t>Eigenstates</a:t>
            </a:r>
            <a:r>
              <a:rPr lang="en-US" dirty="0" smtClean="0"/>
              <a:t>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CP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461" y="4960620"/>
            <a:ext cx="8398248" cy="12958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Extraction of            and              require </a:t>
            </a:r>
            <a:r>
              <a:rPr lang="en-US" dirty="0" err="1" smtClean="0">
                <a:solidFill>
                  <a:srgbClr val="000090"/>
                </a:solidFill>
              </a:rPr>
              <a:t>flavour</a:t>
            </a:r>
            <a:r>
              <a:rPr lang="en-US" dirty="0" smtClean="0">
                <a:solidFill>
                  <a:srgbClr val="000090"/>
                </a:solidFill>
              </a:rPr>
              <a:t> tagging:   knowing the </a:t>
            </a:r>
            <a:r>
              <a:rPr lang="en-US" dirty="0" err="1" smtClean="0">
                <a:solidFill>
                  <a:srgbClr val="000090"/>
                </a:solidFill>
              </a:rPr>
              <a:t>flavour</a:t>
            </a:r>
            <a:r>
              <a:rPr lang="en-US" dirty="0" smtClean="0">
                <a:solidFill>
                  <a:srgbClr val="000090"/>
                </a:solidFill>
              </a:rPr>
              <a:t> of the B-meson at production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Measure </a:t>
            </a:r>
            <a:r>
              <a:rPr lang="en-US" i="1" dirty="0" err="1" smtClean="0">
                <a:latin typeface="Symbol"/>
              </a:rPr>
              <a:t>f</a:t>
            </a:r>
            <a:r>
              <a:rPr lang="en-US" i="1" baseline="-25000" dirty="0" err="1" smtClean="0"/>
              <a:t>d</a:t>
            </a:r>
            <a:r>
              <a:rPr lang="en-US" dirty="0" smtClean="0">
                <a:solidFill>
                  <a:srgbClr val="000090"/>
                </a:solidFill>
              </a:rPr>
              <a:t> (                                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) </a:t>
            </a:r>
            <a:r>
              <a:rPr lang="en-US" dirty="0" smtClean="0">
                <a:solidFill>
                  <a:srgbClr val="000090"/>
                </a:solidFill>
              </a:rPr>
              <a:t>and </a:t>
            </a:r>
            <a:r>
              <a:rPr lang="en-US" i="1" dirty="0" err="1" smtClean="0">
                <a:latin typeface="Symbol"/>
              </a:rPr>
              <a:t>f</a:t>
            </a:r>
            <a:r>
              <a:rPr lang="en-US" i="1" baseline="-25000" dirty="0" err="1" smtClean="0"/>
              <a:t>s</a:t>
            </a:r>
            <a:r>
              <a:rPr lang="en-US" baseline="-25000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(                                       )</a:t>
            </a: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5" name="Group 48"/>
          <p:cNvGrpSpPr/>
          <p:nvPr/>
        </p:nvGrpSpPr>
        <p:grpSpPr>
          <a:xfrm>
            <a:off x="336249" y="873339"/>
            <a:ext cx="2600585" cy="1159528"/>
            <a:chOff x="1214414" y="1214422"/>
            <a:chExt cx="2750110" cy="1231167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714480" y="1428736"/>
              <a:ext cx="1500198" cy="158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6200000" flipH="1">
              <a:off x="1678761" y="1607331"/>
              <a:ext cx="428628" cy="35719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14414" y="1214422"/>
              <a:ext cx="444474" cy="58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nl-NL" sz="3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71670" y="1857364"/>
              <a:ext cx="444474" cy="58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nl-NL" sz="3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143108" y="1928802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500298" y="1582724"/>
              <a:ext cx="723904" cy="41751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286117" y="1214422"/>
              <a:ext cx="678407" cy="62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CP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48"/>
          <p:cNvGrpSpPr/>
          <p:nvPr/>
        </p:nvGrpSpPr>
        <p:grpSpPr>
          <a:xfrm>
            <a:off x="6347799" y="842053"/>
            <a:ext cx="2546166" cy="1227717"/>
            <a:chOff x="1214414" y="1214422"/>
            <a:chExt cx="2769492" cy="1227717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714480" y="1428736"/>
              <a:ext cx="1500198" cy="158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H="1">
              <a:off x="1678761" y="1607331"/>
              <a:ext cx="428628" cy="35719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14414" y="1214422"/>
              <a:ext cx="5879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71670" y="1857364"/>
              <a:ext cx="5879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2143108" y="1928802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500298" y="1582724"/>
              <a:ext cx="723904" cy="41751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286116" y="1214422"/>
              <a:ext cx="6977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CP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858" y="4173104"/>
            <a:ext cx="4078912" cy="419298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1" y="2595494"/>
            <a:ext cx="8092145" cy="847607"/>
          </a:xfrm>
          <a:prstGeom prst="rect">
            <a:avLst/>
          </a:prstGeom>
          <a:ln>
            <a:noFill/>
          </a:ln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628" y="4984124"/>
            <a:ext cx="689562" cy="3271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314" y="4984124"/>
            <a:ext cx="813329" cy="327100"/>
          </a:xfrm>
          <a:prstGeom prst="rect">
            <a:avLst/>
          </a:prstGeom>
        </p:spPr>
      </p:pic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62</a:t>
            </a:fld>
            <a:endParaRPr lang="nl-NL" dirty="0"/>
          </a:p>
        </p:txBody>
      </p:sp>
      <p:sp>
        <p:nvSpPr>
          <p:cNvPr id="39" name="Rectangle 38"/>
          <p:cNvSpPr/>
          <p:nvPr/>
        </p:nvSpPr>
        <p:spPr>
          <a:xfrm>
            <a:off x="385710" y="2314228"/>
            <a:ext cx="8381999" cy="2398889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1" y="1279451"/>
            <a:ext cx="800100" cy="5334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0619" y="1291321"/>
            <a:ext cx="762000" cy="533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538" y="5703451"/>
            <a:ext cx="2745183" cy="596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47" y="5691907"/>
            <a:ext cx="2422748" cy="5969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89423" y="592431"/>
            <a:ext cx="3097910" cy="1502739"/>
            <a:chOff x="3089423" y="592431"/>
            <a:chExt cx="3097910" cy="1502739"/>
          </a:xfrm>
        </p:grpSpPr>
        <p:grpSp>
          <p:nvGrpSpPr>
            <p:cNvPr id="37" name="Group 35"/>
            <p:cNvGrpSpPr/>
            <p:nvPr/>
          </p:nvGrpSpPr>
          <p:grpSpPr>
            <a:xfrm>
              <a:off x="3089423" y="592431"/>
              <a:ext cx="3097910" cy="1502739"/>
              <a:chOff x="378369" y="1044010"/>
              <a:chExt cx="4236720" cy="2100866"/>
            </a:xfrm>
          </p:grpSpPr>
          <p:pic>
            <p:nvPicPr>
              <p:cNvPr id="38" name="Picture 37" descr="BoxDiagram.tiff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8369" y="1057726"/>
                <a:ext cx="4236720" cy="2087150"/>
              </a:xfrm>
              <a:prstGeom prst="rect">
                <a:avLst/>
              </a:prstGeom>
            </p:spPr>
          </p:pic>
          <p:sp>
            <p:nvSpPr>
              <p:cNvPr id="42" name="Rectangle 41"/>
              <p:cNvSpPr/>
              <p:nvPr/>
            </p:nvSpPr>
            <p:spPr>
              <a:xfrm>
                <a:off x="749653" y="1044010"/>
                <a:ext cx="416560" cy="317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126890" y="640671"/>
              <a:ext cx="246718" cy="159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3076723" y="673100"/>
            <a:ext cx="3131195" cy="1384299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79786" y="1108755"/>
            <a:ext cx="4844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f</a:t>
            </a:r>
            <a:r>
              <a:rPr lang="en-US" sz="2200" i="1" baseline="-25000" dirty="0" err="1" smtClean="0">
                <a:solidFill>
                  <a:srgbClr val="0000FF"/>
                </a:solidFill>
              </a:rPr>
              <a:t>q</a:t>
            </a:r>
            <a:endParaRPr lang="en-US" sz="2200" i="1" dirty="0">
              <a:solidFill>
                <a:srgbClr val="0000FF"/>
              </a:solidFill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1" y="3474851"/>
            <a:ext cx="79502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8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in2beta_JPsiKs_Fig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18" y="3088814"/>
            <a:ext cx="5265482" cy="35024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63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609536" y="-1156717"/>
            <a:ext cx="4020756" cy="4141217"/>
            <a:chOff x="137915" y="700501"/>
            <a:chExt cx="6599133" cy="4258891"/>
          </a:xfrm>
        </p:grpSpPr>
        <p:pic>
          <p:nvPicPr>
            <p:cNvPr id="8" name="Picture 7" descr="BaBar_B0B0bar_JPsiKs_Asymmetry_ICHEP200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15" y="700502"/>
              <a:ext cx="6579809" cy="425889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78190" y="700501"/>
              <a:ext cx="6458858" cy="1948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FFFF00"/>
                </a:solidFill>
              </a:rPr>
              <a:t>(</a:t>
            </a:r>
            <a:r>
              <a:rPr lang="en-US" sz="3100" dirty="0" err="1" smtClean="0">
                <a:solidFill>
                  <a:srgbClr val="FFFF00"/>
                </a:solidFill>
              </a:rPr>
              <a:t>B</a:t>
            </a:r>
            <a:r>
              <a:rPr lang="en-US" sz="3100" baseline="-25000" dirty="0" err="1" smtClean="0">
                <a:solidFill>
                  <a:srgbClr val="FFFF00"/>
                </a:solidFill>
              </a:rPr>
              <a:t>d</a:t>
            </a:r>
            <a:r>
              <a:rPr lang="en-US" sz="3100" dirty="0">
                <a:solidFill>
                  <a:srgbClr val="FFFF00"/>
                </a:solidFill>
              </a:rPr>
              <a:t>-</a:t>
            </a:r>
            <a:r>
              <a:rPr lang="en-US" sz="3100" dirty="0" smtClean="0">
                <a:solidFill>
                  <a:srgbClr val="FFFF00"/>
                </a:solidFill>
              </a:rPr>
              <a:t>meson)     </a:t>
            </a:r>
            <a:r>
              <a:rPr lang="en-US" sz="3600" i="1" dirty="0" err="1" smtClean="0">
                <a:latin typeface="Symbol"/>
              </a:rPr>
              <a:t>f</a:t>
            </a:r>
            <a:r>
              <a:rPr lang="en-US" i="1" baseline="-25000" dirty="0" err="1" smtClean="0"/>
              <a:t>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: B-factory golden mode: B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J/</a:t>
            </a:r>
            <a:r>
              <a:rPr lang="en-US" dirty="0" smtClean="0">
                <a:latin typeface="Symbol"/>
                <a:sym typeface="Wingdings"/>
              </a:rPr>
              <a:t>y</a:t>
            </a:r>
            <a:r>
              <a:rPr lang="en-US" dirty="0" smtClean="0">
                <a:sym typeface="Wingdings"/>
              </a:rPr>
              <a:t> K</a:t>
            </a:r>
            <a:r>
              <a:rPr lang="en-US" baseline="-25000" dirty="0" smtClean="0">
                <a:sym typeface="Wingdings"/>
              </a:rPr>
              <a:t>s</a:t>
            </a:r>
            <a:endParaRPr lang="en-US" baseline="-25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837560" y="1647379"/>
            <a:ext cx="0" cy="1596572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68645" y="2552700"/>
            <a:ext cx="0" cy="334468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351" y="273028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u="sng" dirty="0" smtClean="0"/>
              <a:t>Babar: </a:t>
            </a:r>
            <a:endParaRPr lang="en-US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347244" y="4764162"/>
            <a:ext cx="405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(Not so golden mode for </a:t>
            </a:r>
            <a:r>
              <a:rPr lang="en-US" dirty="0" err="1" smtClean="0"/>
              <a:t>LHCb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dirty="0" smtClean="0"/>
              <a:t>K</a:t>
            </a:r>
            <a:r>
              <a:rPr lang="en-US" baseline="-25000" dirty="0" smtClean="0"/>
              <a:t>s</a:t>
            </a:r>
            <a:r>
              <a:rPr lang="en-US" dirty="0" smtClean="0"/>
              <a:t> decays often outside </a:t>
            </a:r>
            <a:r>
              <a:rPr lang="en-US" dirty="0" err="1" smtClean="0"/>
              <a:t>Velo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Bab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6" y="760177"/>
            <a:ext cx="1080100" cy="14932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18518" y="1791789"/>
            <a:ext cx="2457373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90"/>
                </a:solidFill>
              </a:rPr>
              <a:t>BaBar</a:t>
            </a:r>
            <a:r>
              <a:rPr lang="en-US" sz="1200" b="1" dirty="0" smtClean="0">
                <a:solidFill>
                  <a:srgbClr val="000090"/>
                </a:solidFill>
              </a:rPr>
              <a:t>: Phys.Rev.D79 (2009) 072009</a:t>
            </a:r>
          </a:p>
          <a:p>
            <a:r>
              <a:rPr lang="en-US" sz="1200" b="1" dirty="0" smtClean="0">
                <a:solidFill>
                  <a:srgbClr val="000090"/>
                </a:solidFill>
              </a:rPr>
              <a:t>Belle:  PRL 108 (2012) 171802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01" y="446228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u="sng" dirty="0" err="1" smtClean="0"/>
              <a:t>LHCb</a:t>
            </a:r>
            <a:r>
              <a:rPr lang="en-US" u="sng" dirty="0" smtClean="0"/>
              <a:t>: </a:t>
            </a:r>
            <a:endParaRPr lang="en-US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1457279" y="4487341"/>
            <a:ext cx="1673580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PRL. 115 (2015) 031601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6238" y="766011"/>
            <a:ext cx="2362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B-factories: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Coherent production,  </a:t>
            </a:r>
          </a:p>
          <a:p>
            <a:r>
              <a:rPr lang="en-US" dirty="0" smtClean="0"/>
              <a:t>   clean </a:t>
            </a:r>
            <a:r>
              <a:rPr lang="en-US" dirty="0" err="1" smtClean="0"/>
              <a:t>flavour</a:t>
            </a:r>
            <a:r>
              <a:rPr lang="en-US" dirty="0" smtClean="0"/>
              <a:t> tag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21200" y="5952563"/>
            <a:ext cx="3241017" cy="400110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( CKM Mixing Phase: </a:t>
            </a:r>
            <a:r>
              <a:rPr lang="en-US" sz="2000" i="1" dirty="0" err="1" smtClean="0">
                <a:solidFill>
                  <a:srgbClr val="FF0000"/>
                </a:solidFill>
                <a:latin typeface="Symbol"/>
              </a:rPr>
              <a:t>f</a:t>
            </a:r>
            <a:r>
              <a:rPr lang="en-US" sz="2000" i="1" baseline="-25000" dirty="0" err="1" smtClean="0">
                <a:solidFill>
                  <a:srgbClr val="FF0000"/>
                </a:solidFill>
              </a:rPr>
              <a:t>d</a:t>
            </a:r>
            <a:r>
              <a:rPr lang="en-US" sz="2000" i="1" baseline="-25000" dirty="0" smtClean="0">
                <a:solidFill>
                  <a:srgbClr val="FF0000"/>
                </a:solidFill>
                <a:latin typeface="Symbol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Symbol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= 2</a:t>
            </a:r>
            <a:r>
              <a:rPr lang="en-US" sz="2000" i="1" dirty="0" smtClean="0">
                <a:solidFill>
                  <a:srgbClr val="FF0000"/>
                </a:solidFill>
                <a:latin typeface="Symbol"/>
              </a:rPr>
              <a:t>b </a:t>
            </a:r>
            <a:r>
              <a:rPr lang="en-US" dirty="0" smtClean="0">
                <a:solidFill>
                  <a:srgbClr val="660066"/>
                </a:solidFill>
                <a:latin typeface="Symbol"/>
              </a:rPr>
              <a:t>)</a:t>
            </a:r>
            <a:endParaRPr lang="en-US" baseline="-25000" dirty="0">
              <a:solidFill>
                <a:srgbClr val="660066"/>
              </a:solidFill>
              <a:latin typeface="Symbol"/>
            </a:endParaRPr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9" y="5330263"/>
            <a:ext cx="3683000" cy="4826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9" y="2996817"/>
            <a:ext cx="3683000" cy="4826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786" y="347941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u="sng" dirty="0" smtClean="0"/>
              <a:t>Belle: </a:t>
            </a:r>
            <a:endParaRPr lang="en-US" u="sng" dirty="0"/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3800"/>
            <a:ext cx="36830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0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  <p:bldP spid="2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3" descr="BsMixDsMinKPlus"/>
          <p:cNvPicPr>
            <a:picLocks noChangeAspect="1" noChangeArrowheads="1"/>
          </p:cNvPicPr>
          <p:nvPr/>
        </p:nvPicPr>
        <p:blipFill>
          <a:blip r:embed="rId2"/>
          <a:srcRect t="33713" r="47690"/>
          <a:stretch>
            <a:fillRect/>
          </a:stretch>
        </p:blipFill>
        <p:spPr bwMode="auto">
          <a:xfrm>
            <a:off x="283791" y="1408922"/>
            <a:ext cx="2926711" cy="1378072"/>
          </a:xfrm>
          <a:prstGeom prst="rect">
            <a:avLst/>
          </a:prstGeom>
          <a:noFill/>
        </p:spPr>
      </p:pic>
      <p:pic>
        <p:nvPicPr>
          <p:cNvPr id="28" name="Picture 27" descr="BsJPsiPhi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0" y="1124398"/>
            <a:ext cx="2932229" cy="1342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(</a:t>
            </a:r>
            <a:r>
              <a:rPr lang="en-US" sz="3100" dirty="0" err="1" smtClean="0">
                <a:solidFill>
                  <a:srgbClr val="FFFF00"/>
                </a:solidFill>
              </a:rPr>
              <a:t>B</a:t>
            </a:r>
            <a:r>
              <a:rPr lang="en-US" sz="3100" baseline="-25000" dirty="0" err="1" smtClean="0">
                <a:solidFill>
                  <a:srgbClr val="FFFF00"/>
                </a:solidFill>
              </a:rPr>
              <a:t>s</a:t>
            </a:r>
            <a:r>
              <a:rPr lang="en-US" sz="3100" dirty="0" smtClean="0">
                <a:solidFill>
                  <a:srgbClr val="FFFF00"/>
                </a:solidFill>
              </a:rPr>
              <a:t>-meson)     </a:t>
            </a:r>
            <a:r>
              <a:rPr lang="en-US" sz="3600" i="1" dirty="0" err="1" smtClean="0">
                <a:latin typeface="Symbol"/>
              </a:rPr>
              <a:t>f</a:t>
            </a:r>
            <a:r>
              <a:rPr lang="en-US" i="1" baseline="-25000" dirty="0" err="1" smtClean="0"/>
              <a:t>s</a:t>
            </a:r>
            <a:r>
              <a:rPr lang="en-US" i="1" baseline="-25000" dirty="0" smtClean="0"/>
              <a:t> </a:t>
            </a:r>
            <a:r>
              <a:rPr lang="en-US" dirty="0" smtClean="0"/>
              <a:t> :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  <a:r>
              <a:rPr lang="en-US" dirty="0"/>
              <a:t>g</a:t>
            </a:r>
            <a:r>
              <a:rPr lang="en-US" dirty="0" smtClean="0"/>
              <a:t>olden mode: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J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ψ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φ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306" y="1479862"/>
            <a:ext cx="1230100" cy="914375"/>
          </a:xfrm>
          <a:prstGeom prst="rect">
            <a:avLst/>
          </a:prstGeom>
        </p:spPr>
      </p:pic>
      <p:pic>
        <p:nvPicPr>
          <p:cNvPr id="8" name="Picture 7" descr="Tre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60225" y="1388422"/>
            <a:ext cx="887979" cy="10058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91120" y="1676400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pic>
        <p:nvPicPr>
          <p:cNvPr id="13" name="Picture 12" descr="Tre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3427" y="2680504"/>
            <a:ext cx="887979" cy="10058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63109" y="1633723"/>
            <a:ext cx="30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44389" y="2832904"/>
            <a:ext cx="30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</a:t>
            </a:r>
            <a:endParaRPr lang="en-US" sz="3600" dirty="0"/>
          </a:p>
        </p:txBody>
      </p:sp>
      <p:grpSp>
        <p:nvGrpSpPr>
          <p:cNvPr id="5" name="Group 18"/>
          <p:cNvGrpSpPr/>
          <p:nvPr/>
        </p:nvGrpSpPr>
        <p:grpSpPr>
          <a:xfrm>
            <a:off x="253311" y="665138"/>
            <a:ext cx="5780774" cy="3139321"/>
            <a:chOff x="253311" y="601638"/>
            <a:chExt cx="5780774" cy="3139321"/>
          </a:xfrm>
        </p:grpSpPr>
        <p:sp>
          <p:nvSpPr>
            <p:cNvPr id="11" name="TextBox 10"/>
            <p:cNvSpPr txBox="1"/>
            <p:nvPr/>
          </p:nvSpPr>
          <p:spPr>
            <a:xfrm>
              <a:off x="253311" y="601638"/>
              <a:ext cx="5780774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Two decay amplitudes to the same CP </a:t>
              </a:r>
              <a:r>
                <a:rPr lang="en-US" dirty="0" err="1" smtClean="0"/>
                <a:t>eigenstate</a:t>
              </a:r>
              <a:r>
                <a:rPr lang="en-US" dirty="0" smtClean="0"/>
                <a:t> final state.</a:t>
              </a:r>
            </a:p>
            <a:p>
              <a:pPr marL="342900" indent="-342900" algn="r">
                <a:buAutoNum type="arabicParenR"/>
              </a:pPr>
              <a:r>
                <a:rPr lang="en-US" dirty="0" smtClean="0">
                  <a:solidFill>
                    <a:srgbClr val="0000FF"/>
                  </a:solidFill>
                </a:rPr>
                <a:t>via mixing 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J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/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ψ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 </a:t>
              </a:r>
              <a:r>
                <a:rPr lang="en-US" dirty="0" err="1" smtClean="0">
                  <a:solidFill>
                    <a:srgbClr val="0000FF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ϕ</a:t>
              </a:r>
              <a:r>
                <a:rPr lang="en-US" dirty="0" smtClean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r>
                <a:rPr lang="en-US" dirty="0" smtClean="0">
                  <a:solidFill>
                    <a:srgbClr val="0000FF"/>
                  </a:solidFill>
                </a:rPr>
                <a:t>direct: 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J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/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ψ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 </a:t>
              </a:r>
              <a:r>
                <a:rPr lang="en-US" dirty="0" err="1" smtClean="0">
                  <a:solidFill>
                    <a:srgbClr val="0000FF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ϕ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: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052320" y="963612"/>
              <a:ext cx="196973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outerShdw blurRad="40000" dist="20000" dir="5400000" rotWithShape="0">
                <a:srgbClr val="0000FF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3810000" y="2832904"/>
            <a:ext cx="413166" cy="30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0000" y="1358535"/>
            <a:ext cx="413166" cy="30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226805" y="1765803"/>
            <a:ext cx="359683" cy="27715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37521" y="1804660"/>
            <a:ext cx="4541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err="1" smtClean="0">
                <a:solidFill>
                  <a:srgbClr val="FF0000"/>
                </a:solidFill>
                <a:latin typeface="Symbol"/>
              </a:rPr>
              <a:t>b</a:t>
            </a:r>
            <a:r>
              <a:rPr lang="en-US" sz="2600" baseline="-25000" dirty="0" err="1" smtClean="0">
                <a:solidFill>
                  <a:srgbClr val="FF0000"/>
                </a:solidFill>
                <a:latin typeface="Times New Roman"/>
              </a:rPr>
              <a:t>s</a:t>
            </a:r>
            <a:endParaRPr lang="en-US" sz="2600" baseline="-25000" dirty="0">
              <a:solidFill>
                <a:srgbClr val="FF0000"/>
              </a:solidFill>
              <a:latin typeface="Symbo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0811" y="4368948"/>
            <a:ext cx="7900089" cy="1631216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FF"/>
                </a:solidFill>
              </a:rPr>
              <a:t>Technical Complication: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smtClean="0"/>
              <a:t> is a </a:t>
            </a:r>
            <a:r>
              <a:rPr lang="en-US" sz="2000" i="1" dirty="0" err="1" smtClean="0"/>
              <a:t>pseudoscalar</a:t>
            </a:r>
            <a:r>
              <a:rPr lang="en-US" sz="2000" dirty="0" smtClean="0"/>
              <a:t> (s=0)  while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J/ψ </a:t>
            </a:r>
            <a:r>
              <a:rPr lang="en-US" sz="2000" dirty="0" smtClean="0">
                <a:sym typeface="Wingdings"/>
              </a:rPr>
              <a:t>and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  <a:sym typeface="Wingdings"/>
              </a:rPr>
              <a:t>ϕ</a:t>
            </a:r>
            <a:r>
              <a:rPr lang="en-US" sz="2000" dirty="0" smtClean="0"/>
              <a:t> are </a:t>
            </a:r>
            <a:r>
              <a:rPr lang="en-US" sz="2000" i="1" dirty="0" smtClean="0"/>
              <a:t>vector</a:t>
            </a:r>
            <a:r>
              <a:rPr lang="en-US" sz="2000" dirty="0" smtClean="0"/>
              <a:t> particles (s=1)</a:t>
            </a:r>
          </a:p>
          <a:p>
            <a:pPr lvl="1"/>
            <a:r>
              <a:rPr lang="en-US" sz="2000" dirty="0" smtClean="0">
                <a:solidFill>
                  <a:srgbClr val="3366FF"/>
                </a:solidFill>
              </a:rPr>
              <a:t>− Final state is superposition of CP even (L=0 and L=2) CP odd (L=1)</a:t>
            </a:r>
          </a:p>
          <a:p>
            <a:pPr lvl="1"/>
            <a:r>
              <a:rPr lang="en-US" sz="2000" dirty="0" smtClean="0">
                <a:solidFill>
                  <a:srgbClr val="3366FF"/>
                </a:solidFill>
              </a:rPr>
              <a:t>− Requires angular analysis to disentangle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Alternative analysis in pure CP odd </a:t>
            </a:r>
            <a:r>
              <a:rPr lang="en-US" sz="2000" dirty="0" err="1" smtClean="0"/>
              <a:t>eigenstate</a:t>
            </a:r>
            <a:r>
              <a:rPr lang="en-US" sz="2000" dirty="0" smtClean="0"/>
              <a:t> </a:t>
            </a:r>
            <a:r>
              <a:rPr lang="en-US" sz="2000" dirty="0" err="1" smtClean="0"/>
              <a:t>B</a:t>
            </a:r>
            <a:r>
              <a:rPr lang="en-US" sz="2000" baseline="-25000" dirty="0" err="1" smtClean="0"/>
              <a:t>s</a:t>
            </a:r>
            <a:r>
              <a:rPr lang="en-US" sz="2000" dirty="0" err="1" smtClean="0">
                <a:sym typeface="Wingdings"/>
              </a:rPr>
              <a:t>J</a:t>
            </a:r>
            <a:r>
              <a:rPr lang="en-US" sz="2000" dirty="0" smtClean="0">
                <a:sym typeface="Wingdings"/>
              </a:rPr>
              <a:t>/</a:t>
            </a:r>
            <a:r>
              <a:rPr lang="en-US" sz="2000" dirty="0" err="1">
                <a:sym typeface="Wingdings"/>
              </a:rPr>
              <a:t>ψ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err="1">
                <a:latin typeface="Symbol"/>
                <a:sym typeface="Wingdings"/>
              </a:rPr>
              <a:t>p</a:t>
            </a:r>
            <a:r>
              <a:rPr lang="en-US" sz="2000" baseline="30000" dirty="0" err="1">
                <a:latin typeface="Symbol"/>
                <a:sym typeface="Wingdings"/>
              </a:rPr>
              <a:t>+</a:t>
            </a:r>
            <a:r>
              <a:rPr lang="en-US" sz="2000" dirty="0" err="1">
                <a:latin typeface="Symbol"/>
                <a:sym typeface="Wingdings"/>
              </a:rPr>
              <a:t>p</a:t>
            </a:r>
            <a:r>
              <a:rPr lang="en-US" sz="2000" baseline="30000" dirty="0" smtClean="0">
                <a:latin typeface="Symbol"/>
                <a:sym typeface="Wingdings"/>
              </a:rPr>
              <a:t>-</a:t>
            </a:r>
            <a:endParaRPr lang="en-US" sz="2000" baseline="30000" dirty="0">
              <a:sym typeface="Wingdings"/>
            </a:endParaRPr>
          </a:p>
        </p:txBody>
      </p:sp>
      <p:pic>
        <p:nvPicPr>
          <p:cNvPr id="32" name="Picture 31" descr="BsJPsiPhi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640" y="2506133"/>
            <a:ext cx="2932229" cy="134274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39823" y="2189987"/>
            <a:ext cx="359683" cy="27715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64</a:t>
            </a:fld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6854358" y="594780"/>
            <a:ext cx="2276977" cy="677108"/>
          </a:xfrm>
          <a:prstGeom prst="rect">
            <a:avLst/>
          </a:prstGeom>
          <a:ln>
            <a:solidFill>
              <a:srgbClr val="80008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( CKM Mixing </a:t>
            </a:r>
            <a:r>
              <a:rPr lang="en-US" dirty="0" smtClean="0">
                <a:solidFill>
                  <a:srgbClr val="660066"/>
                </a:solidFill>
              </a:rPr>
              <a:t>Phase:</a:t>
            </a:r>
          </a:p>
          <a:p>
            <a:r>
              <a:rPr lang="en-US" sz="2000" dirty="0" smtClean="0">
                <a:solidFill>
                  <a:srgbClr val="660066"/>
                </a:solidFill>
                <a:latin typeface="Symbol"/>
              </a:rPr>
              <a:t>          </a:t>
            </a:r>
            <a:r>
              <a:rPr lang="en-US" sz="2000" dirty="0" err="1" smtClean="0">
                <a:solidFill>
                  <a:srgbClr val="FF0000"/>
                </a:solidFill>
                <a:latin typeface="Symbol"/>
              </a:rPr>
              <a:t>f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s</a:t>
            </a:r>
            <a:r>
              <a:rPr lang="en-US" sz="2000" baseline="-25000" dirty="0" smtClean="0">
                <a:solidFill>
                  <a:srgbClr val="FF0000"/>
                </a:solidFill>
                <a:latin typeface="Symbol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Symbol"/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= </a:t>
            </a:r>
            <a:r>
              <a:rPr lang="en-US" sz="2000" dirty="0" smtClean="0">
                <a:solidFill>
                  <a:srgbClr val="FF0000"/>
                </a:solidFill>
              </a:rPr>
              <a:t>-2</a:t>
            </a:r>
            <a:r>
              <a:rPr lang="en-US" sz="2000" dirty="0" smtClean="0">
                <a:solidFill>
                  <a:srgbClr val="FF0000"/>
                </a:solidFill>
                <a:latin typeface="Symbol"/>
              </a:rPr>
              <a:t>b</a:t>
            </a:r>
            <a:r>
              <a:rPr lang="en-US" sz="2000" baseline="-25000" dirty="0" smtClean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≈ 0</a:t>
            </a:r>
            <a:r>
              <a:rPr lang="en-US" sz="2000" dirty="0" smtClean="0">
                <a:solidFill>
                  <a:srgbClr val="FF0000"/>
                </a:solidFill>
                <a:latin typeface="Symbol"/>
              </a:rPr>
              <a:t> </a:t>
            </a:r>
            <a:r>
              <a:rPr lang="en-US" dirty="0">
                <a:solidFill>
                  <a:srgbClr val="660066"/>
                </a:solidFill>
                <a:latin typeface="Symbol"/>
              </a:rPr>
              <a:t>)</a:t>
            </a:r>
            <a:endParaRPr lang="en-US" baseline="-25000" dirty="0">
              <a:solidFill>
                <a:srgbClr val="660066"/>
              </a:solidFill>
              <a:latin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28139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" y="1333237"/>
            <a:ext cx="4398818" cy="3264124"/>
            <a:chOff x="-1" y="1333237"/>
            <a:chExt cx="4398818" cy="3264124"/>
          </a:xfrm>
        </p:grpSpPr>
        <p:grpSp>
          <p:nvGrpSpPr>
            <p:cNvPr id="11" name="Group 10"/>
            <p:cNvGrpSpPr/>
            <p:nvPr/>
          </p:nvGrpSpPr>
          <p:grpSpPr>
            <a:xfrm>
              <a:off x="-1" y="1333237"/>
              <a:ext cx="4398818" cy="3264124"/>
              <a:chOff x="-1" y="1333237"/>
              <a:chExt cx="4398818" cy="326412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" y="1333237"/>
                <a:ext cx="4312250" cy="3264124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61818" y="3544457"/>
                <a:ext cx="3936999" cy="7158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1078345" y="2332181"/>
              <a:ext cx="445655" cy="277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>
                <a:solidFill>
                  <a:srgbClr val="FFFF00"/>
                </a:solidFill>
              </a:rPr>
              <a:t> (</a:t>
            </a:r>
            <a:r>
              <a:rPr lang="en-US" sz="3100" dirty="0" err="1" smtClean="0">
                <a:solidFill>
                  <a:srgbClr val="FFFF00"/>
                </a:solidFill>
              </a:rPr>
              <a:t>B</a:t>
            </a:r>
            <a:r>
              <a:rPr lang="en-US" sz="3100" baseline="-25000" dirty="0" err="1" smtClean="0">
                <a:solidFill>
                  <a:srgbClr val="FFFF00"/>
                </a:solidFill>
              </a:rPr>
              <a:t>s</a:t>
            </a:r>
            <a:r>
              <a:rPr lang="en-US" sz="3100" dirty="0" smtClean="0">
                <a:solidFill>
                  <a:srgbClr val="FFFF00"/>
                </a:solidFill>
              </a:rPr>
              <a:t>-meson)     </a:t>
            </a:r>
            <a:r>
              <a:rPr lang="en-US" sz="3600" i="1" dirty="0" err="1" smtClean="0">
                <a:latin typeface="Symbol"/>
              </a:rPr>
              <a:t>f</a:t>
            </a:r>
            <a:r>
              <a:rPr lang="en-US" i="1" baseline="-25000" dirty="0" err="1" smtClean="0"/>
              <a:t>s</a:t>
            </a:r>
            <a:r>
              <a:rPr lang="en-US" i="1" baseline="-25000" dirty="0" smtClean="0"/>
              <a:t> </a:t>
            </a:r>
            <a:r>
              <a:rPr lang="en-US" dirty="0" smtClean="0"/>
              <a:t> </a:t>
            </a:r>
            <a:r>
              <a:rPr lang="en-US" dirty="0"/>
              <a:t>: </a:t>
            </a:r>
            <a:r>
              <a:rPr lang="en-US" dirty="0" err="1"/>
              <a:t>LHCb</a:t>
            </a:r>
            <a:r>
              <a:rPr lang="en-US" dirty="0"/>
              <a:t> golden mode: </a:t>
            </a:r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 err="1">
                <a:sym typeface="Wingdings"/>
              </a:rPr>
              <a:t>J</a:t>
            </a:r>
            <a:r>
              <a:rPr lang="en-US" dirty="0">
                <a:sym typeface="Wingdings"/>
              </a:rPr>
              <a:t>/</a:t>
            </a:r>
            <a:r>
              <a:rPr lang="en-US" dirty="0" err="1">
                <a:sym typeface="Wingdings"/>
              </a:rPr>
              <a:t>ψ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φ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925" y="4308736"/>
            <a:ext cx="3108670" cy="2202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555" y="4308736"/>
            <a:ext cx="3174257" cy="22051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65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6229" y="663815"/>
            <a:ext cx="707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Requires combined decay time and angular analysis to statistically disentangle the </a:t>
            </a:r>
            <a:r>
              <a:rPr lang="en-US" dirty="0" smtClean="0">
                <a:solidFill>
                  <a:srgbClr val="FF0000"/>
                </a:solidFill>
              </a:rPr>
              <a:t>CP even </a:t>
            </a:r>
            <a:r>
              <a:rPr lang="en-US" dirty="0" smtClean="0">
                <a:solidFill>
                  <a:srgbClr val="0000FF"/>
                </a:solidFill>
              </a:rPr>
              <a:t>and </a:t>
            </a:r>
            <a:r>
              <a:rPr lang="en-US" dirty="0" smtClean="0">
                <a:solidFill>
                  <a:srgbClr val="006B01"/>
                </a:solidFill>
              </a:rPr>
              <a:t>CP odd </a:t>
            </a:r>
            <a:r>
              <a:rPr lang="en-US" dirty="0" smtClean="0">
                <a:solidFill>
                  <a:srgbClr val="0000FF"/>
                </a:solidFill>
              </a:rPr>
              <a:t>amplitudes…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437" y="2156634"/>
            <a:ext cx="2982375" cy="2103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04" y="3602182"/>
            <a:ext cx="3641466" cy="30971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19812" y="3348184"/>
            <a:ext cx="934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CP even</a:t>
            </a:r>
          </a:p>
          <a:p>
            <a:r>
              <a:rPr lang="en-US" dirty="0" smtClean="0">
                <a:solidFill>
                  <a:srgbClr val="006B01"/>
                </a:solidFill>
              </a:rPr>
              <a:t>CP odd</a:t>
            </a:r>
            <a:endParaRPr lang="en-US" dirty="0">
              <a:solidFill>
                <a:srgbClr val="006B0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638634" y="3556002"/>
            <a:ext cx="58881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50179" y="3835403"/>
            <a:ext cx="588818" cy="0"/>
          </a:xfrm>
          <a:prstGeom prst="line">
            <a:avLst/>
          </a:prstGeom>
          <a:ln>
            <a:solidFill>
              <a:srgbClr val="006B0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12974" y="2009015"/>
            <a:ext cx="1222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spectrum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06885" y="5153875"/>
            <a:ext cx="176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Decay time spectrum</a:t>
            </a:r>
            <a:endParaRPr lang="en-US" dirty="0"/>
          </a:p>
        </p:txBody>
      </p:sp>
      <p:pic>
        <p:nvPicPr>
          <p:cNvPr id="14" name="Picture 13" descr="Jpsi_phi_helicity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27" y="709995"/>
            <a:ext cx="4133273" cy="237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2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ymmetryJpsiPhiJero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5" y="702012"/>
            <a:ext cx="4260281" cy="28923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91182" y="644287"/>
            <a:ext cx="4340521" cy="2848124"/>
            <a:chOff x="5385378" y="725102"/>
            <a:chExt cx="3619500" cy="2451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5378" y="725102"/>
              <a:ext cx="3619500" cy="24511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793182" y="923698"/>
              <a:ext cx="519545" cy="253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>
                <a:solidFill>
                  <a:srgbClr val="FFFF00"/>
                </a:solidFill>
              </a:rPr>
              <a:t> </a:t>
            </a:r>
            <a:r>
              <a:rPr lang="en-US" sz="3100" dirty="0" smtClean="0">
                <a:solidFill>
                  <a:srgbClr val="FFFF00"/>
                </a:solidFill>
              </a:rPr>
              <a:t>(</a:t>
            </a:r>
            <a:r>
              <a:rPr lang="en-US" sz="3100" dirty="0" err="1" smtClean="0">
                <a:solidFill>
                  <a:srgbClr val="FFFF00"/>
                </a:solidFill>
              </a:rPr>
              <a:t>B</a:t>
            </a:r>
            <a:r>
              <a:rPr lang="en-US" sz="3100" baseline="-25000" dirty="0" err="1" smtClean="0">
                <a:solidFill>
                  <a:srgbClr val="FFFF00"/>
                </a:solidFill>
              </a:rPr>
              <a:t>s</a:t>
            </a:r>
            <a:r>
              <a:rPr lang="en-US" sz="3100" dirty="0" smtClean="0">
                <a:solidFill>
                  <a:srgbClr val="FFFF00"/>
                </a:solidFill>
              </a:rPr>
              <a:t>-meson)     </a:t>
            </a:r>
            <a:r>
              <a:rPr lang="en-US" sz="3600" i="1" dirty="0" err="1" smtClean="0">
                <a:latin typeface="Symbol"/>
              </a:rPr>
              <a:t>f</a:t>
            </a:r>
            <a:r>
              <a:rPr lang="en-US" i="1" baseline="-25000" dirty="0" err="1" smtClean="0"/>
              <a:t>s</a:t>
            </a:r>
            <a:r>
              <a:rPr lang="en-US" i="1" baseline="-25000" dirty="0" smtClean="0"/>
              <a:t> </a:t>
            </a:r>
            <a:r>
              <a:rPr lang="en-US" dirty="0" smtClean="0"/>
              <a:t> </a:t>
            </a:r>
            <a:r>
              <a:rPr lang="en-US" dirty="0"/>
              <a:t>: </a:t>
            </a:r>
            <a:r>
              <a:rPr lang="en-US" dirty="0" err="1"/>
              <a:t>LHCb</a:t>
            </a:r>
            <a:r>
              <a:rPr lang="en-US" dirty="0"/>
              <a:t> golden </a:t>
            </a:r>
            <a:r>
              <a:rPr lang="en-US" dirty="0" smtClean="0"/>
              <a:t>mode</a:t>
            </a:r>
            <a:r>
              <a:rPr lang="en-US" dirty="0"/>
              <a:t>: </a:t>
            </a:r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 err="1">
                <a:sym typeface="Wingdings"/>
              </a:rPr>
              <a:t>J</a:t>
            </a:r>
            <a:r>
              <a:rPr lang="en-US" dirty="0">
                <a:sym typeface="Wingdings"/>
              </a:rPr>
              <a:t>/</a:t>
            </a:r>
            <a:r>
              <a:rPr lang="en-US" dirty="0" err="1">
                <a:sym typeface="Wingdings"/>
              </a:rPr>
              <a:t>ψ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66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3296" y="842883"/>
            <a:ext cx="19135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B</a:t>
            </a:r>
            <a:r>
              <a:rPr lang="en-US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200" dirty="0" err="1" smtClean="0">
                <a:solidFill>
                  <a:srgbClr val="0000FF"/>
                </a:solidFill>
                <a:sym typeface="Wingdings"/>
              </a:rPr>
              <a:t>J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/</a:t>
            </a:r>
            <a:r>
              <a:rPr lang="en-US" sz="2200" dirty="0" smtClean="0">
                <a:solidFill>
                  <a:srgbClr val="0000FF"/>
                </a:solidFill>
                <a:latin typeface="Symbol"/>
                <a:sym typeface="Wingdings"/>
              </a:rPr>
              <a:t>y f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(K</a:t>
            </a:r>
            <a:r>
              <a:rPr lang="en-US" sz="22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22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)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3253" y="819071"/>
            <a:ext cx="1620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B</a:t>
            </a:r>
            <a:r>
              <a:rPr lang="en-US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200" dirty="0" err="1" smtClean="0">
                <a:solidFill>
                  <a:srgbClr val="0000FF"/>
                </a:solidFill>
                <a:sym typeface="Wingdings"/>
              </a:rPr>
              <a:t>J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/</a:t>
            </a:r>
            <a:r>
              <a:rPr lang="en-US" sz="2200" dirty="0" smtClean="0">
                <a:solidFill>
                  <a:srgbClr val="0000FF"/>
                </a:solidFill>
                <a:latin typeface="Symbol"/>
                <a:sym typeface="Wingdings"/>
              </a:rPr>
              <a:t>y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  <a:latin typeface="Symbol"/>
                <a:sym typeface="Wingdings"/>
              </a:rPr>
              <a:t>p</a:t>
            </a:r>
            <a:r>
              <a:rPr lang="en-US" sz="2200" baseline="30000" dirty="0" err="1" smtClean="0">
                <a:solidFill>
                  <a:srgbClr val="0000FF"/>
                </a:solidFill>
                <a:latin typeface="Symbol"/>
                <a:sym typeface="Wingdings"/>
              </a:rPr>
              <a:t>+</a:t>
            </a:r>
            <a:r>
              <a:rPr lang="en-US" sz="2200" dirty="0" err="1" smtClean="0">
                <a:solidFill>
                  <a:srgbClr val="0000FF"/>
                </a:solidFill>
                <a:latin typeface="Symbol"/>
                <a:sym typeface="Wingdings"/>
              </a:rPr>
              <a:t>p</a:t>
            </a:r>
            <a:r>
              <a:rPr lang="en-US" sz="22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50048" y="3851336"/>
            <a:ext cx="2800023" cy="707886"/>
          </a:xfrm>
          <a:prstGeom prst="rect">
            <a:avLst/>
          </a:prstGeom>
          <a:noFill/>
          <a:ln>
            <a:solidFill>
              <a:srgbClr val="006B0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6B01"/>
                </a:solidFill>
              </a:rPr>
              <a:t>LHCb</a:t>
            </a:r>
            <a:r>
              <a:rPr lang="en-US" sz="2000" dirty="0" smtClean="0">
                <a:solidFill>
                  <a:srgbClr val="006B01"/>
                </a:solidFill>
              </a:rPr>
              <a:t>: </a:t>
            </a:r>
          </a:p>
          <a:p>
            <a:r>
              <a:rPr lang="en-US" sz="2000" dirty="0" err="1" smtClean="0">
                <a:solidFill>
                  <a:srgbClr val="006B01"/>
                </a:solidFill>
                <a:latin typeface="Symbol"/>
              </a:rPr>
              <a:t>f</a:t>
            </a:r>
            <a:r>
              <a:rPr lang="en-US" sz="2000" baseline="-25000" dirty="0" err="1" smtClean="0">
                <a:solidFill>
                  <a:srgbClr val="006B01"/>
                </a:solidFill>
              </a:rPr>
              <a:t>s</a:t>
            </a:r>
            <a:r>
              <a:rPr lang="en-US" sz="2000" baseline="-25000" dirty="0" smtClean="0">
                <a:solidFill>
                  <a:srgbClr val="006B01"/>
                </a:solidFill>
              </a:rPr>
              <a:t> </a:t>
            </a:r>
            <a:r>
              <a:rPr lang="en-US" sz="2000" dirty="0" smtClean="0">
                <a:solidFill>
                  <a:srgbClr val="006B01"/>
                </a:solidFill>
              </a:rPr>
              <a:t>=  -0.010 +- 0.039 [rad]        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46791" y="4777282"/>
            <a:ext cx="370054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Standard Model: </a:t>
            </a:r>
          </a:p>
          <a:p>
            <a:r>
              <a:rPr lang="en-US" sz="2000" dirty="0" err="1" smtClean="0">
                <a:latin typeface="Symbol"/>
              </a:rPr>
              <a:t>f</a:t>
            </a:r>
            <a:r>
              <a:rPr lang="en-US" sz="2000" baseline="-25000" dirty="0" err="1" smtClean="0"/>
              <a:t>s</a:t>
            </a:r>
            <a:r>
              <a:rPr lang="en-US" sz="2000" baseline="-25000" dirty="0" smtClean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-2</a:t>
            </a:r>
            <a:r>
              <a:rPr lang="en-US" sz="2000" dirty="0" smtClean="0">
                <a:latin typeface="Symbol"/>
              </a:rPr>
              <a:t>b</a:t>
            </a:r>
            <a:r>
              <a:rPr lang="en-US" sz="2000" baseline="-25000" dirty="0" smtClean="0"/>
              <a:t>s </a:t>
            </a:r>
            <a:r>
              <a:rPr lang="en-US" sz="2000" dirty="0" smtClean="0"/>
              <a:t> = -0.0376 +- 0.0008 [rad]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046791" y="5772783"/>
            <a:ext cx="1349849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Consistent.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5095" y="5818913"/>
            <a:ext cx="133995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2011 + 2012</a:t>
            </a:r>
          </a:p>
          <a:p>
            <a:r>
              <a:rPr lang="en-US" dirty="0"/>
              <a:t>d</a:t>
            </a:r>
            <a:r>
              <a:rPr lang="en-US" dirty="0" smtClean="0"/>
              <a:t>ata: 3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075735" y="3919012"/>
            <a:ext cx="1633781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PRL 114 (2015) 041801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0400" y="4820393"/>
            <a:ext cx="826368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90"/>
                </a:solidFill>
              </a:rPr>
              <a:t>CKMFitter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hfag_Summer2015_DGsphis_zoom_fi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837616"/>
            <a:ext cx="4431284" cy="28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9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ymmetryJpsiPhiJero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5" y="702012"/>
            <a:ext cx="4260281" cy="28923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91182" y="644287"/>
            <a:ext cx="4340521" cy="2848124"/>
            <a:chOff x="5385378" y="725102"/>
            <a:chExt cx="3619500" cy="2451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5378" y="725102"/>
              <a:ext cx="3619500" cy="24511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793182" y="923698"/>
              <a:ext cx="519545" cy="253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>
                <a:solidFill>
                  <a:srgbClr val="FFFF00"/>
                </a:solidFill>
              </a:rPr>
              <a:t> </a:t>
            </a:r>
            <a:r>
              <a:rPr lang="en-US" sz="3100" dirty="0" smtClean="0">
                <a:solidFill>
                  <a:srgbClr val="FFFF00"/>
                </a:solidFill>
              </a:rPr>
              <a:t>(</a:t>
            </a:r>
            <a:r>
              <a:rPr lang="en-US" sz="3100" dirty="0" err="1" smtClean="0">
                <a:solidFill>
                  <a:srgbClr val="FFFF00"/>
                </a:solidFill>
              </a:rPr>
              <a:t>B</a:t>
            </a:r>
            <a:r>
              <a:rPr lang="en-US" sz="3100" baseline="-25000" dirty="0" err="1" smtClean="0">
                <a:solidFill>
                  <a:srgbClr val="FFFF00"/>
                </a:solidFill>
              </a:rPr>
              <a:t>s</a:t>
            </a:r>
            <a:r>
              <a:rPr lang="en-US" sz="3100" dirty="0" smtClean="0">
                <a:solidFill>
                  <a:srgbClr val="FFFF00"/>
                </a:solidFill>
              </a:rPr>
              <a:t>-meson)     </a:t>
            </a:r>
            <a:r>
              <a:rPr lang="en-US" sz="3600" i="1" dirty="0" err="1" smtClean="0">
                <a:latin typeface="Symbol"/>
              </a:rPr>
              <a:t>f</a:t>
            </a:r>
            <a:r>
              <a:rPr lang="en-US" i="1" baseline="-25000" dirty="0" err="1" smtClean="0"/>
              <a:t>s</a:t>
            </a:r>
            <a:r>
              <a:rPr lang="en-US" i="1" baseline="-25000" dirty="0" smtClean="0"/>
              <a:t> </a:t>
            </a:r>
            <a:r>
              <a:rPr lang="en-US" dirty="0" smtClean="0"/>
              <a:t> </a:t>
            </a:r>
            <a:r>
              <a:rPr lang="en-US" dirty="0"/>
              <a:t>: </a:t>
            </a:r>
            <a:r>
              <a:rPr lang="en-US" dirty="0" err="1"/>
              <a:t>LHCb</a:t>
            </a:r>
            <a:r>
              <a:rPr lang="en-US" dirty="0"/>
              <a:t> golden </a:t>
            </a:r>
            <a:r>
              <a:rPr lang="en-US" dirty="0" smtClean="0"/>
              <a:t>mode</a:t>
            </a:r>
            <a:r>
              <a:rPr lang="en-US" dirty="0"/>
              <a:t>: </a:t>
            </a:r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 err="1">
                <a:sym typeface="Wingdings"/>
              </a:rPr>
              <a:t>J</a:t>
            </a:r>
            <a:r>
              <a:rPr lang="en-US" dirty="0">
                <a:sym typeface="Wingdings"/>
              </a:rPr>
              <a:t>/</a:t>
            </a:r>
            <a:r>
              <a:rPr lang="en-US" dirty="0" err="1">
                <a:sym typeface="Wingdings"/>
              </a:rPr>
              <a:t>ψ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67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3296" y="842883"/>
            <a:ext cx="19135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B</a:t>
            </a:r>
            <a:r>
              <a:rPr lang="en-US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200" dirty="0" err="1" smtClean="0">
                <a:solidFill>
                  <a:srgbClr val="0000FF"/>
                </a:solidFill>
                <a:sym typeface="Wingdings"/>
              </a:rPr>
              <a:t>J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/</a:t>
            </a:r>
            <a:r>
              <a:rPr lang="en-US" sz="2200" dirty="0" smtClean="0">
                <a:solidFill>
                  <a:srgbClr val="0000FF"/>
                </a:solidFill>
                <a:latin typeface="Symbol"/>
                <a:sym typeface="Wingdings"/>
              </a:rPr>
              <a:t>y f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(K</a:t>
            </a:r>
            <a:r>
              <a:rPr lang="en-US" sz="22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22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)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3253" y="819071"/>
            <a:ext cx="1620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B</a:t>
            </a:r>
            <a:r>
              <a:rPr lang="en-US" sz="22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200" dirty="0" err="1" smtClean="0">
                <a:solidFill>
                  <a:srgbClr val="0000FF"/>
                </a:solidFill>
                <a:sym typeface="Wingdings"/>
              </a:rPr>
              <a:t>J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/</a:t>
            </a:r>
            <a:r>
              <a:rPr lang="en-US" sz="2200" dirty="0" smtClean="0">
                <a:solidFill>
                  <a:srgbClr val="0000FF"/>
                </a:solidFill>
                <a:latin typeface="Symbol"/>
                <a:sym typeface="Wingdings"/>
              </a:rPr>
              <a:t>y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  <a:latin typeface="Symbol"/>
                <a:sym typeface="Wingdings"/>
              </a:rPr>
              <a:t>p</a:t>
            </a:r>
            <a:r>
              <a:rPr lang="en-US" sz="2200" baseline="30000" dirty="0" err="1" smtClean="0">
                <a:solidFill>
                  <a:srgbClr val="0000FF"/>
                </a:solidFill>
                <a:latin typeface="Symbol"/>
                <a:sym typeface="Wingdings"/>
              </a:rPr>
              <a:t>+</a:t>
            </a:r>
            <a:r>
              <a:rPr lang="en-US" sz="2200" dirty="0" err="1" smtClean="0">
                <a:solidFill>
                  <a:srgbClr val="0000FF"/>
                </a:solidFill>
                <a:latin typeface="Symbol"/>
                <a:sym typeface="Wingdings"/>
              </a:rPr>
              <a:t>p</a:t>
            </a:r>
            <a:r>
              <a:rPr lang="en-US" sz="22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50048" y="3851336"/>
            <a:ext cx="2800023" cy="707886"/>
          </a:xfrm>
          <a:prstGeom prst="rect">
            <a:avLst/>
          </a:prstGeom>
          <a:noFill/>
          <a:ln>
            <a:solidFill>
              <a:srgbClr val="006B0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6B01"/>
                </a:solidFill>
              </a:rPr>
              <a:t>LHCb</a:t>
            </a:r>
            <a:r>
              <a:rPr lang="en-US" sz="2000" dirty="0" smtClean="0">
                <a:solidFill>
                  <a:srgbClr val="006B01"/>
                </a:solidFill>
              </a:rPr>
              <a:t>: </a:t>
            </a:r>
          </a:p>
          <a:p>
            <a:r>
              <a:rPr lang="en-US" sz="2000" dirty="0" err="1" smtClean="0">
                <a:solidFill>
                  <a:srgbClr val="006B01"/>
                </a:solidFill>
                <a:latin typeface="Symbol"/>
              </a:rPr>
              <a:t>f</a:t>
            </a:r>
            <a:r>
              <a:rPr lang="en-US" sz="2000" baseline="-25000" dirty="0" err="1" smtClean="0">
                <a:solidFill>
                  <a:srgbClr val="006B01"/>
                </a:solidFill>
              </a:rPr>
              <a:t>s</a:t>
            </a:r>
            <a:r>
              <a:rPr lang="en-US" sz="2000" baseline="-25000" dirty="0" smtClean="0">
                <a:solidFill>
                  <a:srgbClr val="006B01"/>
                </a:solidFill>
              </a:rPr>
              <a:t> </a:t>
            </a:r>
            <a:r>
              <a:rPr lang="en-US" sz="2000" dirty="0" smtClean="0">
                <a:solidFill>
                  <a:srgbClr val="006B01"/>
                </a:solidFill>
              </a:rPr>
              <a:t>=  -0.010 +- 0.039 [rad]        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46791" y="4777282"/>
            <a:ext cx="370054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Standard Model: </a:t>
            </a:r>
          </a:p>
          <a:p>
            <a:r>
              <a:rPr lang="en-US" sz="2000" dirty="0" err="1" smtClean="0">
                <a:latin typeface="Symbol"/>
              </a:rPr>
              <a:t>f</a:t>
            </a:r>
            <a:r>
              <a:rPr lang="en-US" sz="2000" baseline="-25000" dirty="0" err="1" smtClean="0"/>
              <a:t>s</a:t>
            </a:r>
            <a:r>
              <a:rPr lang="en-US" sz="2000" baseline="-25000" dirty="0" smtClean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-2</a:t>
            </a:r>
            <a:r>
              <a:rPr lang="en-US" sz="2000" dirty="0" smtClean="0">
                <a:latin typeface="Symbol"/>
              </a:rPr>
              <a:t>b</a:t>
            </a:r>
            <a:r>
              <a:rPr lang="en-US" sz="2000" baseline="-25000" dirty="0" smtClean="0"/>
              <a:t>s </a:t>
            </a:r>
            <a:r>
              <a:rPr lang="en-US" sz="2000" dirty="0" smtClean="0"/>
              <a:t> = -0.0376 +- 0.0008 [rad]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046791" y="5772783"/>
            <a:ext cx="1349849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Consistent.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5095" y="5818913"/>
            <a:ext cx="133995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2011 + 2012</a:t>
            </a:r>
          </a:p>
          <a:p>
            <a:r>
              <a:rPr lang="en-US" dirty="0"/>
              <a:t>d</a:t>
            </a:r>
            <a:r>
              <a:rPr lang="en-US" dirty="0" smtClean="0"/>
              <a:t>ata: 3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075735" y="3919012"/>
            <a:ext cx="1633781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PRL 114 (2015) 041801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0400" y="4820393"/>
            <a:ext cx="826368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90"/>
                </a:solidFill>
              </a:rPr>
              <a:t>CKMFitter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hfag_Summer2015_DGsphis_zoom_fi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837616"/>
            <a:ext cx="4431284" cy="2866967"/>
          </a:xfrm>
          <a:prstGeom prst="rect">
            <a:avLst/>
          </a:prstGeom>
        </p:spPr>
      </p:pic>
      <p:pic>
        <p:nvPicPr>
          <p:cNvPr id="19" name="Picture 18" descr="CheeringKatyaBfy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8" t="41987" r="26090" b="23335"/>
          <a:stretch/>
        </p:blipFill>
        <p:spPr>
          <a:xfrm>
            <a:off x="371194" y="722651"/>
            <a:ext cx="8170704" cy="318773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Oval 11"/>
          <p:cNvSpPr/>
          <p:nvPr/>
        </p:nvSpPr>
        <p:spPr>
          <a:xfrm>
            <a:off x="4456546" y="1195521"/>
            <a:ext cx="1042554" cy="836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2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Outlook for Mixing Phase 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baseline="-25000" dirty="0" err="1" smtClean="0">
                <a:latin typeface="Calibri"/>
                <a:cs typeface="Calibri"/>
              </a:rPr>
              <a:t>s</a:t>
            </a:r>
            <a:endParaRPr lang="en-US" baseline="-250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07" y="1138911"/>
            <a:ext cx="8041293" cy="545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2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6778" y="1685092"/>
            <a:ext cx="70647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0" lvl="1"/>
            <a:r>
              <a:rPr lang="en-US" sz="2200" dirty="0" smtClean="0"/>
              <a:t>	a) 	CP </a:t>
            </a:r>
            <a:r>
              <a:rPr lang="en-US" sz="2200" dirty="0"/>
              <a:t>Violation in B-mixing: </a:t>
            </a:r>
            <a:r>
              <a:rPr lang="en-US" sz="2200" dirty="0" err="1">
                <a:solidFill>
                  <a:srgbClr val="FF0000"/>
                </a:solidFill>
              </a:rPr>
              <a:t>a</a:t>
            </a:r>
            <a:r>
              <a:rPr lang="en-US" sz="2200" baseline="-25000" dirty="0" err="1">
                <a:solidFill>
                  <a:srgbClr val="FF0000"/>
                </a:solidFill>
              </a:rPr>
              <a:t>sl</a:t>
            </a:r>
            <a:r>
              <a:rPr lang="en-US" sz="2200" baseline="30000" dirty="0" err="1">
                <a:solidFill>
                  <a:srgbClr val="FF0000"/>
                </a:solidFill>
              </a:rPr>
              <a:t>d</a:t>
            </a:r>
            <a:r>
              <a:rPr lang="en-US" sz="2200" dirty="0"/>
              <a:t> and </a:t>
            </a:r>
            <a:r>
              <a:rPr lang="en-US" sz="2200" dirty="0" err="1" smtClean="0">
                <a:solidFill>
                  <a:srgbClr val="FF0000"/>
                </a:solidFill>
              </a:rPr>
              <a:t>a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sl</a:t>
            </a:r>
            <a:r>
              <a:rPr lang="en-US" sz="2200" baseline="30000" dirty="0" err="1" smtClean="0">
                <a:solidFill>
                  <a:srgbClr val="FF0000"/>
                </a:solidFill>
              </a:rPr>
              <a:t>s</a:t>
            </a:r>
            <a:endParaRPr lang="en-US" sz="2200" baseline="30000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Unlike </a:t>
            </a:r>
            <a:r>
              <a:rPr lang="en-US" sz="2000" dirty="0" err="1">
                <a:solidFill>
                  <a:srgbClr val="3366FF"/>
                </a:solidFill>
              </a:rPr>
              <a:t>kaons</a:t>
            </a:r>
            <a:r>
              <a:rPr lang="en-US" sz="2000" dirty="0">
                <a:solidFill>
                  <a:srgbClr val="3366FF"/>
                </a:solidFill>
              </a:rPr>
              <a:t>, no large CPV, in agreement with </a:t>
            </a:r>
            <a:r>
              <a:rPr lang="en-US" sz="2000" dirty="0" smtClean="0">
                <a:solidFill>
                  <a:srgbClr val="3366FF"/>
                </a:solidFill>
              </a:rPr>
              <a:t>SM.</a:t>
            </a:r>
          </a:p>
          <a:p>
            <a:pPr marL="0" lvl="1"/>
            <a:r>
              <a:rPr lang="en-US" sz="2200" dirty="0"/>
              <a:t>	</a:t>
            </a:r>
            <a:r>
              <a:rPr lang="en-US" sz="2200" dirty="0" smtClean="0"/>
              <a:t>b)	Direct CP Violation: CKM </a:t>
            </a:r>
            <a:r>
              <a:rPr lang="en-US" sz="2200" dirty="0"/>
              <a:t>angle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dirty="0" smtClean="0"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  <a:cs typeface="Symbol" charset="2"/>
              </a:rPr>
              <a:t>Large CP violation in many decays, consistent with 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</a:rPr>
              <a:t>CKM.</a:t>
            </a:r>
            <a:endParaRPr lang="en-US" sz="2000" dirty="0">
              <a:solidFill>
                <a:srgbClr val="3366FF"/>
              </a:solidFill>
              <a:latin typeface="Symbol" charset="2"/>
              <a:cs typeface="Symbol" charset="2"/>
            </a:endParaRPr>
          </a:p>
          <a:p>
            <a:pPr marL="0" lvl="1"/>
            <a:r>
              <a:rPr lang="en-US" sz="2200" dirty="0" smtClean="0">
                <a:latin typeface="Symbol" charset="2"/>
                <a:cs typeface="Symbol" charset="2"/>
              </a:rPr>
              <a:t>	</a:t>
            </a:r>
            <a:r>
              <a:rPr lang="en-US" sz="2200" b="1" dirty="0" smtClean="0">
                <a:cs typeface="Symbol" charset="2"/>
              </a:rPr>
              <a:t>c)	</a:t>
            </a:r>
            <a:r>
              <a:rPr lang="en-US" sz="2200" b="1" dirty="0"/>
              <a:t>Time dependent CP violation: CKM angles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d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s</a:t>
            </a:r>
            <a:r>
              <a:rPr lang="en-US" sz="2200" baseline="-250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and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  </a:t>
            </a:r>
            <a:r>
              <a:rPr lang="en-US" sz="2000" b="1" dirty="0" err="1" smtClean="0">
                <a:solidFill>
                  <a:srgbClr val="660066"/>
                </a:solidFill>
                <a:cs typeface="Symbol" charset="2"/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) Mixing phases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US" sz="2000" b="1" baseline="-25000" dirty="0">
                <a:solidFill>
                  <a:srgbClr val="FF0000"/>
                </a:solidFill>
                <a:cs typeface="Symbol" charset="2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        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loop diagrams 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iii)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tree diagrams</a:t>
            </a:r>
            <a:endParaRPr lang="en-US" sz="2000" b="1" dirty="0">
              <a:solidFill>
                <a:srgbClr val="660066"/>
              </a:solidFill>
              <a:cs typeface="Symbol" charset="2"/>
            </a:endParaRPr>
          </a:p>
          <a:p>
            <a:pPr marL="0" lvl="1"/>
            <a:endParaRPr lang="en-US" dirty="0" smtClean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3732148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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69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4900" y="1574800"/>
            <a:ext cx="7467600" cy="38989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3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0" y="774700"/>
            <a:ext cx="8001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0099"/>
                </a:solidFill>
                <a:ea typeface="ＭＳ Ｐゴシック" charset="0"/>
              </a:rPr>
              <a:t>B</a:t>
            </a:r>
            <a:r>
              <a:rPr lang="en-US" sz="2000" baseline="30000" dirty="0" smtClean="0">
                <a:solidFill>
                  <a:srgbClr val="000099"/>
                </a:solidFill>
                <a:ea typeface="ＭＳ Ｐゴシック" charset="0"/>
              </a:rPr>
              <a:t>0</a:t>
            </a: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B</a:t>
            </a:r>
            <a:r>
              <a:rPr lang="en-US" sz="2000" baseline="30000" dirty="0">
                <a:solidFill>
                  <a:srgbClr val="000099"/>
                </a:solidFill>
                <a:ea typeface="ＭＳ Ｐゴシック" charset="0"/>
              </a:rPr>
              <a:t>0</a:t>
            </a:r>
            <a:r>
              <a:rPr lang="en-US" sz="2000" baseline="30000" dirty="0" smtClean="0">
                <a:solidFill>
                  <a:srgbClr val="000099"/>
                </a:solidFill>
                <a:ea typeface="ＭＳ Ｐゴシック" charset="0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ea typeface="ＭＳ Ｐゴシック" charset="0"/>
              </a:rPr>
              <a:t> </a:t>
            </a: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system produced by </a:t>
            </a:r>
            <a:r>
              <a:rPr lang="en-US" sz="2000" dirty="0">
                <a:solidFill>
                  <a:srgbClr val="000099"/>
                </a:solidFill>
                <a:ea typeface="ＭＳ Ｐゴシック" charset="0"/>
                <a:sym typeface="Symbol" charset="0"/>
              </a:rPr>
              <a:t></a:t>
            </a: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(4S) decay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    evolves coherently until one of them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    decays (EPR!)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1800" dirty="0"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 dirty="0">
                <a:ea typeface="ＭＳ Ｐゴシック" charset="0"/>
              </a:rPr>
              <a:t>Instead of tagging the </a:t>
            </a:r>
            <a:r>
              <a:rPr lang="en-US" sz="1800" dirty="0" err="1">
                <a:ea typeface="ＭＳ Ｐゴシック" charset="0"/>
              </a:rPr>
              <a:t>flavour</a:t>
            </a:r>
            <a:r>
              <a:rPr lang="en-US" sz="1800" dirty="0">
                <a:ea typeface="ＭＳ Ｐゴシック" charset="0"/>
              </a:rPr>
              <a:t> at </a:t>
            </a:r>
            <a:r>
              <a:rPr lang="en-US" sz="1800" i="1" dirty="0">
                <a:ea typeface="ＭＳ Ｐゴシック" charset="0"/>
              </a:rPr>
              <a:t>production</a:t>
            </a:r>
            <a:r>
              <a:rPr lang="en-US" sz="1800" dirty="0">
                <a:ea typeface="ＭＳ Ｐゴシック" charset="0"/>
              </a:rPr>
              <a:t>,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1800" dirty="0">
                <a:ea typeface="ＭＳ Ｐゴシック" charset="0"/>
              </a:rPr>
              <a:t>    the B mesons have opposite </a:t>
            </a:r>
            <a:r>
              <a:rPr lang="en-US" sz="1800" dirty="0" err="1">
                <a:ea typeface="ＭＳ Ｐゴシック" charset="0"/>
              </a:rPr>
              <a:t>flavour</a:t>
            </a:r>
            <a:r>
              <a:rPr lang="en-US" sz="1800" dirty="0">
                <a:ea typeface="ＭＳ Ｐゴシック" charset="0"/>
              </a:rPr>
              <a:t> at the time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1800" dirty="0">
                <a:ea typeface="ＭＳ Ｐゴシック" charset="0"/>
              </a:rPr>
              <a:t>    the first B meson </a:t>
            </a:r>
            <a:r>
              <a:rPr lang="en-US" sz="1800" i="1" dirty="0">
                <a:ea typeface="ＭＳ Ｐゴシック" charset="0"/>
              </a:rPr>
              <a:t>decays</a:t>
            </a:r>
            <a:r>
              <a:rPr lang="en-US" sz="1800" dirty="0">
                <a:ea typeface="ＭＳ Ｐゴシック" charset="0"/>
              </a:rPr>
              <a:t>, so one tags the </a:t>
            </a:r>
            <a:r>
              <a:rPr lang="en-US" sz="1800" dirty="0" err="1">
                <a:ea typeface="ＭＳ Ｐゴシック" charset="0"/>
              </a:rPr>
              <a:t>flavour</a:t>
            </a:r>
            <a:r>
              <a:rPr lang="en-US" sz="1800" dirty="0">
                <a:ea typeface="ＭＳ Ｐゴシック" charset="0"/>
              </a:rPr>
              <a:t> 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1800" dirty="0">
                <a:ea typeface="ＭＳ Ｐゴシック" charset="0"/>
              </a:rPr>
              <a:t>    of the other  B decay at </a:t>
            </a:r>
            <a:r>
              <a:rPr lang="en-US" sz="1800" dirty="0" err="1">
                <a:latin typeface="Symbol" charset="0"/>
                <a:ea typeface="ＭＳ Ｐゴシック" charset="0"/>
              </a:rPr>
              <a:t>D</a:t>
            </a:r>
            <a:r>
              <a:rPr lang="en-US" sz="1800" dirty="0" err="1">
                <a:ea typeface="ＭＳ Ｐゴシック" charset="0"/>
              </a:rPr>
              <a:t>t</a:t>
            </a:r>
            <a:r>
              <a:rPr lang="en-US" sz="1800" dirty="0">
                <a:ea typeface="ＭＳ Ｐゴシック" charset="0"/>
              </a:rPr>
              <a:t>=0:</a:t>
            </a:r>
          </a:p>
          <a:p>
            <a:pPr marL="742950" lvl="1" indent="-285750">
              <a:spcBef>
                <a:spcPct val="20000"/>
              </a:spcBef>
            </a:pPr>
            <a:endParaRPr lang="en-US" sz="1800" dirty="0"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800" dirty="0">
              <a:ea typeface="ＭＳ Ｐゴシック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 dirty="0">
                <a:ea typeface="ＭＳ Ｐゴシック" charset="0"/>
              </a:rPr>
              <a:t>Half of the time CP B decays first (</a:t>
            </a:r>
            <a:r>
              <a:rPr lang="en-US" sz="1800" dirty="0" err="1">
                <a:latin typeface="Symbol" charset="0"/>
                <a:ea typeface="ＭＳ Ｐゴシック" charset="0"/>
              </a:rPr>
              <a:t>D</a:t>
            </a:r>
            <a:r>
              <a:rPr lang="en-US" sz="1800" dirty="0" err="1">
                <a:ea typeface="ＭＳ Ｐゴシック" charset="0"/>
              </a:rPr>
              <a:t>t</a:t>
            </a:r>
            <a:r>
              <a:rPr lang="en-US" sz="1800" dirty="0">
                <a:ea typeface="ＭＳ Ｐゴシック" charset="0"/>
              </a:rPr>
              <a:t>&lt;0)</a:t>
            </a:r>
            <a:endParaRPr lang="en-US" sz="2000" dirty="0">
              <a:ea typeface="ＭＳ Ｐゴシック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99"/>
                </a:solidFill>
                <a:ea typeface="ＭＳ Ｐゴシック" charset="0"/>
              </a:rPr>
              <a:t>Time integrated CP asymmetry is 0:</a:t>
            </a:r>
            <a:br>
              <a:rPr lang="en-US" sz="2000" dirty="0">
                <a:solidFill>
                  <a:srgbClr val="000099"/>
                </a:solidFill>
                <a:ea typeface="ＭＳ Ｐゴシック" charset="0"/>
              </a:rPr>
            </a:b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rgbClr val="000099"/>
              </a:solidFill>
              <a:ea typeface="ＭＳ Ｐゴシック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990099"/>
                </a:solidFill>
                <a:ea typeface="ＭＳ Ｐゴシック" charset="0"/>
              </a:rPr>
              <a:t>Coherent production </a:t>
            </a:r>
            <a:r>
              <a:rPr lang="en-US" sz="2000" i="1" dirty="0">
                <a:solidFill>
                  <a:srgbClr val="990099"/>
                </a:solidFill>
                <a:ea typeface="ＭＳ Ｐゴシック" charset="0"/>
              </a:rPr>
              <a:t>requires</a:t>
            </a:r>
            <a:r>
              <a:rPr lang="en-US" sz="2000" dirty="0">
                <a:solidFill>
                  <a:srgbClr val="990099"/>
                </a:solidFill>
                <a:ea typeface="ＭＳ Ｐゴシック" charset="0"/>
              </a:rPr>
              <a:t>  time dependent analysis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990099"/>
                </a:solidFill>
                <a:ea typeface="ＭＳ Ｐゴシック" charset="0"/>
              </a:rPr>
              <a:t>But it also improves the </a:t>
            </a:r>
            <a:r>
              <a:rPr lang="en-US" sz="2000" dirty="0" err="1">
                <a:solidFill>
                  <a:srgbClr val="990099"/>
                </a:solidFill>
                <a:ea typeface="ＭＳ Ｐゴシック" charset="0"/>
              </a:rPr>
              <a:t>flavour</a:t>
            </a:r>
            <a:r>
              <a:rPr lang="en-US" sz="2000" dirty="0">
                <a:solidFill>
                  <a:srgbClr val="990099"/>
                </a:solidFill>
                <a:ea typeface="ＭＳ Ｐゴシック" charset="0"/>
              </a:rPr>
              <a:t> tagging performance</a:t>
            </a:r>
            <a:r>
              <a:rPr lang="en-US" sz="2000" dirty="0" smtClean="0">
                <a:solidFill>
                  <a:srgbClr val="990099"/>
                </a:solidFill>
                <a:ea typeface="ＭＳ Ｐゴシック" charset="0"/>
              </a:rPr>
              <a:t>!</a:t>
            </a:r>
            <a:endParaRPr lang="en-US" sz="2000" dirty="0">
              <a:solidFill>
                <a:srgbClr val="990099"/>
              </a:solidFill>
              <a:ea typeface="ＭＳ Ｐゴシック" charset="0"/>
            </a:endParaRPr>
          </a:p>
        </p:txBody>
      </p:sp>
      <p:sp>
        <p:nvSpPr>
          <p:cNvPr id="2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3F9D-EA56-A148-8B0D-E6A0505DC057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65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ym typeface="Symbol" charset="0"/>
              </a:rPr>
              <a:t></a:t>
            </a:r>
            <a:r>
              <a:rPr lang="en-US" dirty="0"/>
              <a:t>(4S): Coherent </a:t>
            </a:r>
            <a:r>
              <a:rPr lang="en-US" b="1" dirty="0" smtClean="0"/>
              <a:t>B</a:t>
            </a:r>
            <a:r>
              <a:rPr lang="en-US" baseline="30000" dirty="0" smtClean="0"/>
              <a:t>0</a:t>
            </a:r>
            <a:r>
              <a:rPr lang="en-US" b="1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production</a:t>
            </a:r>
          </a:p>
        </p:txBody>
      </p:sp>
      <p:pic>
        <p:nvPicPr>
          <p:cNvPr id="651268" name="Picture 4" descr="cohere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1" b="15094"/>
          <a:stretch>
            <a:fillRect/>
          </a:stretch>
        </p:blipFill>
        <p:spPr bwMode="auto">
          <a:xfrm>
            <a:off x="6083300" y="1066800"/>
            <a:ext cx="297180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1269" name="Text Box 5"/>
          <p:cNvSpPr txBox="1">
            <a:spLocks noChangeArrowheads="1"/>
          </p:cNvSpPr>
          <p:nvPr/>
        </p:nvSpPr>
        <p:spPr bwMode="auto">
          <a:xfrm>
            <a:off x="6769100" y="1219200"/>
            <a:ext cx="801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Verdana" charset="0"/>
                <a:ea typeface="ＭＳ Ｐゴシック" charset="0"/>
              </a:rPr>
              <a:t>At t</a:t>
            </a:r>
            <a:r>
              <a:rPr lang="en-US" sz="1200" baseline="-25000">
                <a:latin typeface="Verdana" charset="0"/>
                <a:ea typeface="ＭＳ Ｐゴシック" charset="0"/>
              </a:rPr>
              <a:t>cp</a:t>
            </a:r>
            <a:r>
              <a:rPr lang="en-US" sz="1200">
                <a:latin typeface="Verdana" charset="0"/>
                <a:ea typeface="ＭＳ Ｐゴシック" charset="0"/>
              </a:rPr>
              <a:t>=0</a:t>
            </a:r>
          </a:p>
        </p:txBody>
      </p:sp>
      <p:sp>
        <p:nvSpPr>
          <p:cNvPr id="651270" name="Text Box 6"/>
          <p:cNvSpPr txBox="1">
            <a:spLocks noChangeArrowheads="1"/>
          </p:cNvSpPr>
          <p:nvPr/>
        </p:nvSpPr>
        <p:spPr bwMode="auto">
          <a:xfrm>
            <a:off x="6769100" y="1524000"/>
            <a:ext cx="463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Verdana" charset="0"/>
                <a:ea typeface="ＭＳ Ｐゴシック" charset="0"/>
              </a:rPr>
              <a:t>B</a:t>
            </a:r>
            <a:r>
              <a:rPr lang="en-US" sz="2000" baseline="30000">
                <a:solidFill>
                  <a:schemeClr val="accent2"/>
                </a:solidFill>
                <a:latin typeface="Verdana" charset="0"/>
                <a:ea typeface="ＭＳ Ｐゴシック" charset="0"/>
              </a:rPr>
              <a:t>0</a:t>
            </a:r>
          </a:p>
        </p:txBody>
      </p:sp>
      <p:sp>
        <p:nvSpPr>
          <p:cNvPr id="651271" name="Text Box 7"/>
          <p:cNvSpPr txBox="1">
            <a:spLocks noChangeArrowheads="1"/>
          </p:cNvSpPr>
          <p:nvPr/>
        </p:nvSpPr>
        <p:spPr bwMode="auto">
          <a:xfrm>
            <a:off x="6769100" y="1905000"/>
            <a:ext cx="463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Verdana" charset="0"/>
                <a:ea typeface="ＭＳ Ｐゴシック" charset="0"/>
              </a:rPr>
              <a:t>B</a:t>
            </a:r>
            <a:r>
              <a:rPr lang="en-US" sz="2000" baseline="30000">
                <a:solidFill>
                  <a:srgbClr val="FF0000"/>
                </a:solidFill>
                <a:latin typeface="Verdana" charset="0"/>
                <a:ea typeface="ＭＳ Ｐゴシック" charset="0"/>
              </a:rPr>
              <a:t>0</a:t>
            </a:r>
          </a:p>
        </p:txBody>
      </p:sp>
      <p:pic>
        <p:nvPicPr>
          <p:cNvPr id="651272" name="Picture 8" descr="cohere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4"/>
          <a:stretch>
            <a:fillRect/>
          </a:stretch>
        </p:blipFill>
        <p:spPr bwMode="auto">
          <a:xfrm>
            <a:off x="6057900" y="3784600"/>
            <a:ext cx="2816225" cy="260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1273" name="Text Box 9"/>
          <p:cNvSpPr txBox="1">
            <a:spLocks noChangeArrowheads="1"/>
          </p:cNvSpPr>
          <p:nvPr/>
        </p:nvSpPr>
        <p:spPr bwMode="auto">
          <a:xfrm>
            <a:off x="6805613" y="3898900"/>
            <a:ext cx="7794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Verdana" charset="0"/>
                <a:ea typeface="ＭＳ Ｐゴシック" charset="0"/>
              </a:rPr>
              <a:t>At </a:t>
            </a:r>
            <a:r>
              <a:rPr lang="en-US" sz="1200">
                <a:latin typeface="Symbol" charset="0"/>
                <a:ea typeface="ＭＳ Ｐゴシック" charset="0"/>
              </a:rPr>
              <a:t>D</a:t>
            </a:r>
            <a:r>
              <a:rPr lang="en-US" sz="1200">
                <a:latin typeface="Verdana" charset="0"/>
                <a:ea typeface="ＭＳ Ｐゴシック" charset="0"/>
              </a:rPr>
              <a:t>t=0</a:t>
            </a:r>
          </a:p>
        </p:txBody>
      </p:sp>
      <p:sp>
        <p:nvSpPr>
          <p:cNvPr id="651274" name="Text Box 10"/>
          <p:cNvSpPr txBox="1">
            <a:spLocks noChangeArrowheads="1"/>
          </p:cNvSpPr>
          <p:nvPr/>
        </p:nvSpPr>
        <p:spPr bwMode="auto">
          <a:xfrm>
            <a:off x="6743700" y="4203700"/>
            <a:ext cx="463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Verdana" charset="0"/>
                <a:ea typeface="ＭＳ Ｐゴシック" charset="0"/>
              </a:rPr>
              <a:t>B</a:t>
            </a:r>
            <a:r>
              <a:rPr lang="en-US" sz="2000" baseline="30000">
                <a:solidFill>
                  <a:schemeClr val="accent2"/>
                </a:solidFill>
                <a:latin typeface="Verdana" charset="0"/>
                <a:ea typeface="ＭＳ Ｐゴシック" charset="0"/>
              </a:rPr>
              <a:t>0</a:t>
            </a:r>
          </a:p>
        </p:txBody>
      </p:sp>
      <p:sp>
        <p:nvSpPr>
          <p:cNvPr id="651275" name="Text Box 11"/>
          <p:cNvSpPr txBox="1">
            <a:spLocks noChangeArrowheads="1"/>
          </p:cNvSpPr>
          <p:nvPr/>
        </p:nvSpPr>
        <p:spPr bwMode="auto">
          <a:xfrm>
            <a:off x="6743700" y="4584700"/>
            <a:ext cx="463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Verdana" charset="0"/>
                <a:ea typeface="ＭＳ Ｐゴシック" charset="0"/>
              </a:rPr>
              <a:t>B</a:t>
            </a:r>
            <a:r>
              <a:rPr lang="en-US" sz="2000" baseline="30000">
                <a:solidFill>
                  <a:srgbClr val="FF0000"/>
                </a:solidFill>
                <a:latin typeface="Verdana" charset="0"/>
                <a:ea typeface="ＭＳ Ｐゴシック" charset="0"/>
              </a:rPr>
              <a:t>0</a:t>
            </a:r>
          </a:p>
        </p:txBody>
      </p:sp>
      <p:sp>
        <p:nvSpPr>
          <p:cNvPr id="651277" name="Text Box 13"/>
          <p:cNvSpPr txBox="1">
            <a:spLocks noChangeArrowheads="1"/>
          </p:cNvSpPr>
          <p:nvPr/>
        </p:nvSpPr>
        <p:spPr bwMode="auto">
          <a:xfrm>
            <a:off x="7562850" y="3533775"/>
            <a:ext cx="1228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  <a:ea typeface="ＭＳ Ｐゴシック" charset="0"/>
              </a:rPr>
              <a:t>Coherent</a:t>
            </a:r>
          </a:p>
        </p:txBody>
      </p:sp>
      <p:sp>
        <p:nvSpPr>
          <p:cNvPr id="651278" name="Text Box 14"/>
          <p:cNvSpPr txBox="1">
            <a:spLocks noChangeArrowheads="1"/>
          </p:cNvSpPr>
          <p:nvPr/>
        </p:nvSpPr>
        <p:spPr bwMode="auto">
          <a:xfrm>
            <a:off x="7346950" y="808038"/>
            <a:ext cx="1519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FF9900"/>
                </a:solidFill>
                <a:ea typeface="ＭＳ Ｐゴシック" charset="0"/>
              </a:rPr>
              <a:t>Incoherent</a:t>
            </a:r>
          </a:p>
        </p:txBody>
      </p:sp>
      <p:sp>
        <p:nvSpPr>
          <p:cNvPr id="651279" name="Line 15"/>
          <p:cNvSpPr>
            <a:spLocks noChangeShapeType="1"/>
          </p:cNvSpPr>
          <p:nvPr/>
        </p:nvSpPr>
        <p:spPr bwMode="auto">
          <a:xfrm>
            <a:off x="6883400" y="1985963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280" name="Line 16"/>
          <p:cNvSpPr>
            <a:spLocks noChangeShapeType="1"/>
          </p:cNvSpPr>
          <p:nvPr/>
        </p:nvSpPr>
        <p:spPr bwMode="auto">
          <a:xfrm>
            <a:off x="6845300" y="4227513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287" name="Text Box 23"/>
          <p:cNvSpPr txBox="1">
            <a:spLocks noChangeArrowheads="1"/>
          </p:cNvSpPr>
          <p:nvPr/>
        </p:nvSpPr>
        <p:spPr bwMode="auto">
          <a:xfrm>
            <a:off x="8154988" y="6167438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Symbol" charset="0"/>
                <a:ea typeface="ＭＳ Ｐゴシック" charset="0"/>
              </a:rPr>
              <a:t>D</a:t>
            </a:r>
            <a:r>
              <a:rPr lang="en-US" sz="1800">
                <a:ea typeface="ＭＳ Ｐゴシック" charset="0"/>
              </a:rPr>
              <a:t>t(ps)</a:t>
            </a:r>
            <a:endParaRPr lang="en-US" sz="1800" baseline="30000">
              <a:ea typeface="ＭＳ Ｐゴシック" charset="0"/>
            </a:endParaRPr>
          </a:p>
        </p:txBody>
      </p:sp>
      <p:sp>
        <p:nvSpPr>
          <p:cNvPr id="651288" name="Text Box 24"/>
          <p:cNvSpPr txBox="1">
            <a:spLocks noChangeArrowheads="1"/>
          </p:cNvSpPr>
          <p:nvPr/>
        </p:nvSpPr>
        <p:spPr bwMode="auto">
          <a:xfrm>
            <a:off x="8208963" y="32115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>
                <a:ea typeface="ＭＳ Ｐゴシック" charset="0"/>
              </a:rPr>
              <a:t>t(ps)</a:t>
            </a:r>
            <a:endParaRPr lang="en-US" sz="1800" baseline="30000">
              <a:ea typeface="ＭＳ Ｐゴシック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35000" y="833438"/>
            <a:ext cx="228600" cy="0"/>
          </a:xfrm>
          <a:prstGeom prst="line">
            <a:avLst/>
          </a:prstGeom>
          <a:ln w="317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40300" y="223838"/>
            <a:ext cx="317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638300"/>
            <a:ext cx="6083300" cy="99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5300" y="3917950"/>
            <a:ext cx="22862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C0504D"/>
                </a:solidFill>
                <a:sym typeface="Wingdings"/>
              </a:rPr>
              <a:t>t</a:t>
            </a:r>
            <a:r>
              <a:rPr lang="en-US" sz="2200" dirty="0" err="1" smtClean="0">
                <a:solidFill>
                  <a:srgbClr val="C0504D"/>
                </a:solidFill>
                <a:sym typeface="Wingdings"/>
              </a:rPr>
              <a:t></a:t>
            </a:r>
            <a:r>
              <a:rPr lang="en-US" sz="2200" dirty="0" err="1" smtClean="0">
                <a:solidFill>
                  <a:srgbClr val="C0504D"/>
                </a:solidFill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2200" dirty="0" err="1" smtClean="0">
                <a:solidFill>
                  <a:srgbClr val="C0504D"/>
                </a:solidFill>
                <a:sym typeface="Wingdings"/>
              </a:rPr>
              <a:t>t</a:t>
            </a:r>
            <a:r>
              <a:rPr lang="en-US" sz="2200" dirty="0" smtClean="0">
                <a:solidFill>
                  <a:srgbClr val="C0504D"/>
                </a:solidFill>
                <a:sym typeface="Wingdings"/>
              </a:rPr>
              <a:t> = </a:t>
            </a:r>
            <a:r>
              <a:rPr lang="en-US" sz="2200" dirty="0" err="1" smtClean="0">
                <a:solidFill>
                  <a:srgbClr val="C0504D"/>
                </a:solidFill>
                <a:sym typeface="Wingdings"/>
              </a:rPr>
              <a:t>t</a:t>
            </a:r>
            <a:r>
              <a:rPr lang="en-US" sz="2200" baseline="-25000" dirty="0" err="1" smtClean="0">
                <a:solidFill>
                  <a:srgbClr val="C0504D"/>
                </a:solidFill>
                <a:sym typeface="Wingdings"/>
              </a:rPr>
              <a:t>CP</a:t>
            </a:r>
            <a:r>
              <a:rPr lang="en-US" sz="2200" dirty="0" smtClean="0">
                <a:solidFill>
                  <a:srgbClr val="C0504D"/>
                </a:solidFill>
                <a:sym typeface="Wingdings"/>
              </a:rPr>
              <a:t> </a:t>
            </a:r>
            <a:r>
              <a:rPr lang="mr-IN" sz="2200" dirty="0" smtClean="0">
                <a:solidFill>
                  <a:srgbClr val="C0504D"/>
                </a:solidFill>
                <a:sym typeface="Wingdings"/>
              </a:rPr>
              <a:t>–</a:t>
            </a:r>
            <a:r>
              <a:rPr lang="en-US" sz="2200" dirty="0" smtClean="0">
                <a:solidFill>
                  <a:srgbClr val="C0504D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C0504D"/>
                </a:solidFill>
                <a:sym typeface="Wingdings"/>
              </a:rPr>
              <a:t>t</a:t>
            </a:r>
            <a:r>
              <a:rPr lang="en-US" sz="2200" baseline="-25000" dirty="0" err="1" smtClean="0">
                <a:solidFill>
                  <a:srgbClr val="C0504D"/>
                </a:solidFill>
                <a:sym typeface="Wingdings"/>
              </a:rPr>
              <a:t>OtherB</a:t>
            </a:r>
            <a:endParaRPr lang="en-US" sz="2200" baseline="-25000" dirty="0">
              <a:solidFill>
                <a:srgbClr val="C0504D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5110837"/>
            <a:ext cx="3632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719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6778" y="1685092"/>
            <a:ext cx="70647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0" lvl="1"/>
            <a:r>
              <a:rPr lang="en-US" sz="2200" dirty="0" smtClean="0"/>
              <a:t>	a) 	CP </a:t>
            </a:r>
            <a:r>
              <a:rPr lang="en-US" sz="2200" dirty="0"/>
              <a:t>Violation in B-mixing: </a:t>
            </a:r>
            <a:r>
              <a:rPr lang="en-US" sz="2200" dirty="0" err="1">
                <a:solidFill>
                  <a:srgbClr val="FF0000"/>
                </a:solidFill>
              </a:rPr>
              <a:t>a</a:t>
            </a:r>
            <a:r>
              <a:rPr lang="en-US" sz="2200" baseline="-25000" dirty="0" err="1">
                <a:solidFill>
                  <a:srgbClr val="FF0000"/>
                </a:solidFill>
              </a:rPr>
              <a:t>sl</a:t>
            </a:r>
            <a:r>
              <a:rPr lang="en-US" sz="2200" baseline="30000" dirty="0" err="1">
                <a:solidFill>
                  <a:srgbClr val="FF0000"/>
                </a:solidFill>
              </a:rPr>
              <a:t>d</a:t>
            </a:r>
            <a:r>
              <a:rPr lang="en-US" sz="2200" dirty="0"/>
              <a:t> and </a:t>
            </a:r>
            <a:r>
              <a:rPr lang="en-US" sz="2200" dirty="0" err="1" smtClean="0">
                <a:solidFill>
                  <a:srgbClr val="FF0000"/>
                </a:solidFill>
              </a:rPr>
              <a:t>a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sl</a:t>
            </a:r>
            <a:r>
              <a:rPr lang="en-US" sz="2200" baseline="30000" dirty="0" err="1" smtClean="0">
                <a:solidFill>
                  <a:srgbClr val="FF0000"/>
                </a:solidFill>
              </a:rPr>
              <a:t>s</a:t>
            </a:r>
            <a:endParaRPr lang="en-US" sz="2200" baseline="30000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Unlike </a:t>
            </a:r>
            <a:r>
              <a:rPr lang="en-US" sz="2000" dirty="0" err="1">
                <a:solidFill>
                  <a:srgbClr val="3366FF"/>
                </a:solidFill>
              </a:rPr>
              <a:t>kaons</a:t>
            </a:r>
            <a:r>
              <a:rPr lang="en-US" sz="2000" dirty="0">
                <a:solidFill>
                  <a:srgbClr val="3366FF"/>
                </a:solidFill>
              </a:rPr>
              <a:t>, no large CPV, in agreement with </a:t>
            </a:r>
            <a:r>
              <a:rPr lang="en-US" sz="2000" dirty="0" smtClean="0">
                <a:solidFill>
                  <a:srgbClr val="3366FF"/>
                </a:solidFill>
              </a:rPr>
              <a:t>SM.</a:t>
            </a:r>
          </a:p>
          <a:p>
            <a:pPr marL="0" lvl="1"/>
            <a:r>
              <a:rPr lang="en-US" sz="2200" dirty="0"/>
              <a:t>	</a:t>
            </a:r>
            <a:r>
              <a:rPr lang="en-US" sz="2200" dirty="0" smtClean="0"/>
              <a:t>b)	Direct CP Violation: CKM </a:t>
            </a:r>
            <a:r>
              <a:rPr lang="en-US" sz="2200" dirty="0"/>
              <a:t>angle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dirty="0" smtClean="0"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  <a:cs typeface="Symbol" charset="2"/>
              </a:rPr>
              <a:t>Large CP violation in many decays, consistent with 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</a:rPr>
              <a:t>CKM.</a:t>
            </a:r>
            <a:endParaRPr lang="en-US" sz="2000" dirty="0">
              <a:solidFill>
                <a:srgbClr val="3366FF"/>
              </a:solidFill>
              <a:latin typeface="Symbol" charset="2"/>
              <a:cs typeface="Symbol" charset="2"/>
            </a:endParaRPr>
          </a:p>
          <a:p>
            <a:pPr marL="0" lvl="1"/>
            <a:r>
              <a:rPr lang="en-US" sz="2200" dirty="0" smtClean="0">
                <a:latin typeface="Symbol" charset="2"/>
                <a:cs typeface="Symbol" charset="2"/>
              </a:rPr>
              <a:t>	</a:t>
            </a:r>
            <a:r>
              <a:rPr lang="en-US" sz="2200" b="1" dirty="0" smtClean="0">
                <a:cs typeface="Symbol" charset="2"/>
              </a:rPr>
              <a:t>c)	</a:t>
            </a:r>
            <a:r>
              <a:rPr lang="en-US" sz="2200" b="1" dirty="0"/>
              <a:t>Time dependent CP violation: CKM angles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d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s</a:t>
            </a:r>
            <a:r>
              <a:rPr lang="en-US" sz="2200" baseline="-250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and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  </a:t>
            </a:r>
            <a:r>
              <a:rPr lang="en-US" sz="2000" b="1" dirty="0" err="1" smtClean="0">
                <a:solidFill>
                  <a:srgbClr val="660066"/>
                </a:solidFill>
                <a:cs typeface="Symbol" charset="2"/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) Mixing phases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US" sz="2000" b="1" baseline="-25000" dirty="0">
                <a:solidFill>
                  <a:srgbClr val="FF0000"/>
                </a:solidFill>
                <a:cs typeface="Symbol" charset="2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        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loop diagrams 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iii)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tree diagrams</a:t>
            </a:r>
            <a:endParaRPr lang="en-US" sz="2000" b="1" dirty="0">
              <a:solidFill>
                <a:srgbClr val="660066"/>
              </a:solidFill>
              <a:cs typeface="Symbol" charset="2"/>
            </a:endParaRPr>
          </a:p>
          <a:p>
            <a:pPr marL="0" lvl="1"/>
            <a:endParaRPr lang="en-US" dirty="0" smtClean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3998848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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70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4900" y="1574800"/>
            <a:ext cx="7467600" cy="38989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3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Dependent CP Violation: </a:t>
            </a:r>
            <a:r>
              <a:rPr lang="en-US" sz="3200" dirty="0" smtClean="0">
                <a:latin typeface="Symbol"/>
              </a:rPr>
              <a:t>g</a:t>
            </a:r>
            <a:r>
              <a:rPr lang="en-US" dirty="0" smtClean="0"/>
              <a:t> with loops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5308129"/>
            <a:ext cx="8259709" cy="131174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Extraction of            and              require </a:t>
            </a:r>
            <a:r>
              <a:rPr lang="en-US" dirty="0" err="1" smtClean="0">
                <a:solidFill>
                  <a:srgbClr val="000090"/>
                </a:solidFill>
              </a:rPr>
              <a:t>flavour</a:t>
            </a:r>
            <a:r>
              <a:rPr lang="en-US" dirty="0" smtClean="0">
                <a:solidFill>
                  <a:srgbClr val="000090"/>
                </a:solidFill>
              </a:rPr>
              <a:t> tagging: knowing the </a:t>
            </a:r>
            <a:r>
              <a:rPr lang="en-US" dirty="0" err="1" smtClean="0">
                <a:solidFill>
                  <a:srgbClr val="000090"/>
                </a:solidFill>
              </a:rPr>
              <a:t>flavour</a:t>
            </a:r>
            <a:r>
              <a:rPr lang="en-US" dirty="0" smtClean="0">
                <a:solidFill>
                  <a:srgbClr val="000090"/>
                </a:solidFill>
              </a:rPr>
              <a:t> of the B-meson at production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Measure “</a:t>
            </a:r>
            <a:r>
              <a:rPr lang="en-US" sz="2600" dirty="0" smtClean="0">
                <a:solidFill>
                  <a:srgbClr val="FF0000"/>
                </a:solidFill>
                <a:latin typeface="Symbol"/>
              </a:rPr>
              <a:t>g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90"/>
                </a:solidFill>
              </a:rPr>
              <a:t>with penguins” together with mixing phases </a:t>
            </a:r>
            <a:r>
              <a:rPr lang="en-US" i="1" dirty="0" err="1" smtClean="0">
                <a:latin typeface="Symbol"/>
              </a:rPr>
              <a:t>f</a:t>
            </a:r>
            <a:r>
              <a:rPr lang="en-US" i="1" baseline="-25000" dirty="0" err="1" smtClean="0"/>
              <a:t>d,s</a:t>
            </a:r>
            <a:endParaRPr lang="en-US" i="1" baseline="-25000" dirty="0"/>
          </a:p>
        </p:txBody>
      </p: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628" y="4353869"/>
            <a:ext cx="4078912" cy="419298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" y="2930299"/>
            <a:ext cx="8092145" cy="847607"/>
          </a:xfrm>
          <a:prstGeom prst="rect">
            <a:avLst/>
          </a:prstGeom>
          <a:ln>
            <a:noFill/>
          </a:ln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713" y="5368579"/>
            <a:ext cx="689562" cy="3271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399" y="5368579"/>
            <a:ext cx="813329" cy="327100"/>
          </a:xfrm>
          <a:prstGeom prst="rect">
            <a:avLst/>
          </a:prstGeom>
        </p:spPr>
      </p:pic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71</a:t>
            </a:fld>
            <a:endParaRPr lang="nl-NL" dirty="0"/>
          </a:p>
        </p:txBody>
      </p:sp>
      <p:sp>
        <p:nvSpPr>
          <p:cNvPr id="39" name="Rectangle 38"/>
          <p:cNvSpPr/>
          <p:nvPr/>
        </p:nvSpPr>
        <p:spPr>
          <a:xfrm>
            <a:off x="385710" y="2637488"/>
            <a:ext cx="8381999" cy="2398889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4619" y="1533766"/>
            <a:ext cx="762000" cy="5334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3366" y="873339"/>
            <a:ext cx="2742868" cy="1459703"/>
            <a:chOff x="473366" y="873339"/>
            <a:chExt cx="2742868" cy="1459703"/>
          </a:xfrm>
        </p:grpSpPr>
        <p:grpSp>
          <p:nvGrpSpPr>
            <p:cNvPr id="5" name="Group 48"/>
            <p:cNvGrpSpPr/>
            <p:nvPr/>
          </p:nvGrpSpPr>
          <p:grpSpPr>
            <a:xfrm>
              <a:off x="615649" y="873339"/>
              <a:ext cx="2600585" cy="1459703"/>
              <a:chOff x="1214414" y="1214422"/>
              <a:chExt cx="2750110" cy="1549880"/>
            </a:xfrm>
          </p:grpSpPr>
          <p:cxnSp>
            <p:nvCxnSpPr>
              <p:cNvPr id="16" name="Straight Arrow Connector 15"/>
              <p:cNvCxnSpPr>
                <a:endCxn id="18" idx="1"/>
              </p:cNvCxnSpPr>
              <p:nvPr/>
            </p:nvCxnSpPr>
            <p:spPr>
              <a:xfrm>
                <a:off x="1555765" y="1780001"/>
                <a:ext cx="515905" cy="690189"/>
              </a:xfrm>
              <a:prstGeom prst="straightConnector1">
                <a:avLst/>
              </a:prstGeom>
              <a:ln w="31750"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1214414" y="1214422"/>
                <a:ext cx="444474" cy="588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nl-NL" sz="3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071670" y="2176078"/>
                <a:ext cx="444474" cy="588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nl-NL" sz="3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2143108" y="2235257"/>
                <a:ext cx="285753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3286117" y="1214422"/>
                <a:ext cx="678407" cy="620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err="1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nl-NL" sz="3200" i="1" baseline="-25000" dirty="0" err="1" smtClean="0">
                    <a:latin typeface="Times New Roman" pitchFamily="18" charset="0"/>
                    <a:cs typeface="Times New Roman" pitchFamily="18" charset="0"/>
                  </a:rPr>
                  <a:t>CP</a:t>
                </a:r>
                <a:endParaRPr lang="nl-NL" sz="3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366" y="1579621"/>
              <a:ext cx="800100" cy="533400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984595" y="969818"/>
              <a:ext cx="1590118" cy="155924"/>
            </a:xfrm>
            <a:custGeom>
              <a:avLst/>
              <a:gdLst>
                <a:gd name="connsiteX0" fmla="*/ 0 w 1454727"/>
                <a:gd name="connsiteY0" fmla="*/ 173303 h 196393"/>
                <a:gd name="connsiteX1" fmla="*/ 808182 w 1454727"/>
                <a:gd name="connsiteY1" fmla="*/ 121 h 196393"/>
                <a:gd name="connsiteX2" fmla="*/ 1454727 w 1454727"/>
                <a:gd name="connsiteY2" fmla="*/ 196393 h 196393"/>
                <a:gd name="connsiteX3" fmla="*/ 1454727 w 1454727"/>
                <a:gd name="connsiteY3" fmla="*/ 196393 h 1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4727" h="196393">
                  <a:moveTo>
                    <a:pt x="0" y="173303"/>
                  </a:moveTo>
                  <a:cubicBezTo>
                    <a:pt x="282864" y="84788"/>
                    <a:pt x="565728" y="-3727"/>
                    <a:pt x="808182" y="121"/>
                  </a:cubicBezTo>
                  <a:cubicBezTo>
                    <a:pt x="1050636" y="3969"/>
                    <a:pt x="1454727" y="196393"/>
                    <a:pt x="1454727" y="196393"/>
                  </a:cubicBezTo>
                  <a:lnTo>
                    <a:pt x="1454727" y="196393"/>
                  </a:lnTo>
                </a:path>
              </a:pathLst>
            </a:custGeom>
            <a:ln w="31750"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 flipV="1">
              <a:off x="969006" y="1208253"/>
              <a:ext cx="1590118" cy="127869"/>
            </a:xfrm>
            <a:custGeom>
              <a:avLst/>
              <a:gdLst>
                <a:gd name="connsiteX0" fmla="*/ 0 w 1454727"/>
                <a:gd name="connsiteY0" fmla="*/ 173303 h 196393"/>
                <a:gd name="connsiteX1" fmla="*/ 808182 w 1454727"/>
                <a:gd name="connsiteY1" fmla="*/ 121 h 196393"/>
                <a:gd name="connsiteX2" fmla="*/ 1454727 w 1454727"/>
                <a:gd name="connsiteY2" fmla="*/ 196393 h 196393"/>
                <a:gd name="connsiteX3" fmla="*/ 1454727 w 1454727"/>
                <a:gd name="connsiteY3" fmla="*/ 196393 h 1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4727" h="196393">
                  <a:moveTo>
                    <a:pt x="0" y="173303"/>
                  </a:moveTo>
                  <a:cubicBezTo>
                    <a:pt x="282864" y="84788"/>
                    <a:pt x="565728" y="-3727"/>
                    <a:pt x="808182" y="121"/>
                  </a:cubicBezTo>
                  <a:cubicBezTo>
                    <a:pt x="1050636" y="3969"/>
                    <a:pt x="1454727" y="196393"/>
                    <a:pt x="1454727" y="196393"/>
                  </a:cubicBezTo>
                  <a:lnTo>
                    <a:pt x="1454727" y="196393"/>
                  </a:lnTo>
                </a:path>
              </a:pathLst>
            </a:custGeom>
            <a:ln w="31750"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47273" y="1512455"/>
              <a:ext cx="1016000" cy="588818"/>
            </a:xfrm>
            <a:custGeom>
              <a:avLst/>
              <a:gdLst>
                <a:gd name="connsiteX0" fmla="*/ 0 w 992909"/>
                <a:gd name="connsiteY0" fmla="*/ 588818 h 588818"/>
                <a:gd name="connsiteX1" fmla="*/ 473363 w 992909"/>
                <a:gd name="connsiteY1" fmla="*/ 404090 h 588818"/>
                <a:gd name="connsiteX2" fmla="*/ 992909 w 992909"/>
                <a:gd name="connsiteY2" fmla="*/ 0 h 58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2909" h="588818">
                  <a:moveTo>
                    <a:pt x="0" y="588818"/>
                  </a:moveTo>
                  <a:cubicBezTo>
                    <a:pt x="153939" y="545522"/>
                    <a:pt x="307878" y="502226"/>
                    <a:pt x="473363" y="404090"/>
                  </a:cubicBezTo>
                  <a:cubicBezTo>
                    <a:pt x="638848" y="305954"/>
                    <a:pt x="992909" y="0"/>
                    <a:pt x="992909" y="0"/>
                  </a:cubicBezTo>
                </a:path>
              </a:pathLst>
            </a:custGeom>
            <a:ln w="31750"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812636" y="1431636"/>
              <a:ext cx="923637" cy="565728"/>
            </a:xfrm>
            <a:custGeom>
              <a:avLst/>
              <a:gdLst>
                <a:gd name="connsiteX0" fmla="*/ 0 w 842819"/>
                <a:gd name="connsiteY0" fmla="*/ 565728 h 565728"/>
                <a:gd name="connsiteX1" fmla="*/ 450273 w 842819"/>
                <a:gd name="connsiteY1" fmla="*/ 219364 h 565728"/>
                <a:gd name="connsiteX2" fmla="*/ 842819 w 842819"/>
                <a:gd name="connsiteY2" fmla="*/ 0 h 5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2819" h="565728">
                  <a:moveTo>
                    <a:pt x="0" y="565728"/>
                  </a:moveTo>
                  <a:cubicBezTo>
                    <a:pt x="154901" y="439690"/>
                    <a:pt x="309803" y="313652"/>
                    <a:pt x="450273" y="219364"/>
                  </a:cubicBezTo>
                  <a:cubicBezTo>
                    <a:pt x="590743" y="125076"/>
                    <a:pt x="842819" y="0"/>
                    <a:pt x="842819" y="0"/>
                  </a:cubicBezTo>
                </a:path>
              </a:pathLst>
            </a:custGeom>
            <a:ln w="31750"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289177" y="851345"/>
            <a:ext cx="2658310" cy="1459702"/>
            <a:chOff x="557924" y="873339"/>
            <a:chExt cx="2658310" cy="1459702"/>
          </a:xfrm>
        </p:grpSpPr>
        <p:grpSp>
          <p:nvGrpSpPr>
            <p:cNvPr id="45" name="Group 48"/>
            <p:cNvGrpSpPr/>
            <p:nvPr/>
          </p:nvGrpSpPr>
          <p:grpSpPr>
            <a:xfrm>
              <a:off x="557924" y="873339"/>
              <a:ext cx="2658310" cy="1459702"/>
              <a:chOff x="1153369" y="1214422"/>
              <a:chExt cx="2811155" cy="1549879"/>
            </a:xfrm>
          </p:grpSpPr>
          <p:cxnSp>
            <p:nvCxnSpPr>
              <p:cNvPr id="52" name="Straight Arrow Connector 51"/>
              <p:cNvCxnSpPr>
                <a:endCxn id="54" idx="1"/>
              </p:cNvCxnSpPr>
              <p:nvPr/>
            </p:nvCxnSpPr>
            <p:spPr>
              <a:xfrm>
                <a:off x="1519138" y="1780001"/>
                <a:ext cx="515905" cy="690188"/>
              </a:xfrm>
              <a:prstGeom prst="straightConnector1">
                <a:avLst/>
              </a:prstGeom>
              <a:ln w="31750"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1153369" y="1214422"/>
                <a:ext cx="652190" cy="588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err="1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nl-NL" sz="3000" i="1" baseline="-25000" dirty="0" err="1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nl-NL" sz="30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035044" y="2176078"/>
                <a:ext cx="652190" cy="588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err="1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nl-NL" sz="3000" i="1" baseline="-25000" dirty="0" err="1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nl-NL" sz="30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2143108" y="2235257"/>
                <a:ext cx="285753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286117" y="1214422"/>
                <a:ext cx="678407" cy="620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3000" i="1" dirty="0" err="1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nl-NL" sz="3200" i="1" baseline="-25000" dirty="0" err="1" smtClean="0">
                    <a:latin typeface="Times New Roman" pitchFamily="18" charset="0"/>
                    <a:cs typeface="Times New Roman" pitchFamily="18" charset="0"/>
                  </a:rPr>
                  <a:t>CP</a:t>
                </a:r>
                <a:endParaRPr lang="nl-NL" sz="3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984595" y="969818"/>
              <a:ext cx="1590118" cy="155924"/>
            </a:xfrm>
            <a:custGeom>
              <a:avLst/>
              <a:gdLst>
                <a:gd name="connsiteX0" fmla="*/ 0 w 1454727"/>
                <a:gd name="connsiteY0" fmla="*/ 173303 h 196393"/>
                <a:gd name="connsiteX1" fmla="*/ 808182 w 1454727"/>
                <a:gd name="connsiteY1" fmla="*/ 121 h 196393"/>
                <a:gd name="connsiteX2" fmla="*/ 1454727 w 1454727"/>
                <a:gd name="connsiteY2" fmla="*/ 196393 h 196393"/>
                <a:gd name="connsiteX3" fmla="*/ 1454727 w 1454727"/>
                <a:gd name="connsiteY3" fmla="*/ 196393 h 1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4727" h="196393">
                  <a:moveTo>
                    <a:pt x="0" y="173303"/>
                  </a:moveTo>
                  <a:cubicBezTo>
                    <a:pt x="282864" y="84788"/>
                    <a:pt x="565728" y="-3727"/>
                    <a:pt x="808182" y="121"/>
                  </a:cubicBezTo>
                  <a:cubicBezTo>
                    <a:pt x="1050636" y="3969"/>
                    <a:pt x="1454727" y="196393"/>
                    <a:pt x="1454727" y="196393"/>
                  </a:cubicBezTo>
                  <a:lnTo>
                    <a:pt x="1454727" y="196393"/>
                  </a:lnTo>
                </a:path>
              </a:pathLst>
            </a:custGeom>
            <a:ln w="31750"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 flipV="1">
              <a:off x="969006" y="1208253"/>
              <a:ext cx="1590118" cy="127869"/>
            </a:xfrm>
            <a:custGeom>
              <a:avLst/>
              <a:gdLst>
                <a:gd name="connsiteX0" fmla="*/ 0 w 1454727"/>
                <a:gd name="connsiteY0" fmla="*/ 173303 h 196393"/>
                <a:gd name="connsiteX1" fmla="*/ 808182 w 1454727"/>
                <a:gd name="connsiteY1" fmla="*/ 121 h 196393"/>
                <a:gd name="connsiteX2" fmla="*/ 1454727 w 1454727"/>
                <a:gd name="connsiteY2" fmla="*/ 196393 h 196393"/>
                <a:gd name="connsiteX3" fmla="*/ 1454727 w 1454727"/>
                <a:gd name="connsiteY3" fmla="*/ 196393 h 19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4727" h="196393">
                  <a:moveTo>
                    <a:pt x="0" y="173303"/>
                  </a:moveTo>
                  <a:cubicBezTo>
                    <a:pt x="282864" y="84788"/>
                    <a:pt x="565728" y="-3727"/>
                    <a:pt x="808182" y="121"/>
                  </a:cubicBezTo>
                  <a:cubicBezTo>
                    <a:pt x="1050636" y="3969"/>
                    <a:pt x="1454727" y="196393"/>
                    <a:pt x="1454727" y="196393"/>
                  </a:cubicBezTo>
                  <a:lnTo>
                    <a:pt x="1454727" y="196393"/>
                  </a:lnTo>
                </a:path>
              </a:pathLst>
            </a:custGeom>
            <a:ln w="31750"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1847273" y="1512455"/>
              <a:ext cx="1016000" cy="588818"/>
            </a:xfrm>
            <a:custGeom>
              <a:avLst/>
              <a:gdLst>
                <a:gd name="connsiteX0" fmla="*/ 0 w 992909"/>
                <a:gd name="connsiteY0" fmla="*/ 588818 h 588818"/>
                <a:gd name="connsiteX1" fmla="*/ 473363 w 992909"/>
                <a:gd name="connsiteY1" fmla="*/ 404090 h 588818"/>
                <a:gd name="connsiteX2" fmla="*/ 992909 w 992909"/>
                <a:gd name="connsiteY2" fmla="*/ 0 h 58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2909" h="588818">
                  <a:moveTo>
                    <a:pt x="0" y="588818"/>
                  </a:moveTo>
                  <a:cubicBezTo>
                    <a:pt x="153939" y="545522"/>
                    <a:pt x="307878" y="502226"/>
                    <a:pt x="473363" y="404090"/>
                  </a:cubicBezTo>
                  <a:cubicBezTo>
                    <a:pt x="638848" y="305954"/>
                    <a:pt x="992909" y="0"/>
                    <a:pt x="992909" y="0"/>
                  </a:cubicBezTo>
                </a:path>
              </a:pathLst>
            </a:custGeom>
            <a:ln w="31750"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1812636" y="1431636"/>
              <a:ext cx="923637" cy="565728"/>
            </a:xfrm>
            <a:custGeom>
              <a:avLst/>
              <a:gdLst>
                <a:gd name="connsiteX0" fmla="*/ 0 w 842819"/>
                <a:gd name="connsiteY0" fmla="*/ 565728 h 565728"/>
                <a:gd name="connsiteX1" fmla="*/ 450273 w 842819"/>
                <a:gd name="connsiteY1" fmla="*/ 219364 h 565728"/>
                <a:gd name="connsiteX2" fmla="*/ 842819 w 842819"/>
                <a:gd name="connsiteY2" fmla="*/ 0 h 5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2819" h="565728">
                  <a:moveTo>
                    <a:pt x="0" y="565728"/>
                  </a:moveTo>
                  <a:cubicBezTo>
                    <a:pt x="154901" y="439690"/>
                    <a:pt x="309803" y="313652"/>
                    <a:pt x="450273" y="219364"/>
                  </a:cubicBezTo>
                  <a:cubicBezTo>
                    <a:pt x="590743" y="125076"/>
                    <a:pt x="842819" y="0"/>
                    <a:pt x="842819" y="0"/>
                  </a:cubicBezTo>
                </a:path>
              </a:pathLst>
            </a:custGeom>
            <a:ln w="31750"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66" y="556381"/>
            <a:ext cx="635000" cy="520700"/>
          </a:xfrm>
          <a:prstGeom prst="rect">
            <a:avLst/>
          </a:prstGeom>
        </p:spPr>
      </p:pic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61" y="529933"/>
            <a:ext cx="635000" cy="520700"/>
          </a:xfrm>
          <a:prstGeom prst="rect">
            <a:avLst/>
          </a:prstGeom>
        </p:spPr>
      </p:pic>
      <p:pic>
        <p:nvPicPr>
          <p:cNvPr id="58" name="Picture 5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73" y="1657350"/>
            <a:ext cx="838200" cy="520700"/>
          </a:xfrm>
          <a:prstGeom prst="rect">
            <a:avLst/>
          </a:prstGeom>
        </p:spPr>
      </p:pic>
      <p:pic>
        <p:nvPicPr>
          <p:cNvPr id="59" name="Picture 5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26" y="1658210"/>
            <a:ext cx="8382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BpipiTree.tiff"/>
          <p:cNvPicPr>
            <a:picLocks noChangeAspect="1"/>
          </p:cNvPicPr>
          <p:nvPr/>
        </p:nvPicPr>
        <p:blipFill>
          <a:blip r:embed="rId2"/>
          <a:srcRect l="18247" r="16442"/>
          <a:stretch>
            <a:fillRect/>
          </a:stretch>
        </p:blipFill>
        <p:spPr>
          <a:xfrm>
            <a:off x="2936240" y="1514526"/>
            <a:ext cx="3058160" cy="2038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(4) Charmless B</a:t>
            </a:r>
            <a:r>
              <a:rPr lang="en-US" baseline="-25000" dirty="0" smtClean="0"/>
              <a:t>(s) </a:t>
            </a:r>
            <a:r>
              <a:rPr lang="en-US" dirty="0" smtClean="0"/>
              <a:t>decays B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K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718137" y="3689797"/>
            <a:ext cx="7673896" cy="132343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A measurement of “</a:t>
            </a:r>
            <a:r>
              <a:rPr lang="en-US" sz="2600" u="sng" dirty="0" err="1" smtClean="0">
                <a:solidFill>
                  <a:srgbClr val="FF0000"/>
                </a:solidFill>
                <a:latin typeface="Times New Roman"/>
              </a:rPr>
              <a:t>γ</a:t>
            </a:r>
            <a:r>
              <a:rPr lang="en-US" u="sng" dirty="0" smtClean="0"/>
              <a:t> with loops”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Sensitivity to new physics enters via the penguin loop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Combined analysis of B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KK, Bππ </a:t>
            </a:r>
            <a:r>
              <a:rPr lang="en-US" dirty="0" smtClean="0">
                <a:solidFill>
                  <a:srgbClr val="0000FF"/>
                </a:solidFill>
              </a:rPr>
              <a:t>with B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Kπ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3366FF"/>
                </a:solidFill>
                <a:sym typeface="Wingdings"/>
              </a:rPr>
              <a:t> Make use of U-spin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flavour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symmetry to extract common 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hadronic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factors</a:t>
            </a:r>
          </a:p>
        </p:txBody>
      </p:sp>
      <p:sp>
        <p:nvSpPr>
          <p:cNvPr id="20" name="Oval 19"/>
          <p:cNvSpPr/>
          <p:nvPr/>
        </p:nvSpPr>
        <p:spPr>
          <a:xfrm>
            <a:off x="4245194" y="2610223"/>
            <a:ext cx="487680" cy="37997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82806" y="2561766"/>
            <a:ext cx="3385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sz="2600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5" y="687383"/>
            <a:ext cx="1493245" cy="1109979"/>
          </a:xfrm>
          <a:prstGeom prst="rect">
            <a:avLst/>
          </a:prstGeom>
        </p:spPr>
      </p:pic>
      <p:pic>
        <p:nvPicPr>
          <p:cNvPr id="33" name="Picture 32" descr="BpipiPenguin.tiff"/>
          <p:cNvPicPr>
            <a:picLocks noChangeAspect="1"/>
          </p:cNvPicPr>
          <p:nvPr/>
        </p:nvPicPr>
        <p:blipFill>
          <a:blip r:embed="rId4"/>
          <a:srcRect l="18543"/>
          <a:stretch>
            <a:fillRect/>
          </a:stretch>
        </p:blipFill>
        <p:spPr>
          <a:xfrm>
            <a:off x="5984239" y="1514527"/>
            <a:ext cx="3072123" cy="1927725"/>
          </a:xfrm>
          <a:prstGeom prst="rect">
            <a:avLst/>
          </a:prstGeom>
        </p:spPr>
      </p:pic>
      <p:pic>
        <p:nvPicPr>
          <p:cNvPr id="11" name="Picture 10" descr="penguin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6590" y="585783"/>
            <a:ext cx="1101422" cy="1209759"/>
          </a:xfrm>
          <a:prstGeom prst="rect">
            <a:avLst/>
          </a:prstGeom>
        </p:spPr>
      </p:pic>
      <p:grpSp>
        <p:nvGrpSpPr>
          <p:cNvPr id="3" name="Group 26"/>
          <p:cNvGrpSpPr/>
          <p:nvPr/>
        </p:nvGrpSpPr>
        <p:grpSpPr>
          <a:xfrm>
            <a:off x="132205" y="1935849"/>
            <a:ext cx="2936115" cy="1556241"/>
            <a:chOff x="691011" y="1044010"/>
            <a:chExt cx="4236720" cy="2100866"/>
          </a:xfrm>
        </p:grpSpPr>
        <p:pic>
          <p:nvPicPr>
            <p:cNvPr id="28" name="Picture 27" descr="BoxDiagram.tif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011" y="1057726"/>
              <a:ext cx="4236720" cy="208715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49653" y="1044010"/>
              <a:ext cx="416560" cy="317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Tre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0409" y="585783"/>
            <a:ext cx="1278183" cy="14478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748102" y="1243364"/>
            <a:ext cx="376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+</a:t>
            </a:r>
            <a:endParaRPr lang="en-US" sz="3000" dirty="0"/>
          </a:p>
        </p:txBody>
      </p:sp>
      <p:sp>
        <p:nvSpPr>
          <p:cNvPr id="36" name="Oval 35"/>
          <p:cNvSpPr/>
          <p:nvPr/>
        </p:nvSpPr>
        <p:spPr>
          <a:xfrm>
            <a:off x="1798170" y="2170989"/>
            <a:ext cx="487680" cy="37997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89332" y="2945503"/>
            <a:ext cx="487680" cy="37997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62187" y="2469680"/>
            <a:ext cx="5888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err="1" smtClean="0">
                <a:solidFill>
                  <a:srgbClr val="FF0000"/>
                </a:solidFill>
                <a:latin typeface="Times New Roman"/>
              </a:rPr>
              <a:t>β</a:t>
            </a:r>
            <a:r>
              <a:rPr lang="en-US" sz="2600" baseline="-25000" dirty="0" err="1" smtClean="0">
                <a:solidFill>
                  <a:srgbClr val="FF0000"/>
                </a:solidFill>
                <a:latin typeface="Times New Roman"/>
              </a:rPr>
              <a:t>(s</a:t>
            </a:r>
            <a:r>
              <a:rPr lang="en-US" sz="2600" baseline="-25000" dirty="0" smtClean="0">
                <a:solidFill>
                  <a:srgbClr val="FF0000"/>
                </a:solidFill>
                <a:latin typeface="Times New Roman"/>
              </a:rPr>
              <a:t>)</a:t>
            </a:r>
            <a:endParaRPr lang="en-US" sz="2600" baseline="-25000" dirty="0">
              <a:solidFill>
                <a:srgbClr val="FF0000"/>
              </a:solidFill>
              <a:latin typeface="Symbo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27725" y="1243364"/>
            <a:ext cx="376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+</a:t>
            </a:r>
            <a:endParaRPr lang="en-US" sz="3000" dirty="0"/>
          </a:p>
        </p:txBody>
      </p:sp>
      <p:sp>
        <p:nvSpPr>
          <p:cNvPr id="23" name="Rectangle 22"/>
          <p:cNvSpPr/>
          <p:nvPr/>
        </p:nvSpPr>
        <p:spPr>
          <a:xfrm>
            <a:off x="718137" y="5337270"/>
            <a:ext cx="7653466" cy="1205367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761829" y="3560168"/>
            <a:ext cx="4173739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  <a:sym typeface="Wingdings"/>
              </a:rPr>
              <a:t>Fleisher: Phys.Lett.B459 (1999) 306, Eur.Phys.J.C52 (2007) 267</a:t>
            </a:r>
          </a:p>
          <a:p>
            <a:r>
              <a:rPr lang="en-US" sz="1200" b="1" dirty="0" smtClean="0">
                <a:solidFill>
                  <a:srgbClr val="000090"/>
                </a:solidFill>
                <a:sym typeface="Wingdings"/>
              </a:rPr>
              <a:t>Fleischer, </a:t>
            </a:r>
            <a:r>
              <a:rPr lang="en-US" sz="1200" b="1" dirty="0" err="1" smtClean="0">
                <a:solidFill>
                  <a:srgbClr val="000090"/>
                </a:solidFill>
                <a:sym typeface="Wingdings"/>
              </a:rPr>
              <a:t>Knegjens</a:t>
            </a:r>
            <a:r>
              <a:rPr lang="en-US" sz="1200" b="1" dirty="0" smtClean="0">
                <a:solidFill>
                  <a:srgbClr val="000090"/>
                </a:solidFill>
                <a:sym typeface="Wingdings"/>
              </a:rPr>
              <a:t>: Eur.Phys.J.C71:1532 (2011)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72</a:t>
            </a:fld>
            <a:endParaRPr lang="nl-NL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89" y="5882407"/>
            <a:ext cx="2374900" cy="6350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1" y="5893955"/>
            <a:ext cx="2260600" cy="635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9" y="5362864"/>
            <a:ext cx="3378200" cy="635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03" y="5354574"/>
            <a:ext cx="38354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1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(4) Charmless B</a:t>
            </a:r>
            <a:r>
              <a:rPr lang="en-US" baseline="-25000" dirty="0" smtClean="0"/>
              <a:t>(s) </a:t>
            </a:r>
            <a:r>
              <a:rPr lang="en-US" dirty="0" smtClean="0"/>
              <a:t>decays B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K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248920" y="1432450"/>
            <a:ext cx="99378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ππ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717" y="4007703"/>
            <a:ext cx="105359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KK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833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73</a:t>
            </a:fld>
            <a:endParaRPr lang="nl-NL" dirty="0"/>
          </a:p>
        </p:txBody>
      </p:sp>
      <p:sp>
        <p:nvSpPr>
          <p:cNvPr id="30" name="Rectangle 29"/>
          <p:cNvSpPr/>
          <p:nvPr/>
        </p:nvSpPr>
        <p:spPr>
          <a:xfrm>
            <a:off x="3662165" y="2797304"/>
            <a:ext cx="4039642" cy="800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01807" y="2702367"/>
            <a:ext cx="112456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 fb</a:t>
            </a:r>
            <a:r>
              <a:rPr lang="en-US" baseline="30000" dirty="0"/>
              <a:t>-1</a:t>
            </a:r>
          </a:p>
          <a:p>
            <a:r>
              <a:rPr lang="en-US" dirty="0" smtClean="0"/>
              <a:t>2011 +</a:t>
            </a:r>
          </a:p>
          <a:p>
            <a:r>
              <a:rPr lang="en-US" dirty="0" smtClean="0"/>
              <a:t>2012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651596"/>
            <a:ext cx="5801604" cy="2651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3276601"/>
            <a:ext cx="5831128" cy="2540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5859" y="5787159"/>
            <a:ext cx="8364215" cy="949955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3636" y="3118801"/>
            <a:ext cx="6791342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First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measurement of decay time dependent CP violation in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(3.3σ)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1" y="5797550"/>
            <a:ext cx="4234848" cy="5715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" y="6216650"/>
            <a:ext cx="4260248" cy="5715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5772150"/>
            <a:ext cx="4297774" cy="5715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6216650"/>
            <a:ext cx="431047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5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6778" y="1685092"/>
            <a:ext cx="70647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0" lvl="1"/>
            <a:r>
              <a:rPr lang="en-US" sz="2200" dirty="0" smtClean="0"/>
              <a:t>	a) 	CP </a:t>
            </a:r>
            <a:r>
              <a:rPr lang="en-US" sz="2200" dirty="0"/>
              <a:t>Violation in B-mixing: </a:t>
            </a:r>
            <a:r>
              <a:rPr lang="en-US" sz="2200" dirty="0" err="1">
                <a:solidFill>
                  <a:srgbClr val="FF0000"/>
                </a:solidFill>
              </a:rPr>
              <a:t>a</a:t>
            </a:r>
            <a:r>
              <a:rPr lang="en-US" sz="2200" baseline="-25000" dirty="0" err="1">
                <a:solidFill>
                  <a:srgbClr val="FF0000"/>
                </a:solidFill>
              </a:rPr>
              <a:t>sl</a:t>
            </a:r>
            <a:r>
              <a:rPr lang="en-US" sz="2200" baseline="30000" dirty="0" err="1">
                <a:solidFill>
                  <a:srgbClr val="FF0000"/>
                </a:solidFill>
              </a:rPr>
              <a:t>d</a:t>
            </a:r>
            <a:r>
              <a:rPr lang="en-US" sz="2200" dirty="0"/>
              <a:t> and </a:t>
            </a:r>
            <a:r>
              <a:rPr lang="en-US" sz="2200" dirty="0" err="1" smtClean="0">
                <a:solidFill>
                  <a:srgbClr val="FF0000"/>
                </a:solidFill>
              </a:rPr>
              <a:t>a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sl</a:t>
            </a:r>
            <a:r>
              <a:rPr lang="en-US" sz="2200" baseline="30000" dirty="0" err="1" smtClean="0">
                <a:solidFill>
                  <a:srgbClr val="FF0000"/>
                </a:solidFill>
              </a:rPr>
              <a:t>s</a:t>
            </a:r>
            <a:endParaRPr lang="en-US" sz="2200" baseline="30000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Unlike </a:t>
            </a:r>
            <a:r>
              <a:rPr lang="en-US" sz="2000" dirty="0" err="1">
                <a:solidFill>
                  <a:srgbClr val="3366FF"/>
                </a:solidFill>
              </a:rPr>
              <a:t>kaons</a:t>
            </a:r>
            <a:r>
              <a:rPr lang="en-US" sz="2000" dirty="0">
                <a:solidFill>
                  <a:srgbClr val="3366FF"/>
                </a:solidFill>
              </a:rPr>
              <a:t>, no large CPV, in agreement with </a:t>
            </a:r>
            <a:r>
              <a:rPr lang="en-US" sz="2000" dirty="0" smtClean="0">
                <a:solidFill>
                  <a:srgbClr val="3366FF"/>
                </a:solidFill>
              </a:rPr>
              <a:t>SM.</a:t>
            </a:r>
          </a:p>
          <a:p>
            <a:pPr marL="0" lvl="1"/>
            <a:r>
              <a:rPr lang="en-US" sz="2200" dirty="0"/>
              <a:t>	</a:t>
            </a:r>
            <a:r>
              <a:rPr lang="en-US" sz="2200" dirty="0" smtClean="0"/>
              <a:t>b)	Direct CP Violation: CKM </a:t>
            </a:r>
            <a:r>
              <a:rPr lang="en-US" sz="2200" dirty="0"/>
              <a:t>angle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dirty="0" smtClean="0"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  <a:cs typeface="Symbol" charset="2"/>
              </a:rPr>
              <a:t>Large CP violation in many decays, consistent with 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</a:rPr>
              <a:t>CKM.</a:t>
            </a:r>
            <a:endParaRPr lang="en-US" sz="2000" dirty="0">
              <a:solidFill>
                <a:srgbClr val="3366FF"/>
              </a:solidFill>
              <a:latin typeface="Symbol" charset="2"/>
              <a:cs typeface="Symbol" charset="2"/>
            </a:endParaRPr>
          </a:p>
          <a:p>
            <a:pPr marL="0" lvl="1"/>
            <a:r>
              <a:rPr lang="en-US" sz="2200" dirty="0" smtClean="0">
                <a:latin typeface="Symbol" charset="2"/>
                <a:cs typeface="Symbol" charset="2"/>
              </a:rPr>
              <a:t>	</a:t>
            </a:r>
            <a:r>
              <a:rPr lang="en-US" sz="2200" b="1" dirty="0" smtClean="0">
                <a:cs typeface="Symbol" charset="2"/>
              </a:rPr>
              <a:t>c)	</a:t>
            </a:r>
            <a:r>
              <a:rPr lang="en-US" sz="2200" b="1" dirty="0"/>
              <a:t>Time dependent CP violation: CKM angles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d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s</a:t>
            </a:r>
            <a:r>
              <a:rPr lang="en-US" sz="2200" baseline="-250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and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  </a:t>
            </a:r>
            <a:r>
              <a:rPr lang="en-US" sz="2000" b="1" dirty="0" err="1" smtClean="0">
                <a:solidFill>
                  <a:srgbClr val="660066"/>
                </a:solidFill>
                <a:cs typeface="Symbol" charset="2"/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) Mixing phases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US" sz="2000" b="1" baseline="-25000" dirty="0">
                <a:solidFill>
                  <a:srgbClr val="FF0000"/>
                </a:solidFill>
                <a:cs typeface="Symbol" charset="2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        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loop diagrams 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iii)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tree diagrams</a:t>
            </a:r>
            <a:endParaRPr lang="en-US" sz="2000" b="1" dirty="0">
              <a:solidFill>
                <a:srgbClr val="660066"/>
              </a:solidFill>
              <a:cs typeface="Symbol" charset="2"/>
            </a:endParaRPr>
          </a:p>
          <a:p>
            <a:pPr marL="0" lvl="1"/>
            <a:endParaRPr lang="en-US" dirty="0" smtClean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3998848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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74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4900" y="1574800"/>
            <a:ext cx="7467600" cy="38989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0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6778" y="1685092"/>
            <a:ext cx="70647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0" lvl="1"/>
            <a:r>
              <a:rPr lang="en-US" sz="2200" dirty="0" smtClean="0"/>
              <a:t>	a) 	CP </a:t>
            </a:r>
            <a:r>
              <a:rPr lang="en-US" sz="2200" dirty="0"/>
              <a:t>Violation in B-mixing: </a:t>
            </a:r>
            <a:r>
              <a:rPr lang="en-US" sz="2200" dirty="0" err="1">
                <a:solidFill>
                  <a:srgbClr val="FF0000"/>
                </a:solidFill>
              </a:rPr>
              <a:t>a</a:t>
            </a:r>
            <a:r>
              <a:rPr lang="en-US" sz="2200" baseline="-25000" dirty="0" err="1">
                <a:solidFill>
                  <a:srgbClr val="FF0000"/>
                </a:solidFill>
              </a:rPr>
              <a:t>sl</a:t>
            </a:r>
            <a:r>
              <a:rPr lang="en-US" sz="2200" baseline="30000" dirty="0" err="1">
                <a:solidFill>
                  <a:srgbClr val="FF0000"/>
                </a:solidFill>
              </a:rPr>
              <a:t>d</a:t>
            </a:r>
            <a:r>
              <a:rPr lang="en-US" sz="2200" dirty="0"/>
              <a:t> and </a:t>
            </a:r>
            <a:r>
              <a:rPr lang="en-US" sz="2200" dirty="0" err="1" smtClean="0">
                <a:solidFill>
                  <a:srgbClr val="FF0000"/>
                </a:solidFill>
              </a:rPr>
              <a:t>a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sl</a:t>
            </a:r>
            <a:r>
              <a:rPr lang="en-US" sz="2200" baseline="30000" dirty="0" err="1" smtClean="0">
                <a:solidFill>
                  <a:srgbClr val="FF0000"/>
                </a:solidFill>
              </a:rPr>
              <a:t>s</a:t>
            </a:r>
            <a:endParaRPr lang="en-US" sz="2200" baseline="30000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Unlike </a:t>
            </a:r>
            <a:r>
              <a:rPr lang="en-US" sz="2000" dirty="0" err="1">
                <a:solidFill>
                  <a:srgbClr val="3366FF"/>
                </a:solidFill>
              </a:rPr>
              <a:t>kaons</a:t>
            </a:r>
            <a:r>
              <a:rPr lang="en-US" sz="2000" dirty="0">
                <a:solidFill>
                  <a:srgbClr val="3366FF"/>
                </a:solidFill>
              </a:rPr>
              <a:t>, no large CPV, in agreement with </a:t>
            </a:r>
            <a:r>
              <a:rPr lang="en-US" sz="2000" dirty="0" smtClean="0">
                <a:solidFill>
                  <a:srgbClr val="3366FF"/>
                </a:solidFill>
              </a:rPr>
              <a:t>SM.</a:t>
            </a:r>
          </a:p>
          <a:p>
            <a:pPr marL="0" lvl="1"/>
            <a:r>
              <a:rPr lang="en-US" sz="2200" dirty="0"/>
              <a:t>	</a:t>
            </a:r>
            <a:r>
              <a:rPr lang="en-US" sz="2200" dirty="0" smtClean="0"/>
              <a:t>b)	Direct CP Violation: CKM </a:t>
            </a:r>
            <a:r>
              <a:rPr lang="en-US" sz="2200" dirty="0"/>
              <a:t>angle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dirty="0" smtClean="0"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  <a:cs typeface="Symbol" charset="2"/>
              </a:rPr>
              <a:t>Large CP violation in many decays, consistent with 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</a:rPr>
              <a:t>CKM.</a:t>
            </a:r>
            <a:endParaRPr lang="en-US" sz="2000" dirty="0">
              <a:solidFill>
                <a:srgbClr val="3366FF"/>
              </a:solidFill>
              <a:latin typeface="Symbol" charset="2"/>
              <a:cs typeface="Symbol" charset="2"/>
            </a:endParaRPr>
          </a:p>
          <a:p>
            <a:pPr marL="0" lvl="1"/>
            <a:r>
              <a:rPr lang="en-US" sz="2200" dirty="0" smtClean="0">
                <a:latin typeface="Symbol" charset="2"/>
                <a:cs typeface="Symbol" charset="2"/>
              </a:rPr>
              <a:t>	</a:t>
            </a:r>
            <a:r>
              <a:rPr lang="en-US" sz="2200" b="1" dirty="0" smtClean="0">
                <a:cs typeface="Symbol" charset="2"/>
              </a:rPr>
              <a:t>c)	</a:t>
            </a:r>
            <a:r>
              <a:rPr lang="en-US" sz="2200" b="1" dirty="0"/>
              <a:t>Time dependent CP violation: CKM angles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d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s</a:t>
            </a:r>
            <a:r>
              <a:rPr lang="en-US" sz="2200" baseline="-250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and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  </a:t>
            </a:r>
            <a:r>
              <a:rPr lang="en-US" sz="2000" b="1" dirty="0" err="1" smtClean="0">
                <a:solidFill>
                  <a:srgbClr val="660066"/>
                </a:solidFill>
                <a:cs typeface="Symbol" charset="2"/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) Mixing phases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US" sz="2000" b="1" baseline="-25000" dirty="0">
                <a:solidFill>
                  <a:srgbClr val="FF0000"/>
                </a:solidFill>
                <a:cs typeface="Symbol" charset="2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        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loop diagrams 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iii)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tree diagrams</a:t>
            </a:r>
            <a:endParaRPr lang="en-US" sz="2000" b="1" dirty="0">
              <a:solidFill>
                <a:srgbClr val="660066"/>
              </a:solidFill>
              <a:cs typeface="Symbol" charset="2"/>
            </a:endParaRPr>
          </a:p>
          <a:p>
            <a:pPr marL="0" lvl="1"/>
            <a:endParaRPr lang="en-US" dirty="0" smtClean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4316348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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75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4900" y="1574800"/>
            <a:ext cx="7467600" cy="38989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3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Dependent CP Violation: </a:t>
            </a:r>
            <a:r>
              <a:rPr lang="en-US" sz="2800" dirty="0" smtClean="0">
                <a:latin typeface="Symbol"/>
              </a:rPr>
              <a:t>g</a:t>
            </a:r>
            <a:r>
              <a:rPr lang="en-US" dirty="0" smtClean="0"/>
              <a:t> with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627" y="5227315"/>
            <a:ext cx="7412192" cy="126123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Determine weak phase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g</a:t>
            </a:r>
            <a:r>
              <a:rPr lang="en-US" dirty="0" smtClean="0">
                <a:solidFill>
                  <a:srgbClr val="000090"/>
                </a:solidFill>
              </a:rPr>
              <a:t> and strong phase </a:t>
            </a:r>
            <a:r>
              <a:rPr lang="en-US" dirty="0" smtClean="0">
                <a:latin typeface="Symbol"/>
              </a:rPr>
              <a:t>d.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Extraction of         and        require </a:t>
            </a:r>
            <a:r>
              <a:rPr lang="en-US" dirty="0" err="1" smtClean="0">
                <a:solidFill>
                  <a:srgbClr val="000090"/>
                </a:solidFill>
              </a:rPr>
              <a:t>flavour</a:t>
            </a:r>
            <a:r>
              <a:rPr lang="en-US" dirty="0" smtClean="0">
                <a:solidFill>
                  <a:srgbClr val="000090"/>
                </a:solidFill>
              </a:rPr>
              <a:t> tagging</a:t>
            </a:r>
            <a:r>
              <a:rPr lang="en-US" dirty="0">
                <a:solidFill>
                  <a:srgbClr val="000090"/>
                </a:solidFill>
              </a:rPr>
              <a:t>.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Significant sensitivity in untagged variable            .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5" name="Group 48"/>
          <p:cNvGrpSpPr/>
          <p:nvPr/>
        </p:nvGrpSpPr>
        <p:grpSpPr>
          <a:xfrm>
            <a:off x="615649" y="873339"/>
            <a:ext cx="2415727" cy="1159529"/>
            <a:chOff x="1214414" y="1214422"/>
            <a:chExt cx="2554623" cy="1231168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714480" y="1428736"/>
              <a:ext cx="1500198" cy="158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6200000" flipH="1">
              <a:off x="1678761" y="1607331"/>
              <a:ext cx="428628" cy="35719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14414" y="1214422"/>
              <a:ext cx="652190" cy="588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000" i="1" baseline="-25000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nl-NL" sz="30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71670" y="1857364"/>
              <a:ext cx="652190" cy="588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000" i="1" baseline="-25000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nl-NL" sz="30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143108" y="1928802"/>
              <a:ext cx="285752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500298" y="1582724"/>
              <a:ext cx="723904" cy="41751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286117" y="1214422"/>
              <a:ext cx="482920" cy="588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48"/>
          <p:cNvGrpSpPr/>
          <p:nvPr/>
        </p:nvGrpSpPr>
        <p:grpSpPr>
          <a:xfrm>
            <a:off x="5331799" y="842053"/>
            <a:ext cx="2361307" cy="1112267"/>
            <a:chOff x="1214414" y="1214422"/>
            <a:chExt cx="2568419" cy="1112267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714480" y="1428736"/>
              <a:ext cx="1500198" cy="158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H="1">
              <a:off x="1678761" y="1607331"/>
              <a:ext cx="428628" cy="35719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14414" y="1214422"/>
              <a:ext cx="5879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21440" y="1741914"/>
              <a:ext cx="5879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nl-NL" sz="3200" i="1" baseline="-25000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2500298" y="1582724"/>
              <a:ext cx="723904" cy="41751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286116" y="1214422"/>
              <a:ext cx="49671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0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nl-NL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76</a:t>
            </a:fld>
            <a:endParaRPr lang="nl-NL" dirty="0"/>
          </a:p>
        </p:txBody>
      </p:sp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619" y="1291321"/>
            <a:ext cx="762000" cy="5334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94" y="1314693"/>
            <a:ext cx="762000" cy="533400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5423606" y="930125"/>
            <a:ext cx="26271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319370" y="874795"/>
            <a:ext cx="26271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894399" y="1176819"/>
            <a:ext cx="379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vs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32" y="610755"/>
            <a:ext cx="1130300" cy="533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32" y="586898"/>
            <a:ext cx="1130300" cy="5334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79" y="4055911"/>
            <a:ext cx="2044700" cy="6096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06" y="4055911"/>
            <a:ext cx="2044700" cy="647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71" y="5611062"/>
            <a:ext cx="609600" cy="546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74" y="5611062"/>
            <a:ext cx="571500" cy="5461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63" y="5997390"/>
            <a:ext cx="863600" cy="5207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39425" y="2394513"/>
            <a:ext cx="8527483" cy="2489214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9" y="2910606"/>
            <a:ext cx="8155069" cy="10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35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3" descr="BsMixDsMinKPlus"/>
          <p:cNvPicPr>
            <a:picLocks noChangeAspect="1" noChangeArrowheads="1"/>
          </p:cNvPicPr>
          <p:nvPr/>
        </p:nvPicPr>
        <p:blipFill>
          <a:blip r:embed="rId2"/>
          <a:srcRect t="33713" r="47690"/>
          <a:stretch>
            <a:fillRect/>
          </a:stretch>
        </p:blipFill>
        <p:spPr bwMode="auto">
          <a:xfrm>
            <a:off x="283791" y="1408922"/>
            <a:ext cx="2926711" cy="1378072"/>
          </a:xfrm>
          <a:prstGeom prst="rect">
            <a:avLst/>
          </a:prstGeom>
          <a:noFill/>
        </p:spPr>
      </p:pic>
      <p:grpSp>
        <p:nvGrpSpPr>
          <p:cNvPr id="3" name="Group 31"/>
          <p:cNvGrpSpPr/>
          <p:nvPr/>
        </p:nvGrpSpPr>
        <p:grpSpPr>
          <a:xfrm>
            <a:off x="5663261" y="5167661"/>
            <a:ext cx="3139423" cy="1381384"/>
            <a:chOff x="6031388" y="5159146"/>
            <a:chExt cx="2980891" cy="1376001"/>
          </a:xfrm>
        </p:grpSpPr>
        <p:pic>
          <p:nvPicPr>
            <p:cNvPr id="30" name="Picture 29" descr="BsDsPi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1388" y="5159146"/>
              <a:ext cx="2980891" cy="1376001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677645" y="5402728"/>
              <a:ext cx="271564" cy="22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BsDsK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266" y="1144583"/>
            <a:ext cx="2859024" cy="1321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(5) Charmed B</a:t>
            </a:r>
            <a:r>
              <a:rPr lang="en-US" baseline="-25000" dirty="0" smtClean="0"/>
              <a:t>s</a:t>
            </a:r>
            <a:r>
              <a:rPr lang="en-US" dirty="0" smtClean="0"/>
              <a:t> decays: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306" y="1479862"/>
            <a:ext cx="1230100" cy="914375"/>
          </a:xfrm>
          <a:prstGeom prst="rect">
            <a:avLst/>
          </a:prstGeom>
        </p:spPr>
      </p:pic>
      <p:pic>
        <p:nvPicPr>
          <p:cNvPr id="8" name="Picture 7" descr="Tre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60225" y="1388422"/>
            <a:ext cx="887979" cy="1005815"/>
          </a:xfrm>
          <a:prstGeom prst="rect">
            <a:avLst/>
          </a:prstGeom>
        </p:spPr>
      </p:pic>
      <p:pic>
        <p:nvPicPr>
          <p:cNvPr id="10" name="Picture 9" descr="BsDsK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0502" y="2680504"/>
            <a:ext cx="2827788" cy="12914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91120" y="1676400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pic>
        <p:nvPicPr>
          <p:cNvPr id="13" name="Picture 12" descr="Tre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13427" y="2680504"/>
            <a:ext cx="887979" cy="10058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63109" y="1633723"/>
            <a:ext cx="30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44389" y="2832904"/>
            <a:ext cx="30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</a:t>
            </a:r>
            <a:endParaRPr lang="en-US" sz="3600" dirty="0"/>
          </a:p>
        </p:txBody>
      </p:sp>
      <p:grpSp>
        <p:nvGrpSpPr>
          <p:cNvPr id="5" name="Group 18"/>
          <p:cNvGrpSpPr/>
          <p:nvPr/>
        </p:nvGrpSpPr>
        <p:grpSpPr>
          <a:xfrm>
            <a:off x="243965" y="601638"/>
            <a:ext cx="4466562" cy="3139321"/>
            <a:chOff x="243965" y="601638"/>
            <a:chExt cx="4466562" cy="3139321"/>
          </a:xfrm>
        </p:grpSpPr>
        <p:sp>
          <p:nvSpPr>
            <p:cNvPr id="11" name="TextBox 10"/>
            <p:cNvSpPr txBox="1"/>
            <p:nvPr/>
          </p:nvSpPr>
          <p:spPr>
            <a:xfrm>
              <a:off x="243965" y="601638"/>
              <a:ext cx="4466562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Two decay amplitudes to the same final state:</a:t>
              </a:r>
            </a:p>
            <a:p>
              <a:pPr marL="342900" indent="-342900" algn="r">
                <a:buAutoNum type="arabicParenR"/>
              </a:pPr>
              <a:r>
                <a:rPr lang="en-US" dirty="0" smtClean="0">
                  <a:solidFill>
                    <a:srgbClr val="0000FF"/>
                  </a:solidFill>
                </a:rPr>
                <a:t>via mixing 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</a:t>
              </a:r>
              <a:r>
                <a:rPr lang="en-US" dirty="0" err="1" smtClean="0">
                  <a:solidFill>
                    <a:srgbClr val="0000FF"/>
                  </a:solidFill>
                </a:rPr>
                <a:t>D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</a:rPr>
                <a:t>K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+</a:t>
              </a:r>
              <a:r>
                <a:rPr lang="en-US" dirty="0" smtClean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endParaRPr lang="en-US" dirty="0" smtClean="0"/>
            </a:p>
            <a:p>
              <a:pPr marL="342900" indent="-342900">
                <a:buAutoNum type="arabicParenR"/>
              </a:pPr>
              <a:r>
                <a:rPr lang="en-US" dirty="0" smtClean="0">
                  <a:solidFill>
                    <a:srgbClr val="0000FF"/>
                  </a:solidFill>
                </a:rPr>
                <a:t>direct: </a:t>
              </a:r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dirty="0" err="1" smtClean="0">
                  <a:solidFill>
                    <a:srgbClr val="0000FF"/>
                  </a:solidFill>
                  <a:sym typeface="Wingdings"/>
                </a:rPr>
                <a:t>D</a:t>
              </a:r>
              <a:r>
                <a:rPr lang="en-US" baseline="-25000" dirty="0" err="1" smtClean="0">
                  <a:solidFill>
                    <a:srgbClr val="0000FF"/>
                  </a:solidFill>
                  <a:sym typeface="Wingdings"/>
                </a:rPr>
                <a:t>s</a:t>
              </a:r>
              <a:r>
                <a:rPr lang="en-US" baseline="30000" dirty="0" smtClean="0">
                  <a:solidFill>
                    <a:srgbClr val="0000FF"/>
                  </a:solidFill>
                  <a:sym typeface="Wingdings"/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K</a:t>
              </a:r>
              <a:r>
                <a:rPr lang="en-US" baseline="30000" dirty="0" smtClean="0">
                  <a:solidFill>
                    <a:srgbClr val="0000FF"/>
                  </a:solidFill>
                  <a:sym typeface="Wingdings"/>
                </a:rPr>
                <a:t>+</a:t>
              </a:r>
              <a:r>
                <a:rPr lang="en-US" dirty="0" smtClean="0">
                  <a:solidFill>
                    <a:srgbClr val="0000FF"/>
                  </a:solidFill>
                  <a:sym typeface="Wingdings"/>
                </a:rPr>
                <a:t>: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052320" y="963612"/>
              <a:ext cx="196973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outerShdw blurRad="40000" dist="20000" dir="5400000" rotWithShape="0">
                <a:srgbClr val="0000FF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4384040" y="1828800"/>
            <a:ext cx="502920" cy="41061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223166" y="1388422"/>
            <a:ext cx="3385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/>
              </a:rPr>
              <a:t>γ</a:t>
            </a:r>
            <a:endParaRPr lang="en-US" sz="2600" dirty="0">
              <a:solidFill>
                <a:srgbClr val="FF0000"/>
              </a:solidFill>
              <a:latin typeface="Symbo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0" y="2832904"/>
            <a:ext cx="413166" cy="30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0000" y="1358535"/>
            <a:ext cx="413166" cy="30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247125" y="1766671"/>
            <a:ext cx="288563" cy="286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50871" y="1768640"/>
            <a:ext cx="4408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 err="1" smtClean="0">
                <a:solidFill>
                  <a:srgbClr val="FF0000"/>
                </a:solidFill>
                <a:latin typeface="Times New Roman"/>
              </a:rPr>
              <a:t>β</a:t>
            </a:r>
            <a:r>
              <a:rPr lang="en-US" sz="2600" baseline="-25000" dirty="0" err="1" smtClean="0">
                <a:solidFill>
                  <a:srgbClr val="FF0000"/>
                </a:solidFill>
                <a:latin typeface="Times New Roman"/>
              </a:rPr>
              <a:t>s</a:t>
            </a:r>
            <a:endParaRPr lang="en-US" sz="2600" baseline="-25000" dirty="0">
              <a:solidFill>
                <a:srgbClr val="FF0000"/>
              </a:solidFill>
              <a:latin typeface="Symbo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3791" y="4081928"/>
            <a:ext cx="745588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Golden mode for a time dependent measurement of </a:t>
            </a:r>
            <a:r>
              <a:rPr lang="en-US" u="sng" dirty="0" smtClean="0"/>
              <a:t>“</a:t>
            </a:r>
            <a:r>
              <a:rPr lang="en-US" sz="2600" u="sng" dirty="0" err="1" smtClean="0">
                <a:solidFill>
                  <a:srgbClr val="FF0000"/>
                </a:solidFill>
                <a:latin typeface="Times New Roman"/>
              </a:rPr>
              <a:t>γ</a:t>
            </a:r>
            <a:r>
              <a:rPr lang="en-US" u="sng" dirty="0" smtClean="0"/>
              <a:t> with trees”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Hadronic</a:t>
            </a:r>
            <a:r>
              <a:rPr lang="en-US" dirty="0" smtClean="0">
                <a:solidFill>
                  <a:srgbClr val="0000FF"/>
                </a:solidFill>
              </a:rPr>
              <a:t> uncertainties small</a:t>
            </a:r>
          </a:p>
          <a:p>
            <a:pPr>
              <a:buFont typeface="Arial"/>
              <a:buChar char="•"/>
            </a:pPr>
            <a:r>
              <a:rPr lang="en-US" dirty="0" smtClean="0"/>
              <a:t> Sensitivity to new physics enters via the mixing loop: known to be very small. </a:t>
            </a:r>
          </a:p>
          <a:p>
            <a:pPr>
              <a:buFont typeface="Arial"/>
              <a:buChar char="•"/>
            </a:pPr>
            <a:r>
              <a:rPr lang="en-US" dirty="0" smtClean="0"/>
              <a:t> Combined analysis of </a:t>
            </a:r>
            <a:r>
              <a:rPr lang="en-US" dirty="0" err="1" smtClean="0"/>
              <a:t>B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K</a:t>
            </a:r>
            <a:r>
              <a:rPr lang="en-US" dirty="0" smtClean="0">
                <a:sym typeface="Wingdings"/>
              </a:rPr>
              <a:t> with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π</a:t>
            </a:r>
            <a:r>
              <a:rPr lang="en-US" dirty="0" smtClean="0">
                <a:sym typeface="Wingdings"/>
              </a:rPr>
              <a:t>: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For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π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only decay amplitude 2)  is possible (no CP violation)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Use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π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decay as a calibration process for B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mixing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	</a:t>
            </a:r>
            <a:endParaRPr lang="en-US" sz="1400" dirty="0" smtClean="0">
              <a:solidFill>
                <a:srgbClr val="000090"/>
              </a:solidFill>
              <a:sym typeface="Wingding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962563" y="2179234"/>
            <a:ext cx="288563" cy="286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87523" y="4106271"/>
            <a:ext cx="8613646" cy="2572990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77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840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(5) Charmed B</a:t>
            </a:r>
            <a:r>
              <a:rPr lang="en-US" baseline="-25000" dirty="0" smtClean="0"/>
              <a:t>s</a:t>
            </a:r>
            <a:r>
              <a:rPr lang="en-US" dirty="0" smtClean="0"/>
              <a:t> decays: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21829" y="829489"/>
            <a:ext cx="2167706" cy="17851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B</a:t>
            </a:r>
            <a:r>
              <a:rPr lang="en-US" sz="2000" b="1" baseline="-25000" dirty="0" err="1" smtClean="0"/>
              <a:t>s</a:t>
            </a:r>
            <a:r>
              <a:rPr lang="en-US" sz="2000" b="1" dirty="0" err="1" smtClean="0">
                <a:sym typeface="Wingdings"/>
              </a:rPr>
              <a:t></a:t>
            </a:r>
            <a:r>
              <a:rPr lang="en-US" sz="2000" b="1" dirty="0" err="1" smtClean="0"/>
              <a:t>D</a:t>
            </a:r>
            <a:r>
              <a:rPr lang="en-US" sz="2000" b="1" baseline="-25000" dirty="0" err="1" smtClean="0"/>
              <a:t>s</a:t>
            </a:r>
            <a:r>
              <a:rPr lang="en-US" sz="2000" b="1" dirty="0" smtClean="0"/>
              <a:t>π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Tagging Power: 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εD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= 5.1%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mixing: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Δm</a:t>
            </a:r>
            <a:r>
              <a:rPr lang="en-US" baseline="-25000" dirty="0" err="1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17.768 ± </a:t>
            </a:r>
            <a:r>
              <a:rPr lang="en-US" dirty="0" smtClean="0">
                <a:solidFill>
                  <a:srgbClr val="FF0000"/>
                </a:solidFill>
              </a:rPr>
              <a:t>0.023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</a:t>
            </a:r>
            <a:r>
              <a:rPr lang="en-US" dirty="0">
                <a:solidFill>
                  <a:srgbClr val="FF0000"/>
                </a:solidFill>
              </a:rPr>
              <a:t>± 0.006 ps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baseline="30000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78</a:t>
            </a:fld>
            <a:endParaRPr lang="nl-NL" dirty="0"/>
          </a:p>
        </p:txBody>
      </p:sp>
      <p:pic>
        <p:nvPicPr>
          <p:cNvPr id="24" name="Picture 23" descr="Bs_mixing_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80" y="773668"/>
            <a:ext cx="3729149" cy="225590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84" y="773668"/>
            <a:ext cx="2807796" cy="241233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238500"/>
            <a:ext cx="2800136" cy="23622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780" y="3238500"/>
            <a:ext cx="2915444" cy="212941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0235" y="3259717"/>
            <a:ext cx="2910214" cy="20828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11813" y="1290122"/>
            <a:ext cx="9263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 err="1">
                <a:sym typeface="Wingdings"/>
              </a:rPr>
              <a:t></a:t>
            </a:r>
            <a:r>
              <a:rPr lang="en-US" dirty="0" err="1" smtClean="0"/>
              <a:t>D</a:t>
            </a:r>
            <a:r>
              <a:rPr lang="en-US" baseline="-25000" dirty="0" err="1" smtClean="0"/>
              <a:t>s</a:t>
            </a:r>
            <a:r>
              <a:rPr lang="en-US" dirty="0" smtClean="0"/>
              <a:t>π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11813" y="3708956"/>
            <a:ext cx="9186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 err="1">
                <a:sym typeface="Wingdings"/>
              </a:rPr>
              <a:t></a:t>
            </a:r>
            <a:r>
              <a:rPr lang="en-US" dirty="0" err="1" smtClean="0"/>
              <a:t>D</a:t>
            </a:r>
            <a:r>
              <a:rPr lang="en-US" baseline="-25000" dirty="0" err="1" smtClean="0"/>
              <a:t>s</a:t>
            </a:r>
            <a:r>
              <a:rPr lang="en-US" dirty="0" err="1"/>
              <a:t>K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4898" y="5753100"/>
            <a:ext cx="2420141" cy="9848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B</a:t>
            </a:r>
            <a:r>
              <a:rPr lang="en-US" sz="2000" b="1" baseline="-25000" dirty="0" err="1" smtClean="0"/>
              <a:t>s</a:t>
            </a:r>
            <a:r>
              <a:rPr lang="en-US" sz="2000" b="1" dirty="0" err="1" smtClean="0">
                <a:sym typeface="Wingdings"/>
              </a:rPr>
              <a:t></a:t>
            </a:r>
            <a:r>
              <a:rPr lang="en-US" sz="2000" b="1" dirty="0" err="1" smtClean="0"/>
              <a:t>D</a:t>
            </a:r>
            <a:r>
              <a:rPr lang="en-US" sz="2000" b="1" baseline="-25000" dirty="0" err="1" smtClean="0"/>
              <a:t>s</a:t>
            </a:r>
            <a:r>
              <a:rPr lang="en-US" sz="2000" b="1" dirty="0" err="1" smtClean="0"/>
              <a:t>K</a:t>
            </a:r>
            <a:r>
              <a:rPr lang="en-US" sz="2000" b="1" dirty="0" smtClean="0"/>
              <a:t>:  </a:t>
            </a:r>
            <a:r>
              <a:rPr lang="en-US" dirty="0" smtClean="0"/>
              <a:t>CP Violation</a:t>
            </a:r>
          </a:p>
          <a:p>
            <a:r>
              <a:rPr lang="en-US" dirty="0" smtClean="0"/>
              <a:t> </a:t>
            </a:r>
          </a:p>
          <a:p>
            <a:pPr lvl="1">
              <a:buFont typeface="Lucida Grande"/>
              <a:buChar char="-"/>
            </a:pPr>
            <a:endParaRPr lang="en-US" dirty="0" smtClean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441950"/>
            <a:ext cx="5626100" cy="13335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813636" y="3118801"/>
            <a:ext cx="757299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Second “First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measurement” of decay time dependent CP violation in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(3.6σ)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8" y="5988050"/>
            <a:ext cx="22606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2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Lennaert</a:t>
            </a:r>
            <a:r>
              <a:rPr lang="en-US" dirty="0" smtClean="0"/>
              <a:t> checking things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21829" y="829489"/>
            <a:ext cx="2167706" cy="17851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B</a:t>
            </a:r>
            <a:r>
              <a:rPr lang="en-US" sz="2000" b="1" baseline="-25000" dirty="0" err="1" smtClean="0"/>
              <a:t>s</a:t>
            </a:r>
            <a:r>
              <a:rPr lang="en-US" sz="2000" b="1" dirty="0" err="1" smtClean="0">
                <a:sym typeface="Wingdings"/>
              </a:rPr>
              <a:t></a:t>
            </a:r>
            <a:r>
              <a:rPr lang="en-US" sz="2000" b="1" dirty="0" err="1" smtClean="0"/>
              <a:t>D</a:t>
            </a:r>
            <a:r>
              <a:rPr lang="en-US" sz="2000" b="1" baseline="-25000" dirty="0" err="1" smtClean="0"/>
              <a:t>s</a:t>
            </a:r>
            <a:r>
              <a:rPr lang="en-US" sz="2000" b="1" dirty="0" smtClean="0"/>
              <a:t>π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Tagging Power: 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εD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= 5.1%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mixing: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Δm</a:t>
            </a:r>
            <a:r>
              <a:rPr lang="en-US" baseline="-25000" dirty="0" err="1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17.768 ± </a:t>
            </a:r>
            <a:r>
              <a:rPr lang="en-US" dirty="0" smtClean="0">
                <a:solidFill>
                  <a:srgbClr val="FF0000"/>
                </a:solidFill>
              </a:rPr>
              <a:t>0.023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</a:t>
            </a:r>
            <a:r>
              <a:rPr lang="en-US" dirty="0">
                <a:solidFill>
                  <a:srgbClr val="FF0000"/>
                </a:solidFill>
              </a:rPr>
              <a:t>± 0.006 ps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baseline="30000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05750" y="6619875"/>
            <a:ext cx="1238250" cy="238125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79</a:t>
            </a:fld>
            <a:endParaRPr lang="nl-NL" dirty="0"/>
          </a:p>
        </p:txBody>
      </p:sp>
      <p:pic>
        <p:nvPicPr>
          <p:cNvPr id="24" name="Picture 23" descr="Bs_mixing_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80" y="773668"/>
            <a:ext cx="3729149" cy="225590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84" y="773668"/>
            <a:ext cx="2807796" cy="241233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238500"/>
            <a:ext cx="2800136" cy="23622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780" y="3238500"/>
            <a:ext cx="2915444" cy="212941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0235" y="3259717"/>
            <a:ext cx="2910214" cy="20828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11813" y="1290122"/>
            <a:ext cx="9263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 err="1">
                <a:sym typeface="Wingdings"/>
              </a:rPr>
              <a:t></a:t>
            </a:r>
            <a:r>
              <a:rPr lang="en-US" dirty="0" err="1" smtClean="0"/>
              <a:t>D</a:t>
            </a:r>
            <a:r>
              <a:rPr lang="en-US" baseline="-25000" dirty="0" err="1" smtClean="0"/>
              <a:t>s</a:t>
            </a:r>
            <a:r>
              <a:rPr lang="en-US" dirty="0" smtClean="0"/>
              <a:t>π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11813" y="3708956"/>
            <a:ext cx="9186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 err="1">
                <a:sym typeface="Wingdings"/>
              </a:rPr>
              <a:t></a:t>
            </a:r>
            <a:r>
              <a:rPr lang="en-US" dirty="0" err="1" smtClean="0"/>
              <a:t>D</a:t>
            </a:r>
            <a:r>
              <a:rPr lang="en-US" baseline="-25000" dirty="0" err="1" smtClean="0"/>
              <a:t>s</a:t>
            </a:r>
            <a:r>
              <a:rPr lang="en-US" dirty="0" err="1"/>
              <a:t>K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4898" y="5753100"/>
            <a:ext cx="2420141" cy="9848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B</a:t>
            </a:r>
            <a:r>
              <a:rPr lang="en-US" sz="2000" b="1" baseline="-25000" dirty="0" err="1" smtClean="0"/>
              <a:t>s</a:t>
            </a:r>
            <a:r>
              <a:rPr lang="en-US" sz="2000" b="1" dirty="0" err="1" smtClean="0">
                <a:sym typeface="Wingdings"/>
              </a:rPr>
              <a:t></a:t>
            </a:r>
            <a:r>
              <a:rPr lang="en-US" sz="2000" b="1" dirty="0" err="1" smtClean="0"/>
              <a:t>D</a:t>
            </a:r>
            <a:r>
              <a:rPr lang="en-US" sz="2000" b="1" baseline="-25000" dirty="0" err="1" smtClean="0"/>
              <a:t>s</a:t>
            </a:r>
            <a:r>
              <a:rPr lang="en-US" sz="2000" b="1" dirty="0" err="1" smtClean="0"/>
              <a:t>K</a:t>
            </a:r>
            <a:r>
              <a:rPr lang="en-US" sz="2000" b="1" dirty="0" smtClean="0"/>
              <a:t>:  </a:t>
            </a:r>
            <a:r>
              <a:rPr lang="en-US" dirty="0" smtClean="0"/>
              <a:t>CP Violation</a:t>
            </a:r>
          </a:p>
          <a:p>
            <a:r>
              <a:rPr lang="en-US" dirty="0" smtClean="0"/>
              <a:t> </a:t>
            </a:r>
          </a:p>
          <a:p>
            <a:pPr lvl="1">
              <a:buFont typeface="Lucida Grande"/>
              <a:buChar char="-"/>
            </a:pPr>
            <a:endParaRPr lang="en-US" dirty="0" smtClean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441950"/>
            <a:ext cx="5626100" cy="13335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813636" y="3118801"/>
            <a:ext cx="757299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Second “First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measurement” of decay time dependent CP violation in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(3.6σ)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8" y="5988050"/>
            <a:ext cx="2260600" cy="787400"/>
          </a:xfrm>
          <a:prstGeom prst="rect">
            <a:avLst/>
          </a:prstGeom>
        </p:spPr>
      </p:pic>
      <p:pic>
        <p:nvPicPr>
          <p:cNvPr id="20" name="Picture 19" descr="LennaertBord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7908"/>
          <a:stretch/>
        </p:blipFill>
        <p:spPr>
          <a:xfrm>
            <a:off x="642341" y="891658"/>
            <a:ext cx="8009022" cy="582104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1506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C26F-31E5-F248-ADC1-4BA71424953B}" type="slidenum">
              <a:rPr lang="en-US"/>
              <a:pPr/>
              <a:t>8</a:t>
            </a:fld>
            <a:endParaRPr lang="en-US"/>
          </a:p>
        </p:txBody>
      </p:sp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Symmetric Collider @ </a:t>
            </a:r>
            <a:r>
              <a:rPr lang="en-US">
                <a:sym typeface="Symbol" charset="0"/>
              </a:rPr>
              <a:t>(4S) </a:t>
            </a:r>
            <a:r>
              <a:rPr lang="en-US"/>
              <a:t>won</a:t>
            </a:r>
            <a:r>
              <a:rPr lang="ja-JP" altLang="en-US"/>
              <a:t>’</a:t>
            </a:r>
            <a:r>
              <a:rPr lang="en-US"/>
              <a:t>t work…</a:t>
            </a:r>
          </a:p>
        </p:txBody>
      </p:sp>
      <p:sp>
        <p:nvSpPr>
          <p:cNvPr id="653315" name="Rectangle 3"/>
          <p:cNvSpPr>
            <a:spLocks noChangeArrowheads="1"/>
          </p:cNvSpPr>
          <p:nvPr/>
        </p:nvSpPr>
        <p:spPr bwMode="auto">
          <a:xfrm>
            <a:off x="152400" y="990600"/>
            <a:ext cx="8839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ea typeface="ＭＳ Ｐゴシック" charset="0"/>
              </a:rPr>
              <a:t>CP asymmetry is a time-dependent process</a:t>
            </a:r>
            <a:endParaRPr lang="en-US" sz="2000">
              <a:ea typeface="ＭＳ Ｐゴシック" charset="0"/>
              <a:sym typeface="MT Symbo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ea typeface="ＭＳ Ｐゴシック" charset="0"/>
              </a:rPr>
              <a:t>A</a:t>
            </a:r>
            <a:r>
              <a:rPr lang="en-US" sz="1800" baseline="-25000">
                <a:ea typeface="ＭＳ Ｐゴシック" charset="0"/>
              </a:rPr>
              <a:t>CP </a:t>
            </a:r>
            <a:r>
              <a:rPr lang="en-US" sz="1800">
                <a:ea typeface="ＭＳ Ｐゴシック" charset="0"/>
                <a:sym typeface="Symbol" charset="0"/>
              </a:rPr>
              <a:t> t between two B decays, t </a:t>
            </a:r>
            <a:r>
              <a:rPr lang="en-US" sz="1800">
                <a:ea typeface="ＭＳ Ｐゴシック" charset="0"/>
                <a:cs typeface="Times New Roman" charset="0"/>
                <a:sym typeface="Symbol" charset="0"/>
              </a:rPr>
              <a:t>~ ps</a:t>
            </a:r>
            <a:endParaRPr lang="en-US" sz="1800">
              <a:ea typeface="ＭＳ Ｐゴシック" charset="0"/>
              <a:sym typeface="Symbo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800">
                <a:ea typeface="ＭＳ Ｐゴシック" charset="0"/>
                <a:sym typeface="Symbol" charset="0"/>
              </a:rPr>
              <a:t>In reality one measures </a:t>
            </a:r>
            <a:r>
              <a:rPr lang="en-US" sz="1800">
                <a:solidFill>
                  <a:srgbClr val="CC0000"/>
                </a:solidFill>
                <a:ea typeface="ＭＳ Ｐゴシック" charset="0"/>
                <a:sym typeface="Symbol" charset="0"/>
              </a:rPr>
              <a:t>decay distance</a:t>
            </a:r>
            <a:r>
              <a:rPr lang="en-US" sz="1800">
                <a:ea typeface="ＭＳ Ｐゴシック" charset="0"/>
                <a:sym typeface="Symbol" charset="0"/>
              </a:rPr>
              <a:t> between two B decays </a:t>
            </a:r>
            <a:endParaRPr lang="en-US" sz="2000">
              <a:ea typeface="ＭＳ Ｐゴシック" charset="0"/>
              <a:sym typeface="Symbo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ea typeface="ＭＳ Ｐゴシック" charset="0"/>
                <a:sym typeface="Symbol" charset="0"/>
              </a:rPr>
              <a:t>In </a:t>
            </a:r>
            <a:r>
              <a:rPr lang="en-US" sz="2000">
                <a:solidFill>
                  <a:schemeClr val="accent2"/>
                </a:solidFill>
                <a:ea typeface="ＭＳ Ｐゴシック" charset="0"/>
                <a:sym typeface="Symbol" charset="0"/>
              </a:rPr>
              <a:t>symmetric energy e</a:t>
            </a:r>
            <a:r>
              <a:rPr lang="en-US" sz="2000" baseline="30000">
                <a:solidFill>
                  <a:schemeClr val="accent2"/>
                </a:solidFill>
                <a:ea typeface="ＭＳ Ｐゴシック" charset="0"/>
                <a:sym typeface="Symbol" charset="0"/>
              </a:rPr>
              <a:t>+</a:t>
            </a:r>
            <a:r>
              <a:rPr lang="en-US" sz="2000">
                <a:solidFill>
                  <a:schemeClr val="accent2"/>
                </a:solidFill>
                <a:ea typeface="ＭＳ Ｐゴシック" charset="0"/>
                <a:sym typeface="Symbol" charset="0"/>
              </a:rPr>
              <a:t>e</a:t>
            </a:r>
            <a:r>
              <a:rPr lang="en-US" sz="2000" baseline="30000">
                <a:solidFill>
                  <a:schemeClr val="accent2"/>
                </a:solidFill>
                <a:ea typeface="ＭＳ Ｐゴシック" charset="0"/>
                <a:sym typeface="Symbol" charset="0"/>
              </a:rPr>
              <a:t>-</a:t>
            </a:r>
            <a:r>
              <a:rPr lang="en-US" sz="2000">
                <a:solidFill>
                  <a:schemeClr val="accent2"/>
                </a:solidFill>
                <a:ea typeface="ＭＳ Ｐゴシック" charset="0"/>
                <a:sym typeface="Symbol" charset="0"/>
              </a:rPr>
              <a:t> collider</a:t>
            </a:r>
            <a:r>
              <a:rPr lang="en-US" sz="2000">
                <a:ea typeface="ＭＳ Ｐゴシック" charset="0"/>
                <a:sym typeface="Symbol" charset="0"/>
              </a:rPr>
              <a:t>, where (4S) produced at rest, daughter B</a:t>
            </a:r>
            <a:r>
              <a:rPr lang="ja-JP" altLang="en-US" sz="2000">
                <a:ea typeface="ＭＳ Ｐゴシック" charset="0"/>
                <a:sym typeface="Symbol" charset="0"/>
              </a:rPr>
              <a:t>’</a:t>
            </a:r>
            <a:r>
              <a:rPr lang="en-US" sz="2000">
                <a:ea typeface="ＭＳ Ｐゴシック" charset="0"/>
                <a:sym typeface="Symbol" charset="0"/>
              </a:rPr>
              <a:t>s travel  ~ 20</a:t>
            </a:r>
            <a:r>
              <a:rPr lang="en-US" sz="2000">
                <a:latin typeface="Symbol" charset="0"/>
                <a:ea typeface="ＭＳ Ｐゴシック" charset="0"/>
                <a:sym typeface="Symbol" charset="0"/>
              </a:rPr>
              <a:t>m</a:t>
            </a:r>
            <a:r>
              <a:rPr lang="en-US" sz="2000">
                <a:ea typeface="ＭＳ Ｐゴシック" charset="0"/>
                <a:sym typeface="Symbol" charset="0"/>
              </a:rPr>
              <a:t>m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ea typeface="ＭＳ Ｐゴシック" charset="0"/>
                <a:sym typeface="Symbol" charset="0"/>
              </a:rPr>
              <a:t>Too small a distance to discern with today</a:t>
            </a:r>
            <a:r>
              <a:rPr lang="ja-JP" altLang="en-US" sz="2000">
                <a:ea typeface="ＭＳ Ｐゴシック" charset="0"/>
                <a:sym typeface="Symbol" charset="0"/>
              </a:rPr>
              <a:t>’</a:t>
            </a:r>
            <a:r>
              <a:rPr lang="en-US" sz="2000">
                <a:ea typeface="ＭＳ Ｐゴシック" charset="0"/>
                <a:sym typeface="Symbol" charset="0"/>
              </a:rPr>
              <a:t>s detector technology</a:t>
            </a:r>
          </a:p>
        </p:txBody>
      </p:sp>
      <p:sp>
        <p:nvSpPr>
          <p:cNvPr id="653316" name="Line 4"/>
          <p:cNvSpPr>
            <a:spLocks noChangeShapeType="1"/>
          </p:cNvSpPr>
          <p:nvPr/>
        </p:nvSpPr>
        <p:spPr bwMode="auto">
          <a:xfrm flipV="1">
            <a:off x="4343400" y="4572000"/>
            <a:ext cx="381000" cy="152400"/>
          </a:xfrm>
          <a:prstGeom prst="line">
            <a:avLst/>
          </a:prstGeom>
          <a:noFill/>
          <a:ln w="1905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17" name="Line 5"/>
          <p:cNvSpPr>
            <a:spLocks noChangeShapeType="1"/>
          </p:cNvSpPr>
          <p:nvPr/>
        </p:nvSpPr>
        <p:spPr bwMode="auto">
          <a:xfrm flipV="1">
            <a:off x="4724400" y="4495800"/>
            <a:ext cx="8382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18" name="Line 6"/>
          <p:cNvSpPr>
            <a:spLocks noChangeShapeType="1"/>
          </p:cNvSpPr>
          <p:nvPr/>
        </p:nvSpPr>
        <p:spPr bwMode="auto">
          <a:xfrm>
            <a:off x="3962400" y="3657600"/>
            <a:ext cx="381000" cy="1066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19" name="Line 7"/>
          <p:cNvSpPr>
            <a:spLocks noChangeShapeType="1"/>
          </p:cNvSpPr>
          <p:nvPr/>
        </p:nvSpPr>
        <p:spPr bwMode="auto">
          <a:xfrm>
            <a:off x="4724400" y="4572000"/>
            <a:ext cx="9144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20" name="Line 8"/>
          <p:cNvSpPr>
            <a:spLocks noChangeShapeType="1"/>
          </p:cNvSpPr>
          <p:nvPr/>
        </p:nvSpPr>
        <p:spPr bwMode="auto">
          <a:xfrm flipH="1" flipV="1">
            <a:off x="4343400" y="4724400"/>
            <a:ext cx="1649413" cy="58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21" name="Line 9"/>
          <p:cNvSpPr>
            <a:spLocks noChangeShapeType="1"/>
          </p:cNvSpPr>
          <p:nvPr/>
        </p:nvSpPr>
        <p:spPr bwMode="auto">
          <a:xfrm flipV="1">
            <a:off x="3657600" y="4724400"/>
            <a:ext cx="6858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22" name="Line 10"/>
          <p:cNvSpPr>
            <a:spLocks noChangeShapeType="1"/>
          </p:cNvSpPr>
          <p:nvPr/>
        </p:nvSpPr>
        <p:spPr bwMode="auto">
          <a:xfrm flipV="1">
            <a:off x="4724400" y="3962400"/>
            <a:ext cx="11430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23" name="Line 11"/>
          <p:cNvSpPr>
            <a:spLocks noChangeShapeType="1"/>
          </p:cNvSpPr>
          <p:nvPr/>
        </p:nvSpPr>
        <p:spPr bwMode="auto">
          <a:xfrm flipV="1">
            <a:off x="3124200" y="4724400"/>
            <a:ext cx="1219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24" name="Line 12"/>
          <p:cNvSpPr>
            <a:spLocks noChangeShapeType="1"/>
          </p:cNvSpPr>
          <p:nvPr/>
        </p:nvSpPr>
        <p:spPr bwMode="auto">
          <a:xfrm>
            <a:off x="4343400" y="4038600"/>
            <a:ext cx="0" cy="1295400"/>
          </a:xfrm>
          <a:prstGeom prst="line">
            <a:avLst/>
          </a:prstGeom>
          <a:noFill/>
          <a:ln w="1905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25" name="Line 13"/>
          <p:cNvSpPr>
            <a:spLocks noChangeShapeType="1"/>
          </p:cNvSpPr>
          <p:nvPr/>
        </p:nvSpPr>
        <p:spPr bwMode="auto">
          <a:xfrm>
            <a:off x="4724400" y="4038600"/>
            <a:ext cx="0" cy="1295400"/>
          </a:xfrm>
          <a:prstGeom prst="line">
            <a:avLst/>
          </a:prstGeom>
          <a:noFill/>
          <a:ln w="1905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26" name="Text Box 14"/>
          <p:cNvSpPr txBox="1">
            <a:spLocks noChangeArrowheads="1"/>
          </p:cNvSpPr>
          <p:nvPr/>
        </p:nvSpPr>
        <p:spPr bwMode="auto">
          <a:xfrm>
            <a:off x="3962400" y="5334000"/>
            <a:ext cx="130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chemeClr val="hlink"/>
                </a:solidFill>
                <a:latin typeface="Symbol" charset="0"/>
                <a:ea typeface="ＭＳ Ｐゴシック" charset="0"/>
              </a:rPr>
              <a:t>S</a:t>
            </a:r>
            <a:r>
              <a:rPr lang="en-US" sz="2400" b="1" i="1">
                <a:solidFill>
                  <a:schemeClr val="hlink"/>
                </a:solidFill>
                <a:latin typeface="Times" charset="0"/>
                <a:ea typeface="ＭＳ Ｐゴシック" charset="0"/>
              </a:rPr>
              <a:t>l </a:t>
            </a:r>
            <a:r>
              <a:rPr lang="en-US" sz="1800">
                <a:solidFill>
                  <a:schemeClr val="hlink"/>
                </a:solidFill>
                <a:latin typeface="Times" charset="0"/>
                <a:ea typeface="ＭＳ Ｐゴシック" charset="0"/>
                <a:sym typeface="Symbol" charset="0"/>
              </a:rPr>
              <a:t> 40 </a:t>
            </a:r>
            <a:r>
              <a:rPr lang="en-US" sz="1800">
                <a:solidFill>
                  <a:schemeClr val="hlink"/>
                </a:solidFill>
                <a:latin typeface="Symbol" charset="0"/>
                <a:ea typeface="ＭＳ Ｐゴシック" charset="0"/>
                <a:sym typeface="Symbol" charset="0"/>
              </a:rPr>
              <a:t>m</a:t>
            </a:r>
            <a:r>
              <a:rPr lang="en-US" sz="1800">
                <a:solidFill>
                  <a:schemeClr val="hlink"/>
                </a:solidFill>
                <a:latin typeface="Times" charset="0"/>
                <a:ea typeface="ＭＳ Ｐゴシック" charset="0"/>
                <a:sym typeface="Symbol" charset="0"/>
              </a:rPr>
              <a:t>m</a:t>
            </a:r>
          </a:p>
        </p:txBody>
      </p:sp>
      <p:sp>
        <p:nvSpPr>
          <p:cNvPr id="653327" name="Line 15"/>
          <p:cNvSpPr>
            <a:spLocks noChangeShapeType="1"/>
          </p:cNvSpPr>
          <p:nvPr/>
        </p:nvSpPr>
        <p:spPr bwMode="auto">
          <a:xfrm flipH="1" flipV="1">
            <a:off x="3233738" y="3687763"/>
            <a:ext cx="1490662" cy="884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28" name="Text Box 16"/>
          <p:cNvSpPr txBox="1">
            <a:spLocks noChangeArrowheads="1"/>
          </p:cNvSpPr>
          <p:nvPr/>
        </p:nvSpPr>
        <p:spPr bwMode="auto">
          <a:xfrm>
            <a:off x="4191000" y="3657600"/>
            <a:ext cx="522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chemeClr val="hlink"/>
                </a:solidFill>
                <a:latin typeface="Times" charset="0"/>
                <a:ea typeface="ＭＳ Ｐゴシック" charset="0"/>
              </a:rPr>
              <a:t>B</a:t>
            </a:r>
            <a:r>
              <a:rPr lang="en-US" sz="1800" baseline="-25000">
                <a:solidFill>
                  <a:schemeClr val="hlink"/>
                </a:solidFill>
                <a:latin typeface="Times" charset="0"/>
                <a:ea typeface="ＭＳ Ｐゴシック" charset="0"/>
              </a:rPr>
              <a:t>tag</a:t>
            </a:r>
          </a:p>
        </p:txBody>
      </p:sp>
      <p:sp>
        <p:nvSpPr>
          <p:cNvPr id="653329" name="Text Box 17"/>
          <p:cNvSpPr txBox="1">
            <a:spLocks noChangeArrowheads="1"/>
          </p:cNvSpPr>
          <p:nvPr/>
        </p:nvSpPr>
        <p:spPr bwMode="auto">
          <a:xfrm>
            <a:off x="4572000" y="3657600"/>
            <a:ext cx="522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chemeClr val="hlink"/>
                </a:solidFill>
                <a:latin typeface="Times" charset="0"/>
                <a:ea typeface="ＭＳ Ｐゴシック" charset="0"/>
              </a:rPr>
              <a:t>B</a:t>
            </a:r>
            <a:r>
              <a:rPr lang="en-US" sz="1800" baseline="-25000">
                <a:solidFill>
                  <a:schemeClr val="hlink"/>
                </a:solidFill>
                <a:latin typeface="Times" charset="0"/>
                <a:ea typeface="ＭＳ Ｐゴシック" charset="0"/>
              </a:rPr>
              <a:t>CP</a:t>
            </a:r>
          </a:p>
        </p:txBody>
      </p:sp>
      <p:sp>
        <p:nvSpPr>
          <p:cNvPr id="653330" name="Line 18"/>
          <p:cNvSpPr>
            <a:spLocks noChangeShapeType="1"/>
          </p:cNvSpPr>
          <p:nvPr/>
        </p:nvSpPr>
        <p:spPr bwMode="auto">
          <a:xfrm>
            <a:off x="2286000" y="4648200"/>
            <a:ext cx="533400" cy="0"/>
          </a:xfrm>
          <a:prstGeom prst="line">
            <a:avLst/>
          </a:prstGeom>
          <a:noFill/>
          <a:ln w="76200">
            <a:solidFill>
              <a:srgbClr val="0001F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53331" name="Text Box 19"/>
          <p:cNvSpPr txBox="1">
            <a:spLocks noChangeArrowheads="1"/>
          </p:cNvSpPr>
          <p:nvPr/>
        </p:nvSpPr>
        <p:spPr bwMode="auto">
          <a:xfrm>
            <a:off x="2057400" y="4175125"/>
            <a:ext cx="105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CFF91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1FA"/>
                </a:solidFill>
                <a:latin typeface="Times" charset="0"/>
                <a:ea typeface="ＭＳ Ｐゴシック" charset="0"/>
              </a:rPr>
              <a:t>5.3 GeV</a:t>
            </a:r>
          </a:p>
        </p:txBody>
      </p:sp>
      <p:sp>
        <p:nvSpPr>
          <p:cNvPr id="653332" name="Line 20"/>
          <p:cNvSpPr>
            <a:spLocks noChangeShapeType="1"/>
          </p:cNvSpPr>
          <p:nvPr/>
        </p:nvSpPr>
        <p:spPr bwMode="auto">
          <a:xfrm flipH="1">
            <a:off x="6286500" y="4648200"/>
            <a:ext cx="533400" cy="0"/>
          </a:xfrm>
          <a:prstGeom prst="line">
            <a:avLst/>
          </a:prstGeom>
          <a:noFill/>
          <a:ln w="76200">
            <a:solidFill>
              <a:srgbClr val="0001F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53333" name="Text Box 21"/>
          <p:cNvSpPr txBox="1">
            <a:spLocks noChangeArrowheads="1"/>
          </p:cNvSpPr>
          <p:nvPr/>
        </p:nvSpPr>
        <p:spPr bwMode="auto">
          <a:xfrm>
            <a:off x="6180138" y="4175125"/>
            <a:ext cx="1058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CFF91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1FA"/>
                </a:solidFill>
                <a:latin typeface="Times" charset="0"/>
                <a:ea typeface="ＭＳ Ｐゴシック" charset="0"/>
              </a:rPr>
              <a:t>5.3 GeV</a:t>
            </a:r>
          </a:p>
        </p:txBody>
      </p:sp>
      <p:sp>
        <p:nvSpPr>
          <p:cNvPr id="653334" name="Oval 22"/>
          <p:cNvSpPr>
            <a:spLocks noChangeArrowheads="1"/>
          </p:cNvSpPr>
          <p:nvPr/>
        </p:nvSpPr>
        <p:spPr bwMode="auto">
          <a:xfrm>
            <a:off x="4419600" y="4572000"/>
            <a:ext cx="152400" cy="152400"/>
          </a:xfrm>
          <a:prstGeom prst="ellipse">
            <a:avLst/>
          </a:prstGeom>
          <a:solidFill>
            <a:srgbClr val="0001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35" name="Text Box 23"/>
          <p:cNvSpPr txBox="1">
            <a:spLocks noChangeArrowheads="1"/>
          </p:cNvSpPr>
          <p:nvPr/>
        </p:nvSpPr>
        <p:spPr bwMode="auto">
          <a:xfrm>
            <a:off x="3717925" y="3429000"/>
            <a:ext cx="473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hlink"/>
                </a:solidFill>
                <a:latin typeface="Times" charset="0"/>
                <a:ea typeface="ＭＳ Ｐゴシック" charset="0"/>
              </a:rPr>
              <a:t>e</a:t>
            </a:r>
            <a:r>
              <a:rPr lang="en-US" sz="1800" b="1" baseline="30000">
                <a:solidFill>
                  <a:schemeClr val="hlink"/>
                </a:solidFill>
                <a:latin typeface="Times" charset="0"/>
                <a:ea typeface="ＭＳ Ｐゴシック" charset="0"/>
              </a:rPr>
              <a:t>+</a:t>
            </a:r>
            <a:endParaRPr lang="en-US" sz="1800" b="1">
              <a:solidFill>
                <a:schemeClr val="hlink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91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9685" y="1142911"/>
            <a:ext cx="1080120" cy="1223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“</a:t>
            </a:r>
            <a:r>
              <a:rPr lang="en-US" sz="3200" dirty="0" smtClean="0">
                <a:latin typeface="Symbol"/>
              </a:rPr>
              <a:t>g</a:t>
            </a:r>
            <a:r>
              <a:rPr lang="en-US" dirty="0" smtClean="0"/>
              <a:t> from trees” vs. “</a:t>
            </a:r>
            <a:r>
              <a:rPr lang="en-US" sz="2800" dirty="0" smtClean="0">
                <a:latin typeface="Symbol"/>
              </a:rPr>
              <a:t>g</a:t>
            </a:r>
            <a:r>
              <a:rPr lang="en-US" dirty="0" smtClean="0"/>
              <a:t> from loops”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8133" y="893838"/>
            <a:ext cx="358879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0000FF"/>
                </a:solidFill>
                <a:latin typeface="Symbol"/>
              </a:rPr>
              <a:t>g</a:t>
            </a:r>
            <a:r>
              <a:rPr lang="en-US" sz="2200" b="1" u="sng" dirty="0" smtClean="0">
                <a:solidFill>
                  <a:srgbClr val="0000FF"/>
                </a:solidFill>
              </a:rPr>
              <a:t> from trees:</a:t>
            </a:r>
          </a:p>
          <a:p>
            <a:r>
              <a:rPr lang="en-US" sz="2000" dirty="0" smtClean="0"/>
              <a:t>Time integrated: B</a:t>
            </a:r>
            <a:r>
              <a:rPr lang="en-US" sz="2000" dirty="0" smtClean="0">
                <a:sym typeface="Wingdings"/>
              </a:rPr>
              <a:t>DK + </a:t>
            </a:r>
            <a:r>
              <a:rPr lang="en-US" sz="2000" dirty="0" err="1" smtClean="0">
                <a:sym typeface="Wingdings"/>
              </a:rPr>
              <a:t>BD</a:t>
            </a:r>
            <a:r>
              <a:rPr lang="en-US" sz="2000" dirty="0" err="1" smtClean="0">
                <a:latin typeface="Symbol"/>
                <a:sym typeface="Wingdings"/>
              </a:rPr>
              <a:t>p</a:t>
            </a:r>
            <a:r>
              <a:rPr lang="en-US" sz="2000" dirty="0" smtClean="0">
                <a:sym typeface="Wingdings"/>
              </a:rPr>
              <a:t>  </a:t>
            </a:r>
          </a:p>
          <a:p>
            <a:r>
              <a:rPr lang="en-US" sz="2000" dirty="0" smtClean="0">
                <a:sym typeface="Wingdings"/>
              </a:rPr>
              <a:t>Time dependent: </a:t>
            </a:r>
            <a:r>
              <a:rPr lang="en-US" sz="2000" dirty="0" err="1" smtClean="0">
                <a:sym typeface="Wingdings"/>
              </a:rPr>
              <a:t>B</a:t>
            </a:r>
            <a:r>
              <a:rPr lang="en-US" sz="2000" baseline="-25000" dirty="0" err="1" smtClean="0">
                <a:sym typeface="Wingdings"/>
              </a:rPr>
              <a:t>s</a:t>
            </a:r>
            <a:r>
              <a:rPr lang="en-US" sz="2000" dirty="0" err="1" smtClean="0">
                <a:sym typeface="Wingdings"/>
              </a:rPr>
              <a:t>D</a:t>
            </a:r>
            <a:r>
              <a:rPr lang="en-US" sz="2000" baseline="-25000" dirty="0" err="1" smtClean="0">
                <a:sym typeface="Wingdings"/>
              </a:rPr>
              <a:t>s</a:t>
            </a:r>
            <a:r>
              <a:rPr lang="en-US" sz="2000" dirty="0" err="1" smtClean="0">
                <a:sym typeface="Wingdings"/>
              </a:rPr>
              <a:t>K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384807" y="981489"/>
            <a:ext cx="1787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0000FF"/>
                </a:solidFill>
                <a:latin typeface="Symbol"/>
              </a:rPr>
              <a:t>g </a:t>
            </a:r>
            <a:r>
              <a:rPr lang="en-US" sz="2200" b="1" u="sng" dirty="0" smtClean="0">
                <a:solidFill>
                  <a:srgbClr val="0000FF"/>
                </a:solidFill>
              </a:rPr>
              <a:t> from loops:</a:t>
            </a:r>
          </a:p>
          <a:p>
            <a:r>
              <a:rPr lang="en-US" sz="2200" dirty="0" err="1" smtClean="0"/>
              <a:t>B</a:t>
            </a:r>
            <a:r>
              <a:rPr lang="en-US" sz="2200" baseline="-25000" dirty="0" err="1" smtClean="0"/>
              <a:t>d</a:t>
            </a:r>
            <a:r>
              <a:rPr lang="en-US" sz="2200" baseline="-25000" dirty="0" smtClean="0"/>
              <a:t>/</a:t>
            </a:r>
            <a:r>
              <a:rPr lang="en-US" sz="2200" baseline="-25000" dirty="0" err="1" smtClean="0"/>
              <a:t>s</a:t>
            </a:r>
            <a:r>
              <a:rPr lang="en-US" sz="2200" dirty="0" err="1" smtClean="0">
                <a:sym typeface="Wingdings"/>
              </a:rPr>
              <a:t>hh</a:t>
            </a:r>
            <a:endParaRPr lang="en-US" sz="2200" dirty="0"/>
          </a:p>
        </p:txBody>
      </p:sp>
      <p:pic>
        <p:nvPicPr>
          <p:cNvPr id="8" name="Picture 7" descr="GammaFromBtoK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37" y="2290309"/>
            <a:ext cx="4791348" cy="3311427"/>
          </a:xfrm>
          <a:prstGeom prst="rect">
            <a:avLst/>
          </a:prstGeom>
        </p:spPr>
      </p:pic>
      <p:pic>
        <p:nvPicPr>
          <p:cNvPr id="10" name="Picture 61" descr="PenguinBox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106" y="814776"/>
            <a:ext cx="1337965" cy="155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2" y="5656120"/>
            <a:ext cx="2959100" cy="787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26" y="5644578"/>
            <a:ext cx="3009900" cy="787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273" y="2362453"/>
            <a:ext cx="3346073" cy="323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4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pipiPenguin.tiff"/>
          <p:cNvPicPr>
            <a:picLocks noChangeAspect="1"/>
          </p:cNvPicPr>
          <p:nvPr/>
        </p:nvPicPr>
        <p:blipFill>
          <a:blip r:embed="rId2"/>
          <a:srcRect l="18543"/>
          <a:stretch>
            <a:fillRect/>
          </a:stretch>
        </p:blipFill>
        <p:spPr>
          <a:xfrm>
            <a:off x="549850" y="1080776"/>
            <a:ext cx="3730474" cy="234083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23024" y="3297735"/>
            <a:ext cx="8159776" cy="3394365"/>
            <a:chOff x="1339263" y="2297545"/>
            <a:chExt cx="8159776" cy="3394365"/>
          </a:xfrm>
        </p:grpSpPr>
        <p:grpSp>
          <p:nvGrpSpPr>
            <p:cNvPr id="11" name="Group 10"/>
            <p:cNvGrpSpPr/>
            <p:nvPr/>
          </p:nvGrpSpPr>
          <p:grpSpPr>
            <a:xfrm>
              <a:off x="1339263" y="2297545"/>
              <a:ext cx="8159776" cy="3394365"/>
              <a:chOff x="602520" y="814282"/>
              <a:chExt cx="12524306" cy="6324775"/>
            </a:xfrm>
          </p:grpSpPr>
          <p:pic>
            <p:nvPicPr>
              <p:cNvPr id="9" name="Picture 8" descr="b-to-d-penguins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520" y="814282"/>
                <a:ext cx="12524306" cy="6324775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495655" y="2046191"/>
                <a:ext cx="6252360" cy="31431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1548115" y="2414902"/>
              <a:ext cx="2693397" cy="306189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23262" y="1223188"/>
            <a:ext cx="3449952" cy="1648367"/>
            <a:chOff x="4943579" y="1078249"/>
            <a:chExt cx="2859024" cy="1321101"/>
          </a:xfrm>
        </p:grpSpPr>
        <p:pic>
          <p:nvPicPr>
            <p:cNvPr id="12" name="Picture 11" descr="BsDsK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3579" y="1078249"/>
              <a:ext cx="2859024" cy="132110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513603" y="1293091"/>
              <a:ext cx="391598" cy="357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Penguins &amp; Trees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81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16201" y="677630"/>
            <a:ext cx="1563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u="sng" dirty="0" smtClean="0">
                <a:solidFill>
                  <a:srgbClr val="0000FF"/>
                </a:solidFill>
              </a:rPr>
              <a:t>“Penguins”</a:t>
            </a:r>
            <a:endParaRPr lang="en-US" sz="2200" b="1" i="1" u="sng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83582" y="696080"/>
            <a:ext cx="1126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u="sng" dirty="0" smtClean="0">
                <a:solidFill>
                  <a:srgbClr val="0000FF"/>
                </a:solidFill>
              </a:rPr>
              <a:t>“Trees”</a:t>
            </a:r>
            <a:endParaRPr lang="en-US" sz="2200" b="1" i="1" u="sng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3214" y="3234612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2" descr="Trees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27" y="3234612"/>
            <a:ext cx="2475073" cy="330009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38424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6778" y="1685092"/>
            <a:ext cx="706472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0" lvl="1"/>
            <a:r>
              <a:rPr lang="en-US" sz="2200" dirty="0" smtClean="0"/>
              <a:t>	a) 	CP </a:t>
            </a:r>
            <a:r>
              <a:rPr lang="en-US" sz="2200" dirty="0"/>
              <a:t>Violation in B-mixing: </a:t>
            </a:r>
            <a:r>
              <a:rPr lang="en-US" sz="2200" dirty="0" err="1">
                <a:solidFill>
                  <a:srgbClr val="FF0000"/>
                </a:solidFill>
              </a:rPr>
              <a:t>a</a:t>
            </a:r>
            <a:r>
              <a:rPr lang="en-US" sz="2200" baseline="-25000" dirty="0" err="1">
                <a:solidFill>
                  <a:srgbClr val="FF0000"/>
                </a:solidFill>
              </a:rPr>
              <a:t>sl</a:t>
            </a:r>
            <a:r>
              <a:rPr lang="en-US" sz="2200" baseline="30000" dirty="0" err="1">
                <a:solidFill>
                  <a:srgbClr val="FF0000"/>
                </a:solidFill>
              </a:rPr>
              <a:t>d</a:t>
            </a:r>
            <a:r>
              <a:rPr lang="en-US" sz="2200" dirty="0"/>
              <a:t> and </a:t>
            </a:r>
            <a:r>
              <a:rPr lang="en-US" sz="2200" dirty="0" err="1" smtClean="0">
                <a:solidFill>
                  <a:srgbClr val="FF0000"/>
                </a:solidFill>
              </a:rPr>
              <a:t>a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sl</a:t>
            </a:r>
            <a:r>
              <a:rPr lang="en-US" sz="2200" baseline="30000" dirty="0" err="1" smtClean="0">
                <a:solidFill>
                  <a:srgbClr val="FF0000"/>
                </a:solidFill>
              </a:rPr>
              <a:t>s</a:t>
            </a:r>
            <a:endParaRPr lang="en-US" sz="2200" baseline="30000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Unlike </a:t>
            </a:r>
            <a:r>
              <a:rPr lang="en-US" sz="2000" dirty="0" err="1">
                <a:solidFill>
                  <a:srgbClr val="3366FF"/>
                </a:solidFill>
              </a:rPr>
              <a:t>kaons</a:t>
            </a:r>
            <a:r>
              <a:rPr lang="en-US" sz="2000" dirty="0">
                <a:solidFill>
                  <a:srgbClr val="3366FF"/>
                </a:solidFill>
              </a:rPr>
              <a:t>, no large CPV, in agreement with </a:t>
            </a:r>
            <a:r>
              <a:rPr lang="en-US" sz="2000" dirty="0" smtClean="0">
                <a:solidFill>
                  <a:srgbClr val="3366FF"/>
                </a:solidFill>
              </a:rPr>
              <a:t>SM.</a:t>
            </a:r>
          </a:p>
          <a:p>
            <a:pPr marL="0" lvl="1"/>
            <a:r>
              <a:rPr lang="en-US" sz="2200" dirty="0"/>
              <a:t>	</a:t>
            </a:r>
            <a:r>
              <a:rPr lang="en-US" sz="2200" dirty="0" smtClean="0"/>
              <a:t>b)	Direct CP Violation: CKM </a:t>
            </a:r>
            <a:r>
              <a:rPr lang="en-US" sz="2200" dirty="0"/>
              <a:t>angle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dirty="0" smtClean="0"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  <a:sym typeface="Wingdings"/>
              </a:rPr>
              <a:t> </a:t>
            </a:r>
            <a:r>
              <a:rPr lang="en-US" sz="2000" dirty="0">
                <a:solidFill>
                  <a:srgbClr val="3366FF"/>
                </a:solidFill>
                <a:cs typeface="Symbol" charset="2"/>
              </a:rPr>
              <a:t>Large CP violation in many decays, consistent with </a:t>
            </a:r>
            <a:r>
              <a:rPr lang="en-US" sz="2000" dirty="0" smtClean="0">
                <a:solidFill>
                  <a:srgbClr val="3366FF"/>
                </a:solidFill>
                <a:cs typeface="Symbol" charset="2"/>
              </a:rPr>
              <a:t>CKM.</a:t>
            </a:r>
            <a:endParaRPr lang="en-US" sz="2000" dirty="0">
              <a:solidFill>
                <a:srgbClr val="3366FF"/>
              </a:solidFill>
              <a:latin typeface="Symbol" charset="2"/>
              <a:cs typeface="Symbol" charset="2"/>
            </a:endParaRPr>
          </a:p>
          <a:p>
            <a:pPr marL="0" lvl="1"/>
            <a:r>
              <a:rPr lang="en-US" sz="2200" dirty="0" smtClean="0">
                <a:latin typeface="Symbol" charset="2"/>
                <a:cs typeface="Symbol" charset="2"/>
              </a:rPr>
              <a:t>	</a:t>
            </a:r>
            <a:r>
              <a:rPr lang="en-US" sz="2200" b="1" dirty="0" smtClean="0">
                <a:cs typeface="Symbol" charset="2"/>
              </a:rPr>
              <a:t>c)	</a:t>
            </a:r>
            <a:r>
              <a:rPr lang="en-US" sz="2200" b="1" dirty="0"/>
              <a:t>Time dependent CP violation: CKM angles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d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, </a:t>
            </a:r>
            <a:r>
              <a:rPr lang="en-US" sz="22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200" baseline="-25000" dirty="0" err="1">
                <a:solidFill>
                  <a:srgbClr val="FF0000"/>
                </a:solidFill>
              </a:rPr>
              <a:t>s</a:t>
            </a:r>
            <a:r>
              <a:rPr lang="en-US" sz="2200" baseline="-250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and </a:t>
            </a:r>
            <a:r>
              <a:rPr lang="en-US" sz="2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  </a:t>
            </a:r>
            <a:r>
              <a:rPr lang="en-US" sz="2000" b="1" dirty="0" err="1" smtClean="0">
                <a:solidFill>
                  <a:srgbClr val="660066"/>
                </a:solidFill>
                <a:cs typeface="Symbol" charset="2"/>
              </a:rPr>
              <a:t>i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) Mixing phases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US" sz="2000" b="1" baseline="-25000" dirty="0">
                <a:solidFill>
                  <a:srgbClr val="FF0000"/>
                </a:solidFill>
                <a:cs typeface="Symbol" charset="2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        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loop diagrams </a:t>
            </a:r>
          </a:p>
          <a:p>
            <a:pPr marL="0" lvl="1"/>
            <a:r>
              <a:rPr lang="en-US" sz="2000" b="1" dirty="0">
                <a:solidFill>
                  <a:srgbClr val="660066"/>
                </a:solidFill>
                <a:cs typeface="Symbol" charset="2"/>
              </a:rPr>
              <a:t>	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	iii)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b="1" dirty="0" smtClean="0">
                <a:solidFill>
                  <a:srgbClr val="660066"/>
                </a:solidFill>
                <a:cs typeface="Symbol" charset="2"/>
              </a:rPr>
              <a:t>from tree diagrams</a:t>
            </a:r>
            <a:endParaRPr lang="en-US" sz="2000" b="1" dirty="0">
              <a:solidFill>
                <a:srgbClr val="660066"/>
              </a:solidFill>
              <a:cs typeface="Symbol" charset="2"/>
            </a:endParaRPr>
          </a:p>
          <a:p>
            <a:pPr marL="0" lvl="1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3366FF"/>
                </a:solidFill>
              </a:rPr>
              <a:t>	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Mixing phase is large </a:t>
            </a:r>
            <a:r>
              <a:rPr lang="en-US" sz="2000" dirty="0">
                <a:solidFill>
                  <a:srgbClr val="3366FF"/>
                </a:solidFill>
                <a:sym typeface="Wingdings"/>
              </a:rPr>
              <a:t>CPV for </a:t>
            </a:r>
            <a:r>
              <a:rPr lang="en-US" sz="2000" dirty="0" err="1">
                <a:solidFill>
                  <a:srgbClr val="3366FF"/>
                </a:solidFill>
                <a:sym typeface="Wingdings"/>
              </a:rPr>
              <a:t>B</a:t>
            </a:r>
            <a:r>
              <a:rPr lang="en-US" sz="2000" baseline="-25000" dirty="0" err="1">
                <a:solidFill>
                  <a:srgbClr val="3366FF"/>
                </a:solidFill>
                <a:sym typeface="Wingdings"/>
              </a:rPr>
              <a:t>d</a:t>
            </a:r>
            <a:r>
              <a:rPr lang="en-US" sz="2000" dirty="0">
                <a:solidFill>
                  <a:srgbClr val="3366FF"/>
                </a:solidFill>
                <a:sym typeface="Wingdings"/>
              </a:rPr>
              <a:t>, 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no CPV </a:t>
            </a:r>
            <a:r>
              <a:rPr lang="en-US" sz="2000" dirty="0">
                <a:solidFill>
                  <a:srgbClr val="3366FF"/>
                </a:solidFill>
                <a:sym typeface="Wingdings"/>
              </a:rPr>
              <a:t>for </a:t>
            </a:r>
            <a:r>
              <a:rPr lang="en-US" sz="2000" dirty="0" err="1" smtClean="0">
                <a:solidFill>
                  <a:srgbClr val="3366FF"/>
                </a:solidFill>
                <a:sym typeface="Wingdings"/>
              </a:rPr>
              <a:t>B</a:t>
            </a:r>
            <a:r>
              <a:rPr lang="en-US" sz="2000" baseline="-25000" dirty="0" err="1" smtClean="0">
                <a:solidFill>
                  <a:srgbClr val="3366FF"/>
                </a:solidFill>
                <a:sym typeface="Wingdings"/>
              </a:rPr>
              <a:t>s</a:t>
            </a:r>
            <a:endParaRPr lang="en-US" sz="2000" baseline="-25000" dirty="0" smtClean="0">
              <a:solidFill>
                <a:srgbClr val="3366FF"/>
              </a:solidFill>
              <a:sym typeface="Wingdings"/>
            </a:endParaRPr>
          </a:p>
          <a:p>
            <a:pPr marL="0" lvl="1"/>
            <a:r>
              <a:rPr lang="en-US" sz="2000" dirty="0"/>
              <a:t>	</a:t>
            </a:r>
            <a:r>
              <a:rPr lang="en-US" sz="2000" dirty="0">
                <a:solidFill>
                  <a:srgbClr val="3366FF"/>
                </a:solidFill>
              </a:rPr>
              <a:t>	</a:t>
            </a:r>
            <a:r>
              <a:rPr lang="en-US" sz="2000" dirty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b="1" dirty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f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rom trees 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and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000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from loops 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so-far consistent</a:t>
            </a:r>
            <a:endParaRPr lang="en-US" sz="2000" dirty="0">
              <a:solidFill>
                <a:srgbClr val="3366FF"/>
              </a:solidFill>
              <a:sym typeface="Wingdings"/>
            </a:endParaRPr>
          </a:p>
          <a:p>
            <a:pPr marL="0" lvl="1"/>
            <a:endParaRPr lang="en-US" dirty="0" smtClean="0">
              <a:solidFill>
                <a:srgbClr val="3366FF"/>
              </a:solidFill>
              <a:sym typeface="Wingdings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82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4900" y="1574800"/>
            <a:ext cx="7467600" cy="3898900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of angle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7632" r="2150"/>
          <a:stretch/>
        </p:blipFill>
        <p:spPr>
          <a:xfrm>
            <a:off x="60711" y="1190845"/>
            <a:ext cx="9030126" cy="451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4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of angle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900" y="1190845"/>
            <a:ext cx="9001937" cy="4460655"/>
            <a:chOff x="4467099" y="1190845"/>
            <a:chExt cx="4623737" cy="23100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8" t="7632" r="2150"/>
            <a:stretch/>
          </p:blipFill>
          <p:spPr>
            <a:xfrm>
              <a:off x="4467099" y="1190845"/>
              <a:ext cx="4623737" cy="2310021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4963886" y="1246909"/>
              <a:ext cx="1270659" cy="1900052"/>
            </a:xfrm>
            <a:custGeom>
              <a:avLst/>
              <a:gdLst>
                <a:gd name="connsiteX0" fmla="*/ 0 w 1270659"/>
                <a:gd name="connsiteY0" fmla="*/ 1900052 h 1900052"/>
                <a:gd name="connsiteX1" fmla="*/ 1140031 w 1270659"/>
                <a:gd name="connsiteY1" fmla="*/ 1900052 h 1900052"/>
                <a:gd name="connsiteX2" fmla="*/ 1270659 w 1270659"/>
                <a:gd name="connsiteY2" fmla="*/ 0 h 1900052"/>
                <a:gd name="connsiteX3" fmla="*/ 0 w 1270659"/>
                <a:gd name="connsiteY3" fmla="*/ 0 h 1900052"/>
                <a:gd name="connsiteX4" fmla="*/ 0 w 1270659"/>
                <a:gd name="connsiteY4" fmla="*/ 1900052 h 190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659" h="1900052">
                  <a:moveTo>
                    <a:pt x="0" y="1900052"/>
                  </a:moveTo>
                  <a:lnTo>
                    <a:pt x="1140031" y="1900052"/>
                  </a:lnTo>
                  <a:lnTo>
                    <a:pt x="1270659" y="0"/>
                  </a:lnTo>
                  <a:lnTo>
                    <a:pt x="0" y="0"/>
                  </a:lnTo>
                  <a:cubicBezTo>
                    <a:pt x="3958" y="641268"/>
                    <a:pt x="7917" y="1282535"/>
                    <a:pt x="0" y="1900052"/>
                  </a:cubicBezTo>
                  <a:close/>
                </a:path>
              </a:pathLst>
            </a:custGeom>
            <a:solidFill>
              <a:schemeClr val="bg2">
                <a:alpha val="74000"/>
              </a:schemeClr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6111815" y="1259457"/>
              <a:ext cx="2829464" cy="1897811"/>
            </a:xfrm>
            <a:custGeom>
              <a:avLst/>
              <a:gdLst>
                <a:gd name="connsiteX0" fmla="*/ 0 w 2829464"/>
                <a:gd name="connsiteY0" fmla="*/ 1893498 h 1897811"/>
                <a:gd name="connsiteX1" fmla="*/ 1199072 w 2829464"/>
                <a:gd name="connsiteY1" fmla="*/ 0 h 1897811"/>
                <a:gd name="connsiteX2" fmla="*/ 2825151 w 2829464"/>
                <a:gd name="connsiteY2" fmla="*/ 0 h 1897811"/>
                <a:gd name="connsiteX3" fmla="*/ 2829464 w 2829464"/>
                <a:gd name="connsiteY3" fmla="*/ 1897811 h 1897811"/>
                <a:gd name="connsiteX4" fmla="*/ 0 w 2829464"/>
                <a:gd name="connsiteY4" fmla="*/ 1893498 h 189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464" h="1897811">
                  <a:moveTo>
                    <a:pt x="0" y="1893498"/>
                  </a:moveTo>
                  <a:lnTo>
                    <a:pt x="1199072" y="0"/>
                  </a:lnTo>
                  <a:lnTo>
                    <a:pt x="2825151" y="0"/>
                  </a:lnTo>
                  <a:cubicBezTo>
                    <a:pt x="2826589" y="632604"/>
                    <a:pt x="2828026" y="1265207"/>
                    <a:pt x="2829464" y="1897811"/>
                  </a:cubicBezTo>
                  <a:lnTo>
                    <a:pt x="0" y="1893498"/>
                  </a:lnTo>
                  <a:close/>
                </a:path>
              </a:pathLst>
            </a:custGeom>
            <a:solidFill>
              <a:schemeClr val="bg2">
                <a:alpha val="76000"/>
              </a:schemeClr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440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B-B Mixing and CP Violation</a:t>
            </a:r>
            <a:endParaRPr lang="en-US" dirty="0"/>
          </a:p>
        </p:txBody>
      </p:sp>
      <p:pic>
        <p:nvPicPr>
          <p:cNvPr id="6" name="Picture 5" descr="latex-image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23" y="972416"/>
            <a:ext cx="3708400" cy="33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21" y="1469837"/>
            <a:ext cx="4007502" cy="3540088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4" name="Picture 13" descr="latex-image-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98" y="5869647"/>
            <a:ext cx="3390900" cy="622300"/>
          </a:xfrm>
          <a:prstGeom prst="rect">
            <a:avLst/>
          </a:prstGeom>
        </p:spPr>
      </p:pic>
      <p:pic>
        <p:nvPicPr>
          <p:cNvPr id="16" name="Picture 15" descr="latex-image-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896" y="5263444"/>
            <a:ext cx="889000" cy="266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612" y="1469837"/>
            <a:ext cx="4052711" cy="358146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8" name="Picture 17" descr="latex-image-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36" y="5291982"/>
            <a:ext cx="1041400" cy="266700"/>
          </a:xfrm>
          <a:prstGeom prst="rect">
            <a:avLst/>
          </a:prstGeom>
        </p:spPr>
      </p:pic>
      <p:pic>
        <p:nvPicPr>
          <p:cNvPr id="19" name="Picture 18" descr="latex-image-1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9" y="5838873"/>
            <a:ext cx="3568700" cy="622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7538" y="5704546"/>
            <a:ext cx="3780693" cy="8890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39323" y="5704546"/>
            <a:ext cx="3780693" cy="8890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3159" y="1475159"/>
            <a:ext cx="8054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“now”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799195" y="149004"/>
            <a:ext cx="29428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24309" y="5189564"/>
            <a:ext cx="1226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Currently: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834448" y="5173795"/>
            <a:ext cx="2680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After Upgrade (50 fb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):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10244" y="901071"/>
            <a:ext cx="24341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Phase space for  NP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84299" y="1013554"/>
            <a:ext cx="2059804" cy="30777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Charles et. al., 1309.2293</a:t>
            </a:r>
            <a:endParaRPr lang="en-US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B-B Mixing and CP Violation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0142" y="931067"/>
            <a:ext cx="4081997" cy="4142149"/>
            <a:chOff x="913988" y="1504466"/>
            <a:chExt cx="4081997" cy="41421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3988" y="1855177"/>
              <a:ext cx="4081997" cy="379143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13989" y="1504466"/>
              <a:ext cx="40819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“now”</a:t>
              </a:r>
              <a:endParaRPr lang="en-US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66212" y="918312"/>
            <a:ext cx="4118654" cy="4154904"/>
            <a:chOff x="5144905" y="1491711"/>
            <a:chExt cx="4118654" cy="41549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4905" y="1855177"/>
              <a:ext cx="4118654" cy="37914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44905" y="1491711"/>
              <a:ext cx="41186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LHCb</a:t>
              </a:r>
              <a:r>
                <a:rPr lang="en-US" b="1" dirty="0" smtClean="0"/>
                <a:t> 50 fb</a:t>
              </a:r>
              <a:r>
                <a:rPr lang="en-US" b="1" baseline="30000" dirty="0" smtClean="0"/>
                <a:t>-1 </a:t>
              </a:r>
              <a:r>
                <a:rPr lang="en-US" b="1" dirty="0" smtClean="0"/>
                <a:t>&amp; Belle 50 ab</a:t>
              </a:r>
              <a:r>
                <a:rPr lang="en-US" b="1" baseline="30000" dirty="0" smtClean="0"/>
                <a:t>-1 </a:t>
              </a:r>
              <a:endParaRPr lang="en-US" b="1" baseline="300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7510" y="5464594"/>
            <a:ext cx="753283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CP Violation measurements: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Many channels (e.g. “trees”, “boxes” en “penguins”) and CKM tests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Measurements statistically limited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2189" y="931066"/>
            <a:ext cx="4069950" cy="4142149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66212" y="931067"/>
            <a:ext cx="4118654" cy="4142149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811895" y="149004"/>
            <a:ext cx="29428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78190" y="5160862"/>
            <a:ext cx="2059804" cy="30777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Charles et. al., 1309.2293</a:t>
            </a:r>
            <a:endParaRPr lang="en-US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8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57724"/>
            <a:ext cx="9247909" cy="826074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192974" y="4334852"/>
            <a:ext cx="4841009" cy="2407698"/>
            <a:chOff x="4192974" y="4334852"/>
            <a:chExt cx="4841009" cy="2407698"/>
          </a:xfrm>
        </p:grpSpPr>
        <p:pic>
          <p:nvPicPr>
            <p:cNvPr id="18" name="Picture 17" descr="rhoeta_small_global_2014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974" y="4334852"/>
              <a:ext cx="4841009" cy="240769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4475041" y="4445888"/>
              <a:ext cx="4496488" cy="2296662"/>
            </a:xfrm>
            <a:prstGeom prst="rect">
              <a:avLst/>
            </a:prstGeom>
            <a:noFill/>
            <a:ln w="1905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87</a:t>
            </a:fld>
            <a:endParaRPr lang="en-US"/>
          </a:p>
        </p:txBody>
      </p:sp>
      <p:pic>
        <p:nvPicPr>
          <p:cNvPr id="11" name="Picture 10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" y="768350"/>
            <a:ext cx="4236427" cy="601953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36385" y="4827492"/>
            <a:ext cx="3440782" cy="944182"/>
          </a:xfrm>
          <a:prstGeom prst="rect">
            <a:avLst/>
          </a:prstGeom>
          <a:noFill/>
          <a:ln w="38100">
            <a:solidFill>
              <a:srgbClr val="DDFF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lus 13"/>
          <p:cNvSpPr/>
          <p:nvPr/>
        </p:nvSpPr>
        <p:spPr>
          <a:xfrm>
            <a:off x="6375623" y="3340982"/>
            <a:ext cx="605196" cy="574707"/>
          </a:xfrm>
          <a:prstGeom prst="mathPlus">
            <a:avLst/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713238" y="605148"/>
            <a:ext cx="1050233" cy="2067899"/>
          </a:xfrm>
          <a:custGeom>
            <a:avLst/>
            <a:gdLst>
              <a:gd name="connsiteX0" fmla="*/ 264240 w 264240"/>
              <a:gd name="connsiteY0" fmla="*/ 0 h 1627936"/>
              <a:gd name="connsiteX1" fmla="*/ 68191 w 264240"/>
              <a:gd name="connsiteY1" fmla="*/ 860846 h 1627936"/>
              <a:gd name="connsiteX2" fmla="*/ 0 w 264240"/>
              <a:gd name="connsiteY2" fmla="*/ 1627936 h 162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240" h="1627936">
                <a:moveTo>
                  <a:pt x="264240" y="0"/>
                </a:moveTo>
                <a:cubicBezTo>
                  <a:pt x="188235" y="294761"/>
                  <a:pt x="112231" y="589523"/>
                  <a:pt x="68191" y="860846"/>
                </a:cubicBezTo>
                <a:cubicBezTo>
                  <a:pt x="24151" y="1132169"/>
                  <a:pt x="0" y="1627936"/>
                  <a:pt x="0" y="1627936"/>
                </a:cubicBezTo>
              </a:path>
            </a:pathLst>
          </a:custGeom>
          <a:ln w="38100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475041" y="1179180"/>
            <a:ext cx="4472298" cy="1713318"/>
            <a:chOff x="4475041" y="695380"/>
            <a:chExt cx="4472298" cy="1713318"/>
          </a:xfrm>
        </p:grpSpPr>
        <p:pic>
          <p:nvPicPr>
            <p:cNvPr id="25" name="Picture 24" descr="ParticleMasses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7229" y="790466"/>
              <a:ext cx="4310566" cy="153201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4475041" y="695380"/>
              <a:ext cx="4472298" cy="1713318"/>
            </a:xfrm>
            <a:prstGeom prst="rect">
              <a:avLst/>
            </a:prstGeom>
            <a:noFill/>
            <a:ln w="1905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 26"/>
          <p:cNvSpPr/>
          <p:nvPr/>
        </p:nvSpPr>
        <p:spPr>
          <a:xfrm>
            <a:off x="6132286" y="700529"/>
            <a:ext cx="550463" cy="573737"/>
          </a:xfrm>
          <a:custGeom>
            <a:avLst/>
            <a:gdLst>
              <a:gd name="connsiteX0" fmla="*/ 230145 w 230145"/>
              <a:gd name="connsiteY0" fmla="*/ 0 h 323883"/>
              <a:gd name="connsiteX1" fmla="*/ 93763 w 230145"/>
              <a:gd name="connsiteY1" fmla="*/ 153418 h 323883"/>
              <a:gd name="connsiteX2" fmla="*/ 0 w 230145"/>
              <a:gd name="connsiteY2" fmla="*/ 323883 h 323883"/>
              <a:gd name="connsiteX3" fmla="*/ 0 w 230145"/>
              <a:gd name="connsiteY3" fmla="*/ 323883 h 3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45" h="323883">
                <a:moveTo>
                  <a:pt x="230145" y="0"/>
                </a:moveTo>
                <a:cubicBezTo>
                  <a:pt x="181133" y="49719"/>
                  <a:pt x="132121" y="99438"/>
                  <a:pt x="93763" y="153418"/>
                </a:cubicBezTo>
                <a:cubicBezTo>
                  <a:pt x="55406" y="207399"/>
                  <a:pt x="0" y="323883"/>
                  <a:pt x="0" y="323883"/>
                </a:cubicBezTo>
                <a:lnTo>
                  <a:pt x="0" y="323883"/>
                </a:lnTo>
              </a:path>
            </a:pathLst>
          </a:custGeom>
          <a:ln w="38100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844703" y="726099"/>
            <a:ext cx="609458" cy="3809882"/>
          </a:xfrm>
          <a:custGeom>
            <a:avLst/>
            <a:gdLst>
              <a:gd name="connsiteX0" fmla="*/ 0 w 609458"/>
              <a:gd name="connsiteY0" fmla="*/ 0 h 3809882"/>
              <a:gd name="connsiteX1" fmla="*/ 528481 w 609458"/>
              <a:gd name="connsiteY1" fmla="*/ 1491564 h 3809882"/>
              <a:gd name="connsiteX2" fmla="*/ 485862 w 609458"/>
              <a:gd name="connsiteY2" fmla="*/ 3809882 h 380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458" h="3809882">
                <a:moveTo>
                  <a:pt x="0" y="0"/>
                </a:moveTo>
                <a:cubicBezTo>
                  <a:pt x="223752" y="428292"/>
                  <a:pt x="447504" y="856584"/>
                  <a:pt x="528481" y="1491564"/>
                </a:cubicBezTo>
                <a:cubicBezTo>
                  <a:pt x="609458" y="2126544"/>
                  <a:pt x="485862" y="3809882"/>
                  <a:pt x="485862" y="3809882"/>
                </a:cubicBezTo>
              </a:path>
            </a:pathLst>
          </a:custGeom>
          <a:ln w="38100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iggs-potenti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333" y="2817984"/>
            <a:ext cx="3127416" cy="202756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364" y="-3877"/>
            <a:ext cx="9605819" cy="7761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40700" y="2756782"/>
            <a:ext cx="67315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Mass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6500" y="4154670"/>
            <a:ext cx="1338490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CP-Violation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6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3" grpId="0" animBg="1"/>
      <p:bldP spid="27" grpId="0" animBg="1"/>
      <p:bldP spid="28" grpId="0" animBg="1"/>
      <p:bldP spid="2" grpId="0" animBg="1"/>
      <p:bldP spid="1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6388101" y="1452113"/>
            <a:ext cx="2595090" cy="2127760"/>
            <a:chOff x="6426201" y="1452113"/>
            <a:chExt cx="2595090" cy="2127760"/>
          </a:xfrm>
        </p:grpSpPr>
        <p:grpSp>
          <p:nvGrpSpPr>
            <p:cNvPr id="19" name="Group 18"/>
            <p:cNvGrpSpPr/>
            <p:nvPr/>
          </p:nvGrpSpPr>
          <p:grpSpPr>
            <a:xfrm>
              <a:off x="6426201" y="1452113"/>
              <a:ext cx="2595090" cy="2107968"/>
              <a:chOff x="6426201" y="1452113"/>
              <a:chExt cx="2595090" cy="210796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6201" y="1452113"/>
                <a:ext cx="2595090" cy="2107968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6870700" y="2959100"/>
                <a:ext cx="635000" cy="17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8664625" y="3438688"/>
              <a:ext cx="270785" cy="141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1505" y="1109754"/>
            <a:ext cx="270113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7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7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 smtClean="0">
                <a:sym typeface="Zapf Dingbats"/>
              </a:rPr>
              <a:t>Thermal non-</a:t>
            </a:r>
            <a:r>
              <a:rPr lang="en-US" sz="1700" u="heavy" dirty="0" smtClean="0"/>
              <a:t>equilibrium</a:t>
            </a:r>
            <a:endParaRPr lang="en-US" sz="1700" u="heavy" dirty="0"/>
          </a:p>
        </p:txBody>
      </p:sp>
      <p:pic>
        <p:nvPicPr>
          <p:cNvPr id="8" name="Picture 7" descr="rhoeta_small_global_201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185" y="1525144"/>
            <a:ext cx="3717015" cy="2036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Electroweak </a:t>
            </a:r>
            <a:r>
              <a:rPr lang="en-US" dirty="0" err="1" smtClean="0"/>
              <a:t>Baryogenesis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79" y="591362"/>
            <a:ext cx="3848100" cy="165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Three </a:t>
            </a:r>
            <a:r>
              <a:rPr lang="en-US" u="sng" dirty="0" err="1" smtClean="0"/>
              <a:t>Sacharov</a:t>
            </a:r>
            <a:r>
              <a:rPr lang="en-US" u="sng" dirty="0" smtClean="0"/>
              <a:t> Conditions:</a:t>
            </a:r>
          </a:p>
        </p:txBody>
      </p:sp>
      <p:pic>
        <p:nvPicPr>
          <p:cNvPr id="4" name="Picture 3" descr="TriangleAnoma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5" y="1658002"/>
            <a:ext cx="2057400" cy="1854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29" y="2183275"/>
            <a:ext cx="1295400" cy="50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5003" y="1974310"/>
            <a:ext cx="1422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Axial Anomaly: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468946" y="1586015"/>
            <a:ext cx="980933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‘t </a:t>
            </a:r>
            <a:r>
              <a:rPr lang="en-US" sz="1200" b="1" dirty="0" err="1" smtClean="0">
                <a:solidFill>
                  <a:srgbClr val="000090"/>
                </a:solidFill>
              </a:rPr>
              <a:t>Hooft</a:t>
            </a:r>
            <a:r>
              <a:rPr lang="en-US" sz="1200" b="1" dirty="0" smtClean="0">
                <a:solidFill>
                  <a:srgbClr val="000090"/>
                </a:solidFill>
              </a:rPr>
              <a:t>, PRL </a:t>
            </a:r>
          </a:p>
          <a:p>
            <a:r>
              <a:rPr lang="en-US" sz="1200" b="1" dirty="0" smtClean="0">
                <a:solidFill>
                  <a:srgbClr val="000090"/>
                </a:solidFill>
              </a:rPr>
              <a:t>37 (1976) 8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9" name="Picture 8" descr="phaseTran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4" y="4149540"/>
            <a:ext cx="3100613" cy="2057371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4463" y="1098170"/>
            <a:ext cx="267803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700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 smtClean="0"/>
              <a:t>Baryon Number Violation</a:t>
            </a:r>
            <a:endParaRPr lang="en-US" sz="1700" u="heavy" dirty="0"/>
          </a:p>
        </p:txBody>
      </p:sp>
      <p:sp>
        <p:nvSpPr>
          <p:cNvPr id="16" name="TextBox 15"/>
          <p:cNvSpPr txBox="1"/>
          <p:nvPr/>
        </p:nvSpPr>
        <p:spPr>
          <a:xfrm>
            <a:off x="3418605" y="1107843"/>
            <a:ext cx="21108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7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 smtClean="0"/>
              <a:t>C and CP Violation</a:t>
            </a:r>
            <a:endParaRPr lang="en-US" sz="1700" u="heavy" dirty="0"/>
          </a:p>
        </p:txBody>
      </p:sp>
      <p:sp>
        <p:nvSpPr>
          <p:cNvPr id="23" name="Rectangle 22"/>
          <p:cNvSpPr/>
          <p:nvPr/>
        </p:nvSpPr>
        <p:spPr>
          <a:xfrm>
            <a:off x="195314" y="1098170"/>
            <a:ext cx="2522485" cy="2695770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44799" y="1109754"/>
            <a:ext cx="3352801" cy="2686098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9387" y="4159987"/>
            <a:ext cx="5767304" cy="2031325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All three components present in EW phase transition.</a:t>
            </a:r>
          </a:p>
          <a:p>
            <a:r>
              <a:rPr lang="en-US" dirty="0" smtClean="0"/>
              <a:t>But, in Standard Model: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Higgs mass too heavy: 125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r>
              <a:rPr lang="en-US" dirty="0" smtClean="0">
                <a:solidFill>
                  <a:srgbClr val="3366FF"/>
                </a:solidFill>
              </a:rPr>
              <a:t> instead of  M &lt;  70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r>
              <a:rPr lang="en-US" dirty="0" smtClean="0">
                <a:solidFill>
                  <a:srgbClr val="3366FF"/>
                </a:solidFill>
              </a:rPr>
              <a:t>: 2</a:t>
            </a:r>
            <a:r>
              <a:rPr lang="en-US" baseline="30000" dirty="0" smtClean="0">
                <a:solidFill>
                  <a:srgbClr val="3366FF"/>
                </a:solidFill>
              </a:rPr>
              <a:t>nd</a:t>
            </a:r>
            <a:r>
              <a:rPr lang="en-US" dirty="0" smtClean="0">
                <a:solidFill>
                  <a:srgbClr val="3366FF"/>
                </a:solidFill>
              </a:rPr>
              <a:t> order phase transition instead of 1</a:t>
            </a:r>
            <a:r>
              <a:rPr lang="en-US" baseline="30000" dirty="0" smtClean="0">
                <a:solidFill>
                  <a:srgbClr val="3366FF"/>
                </a:solidFill>
              </a:rPr>
              <a:t>st</a:t>
            </a:r>
            <a:r>
              <a:rPr lang="en-US" dirty="0" smtClean="0">
                <a:solidFill>
                  <a:srgbClr val="3366FF"/>
                </a:solidFill>
              </a:rPr>
              <a:t> order.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CP violation not sufficient: need new, massive, particles.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Search for new particles or force carriers!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871" y="3415388"/>
            <a:ext cx="193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Quantum anomaly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95192" y="3426520"/>
            <a:ext cx="180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Weak Interaction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53787" y="3426520"/>
            <a:ext cx="228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Higgs Phase Transition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616700" y="2451100"/>
            <a:ext cx="1447800" cy="406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781800" y="2590800"/>
            <a:ext cx="725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tunnel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8575725" y="32893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f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350001" y="1098169"/>
            <a:ext cx="2607790" cy="2697683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30988" y="1627548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Symbol" charset="2"/>
              </a:rPr>
              <a:t>V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565900" y="1447800"/>
            <a:ext cx="895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9036" y="257706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234198" y="30734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556516" y="25908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0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hoeta_small_global_2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185" y="1525144"/>
            <a:ext cx="3717015" cy="2036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Electroweak </a:t>
            </a:r>
            <a:r>
              <a:rPr lang="en-US" dirty="0" err="1" smtClean="0"/>
              <a:t>Baryogenesis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79" y="591362"/>
            <a:ext cx="3848100" cy="165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Three </a:t>
            </a:r>
            <a:r>
              <a:rPr lang="en-US" u="sng" dirty="0" err="1" smtClean="0"/>
              <a:t>Sacharov</a:t>
            </a:r>
            <a:r>
              <a:rPr lang="en-US" u="sng" dirty="0" smtClean="0"/>
              <a:t> Conditions:</a:t>
            </a:r>
          </a:p>
        </p:txBody>
      </p:sp>
      <p:pic>
        <p:nvPicPr>
          <p:cNvPr id="4" name="Picture 3" descr="TriangleAnoma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5" y="1658002"/>
            <a:ext cx="2057400" cy="1854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29" y="2183275"/>
            <a:ext cx="1295400" cy="50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5003" y="1974310"/>
            <a:ext cx="1422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Axial Anomaly: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468946" y="1586015"/>
            <a:ext cx="980933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‘t </a:t>
            </a:r>
            <a:r>
              <a:rPr lang="en-US" sz="1200" b="1" dirty="0" err="1" smtClean="0">
                <a:solidFill>
                  <a:srgbClr val="000090"/>
                </a:solidFill>
              </a:rPr>
              <a:t>Hooft</a:t>
            </a:r>
            <a:r>
              <a:rPr lang="en-US" sz="1200" b="1" dirty="0" smtClean="0">
                <a:solidFill>
                  <a:srgbClr val="000090"/>
                </a:solidFill>
              </a:rPr>
              <a:t>, PRL </a:t>
            </a:r>
          </a:p>
          <a:p>
            <a:r>
              <a:rPr lang="en-US" sz="1200" b="1" dirty="0" smtClean="0">
                <a:solidFill>
                  <a:srgbClr val="000090"/>
                </a:solidFill>
              </a:rPr>
              <a:t>37 (1976) 8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9" name="Picture 8" descr="phaseTra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4" y="4149540"/>
            <a:ext cx="3100613" cy="2057371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6381788" y="1317774"/>
            <a:ext cx="2257437" cy="322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4463" y="1098170"/>
            <a:ext cx="267803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700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 smtClean="0"/>
              <a:t>Baryon Number Violation</a:t>
            </a:r>
            <a:endParaRPr lang="en-US" sz="1700" u="heavy" dirty="0"/>
          </a:p>
        </p:txBody>
      </p:sp>
      <p:sp>
        <p:nvSpPr>
          <p:cNvPr id="16" name="TextBox 15"/>
          <p:cNvSpPr txBox="1"/>
          <p:nvPr/>
        </p:nvSpPr>
        <p:spPr>
          <a:xfrm>
            <a:off x="3418605" y="1107843"/>
            <a:ext cx="21108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7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 smtClean="0"/>
              <a:t>C and CP Violation</a:t>
            </a:r>
            <a:endParaRPr lang="en-US" sz="1700" u="heavy" dirty="0"/>
          </a:p>
        </p:txBody>
      </p:sp>
      <p:sp>
        <p:nvSpPr>
          <p:cNvPr id="17" name="TextBox 16"/>
          <p:cNvSpPr txBox="1"/>
          <p:nvPr/>
        </p:nvSpPr>
        <p:spPr>
          <a:xfrm>
            <a:off x="6301505" y="1109754"/>
            <a:ext cx="270113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7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7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 smtClean="0">
                <a:sym typeface="Zapf Dingbats"/>
              </a:rPr>
              <a:t>Thermal non-</a:t>
            </a:r>
            <a:r>
              <a:rPr lang="en-US" sz="1700" u="heavy" dirty="0" smtClean="0"/>
              <a:t>equilibrium</a:t>
            </a:r>
            <a:endParaRPr lang="en-US" sz="1700" u="heavy" dirty="0"/>
          </a:p>
        </p:txBody>
      </p:sp>
      <p:sp>
        <p:nvSpPr>
          <p:cNvPr id="23" name="Rectangle 22"/>
          <p:cNvSpPr/>
          <p:nvPr/>
        </p:nvSpPr>
        <p:spPr>
          <a:xfrm>
            <a:off x="195314" y="1098170"/>
            <a:ext cx="2522485" cy="2695770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44799" y="1109754"/>
            <a:ext cx="3352801" cy="2686098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350001" y="1098169"/>
            <a:ext cx="2607790" cy="2697683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9387" y="4159987"/>
            <a:ext cx="5767304" cy="2031325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All three components present in EW phase transition.</a:t>
            </a:r>
          </a:p>
          <a:p>
            <a:r>
              <a:rPr lang="en-US" dirty="0" smtClean="0"/>
              <a:t>But, in Standard Model: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Higgs mass too heavy: 125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r>
              <a:rPr lang="en-US" dirty="0" smtClean="0">
                <a:solidFill>
                  <a:srgbClr val="3366FF"/>
                </a:solidFill>
              </a:rPr>
              <a:t> instead of  M &lt;  70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r>
              <a:rPr lang="en-US" dirty="0" smtClean="0">
                <a:solidFill>
                  <a:srgbClr val="3366FF"/>
                </a:solidFill>
              </a:rPr>
              <a:t>: 2</a:t>
            </a:r>
            <a:r>
              <a:rPr lang="en-US" baseline="30000" dirty="0" smtClean="0">
                <a:solidFill>
                  <a:srgbClr val="3366FF"/>
                </a:solidFill>
              </a:rPr>
              <a:t>nd</a:t>
            </a:r>
            <a:r>
              <a:rPr lang="en-US" dirty="0" smtClean="0">
                <a:solidFill>
                  <a:srgbClr val="3366FF"/>
                </a:solidFill>
              </a:rPr>
              <a:t> order phase transition instead of 1</a:t>
            </a:r>
            <a:r>
              <a:rPr lang="en-US" baseline="30000" dirty="0" smtClean="0">
                <a:solidFill>
                  <a:srgbClr val="3366FF"/>
                </a:solidFill>
              </a:rPr>
              <a:t>st</a:t>
            </a:r>
            <a:r>
              <a:rPr lang="en-US" dirty="0" smtClean="0">
                <a:solidFill>
                  <a:srgbClr val="3366FF"/>
                </a:solidFill>
              </a:rPr>
              <a:t> order.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CP violation not sufficient: need new, massive, particles.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Search for new particles or force carriers!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31305" y="1133243"/>
            <a:ext cx="351378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1700" u="heavy" dirty="0"/>
          </a:p>
        </p:txBody>
      </p:sp>
      <p:sp>
        <p:nvSpPr>
          <p:cNvPr id="32" name="TextBox 31"/>
          <p:cNvSpPr txBox="1"/>
          <p:nvPr/>
        </p:nvSpPr>
        <p:spPr>
          <a:xfrm>
            <a:off x="6365005" y="1127445"/>
            <a:ext cx="351378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1700" u="heavy" dirty="0"/>
          </a:p>
        </p:txBody>
      </p:sp>
      <p:sp>
        <p:nvSpPr>
          <p:cNvPr id="13" name="TextBox 12"/>
          <p:cNvSpPr txBox="1"/>
          <p:nvPr/>
        </p:nvSpPr>
        <p:spPr>
          <a:xfrm>
            <a:off x="419871" y="3415388"/>
            <a:ext cx="193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Quantum anomaly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95192" y="3426520"/>
            <a:ext cx="180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Weak Interaction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53787" y="3426520"/>
            <a:ext cx="228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Higgs Phase Transition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687" y="1452114"/>
            <a:ext cx="2516704" cy="208187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639225" y="3451388"/>
            <a:ext cx="270785" cy="141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575725" y="328930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f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30988" y="1627548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Symbol" charset="2"/>
              </a:rPr>
              <a:t>V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565900" y="1447800"/>
            <a:ext cx="9399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order</a:t>
            </a:r>
          </a:p>
          <a:p>
            <a:r>
              <a:rPr lang="en-US" sz="1600" dirty="0" smtClean="0"/>
              <a:t>(SM)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839036" y="257706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234198" y="30734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56516" y="25908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D8DC-81F7-7540-B0E8-5758C1CCD8AC}" type="slidenum">
              <a:rPr lang="en-US"/>
              <a:pPr/>
              <a:t>9</a:t>
            </a:fld>
            <a:endParaRPr lang="en-US"/>
          </a:p>
        </p:txBody>
      </p:sp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i="1"/>
              <a:t>Coherent</a:t>
            </a:r>
            <a:r>
              <a:rPr lang="en-IE"/>
              <a:t> Time Evolution at the</a:t>
            </a:r>
            <a:r>
              <a:rPr lang="en-IE" sz="4000"/>
              <a:t> </a:t>
            </a:r>
            <a:r>
              <a:rPr lang="en-IE" sz="4000">
                <a:latin typeface="Symbol" charset="0"/>
                <a:sym typeface="Symbol" charset="0"/>
              </a:rPr>
              <a:t></a:t>
            </a:r>
            <a:r>
              <a:rPr lang="en-IE">
                <a:latin typeface="Symbol" charset="0"/>
              </a:rPr>
              <a:t>(4</a:t>
            </a:r>
            <a:r>
              <a:rPr lang="en-IE">
                <a:latin typeface="Times" charset="0"/>
              </a:rPr>
              <a:t>S</a:t>
            </a:r>
            <a:r>
              <a:rPr lang="en-IE">
                <a:latin typeface="Symbol" charset="0"/>
              </a:rPr>
              <a:t>)</a:t>
            </a:r>
            <a:endParaRPr lang="en-GB">
              <a:latin typeface="Symbol" charset="0"/>
            </a:endParaRPr>
          </a:p>
        </p:txBody>
      </p:sp>
      <p:pic>
        <p:nvPicPr>
          <p:cNvPr id="65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4760913"/>
            <a:ext cx="2940050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2924175"/>
            <a:ext cx="3063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1663700"/>
            <a:ext cx="35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4342" name="Picture 6" descr="banti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576513"/>
            <a:ext cx="1992312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4343" name="Freeform 7"/>
          <p:cNvSpPr>
            <a:spLocks/>
          </p:cNvSpPr>
          <p:nvPr/>
        </p:nvSpPr>
        <p:spPr bwMode="auto">
          <a:xfrm>
            <a:off x="3957638" y="2755900"/>
            <a:ext cx="1270000" cy="330200"/>
          </a:xfrm>
          <a:custGeom>
            <a:avLst/>
            <a:gdLst>
              <a:gd name="T0" fmla="*/ 8 w 800"/>
              <a:gd name="T1" fmla="*/ 61 h 208"/>
              <a:gd name="T2" fmla="*/ 14 w 800"/>
              <a:gd name="T3" fmla="*/ 65 h 208"/>
              <a:gd name="T4" fmla="*/ 92 w 800"/>
              <a:gd name="T5" fmla="*/ 13 h 208"/>
              <a:gd name="T6" fmla="*/ 170 w 800"/>
              <a:gd name="T7" fmla="*/ 142 h 208"/>
              <a:gd name="T8" fmla="*/ 290 w 800"/>
              <a:gd name="T9" fmla="*/ 67 h 208"/>
              <a:gd name="T10" fmla="*/ 380 w 800"/>
              <a:gd name="T11" fmla="*/ 169 h 208"/>
              <a:gd name="T12" fmla="*/ 476 w 800"/>
              <a:gd name="T13" fmla="*/ 124 h 208"/>
              <a:gd name="T14" fmla="*/ 560 w 800"/>
              <a:gd name="T15" fmla="*/ 190 h 208"/>
              <a:gd name="T16" fmla="*/ 624 w 800"/>
              <a:gd name="T17" fmla="*/ 163 h 208"/>
              <a:gd name="T18" fmla="*/ 664 w 800"/>
              <a:gd name="T19" fmla="*/ 179 h 208"/>
              <a:gd name="T20" fmla="*/ 800 w 800"/>
              <a:gd name="T2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0" h="208">
                <a:moveTo>
                  <a:pt x="8" y="61"/>
                </a:moveTo>
                <a:cubicBezTo>
                  <a:pt x="9" y="61"/>
                  <a:pt x="0" y="73"/>
                  <a:pt x="14" y="65"/>
                </a:cubicBezTo>
                <a:cubicBezTo>
                  <a:pt x="28" y="57"/>
                  <a:pt x="66" y="0"/>
                  <a:pt x="92" y="13"/>
                </a:cubicBezTo>
                <a:cubicBezTo>
                  <a:pt x="118" y="26"/>
                  <a:pt x="137" y="133"/>
                  <a:pt x="170" y="142"/>
                </a:cubicBezTo>
                <a:cubicBezTo>
                  <a:pt x="203" y="151"/>
                  <a:pt x="255" y="63"/>
                  <a:pt x="290" y="67"/>
                </a:cubicBezTo>
                <a:cubicBezTo>
                  <a:pt x="325" y="71"/>
                  <a:pt x="349" y="160"/>
                  <a:pt x="380" y="169"/>
                </a:cubicBezTo>
                <a:cubicBezTo>
                  <a:pt x="411" y="178"/>
                  <a:pt x="446" y="121"/>
                  <a:pt x="476" y="124"/>
                </a:cubicBezTo>
                <a:cubicBezTo>
                  <a:pt x="506" y="127"/>
                  <a:pt x="535" y="184"/>
                  <a:pt x="560" y="190"/>
                </a:cubicBezTo>
                <a:cubicBezTo>
                  <a:pt x="585" y="196"/>
                  <a:pt x="607" y="165"/>
                  <a:pt x="624" y="163"/>
                </a:cubicBezTo>
                <a:cubicBezTo>
                  <a:pt x="641" y="161"/>
                  <a:pt x="635" y="172"/>
                  <a:pt x="664" y="179"/>
                </a:cubicBezTo>
                <a:cubicBezTo>
                  <a:pt x="693" y="186"/>
                  <a:pt x="772" y="202"/>
                  <a:pt x="800" y="208"/>
                </a:cubicBezTo>
              </a:path>
            </a:pathLst>
          </a:custGeom>
          <a:noFill/>
          <a:ln w="38100" cap="flat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4344" name="Group 8"/>
          <p:cNvGrpSpPr>
            <a:grpSpLocks/>
          </p:cNvGrpSpPr>
          <p:nvPr/>
        </p:nvGrpSpPr>
        <p:grpSpPr bwMode="auto">
          <a:xfrm>
            <a:off x="1974850" y="1960563"/>
            <a:ext cx="1971675" cy="889000"/>
            <a:chOff x="1250" y="1409"/>
            <a:chExt cx="1242" cy="560"/>
          </a:xfrm>
        </p:grpSpPr>
        <p:sp>
          <p:nvSpPr>
            <p:cNvPr id="654345" name="Line 9"/>
            <p:cNvSpPr>
              <a:spLocks noChangeShapeType="1"/>
            </p:cNvSpPr>
            <p:nvPr/>
          </p:nvSpPr>
          <p:spPr bwMode="auto">
            <a:xfrm>
              <a:off x="1250" y="1767"/>
              <a:ext cx="1242" cy="202"/>
            </a:xfrm>
            <a:prstGeom prst="lin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4346" name="Line 10"/>
            <p:cNvSpPr>
              <a:spLocks noChangeShapeType="1"/>
            </p:cNvSpPr>
            <p:nvPr/>
          </p:nvSpPr>
          <p:spPr bwMode="auto">
            <a:xfrm flipV="1">
              <a:off x="1250" y="1409"/>
              <a:ext cx="1242" cy="357"/>
            </a:xfrm>
            <a:prstGeom prst="lin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4347" name="Group 11"/>
          <p:cNvGrpSpPr>
            <a:grpSpLocks/>
          </p:cNvGrpSpPr>
          <p:nvPr/>
        </p:nvGrpSpPr>
        <p:grpSpPr bwMode="auto">
          <a:xfrm>
            <a:off x="3697288" y="4306888"/>
            <a:ext cx="1778000" cy="460375"/>
            <a:chOff x="2329" y="2713"/>
            <a:chExt cx="1120" cy="290"/>
          </a:xfrm>
        </p:grpSpPr>
        <p:sp>
          <p:nvSpPr>
            <p:cNvPr id="654348" name="Line 12"/>
            <p:cNvSpPr>
              <a:spLocks noChangeShapeType="1"/>
            </p:cNvSpPr>
            <p:nvPr/>
          </p:nvSpPr>
          <p:spPr bwMode="auto">
            <a:xfrm>
              <a:off x="2486" y="2713"/>
              <a:ext cx="82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54349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" y="2765"/>
              <a:ext cx="1120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654350" name="Group 14"/>
          <p:cNvGrpSpPr>
            <a:grpSpLocks/>
          </p:cNvGrpSpPr>
          <p:nvPr/>
        </p:nvGrpSpPr>
        <p:grpSpPr bwMode="auto">
          <a:xfrm>
            <a:off x="1924050" y="2343150"/>
            <a:ext cx="1123950" cy="268288"/>
            <a:chOff x="912" y="1680"/>
            <a:chExt cx="708" cy="169"/>
          </a:xfrm>
        </p:grpSpPr>
        <p:sp>
          <p:nvSpPr>
            <p:cNvPr id="654351" name="Line 15"/>
            <p:cNvSpPr>
              <a:spLocks noChangeShapeType="1"/>
            </p:cNvSpPr>
            <p:nvPr/>
          </p:nvSpPr>
          <p:spPr bwMode="auto">
            <a:xfrm flipH="1">
              <a:off x="912" y="1796"/>
              <a:ext cx="52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54352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" y="1680"/>
              <a:ext cx="195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654353" name="Group 17"/>
          <p:cNvGrpSpPr>
            <a:grpSpLocks/>
          </p:cNvGrpSpPr>
          <p:nvPr/>
        </p:nvGrpSpPr>
        <p:grpSpPr bwMode="auto">
          <a:xfrm>
            <a:off x="574675" y="2401888"/>
            <a:ext cx="1338263" cy="212725"/>
            <a:chOff x="62" y="1717"/>
            <a:chExt cx="843" cy="134"/>
          </a:xfrm>
        </p:grpSpPr>
        <p:sp>
          <p:nvSpPr>
            <p:cNvPr id="654354" name="Line 18"/>
            <p:cNvSpPr>
              <a:spLocks noChangeShapeType="1"/>
            </p:cNvSpPr>
            <p:nvPr/>
          </p:nvSpPr>
          <p:spPr bwMode="auto">
            <a:xfrm flipH="1">
              <a:off x="203" y="1794"/>
              <a:ext cx="702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54355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" y="1717"/>
              <a:ext cx="195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654356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084388"/>
            <a:ext cx="74930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4357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1558925"/>
            <a:ext cx="2190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4358" name="Line 22"/>
          <p:cNvSpPr>
            <a:spLocks noChangeShapeType="1"/>
          </p:cNvSpPr>
          <p:nvPr/>
        </p:nvSpPr>
        <p:spPr bwMode="auto">
          <a:xfrm>
            <a:off x="3956050" y="1870075"/>
            <a:ext cx="0" cy="2519363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54359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2684463"/>
            <a:ext cx="227012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4360" name="Line 24"/>
          <p:cNvSpPr>
            <a:spLocks noChangeShapeType="1"/>
          </p:cNvSpPr>
          <p:nvPr/>
        </p:nvSpPr>
        <p:spPr bwMode="auto">
          <a:xfrm>
            <a:off x="5265738" y="2979738"/>
            <a:ext cx="0" cy="13716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4361" name="Text Box 25"/>
          <p:cNvSpPr txBox="1">
            <a:spLocks noChangeArrowheads="1"/>
          </p:cNvSpPr>
          <p:nvPr/>
        </p:nvSpPr>
        <p:spPr bwMode="auto">
          <a:xfrm>
            <a:off x="6813550" y="1443038"/>
            <a:ext cx="2247900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b="1">
                <a:solidFill>
                  <a:schemeClr val="bg1"/>
                </a:solidFill>
                <a:latin typeface="Georgia" charset="0"/>
              </a:rPr>
              <a:t> </a:t>
            </a:r>
            <a:r>
              <a:rPr lang="en-US" sz="1800" b="1">
                <a:solidFill>
                  <a:schemeClr val="bg1"/>
                </a:solidFill>
              </a:rPr>
              <a:t>B-Flavor Tagging</a:t>
            </a:r>
            <a:endParaRPr lang="fr-FR" sz="1800" b="1">
              <a:solidFill>
                <a:schemeClr val="bg1"/>
              </a:solidFill>
            </a:endParaRPr>
          </a:p>
        </p:txBody>
      </p:sp>
      <p:sp>
        <p:nvSpPr>
          <p:cNvPr id="654362" name="Text Box 26"/>
          <p:cNvSpPr txBox="1">
            <a:spLocks noChangeArrowheads="1"/>
          </p:cNvSpPr>
          <p:nvPr/>
        </p:nvSpPr>
        <p:spPr bwMode="auto">
          <a:xfrm>
            <a:off x="6418263" y="4219575"/>
            <a:ext cx="2019300" cy="7493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a typeface="ＭＳ Ｐゴシック" charset="0"/>
              </a:rPr>
              <a:t>Exclusive </a:t>
            </a:r>
            <a:br>
              <a:rPr lang="en-US" sz="1800" b="1">
                <a:solidFill>
                  <a:schemeClr val="bg1"/>
                </a:solidFill>
                <a:ea typeface="ＭＳ Ｐゴシック" charset="0"/>
              </a:rPr>
            </a:br>
            <a:r>
              <a:rPr lang="en-US" sz="1800" b="1">
                <a:solidFill>
                  <a:schemeClr val="bg1"/>
                </a:solidFill>
                <a:ea typeface="ＭＳ Ｐゴシック" charset="0"/>
              </a:rPr>
              <a:t>B Meson Reconstruction</a:t>
            </a:r>
            <a:endParaRPr lang="fr-FR" sz="1800" b="1">
              <a:solidFill>
                <a:schemeClr val="bg1"/>
              </a:solidFill>
              <a:ea typeface="ＭＳ Ｐゴシック" charset="0"/>
            </a:endParaRPr>
          </a:p>
        </p:txBody>
      </p:sp>
      <p:pic>
        <p:nvPicPr>
          <p:cNvPr id="654363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749925"/>
            <a:ext cx="3397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4364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283075"/>
            <a:ext cx="20939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54365" name="Group 29"/>
          <p:cNvGrpSpPr>
            <a:grpSpLocks/>
          </p:cNvGrpSpPr>
          <p:nvPr/>
        </p:nvGrpSpPr>
        <p:grpSpPr bwMode="auto">
          <a:xfrm>
            <a:off x="2928938" y="1517650"/>
            <a:ext cx="1238250" cy="495300"/>
            <a:chOff x="1845" y="956"/>
            <a:chExt cx="780" cy="312"/>
          </a:xfrm>
        </p:grpSpPr>
        <p:pic>
          <p:nvPicPr>
            <p:cNvPr id="654366" name="Picture 3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" y="956"/>
              <a:ext cx="272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54367" name="Picture 3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" y="1074"/>
              <a:ext cx="32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654368" name="Group 32"/>
          <p:cNvGrpSpPr>
            <a:grpSpLocks/>
          </p:cNvGrpSpPr>
          <p:nvPr/>
        </p:nvGrpSpPr>
        <p:grpSpPr bwMode="auto">
          <a:xfrm>
            <a:off x="2940050" y="2651125"/>
            <a:ext cx="2316163" cy="541338"/>
            <a:chOff x="1852" y="1670"/>
            <a:chExt cx="1459" cy="341"/>
          </a:xfrm>
        </p:grpSpPr>
        <p:pic>
          <p:nvPicPr>
            <p:cNvPr id="654369" name="Picture 3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" y="1670"/>
              <a:ext cx="252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54370" name="Picture 3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" y="1837"/>
              <a:ext cx="29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654371" name="Group 35"/>
          <p:cNvGrpSpPr>
            <a:grpSpLocks/>
          </p:cNvGrpSpPr>
          <p:nvPr/>
        </p:nvGrpSpPr>
        <p:grpSpPr bwMode="auto">
          <a:xfrm>
            <a:off x="3900488" y="750888"/>
            <a:ext cx="2951162" cy="1689100"/>
            <a:chOff x="2457" y="473"/>
            <a:chExt cx="1859" cy="1064"/>
          </a:xfrm>
        </p:grpSpPr>
        <p:grpSp>
          <p:nvGrpSpPr>
            <p:cNvPr id="654372" name="Group 36"/>
            <p:cNvGrpSpPr>
              <a:grpSpLocks/>
            </p:cNvGrpSpPr>
            <p:nvPr/>
          </p:nvGrpSpPr>
          <p:grpSpPr bwMode="auto">
            <a:xfrm>
              <a:off x="2500" y="473"/>
              <a:ext cx="1816" cy="1064"/>
              <a:chOff x="2500" y="473"/>
              <a:chExt cx="1816" cy="1064"/>
            </a:xfrm>
          </p:grpSpPr>
          <p:pic>
            <p:nvPicPr>
              <p:cNvPr id="654373" name="Picture 37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1" y="473"/>
                <a:ext cx="202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54374" name="Line 38"/>
              <p:cNvSpPr>
                <a:spLocks noChangeShapeType="1"/>
              </p:cNvSpPr>
              <p:nvPr/>
            </p:nvSpPr>
            <p:spPr bwMode="auto">
              <a:xfrm flipV="1">
                <a:off x="2518" y="1107"/>
                <a:ext cx="909" cy="132"/>
              </a:xfrm>
              <a:prstGeom prst="line">
                <a:avLst/>
              </a:prstGeom>
              <a:noFill/>
              <a:ln w="38100">
                <a:solidFill>
                  <a:srgbClr val="B2B2B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375" name="Line 39"/>
              <p:cNvSpPr>
                <a:spLocks noChangeShapeType="1"/>
              </p:cNvSpPr>
              <p:nvPr/>
            </p:nvSpPr>
            <p:spPr bwMode="auto">
              <a:xfrm flipV="1">
                <a:off x="3439" y="1098"/>
                <a:ext cx="697" cy="9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376" name="Line 40"/>
              <p:cNvSpPr>
                <a:spLocks noChangeShapeType="1"/>
              </p:cNvSpPr>
              <p:nvPr/>
            </p:nvSpPr>
            <p:spPr bwMode="auto">
              <a:xfrm>
                <a:off x="2512" y="1236"/>
                <a:ext cx="562" cy="185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377" name="Line 41"/>
              <p:cNvSpPr>
                <a:spLocks noChangeShapeType="1"/>
              </p:cNvSpPr>
              <p:nvPr/>
            </p:nvSpPr>
            <p:spPr bwMode="auto">
              <a:xfrm flipV="1">
                <a:off x="2500" y="624"/>
                <a:ext cx="1388" cy="613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378" name="Line 42"/>
              <p:cNvSpPr>
                <a:spLocks noChangeShapeType="1"/>
              </p:cNvSpPr>
              <p:nvPr/>
            </p:nvSpPr>
            <p:spPr bwMode="auto">
              <a:xfrm>
                <a:off x="3433" y="1110"/>
                <a:ext cx="610" cy="175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379" name="Line 43"/>
              <p:cNvSpPr>
                <a:spLocks noChangeShapeType="1"/>
              </p:cNvSpPr>
              <p:nvPr/>
            </p:nvSpPr>
            <p:spPr bwMode="auto">
              <a:xfrm flipV="1">
                <a:off x="3433" y="879"/>
                <a:ext cx="587" cy="225"/>
              </a:xfrm>
              <a:prstGeom prst="line">
                <a:avLst/>
              </a:prstGeom>
              <a:noFill/>
              <a:ln w="38100">
                <a:solidFill>
                  <a:srgbClr val="96969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54380" name="Picture 44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3" y="719"/>
                <a:ext cx="2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54381" name="Picture 45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3" y="1358"/>
                <a:ext cx="234" cy="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54382" name="Oval 46"/>
            <p:cNvSpPr>
              <a:spLocks noChangeAspect="1" noChangeArrowheads="1"/>
            </p:cNvSpPr>
            <p:nvPr/>
          </p:nvSpPr>
          <p:spPr bwMode="auto">
            <a:xfrm>
              <a:off x="2457" y="1207"/>
              <a:ext cx="68" cy="68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54383" name="Oval 47"/>
            <p:cNvSpPr>
              <a:spLocks noChangeAspect="1" noChangeArrowheads="1"/>
            </p:cNvSpPr>
            <p:nvPr/>
          </p:nvSpPr>
          <p:spPr bwMode="auto">
            <a:xfrm>
              <a:off x="3399" y="1071"/>
              <a:ext cx="68" cy="68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654384" name="Picture 4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5302250"/>
            <a:ext cx="1800225" cy="4429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4385" name="Picture 4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822700"/>
            <a:ext cx="2601912" cy="4826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54386" name="Group 50"/>
          <p:cNvGrpSpPr>
            <a:grpSpLocks/>
          </p:cNvGrpSpPr>
          <p:nvPr/>
        </p:nvGrpSpPr>
        <p:grpSpPr bwMode="auto">
          <a:xfrm>
            <a:off x="712788" y="881063"/>
            <a:ext cx="2411412" cy="1011237"/>
            <a:chOff x="244" y="615"/>
            <a:chExt cx="1519" cy="637"/>
          </a:xfrm>
        </p:grpSpPr>
        <p:sp>
          <p:nvSpPr>
            <p:cNvPr id="654387" name="Text Box 51"/>
            <p:cNvSpPr txBox="1">
              <a:spLocks noChangeArrowheads="1"/>
            </p:cNvSpPr>
            <p:nvPr/>
          </p:nvSpPr>
          <p:spPr bwMode="auto">
            <a:xfrm>
              <a:off x="474" y="615"/>
              <a:ext cx="102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IE" sz="1800" b="1">
                  <a:solidFill>
                    <a:srgbClr val="911771"/>
                  </a:solidFill>
                  <a:latin typeface="Times New Roman" charset="0"/>
                  <a:ea typeface="ＭＳ Ｐゴシック" charset="0"/>
                </a:rPr>
                <a:t>PEP-2 (SLAC)</a:t>
              </a:r>
              <a:endParaRPr lang="en-GB" sz="1800" b="1">
                <a:solidFill>
                  <a:srgbClr val="911771"/>
                </a:solidFill>
                <a:latin typeface="Symbol" charset="0"/>
                <a:ea typeface="ＭＳ Ｐゴシック" charset="0"/>
              </a:endParaRPr>
            </a:p>
          </p:txBody>
        </p:sp>
        <p:pic>
          <p:nvPicPr>
            <p:cNvPr id="654388" name="Picture 52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" y="822"/>
              <a:ext cx="621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54389" name="Picture 53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" y="823"/>
              <a:ext cx="714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54390" name="Picture 54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" y="956"/>
              <a:ext cx="798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54391" name="Picture 55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" y="1107"/>
              <a:ext cx="818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654392" name="Text Box 56"/>
          <p:cNvSpPr txBox="1">
            <a:spLocks noChangeArrowheads="1"/>
          </p:cNvSpPr>
          <p:nvPr/>
        </p:nvSpPr>
        <p:spPr bwMode="auto">
          <a:xfrm>
            <a:off x="4003675" y="4965700"/>
            <a:ext cx="2019300" cy="7493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a typeface="ＭＳ Ｐゴシック" charset="0"/>
              </a:rPr>
              <a:t>Vertexing &amp;</a:t>
            </a:r>
            <a:br>
              <a:rPr lang="en-US" sz="1800" b="1">
                <a:solidFill>
                  <a:schemeClr val="bg1"/>
                </a:solidFill>
                <a:ea typeface="ＭＳ Ｐゴシック" charset="0"/>
              </a:rPr>
            </a:br>
            <a:r>
              <a:rPr lang="en-US" sz="1800" b="1">
                <a:solidFill>
                  <a:schemeClr val="bg1"/>
                </a:solidFill>
                <a:ea typeface="ＭＳ Ｐゴシック" charset="0"/>
              </a:rPr>
              <a:t>Time Difference</a:t>
            </a:r>
            <a:br>
              <a:rPr lang="en-US" sz="1800" b="1">
                <a:solidFill>
                  <a:schemeClr val="bg1"/>
                </a:solidFill>
                <a:ea typeface="ＭＳ Ｐゴシック" charset="0"/>
              </a:rPr>
            </a:br>
            <a:r>
              <a:rPr lang="en-US" sz="1800" b="1">
                <a:solidFill>
                  <a:schemeClr val="bg1"/>
                </a:solidFill>
                <a:ea typeface="ＭＳ Ｐゴシック" charset="0"/>
              </a:rPr>
              <a:t>Determination</a:t>
            </a:r>
            <a:endParaRPr lang="fr-FR" sz="1800" b="1">
              <a:solidFill>
                <a:schemeClr val="bg1"/>
              </a:solidFill>
              <a:ea typeface="ＭＳ Ｐゴシック" charset="0"/>
            </a:endParaRPr>
          </a:p>
        </p:txBody>
      </p:sp>
      <p:grpSp>
        <p:nvGrpSpPr>
          <p:cNvPr id="654393" name="Group 57"/>
          <p:cNvGrpSpPr>
            <a:grpSpLocks/>
          </p:cNvGrpSpPr>
          <p:nvPr/>
        </p:nvGrpSpPr>
        <p:grpSpPr bwMode="auto">
          <a:xfrm>
            <a:off x="6283325" y="5486400"/>
            <a:ext cx="2184400" cy="617538"/>
            <a:chOff x="3958" y="3456"/>
            <a:chExt cx="1376" cy="389"/>
          </a:xfrm>
        </p:grpSpPr>
        <p:pic>
          <p:nvPicPr>
            <p:cNvPr id="654394" name="Picture 58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" y="3456"/>
              <a:ext cx="1376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54395" name="Picture 59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" y="3700"/>
              <a:ext cx="893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654396" name="Group 60"/>
          <p:cNvGrpSpPr>
            <a:grpSpLocks/>
          </p:cNvGrpSpPr>
          <p:nvPr/>
        </p:nvGrpSpPr>
        <p:grpSpPr bwMode="auto">
          <a:xfrm>
            <a:off x="5219700" y="2449513"/>
            <a:ext cx="3098800" cy="1565275"/>
            <a:chOff x="3288" y="1543"/>
            <a:chExt cx="1952" cy="986"/>
          </a:xfrm>
        </p:grpSpPr>
        <p:grpSp>
          <p:nvGrpSpPr>
            <p:cNvPr id="654397" name="Group 61"/>
            <p:cNvGrpSpPr>
              <a:grpSpLocks/>
            </p:cNvGrpSpPr>
            <p:nvPr/>
          </p:nvGrpSpPr>
          <p:grpSpPr bwMode="auto">
            <a:xfrm>
              <a:off x="3333" y="1543"/>
              <a:ext cx="1907" cy="986"/>
              <a:chOff x="3681" y="2827"/>
              <a:chExt cx="1907" cy="986"/>
            </a:xfrm>
          </p:grpSpPr>
          <p:sp>
            <p:nvSpPr>
              <p:cNvPr id="654398" name="Line 62"/>
              <p:cNvSpPr>
                <a:spLocks noChangeShapeType="1"/>
              </p:cNvSpPr>
              <p:nvPr/>
            </p:nvSpPr>
            <p:spPr bwMode="auto">
              <a:xfrm>
                <a:off x="4611" y="3382"/>
                <a:ext cx="743" cy="20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399" name="Line 63"/>
              <p:cNvSpPr>
                <a:spLocks noChangeShapeType="1"/>
              </p:cNvSpPr>
              <p:nvPr/>
            </p:nvSpPr>
            <p:spPr bwMode="auto">
              <a:xfrm flipV="1">
                <a:off x="4595" y="3142"/>
                <a:ext cx="720" cy="24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400" name="Line 64"/>
              <p:cNvSpPr>
                <a:spLocks noChangeShapeType="1"/>
              </p:cNvSpPr>
              <p:nvPr/>
            </p:nvSpPr>
            <p:spPr bwMode="auto">
              <a:xfrm>
                <a:off x="3681" y="3244"/>
                <a:ext cx="893" cy="132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401" name="Line 65"/>
              <p:cNvSpPr>
                <a:spLocks noChangeShapeType="1"/>
              </p:cNvSpPr>
              <p:nvPr/>
            </p:nvSpPr>
            <p:spPr bwMode="auto">
              <a:xfrm flipV="1">
                <a:off x="3682" y="2984"/>
                <a:ext cx="925" cy="2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402" name="Line 66"/>
              <p:cNvSpPr>
                <a:spLocks noChangeShapeType="1"/>
              </p:cNvSpPr>
              <p:nvPr/>
            </p:nvSpPr>
            <p:spPr bwMode="auto">
              <a:xfrm>
                <a:off x="3689" y="3252"/>
                <a:ext cx="804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54403" name="Picture 67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9" y="2844"/>
                <a:ext cx="283" cy="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54404" name="Picture 68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2" y="2827"/>
                <a:ext cx="218" cy="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54405" name="Picture 69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7" y="3630"/>
                <a:ext cx="209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54406" name="Picture 70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0" y="3115"/>
                <a:ext cx="25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54407" name="Picture 71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0" y="3511"/>
                <a:ext cx="218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54408" name="Picture 72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7" y="3061"/>
                <a:ext cx="21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54409" name="Oval 73"/>
            <p:cNvSpPr>
              <a:spLocks noChangeAspect="1" noChangeArrowheads="1"/>
            </p:cNvSpPr>
            <p:nvPr/>
          </p:nvSpPr>
          <p:spPr bwMode="auto">
            <a:xfrm>
              <a:off x="3288" y="1918"/>
              <a:ext cx="68" cy="68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54410" name="Group 74"/>
          <p:cNvGrpSpPr>
            <a:grpSpLocks/>
          </p:cNvGrpSpPr>
          <p:nvPr/>
        </p:nvGrpSpPr>
        <p:grpSpPr bwMode="auto">
          <a:xfrm>
            <a:off x="5218113" y="2327275"/>
            <a:ext cx="2668587" cy="1665288"/>
            <a:chOff x="3287" y="1466"/>
            <a:chExt cx="1681" cy="1049"/>
          </a:xfrm>
        </p:grpSpPr>
        <p:grpSp>
          <p:nvGrpSpPr>
            <p:cNvPr id="654411" name="Group 75"/>
            <p:cNvGrpSpPr>
              <a:grpSpLocks/>
            </p:cNvGrpSpPr>
            <p:nvPr/>
          </p:nvGrpSpPr>
          <p:grpSpPr bwMode="auto">
            <a:xfrm>
              <a:off x="3333" y="1466"/>
              <a:ext cx="1635" cy="1049"/>
              <a:chOff x="3909" y="1514"/>
              <a:chExt cx="1635" cy="1049"/>
            </a:xfrm>
          </p:grpSpPr>
          <p:sp>
            <p:nvSpPr>
              <p:cNvPr id="654412" name="Line 76"/>
              <p:cNvSpPr>
                <a:spLocks noChangeShapeType="1"/>
              </p:cNvSpPr>
              <p:nvPr/>
            </p:nvSpPr>
            <p:spPr bwMode="auto">
              <a:xfrm>
                <a:off x="4139" y="1948"/>
                <a:ext cx="804" cy="259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54413" name="Picture 77"/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3" y="1719"/>
                <a:ext cx="329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54414" name="Picture 78"/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4" y="2361"/>
                <a:ext cx="22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54415" name="Picture 79"/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9" y="1514"/>
                <a:ext cx="261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54416" name="Line 80"/>
              <p:cNvSpPr>
                <a:spLocks noChangeShapeType="1"/>
              </p:cNvSpPr>
              <p:nvPr/>
            </p:nvSpPr>
            <p:spPr bwMode="auto">
              <a:xfrm>
                <a:off x="3909" y="2012"/>
                <a:ext cx="675" cy="408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417" name="Line 81"/>
              <p:cNvSpPr>
                <a:spLocks noChangeShapeType="1"/>
              </p:cNvSpPr>
              <p:nvPr/>
            </p:nvSpPr>
            <p:spPr bwMode="auto">
              <a:xfrm>
                <a:off x="3909" y="2013"/>
                <a:ext cx="137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418" name="Line 82"/>
              <p:cNvSpPr>
                <a:spLocks noChangeShapeType="1"/>
              </p:cNvSpPr>
              <p:nvPr/>
            </p:nvSpPr>
            <p:spPr bwMode="auto">
              <a:xfrm flipV="1">
                <a:off x="4144" y="1651"/>
                <a:ext cx="907" cy="302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54419" name="Picture 83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0" y="2134"/>
                <a:ext cx="218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54420" name="Picture 84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9" y="1921"/>
                <a:ext cx="21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654421" name="Picture 85"/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" y="1617"/>
                <a:ext cx="211" cy="1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54422" name="Oval 86"/>
            <p:cNvSpPr>
              <a:spLocks noChangeAspect="1" noChangeArrowheads="1"/>
            </p:cNvSpPr>
            <p:nvPr/>
          </p:nvSpPr>
          <p:spPr bwMode="auto">
            <a:xfrm>
              <a:off x="3287" y="1923"/>
              <a:ext cx="68" cy="68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94409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5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5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5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5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4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4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544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5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54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54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5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5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5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4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4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43" grpId="0" animBg="1"/>
      <p:bldP spid="654358" grpId="0" animBg="1"/>
      <p:bldP spid="654360" grpId="0" animBg="1"/>
      <p:bldP spid="654361" grpId="0" animBg="1" autoUpdateAnimBg="0"/>
      <p:bldP spid="654362" grpId="0" animBg="1" autoUpdateAnimBg="0"/>
      <p:bldP spid="654392" grpId="0" animBg="1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Explanation for Big Bang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5" name="Picture 4" descr="FunBeforeBigB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799"/>
            <a:ext cx="4628133" cy="51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9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6390</TotalTime>
  <Words>4981</Words>
  <Application>Microsoft Macintosh PowerPoint</Application>
  <PresentationFormat>On-screen Show (4:3)</PresentationFormat>
  <Paragraphs>1122</Paragraphs>
  <Slides>90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3" baseType="lpstr">
      <vt:lpstr>Office Theme</vt:lpstr>
      <vt:lpstr>Photo Editor Photo</vt:lpstr>
      <vt:lpstr>Equation</vt:lpstr>
      <vt:lpstr>CP Violation in the Standard Model</vt:lpstr>
      <vt:lpstr>“Measurement of CP Violation”</vt:lpstr>
      <vt:lpstr>Discovery of CP violation!</vt:lpstr>
      <vt:lpstr>Remember the three types of CP Violation</vt:lpstr>
      <vt:lpstr>Searching CP Violation in B-mesons</vt:lpstr>
      <vt:lpstr>B Meson Production: the “easy” way…</vt:lpstr>
      <vt:lpstr>(4S): Coherent B0B0 production</vt:lpstr>
      <vt:lpstr>A Symmetric Collider @ (4S) won’t work…</vt:lpstr>
      <vt:lpstr>Coherent Time Evolution at the (4S)</vt:lpstr>
      <vt:lpstr>PowerPoint Presentation</vt:lpstr>
      <vt:lpstr>PowerPoint Presentation</vt:lpstr>
      <vt:lpstr>PowerPoint Presentation</vt:lpstr>
      <vt:lpstr>B-factory Measurements</vt:lpstr>
      <vt:lpstr>Example of a Fully Reconstructed Event</vt:lpstr>
      <vt:lpstr>Dt Spectrum of CP events</vt:lpstr>
      <vt:lpstr>“Golden channel” BJ/yKS   </vt:lpstr>
      <vt:lpstr>Babar &amp; Belle</vt:lpstr>
      <vt:lpstr>      LHCb @ LHC</vt:lpstr>
      <vt:lpstr>B Physics @ LHCb</vt:lpstr>
      <vt:lpstr>Vertex Topology</vt:lpstr>
      <vt:lpstr>Vertex Topology</vt:lpstr>
      <vt:lpstr>Vertex Topology</vt:lpstr>
      <vt:lpstr>Momentum and Mass Reconstruction</vt:lpstr>
      <vt:lpstr>Momentum and Mass Reconstruction</vt:lpstr>
      <vt:lpstr>Momentum and Mass Reconstruction</vt:lpstr>
      <vt:lpstr>Particle Identification: π, K, μ, γ, e</vt:lpstr>
      <vt:lpstr>Particle Identification: π, K, μ, γ, e</vt:lpstr>
      <vt:lpstr>Particle Identification: π, K, μ, γ, e</vt:lpstr>
      <vt:lpstr>The LHCb Detector?</vt:lpstr>
      <vt:lpstr>The LHCb Detector!</vt:lpstr>
      <vt:lpstr>The LHCb Detector</vt:lpstr>
      <vt:lpstr>The LHCb Detector</vt:lpstr>
      <vt:lpstr>Measuring Bs       Bs Oscillations</vt:lpstr>
      <vt:lpstr>Measuring Bs       Bs Oscillations</vt:lpstr>
      <vt:lpstr>Measuring Bs       Bs Oscillations</vt:lpstr>
      <vt:lpstr>Measuring Bs       Bs Oscillations</vt:lpstr>
      <vt:lpstr>Measuring Bs       Bs Oscillations</vt:lpstr>
      <vt:lpstr>LHCb Performance: Bd/s Mixing</vt:lpstr>
      <vt:lpstr>B-meson Mixing and Decay</vt:lpstr>
      <vt:lpstr>Flavour Physics: Trees, Penguins, and Boxes</vt:lpstr>
      <vt:lpstr>Probing new CP-violation with B mesons</vt:lpstr>
      <vt:lpstr>Feynman: “Remember the double slit experiment”</vt:lpstr>
      <vt:lpstr>Feynman: “Remember the double slit experiment”</vt:lpstr>
      <vt:lpstr>Outline</vt:lpstr>
      <vt:lpstr>CP Violation in Mixing</vt:lpstr>
      <vt:lpstr>Bd vs Bs</vt:lpstr>
      <vt:lpstr>Semileptonic charge asymmetry with Bs: asls </vt:lpstr>
      <vt:lpstr>Semileptonic charge asymmetry with Bd: asld </vt:lpstr>
      <vt:lpstr>Semileptonic charge asymmetry with Bd: asld </vt:lpstr>
      <vt:lpstr>Semileptonic charge asymmetry with Bd: asld </vt:lpstr>
      <vt:lpstr>Outline</vt:lpstr>
      <vt:lpstr>Outline</vt:lpstr>
      <vt:lpstr>Penguins</vt:lpstr>
      <vt:lpstr>Direct CP Violation with B(s) Kπ (“charmless”)</vt:lpstr>
      <vt:lpstr>Direct CP Violation with B(s) Kπ (“charmless”)</vt:lpstr>
      <vt:lpstr>Direct CP Violation with BDK (“charmed”)</vt:lpstr>
      <vt:lpstr>Direct CP Violation with BDK/p (“charmed”)</vt:lpstr>
      <vt:lpstr>g from BD K and BD p</vt:lpstr>
      <vt:lpstr>Outline</vt:lpstr>
      <vt:lpstr>Outline</vt:lpstr>
      <vt:lpstr>Outline</vt:lpstr>
      <vt:lpstr>Time Dependent CP Violation: Eigenstates fCP</vt:lpstr>
      <vt:lpstr>(Bd-meson)     fd : B-factory golden mode: B0J/y Ks</vt:lpstr>
      <vt:lpstr> (Bs-meson)     fs  : LHCb golden mode: BsJ/ψ φ</vt:lpstr>
      <vt:lpstr> (Bs-meson)     fs  : LHCb golden mode: BsJ/ψ φ</vt:lpstr>
      <vt:lpstr> (Bs-meson)     fs  : LHCb golden mode: BsJ/ψ φ</vt:lpstr>
      <vt:lpstr> (Bs-meson)     fs  : LHCb golden mode: BsJ/ψ φ</vt:lpstr>
      <vt:lpstr>LHCb Outlook for Mixing Phase fs</vt:lpstr>
      <vt:lpstr>Outline</vt:lpstr>
      <vt:lpstr>Outline</vt:lpstr>
      <vt:lpstr>Time Dependent CP Violation: g with loops</vt:lpstr>
      <vt:lpstr>(4) Charmless B(s) decays Bπ+π- and BsK+K-</vt:lpstr>
      <vt:lpstr>(4) Charmless B(s) decays Bπ+π- and BsK+K-</vt:lpstr>
      <vt:lpstr>Outline</vt:lpstr>
      <vt:lpstr>Outline</vt:lpstr>
      <vt:lpstr>Time Dependent CP Violation: g with trees</vt:lpstr>
      <vt:lpstr>(5) Charmed Bs decays: BsDsK</vt:lpstr>
      <vt:lpstr>(5) Charmed Bs decays: BsDsK</vt:lpstr>
      <vt:lpstr>Lennaert checking things…</vt:lpstr>
      <vt:lpstr>“g from trees” vs. “g from loops”</vt:lpstr>
      <vt:lpstr>Penguins &amp; Trees</vt:lpstr>
      <vt:lpstr>Outline</vt:lpstr>
      <vt:lpstr>Precision of angle g</vt:lpstr>
      <vt:lpstr>Precision of angle g</vt:lpstr>
      <vt:lpstr>2) B-B Mixing and CP Violation</vt:lpstr>
      <vt:lpstr>2) B-B Mixing and CP Violation</vt:lpstr>
      <vt:lpstr>PowerPoint Presentation</vt:lpstr>
      <vt:lpstr>Electroweak Baryogenesis?</vt:lpstr>
      <vt:lpstr>Electroweak Baryogenesis?</vt:lpstr>
      <vt:lpstr>Alternative Explanation for Big Bang…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Topical Lectures</dc:title>
  <dc:creator>Marcel Merk</dc:creator>
  <cp:lastModifiedBy>Marcel Merk</cp:lastModifiedBy>
  <cp:revision>280</cp:revision>
  <dcterms:created xsi:type="dcterms:W3CDTF">2016-10-17T11:13:56Z</dcterms:created>
  <dcterms:modified xsi:type="dcterms:W3CDTF">2016-12-13T21:02:31Z</dcterms:modified>
</cp:coreProperties>
</file>