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576" r:id="rId2"/>
    <p:sldId id="575" r:id="rId3"/>
    <p:sldId id="581" r:id="rId4"/>
    <p:sldId id="577" r:id="rId5"/>
    <p:sldId id="578" r:id="rId6"/>
    <p:sldId id="5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C85E"/>
    <a:srgbClr val="FFBE00"/>
    <a:srgbClr val="F5AC00"/>
    <a:srgbClr val="FFCC00"/>
    <a:srgbClr val="D99C00"/>
    <a:srgbClr val="FFC200"/>
    <a:srgbClr val="FFA900"/>
    <a:srgbClr val="FFA400"/>
    <a:srgbClr val="FA7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09" autoAdjust="0"/>
  </p:normalViewPr>
  <p:slideViewPr>
    <p:cSldViewPr snapToGrid="0" snapToObjects="1">
      <p:cViewPr>
        <p:scale>
          <a:sx n="100" d="100"/>
          <a:sy n="100" d="100"/>
        </p:scale>
        <p:origin x="-7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C949F-2A78-AF4F-8CCD-C082FFA343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BD0BC-3EA8-7741-867E-2DBC43010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2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4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3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3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1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9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DFA-C15D-0349-8710-95C66893A91A}" type="datetimeFigureOut">
              <a:rPr lang="en-US" smtClean="0"/>
              <a:t>09/12/16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FA35-1818-EE47-9884-B232640E0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688"/>
          </a:xfrm>
          <a:prstGeom prst="rect">
            <a:avLst/>
          </a:prstGeom>
          <a:solidFill>
            <a:srgbClr val="3366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41750"/>
            <a:ext cx="5003800" cy="228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9DFA-C15D-0349-8710-95C66893A91A}" type="datetimeFigureOut">
              <a:rPr lang="en-US" smtClean="0"/>
              <a:pPr/>
              <a:t>09/12/16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A35-1818-EE47-9884-B232640E0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366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9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43000"/>
            <a:ext cx="7772400" cy="1470025"/>
          </a:xfrm>
        </p:spPr>
        <p:txBody>
          <a:bodyPr>
            <a:normAutofit/>
          </a:bodyPr>
          <a:lstStyle/>
          <a:p>
            <a:r>
              <a:rPr lang="nl-NL" dirty="0" smtClean="0"/>
              <a:t>Flavour </a:t>
            </a:r>
            <a:r>
              <a:rPr lang="nl-NL" dirty="0" err="1" smtClean="0"/>
              <a:t>Physics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302124"/>
            <a:ext cx="3227521" cy="2400176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rgbClr val="000099"/>
                </a:solidFill>
              </a:rPr>
              <a:t>Dec 14, Marcel Merk:</a:t>
            </a:r>
          </a:p>
          <a:p>
            <a:pPr algn="l"/>
            <a:r>
              <a:rPr lang="nl-NL" sz="2000" dirty="0" smtClean="0">
                <a:solidFill>
                  <a:schemeClr val="tx1"/>
                </a:solidFill>
              </a:rPr>
              <a:t>  - “CP </a:t>
            </a:r>
            <a:r>
              <a:rPr lang="nl-NL" sz="2000" dirty="0" err="1" smtClean="0">
                <a:solidFill>
                  <a:schemeClr val="tx1"/>
                </a:solidFill>
              </a:rPr>
              <a:t>Violation</a:t>
            </a:r>
            <a:r>
              <a:rPr lang="nl-NL" sz="2000" dirty="0" smtClean="0">
                <a:solidFill>
                  <a:schemeClr val="tx1"/>
                </a:solidFill>
              </a:rPr>
              <a:t>”</a:t>
            </a:r>
            <a:r>
              <a:rPr lang="nl-NL" sz="2000" dirty="0" smtClean="0">
                <a:solidFill>
                  <a:srgbClr val="000099"/>
                </a:solidFill>
              </a:rPr>
              <a:t>	</a:t>
            </a:r>
          </a:p>
          <a:p>
            <a:pPr algn="l"/>
            <a:r>
              <a:rPr lang="nl-NL" sz="2000" dirty="0" smtClean="0">
                <a:solidFill>
                  <a:srgbClr val="000099"/>
                </a:solidFill>
              </a:rPr>
              <a:t>Dec 15, Niels </a:t>
            </a:r>
            <a:r>
              <a:rPr lang="nl-NL" sz="2000" dirty="0" err="1" smtClean="0">
                <a:solidFill>
                  <a:srgbClr val="000099"/>
                </a:solidFill>
              </a:rPr>
              <a:t>Tuning</a:t>
            </a:r>
            <a:r>
              <a:rPr lang="nl-NL" sz="2000" dirty="0" smtClean="0">
                <a:solidFill>
                  <a:srgbClr val="000099"/>
                </a:solidFill>
              </a:rPr>
              <a:t>:     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smtClean="0">
                <a:solidFill>
                  <a:schemeClr val="tx1"/>
                </a:solidFill>
              </a:rPr>
              <a:t> - “Rare B-</a:t>
            </a:r>
            <a:r>
              <a:rPr lang="nl-NL" sz="2000" dirty="0" err="1" smtClean="0">
                <a:solidFill>
                  <a:schemeClr val="tx1"/>
                </a:solidFill>
              </a:rPr>
              <a:t>decays</a:t>
            </a:r>
            <a:r>
              <a:rPr lang="nl-NL" sz="2000" dirty="0" smtClean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nl-NL" sz="2000" dirty="0" smtClean="0">
                <a:solidFill>
                  <a:srgbClr val="000099"/>
                </a:solidFill>
              </a:rPr>
              <a:t>Dec 16, Jordy de Vries:</a:t>
            </a: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smtClean="0">
                <a:solidFill>
                  <a:schemeClr val="tx1"/>
                </a:solidFill>
              </a:rPr>
              <a:t> </a:t>
            </a:r>
            <a:r>
              <a:rPr lang="nl-NL" sz="2000" dirty="0">
                <a:solidFill>
                  <a:schemeClr val="tx1"/>
                </a:solidFill>
              </a:rPr>
              <a:t>-</a:t>
            </a:r>
            <a:r>
              <a:rPr lang="nl-NL" sz="2000" dirty="0" smtClean="0">
                <a:solidFill>
                  <a:schemeClr val="tx1"/>
                </a:solidFill>
              </a:rPr>
              <a:t>“Electric </a:t>
            </a:r>
            <a:r>
              <a:rPr lang="nl-NL" sz="2000" dirty="0" err="1" smtClean="0">
                <a:solidFill>
                  <a:schemeClr val="tx1"/>
                </a:solidFill>
              </a:rPr>
              <a:t>Dipole</a:t>
            </a:r>
            <a:r>
              <a:rPr lang="nl-NL" sz="2000" dirty="0" smtClean="0">
                <a:solidFill>
                  <a:schemeClr val="tx1"/>
                </a:solidFill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</a:rPr>
              <a:t>Moments</a:t>
            </a:r>
            <a:r>
              <a:rPr lang="nl-NL" sz="2000" dirty="0" smtClean="0">
                <a:solidFill>
                  <a:schemeClr val="tx1"/>
                </a:solidFill>
              </a:rPr>
              <a:t>”</a:t>
            </a:r>
          </a:p>
          <a:p>
            <a:endParaRPr lang="nl-NL" sz="2000" dirty="0" smtClean="0">
              <a:solidFill>
                <a:srgbClr val="000099"/>
              </a:solidFill>
            </a:endParaRPr>
          </a:p>
          <a:p>
            <a:r>
              <a:rPr lang="nl-NL" sz="2000" dirty="0" smtClean="0">
                <a:solidFill>
                  <a:srgbClr val="000099"/>
                </a:solidFill>
              </a:rPr>
              <a:t>Nikhef, Dec 14 – 16, 2016</a:t>
            </a:r>
          </a:p>
          <a:p>
            <a:endParaRPr lang="nl-NL" sz="2000" dirty="0">
              <a:solidFill>
                <a:srgbClr val="000099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99852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4600" y="304800"/>
            <a:ext cx="351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Welcome to the Topical Lectures on</a:t>
            </a:r>
            <a:endParaRPr lang="en-US" dirty="0"/>
          </a:p>
        </p:txBody>
      </p:sp>
      <p:pic>
        <p:nvPicPr>
          <p:cNvPr id="18" name="Picture 2" descr="http://www.nearingzero.net/screen_res/nz302.jpg"/>
          <p:cNvPicPr>
            <a:picLocks noChangeAspect="1" noChangeArrowheads="1"/>
          </p:cNvPicPr>
          <p:nvPr/>
        </p:nvPicPr>
        <p:blipFill rotWithShape="1">
          <a:blip r:embed="rId2" cstate="print"/>
          <a:srcRect b="16732"/>
          <a:stretch/>
        </p:blipFill>
        <p:spPr bwMode="auto">
          <a:xfrm>
            <a:off x="3646621" y="2799234"/>
            <a:ext cx="4963979" cy="38555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168" y="266701"/>
            <a:ext cx="1672731" cy="73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8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63700" y="1079500"/>
            <a:ext cx="5228690" cy="22467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9h30 </a:t>
            </a:r>
            <a:r>
              <a:rPr lang="mr-IN" sz="2800" dirty="0" smtClean="0"/>
              <a:t>–</a:t>
            </a:r>
            <a:r>
              <a:rPr lang="en-US" sz="2800" dirty="0" smtClean="0"/>
              <a:t> 10h15: Lecture 1</a:t>
            </a:r>
          </a:p>
          <a:p>
            <a:r>
              <a:rPr lang="en-US" sz="2800" dirty="0" smtClean="0"/>
              <a:t>10h30 </a:t>
            </a:r>
            <a:r>
              <a:rPr lang="mr-IN" sz="2800" dirty="0" smtClean="0"/>
              <a:t>–</a:t>
            </a:r>
            <a:r>
              <a:rPr lang="en-US" sz="2800" dirty="0" smtClean="0"/>
              <a:t> 11h15: Lecture 2</a:t>
            </a:r>
          </a:p>
          <a:p>
            <a:r>
              <a:rPr lang="en-US" sz="2800" dirty="0" smtClean="0"/>
              <a:t>11h30 </a:t>
            </a:r>
            <a:r>
              <a:rPr lang="mr-IN" sz="2800" dirty="0" smtClean="0"/>
              <a:t>–</a:t>
            </a:r>
            <a:r>
              <a:rPr lang="en-US" sz="2800" dirty="0" smtClean="0"/>
              <a:t> 12h15: Lecture 3</a:t>
            </a:r>
          </a:p>
          <a:p>
            <a:r>
              <a:rPr lang="en-US" sz="2800" dirty="0" smtClean="0"/>
              <a:t>13h45 </a:t>
            </a:r>
            <a:r>
              <a:rPr lang="mr-IN" sz="2800" dirty="0" smtClean="0"/>
              <a:t>–</a:t>
            </a:r>
            <a:r>
              <a:rPr lang="en-US" sz="2800" dirty="0" smtClean="0"/>
              <a:t> 14h30: Lecture 4</a:t>
            </a:r>
          </a:p>
          <a:p>
            <a:r>
              <a:rPr lang="en-US" sz="2800" dirty="0" smtClean="0"/>
              <a:t>15h00 </a:t>
            </a:r>
            <a:r>
              <a:rPr lang="mr-IN" sz="2800" dirty="0" smtClean="0"/>
              <a:t>–</a:t>
            </a:r>
            <a:r>
              <a:rPr lang="en-US" sz="2800" dirty="0" smtClean="0"/>
              <a:t> 16h30: Discussion Session</a:t>
            </a:r>
            <a:endParaRPr lang="en-US" sz="2800" dirty="0"/>
          </a:p>
        </p:txBody>
      </p:sp>
      <p:pic>
        <p:nvPicPr>
          <p:cNvPr id="5" name="Picture 1" descr="C:\Users\Marcel\Documents\Fun\Pictures\bush_finds_err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926" y="4056070"/>
            <a:ext cx="3234894" cy="228599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</p:pic>
      <p:pic>
        <p:nvPicPr>
          <p:cNvPr id="6" name="Picture 10" descr="http://www.freemyspacegraphics.com/Graphics/Funny_Myspace_Images/images/funny_myspace_image_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14794"/>
            <a:ext cx="3255605" cy="250030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74700" y="3582994"/>
            <a:ext cx="850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First</a:t>
            </a:r>
            <a:r>
              <a:rPr lang="mr-IN" sz="2000" dirty="0" smtClean="0">
                <a:solidFill>
                  <a:srgbClr val="0000FF"/>
                </a:solidFill>
              </a:rPr>
              <a:t>…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1549" y="3594662"/>
            <a:ext cx="2714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Then Friday afternoon</a:t>
            </a:r>
            <a:r>
              <a:rPr lang="mr-IN" sz="2000" dirty="0" smtClean="0">
                <a:solidFill>
                  <a:srgbClr val="0000FF"/>
                </a:solidFill>
              </a:rPr>
              <a:t>…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6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397001"/>
            <a:ext cx="5880100" cy="4356099"/>
          </a:xfrm>
          <a:ln w="25400">
            <a:solidFill>
              <a:srgbClr val="0000FF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</a:rPr>
              <a:t>Puzzles in Flavor Physics:</a:t>
            </a:r>
            <a:endParaRPr lang="en-US" sz="700" dirty="0" smtClean="0"/>
          </a:p>
          <a:p>
            <a:r>
              <a:rPr lang="en-US" dirty="0" smtClean="0"/>
              <a:t>Why do we have three generations?</a:t>
            </a:r>
          </a:p>
          <a:p>
            <a:endParaRPr lang="en-US" sz="700" dirty="0" smtClean="0"/>
          </a:p>
          <a:p>
            <a:r>
              <a:rPr lang="en-US" dirty="0" smtClean="0"/>
              <a:t>What describes the particle masses hierarchy?</a:t>
            </a:r>
          </a:p>
          <a:p>
            <a:endParaRPr lang="en-US" sz="800" dirty="0" smtClean="0"/>
          </a:p>
          <a:p>
            <a:r>
              <a:rPr lang="en-US" dirty="0" smtClean="0"/>
              <a:t>What describes the hierarchy of the weak flavor couplings?</a:t>
            </a:r>
          </a:p>
          <a:p>
            <a:endParaRPr lang="en-US" sz="700" dirty="0" smtClean="0"/>
          </a:p>
          <a:p>
            <a:r>
              <a:rPr lang="en-US" dirty="0" smtClean="0"/>
              <a:t>Can we see quantum effects of physics beyond SM?</a:t>
            </a:r>
          </a:p>
          <a:p>
            <a:r>
              <a:rPr lang="en-US" dirty="0" smtClean="0"/>
              <a:t>Does flavor diagonal CP violation exist: Electric dipole Moments?</a:t>
            </a:r>
          </a:p>
          <a:p>
            <a:endParaRPr lang="en-US" sz="700" dirty="0" smtClean="0"/>
          </a:p>
          <a:p>
            <a:r>
              <a:rPr lang="en-US" dirty="0" smtClean="0"/>
              <a:t>Why is there no CP violation in the strong interaction?</a:t>
            </a:r>
          </a:p>
          <a:p>
            <a:endParaRPr lang="en-US" sz="700" dirty="0" smtClean="0"/>
          </a:p>
          <a:p>
            <a:r>
              <a:rPr lang="en-US" dirty="0" smtClean="0"/>
              <a:t>How did the matter </a:t>
            </a:r>
            <a:r>
              <a:rPr lang="mr-IN" dirty="0" smtClean="0"/>
              <a:t>–</a:t>
            </a:r>
            <a:r>
              <a:rPr lang="en-US" dirty="0" smtClean="0"/>
              <a:t> antimatter asymmetry arise?</a:t>
            </a:r>
          </a:p>
          <a:p>
            <a:endParaRPr lang="en-US" sz="7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359" y="1726040"/>
            <a:ext cx="2493680" cy="3658760"/>
          </a:xfrm>
          <a:prstGeom prst="rect">
            <a:avLst/>
          </a:prstGeom>
          <a:ln w="254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93726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Lecturers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do </a:t>
            </a:r>
            <a:r>
              <a:rPr lang="nl-NL" dirty="0" err="1" smtClean="0"/>
              <a:t>their</a:t>
            </a:r>
            <a:r>
              <a:rPr lang="nl-NL" dirty="0" smtClean="0"/>
              <a:t> best to </a:t>
            </a:r>
            <a:r>
              <a:rPr lang="nl-NL" dirty="0" err="1" smtClean="0"/>
              <a:t>explain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D30-BD27-4AD0-A616-23EAE89D1F94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9" name="Picture 2" descr="C:\Users\Marcel\Documents\Fun\Pictures\size-of-big-ba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838200"/>
            <a:ext cx="3802630" cy="5649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263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… and </a:t>
            </a:r>
            <a:r>
              <a:rPr lang="nl-NL" dirty="0" err="1" smtClean="0"/>
              <a:t>discuss</a:t>
            </a:r>
            <a:r>
              <a:rPr lang="nl-NL" dirty="0" smtClean="0"/>
              <a:t> </a:t>
            </a:r>
            <a:r>
              <a:rPr lang="nl-NL" dirty="0" err="1" smtClean="0"/>
              <a:t>interesting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D30-BD27-4AD0-A616-23EAE89D1F94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1342472" name="Picture 8" descr="http://i108.photobucket.com/albums/n36/scc1030/funny/b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27827"/>
            <a:ext cx="6724680" cy="4868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656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OK, </a:t>
            </a:r>
            <a:r>
              <a:rPr lang="nl-NL" dirty="0" err="1" smtClean="0"/>
              <a:t>let’s</a:t>
            </a:r>
            <a:r>
              <a:rPr lang="nl-NL" dirty="0" smtClean="0"/>
              <a:t> stop the </a:t>
            </a:r>
            <a:r>
              <a:rPr lang="nl-NL" dirty="0" err="1" smtClean="0"/>
              <a:t>nonsense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smtClean="0"/>
              <a:t> start</a:t>
            </a:r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5D30-BD27-4AD0-A616-23EAE89D1F94}" type="slidenum">
              <a:rPr lang="nl-NL" smtClean="0"/>
              <a:pPr/>
              <a:t>6</a:t>
            </a:fld>
            <a:endParaRPr lang="nl-NL"/>
          </a:p>
        </p:txBody>
      </p:sp>
      <p:pic>
        <p:nvPicPr>
          <p:cNvPr id="6" name="Picture 10" descr="MOISES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715" y="1752600"/>
            <a:ext cx="8768003" cy="289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39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6235</TotalTime>
  <Words>156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Flavour Physics</vt:lpstr>
      <vt:lpstr>Daily Agenda</vt:lpstr>
      <vt:lpstr>Flavor Physics</vt:lpstr>
      <vt:lpstr>Lecturers will do their best to explain…</vt:lpstr>
      <vt:lpstr>… and discuss interesting questions</vt:lpstr>
      <vt:lpstr>OK, let’s stop the nonsense and start…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Lectures</dc:title>
  <dc:creator>Marcel Merk</dc:creator>
  <cp:lastModifiedBy>Marcel Merk</cp:lastModifiedBy>
  <cp:revision>231</cp:revision>
  <dcterms:created xsi:type="dcterms:W3CDTF">2016-10-17T11:13:56Z</dcterms:created>
  <dcterms:modified xsi:type="dcterms:W3CDTF">2016-12-09T16:12:05Z</dcterms:modified>
</cp:coreProperties>
</file>