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528" r:id="rId2"/>
    <p:sldId id="258" r:id="rId3"/>
    <p:sldId id="544" r:id="rId4"/>
    <p:sldId id="259" r:id="rId5"/>
    <p:sldId id="543" r:id="rId6"/>
    <p:sldId id="398" r:id="rId7"/>
    <p:sldId id="572" r:id="rId8"/>
    <p:sldId id="546" r:id="rId9"/>
    <p:sldId id="547" r:id="rId10"/>
    <p:sldId id="548" r:id="rId11"/>
    <p:sldId id="577" r:id="rId12"/>
    <p:sldId id="573" r:id="rId13"/>
    <p:sldId id="499" r:id="rId14"/>
    <p:sldId id="552" r:id="rId15"/>
    <p:sldId id="261" r:id="rId16"/>
    <p:sldId id="262" r:id="rId17"/>
    <p:sldId id="263" r:id="rId18"/>
    <p:sldId id="525" r:id="rId19"/>
    <p:sldId id="526" r:id="rId20"/>
    <p:sldId id="574" r:id="rId21"/>
    <p:sldId id="554" r:id="rId22"/>
    <p:sldId id="578" r:id="rId23"/>
    <p:sldId id="579" r:id="rId24"/>
    <p:sldId id="532" r:id="rId25"/>
    <p:sldId id="533" r:id="rId26"/>
    <p:sldId id="555" r:id="rId27"/>
    <p:sldId id="535" r:id="rId28"/>
    <p:sldId id="57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4F81BD"/>
    <a:srgbClr val="FFC85E"/>
    <a:srgbClr val="FFBE00"/>
    <a:srgbClr val="F5AC00"/>
    <a:srgbClr val="FFCC00"/>
    <a:srgbClr val="D99C00"/>
    <a:srgbClr val="FFC200"/>
    <a:srgbClr val="FFA900"/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74" autoAdjust="0"/>
  </p:normalViewPr>
  <p:slideViewPr>
    <p:cSldViewPr snapToGrid="0" snapToObjects="1">
      <p:cViewPr>
        <p:scale>
          <a:sx n="100" d="100"/>
          <a:sy n="100" d="100"/>
        </p:scale>
        <p:origin x="-3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C949F-2A78-AF4F-8CCD-C082FFA343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D0BC-3EA8-7741-867E-2DBC43010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6D1A7-70E2-499A-80B6-B11BD2614868}" type="slidenum">
              <a:rPr lang="en-US"/>
              <a:pPr/>
              <a:t>1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CBE73-E638-441D-BF1B-3A622FB5D86D}" type="slidenum">
              <a:rPr lang="en-US"/>
              <a:pPr/>
              <a:t>11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CDAA6-E3EC-4707-BDB8-84B5EFB5709C}" type="slidenum">
              <a:rPr lang="en-US"/>
              <a:pPr/>
              <a:t>12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Initial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final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states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interchanged</a:t>
            </a:r>
            <a:r>
              <a:rPr lang="nl-NL" baseline="0" dirty="0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92F9E-F34E-4CA5-8C4C-762B7E5420D7}" type="slidenum">
              <a:rPr lang="en-US"/>
              <a:pPr/>
              <a:t>13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Macroscopic</a:t>
            </a:r>
            <a:r>
              <a:rPr lang="nl-NL" dirty="0" smtClean="0"/>
              <a:t>: </a:t>
            </a:r>
            <a:r>
              <a:rPr lang="nl-NL" dirty="0" err="1" smtClean="0"/>
              <a:t>human</a:t>
            </a:r>
            <a:r>
              <a:rPr lang="nl-NL" dirty="0" smtClean="0"/>
              <a:t> body, </a:t>
            </a:r>
            <a:r>
              <a:rPr lang="nl-NL" dirty="0" err="1" smtClean="0"/>
              <a:t>left</a:t>
            </a:r>
            <a:r>
              <a:rPr lang="nl-NL" dirty="0" smtClean="0"/>
              <a:t> </a:t>
            </a:r>
            <a:r>
              <a:rPr lang="nl-NL" dirty="0" err="1" smtClean="0"/>
              <a:t>handed</a:t>
            </a:r>
            <a:r>
              <a:rPr lang="nl-NL" dirty="0" smtClean="0"/>
              <a:t> molecules etc.</a:t>
            </a:r>
          </a:p>
          <a:p>
            <a:r>
              <a:rPr lang="nl-NL" dirty="0" err="1" smtClean="0"/>
              <a:t>Second</a:t>
            </a:r>
            <a:r>
              <a:rPr lang="nl-NL" dirty="0" smtClean="0"/>
              <a:t> </a:t>
            </a:r>
            <a:r>
              <a:rPr lang="nl-NL" dirty="0" err="1" smtClean="0"/>
              <a:t>law</a:t>
            </a:r>
            <a:r>
              <a:rPr lang="nl-NL" dirty="0" smtClean="0"/>
              <a:t> of </a:t>
            </a:r>
            <a:r>
              <a:rPr lang="nl-NL" dirty="0" err="1" smtClean="0"/>
              <a:t>thermodynamics</a:t>
            </a:r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But</a:t>
            </a:r>
            <a:r>
              <a:rPr lang="nl-NL" dirty="0" smtClean="0"/>
              <a:t> 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microscopic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laws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physics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decision</a:t>
            </a:r>
            <a:r>
              <a:rPr lang="nl-NL" baseline="0" dirty="0" smtClean="0"/>
              <a:t> (50%-50% </a:t>
            </a:r>
            <a:r>
              <a:rPr lang="nl-NL" baseline="0" dirty="0" err="1" smtClean="0"/>
              <a:t>choice</a:t>
            </a:r>
            <a:r>
              <a:rPr lang="nl-NL" baseline="0" dirty="0" smtClean="0"/>
              <a:t>) are time </a:t>
            </a:r>
            <a:r>
              <a:rPr lang="nl-NL" baseline="0" dirty="0" err="1" smtClean="0"/>
              <a:t>inversion</a:t>
            </a:r>
            <a:r>
              <a:rPr lang="nl-NL" baseline="0" dirty="0" smtClean="0"/>
              <a:t> invariant.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B87-5ACC-43DF-B810-05D73D0CF2B1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But</a:t>
            </a:r>
            <a:r>
              <a:rPr lang="nl-NL" dirty="0" smtClean="0"/>
              <a:t> 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microscopic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laws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physics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decision</a:t>
            </a:r>
            <a:r>
              <a:rPr lang="nl-NL" baseline="0" dirty="0" smtClean="0"/>
              <a:t> (50%-50% </a:t>
            </a:r>
            <a:r>
              <a:rPr lang="nl-NL" baseline="0" dirty="0" err="1" smtClean="0"/>
              <a:t>choice</a:t>
            </a:r>
            <a:r>
              <a:rPr lang="nl-NL" baseline="0" dirty="0" smtClean="0"/>
              <a:t>) are time </a:t>
            </a:r>
            <a:r>
              <a:rPr lang="nl-NL" baseline="0" dirty="0" err="1" smtClean="0"/>
              <a:t>inversion</a:t>
            </a:r>
            <a:r>
              <a:rPr lang="nl-NL" baseline="0" dirty="0" smtClean="0"/>
              <a:t> invariant.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B87-5ACC-43DF-B810-05D73D0CF2B1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803B9-91BE-44FE-A689-23C97F06CD87}" type="slidenum">
              <a:rPr lang="en-US"/>
              <a:pPr/>
              <a:t>17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everyday world left and right are clearly different. People are not symmetric: e.g. our hearts are on the left side.</a:t>
            </a:r>
          </a:p>
          <a:p>
            <a:r>
              <a:rPr lang="en-US" dirty="0"/>
              <a:t>These differences are attributed either to accidental or initial conditions, but not related to </a:t>
            </a:r>
            <a:r>
              <a:rPr lang="en-US" dirty="0" smtClean="0"/>
              <a:t>fundamental </a:t>
            </a:r>
            <a:r>
              <a:rPr lang="en-US" dirty="0"/>
              <a:t>physics laws.</a:t>
            </a:r>
          </a:p>
          <a:p>
            <a:r>
              <a:rPr lang="en-US" dirty="0"/>
              <a:t>Parity violation was first suggested theoretically by Lee and Yang in 1956 in connection with the theta-tau puzzle.</a:t>
            </a:r>
          </a:p>
          <a:p>
            <a:r>
              <a:rPr lang="en-US" dirty="0"/>
              <a:t>Parity violation was discovered experimentally in 1957 in beta decay by Wu et al and in pi and mu decays: </a:t>
            </a:r>
            <a:r>
              <a:rPr lang="en-US" dirty="0" err="1"/>
              <a:t>Garwin</a:t>
            </a:r>
            <a:r>
              <a:rPr lang="en-US" dirty="0"/>
              <a:t> et al and </a:t>
            </a:r>
            <a:r>
              <a:rPr lang="en-US" dirty="0" err="1"/>
              <a:t>Telegdi</a:t>
            </a:r>
            <a:r>
              <a:rPr lang="en-US" dirty="0"/>
              <a:t> et al.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803B9-91BE-44FE-A689-23C97F06CD87}" type="slidenum">
              <a:rPr lang="en-US"/>
              <a:pPr/>
              <a:t>18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everyday world left and right are clearly different. People are not symmetric: e.g. our hearts are on the left side.</a:t>
            </a:r>
          </a:p>
          <a:p>
            <a:r>
              <a:rPr lang="en-US" dirty="0"/>
              <a:t>These differences are attributed either to accidental or initial conditions, but not related to </a:t>
            </a:r>
            <a:r>
              <a:rPr lang="en-US" dirty="0" smtClean="0"/>
              <a:t>fundamental </a:t>
            </a:r>
            <a:r>
              <a:rPr lang="en-US" dirty="0"/>
              <a:t>physics laws.</a:t>
            </a:r>
          </a:p>
          <a:p>
            <a:r>
              <a:rPr lang="en-US" dirty="0"/>
              <a:t>Parity violation was first suggested theoretically by Lee and Yang in 1956 in connection with the theta-tau puzzle.</a:t>
            </a:r>
          </a:p>
          <a:p>
            <a:r>
              <a:rPr lang="en-US" dirty="0"/>
              <a:t>Parity violation was discovered experimentally in 1957 in beta decay by Wu et al and in pi and mu decays: </a:t>
            </a:r>
            <a:r>
              <a:rPr lang="en-US" dirty="0" err="1"/>
              <a:t>Garwin</a:t>
            </a:r>
            <a:r>
              <a:rPr lang="en-US" dirty="0"/>
              <a:t> et al and </a:t>
            </a:r>
            <a:r>
              <a:rPr lang="en-US" dirty="0" err="1"/>
              <a:t>Telegdi</a:t>
            </a:r>
            <a:r>
              <a:rPr lang="en-US" dirty="0"/>
              <a:t> et al.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DE60E-259C-4FB5-A6A6-369A03206F52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60Co -&gt; 60Ni* + e- + v. 60Co has J=5, 60Ni has J=4, so J=1. Temperature 0.01 K, the nuclei are aligned in the magnetic field. Measure the electron intensity along the polarization. Spin of the electron must be in the </a:t>
            </a:r>
            <a:r>
              <a:rPr lang="en-US" dirty="0" smtClean="0"/>
              <a:t>direction of the B field.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essence is that a </a:t>
            </a:r>
            <a:r>
              <a:rPr lang="en-US" baseline="0" dirty="0" err="1" smtClean="0"/>
              <a:t>pseudoscalar</a:t>
            </a:r>
            <a:r>
              <a:rPr lang="en-US" baseline="0" dirty="0" smtClean="0"/>
              <a:t> (changes sign under Parity) variable has a non-zero expectation value!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F6B8B-2869-4BC7-9087-6D22FD987B7D}" type="slidenum">
              <a:rPr lang="en-US"/>
              <a:pPr/>
              <a:t>20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DC003-596F-433E-8F99-6085F7B374CD}" type="slidenum">
              <a:rPr lang="en-US"/>
              <a:pPr/>
              <a:t>21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Kl-</a:t>
            </a:r>
            <a:r>
              <a:rPr lang="nl-NL" dirty="0" smtClean="0"/>
              <a:t>&gt; pi+pi-pi0</a:t>
            </a:r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591FD-AAF3-46C4-917A-2D340510FDF5}" type="slidenum">
              <a:rPr lang="en-US"/>
              <a:pPr/>
              <a:t>2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symmetries</a:t>
            </a:r>
            <a:r>
              <a:rPr lang="nl-NL" dirty="0" smtClean="0"/>
              <a:t> and </a:t>
            </a:r>
            <a:r>
              <a:rPr lang="nl-NL" dirty="0" err="1" smtClean="0"/>
              <a:t>non-observables</a:t>
            </a:r>
            <a:r>
              <a:rPr lang="nl-NL" dirty="0" smtClean="0"/>
              <a:t>: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mention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. 1) </a:t>
            </a:r>
            <a:r>
              <a:rPr lang="nl-NL" baseline="0" dirty="0" err="1" smtClean="0"/>
              <a:t>identity</a:t>
            </a:r>
            <a:r>
              <a:rPr lang="nl-NL" baseline="0" dirty="0" smtClean="0"/>
              <a:t> of QM </a:t>
            </a:r>
            <a:r>
              <a:rPr lang="nl-NL" baseline="0" dirty="0" err="1" smtClean="0"/>
              <a:t>particle</a:t>
            </a:r>
            <a:r>
              <a:rPr lang="nl-NL" baseline="0" dirty="0" smtClean="0"/>
              <a:t> 2) absolute </a:t>
            </a:r>
            <a:r>
              <a:rPr lang="nl-NL" baseline="0" dirty="0" err="1" smtClean="0"/>
              <a:t>position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direction</a:t>
            </a:r>
            <a:r>
              <a:rPr lang="nl-NL" baseline="0" dirty="0" smtClean="0"/>
              <a:t> 3) </a:t>
            </a:r>
            <a:r>
              <a:rPr lang="nl-NL" baseline="0" dirty="0" err="1" smtClean="0"/>
              <a:t>handedness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directionof</a:t>
            </a:r>
            <a:r>
              <a:rPr lang="nl-NL" baseline="0" dirty="0" smtClean="0"/>
              <a:t> time, </a:t>
            </a:r>
            <a:r>
              <a:rPr lang="nl-NL" baseline="0" dirty="0" err="1" smtClean="0"/>
              <a:t>sign</a:t>
            </a:r>
            <a:r>
              <a:rPr lang="nl-NL" baseline="0" dirty="0" smtClean="0"/>
              <a:t> of charge 4)</a:t>
            </a:r>
            <a:r>
              <a:rPr lang="nl-NL" baseline="0" dirty="0" err="1" smtClean="0"/>
              <a:t>internal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symmetries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phase</a:t>
            </a:r>
            <a:r>
              <a:rPr lang="nl-NL" baseline="0" dirty="0" smtClean="0"/>
              <a:t> of a wave </a:t>
            </a:r>
            <a:r>
              <a:rPr lang="nl-NL" baseline="0" dirty="0" err="1" smtClean="0"/>
              <a:t>function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rotation</a:t>
            </a:r>
            <a:r>
              <a:rPr lang="nl-NL" baseline="0" dirty="0" smtClean="0"/>
              <a:t> in SU(N) (p-n) </a:t>
            </a:r>
            <a:r>
              <a:rPr lang="nl-NL" baseline="0" dirty="0" err="1" smtClean="0"/>
              <a:t>differenc.e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Space-time </a:t>
            </a:r>
            <a:r>
              <a:rPr lang="nl-NL" baseline="0" dirty="0" err="1" smtClean="0"/>
              <a:t>symmetry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supersymmetry</a:t>
            </a:r>
            <a:r>
              <a:rPr lang="nl-NL" baseline="0" dirty="0" smtClean="0"/>
              <a:t>??</a:t>
            </a:r>
            <a:endParaRPr lang="nl-N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DC003-596F-433E-8F99-6085F7B374CD}" type="slidenum">
              <a:rPr lang="en-US"/>
              <a:pPr/>
              <a:t>22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Kl-</a:t>
            </a:r>
            <a:r>
              <a:rPr lang="nl-NL" dirty="0" smtClean="0"/>
              <a:t>&gt; pi+pi-pi0</a:t>
            </a:r>
            <a:endParaRPr lang="nl-N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BFDBA-1531-47B3-903E-33ED567DBDBB}" type="slidenum">
              <a:rPr lang="en-US"/>
              <a:pPr/>
              <a:t>24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72A37-AF8E-4BF2-BFE2-D8627F8B38F5}" type="slidenum">
              <a:rPr lang="en-US"/>
              <a:pPr/>
              <a:t>26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5B05D-B16D-4F98-A458-B08A1F7DFF04}" type="slidenum">
              <a:rPr lang="en-US"/>
              <a:pPr/>
              <a:t>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Physical</a:t>
            </a:r>
            <a:r>
              <a:rPr lang="nl-NL" dirty="0" smtClean="0"/>
              <a:t> </a:t>
            </a:r>
            <a:r>
              <a:rPr lang="nl-NL" dirty="0" err="1" smtClean="0"/>
              <a:t>assumption</a:t>
            </a:r>
            <a:r>
              <a:rPr lang="nl-NL" dirty="0" smtClean="0"/>
              <a:t> of a </a:t>
            </a:r>
            <a:r>
              <a:rPr lang="nl-NL" dirty="0" err="1" smtClean="0"/>
              <a:t>non-observable</a:t>
            </a:r>
            <a:r>
              <a:rPr lang="nl-NL" dirty="0" smtClean="0"/>
              <a:t>, the </a:t>
            </a:r>
            <a:r>
              <a:rPr lang="nl-NL" dirty="0" err="1" smtClean="0"/>
              <a:t>implied</a:t>
            </a:r>
            <a:r>
              <a:rPr lang="nl-NL" dirty="0" smtClean="0"/>
              <a:t> </a:t>
            </a:r>
            <a:r>
              <a:rPr lang="nl-NL" dirty="0" err="1" smtClean="0"/>
              <a:t>invariance</a:t>
            </a:r>
            <a:r>
              <a:rPr lang="nl-NL" dirty="0" smtClean="0"/>
              <a:t> and the </a:t>
            </a:r>
            <a:r>
              <a:rPr lang="nl-NL" dirty="0" err="1" smtClean="0"/>
              <a:t>physical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consequence</a:t>
            </a:r>
            <a:r>
              <a:rPr lang="nl-NL" baseline="0" dirty="0" smtClean="0"/>
              <a:t> of a </a:t>
            </a:r>
            <a:r>
              <a:rPr lang="nl-NL" baseline="0" dirty="0" err="1" smtClean="0"/>
              <a:t>conservation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law</a:t>
            </a:r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D641A-B974-4053-ACBE-418378CF42C8}" type="slidenum">
              <a:rPr lang="en-US"/>
              <a:pPr/>
              <a:t>4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208F4-3B2D-41E5-BF90-089FAC5A1A09}" type="slidenum">
              <a:rPr lang="en-US"/>
              <a:pPr/>
              <a:t>5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Is </a:t>
            </a:r>
            <a:r>
              <a:rPr lang="nl-NL" dirty="0" err="1" smtClean="0"/>
              <a:t>this</a:t>
            </a:r>
            <a:r>
              <a:rPr lang="nl-NL" dirty="0" smtClean="0"/>
              <a:t> special </a:t>
            </a:r>
            <a:r>
              <a:rPr lang="nl-NL" dirty="0" err="1" smtClean="0"/>
              <a:t>lorentzframe</a:t>
            </a:r>
            <a:r>
              <a:rPr lang="nl-NL" dirty="0" smtClean="0"/>
              <a:t> the </a:t>
            </a:r>
            <a:r>
              <a:rPr lang="nl-NL" dirty="0" err="1" smtClean="0"/>
              <a:t>same</a:t>
            </a:r>
            <a:r>
              <a:rPr lang="nl-NL" dirty="0" smtClean="0"/>
              <a:t> in </a:t>
            </a:r>
            <a:r>
              <a:rPr lang="nl-NL" dirty="0" err="1" smtClean="0"/>
              <a:t>which</a:t>
            </a:r>
            <a:r>
              <a:rPr lang="nl-NL" dirty="0" smtClean="0"/>
              <a:t> the </a:t>
            </a:r>
            <a:r>
              <a:rPr lang="nl-NL" dirty="0" err="1" smtClean="0"/>
              <a:t>universe</a:t>
            </a:r>
            <a:r>
              <a:rPr lang="nl-NL" dirty="0" smtClean="0"/>
              <a:t> is “the </a:t>
            </a:r>
            <a:r>
              <a:rPr lang="nl-NL" dirty="0" err="1" smtClean="0"/>
              <a:t>least</a:t>
            </a:r>
            <a:r>
              <a:rPr lang="nl-NL" dirty="0" smtClean="0"/>
              <a:t> </a:t>
            </a:r>
            <a:r>
              <a:rPr lang="nl-NL" dirty="0" err="1" smtClean="0"/>
              <a:t>Lorentz</a:t>
            </a:r>
            <a:r>
              <a:rPr lang="nl-NL" dirty="0" smtClean="0"/>
              <a:t> </a:t>
            </a:r>
            <a:r>
              <a:rPr lang="nl-NL" dirty="0" err="1" smtClean="0"/>
              <a:t>contracted</a:t>
            </a:r>
            <a:r>
              <a:rPr lang="nl-NL" dirty="0" smtClean="0"/>
              <a:t>”?</a:t>
            </a:r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9EFEE-8796-4C94-966A-67F341579E0D}" type="slidenum">
              <a:rPr lang="en-US"/>
              <a:pPr/>
              <a:t>7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Unitarity</a:t>
            </a:r>
            <a:r>
              <a:rPr lang="nl-NL" dirty="0" smtClean="0"/>
              <a:t> operator: &lt;</a:t>
            </a:r>
            <a:r>
              <a:rPr lang="nl-NL" dirty="0" err="1" smtClean="0"/>
              <a:t>Ux|Uy</a:t>
            </a:r>
            <a:r>
              <a:rPr lang="nl-NL" dirty="0" smtClean="0"/>
              <a:t>&gt; = &lt;</a:t>
            </a:r>
            <a:r>
              <a:rPr lang="nl-NL" dirty="0" err="1" smtClean="0"/>
              <a:t>x|y</a:t>
            </a:r>
            <a:r>
              <a:rPr lang="nl-NL" dirty="0" smtClean="0"/>
              <a:t>&gt;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does spin-</a:t>
            </a:r>
            <a:r>
              <a:rPr lang="nl-NL" dirty="0" err="1" smtClean="0"/>
              <a:t>statistics</a:t>
            </a:r>
            <a:r>
              <a:rPr lang="nl-NL" baseline="0" dirty="0" smtClean="0"/>
              <a:t> have to do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? Y5s to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B </a:t>
            </a:r>
            <a:r>
              <a:rPr lang="nl-NL" baseline="0" dirty="0" err="1" smtClean="0"/>
              <a:t>mesons</a:t>
            </a:r>
            <a:r>
              <a:rPr lang="nl-NL" baseline="0" dirty="0" smtClean="0"/>
              <a:t> at </a:t>
            </a:r>
            <a:r>
              <a:rPr lang="nl-NL" baseline="0" dirty="0" err="1" smtClean="0"/>
              <a:t>symmetrical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positions</a:t>
            </a:r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6A562-5F4F-43BF-A56D-EC59C8EDFC1B}" type="slidenum">
              <a:rPr lang="en-US"/>
              <a:pPr/>
              <a:t>8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, since p changes sign, F changes </a:t>
            </a:r>
            <a:r>
              <a:rPr lang="en-US" dirty="0" smtClean="0"/>
              <a:t>sign. a = d2x/dt2 changes sign.</a:t>
            </a:r>
          </a:p>
          <a:p>
            <a:r>
              <a:rPr lang="en-US" dirty="0" smtClean="0"/>
              <a:t>Axial vectors:</a:t>
            </a:r>
            <a:r>
              <a:rPr lang="en-US" baseline="0" dirty="0" smtClean="0"/>
              <a:t> L,S (r x p). Sigma=axial vector, E=vector =&gt; d = </a:t>
            </a:r>
            <a:r>
              <a:rPr lang="en-US" baseline="0" dirty="0" err="1" smtClean="0"/>
              <a:t>pseudoscalar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FA1BA-B3E4-454B-877E-FB8E95962279}" type="slidenum">
              <a:rPr lang="en-US"/>
              <a:pPr/>
              <a:t>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Magnetic moment = sigma . </a:t>
            </a:r>
            <a:r>
              <a:rPr lang="en-US" dirty="0" smtClean="0"/>
              <a:t>B . Electric moment would also change</a:t>
            </a:r>
            <a:r>
              <a:rPr lang="en-US" baseline="0" dirty="0" smtClean="0"/>
              <a:t> (it </a:t>
            </a:r>
            <a:r>
              <a:rPr lang="en-US" baseline="0" dirty="0" err="1" smtClean="0"/>
              <a:t>it</a:t>
            </a:r>
            <a:r>
              <a:rPr lang="en-US" baseline="0" dirty="0" smtClean="0"/>
              <a:t> exists).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0. gamma0 is 1,-1, </a:t>
            </a:r>
            <a:r>
              <a:rPr lang="nl-NL" dirty="0" err="1" smtClean="0"/>
              <a:t>since</a:t>
            </a:r>
            <a:r>
              <a:rPr lang="nl-NL" dirty="0" smtClean="0"/>
              <a:t> </a:t>
            </a:r>
            <a:r>
              <a:rPr lang="nl-NL" dirty="0" err="1" smtClean="0"/>
              <a:t>particle</a:t>
            </a:r>
            <a:r>
              <a:rPr lang="nl-NL" dirty="0" smtClean="0"/>
              <a:t> and </a:t>
            </a:r>
            <a:r>
              <a:rPr lang="nl-NL" dirty="0" err="1" smtClean="0"/>
              <a:t>antiparticle</a:t>
            </a:r>
            <a:r>
              <a:rPr lang="nl-NL" dirty="0" smtClean="0"/>
              <a:t> have </a:t>
            </a:r>
            <a:r>
              <a:rPr lang="nl-NL" dirty="0" err="1" smtClean="0"/>
              <a:t>opposite</a:t>
            </a:r>
            <a:r>
              <a:rPr lang="nl-NL" dirty="0" smtClean="0"/>
              <a:t> </a:t>
            </a:r>
            <a:r>
              <a:rPr lang="nl-NL" dirty="0" err="1" smtClean="0"/>
              <a:t>parity</a:t>
            </a:r>
            <a:endParaRPr lang="nl-NL" dirty="0" smtClean="0"/>
          </a:p>
          <a:p>
            <a:r>
              <a:rPr lang="nl-NL" dirty="0" smtClean="0"/>
              <a:t>1. </a:t>
            </a:r>
            <a:r>
              <a:rPr lang="nl-NL" dirty="0" err="1" smtClean="0"/>
              <a:t>Only</a:t>
            </a:r>
            <a:r>
              <a:rPr lang="nl-NL" dirty="0" smtClean="0"/>
              <a:t> the square</a:t>
            </a:r>
            <a:r>
              <a:rPr lang="nl-NL" baseline="0" dirty="0" smtClean="0"/>
              <a:t> of a wave </a:t>
            </a:r>
            <a:r>
              <a:rPr lang="nl-NL" baseline="0" dirty="0" err="1" smtClean="0"/>
              <a:t>function</a:t>
            </a:r>
            <a:r>
              <a:rPr lang="nl-NL" baseline="0" dirty="0" smtClean="0"/>
              <a:t> has </a:t>
            </a:r>
            <a:r>
              <a:rPr lang="nl-NL" baseline="0" dirty="0" err="1" smtClean="0"/>
              <a:t>physical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phase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rotation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allowed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, P**2=1 is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required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|P**2|=1</a:t>
            </a:r>
            <a:endParaRPr lang="nl-NL" dirty="0" smtClean="0"/>
          </a:p>
          <a:p>
            <a:r>
              <a:rPr lang="nl-NL" dirty="0" smtClean="0"/>
              <a:t>2. The </a:t>
            </a:r>
            <a:r>
              <a:rPr lang="nl-NL" dirty="0" err="1" smtClean="0"/>
              <a:t>difference</a:t>
            </a:r>
            <a:r>
              <a:rPr lang="nl-NL" dirty="0" smtClean="0"/>
              <a:t> in </a:t>
            </a:r>
            <a:r>
              <a:rPr lang="nl-NL" dirty="0" err="1" smtClean="0"/>
              <a:t>behaviour</a:t>
            </a:r>
            <a:r>
              <a:rPr lang="nl-NL" dirty="0" smtClean="0"/>
              <a:t> has </a:t>
            </a:r>
            <a:r>
              <a:rPr lang="nl-NL" dirty="0" err="1" smtClean="0"/>
              <a:t>its</a:t>
            </a:r>
            <a:r>
              <a:rPr lang="nl-NL" dirty="0" smtClean="0"/>
              <a:t> root in the </a:t>
            </a:r>
            <a:r>
              <a:rPr lang="nl-NL" dirty="0" err="1" smtClean="0"/>
              <a:t>fact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the </a:t>
            </a:r>
            <a:r>
              <a:rPr lang="nl-NL" dirty="0" err="1" smtClean="0"/>
              <a:t>additive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quantum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numbers</a:t>
            </a:r>
            <a:r>
              <a:rPr lang="nl-NL" baseline="0" dirty="0" smtClean="0"/>
              <a:t> are the </a:t>
            </a:r>
            <a:r>
              <a:rPr lang="nl-NL" baseline="0" dirty="0" err="1" smtClean="0"/>
              <a:t>eigenvalues</a:t>
            </a:r>
            <a:r>
              <a:rPr lang="nl-NL" baseline="0" dirty="0" smtClean="0"/>
              <a:t> of the generators of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continuous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transformations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while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parity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C-parity</a:t>
            </a:r>
            <a:r>
              <a:rPr lang="nl-NL" baseline="0" dirty="0" smtClean="0"/>
              <a:t> are the </a:t>
            </a:r>
            <a:r>
              <a:rPr lang="nl-NL" baseline="0" dirty="0" err="1" smtClean="0"/>
              <a:t>eigenvalues</a:t>
            </a:r>
            <a:r>
              <a:rPr lang="nl-NL" baseline="0" dirty="0" smtClean="0"/>
              <a:t> of (discrete) </a:t>
            </a:r>
            <a:r>
              <a:rPr lang="nl-NL" baseline="0" dirty="0" err="1" smtClean="0"/>
              <a:t>transformations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themselves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4DB87-5ACC-43DF-B810-05D73D0CF2B1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4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Sept 28-29, 2005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48600" y="65532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fld id="{A50EF528-A2E7-4FAB-8505-763BAA334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76438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18-12-2007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7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65532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fld id="{8DC9FF86-3B74-443F-8C45-45EEB4137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1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76438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18-12-2007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09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76438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18-12-2007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09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76438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18-12-2007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09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76438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18-12-2007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07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357298"/>
            <a:ext cx="76438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18-12-2007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07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9DFA-C15D-0349-8710-95C66893A91A}" type="datetimeFigureOut">
              <a:rPr lang="en-US" smtClean="0"/>
              <a:t>13/12/16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A35-1818-EE47-9884-B232640E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41750"/>
            <a:ext cx="50038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9DFA-C15D-0349-8710-95C66893A91A}" type="datetimeFigureOut">
              <a:rPr lang="en-US" smtClean="0"/>
              <a:pPr/>
              <a:t>13/12/16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FA35-1818-EE47-9884-B232640E0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7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66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7.wmf"/><Relationship Id="rId7" Type="http://schemas.openxmlformats.org/officeDocument/2006/relationships/image" Target="../media/image39.jpeg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54.jpeg"/><Relationship Id="rId6" Type="http://schemas.openxmlformats.org/officeDocument/2006/relationships/image" Target="../media/image55.png"/><Relationship Id="rId7" Type="http://schemas.openxmlformats.org/officeDocument/2006/relationships/image" Target="../media/image56.tiff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jpe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g"/><Relationship Id="rId5" Type="http://schemas.openxmlformats.org/officeDocument/2006/relationships/image" Target="../media/image6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4" Type="http://schemas.openxmlformats.org/officeDocument/2006/relationships/image" Target="../media/image70.tiff"/><Relationship Id="rId5" Type="http://schemas.openxmlformats.org/officeDocument/2006/relationships/image" Target="../media/image71.tiff"/><Relationship Id="rId6" Type="http://schemas.openxmlformats.org/officeDocument/2006/relationships/image" Target="../media/image72.tiff"/><Relationship Id="rId7" Type="http://schemas.openxmlformats.org/officeDocument/2006/relationships/image" Target="../media/image7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4.wmf"/><Relationship Id="rId6" Type="http://schemas.openxmlformats.org/officeDocument/2006/relationships/image" Target="../media/image76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7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image" Target="../media/image8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1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28-29, 2005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2E81-8324-4B37-8574-1323DC234352}" type="slidenum">
              <a:rPr lang="en-US"/>
              <a:pPr/>
              <a:t>1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CP Violation in the Standard Model</a:t>
            </a:r>
            <a:endParaRPr lang="en-US" sz="2800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3657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Topical Lectures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err="1" smtClean="0"/>
              <a:t>Nikhef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Dec 14, 2016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Marcel </a:t>
            </a:r>
            <a:r>
              <a:rPr lang="en-US" sz="2000" dirty="0" err="1"/>
              <a:t>Merk</a:t>
            </a:r>
            <a:endParaRPr lang="en-US" sz="2000" dirty="0"/>
          </a:p>
        </p:txBody>
      </p:sp>
      <p:pic>
        <p:nvPicPr>
          <p:cNvPr id="502788" name="Picture 4" descr="standard_model_st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590800"/>
            <a:ext cx="4267200" cy="2051050"/>
          </a:xfrm>
          <a:prstGeom prst="rect">
            <a:avLst/>
          </a:prstGeom>
          <a:noFill/>
        </p:spPr>
      </p:pic>
      <p:graphicFrame>
        <p:nvGraphicFramePr>
          <p:cNvPr id="502790" name="Object 6"/>
          <p:cNvGraphicFramePr>
            <a:graphicFrameLocks noChangeAspect="1"/>
          </p:cNvGraphicFramePr>
          <p:nvPr/>
        </p:nvGraphicFramePr>
        <p:xfrm>
          <a:off x="7245350" y="5853113"/>
          <a:ext cx="16383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4" name="Photo Editor Photo" r:id="rId5" imgW="1638529" imgH="809738" progId="">
                  <p:embed/>
                </p:oleObj>
              </mc:Choice>
              <mc:Fallback>
                <p:oleObj name="Photo Editor Photo" r:id="rId5" imgW="1638529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350" y="5853113"/>
                        <a:ext cx="16383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07763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502792" name="Picture 8" descr="gr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589588"/>
            <a:ext cx="1295400" cy="1268412"/>
          </a:xfrm>
          <a:prstGeom prst="rect">
            <a:avLst/>
          </a:prstGeom>
          <a:noFill/>
        </p:spPr>
      </p:pic>
      <p:sp>
        <p:nvSpPr>
          <p:cNvPr id="502789" name="Text Box 5"/>
          <p:cNvSpPr txBox="1">
            <a:spLocks noChangeArrowheads="1"/>
          </p:cNvSpPr>
          <p:nvPr/>
        </p:nvSpPr>
        <p:spPr bwMode="auto">
          <a:xfrm>
            <a:off x="1214414" y="4929198"/>
            <a:ext cx="708732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Part 1: Discrete Symmetries</a:t>
            </a:r>
          </a:p>
          <a:p>
            <a:r>
              <a:rPr lang="en-US" sz="2400" dirty="0" smtClean="0"/>
              <a:t>Part 2: </a:t>
            </a:r>
            <a:r>
              <a:rPr lang="en-US" sz="2400" dirty="0"/>
              <a:t>The origin of CP Violation in the Standard </a:t>
            </a:r>
            <a:r>
              <a:rPr lang="en-US" sz="2400" dirty="0" smtClean="0"/>
              <a:t>Model</a:t>
            </a:r>
          </a:p>
          <a:p>
            <a:r>
              <a:rPr lang="en-US" sz="2400" dirty="0" smtClean="0"/>
              <a:t>Part 3: </a:t>
            </a:r>
            <a:r>
              <a:rPr lang="en-US" sz="2400" dirty="0" err="1" smtClean="0"/>
              <a:t>Flavour</a:t>
            </a:r>
            <a:r>
              <a:rPr lang="en-US" sz="2400" dirty="0" smtClean="0"/>
              <a:t> mixing with B decays</a:t>
            </a:r>
            <a:endParaRPr lang="en-US" sz="2400" dirty="0"/>
          </a:p>
          <a:p>
            <a:r>
              <a:rPr lang="en-US" sz="2400" dirty="0" smtClean="0"/>
              <a:t>Part </a:t>
            </a:r>
            <a:r>
              <a:rPr lang="en-US" sz="2400" dirty="0"/>
              <a:t>4</a:t>
            </a:r>
            <a:r>
              <a:rPr lang="en-US" sz="2400" dirty="0" smtClean="0"/>
              <a:t>: Observing CP </a:t>
            </a:r>
            <a:r>
              <a:rPr lang="en-US" sz="2400" dirty="0"/>
              <a:t>violation in B </a:t>
            </a:r>
            <a:r>
              <a:rPr lang="en-US" sz="2400" dirty="0" smtClean="0"/>
              <a:t>decays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00063" y="5114304"/>
            <a:ext cx="442913" cy="180975"/>
          </a:xfrm>
          <a:prstGeom prst="rightArrow">
            <a:avLst>
              <a:gd name="adj1" fmla="val 50000"/>
              <a:gd name="adj2" fmla="val 6118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6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1486992"/>
            <a:ext cx="19431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nl-NL" dirty="0" smtClean="0"/>
              <a:t>C and P operators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2571736" y="92867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0099"/>
                </a:solidFill>
              </a:rPr>
              <a:t>In </a:t>
            </a:r>
            <a:r>
              <a:rPr lang="nl-NL" sz="2000" dirty="0" err="1" smtClean="0">
                <a:solidFill>
                  <a:srgbClr val="000099"/>
                </a:solidFill>
              </a:rPr>
              <a:t>Dirac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 err="1" smtClean="0">
                <a:solidFill>
                  <a:srgbClr val="000099"/>
                </a:solidFill>
              </a:rPr>
              <a:t>theory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 err="1" smtClean="0">
                <a:solidFill>
                  <a:srgbClr val="000099"/>
                </a:solidFill>
              </a:rPr>
              <a:t>particles</a:t>
            </a:r>
            <a:r>
              <a:rPr lang="nl-NL" sz="2000" dirty="0" smtClean="0">
                <a:solidFill>
                  <a:srgbClr val="000099"/>
                </a:solidFill>
              </a:rPr>
              <a:t> are </a:t>
            </a:r>
            <a:r>
              <a:rPr lang="nl-NL" sz="2000" dirty="0" err="1" smtClean="0">
                <a:solidFill>
                  <a:srgbClr val="000099"/>
                </a:solidFill>
              </a:rPr>
              <a:t>represented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 err="1" smtClean="0">
                <a:solidFill>
                  <a:srgbClr val="000099"/>
                </a:solidFill>
              </a:rPr>
              <a:t>by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 err="1" smtClean="0">
                <a:solidFill>
                  <a:srgbClr val="000099"/>
                </a:solidFill>
              </a:rPr>
              <a:t>Dirac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 err="1" smtClean="0">
                <a:solidFill>
                  <a:srgbClr val="000099"/>
                </a:solidFill>
              </a:rPr>
              <a:t>spinors</a:t>
            </a:r>
            <a:r>
              <a:rPr lang="nl-NL" sz="2000" dirty="0" smtClean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3171766"/>
            <a:ext cx="7506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solidFill>
                  <a:srgbClr val="000099"/>
                </a:solidFill>
              </a:rPr>
              <a:t>Implementation</a:t>
            </a:r>
            <a:r>
              <a:rPr lang="nl-NL" sz="2000" dirty="0" smtClean="0">
                <a:solidFill>
                  <a:srgbClr val="000099"/>
                </a:solidFill>
              </a:rPr>
              <a:t> of the P and C </a:t>
            </a:r>
            <a:r>
              <a:rPr lang="nl-NL" sz="2000" dirty="0" err="1" smtClean="0">
                <a:solidFill>
                  <a:srgbClr val="000099"/>
                </a:solidFill>
              </a:rPr>
              <a:t>conjugation</a:t>
            </a:r>
            <a:r>
              <a:rPr lang="nl-NL" sz="2000" dirty="0" smtClean="0">
                <a:solidFill>
                  <a:srgbClr val="000099"/>
                </a:solidFill>
              </a:rPr>
              <a:t> operators in </a:t>
            </a:r>
            <a:r>
              <a:rPr lang="nl-NL" sz="2000" dirty="0" err="1" smtClean="0">
                <a:solidFill>
                  <a:srgbClr val="000099"/>
                </a:solidFill>
              </a:rPr>
              <a:t>Dirac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 err="1" smtClean="0">
                <a:solidFill>
                  <a:srgbClr val="000099"/>
                </a:solidFill>
              </a:rPr>
              <a:t>Theory</a:t>
            </a:r>
            <a:r>
              <a:rPr lang="nl-NL" sz="2000" dirty="0" smtClean="0">
                <a:solidFill>
                  <a:srgbClr val="000099"/>
                </a:solidFill>
              </a:rPr>
              <a:t> is</a:t>
            </a:r>
            <a:endParaRPr lang="nl-NL" sz="2000" dirty="0">
              <a:solidFill>
                <a:srgbClr val="000099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867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0034" y="4886278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rgbClr val="000099"/>
                </a:solidFill>
              </a:rPr>
              <a:t>However</a:t>
            </a:r>
            <a:r>
              <a:rPr lang="nl-NL" sz="2000" dirty="0" smtClean="0">
                <a:solidFill>
                  <a:srgbClr val="000099"/>
                </a:solidFill>
              </a:rPr>
              <a:t>: In </a:t>
            </a:r>
            <a:r>
              <a:rPr lang="nl-NL" sz="2000" dirty="0" err="1" smtClean="0">
                <a:solidFill>
                  <a:srgbClr val="000099"/>
                </a:solidFill>
              </a:rPr>
              <a:t>general</a:t>
            </a:r>
            <a:r>
              <a:rPr lang="nl-NL" sz="2000" dirty="0" smtClean="0">
                <a:solidFill>
                  <a:srgbClr val="000099"/>
                </a:solidFill>
              </a:rPr>
              <a:t> C and P are </a:t>
            </a:r>
            <a:r>
              <a:rPr lang="nl-NL" sz="2000" dirty="0" err="1" smtClean="0">
                <a:solidFill>
                  <a:srgbClr val="000099"/>
                </a:solidFill>
              </a:rPr>
              <a:t>only</a:t>
            </a:r>
            <a:r>
              <a:rPr lang="nl-NL" sz="2000" dirty="0" smtClean="0">
                <a:solidFill>
                  <a:srgbClr val="000099"/>
                </a:solidFill>
              </a:rPr>
              <a:t> </a:t>
            </a:r>
            <a:r>
              <a:rPr lang="nl-NL" sz="2000" dirty="0" err="1" smtClean="0">
                <a:solidFill>
                  <a:srgbClr val="000099"/>
                </a:solidFill>
              </a:rPr>
              <a:t>defined</a:t>
            </a:r>
            <a:r>
              <a:rPr lang="nl-NL" sz="2000" dirty="0" smtClean="0">
                <a:solidFill>
                  <a:srgbClr val="000099"/>
                </a:solidFill>
              </a:rPr>
              <a:t> up to </a:t>
            </a:r>
            <a:r>
              <a:rPr lang="nl-NL" sz="2000" dirty="0" err="1" smtClean="0">
                <a:solidFill>
                  <a:srgbClr val="000099"/>
                </a:solidFill>
              </a:rPr>
              <a:t>phase</a:t>
            </a:r>
            <a:r>
              <a:rPr lang="nl-NL" sz="2000" dirty="0" smtClean="0">
                <a:solidFill>
                  <a:srgbClr val="000099"/>
                </a:solidFill>
              </a:rPr>
              <a:t>, e.g.: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9454" y="3925677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See</a:t>
            </a:r>
            <a:r>
              <a:rPr lang="nl-NL" dirty="0" smtClean="0"/>
              <a:t> H&amp;M </a:t>
            </a:r>
            <a:r>
              <a:rPr lang="nl-NL" dirty="0" err="1" smtClean="0"/>
              <a:t>section</a:t>
            </a:r>
            <a:endParaRPr lang="nl-NL" dirty="0" smtClean="0"/>
          </a:p>
          <a:p>
            <a:r>
              <a:rPr lang="nl-NL" dirty="0" smtClean="0"/>
              <a:t>5.4 and 5.6)</a:t>
            </a:r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571501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u="sng" dirty="0" err="1" smtClean="0"/>
              <a:t>Note</a:t>
            </a:r>
            <a:r>
              <a:rPr lang="nl-NL" sz="2000" i="1" u="sng" dirty="0" smtClean="0"/>
              <a:t>:</a:t>
            </a:r>
            <a:r>
              <a:rPr lang="nl-NL" sz="2000" dirty="0" smtClean="0"/>
              <a:t> </a:t>
            </a:r>
          </a:p>
          <a:p>
            <a:r>
              <a:rPr lang="nl-NL" sz="2000" dirty="0" err="1" smtClean="0"/>
              <a:t>quantum</a:t>
            </a:r>
            <a:r>
              <a:rPr lang="nl-NL" sz="2000" dirty="0" smtClean="0"/>
              <a:t> </a:t>
            </a:r>
            <a:r>
              <a:rPr lang="nl-NL" sz="2000" dirty="0" err="1" smtClean="0"/>
              <a:t>numbers</a:t>
            </a:r>
            <a:r>
              <a:rPr lang="nl-NL" sz="2000" dirty="0" smtClean="0"/>
              <a:t> </a:t>
            </a:r>
            <a:r>
              <a:rPr lang="nl-NL" sz="2000" dirty="0" err="1" smtClean="0"/>
              <a:t>associated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discrete </a:t>
            </a:r>
            <a:r>
              <a:rPr lang="nl-NL" sz="2000" dirty="0" err="1" smtClean="0"/>
              <a:t>operations</a:t>
            </a:r>
            <a:r>
              <a:rPr lang="nl-NL" sz="2000" dirty="0" smtClean="0"/>
              <a:t> C and P are </a:t>
            </a:r>
            <a:r>
              <a:rPr lang="nl-NL" sz="2000" dirty="0" err="1" smtClean="0"/>
              <a:t>multiplicative</a:t>
            </a:r>
            <a:r>
              <a:rPr lang="nl-NL" sz="2000" dirty="0" smtClean="0"/>
              <a:t> in contrast to </a:t>
            </a:r>
            <a:r>
              <a:rPr lang="nl-NL" sz="2000" dirty="0" err="1" smtClean="0"/>
              <a:t>quantum</a:t>
            </a:r>
            <a:r>
              <a:rPr lang="nl-NL" sz="2000" dirty="0" smtClean="0"/>
              <a:t> </a:t>
            </a:r>
            <a:r>
              <a:rPr lang="nl-NL" sz="2000" dirty="0" err="1" smtClean="0"/>
              <a:t>numbers</a:t>
            </a:r>
            <a:r>
              <a:rPr lang="nl-NL" sz="2000" dirty="0" smtClean="0"/>
              <a:t> </a:t>
            </a:r>
            <a:r>
              <a:rPr lang="nl-NL" sz="2000" dirty="0" err="1" smtClean="0"/>
              <a:t>associated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 </a:t>
            </a:r>
            <a:r>
              <a:rPr lang="nl-NL" sz="2000" dirty="0" err="1" smtClean="0"/>
              <a:t>continuous</a:t>
            </a:r>
            <a:r>
              <a:rPr lang="nl-NL" sz="2000" dirty="0" smtClean="0"/>
              <a:t> </a:t>
            </a:r>
            <a:r>
              <a:rPr lang="nl-NL" sz="2000" dirty="0" err="1" smtClean="0"/>
              <a:t>symmetries</a:t>
            </a:r>
            <a:endParaRPr lang="nl-NL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82337" y="1499692"/>
            <a:ext cx="2763928" cy="7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+1/2, -1/2 helicity </a:t>
            </a:r>
            <a:r>
              <a:rPr lang="nl-NL" sz="2000" dirty="0" err="1" smtClean="0"/>
              <a:t>solutions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the </a:t>
            </a:r>
            <a:r>
              <a:rPr lang="nl-NL" sz="2000" dirty="0" err="1" smtClean="0"/>
              <a:t>particle</a:t>
            </a:r>
            <a:endParaRPr lang="nl-NL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49750" y="2422110"/>
            <a:ext cx="304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+1/2, -1/2 helicity </a:t>
            </a:r>
            <a:r>
              <a:rPr lang="nl-NL" sz="2000" dirty="0" err="1" smtClean="0"/>
              <a:t>solutions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the </a:t>
            </a:r>
            <a:r>
              <a:rPr lang="nl-NL" sz="2000" dirty="0" err="1" smtClean="0"/>
              <a:t>antiparticle</a:t>
            </a:r>
            <a:endParaRPr lang="nl-NL" sz="2000" dirty="0"/>
          </a:p>
        </p:txBody>
      </p:sp>
      <p:sp>
        <p:nvSpPr>
          <p:cNvPr id="21" name="Oval 20"/>
          <p:cNvSpPr/>
          <p:nvPr/>
        </p:nvSpPr>
        <p:spPr>
          <a:xfrm>
            <a:off x="3451728" y="1634147"/>
            <a:ext cx="808954" cy="638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l 21"/>
          <p:cNvSpPr/>
          <p:nvPr/>
        </p:nvSpPr>
        <p:spPr>
          <a:xfrm>
            <a:off x="3451728" y="2333210"/>
            <a:ext cx="808954" cy="638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Curved Connector 31"/>
          <p:cNvCxnSpPr/>
          <p:nvPr/>
        </p:nvCxnSpPr>
        <p:spPr>
          <a:xfrm flipV="1">
            <a:off x="4260683" y="1914743"/>
            <a:ext cx="808954" cy="74180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>
            <a:off x="4260683" y="2620257"/>
            <a:ext cx="876367" cy="66896"/>
          </a:xfrm>
          <a:prstGeom prst="curvedConnector3">
            <a:avLst>
              <a:gd name="adj1" fmla="val 50000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dira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6" y="808112"/>
            <a:ext cx="2357422" cy="226369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507709" y="1357298"/>
            <a:ext cx="1406219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 smtClean="0"/>
              <a:t>Antimatter!</a:t>
            </a:r>
            <a:endParaRPr lang="nl-NL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20" y="5311788"/>
            <a:ext cx="2578100" cy="596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3632200"/>
            <a:ext cx="44577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6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  <p:bldP spid="20" grpId="0"/>
      <p:bldP spid="21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79D2-D0C7-4226-AD9C-3E128E40E180}" type="slidenum">
              <a:rPr lang="en-US"/>
              <a:pPr/>
              <a:t>11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/>
              <a:t>Time reversal</a:t>
            </a:r>
            <a:endParaRPr lang="nl-NL"/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0" y="911225"/>
            <a:ext cx="89582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Time reversal is analogous to the parity operation, except that the time coordinate is affected, not the space coordinate</a:t>
            </a:r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0" y="2305050"/>
            <a:ext cx="89582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Again the macroscopic laws of physics are unchanged under the operation of time reversal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800080"/>
                </a:solidFill>
              </a:rPr>
              <a:t>(although some people find it hard to imagine the time inverse of a broken mirror…),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99"/>
                </a:solidFill>
              </a:rPr>
              <a:t>the law</a:t>
            </a:r>
          </a:p>
        </p:txBody>
      </p:sp>
      <p:sp>
        <p:nvSpPr>
          <p:cNvPr id="479239" name="Rectangle 7"/>
          <p:cNvSpPr>
            <a:spLocks noChangeArrowheads="1"/>
          </p:cNvSpPr>
          <p:nvPr/>
        </p:nvSpPr>
        <p:spPr bwMode="auto">
          <a:xfrm>
            <a:off x="381000" y="4114800"/>
            <a:ext cx="741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99"/>
                </a:solidFill>
              </a:rPr>
              <a:t>remains invariant since </a:t>
            </a:r>
            <a:r>
              <a:rPr lang="en-US" sz="2000" i="1">
                <a:solidFill>
                  <a:srgbClr val="000099"/>
                </a:solidFill>
              </a:rPr>
              <a:t>t</a:t>
            </a:r>
            <a:r>
              <a:rPr lang="en-US" sz="2000">
                <a:solidFill>
                  <a:srgbClr val="000099"/>
                </a:solidFill>
              </a:rPr>
              <a:t> appears quadratically.</a:t>
            </a:r>
          </a:p>
        </p:txBody>
      </p:sp>
      <p:sp>
        <p:nvSpPr>
          <p:cNvPr id="479240" name="Rectangle 8"/>
          <p:cNvSpPr>
            <a:spLocks noChangeArrowheads="1"/>
          </p:cNvSpPr>
          <p:nvPr/>
        </p:nvSpPr>
        <p:spPr bwMode="auto">
          <a:xfrm>
            <a:off x="1" y="4953000"/>
            <a:ext cx="876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Other vectors, like momentum and velocity</a:t>
            </a:r>
            <a:r>
              <a:rPr lang="en-US" sz="2000" dirty="0" smtClean="0">
                <a:solidFill>
                  <a:srgbClr val="000099"/>
                </a:solidFill>
              </a:rPr>
              <a:t>, change </a:t>
            </a:r>
            <a:r>
              <a:rPr lang="en-US" sz="2000" dirty="0">
                <a:solidFill>
                  <a:srgbClr val="000099"/>
                </a:solidFill>
              </a:rPr>
              <a:t>sign under time reversal. So do the magnetic field and spin, which are due to the motion of charge.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555750"/>
            <a:ext cx="1689100" cy="596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041650"/>
            <a:ext cx="3111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51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7" grpId="0" autoUpdateAnimBg="0"/>
      <p:bldP spid="479239" grpId="0" autoUpdateAnimBg="0"/>
      <p:bldP spid="4792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3EB2-03C4-4232-94CA-00E9E66C54DF}" type="slidenum">
              <a:rPr lang="en-US"/>
              <a:pPr/>
              <a:t>12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/>
              <a:t>Time reversal: antiunitary</a:t>
            </a:r>
            <a:endParaRPr lang="nl-NL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00108"/>
            <a:ext cx="7315200" cy="565150"/>
          </a:xfrm>
          <a:noFill/>
          <a:ln/>
        </p:spPr>
        <p:txBody>
          <a:bodyPr/>
          <a:lstStyle/>
          <a:p>
            <a:r>
              <a:rPr lang="en-US" sz="2000" dirty="0"/>
              <a:t>Wigner found that T operator is </a:t>
            </a:r>
            <a:r>
              <a:rPr lang="en-US" sz="2000" b="1" dirty="0" err="1"/>
              <a:t>antiunitary</a:t>
            </a:r>
            <a:r>
              <a:rPr lang="en-US" sz="2000" b="1" dirty="0"/>
              <a:t>:</a:t>
            </a:r>
          </a:p>
          <a:p>
            <a:endParaRPr lang="en-US" sz="2000" dirty="0"/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381000" y="3929066"/>
            <a:ext cx="67960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As a consequence, T is </a:t>
            </a:r>
            <a:r>
              <a:rPr lang="en-US" sz="2000" b="1" dirty="0" smtClean="0">
                <a:solidFill>
                  <a:srgbClr val="000099"/>
                </a:solidFill>
              </a:rPr>
              <a:t>anti-linear</a:t>
            </a:r>
            <a:r>
              <a:rPr lang="en-US" sz="2000" b="1" dirty="0">
                <a:solidFill>
                  <a:srgbClr val="000099"/>
                </a:solidFill>
              </a:rPr>
              <a:t>: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endParaRPr lang="nl-NL" sz="2000" dirty="0">
              <a:solidFill>
                <a:srgbClr val="000099"/>
              </a:solidFill>
            </a:endParaRPr>
          </a:p>
        </p:txBody>
      </p:sp>
      <p:sp>
        <p:nvSpPr>
          <p:cNvPr id="481286" name="Rectangle 6"/>
          <p:cNvSpPr>
            <a:spLocks noChangeArrowheads="1"/>
          </p:cNvSpPr>
          <p:nvPr/>
        </p:nvSpPr>
        <p:spPr bwMode="auto">
          <a:xfrm>
            <a:off x="381000" y="1928802"/>
            <a:ext cx="8001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This leaves the physical content of a system unchanged, since: </a:t>
            </a:r>
            <a:endParaRPr lang="nl-NL" sz="2000" dirty="0">
              <a:solidFill>
                <a:srgbClr val="000099"/>
              </a:solidFill>
            </a:endParaRPr>
          </a:p>
        </p:txBody>
      </p:sp>
      <p:sp>
        <p:nvSpPr>
          <p:cNvPr id="481292" name="Rectangle 12"/>
          <p:cNvSpPr>
            <a:spLocks noChangeArrowheads="1"/>
          </p:cNvSpPr>
          <p:nvPr/>
        </p:nvSpPr>
        <p:spPr bwMode="auto">
          <a:xfrm>
            <a:off x="381000" y="2928934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Anti-unitary </a:t>
            </a:r>
            <a:r>
              <a:rPr lang="en-US" sz="2000" dirty="0">
                <a:solidFill>
                  <a:srgbClr val="000099"/>
                </a:solidFill>
              </a:rPr>
              <a:t>operators may be interpreted as the product of </a:t>
            </a:r>
            <a:r>
              <a:rPr lang="en-US" sz="2000" dirty="0" smtClean="0">
                <a:solidFill>
                  <a:srgbClr val="000099"/>
                </a:solidFill>
              </a:rPr>
              <a:t>a </a:t>
            </a:r>
            <a:r>
              <a:rPr lang="en-US" sz="2000" dirty="0">
                <a:solidFill>
                  <a:srgbClr val="000099"/>
                </a:solidFill>
              </a:rPr>
              <a:t>unitary operator by an operator which complex-conjugates.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00034" y="5072074"/>
            <a:ext cx="67960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Consider time reversal of the free Schrodinger equation:</a:t>
            </a:r>
            <a:endParaRPr lang="nl-NL" sz="2000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5643578"/>
            <a:ext cx="3643338" cy="646331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Complex </a:t>
            </a:r>
            <a:r>
              <a:rPr lang="nl-NL" dirty="0" err="1" smtClean="0"/>
              <a:t>conjugation</a:t>
            </a:r>
            <a:r>
              <a:rPr lang="nl-NL" dirty="0" smtClean="0"/>
              <a:t>  is </a:t>
            </a:r>
            <a:r>
              <a:rPr lang="nl-NL" dirty="0" err="1" smtClean="0"/>
              <a:t>required</a:t>
            </a:r>
            <a:r>
              <a:rPr lang="nl-NL" dirty="0" smtClean="0"/>
              <a:t> to </a:t>
            </a:r>
            <a:r>
              <a:rPr lang="nl-NL" dirty="0" err="1" smtClean="0"/>
              <a:t>stay</a:t>
            </a:r>
            <a:r>
              <a:rPr lang="nl-NL" dirty="0" smtClean="0"/>
              <a:t> invariant </a:t>
            </a:r>
            <a:r>
              <a:rPr lang="nl-NL" dirty="0" err="1" smtClean="0"/>
              <a:t>under</a:t>
            </a:r>
            <a:r>
              <a:rPr lang="nl-NL" dirty="0" smtClean="0"/>
              <a:t> time </a:t>
            </a:r>
            <a:r>
              <a:rPr lang="nl-NL" dirty="0" err="1" smtClean="0"/>
              <a:t>reversal</a:t>
            </a:r>
            <a:endParaRPr lang="nl-NL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2293934"/>
            <a:ext cx="4838700" cy="5842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24350"/>
            <a:ext cx="6400800" cy="596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337409"/>
            <a:ext cx="2362200" cy="1028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8" y="1336668"/>
            <a:ext cx="6565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63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 autoUpdateAnimBg="0"/>
      <p:bldP spid="481286" grpId="0" autoUpdateAnimBg="0"/>
      <p:bldP spid="481292" grpId="0" autoUpdateAnimBg="0"/>
      <p:bldP spid="13" grpId="0" autoUpdateAnimBg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5487-6463-4497-94DE-9AC1042EB98C}" type="slidenum">
              <a:rPr lang="en-US"/>
              <a:pPr/>
              <a:t>13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C-,P-,T-, </a:t>
            </a:r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The basic question of Charge, Parity and Time symmetry can be addressed as follows:</a:t>
            </a:r>
          </a:p>
          <a:p>
            <a:pPr lvl="4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99"/>
                </a:solidFill>
              </a:rPr>
              <a:t>Suppose we are watching some physical event. Can we determine unambiguously whether:</a:t>
            </a:r>
          </a:p>
          <a:p>
            <a:pPr lvl="4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6666"/>
                </a:solidFill>
              </a:rPr>
              <a:t>we are watching the event where all charges have been reversed or not?</a:t>
            </a:r>
          </a:p>
          <a:p>
            <a:pPr lvl="8">
              <a:lnSpc>
                <a:spcPct val="90000"/>
              </a:lnSpc>
              <a:buNone/>
            </a:pPr>
            <a:r>
              <a:rPr lang="en-US" sz="1200" dirty="0" smtClean="0">
                <a:solidFill>
                  <a:srgbClr val="006666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6666"/>
                </a:solidFill>
              </a:rPr>
              <a:t>we </a:t>
            </a:r>
            <a:r>
              <a:rPr lang="en-US" sz="2000" dirty="0">
                <a:solidFill>
                  <a:srgbClr val="006666"/>
                </a:solidFill>
              </a:rPr>
              <a:t>are watching this event in a mirror or not?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Macroscopic asymmetries are considered to be accidents on life’s evolution rather then a fundamental asymmetry of the laws of physics.</a:t>
            </a:r>
          </a:p>
          <a:p>
            <a:pPr lvl="8"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6666"/>
                </a:solidFill>
              </a:rPr>
              <a:t>we are watching the event in a film running backwards in time or not?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arrow of time is due to thermodynamics: i.e. the realization of a macroscopic final state is statistically more probably than the initial state.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It is not assigned to a time-reversal asymmetry in the laws of physics.</a:t>
            </a:r>
          </a:p>
          <a:p>
            <a:pPr lvl="8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0099"/>
                </a:solidFill>
              </a:rPr>
              <a:t>Classical Theory (Newton mechanics, Maxwell Electrodynamics) are invariant under C,P,T operations, i.e. they conserve C,P,T symmetry</a:t>
            </a:r>
            <a:endParaRPr lang="en-US" sz="2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CPT </a:t>
            </a:r>
            <a:r>
              <a:rPr lang="nl-NL" dirty="0" err="1" smtClean="0"/>
              <a:t>Violation</a:t>
            </a:r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6" name="Picture 3" descr="C:\Users\Marcel\Documents\Fun\Pictures\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3290897" cy="489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85006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18-12-2007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15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928662" y="1428736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8662" y="1928802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8662" y="2428868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8662" y="3000372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224" y="3571876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7224" y="4143380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7224" y="4643446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7224" y="5143512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56494" y="3286124"/>
            <a:ext cx="442836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284990" y="3285330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6514" y="335676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58018" y="335676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29522" y="335676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001026" y="335676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36811" y="3392487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108315" y="3392487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679819" y="3392487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71942"/>
            <a:ext cx="937913" cy="1095373"/>
          </a:xfrm>
          <a:prstGeom prst="rect">
            <a:avLst/>
          </a:prstGeom>
          <a:noFill/>
        </p:spPr>
      </p:pic>
      <p:pic>
        <p:nvPicPr>
          <p:cNvPr id="39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190883"/>
            <a:ext cx="937913" cy="1095373"/>
          </a:xfrm>
          <a:prstGeom prst="rect">
            <a:avLst/>
          </a:prstGeom>
          <a:noFill/>
        </p:spPr>
      </p:pic>
      <p:pic>
        <p:nvPicPr>
          <p:cNvPr id="38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357430"/>
            <a:ext cx="937913" cy="1095373"/>
          </a:xfrm>
          <a:prstGeom prst="rect">
            <a:avLst/>
          </a:prstGeom>
          <a:noFill/>
        </p:spPr>
      </p:pic>
      <p:pic>
        <p:nvPicPr>
          <p:cNvPr id="35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00174"/>
            <a:ext cx="937913" cy="1095373"/>
          </a:xfrm>
          <a:prstGeom prst="rect">
            <a:avLst/>
          </a:prstGeom>
          <a:noFill/>
        </p:spPr>
      </p:pic>
      <p:pic>
        <p:nvPicPr>
          <p:cNvPr id="652290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666721"/>
            <a:ext cx="937913" cy="1095373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000100" y="5715016"/>
            <a:ext cx="6668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At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crossing</a:t>
            </a:r>
            <a:r>
              <a:rPr lang="nl-NL" dirty="0" smtClean="0"/>
              <a:t>: 50% - 50% </a:t>
            </a:r>
            <a:r>
              <a:rPr lang="nl-NL" dirty="0" err="1" smtClean="0"/>
              <a:t>choice</a:t>
            </a:r>
            <a:r>
              <a:rPr lang="nl-NL" dirty="0" smtClean="0"/>
              <a:t> to go </a:t>
            </a:r>
            <a:r>
              <a:rPr lang="nl-NL" dirty="0" err="1" smtClean="0"/>
              <a:t>left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right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decisions</a:t>
            </a:r>
            <a:r>
              <a:rPr lang="nl-NL" dirty="0" smtClean="0"/>
              <a:t>: invert the </a:t>
            </a:r>
            <a:r>
              <a:rPr lang="nl-NL" dirty="0" err="1" smtClean="0"/>
              <a:t>velocity</a:t>
            </a:r>
            <a:r>
              <a:rPr lang="nl-NL" dirty="0" smtClean="0"/>
              <a:t> of the </a:t>
            </a:r>
            <a:r>
              <a:rPr lang="nl-NL" dirty="0" err="1" smtClean="0"/>
              <a:t>final</a:t>
            </a:r>
            <a:r>
              <a:rPr lang="nl-NL" dirty="0" smtClean="0"/>
              <a:t> state and return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Do we end up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initial</a:t>
            </a:r>
            <a:r>
              <a:rPr lang="nl-NL" dirty="0" smtClean="0"/>
              <a:t> state?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Macroscopic</a:t>
            </a:r>
            <a:r>
              <a:rPr lang="nl-NL" dirty="0" smtClean="0"/>
              <a:t> time </a:t>
            </a:r>
            <a:r>
              <a:rPr lang="nl-NL" dirty="0" err="1" smtClean="0"/>
              <a:t>reversal</a:t>
            </a:r>
            <a:r>
              <a:rPr lang="nl-NL" dirty="0" smtClean="0"/>
              <a:t>     </a:t>
            </a:r>
            <a:r>
              <a:rPr lang="nl-NL" sz="2400" dirty="0" smtClean="0"/>
              <a:t>(T.D. Lee)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5215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2752 C -0.13837 0.02937 -0.15295 -0.00069 -0.13715 0.06221 C -0.1368 0.06892 -0.1368 0.07562 -0.13593 0.0821 C -0.13541 0.08603 -0.13316 0.0932 -0.13316 0.0932 C -0.13368 0.09736 -0.13159 0.1043 -0.13455 0.10592 C -0.14305 0.11031 -0.15277 0.10685 -0.16198 0.10777 C -0.16614 0.10823 -0.17014 0.10916 -0.1743 0.10962 C -0.18385 0.11055 -0.1934 0.11078 -0.20295 0.11147 C -0.20364 0.12488 -0.20087 0.14038 -0.20989 0.14778 C -0.21128 0.15333 -0.2125 0.15888 -0.21389 0.16443 C -0.21441 0.16859 -0.21232 0.17553 -0.21527 0.17715 C -0.22673 0.18293 -0.24045 0.17946 -0.25225 0.17715 C -0.24982 0.16142 -0.2493 0.14662 -0.24548 0.13136 C -0.2493 0.08187 -0.246 0.06637 -0.33455 0.11494 C -0.34409 0.12026 -0.33559 0.15148 -0.33177 0.16605 C -0.33663 0.20421 -0.28837 0.18201 -0.26736 0.18247 C -0.26805 0.19056 -0.26979 0.1982 -0.27014 0.20629 C -0.271 0.22456 -0.26059 0.25 -0.27152 0.2611 C -0.28611 0.27567 -0.30798 0.26226 -0.32621 0.26295 C -0.32361 0.27266 -0.32725 0.2759 -0.33177 0.28469 C -0.33541 0.29186 -0.33611 0.30018 -0.33715 0.30851 C -0.33767 0.32007 -0.33611 0.3321 -0.33854 0.3432 C -0.33871 0.34436 -0.34739 0.3395 -0.34826 0.3395 C -0.36232 0.33834 -0.37656 0.33834 -0.39062 0.33765 C -0.38941 0.32493 -0.38507 0.3099 -0.38784 0.29764 C -0.38837 0.28793 -0.38611 0.27706 -0.38923 0.26827 C -0.38993 0.26619 -0.40503 0.27359 -0.40712 0.27382 C -0.41718 0.27475 -0.42708 0.27498 -0.43715 0.27567 C -0.44427 0.27243 -0.43993 0.27382 -0.45087 0.27382 " pathEditMode="relative" ptsTypes="ffffffffffffffffffffffffffffA">
                                      <p:cBhvr>
                                        <p:cTn id="32" dur="2000" fill="hold"/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0.00463 C -0.07465 -0.00138 -0.1059 -0.00115 -0.12621 -0.00277 C -0.15295 -0.01456 -0.1408 0.01619 -0.13993 0.04649 C -0.14462 0.10199 -0.13246 0.00764 -0.20573 0.06476 C -0.21597 0.07285 -0.20486 0.09644 -0.20434 0.11217 C -0.20729 0.16721 -0.21597 0.13946 -0.27691 0.13784 C -0.27534 0.12581 -0.271 0.11679 -0.26875 0.105 C -0.27083 0.09112 -0.27291 0.06291 -0.27291 0.06291 C -0.29462 0.06476 -0.31892 0.07193 -0.33993 0.06476 C -0.34618 0.05273 -0.34253 0.06198 -0.34132 0.03562 C -0.34027 0.01434 -0.34305 0.00648 -0.33593 -0.00809 C -0.33541 -0.01179 -0.33385 -0.01549 -0.33455 -0.01919 C -0.33489 -0.02104 -0.33715 -0.02104 -0.33854 -0.02104 C -0.36041 -0.0222 -0.38246 -0.0222 -0.40434 -0.02289 C -0.40225 -0.03654 -0.39791 -0.04879 -0.39618 -0.0629 C -0.39687 -0.07886 -0.39896 -0.09458 -0.39896 -0.11031 " pathEditMode="relative" ptsTypes="fffffffffffffff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55042E-7 C -0.04097 0.00139 -0.07673 0.00601 -0.1177 0.0074 C -0.11649 0.01711 -0.11562 0.02243 -0.11232 0.03099 C -0.11093 0.03839 -0.11007 0.04302 -0.10677 0.04926 C -0.10677 0.04926 -0.10329 0.08719 -0.10677 0.0895 C -0.11545 0.09528 -0.12604 0.09089 -0.13559 0.09135 C -0.14739 0.09204 -0.15937 0.09251 -0.17118 0.0932 C -0.16632 0.11864 -0.16927 0.14177 -0.17534 0.16605 C -0.17829 0.17808 -0.19444 0.16721 -0.20399 0.1679 C -0.21649 0.17345 -0.23003 0.16767 -0.24236 0.17345 C -0.24184 0.19889 -0.24427 0.22479 -0.24097 0.25 C -0.24045 0.2537 -0.23281 0.2463 -0.23281 0.2463 C -0.23194 0.24399 -0.23159 0.24075 -0.23003 0.23913 C -0.22777 0.23705 -0.21041 0.23404 -0.20816 0.23358 C -0.19583 0.23427 -0.18298 0.23104 -0.17118 0.23543 C -0.16701 0.23705 -0.17534 0.25185 -0.17534 0.25185 C -0.17482 0.27243 -0.17395 0.29325 -0.17395 0.31383 C -0.17395 0.3247 -0.16788 0.34228 -0.17534 0.34667 C -0.19132 0.35592 -0.21007 0.34551 -0.22743 0.34482 C -0.23038 0.33881 -0.22899 0.34089 -0.23142 0.33765 " pathEditMode="relative" ptsTypes="fffffffffffffffffff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1434E-6 C -0.0283 -0.00069 -0.05851 0.01203 -0.0849 -0.00185 C -0.09514 -0.00717 -0.08577 -0.03099 -0.08629 -0.04556 C -0.08715 -0.06753 -0.08663 -0.09181 -0.09028 -0.11309 C -0.1158 -0.1124 -0.1415 -0.11309 -0.16702 -0.11124 C -0.16858 -0.11101 -0.16406 -0.10939 -0.16302 -0.10777 C -0.16215 -0.10615 -0.16198 -0.10407 -0.16163 -0.10222 C -0.1599 -0.0932 -0.15868 -0.08626 -0.15469 -0.0784 C -0.15087 -0.04463 -0.15174 -0.06267 -0.1533 -0.02382 C -0.1599 -0.02521 -0.16615 -0.02706 -0.17257 -0.02914 C -0.17535 -0.02845 -0.17795 -0.02752 -0.18073 -0.02729 C -0.19861 -0.02636 -0.21667 -0.02937 -0.2342 -0.02567 C -0.23646 -0.02521 -0.23334 -0.01943 -0.23281 -0.01642 C -0.23195 -0.01156 -0.23004 -0.00185 -0.23004 -0.00185 C -0.2283 0.06036 -0.21979 0.05042 -0.26302 0.05296 C -0.27205 0.05412 -0.28125 0.05527 -0.29028 0.05666 C -0.29306 0.05712 -0.29792 0.05458 -0.29861 0.05828 C -0.3007 0.06961 -0.29775 0.08141 -0.29722 0.09297 C -0.29775 0.10569 -0.29202 0.12211 -0.29861 0.13136 C -0.30747 0.14362 -0.32431 0.13298 -0.33698 0.13506 C -0.33837 0.14547 -0.34028 0.14963 -0.34375 0.15865 C -0.34775 0.18478 -0.34653 0.17068 -0.34653 0.20074 " pathEditMode="relative" ptsTypes="fffffffffffffffffffff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0.0333 C -0.15156 0.03099 -0.1283 0.05966 -0.13854 0.0185 C -0.13941 -0.01573 -0.13941 -0.03793 -0.14409 -0.06892 C -0.14462 -0.07817 -0.1401 -0.09089 -0.14548 -0.09644 C -0.15156 -0.10292 -0.16093 -0.09552 -0.16875 -0.09459 C -0.1842 -0.09274 -0.19878 -0.08233 -0.21389 -0.07817 C -0.21267 -0.06221 -0.21389 -0.04394 -0.20989 -0.02891 C -0.20902 -0.01827 -0.2085 0.00578 -0.20434 0.0185 C -0.20277 0.02312 -0.20069 0.02706 -0.19896 0.03145 C -0.19809 0.0333 -0.19479 0.03561 -0.19618 0.03677 C -0.19809 0.03839 -0.20069 0.03515 -0.20295 0.03492 C -0.21718 0.03399 -0.23125 0.03376 -0.24548 0.0333 C -0.2493 0.01804 -0.24705 0.00092 -0.24409 -0.01434 C -0.24288 -0.02105 -0.23993 -0.03423 -0.23993 -0.03423 C -0.24062 -0.04117 -0.24045 -0.05435 -0.24548 -0.0599 C -0.24982 -0.06476 -0.25885 -0.06591 -0.26319 -0.06707 C -0.27239 -0.06961 -0.28142 -0.07239 -0.29062 -0.07447 C -0.29618 -0.07378 -0.30191 -0.0747 -0.30712 -0.07262 C -0.3085 -0.07193 -0.3085 -0.06892 -0.3085 -0.06707 C -0.3085 -0.0599 -0.30781 -0.0525 -0.30712 -0.04533 C -0.30642 -0.03909 -0.30434 -0.02706 -0.30434 -0.02706 C -0.30295 -0.00324 -0.30121 0.02035 -0.30017 0.04417 C -0.30764 0.04741 -0.32048 0.04047 -0.3276 0.03862 C -0.34757 0.0333 -0.36059 0.03261 -0.38246 0.03145 C -0.40173 0.02289 -0.38906 -0.01735 -0.38663 -0.03978 C -0.38819 -0.05967 -0.38854 -0.18085 -0.45364 -0.07262 C -0.47048 -0.04464 -0.45451 -0.00093 -0.45503 0.03492 C -0.46562 0.02474 -0.4868 0.01665 -0.50017 0.01503 C -0.50712 0.01411 -0.52083 0.01318 -0.52083 0.01318 " pathEditMode="relative" ptsTypes="ffffffffffffffffffffffffffff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18-12-2007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5D30-BD27-4AD0-A616-23EAE89D1F94}" type="slidenum">
              <a:rPr lang="nl-NL" smtClean="0"/>
              <a:pPr/>
              <a:t>16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928662" y="1428736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8662" y="1928802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8662" y="2428868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8662" y="3000372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7224" y="3571876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7224" y="4143380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7224" y="4643446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7224" y="5143512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56494" y="3286124"/>
            <a:ext cx="442836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284990" y="3285330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6514" y="335676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58018" y="335676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29522" y="335676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001026" y="3356768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36811" y="3392487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108315" y="3392487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679819" y="3392487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71942"/>
            <a:ext cx="937913" cy="1095373"/>
          </a:xfrm>
          <a:prstGeom prst="rect">
            <a:avLst/>
          </a:prstGeom>
          <a:noFill/>
        </p:spPr>
      </p:pic>
      <p:pic>
        <p:nvPicPr>
          <p:cNvPr id="39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190883"/>
            <a:ext cx="937913" cy="1095373"/>
          </a:xfrm>
          <a:prstGeom prst="rect">
            <a:avLst/>
          </a:prstGeom>
          <a:noFill/>
        </p:spPr>
      </p:pic>
      <p:pic>
        <p:nvPicPr>
          <p:cNvPr id="38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357430"/>
            <a:ext cx="937913" cy="1095373"/>
          </a:xfrm>
          <a:prstGeom prst="rect">
            <a:avLst/>
          </a:prstGeom>
          <a:noFill/>
        </p:spPr>
      </p:pic>
      <p:pic>
        <p:nvPicPr>
          <p:cNvPr id="35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00174"/>
            <a:ext cx="937913" cy="1095373"/>
          </a:xfrm>
          <a:prstGeom prst="rect">
            <a:avLst/>
          </a:prstGeom>
          <a:noFill/>
        </p:spPr>
      </p:pic>
      <p:pic>
        <p:nvPicPr>
          <p:cNvPr id="652290" name="Picture 2" descr="225629_fat_guy_in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666721"/>
            <a:ext cx="937913" cy="1095373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1000100" y="5715016"/>
            <a:ext cx="6668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At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crossing</a:t>
            </a:r>
            <a:r>
              <a:rPr lang="nl-NL" dirty="0" smtClean="0"/>
              <a:t>: 50% - 50% </a:t>
            </a:r>
            <a:r>
              <a:rPr lang="nl-NL" dirty="0" err="1" smtClean="0"/>
              <a:t>choice</a:t>
            </a:r>
            <a:r>
              <a:rPr lang="nl-NL" dirty="0" smtClean="0"/>
              <a:t> to go </a:t>
            </a:r>
            <a:r>
              <a:rPr lang="nl-NL" dirty="0" err="1" smtClean="0"/>
              <a:t>left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right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decisions</a:t>
            </a:r>
            <a:r>
              <a:rPr lang="nl-NL" dirty="0" smtClean="0"/>
              <a:t>: invert the </a:t>
            </a:r>
            <a:r>
              <a:rPr lang="nl-NL" dirty="0" err="1" smtClean="0"/>
              <a:t>velocity</a:t>
            </a:r>
            <a:r>
              <a:rPr lang="nl-NL" dirty="0" smtClean="0"/>
              <a:t> of the </a:t>
            </a:r>
            <a:r>
              <a:rPr lang="nl-NL" dirty="0" err="1" smtClean="0"/>
              <a:t>final</a:t>
            </a:r>
            <a:r>
              <a:rPr lang="nl-NL" dirty="0" smtClean="0"/>
              <a:t> state and return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Do we end up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initial</a:t>
            </a:r>
            <a:r>
              <a:rPr lang="nl-NL" dirty="0" smtClean="0"/>
              <a:t> state?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Macroscopic</a:t>
            </a:r>
            <a:r>
              <a:rPr lang="nl-NL" dirty="0" smtClean="0"/>
              <a:t> time </a:t>
            </a:r>
            <a:r>
              <a:rPr lang="nl-NL" dirty="0" err="1" smtClean="0"/>
              <a:t>reversal</a:t>
            </a:r>
            <a:r>
              <a:rPr lang="nl-NL" dirty="0" smtClean="0"/>
              <a:t>     </a:t>
            </a:r>
            <a:r>
              <a:rPr lang="nl-NL" sz="2400" dirty="0" smtClean="0"/>
              <a:t>(T.D. Lee)</a:t>
            </a:r>
            <a:endParaRPr lang="nl-NL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42910" y="1857364"/>
            <a:ext cx="1874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Very</a:t>
            </a:r>
            <a:r>
              <a:rPr lang="nl-NL" sz="2400" dirty="0" smtClean="0"/>
              <a:t> </a:t>
            </a:r>
            <a:r>
              <a:rPr lang="nl-NL" sz="2400" dirty="0" err="1" smtClean="0"/>
              <a:t>unlikely</a:t>
            </a:r>
            <a:r>
              <a:rPr lang="nl-NL" sz="2400" dirty="0" smtClean="0"/>
              <a:t>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5505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2752 C -0.13837 0.02937 -0.15295 -0.00069 -0.13715 0.06221 C -0.1368 0.06892 -0.1368 0.07562 -0.13593 0.0821 C -0.13541 0.08603 -0.13316 0.0932 -0.13316 0.0932 C -0.13368 0.09736 -0.13159 0.1043 -0.13455 0.10592 C -0.14305 0.11031 -0.15277 0.10685 -0.16198 0.10777 C -0.16614 0.10823 -0.17014 0.10916 -0.1743 0.10962 C -0.18385 0.11055 -0.1934 0.11078 -0.20295 0.11147 C -0.20364 0.12488 -0.20087 0.14038 -0.20989 0.14778 C -0.21128 0.15333 -0.2125 0.15888 -0.21389 0.16443 C -0.21441 0.16859 -0.21232 0.17553 -0.21527 0.17715 C -0.22673 0.18293 -0.24045 0.17946 -0.25225 0.17715 C -0.24982 0.16142 -0.2493 0.14662 -0.24548 0.13136 C -0.2493 0.08187 -0.246 0.06637 -0.33455 0.11494 C -0.34409 0.12026 -0.33559 0.15148 -0.33177 0.16605 C -0.33663 0.20421 -0.28837 0.18201 -0.26736 0.18247 C -0.26805 0.19056 -0.26979 0.1982 -0.27014 0.20629 C -0.271 0.22456 -0.26059 0.25 -0.27152 0.2611 C -0.28611 0.27567 -0.30798 0.26226 -0.32621 0.26295 C -0.32361 0.27266 -0.32725 0.2759 -0.33177 0.28469 C -0.33541 0.29186 -0.33611 0.30018 -0.33715 0.30851 C -0.33767 0.32007 -0.33611 0.3321 -0.33854 0.3432 C -0.33871 0.34436 -0.34739 0.3395 -0.34826 0.3395 C -0.36232 0.33834 -0.37656 0.33834 -0.39062 0.33765 C -0.38941 0.32493 -0.38507 0.3099 -0.38784 0.29764 C -0.38837 0.28793 -0.38611 0.27706 -0.38923 0.26827 C -0.38993 0.26619 -0.40503 0.27359 -0.40712 0.27382 C -0.41718 0.27475 -0.42708 0.27498 -0.43715 0.27567 C -0.44427 0.27243 -0.43993 0.27382 -0.45087 0.27382 " pathEditMode="relative" ptsTypes="ffffffffffffffffffffffffffffA">
                                      <p:cBhvr>
                                        <p:cTn id="6" dur="2000" spd="-100000" fill="hold"/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0.00463 C -0.07465 -0.00138 -0.1059 -0.00115 -0.12621 -0.00277 C -0.15295 -0.01456 -0.1408 0.01619 -0.13993 0.04649 C -0.14462 0.10199 -0.13246 0.00764 -0.20573 0.06476 C -0.21597 0.07285 -0.20486 0.09644 -0.20434 0.11217 C -0.20729 0.16721 -0.21597 0.13946 -0.27691 0.13784 C -0.27534 0.12581 -0.271 0.11679 -0.26875 0.105 C -0.27083 0.09112 -0.27291 0.06291 -0.27291 0.06291 C -0.29462 0.06476 -0.31892 0.07193 -0.33993 0.06476 C -0.34618 0.05273 -0.34253 0.06198 -0.34132 0.03562 C -0.34027 0.01434 -0.34305 0.00648 -0.33593 -0.00809 C -0.33541 -0.01179 -0.33385 -0.01549 -0.33455 -0.01919 C -0.33489 -0.02104 -0.33715 -0.02104 -0.33854 -0.02104 C -0.36041 -0.0222 -0.38246 -0.0222 -0.40434 -0.02289 C -0.40225 -0.03654 -0.39791 -0.04879 -0.39618 -0.0629 C -0.39687 -0.07886 -0.39896 -0.09458 -0.39896 -0.11031 " pathEditMode="relative" ptsTypes="fffffffffffffffA">
                                      <p:cBhvr>
                                        <p:cTn id="8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074 C -0.096 0.00879 -0.07673 0.00601 -0.11771 0.0074 C -0.11649 0.01711 -0.11562 0.02243 -0.11232 0.03099 C -0.11093 0.03839 -0.11007 0.04301 -0.10677 0.04926 C -0.10677 0.04949 -0.1033 0.08719 -0.10677 0.0895 C -0.11545 0.09528 -0.12604 0.09089 -0.13559 0.09135 C -0.14739 0.09204 -0.15937 0.09251 -0.17118 0.0932 C -0.16632 0.11864 -0.16927 0.14177 -0.17534 0.16605 C -0.1783 0.17808 -0.19444 0.16721 -0.20399 0.1679 C -0.21649 0.17345 -0.23003 0.16767 -0.24236 0.17345 C -0.24184 0.19889 -0.24427 0.22479 -0.24097 0.25 C -0.24045 0.2537 -0.23281 0.2463 -0.23281 0.24653 C -0.23194 0.24399 -0.23159 0.24075 -0.23003 0.23913 C -0.22777 0.23705 -0.21041 0.23404 -0.20816 0.23358 C -0.19583 0.23427 -0.18298 0.23104 -0.17118 0.23543 C -0.16701 0.23705 -0.17534 0.25185 -0.17534 0.25208 C -0.17482 0.27243 -0.17396 0.29325 -0.17396 0.31383 C -0.17396 0.3247 -0.16788 0.34227 -0.17534 0.34667 C -0.19132 0.35592 -0.21007 0.34551 -0.22743 0.34482 C -0.23038 0.33881 -0.22899 0.34089 -0.23142 0.33765 " pathEditMode="relative" rAng="0" ptsTypes="ffffffffffffffffffff">
                                      <p:cBhvr>
                                        <p:cTn id="10" dur="2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17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5 0.00833 C -0.0533 0.00833 -0.04809 0.00741 -0.05364 0.00648 C -0.0592 0.00556 -0.08021 0.01111 -0.08576 0.00324 C -0.096 -0.00208 -0.08663 -0.0259 -0.08715 -0.04047 C -0.08802 -0.06244 -0.0875 -0.08672 -0.09114 -0.108 C -0.11666 -0.1073 -0.14236 -0.108 -0.16788 -0.10615 C -0.16944 -0.10592 -0.16493 -0.1043 -0.16389 -0.10268 C -0.16302 -0.10106 -0.16284 -0.09898 -0.1625 -0.09713 C -0.16076 -0.08811 -0.15955 -0.08117 -0.15555 -0.07331 C -0.15173 -0.03954 -0.1526 -0.05758 -0.15416 -0.01873 C -0.16076 -0.02012 -0.16701 -0.02197 -0.17343 -0.02405 C -0.17621 -0.02335 -0.17882 -0.02243 -0.18159 -0.0222 C -0.19948 -0.02127 -0.21753 -0.02428 -0.23507 -0.02058 C -0.23732 -0.02012 -0.2342 -0.01433 -0.23368 -0.01133 C -0.23281 -0.00647 -0.2309 0.00324 -0.2309 0.00347 C -0.22916 0.06545 -0.22066 0.05551 -0.26389 0.05805 C -0.27291 0.05921 -0.28212 0.06037 -0.29114 0.06175 C -0.29392 0.06222 -0.29878 0.05967 -0.29948 0.06337 C -0.30156 0.0747 -0.29861 0.0865 -0.29809 0.09806 C -0.29861 0.11078 -0.29288 0.1272 -0.29948 0.13645 C -0.30833 0.14871 -0.32517 0.13807 -0.33784 0.14015 C -0.33923 0.15056 -0.34114 0.15472 -0.34462 0.16374 C -0.34861 0.18988 -0.34739 0.17577 -0.34739 0.20583 " pathEditMode="relative" rAng="0" ptsTypes="fafffffffffffffffffffff">
                                      <p:cBhvr>
                                        <p:cTn id="12" dur="2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4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0.0333 C -0.15156 0.03099 -0.1283 0.05966 -0.13854 0.0185 C -0.13941 -0.01573 -0.13941 -0.03793 -0.14409 -0.06892 C -0.14462 -0.07817 -0.1401 -0.09089 -0.14548 -0.09644 C -0.15156 -0.10292 -0.16093 -0.09552 -0.16875 -0.09459 C -0.1842 -0.09274 -0.19878 -0.08233 -0.21389 -0.07817 C -0.21267 -0.06221 -0.21389 -0.04394 -0.20989 -0.02891 C -0.20902 -0.01827 -0.2085 0.00578 -0.20434 0.0185 C -0.20277 0.02312 -0.20069 0.02706 -0.19896 0.03145 C -0.19809 0.0333 -0.19479 0.03561 -0.19618 0.03677 C -0.19809 0.03839 -0.20069 0.03515 -0.20295 0.03492 C -0.21718 0.03399 -0.23125 0.03376 -0.24548 0.0333 C -0.2493 0.01804 -0.24705 0.00092 -0.24409 -0.01434 C -0.24288 -0.02105 -0.23993 -0.03423 -0.23993 -0.03423 C -0.24062 -0.04117 -0.24045 -0.05435 -0.24548 -0.0599 C -0.24982 -0.06476 -0.25885 -0.06591 -0.26319 -0.06707 C -0.27239 -0.06961 -0.28142 -0.07239 -0.29062 -0.07447 C -0.29618 -0.07378 -0.30191 -0.0747 -0.30712 -0.07262 C -0.3085 -0.07193 -0.3085 -0.06892 -0.3085 -0.06707 C -0.3085 -0.0599 -0.30781 -0.0525 -0.30712 -0.04533 C -0.30642 -0.03909 -0.30434 -0.02706 -0.30434 -0.02706 C -0.30295 -0.00324 -0.30121 0.02035 -0.30017 0.04417 C -0.30764 0.04741 -0.32048 0.04047 -0.3276 0.03862 C -0.34757 0.0333 -0.36059 0.03261 -0.38246 0.03145 C -0.40173 0.02289 -0.38906 -0.01735 -0.38663 -0.03978 C -0.38819 -0.05967 -0.38854 -0.18085 -0.45364 -0.07262 C -0.47048 -0.04464 -0.45451 -0.00093 -0.45503 0.03492 C -0.46562 0.02474 -0.4868 0.01665 -0.50017 0.01503 C -0.50712 0.01411 -0.52083 0.01318 -0.52083 0.01318 " pathEditMode="relative" ptsTypes="ffffffffffffffffffffffffffffA">
                                      <p:cBhvr>
                                        <p:cTn id="14" dur="2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BBA-A24C-4DEB-B775-6A87B7A55DD9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Parity Violation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09600" y="2438400"/>
            <a:ext cx="1524000" cy="2667000"/>
            <a:chOff x="672" y="1584"/>
            <a:chExt cx="960" cy="1680"/>
          </a:xfrm>
        </p:grpSpPr>
        <p:sp>
          <p:nvSpPr>
            <p:cNvPr id="131113" name="Line 41"/>
            <p:cNvSpPr>
              <a:spLocks noChangeShapeType="1"/>
            </p:cNvSpPr>
            <p:nvPr/>
          </p:nvSpPr>
          <p:spPr bwMode="auto">
            <a:xfrm flipH="1">
              <a:off x="1104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>
              <a:off x="768" y="1776"/>
              <a:ext cx="768" cy="1296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77" name="AutoShape 5"/>
            <p:cNvSpPr>
              <a:spLocks noChangeArrowheads="1"/>
            </p:cNvSpPr>
            <p:nvPr/>
          </p:nvSpPr>
          <p:spPr bwMode="auto">
            <a:xfrm>
              <a:off x="1584" y="196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>
              <a:off x="1584" y="268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>
              <a:off x="672" y="196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>
              <a:off x="672" y="268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>
              <a:off x="720" y="28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>
              <a:off x="720" y="21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>
              <a:off x="1536" y="21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84" name="Line 12"/>
            <p:cNvSpPr>
              <a:spLocks noChangeShapeType="1"/>
            </p:cNvSpPr>
            <p:nvPr/>
          </p:nvSpPr>
          <p:spPr bwMode="auto">
            <a:xfrm>
              <a:off x="1536" y="28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85" name="AutoShape 13"/>
            <p:cNvSpPr>
              <a:spLocks noChangeArrowheads="1"/>
            </p:cNvSpPr>
            <p:nvPr/>
          </p:nvSpPr>
          <p:spPr bwMode="auto">
            <a:xfrm>
              <a:off x="864" y="3072"/>
              <a:ext cx="576" cy="192"/>
            </a:xfrm>
            <a:custGeom>
              <a:avLst/>
              <a:gdLst>
                <a:gd name="G0" fmla="+- 2536 0 0"/>
                <a:gd name="G1" fmla="+- 21600 0 2536"/>
                <a:gd name="G2" fmla="*/ 2536 1 2"/>
                <a:gd name="G3" fmla="+- 21600 0 G2"/>
                <a:gd name="G4" fmla="+/ 2536 21600 2"/>
                <a:gd name="G5" fmla="+/ G1 0 2"/>
                <a:gd name="G6" fmla="*/ 21600 21600 2536"/>
                <a:gd name="G7" fmla="*/ G6 1 2"/>
                <a:gd name="G8" fmla="+- 21600 0 G7"/>
                <a:gd name="G9" fmla="*/ 21600 1 2"/>
                <a:gd name="G10" fmla="+- 2536 0 G9"/>
                <a:gd name="G11" fmla="?: G10 G8 0"/>
                <a:gd name="G12" fmla="?: G10 G7 21600"/>
                <a:gd name="T0" fmla="*/ 20332 w 21600"/>
                <a:gd name="T1" fmla="*/ 10800 h 21600"/>
                <a:gd name="T2" fmla="*/ 10800 w 21600"/>
                <a:gd name="T3" fmla="*/ 21600 h 21600"/>
                <a:gd name="T4" fmla="*/ 1268 w 21600"/>
                <a:gd name="T5" fmla="*/ 10800 h 21600"/>
                <a:gd name="T6" fmla="*/ 10800 w 21600"/>
                <a:gd name="T7" fmla="*/ 0 h 21600"/>
                <a:gd name="T8" fmla="*/ 3068 w 21600"/>
                <a:gd name="T9" fmla="*/ 3068 h 21600"/>
                <a:gd name="T10" fmla="*/ 18532 w 21600"/>
                <a:gd name="T11" fmla="*/ 18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6" y="21600"/>
                  </a:lnTo>
                  <a:lnTo>
                    <a:pt x="1906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31086" name="AutoShape 14"/>
            <p:cNvSpPr>
              <a:spLocks noChangeArrowheads="1"/>
            </p:cNvSpPr>
            <p:nvPr/>
          </p:nvSpPr>
          <p:spPr bwMode="auto">
            <a:xfrm rot="10800000">
              <a:off x="864" y="1584"/>
              <a:ext cx="576" cy="192"/>
            </a:xfrm>
            <a:custGeom>
              <a:avLst/>
              <a:gdLst>
                <a:gd name="G0" fmla="+- 2536 0 0"/>
                <a:gd name="G1" fmla="+- 21600 0 2536"/>
                <a:gd name="G2" fmla="*/ 2536 1 2"/>
                <a:gd name="G3" fmla="+- 21600 0 G2"/>
                <a:gd name="G4" fmla="+/ 2536 21600 2"/>
                <a:gd name="G5" fmla="+/ G1 0 2"/>
                <a:gd name="G6" fmla="*/ 21600 21600 2536"/>
                <a:gd name="G7" fmla="*/ G6 1 2"/>
                <a:gd name="G8" fmla="+- 21600 0 G7"/>
                <a:gd name="G9" fmla="*/ 21600 1 2"/>
                <a:gd name="G10" fmla="+- 2536 0 G9"/>
                <a:gd name="G11" fmla="?: G10 G8 0"/>
                <a:gd name="G12" fmla="?: G10 G7 21600"/>
                <a:gd name="T0" fmla="*/ 20332 w 21600"/>
                <a:gd name="T1" fmla="*/ 10800 h 21600"/>
                <a:gd name="T2" fmla="*/ 10800 w 21600"/>
                <a:gd name="T3" fmla="*/ 21600 h 21600"/>
                <a:gd name="T4" fmla="*/ 1268 w 21600"/>
                <a:gd name="T5" fmla="*/ 10800 h 21600"/>
                <a:gd name="T6" fmla="*/ 10800 w 21600"/>
                <a:gd name="T7" fmla="*/ 0 h 21600"/>
                <a:gd name="T8" fmla="*/ 3068 w 21600"/>
                <a:gd name="T9" fmla="*/ 3068 h 21600"/>
                <a:gd name="T10" fmla="*/ 18532 w 21600"/>
                <a:gd name="T11" fmla="*/ 18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6" y="21600"/>
                  </a:lnTo>
                  <a:lnTo>
                    <a:pt x="1906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>
              <a:off x="1200" y="23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>
              <a:off x="816" y="23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12" name="Line 40"/>
            <p:cNvSpPr>
              <a:spLocks noChangeShapeType="1"/>
            </p:cNvSpPr>
            <p:nvPr/>
          </p:nvSpPr>
          <p:spPr bwMode="auto">
            <a:xfrm>
              <a:off x="768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14" name="Line 42"/>
            <p:cNvSpPr>
              <a:spLocks noChangeShapeType="1"/>
            </p:cNvSpPr>
            <p:nvPr/>
          </p:nvSpPr>
          <p:spPr bwMode="auto">
            <a:xfrm>
              <a:off x="1152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15" name="Line 43"/>
            <p:cNvSpPr>
              <a:spLocks noChangeShapeType="1"/>
            </p:cNvSpPr>
            <p:nvPr/>
          </p:nvSpPr>
          <p:spPr bwMode="auto">
            <a:xfrm flipV="1">
              <a:off x="1488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16" name="Line 44"/>
            <p:cNvSpPr>
              <a:spLocks noChangeShapeType="1"/>
            </p:cNvSpPr>
            <p:nvPr/>
          </p:nvSpPr>
          <p:spPr bwMode="auto">
            <a:xfrm>
              <a:off x="816" y="292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17" name="Line 45"/>
            <p:cNvSpPr>
              <a:spLocks noChangeShapeType="1"/>
            </p:cNvSpPr>
            <p:nvPr/>
          </p:nvSpPr>
          <p:spPr bwMode="auto">
            <a:xfrm>
              <a:off x="768" y="28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18" name="Line 46"/>
            <p:cNvSpPr>
              <a:spLocks noChangeShapeType="1"/>
            </p:cNvSpPr>
            <p:nvPr/>
          </p:nvSpPr>
          <p:spPr bwMode="auto">
            <a:xfrm flipH="1">
              <a:off x="1488" y="28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010400" y="2438400"/>
            <a:ext cx="1524000" cy="2667000"/>
            <a:chOff x="672" y="1584"/>
            <a:chExt cx="960" cy="1680"/>
          </a:xfrm>
        </p:grpSpPr>
        <p:sp>
          <p:nvSpPr>
            <p:cNvPr id="131122" name="Line 50"/>
            <p:cNvSpPr>
              <a:spLocks noChangeShapeType="1"/>
            </p:cNvSpPr>
            <p:nvPr/>
          </p:nvSpPr>
          <p:spPr bwMode="auto">
            <a:xfrm flipH="1">
              <a:off x="1104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23" name="AutoShape 51"/>
            <p:cNvSpPr>
              <a:spLocks noChangeArrowheads="1"/>
            </p:cNvSpPr>
            <p:nvPr/>
          </p:nvSpPr>
          <p:spPr bwMode="auto">
            <a:xfrm>
              <a:off x="768" y="1776"/>
              <a:ext cx="768" cy="1296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4" name="AutoShape 52"/>
            <p:cNvSpPr>
              <a:spLocks noChangeArrowheads="1"/>
            </p:cNvSpPr>
            <p:nvPr/>
          </p:nvSpPr>
          <p:spPr bwMode="auto">
            <a:xfrm>
              <a:off x="1584" y="196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5" name="AutoShape 53"/>
            <p:cNvSpPr>
              <a:spLocks noChangeArrowheads="1"/>
            </p:cNvSpPr>
            <p:nvPr/>
          </p:nvSpPr>
          <p:spPr bwMode="auto">
            <a:xfrm>
              <a:off x="1584" y="268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6" name="AutoShape 54"/>
            <p:cNvSpPr>
              <a:spLocks noChangeArrowheads="1"/>
            </p:cNvSpPr>
            <p:nvPr/>
          </p:nvSpPr>
          <p:spPr bwMode="auto">
            <a:xfrm>
              <a:off x="672" y="196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7" name="AutoShape 55"/>
            <p:cNvSpPr>
              <a:spLocks noChangeArrowheads="1"/>
            </p:cNvSpPr>
            <p:nvPr/>
          </p:nvSpPr>
          <p:spPr bwMode="auto">
            <a:xfrm>
              <a:off x="672" y="268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8" name="Line 56"/>
            <p:cNvSpPr>
              <a:spLocks noChangeShapeType="1"/>
            </p:cNvSpPr>
            <p:nvPr/>
          </p:nvSpPr>
          <p:spPr bwMode="auto">
            <a:xfrm>
              <a:off x="720" y="28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29" name="Line 57"/>
            <p:cNvSpPr>
              <a:spLocks noChangeShapeType="1"/>
            </p:cNvSpPr>
            <p:nvPr/>
          </p:nvSpPr>
          <p:spPr bwMode="auto">
            <a:xfrm>
              <a:off x="720" y="21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>
              <a:off x="1536" y="21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31" name="Line 59"/>
            <p:cNvSpPr>
              <a:spLocks noChangeShapeType="1"/>
            </p:cNvSpPr>
            <p:nvPr/>
          </p:nvSpPr>
          <p:spPr bwMode="auto">
            <a:xfrm>
              <a:off x="1536" y="28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32" name="AutoShape 60"/>
            <p:cNvSpPr>
              <a:spLocks noChangeArrowheads="1"/>
            </p:cNvSpPr>
            <p:nvPr/>
          </p:nvSpPr>
          <p:spPr bwMode="auto">
            <a:xfrm>
              <a:off x="864" y="3072"/>
              <a:ext cx="576" cy="192"/>
            </a:xfrm>
            <a:custGeom>
              <a:avLst/>
              <a:gdLst>
                <a:gd name="G0" fmla="+- 2536 0 0"/>
                <a:gd name="G1" fmla="+- 21600 0 2536"/>
                <a:gd name="G2" fmla="*/ 2536 1 2"/>
                <a:gd name="G3" fmla="+- 21600 0 G2"/>
                <a:gd name="G4" fmla="+/ 2536 21600 2"/>
                <a:gd name="G5" fmla="+/ G1 0 2"/>
                <a:gd name="G6" fmla="*/ 21600 21600 2536"/>
                <a:gd name="G7" fmla="*/ G6 1 2"/>
                <a:gd name="G8" fmla="+- 21600 0 G7"/>
                <a:gd name="G9" fmla="*/ 21600 1 2"/>
                <a:gd name="G10" fmla="+- 2536 0 G9"/>
                <a:gd name="G11" fmla="?: G10 G8 0"/>
                <a:gd name="G12" fmla="?: G10 G7 21600"/>
                <a:gd name="T0" fmla="*/ 20332 w 21600"/>
                <a:gd name="T1" fmla="*/ 10800 h 21600"/>
                <a:gd name="T2" fmla="*/ 10800 w 21600"/>
                <a:gd name="T3" fmla="*/ 21600 h 21600"/>
                <a:gd name="T4" fmla="*/ 1268 w 21600"/>
                <a:gd name="T5" fmla="*/ 10800 h 21600"/>
                <a:gd name="T6" fmla="*/ 10800 w 21600"/>
                <a:gd name="T7" fmla="*/ 0 h 21600"/>
                <a:gd name="T8" fmla="*/ 3068 w 21600"/>
                <a:gd name="T9" fmla="*/ 3068 h 21600"/>
                <a:gd name="T10" fmla="*/ 18532 w 21600"/>
                <a:gd name="T11" fmla="*/ 18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6" y="21600"/>
                  </a:lnTo>
                  <a:lnTo>
                    <a:pt x="1906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31133" name="AutoShape 61"/>
            <p:cNvSpPr>
              <a:spLocks noChangeArrowheads="1"/>
            </p:cNvSpPr>
            <p:nvPr/>
          </p:nvSpPr>
          <p:spPr bwMode="auto">
            <a:xfrm rot="10800000">
              <a:off x="864" y="1584"/>
              <a:ext cx="576" cy="192"/>
            </a:xfrm>
            <a:custGeom>
              <a:avLst/>
              <a:gdLst>
                <a:gd name="G0" fmla="+- 2536 0 0"/>
                <a:gd name="G1" fmla="+- 21600 0 2536"/>
                <a:gd name="G2" fmla="*/ 2536 1 2"/>
                <a:gd name="G3" fmla="+- 21600 0 G2"/>
                <a:gd name="G4" fmla="+/ 2536 21600 2"/>
                <a:gd name="G5" fmla="+/ G1 0 2"/>
                <a:gd name="G6" fmla="*/ 21600 21600 2536"/>
                <a:gd name="G7" fmla="*/ G6 1 2"/>
                <a:gd name="G8" fmla="+- 21600 0 G7"/>
                <a:gd name="G9" fmla="*/ 21600 1 2"/>
                <a:gd name="G10" fmla="+- 2536 0 G9"/>
                <a:gd name="G11" fmla="?: G10 G8 0"/>
                <a:gd name="G12" fmla="?: G10 G7 21600"/>
                <a:gd name="T0" fmla="*/ 20332 w 21600"/>
                <a:gd name="T1" fmla="*/ 10800 h 21600"/>
                <a:gd name="T2" fmla="*/ 10800 w 21600"/>
                <a:gd name="T3" fmla="*/ 21600 h 21600"/>
                <a:gd name="T4" fmla="*/ 1268 w 21600"/>
                <a:gd name="T5" fmla="*/ 10800 h 21600"/>
                <a:gd name="T6" fmla="*/ 10800 w 21600"/>
                <a:gd name="T7" fmla="*/ 0 h 21600"/>
                <a:gd name="T8" fmla="*/ 3068 w 21600"/>
                <a:gd name="T9" fmla="*/ 3068 h 21600"/>
                <a:gd name="T10" fmla="*/ 18532 w 21600"/>
                <a:gd name="T11" fmla="*/ 18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6" y="21600"/>
                  </a:lnTo>
                  <a:lnTo>
                    <a:pt x="1906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31134" name="Line 62"/>
            <p:cNvSpPr>
              <a:spLocks noChangeShapeType="1"/>
            </p:cNvSpPr>
            <p:nvPr/>
          </p:nvSpPr>
          <p:spPr bwMode="auto">
            <a:xfrm>
              <a:off x="1200" y="23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35" name="Line 63"/>
            <p:cNvSpPr>
              <a:spLocks noChangeShapeType="1"/>
            </p:cNvSpPr>
            <p:nvPr/>
          </p:nvSpPr>
          <p:spPr bwMode="auto">
            <a:xfrm>
              <a:off x="816" y="23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36" name="Line 64"/>
            <p:cNvSpPr>
              <a:spLocks noChangeShapeType="1"/>
            </p:cNvSpPr>
            <p:nvPr/>
          </p:nvSpPr>
          <p:spPr bwMode="auto">
            <a:xfrm>
              <a:off x="768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37" name="Line 65"/>
            <p:cNvSpPr>
              <a:spLocks noChangeShapeType="1"/>
            </p:cNvSpPr>
            <p:nvPr/>
          </p:nvSpPr>
          <p:spPr bwMode="auto">
            <a:xfrm>
              <a:off x="1152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38" name="Line 66"/>
            <p:cNvSpPr>
              <a:spLocks noChangeShapeType="1"/>
            </p:cNvSpPr>
            <p:nvPr/>
          </p:nvSpPr>
          <p:spPr bwMode="auto">
            <a:xfrm flipV="1">
              <a:off x="1488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39" name="Line 67"/>
            <p:cNvSpPr>
              <a:spLocks noChangeShapeType="1"/>
            </p:cNvSpPr>
            <p:nvPr/>
          </p:nvSpPr>
          <p:spPr bwMode="auto">
            <a:xfrm>
              <a:off x="816" y="292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40" name="Line 68"/>
            <p:cNvSpPr>
              <a:spLocks noChangeShapeType="1"/>
            </p:cNvSpPr>
            <p:nvPr/>
          </p:nvSpPr>
          <p:spPr bwMode="auto">
            <a:xfrm>
              <a:off x="768" y="28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41" name="Line 69"/>
            <p:cNvSpPr>
              <a:spLocks noChangeShapeType="1"/>
            </p:cNvSpPr>
            <p:nvPr/>
          </p:nvSpPr>
          <p:spPr bwMode="auto">
            <a:xfrm flipH="1">
              <a:off x="1488" y="28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</p:grpSp>
      <p:sp>
        <p:nvSpPr>
          <p:cNvPr id="131143" name="Text Box 71"/>
          <p:cNvSpPr txBox="1">
            <a:spLocks noChangeArrowheads="1"/>
          </p:cNvSpPr>
          <p:nvPr/>
        </p:nvSpPr>
        <p:spPr bwMode="auto">
          <a:xfrm>
            <a:off x="609600" y="914400"/>
            <a:ext cx="66475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Before 1956 physicists were </a:t>
            </a:r>
            <a:r>
              <a:rPr lang="en-US" sz="2000" b="1" u="sng" dirty="0">
                <a:solidFill>
                  <a:srgbClr val="000099"/>
                </a:solidFill>
              </a:rPr>
              <a:t>convinced</a:t>
            </a:r>
            <a:r>
              <a:rPr lang="en-US" sz="2000" dirty="0">
                <a:solidFill>
                  <a:srgbClr val="000099"/>
                </a:solidFill>
              </a:rPr>
              <a:t> that the laws of nature</a:t>
            </a:r>
          </a:p>
          <a:p>
            <a:r>
              <a:rPr lang="en-US" sz="2000" dirty="0">
                <a:solidFill>
                  <a:srgbClr val="000099"/>
                </a:solidFill>
              </a:rPr>
              <a:t>were left-right symmetric. Strange?</a:t>
            </a:r>
            <a:endParaRPr lang="en-US" sz="2000" b="1" u="sng" dirty="0">
              <a:solidFill>
                <a:srgbClr val="000099"/>
              </a:solidFill>
            </a:endParaRPr>
          </a:p>
        </p:txBody>
      </p:sp>
      <p:sp>
        <p:nvSpPr>
          <p:cNvPr id="131144" name="Text Box 72"/>
          <p:cNvSpPr txBox="1">
            <a:spLocks noChangeArrowheads="1"/>
          </p:cNvSpPr>
          <p:nvPr/>
        </p:nvSpPr>
        <p:spPr bwMode="auto">
          <a:xfrm>
            <a:off x="609600" y="1676400"/>
            <a:ext cx="49603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A “</a:t>
            </a:r>
            <a:r>
              <a:rPr lang="en-US" sz="2000" dirty="0" err="1"/>
              <a:t>gedanken</a:t>
            </a:r>
            <a:r>
              <a:rPr lang="en-US" sz="2000" dirty="0"/>
              <a:t>” experiment: </a:t>
            </a:r>
          </a:p>
          <a:p>
            <a:r>
              <a:rPr lang="en-US" sz="2000" dirty="0"/>
              <a:t>Consider two perfectly mirror symmetric cars:</a:t>
            </a:r>
          </a:p>
        </p:txBody>
      </p:sp>
      <p:sp>
        <p:nvSpPr>
          <p:cNvPr id="131145" name="Text Box 73"/>
          <p:cNvSpPr txBox="1">
            <a:spLocks noChangeArrowheads="1"/>
          </p:cNvSpPr>
          <p:nvPr/>
        </p:nvSpPr>
        <p:spPr bwMode="auto">
          <a:xfrm>
            <a:off x="2500298" y="3071810"/>
            <a:ext cx="371477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“L” and “R” are fully symmetric,</a:t>
            </a:r>
          </a:p>
          <a:p>
            <a:r>
              <a:rPr lang="en-US" sz="2000" dirty="0"/>
              <a:t>Each nut, bolt, molecule etc.</a:t>
            </a:r>
          </a:p>
          <a:p>
            <a:r>
              <a:rPr lang="en-US" sz="2000" dirty="0"/>
              <a:t>However the engine is a black box</a:t>
            </a:r>
          </a:p>
        </p:txBody>
      </p:sp>
      <p:sp>
        <p:nvSpPr>
          <p:cNvPr id="131146" name="Text Box 74"/>
          <p:cNvSpPr txBox="1">
            <a:spLocks noChangeArrowheads="1"/>
          </p:cNvSpPr>
          <p:nvPr/>
        </p:nvSpPr>
        <p:spPr bwMode="auto">
          <a:xfrm>
            <a:off x="2285984" y="4243336"/>
            <a:ext cx="40618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Person “L” gets in, starts, ….. 60 km/h</a:t>
            </a:r>
          </a:p>
        </p:txBody>
      </p:sp>
      <p:sp>
        <p:nvSpPr>
          <p:cNvPr id="131147" name="Text Box 75"/>
          <p:cNvSpPr txBox="1">
            <a:spLocks noChangeArrowheads="1"/>
          </p:cNvSpPr>
          <p:nvPr/>
        </p:nvSpPr>
        <p:spPr bwMode="auto">
          <a:xfrm>
            <a:off x="2285984" y="4600526"/>
            <a:ext cx="48761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Person “R” gets in, starts, ….. What happens?</a:t>
            </a:r>
          </a:p>
        </p:txBody>
      </p:sp>
      <p:sp>
        <p:nvSpPr>
          <p:cNvPr id="131148" name="Text Box 76"/>
          <p:cNvSpPr txBox="1">
            <a:spLocks noChangeArrowheads="1"/>
          </p:cNvSpPr>
          <p:nvPr/>
        </p:nvSpPr>
        <p:spPr bwMode="auto">
          <a:xfrm>
            <a:off x="669925" y="5748338"/>
            <a:ext cx="7490448" cy="40011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0099"/>
                </a:solidFill>
              </a:rPr>
              <a:t>What happens in case the ignition mechanism uses, say, Co</a:t>
            </a:r>
            <a:r>
              <a:rPr lang="en-US" sz="2000" baseline="30000">
                <a:solidFill>
                  <a:srgbClr val="990099"/>
                </a:solidFill>
              </a:rPr>
              <a:t>60</a:t>
            </a:r>
            <a:r>
              <a:rPr lang="en-US" sz="2000">
                <a:solidFill>
                  <a:srgbClr val="990099"/>
                </a:solidFill>
              </a:rPr>
              <a:t> </a:t>
            </a:r>
            <a:r>
              <a:rPr lang="en-US" sz="2000">
                <a:solidFill>
                  <a:srgbClr val="990099"/>
                </a:solidFill>
                <a:latin typeface="Symbol" pitchFamily="18" charset="2"/>
              </a:rPr>
              <a:t>b</a:t>
            </a:r>
            <a:r>
              <a:rPr lang="en-US" sz="2000">
                <a:solidFill>
                  <a:srgbClr val="990099"/>
                </a:solidFill>
              </a:rPr>
              <a:t> decay?</a:t>
            </a:r>
          </a:p>
        </p:txBody>
      </p:sp>
      <p:sp>
        <p:nvSpPr>
          <p:cNvPr id="131149" name="Oval 77"/>
          <p:cNvSpPr>
            <a:spLocks noChangeArrowheads="1"/>
          </p:cNvSpPr>
          <p:nvPr/>
        </p:nvSpPr>
        <p:spPr bwMode="auto">
          <a:xfrm>
            <a:off x="914400" y="3276600"/>
            <a:ext cx="3048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31150" name="Rectangle 78"/>
          <p:cNvSpPr>
            <a:spLocks noChangeArrowheads="1"/>
          </p:cNvSpPr>
          <p:nvPr/>
        </p:nvSpPr>
        <p:spPr bwMode="auto">
          <a:xfrm>
            <a:off x="1143000" y="3048000"/>
            <a:ext cx="762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31151" name="Freeform 79"/>
          <p:cNvSpPr>
            <a:spLocks/>
          </p:cNvSpPr>
          <p:nvPr/>
        </p:nvSpPr>
        <p:spPr bwMode="auto">
          <a:xfrm>
            <a:off x="914400" y="2819400"/>
            <a:ext cx="3048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0"/>
              </a:cxn>
              <a:cxn ang="0">
                <a:pos x="192" y="48"/>
              </a:cxn>
            </a:cxnLst>
            <a:rect l="0" t="0" r="r" b="b"/>
            <a:pathLst>
              <a:path w="192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76" y="40"/>
                  <a:pt x="19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52" name="Freeform 80"/>
          <p:cNvSpPr>
            <a:spLocks/>
          </p:cNvSpPr>
          <p:nvPr/>
        </p:nvSpPr>
        <p:spPr bwMode="auto">
          <a:xfrm>
            <a:off x="914400" y="2895600"/>
            <a:ext cx="3048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0"/>
              </a:cxn>
              <a:cxn ang="0">
                <a:pos x="192" y="48"/>
              </a:cxn>
            </a:cxnLst>
            <a:rect l="0" t="0" r="r" b="b"/>
            <a:pathLst>
              <a:path w="192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76" y="40"/>
                  <a:pt x="19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53" name="Freeform 81"/>
          <p:cNvSpPr>
            <a:spLocks/>
          </p:cNvSpPr>
          <p:nvPr/>
        </p:nvSpPr>
        <p:spPr bwMode="auto">
          <a:xfrm>
            <a:off x="7924800" y="2819400"/>
            <a:ext cx="3048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0"/>
              </a:cxn>
              <a:cxn ang="0">
                <a:pos x="192" y="48"/>
              </a:cxn>
            </a:cxnLst>
            <a:rect l="0" t="0" r="r" b="b"/>
            <a:pathLst>
              <a:path w="192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76" y="40"/>
                  <a:pt x="19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54" name="Freeform 82"/>
          <p:cNvSpPr>
            <a:spLocks/>
          </p:cNvSpPr>
          <p:nvPr/>
        </p:nvSpPr>
        <p:spPr bwMode="auto">
          <a:xfrm>
            <a:off x="7924800" y="2895600"/>
            <a:ext cx="3048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0"/>
              </a:cxn>
              <a:cxn ang="0">
                <a:pos x="192" y="48"/>
              </a:cxn>
            </a:cxnLst>
            <a:rect l="0" t="0" r="r" b="b"/>
            <a:pathLst>
              <a:path w="192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76" y="40"/>
                  <a:pt x="19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55" name="Rectangle 83"/>
          <p:cNvSpPr>
            <a:spLocks noChangeArrowheads="1"/>
          </p:cNvSpPr>
          <p:nvPr/>
        </p:nvSpPr>
        <p:spPr bwMode="auto">
          <a:xfrm>
            <a:off x="7924800" y="3048000"/>
            <a:ext cx="762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31156" name="Oval 84"/>
          <p:cNvSpPr>
            <a:spLocks noChangeArrowheads="1"/>
          </p:cNvSpPr>
          <p:nvPr/>
        </p:nvSpPr>
        <p:spPr bwMode="auto">
          <a:xfrm>
            <a:off x="7924800" y="3276600"/>
            <a:ext cx="3048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31157" name="Text Box 85"/>
          <p:cNvSpPr txBox="1">
            <a:spLocks noChangeArrowheads="1"/>
          </p:cNvSpPr>
          <p:nvPr/>
        </p:nvSpPr>
        <p:spPr bwMode="auto">
          <a:xfrm>
            <a:off x="212725" y="3465513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“L”</a:t>
            </a:r>
          </a:p>
        </p:txBody>
      </p:sp>
      <p:sp>
        <p:nvSpPr>
          <p:cNvPr id="131158" name="Text Box 86"/>
          <p:cNvSpPr txBox="1">
            <a:spLocks noChangeArrowheads="1"/>
          </p:cNvSpPr>
          <p:nvPr/>
        </p:nvSpPr>
        <p:spPr bwMode="auto">
          <a:xfrm>
            <a:off x="8594725" y="3389313"/>
            <a:ext cx="501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“R”</a:t>
            </a:r>
          </a:p>
        </p:txBody>
      </p:sp>
      <p:sp>
        <p:nvSpPr>
          <p:cNvPr id="131159" name="Line 87"/>
          <p:cNvSpPr>
            <a:spLocks noChangeShapeType="1"/>
          </p:cNvSpPr>
          <p:nvPr/>
        </p:nvSpPr>
        <p:spPr bwMode="auto">
          <a:xfrm flipH="1" flipV="1">
            <a:off x="914400" y="2895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60" name="Line 88"/>
          <p:cNvSpPr>
            <a:spLocks noChangeShapeType="1"/>
          </p:cNvSpPr>
          <p:nvPr/>
        </p:nvSpPr>
        <p:spPr bwMode="auto">
          <a:xfrm flipV="1">
            <a:off x="8153400" y="2895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61" name="Line 89"/>
          <p:cNvSpPr>
            <a:spLocks noChangeShapeType="1"/>
          </p:cNvSpPr>
          <p:nvPr/>
        </p:nvSpPr>
        <p:spPr bwMode="auto">
          <a:xfrm flipV="1">
            <a:off x="1219200" y="2667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5867400" y="2362200"/>
            <a:ext cx="992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Gas pedal</a:t>
            </a:r>
          </a:p>
        </p:txBody>
      </p:sp>
      <p:sp>
        <p:nvSpPr>
          <p:cNvPr id="131163" name="Line 91"/>
          <p:cNvSpPr>
            <a:spLocks noChangeShapeType="1"/>
          </p:cNvSpPr>
          <p:nvPr/>
        </p:nvSpPr>
        <p:spPr bwMode="auto">
          <a:xfrm>
            <a:off x="6400800" y="26670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1165" name="Line 93"/>
          <p:cNvSpPr>
            <a:spLocks noChangeShapeType="1"/>
          </p:cNvSpPr>
          <p:nvPr/>
        </p:nvSpPr>
        <p:spPr bwMode="auto">
          <a:xfrm>
            <a:off x="609600" y="2819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1166" name="Text Box 94"/>
          <p:cNvSpPr txBox="1">
            <a:spLocks noChangeArrowheads="1"/>
          </p:cNvSpPr>
          <p:nvPr/>
        </p:nvSpPr>
        <p:spPr bwMode="auto">
          <a:xfrm>
            <a:off x="76200" y="2590800"/>
            <a:ext cx="62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driver</a:t>
            </a:r>
          </a:p>
        </p:txBody>
      </p:sp>
      <p:sp>
        <p:nvSpPr>
          <p:cNvPr id="131167" name="Text Box 95"/>
          <p:cNvSpPr txBox="1">
            <a:spLocks noChangeArrowheads="1"/>
          </p:cNvSpPr>
          <p:nvPr/>
        </p:nvSpPr>
        <p:spPr bwMode="auto">
          <a:xfrm>
            <a:off x="2133600" y="2362200"/>
            <a:ext cx="992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Gas pedal</a:t>
            </a:r>
          </a:p>
        </p:txBody>
      </p:sp>
      <p:sp>
        <p:nvSpPr>
          <p:cNvPr id="131168" name="Text Box 96"/>
          <p:cNvSpPr txBox="1">
            <a:spLocks noChangeArrowheads="1"/>
          </p:cNvSpPr>
          <p:nvPr/>
        </p:nvSpPr>
        <p:spPr bwMode="auto">
          <a:xfrm>
            <a:off x="8382000" y="2438400"/>
            <a:ext cx="62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driver</a:t>
            </a:r>
          </a:p>
        </p:txBody>
      </p:sp>
      <p:sp>
        <p:nvSpPr>
          <p:cNvPr id="131169" name="Line 97"/>
          <p:cNvSpPr>
            <a:spLocks noChangeShapeType="1"/>
          </p:cNvSpPr>
          <p:nvPr/>
        </p:nvSpPr>
        <p:spPr bwMode="auto">
          <a:xfrm flipV="1">
            <a:off x="8153400" y="2743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66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0BBA-A24C-4DEB-B775-6A87B7A55DD9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Parity Violation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09600" y="2438400"/>
            <a:ext cx="1524000" cy="2667000"/>
            <a:chOff x="672" y="1584"/>
            <a:chExt cx="960" cy="1680"/>
          </a:xfrm>
        </p:grpSpPr>
        <p:sp>
          <p:nvSpPr>
            <p:cNvPr id="131113" name="Line 41"/>
            <p:cNvSpPr>
              <a:spLocks noChangeShapeType="1"/>
            </p:cNvSpPr>
            <p:nvPr/>
          </p:nvSpPr>
          <p:spPr bwMode="auto">
            <a:xfrm flipH="1">
              <a:off x="1104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>
              <a:off x="768" y="1776"/>
              <a:ext cx="768" cy="1296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77" name="AutoShape 5"/>
            <p:cNvSpPr>
              <a:spLocks noChangeArrowheads="1"/>
            </p:cNvSpPr>
            <p:nvPr/>
          </p:nvSpPr>
          <p:spPr bwMode="auto">
            <a:xfrm>
              <a:off x="1584" y="196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>
              <a:off x="1584" y="268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>
              <a:off x="672" y="196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>
              <a:off x="672" y="268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>
              <a:off x="720" y="28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>
              <a:off x="720" y="21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>
              <a:off x="1536" y="21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84" name="Line 12"/>
            <p:cNvSpPr>
              <a:spLocks noChangeShapeType="1"/>
            </p:cNvSpPr>
            <p:nvPr/>
          </p:nvSpPr>
          <p:spPr bwMode="auto">
            <a:xfrm>
              <a:off x="1536" y="28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085" name="AutoShape 13"/>
            <p:cNvSpPr>
              <a:spLocks noChangeArrowheads="1"/>
            </p:cNvSpPr>
            <p:nvPr/>
          </p:nvSpPr>
          <p:spPr bwMode="auto">
            <a:xfrm>
              <a:off x="864" y="3072"/>
              <a:ext cx="576" cy="192"/>
            </a:xfrm>
            <a:custGeom>
              <a:avLst/>
              <a:gdLst>
                <a:gd name="G0" fmla="+- 2536 0 0"/>
                <a:gd name="G1" fmla="+- 21600 0 2536"/>
                <a:gd name="G2" fmla="*/ 2536 1 2"/>
                <a:gd name="G3" fmla="+- 21600 0 G2"/>
                <a:gd name="G4" fmla="+/ 2536 21600 2"/>
                <a:gd name="G5" fmla="+/ G1 0 2"/>
                <a:gd name="G6" fmla="*/ 21600 21600 2536"/>
                <a:gd name="G7" fmla="*/ G6 1 2"/>
                <a:gd name="G8" fmla="+- 21600 0 G7"/>
                <a:gd name="G9" fmla="*/ 21600 1 2"/>
                <a:gd name="G10" fmla="+- 2536 0 G9"/>
                <a:gd name="G11" fmla="?: G10 G8 0"/>
                <a:gd name="G12" fmla="?: G10 G7 21600"/>
                <a:gd name="T0" fmla="*/ 20332 w 21600"/>
                <a:gd name="T1" fmla="*/ 10800 h 21600"/>
                <a:gd name="T2" fmla="*/ 10800 w 21600"/>
                <a:gd name="T3" fmla="*/ 21600 h 21600"/>
                <a:gd name="T4" fmla="*/ 1268 w 21600"/>
                <a:gd name="T5" fmla="*/ 10800 h 21600"/>
                <a:gd name="T6" fmla="*/ 10800 w 21600"/>
                <a:gd name="T7" fmla="*/ 0 h 21600"/>
                <a:gd name="T8" fmla="*/ 3068 w 21600"/>
                <a:gd name="T9" fmla="*/ 3068 h 21600"/>
                <a:gd name="T10" fmla="*/ 18532 w 21600"/>
                <a:gd name="T11" fmla="*/ 18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6" y="21600"/>
                  </a:lnTo>
                  <a:lnTo>
                    <a:pt x="1906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31086" name="AutoShape 14"/>
            <p:cNvSpPr>
              <a:spLocks noChangeArrowheads="1"/>
            </p:cNvSpPr>
            <p:nvPr/>
          </p:nvSpPr>
          <p:spPr bwMode="auto">
            <a:xfrm rot="10800000">
              <a:off x="864" y="1584"/>
              <a:ext cx="576" cy="192"/>
            </a:xfrm>
            <a:custGeom>
              <a:avLst/>
              <a:gdLst>
                <a:gd name="G0" fmla="+- 2536 0 0"/>
                <a:gd name="G1" fmla="+- 21600 0 2536"/>
                <a:gd name="G2" fmla="*/ 2536 1 2"/>
                <a:gd name="G3" fmla="+- 21600 0 G2"/>
                <a:gd name="G4" fmla="+/ 2536 21600 2"/>
                <a:gd name="G5" fmla="+/ G1 0 2"/>
                <a:gd name="G6" fmla="*/ 21600 21600 2536"/>
                <a:gd name="G7" fmla="*/ G6 1 2"/>
                <a:gd name="G8" fmla="+- 21600 0 G7"/>
                <a:gd name="G9" fmla="*/ 21600 1 2"/>
                <a:gd name="G10" fmla="+- 2536 0 G9"/>
                <a:gd name="G11" fmla="?: G10 G8 0"/>
                <a:gd name="G12" fmla="?: G10 G7 21600"/>
                <a:gd name="T0" fmla="*/ 20332 w 21600"/>
                <a:gd name="T1" fmla="*/ 10800 h 21600"/>
                <a:gd name="T2" fmla="*/ 10800 w 21600"/>
                <a:gd name="T3" fmla="*/ 21600 h 21600"/>
                <a:gd name="T4" fmla="*/ 1268 w 21600"/>
                <a:gd name="T5" fmla="*/ 10800 h 21600"/>
                <a:gd name="T6" fmla="*/ 10800 w 21600"/>
                <a:gd name="T7" fmla="*/ 0 h 21600"/>
                <a:gd name="T8" fmla="*/ 3068 w 21600"/>
                <a:gd name="T9" fmla="*/ 3068 h 21600"/>
                <a:gd name="T10" fmla="*/ 18532 w 21600"/>
                <a:gd name="T11" fmla="*/ 18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6" y="21600"/>
                  </a:lnTo>
                  <a:lnTo>
                    <a:pt x="1906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>
              <a:off x="1200" y="23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>
              <a:off x="816" y="23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12" name="Line 40"/>
            <p:cNvSpPr>
              <a:spLocks noChangeShapeType="1"/>
            </p:cNvSpPr>
            <p:nvPr/>
          </p:nvSpPr>
          <p:spPr bwMode="auto">
            <a:xfrm>
              <a:off x="768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14" name="Line 42"/>
            <p:cNvSpPr>
              <a:spLocks noChangeShapeType="1"/>
            </p:cNvSpPr>
            <p:nvPr/>
          </p:nvSpPr>
          <p:spPr bwMode="auto">
            <a:xfrm>
              <a:off x="1152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15" name="Line 43"/>
            <p:cNvSpPr>
              <a:spLocks noChangeShapeType="1"/>
            </p:cNvSpPr>
            <p:nvPr/>
          </p:nvSpPr>
          <p:spPr bwMode="auto">
            <a:xfrm flipV="1">
              <a:off x="1488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16" name="Line 44"/>
            <p:cNvSpPr>
              <a:spLocks noChangeShapeType="1"/>
            </p:cNvSpPr>
            <p:nvPr/>
          </p:nvSpPr>
          <p:spPr bwMode="auto">
            <a:xfrm>
              <a:off x="816" y="292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17" name="Line 45"/>
            <p:cNvSpPr>
              <a:spLocks noChangeShapeType="1"/>
            </p:cNvSpPr>
            <p:nvPr/>
          </p:nvSpPr>
          <p:spPr bwMode="auto">
            <a:xfrm>
              <a:off x="768" y="28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18" name="Line 46"/>
            <p:cNvSpPr>
              <a:spLocks noChangeShapeType="1"/>
            </p:cNvSpPr>
            <p:nvPr/>
          </p:nvSpPr>
          <p:spPr bwMode="auto">
            <a:xfrm flipH="1">
              <a:off x="1488" y="28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010400" y="2438400"/>
            <a:ext cx="1524000" cy="2667000"/>
            <a:chOff x="672" y="1584"/>
            <a:chExt cx="960" cy="1680"/>
          </a:xfrm>
        </p:grpSpPr>
        <p:sp>
          <p:nvSpPr>
            <p:cNvPr id="131122" name="Line 50"/>
            <p:cNvSpPr>
              <a:spLocks noChangeShapeType="1"/>
            </p:cNvSpPr>
            <p:nvPr/>
          </p:nvSpPr>
          <p:spPr bwMode="auto">
            <a:xfrm flipH="1">
              <a:off x="1104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23" name="AutoShape 51"/>
            <p:cNvSpPr>
              <a:spLocks noChangeArrowheads="1"/>
            </p:cNvSpPr>
            <p:nvPr/>
          </p:nvSpPr>
          <p:spPr bwMode="auto">
            <a:xfrm>
              <a:off x="768" y="1776"/>
              <a:ext cx="768" cy="1296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4" name="AutoShape 52"/>
            <p:cNvSpPr>
              <a:spLocks noChangeArrowheads="1"/>
            </p:cNvSpPr>
            <p:nvPr/>
          </p:nvSpPr>
          <p:spPr bwMode="auto">
            <a:xfrm>
              <a:off x="1584" y="196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5" name="AutoShape 53"/>
            <p:cNvSpPr>
              <a:spLocks noChangeArrowheads="1"/>
            </p:cNvSpPr>
            <p:nvPr/>
          </p:nvSpPr>
          <p:spPr bwMode="auto">
            <a:xfrm>
              <a:off x="1584" y="268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6" name="AutoShape 54"/>
            <p:cNvSpPr>
              <a:spLocks noChangeArrowheads="1"/>
            </p:cNvSpPr>
            <p:nvPr/>
          </p:nvSpPr>
          <p:spPr bwMode="auto">
            <a:xfrm>
              <a:off x="672" y="196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7" name="AutoShape 55"/>
            <p:cNvSpPr>
              <a:spLocks noChangeArrowheads="1"/>
            </p:cNvSpPr>
            <p:nvPr/>
          </p:nvSpPr>
          <p:spPr bwMode="auto">
            <a:xfrm>
              <a:off x="672" y="2688"/>
              <a:ext cx="48" cy="288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31128" name="Line 56"/>
            <p:cNvSpPr>
              <a:spLocks noChangeShapeType="1"/>
            </p:cNvSpPr>
            <p:nvPr/>
          </p:nvSpPr>
          <p:spPr bwMode="auto">
            <a:xfrm>
              <a:off x="720" y="28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29" name="Line 57"/>
            <p:cNvSpPr>
              <a:spLocks noChangeShapeType="1"/>
            </p:cNvSpPr>
            <p:nvPr/>
          </p:nvSpPr>
          <p:spPr bwMode="auto">
            <a:xfrm>
              <a:off x="720" y="21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>
              <a:off x="1536" y="21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31" name="Line 59"/>
            <p:cNvSpPr>
              <a:spLocks noChangeShapeType="1"/>
            </p:cNvSpPr>
            <p:nvPr/>
          </p:nvSpPr>
          <p:spPr bwMode="auto">
            <a:xfrm>
              <a:off x="1536" y="28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32" name="AutoShape 60"/>
            <p:cNvSpPr>
              <a:spLocks noChangeArrowheads="1"/>
            </p:cNvSpPr>
            <p:nvPr/>
          </p:nvSpPr>
          <p:spPr bwMode="auto">
            <a:xfrm>
              <a:off x="864" y="3072"/>
              <a:ext cx="576" cy="192"/>
            </a:xfrm>
            <a:custGeom>
              <a:avLst/>
              <a:gdLst>
                <a:gd name="G0" fmla="+- 2536 0 0"/>
                <a:gd name="G1" fmla="+- 21600 0 2536"/>
                <a:gd name="G2" fmla="*/ 2536 1 2"/>
                <a:gd name="G3" fmla="+- 21600 0 G2"/>
                <a:gd name="G4" fmla="+/ 2536 21600 2"/>
                <a:gd name="G5" fmla="+/ G1 0 2"/>
                <a:gd name="G6" fmla="*/ 21600 21600 2536"/>
                <a:gd name="G7" fmla="*/ G6 1 2"/>
                <a:gd name="G8" fmla="+- 21600 0 G7"/>
                <a:gd name="G9" fmla="*/ 21600 1 2"/>
                <a:gd name="G10" fmla="+- 2536 0 G9"/>
                <a:gd name="G11" fmla="?: G10 G8 0"/>
                <a:gd name="G12" fmla="?: G10 G7 21600"/>
                <a:gd name="T0" fmla="*/ 20332 w 21600"/>
                <a:gd name="T1" fmla="*/ 10800 h 21600"/>
                <a:gd name="T2" fmla="*/ 10800 w 21600"/>
                <a:gd name="T3" fmla="*/ 21600 h 21600"/>
                <a:gd name="T4" fmla="*/ 1268 w 21600"/>
                <a:gd name="T5" fmla="*/ 10800 h 21600"/>
                <a:gd name="T6" fmla="*/ 10800 w 21600"/>
                <a:gd name="T7" fmla="*/ 0 h 21600"/>
                <a:gd name="T8" fmla="*/ 3068 w 21600"/>
                <a:gd name="T9" fmla="*/ 3068 h 21600"/>
                <a:gd name="T10" fmla="*/ 18532 w 21600"/>
                <a:gd name="T11" fmla="*/ 18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6" y="21600"/>
                  </a:lnTo>
                  <a:lnTo>
                    <a:pt x="1906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31133" name="AutoShape 61"/>
            <p:cNvSpPr>
              <a:spLocks noChangeArrowheads="1"/>
            </p:cNvSpPr>
            <p:nvPr/>
          </p:nvSpPr>
          <p:spPr bwMode="auto">
            <a:xfrm rot="10800000">
              <a:off x="864" y="1584"/>
              <a:ext cx="576" cy="192"/>
            </a:xfrm>
            <a:custGeom>
              <a:avLst/>
              <a:gdLst>
                <a:gd name="G0" fmla="+- 2536 0 0"/>
                <a:gd name="G1" fmla="+- 21600 0 2536"/>
                <a:gd name="G2" fmla="*/ 2536 1 2"/>
                <a:gd name="G3" fmla="+- 21600 0 G2"/>
                <a:gd name="G4" fmla="+/ 2536 21600 2"/>
                <a:gd name="G5" fmla="+/ G1 0 2"/>
                <a:gd name="G6" fmla="*/ 21600 21600 2536"/>
                <a:gd name="G7" fmla="*/ G6 1 2"/>
                <a:gd name="G8" fmla="+- 21600 0 G7"/>
                <a:gd name="G9" fmla="*/ 21600 1 2"/>
                <a:gd name="G10" fmla="+- 2536 0 G9"/>
                <a:gd name="G11" fmla="?: G10 G8 0"/>
                <a:gd name="G12" fmla="?: G10 G7 21600"/>
                <a:gd name="T0" fmla="*/ 20332 w 21600"/>
                <a:gd name="T1" fmla="*/ 10800 h 21600"/>
                <a:gd name="T2" fmla="*/ 10800 w 21600"/>
                <a:gd name="T3" fmla="*/ 21600 h 21600"/>
                <a:gd name="T4" fmla="*/ 1268 w 21600"/>
                <a:gd name="T5" fmla="*/ 10800 h 21600"/>
                <a:gd name="T6" fmla="*/ 10800 w 21600"/>
                <a:gd name="T7" fmla="*/ 0 h 21600"/>
                <a:gd name="T8" fmla="*/ 3068 w 21600"/>
                <a:gd name="T9" fmla="*/ 3068 h 21600"/>
                <a:gd name="T10" fmla="*/ 18532 w 21600"/>
                <a:gd name="T11" fmla="*/ 1853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536" y="21600"/>
                  </a:lnTo>
                  <a:lnTo>
                    <a:pt x="1906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31134" name="Line 62"/>
            <p:cNvSpPr>
              <a:spLocks noChangeShapeType="1"/>
            </p:cNvSpPr>
            <p:nvPr/>
          </p:nvSpPr>
          <p:spPr bwMode="auto">
            <a:xfrm>
              <a:off x="1200" y="23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35" name="Line 63"/>
            <p:cNvSpPr>
              <a:spLocks noChangeShapeType="1"/>
            </p:cNvSpPr>
            <p:nvPr/>
          </p:nvSpPr>
          <p:spPr bwMode="auto">
            <a:xfrm>
              <a:off x="816" y="23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36" name="Line 64"/>
            <p:cNvSpPr>
              <a:spLocks noChangeShapeType="1"/>
            </p:cNvSpPr>
            <p:nvPr/>
          </p:nvSpPr>
          <p:spPr bwMode="auto">
            <a:xfrm>
              <a:off x="768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37" name="Line 65"/>
            <p:cNvSpPr>
              <a:spLocks noChangeShapeType="1"/>
            </p:cNvSpPr>
            <p:nvPr/>
          </p:nvSpPr>
          <p:spPr bwMode="auto">
            <a:xfrm>
              <a:off x="1152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31138" name="Line 66"/>
            <p:cNvSpPr>
              <a:spLocks noChangeShapeType="1"/>
            </p:cNvSpPr>
            <p:nvPr/>
          </p:nvSpPr>
          <p:spPr bwMode="auto">
            <a:xfrm flipV="1">
              <a:off x="1488" y="230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39" name="Line 67"/>
            <p:cNvSpPr>
              <a:spLocks noChangeShapeType="1"/>
            </p:cNvSpPr>
            <p:nvPr/>
          </p:nvSpPr>
          <p:spPr bwMode="auto">
            <a:xfrm>
              <a:off x="816" y="292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40" name="Line 68"/>
            <p:cNvSpPr>
              <a:spLocks noChangeShapeType="1"/>
            </p:cNvSpPr>
            <p:nvPr/>
          </p:nvSpPr>
          <p:spPr bwMode="auto">
            <a:xfrm>
              <a:off x="768" y="28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31141" name="Line 69"/>
            <p:cNvSpPr>
              <a:spLocks noChangeShapeType="1"/>
            </p:cNvSpPr>
            <p:nvPr/>
          </p:nvSpPr>
          <p:spPr bwMode="auto">
            <a:xfrm flipH="1">
              <a:off x="1488" y="288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</p:grpSp>
      <p:sp>
        <p:nvSpPr>
          <p:cNvPr id="131143" name="Text Box 71"/>
          <p:cNvSpPr txBox="1">
            <a:spLocks noChangeArrowheads="1"/>
          </p:cNvSpPr>
          <p:nvPr/>
        </p:nvSpPr>
        <p:spPr bwMode="auto">
          <a:xfrm>
            <a:off x="609600" y="914400"/>
            <a:ext cx="66475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Before 1956 physicists were </a:t>
            </a:r>
            <a:r>
              <a:rPr lang="en-US" sz="2000" b="1" u="sng" dirty="0">
                <a:solidFill>
                  <a:srgbClr val="000099"/>
                </a:solidFill>
              </a:rPr>
              <a:t>convinced</a:t>
            </a:r>
            <a:r>
              <a:rPr lang="en-US" sz="2000" dirty="0">
                <a:solidFill>
                  <a:srgbClr val="000099"/>
                </a:solidFill>
              </a:rPr>
              <a:t> that the laws of nature</a:t>
            </a:r>
          </a:p>
          <a:p>
            <a:r>
              <a:rPr lang="en-US" sz="2000" dirty="0">
                <a:solidFill>
                  <a:srgbClr val="000099"/>
                </a:solidFill>
              </a:rPr>
              <a:t>were left-right symmetric. Strange?</a:t>
            </a:r>
            <a:endParaRPr lang="en-US" sz="2000" b="1" u="sng" dirty="0">
              <a:solidFill>
                <a:srgbClr val="000099"/>
              </a:solidFill>
            </a:endParaRPr>
          </a:p>
        </p:txBody>
      </p:sp>
      <p:sp>
        <p:nvSpPr>
          <p:cNvPr id="131144" name="Text Box 72"/>
          <p:cNvSpPr txBox="1">
            <a:spLocks noChangeArrowheads="1"/>
          </p:cNvSpPr>
          <p:nvPr/>
        </p:nvSpPr>
        <p:spPr bwMode="auto">
          <a:xfrm>
            <a:off x="609600" y="1676400"/>
            <a:ext cx="49603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A “</a:t>
            </a:r>
            <a:r>
              <a:rPr lang="en-US" sz="2000" dirty="0" err="1"/>
              <a:t>gedanken</a:t>
            </a:r>
            <a:r>
              <a:rPr lang="en-US" sz="2000" dirty="0"/>
              <a:t>” experiment: </a:t>
            </a:r>
          </a:p>
          <a:p>
            <a:r>
              <a:rPr lang="en-US" sz="2000" dirty="0"/>
              <a:t>Consider two perfectly mirror symmetric cars:</a:t>
            </a:r>
          </a:p>
        </p:txBody>
      </p:sp>
      <p:sp>
        <p:nvSpPr>
          <p:cNvPr id="131145" name="Text Box 73"/>
          <p:cNvSpPr txBox="1">
            <a:spLocks noChangeArrowheads="1"/>
          </p:cNvSpPr>
          <p:nvPr/>
        </p:nvSpPr>
        <p:spPr bwMode="auto">
          <a:xfrm>
            <a:off x="2500298" y="3071810"/>
            <a:ext cx="371477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“L” and “R” are fully symmetric,</a:t>
            </a:r>
          </a:p>
          <a:p>
            <a:r>
              <a:rPr lang="en-US" sz="2000" dirty="0"/>
              <a:t>Each nut, bolt, molecule etc.</a:t>
            </a:r>
          </a:p>
          <a:p>
            <a:r>
              <a:rPr lang="en-US" sz="2000" dirty="0"/>
              <a:t>However the engine is a black box</a:t>
            </a:r>
          </a:p>
        </p:txBody>
      </p:sp>
      <p:sp>
        <p:nvSpPr>
          <p:cNvPr id="131146" name="Text Box 74"/>
          <p:cNvSpPr txBox="1">
            <a:spLocks noChangeArrowheads="1"/>
          </p:cNvSpPr>
          <p:nvPr/>
        </p:nvSpPr>
        <p:spPr bwMode="auto">
          <a:xfrm>
            <a:off x="2285984" y="4243336"/>
            <a:ext cx="40618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Person “L” gets in, starts, ….. 60 km/h</a:t>
            </a:r>
          </a:p>
        </p:txBody>
      </p:sp>
      <p:sp>
        <p:nvSpPr>
          <p:cNvPr id="131147" name="Text Box 75"/>
          <p:cNvSpPr txBox="1">
            <a:spLocks noChangeArrowheads="1"/>
          </p:cNvSpPr>
          <p:nvPr/>
        </p:nvSpPr>
        <p:spPr bwMode="auto">
          <a:xfrm>
            <a:off x="2285984" y="4600526"/>
            <a:ext cx="48761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Person “R” gets in, starts, ….. What happens?</a:t>
            </a:r>
          </a:p>
        </p:txBody>
      </p:sp>
      <p:sp>
        <p:nvSpPr>
          <p:cNvPr id="131148" name="Text Box 76"/>
          <p:cNvSpPr txBox="1">
            <a:spLocks noChangeArrowheads="1"/>
          </p:cNvSpPr>
          <p:nvPr/>
        </p:nvSpPr>
        <p:spPr bwMode="auto">
          <a:xfrm>
            <a:off x="669925" y="5748338"/>
            <a:ext cx="7490448" cy="40011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0099"/>
                </a:solidFill>
              </a:rPr>
              <a:t>What happens in case the ignition mechanism uses, say, Co</a:t>
            </a:r>
            <a:r>
              <a:rPr lang="en-US" sz="2000" baseline="30000">
                <a:solidFill>
                  <a:srgbClr val="990099"/>
                </a:solidFill>
              </a:rPr>
              <a:t>60</a:t>
            </a:r>
            <a:r>
              <a:rPr lang="en-US" sz="2000">
                <a:solidFill>
                  <a:srgbClr val="990099"/>
                </a:solidFill>
              </a:rPr>
              <a:t> </a:t>
            </a:r>
            <a:r>
              <a:rPr lang="en-US" sz="2000">
                <a:solidFill>
                  <a:srgbClr val="990099"/>
                </a:solidFill>
                <a:latin typeface="Symbol" pitchFamily="18" charset="2"/>
              </a:rPr>
              <a:t>b</a:t>
            </a:r>
            <a:r>
              <a:rPr lang="en-US" sz="2000">
                <a:solidFill>
                  <a:srgbClr val="990099"/>
                </a:solidFill>
              </a:rPr>
              <a:t> decay?</a:t>
            </a:r>
          </a:p>
        </p:txBody>
      </p:sp>
      <p:sp>
        <p:nvSpPr>
          <p:cNvPr id="131149" name="Oval 77"/>
          <p:cNvSpPr>
            <a:spLocks noChangeArrowheads="1"/>
          </p:cNvSpPr>
          <p:nvPr/>
        </p:nvSpPr>
        <p:spPr bwMode="auto">
          <a:xfrm>
            <a:off x="914400" y="3276600"/>
            <a:ext cx="3048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31150" name="Rectangle 78"/>
          <p:cNvSpPr>
            <a:spLocks noChangeArrowheads="1"/>
          </p:cNvSpPr>
          <p:nvPr/>
        </p:nvSpPr>
        <p:spPr bwMode="auto">
          <a:xfrm>
            <a:off x="1143000" y="3048000"/>
            <a:ext cx="762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31151" name="Freeform 79"/>
          <p:cNvSpPr>
            <a:spLocks/>
          </p:cNvSpPr>
          <p:nvPr/>
        </p:nvSpPr>
        <p:spPr bwMode="auto">
          <a:xfrm>
            <a:off x="914400" y="2819400"/>
            <a:ext cx="3048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0"/>
              </a:cxn>
              <a:cxn ang="0">
                <a:pos x="192" y="48"/>
              </a:cxn>
            </a:cxnLst>
            <a:rect l="0" t="0" r="r" b="b"/>
            <a:pathLst>
              <a:path w="192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76" y="40"/>
                  <a:pt x="19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52" name="Freeform 80"/>
          <p:cNvSpPr>
            <a:spLocks/>
          </p:cNvSpPr>
          <p:nvPr/>
        </p:nvSpPr>
        <p:spPr bwMode="auto">
          <a:xfrm>
            <a:off x="914400" y="2895600"/>
            <a:ext cx="3048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0"/>
              </a:cxn>
              <a:cxn ang="0">
                <a:pos x="192" y="48"/>
              </a:cxn>
            </a:cxnLst>
            <a:rect l="0" t="0" r="r" b="b"/>
            <a:pathLst>
              <a:path w="192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76" y="40"/>
                  <a:pt x="19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53" name="Freeform 81"/>
          <p:cNvSpPr>
            <a:spLocks/>
          </p:cNvSpPr>
          <p:nvPr/>
        </p:nvSpPr>
        <p:spPr bwMode="auto">
          <a:xfrm>
            <a:off x="7924800" y="2819400"/>
            <a:ext cx="3048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0"/>
              </a:cxn>
              <a:cxn ang="0">
                <a:pos x="192" y="48"/>
              </a:cxn>
            </a:cxnLst>
            <a:rect l="0" t="0" r="r" b="b"/>
            <a:pathLst>
              <a:path w="192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76" y="40"/>
                  <a:pt x="19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54" name="Freeform 82"/>
          <p:cNvSpPr>
            <a:spLocks/>
          </p:cNvSpPr>
          <p:nvPr/>
        </p:nvSpPr>
        <p:spPr bwMode="auto">
          <a:xfrm>
            <a:off x="7924800" y="2895600"/>
            <a:ext cx="3048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96" y="0"/>
              </a:cxn>
              <a:cxn ang="0">
                <a:pos x="192" y="48"/>
              </a:cxn>
            </a:cxnLst>
            <a:rect l="0" t="0" r="r" b="b"/>
            <a:pathLst>
              <a:path w="192" h="48">
                <a:moveTo>
                  <a:pt x="0" y="48"/>
                </a:moveTo>
                <a:cubicBezTo>
                  <a:pt x="32" y="24"/>
                  <a:pt x="64" y="0"/>
                  <a:pt x="96" y="0"/>
                </a:cubicBezTo>
                <a:cubicBezTo>
                  <a:pt x="128" y="0"/>
                  <a:pt x="176" y="40"/>
                  <a:pt x="192" y="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55" name="Rectangle 83"/>
          <p:cNvSpPr>
            <a:spLocks noChangeArrowheads="1"/>
          </p:cNvSpPr>
          <p:nvPr/>
        </p:nvSpPr>
        <p:spPr bwMode="auto">
          <a:xfrm>
            <a:off x="7924800" y="3048000"/>
            <a:ext cx="76200" cy="152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131156" name="Oval 84"/>
          <p:cNvSpPr>
            <a:spLocks noChangeArrowheads="1"/>
          </p:cNvSpPr>
          <p:nvPr/>
        </p:nvSpPr>
        <p:spPr bwMode="auto">
          <a:xfrm>
            <a:off x="7924800" y="3276600"/>
            <a:ext cx="3048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31157" name="Text Box 85"/>
          <p:cNvSpPr txBox="1">
            <a:spLocks noChangeArrowheads="1"/>
          </p:cNvSpPr>
          <p:nvPr/>
        </p:nvSpPr>
        <p:spPr bwMode="auto">
          <a:xfrm>
            <a:off x="212725" y="3465513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“L”</a:t>
            </a:r>
          </a:p>
        </p:txBody>
      </p:sp>
      <p:sp>
        <p:nvSpPr>
          <p:cNvPr id="131158" name="Text Box 86"/>
          <p:cNvSpPr txBox="1">
            <a:spLocks noChangeArrowheads="1"/>
          </p:cNvSpPr>
          <p:nvPr/>
        </p:nvSpPr>
        <p:spPr bwMode="auto">
          <a:xfrm>
            <a:off x="8594725" y="3389313"/>
            <a:ext cx="501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“R”</a:t>
            </a:r>
          </a:p>
        </p:txBody>
      </p:sp>
      <p:sp>
        <p:nvSpPr>
          <p:cNvPr id="131159" name="Line 87"/>
          <p:cNvSpPr>
            <a:spLocks noChangeShapeType="1"/>
          </p:cNvSpPr>
          <p:nvPr/>
        </p:nvSpPr>
        <p:spPr bwMode="auto">
          <a:xfrm flipH="1" flipV="1">
            <a:off x="914400" y="2895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60" name="Line 88"/>
          <p:cNvSpPr>
            <a:spLocks noChangeShapeType="1"/>
          </p:cNvSpPr>
          <p:nvPr/>
        </p:nvSpPr>
        <p:spPr bwMode="auto">
          <a:xfrm flipV="1">
            <a:off x="8153400" y="28956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131161" name="Line 89"/>
          <p:cNvSpPr>
            <a:spLocks noChangeShapeType="1"/>
          </p:cNvSpPr>
          <p:nvPr/>
        </p:nvSpPr>
        <p:spPr bwMode="auto">
          <a:xfrm flipV="1">
            <a:off x="1219200" y="2667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5867400" y="2362200"/>
            <a:ext cx="992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Gas pedal</a:t>
            </a:r>
          </a:p>
        </p:txBody>
      </p:sp>
      <p:sp>
        <p:nvSpPr>
          <p:cNvPr id="131163" name="Line 91"/>
          <p:cNvSpPr>
            <a:spLocks noChangeShapeType="1"/>
          </p:cNvSpPr>
          <p:nvPr/>
        </p:nvSpPr>
        <p:spPr bwMode="auto">
          <a:xfrm>
            <a:off x="6400800" y="26670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1165" name="Line 93"/>
          <p:cNvSpPr>
            <a:spLocks noChangeShapeType="1"/>
          </p:cNvSpPr>
          <p:nvPr/>
        </p:nvSpPr>
        <p:spPr bwMode="auto">
          <a:xfrm>
            <a:off x="609600" y="2819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1166" name="Text Box 94"/>
          <p:cNvSpPr txBox="1">
            <a:spLocks noChangeArrowheads="1"/>
          </p:cNvSpPr>
          <p:nvPr/>
        </p:nvSpPr>
        <p:spPr bwMode="auto">
          <a:xfrm>
            <a:off x="76200" y="2590800"/>
            <a:ext cx="62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driver</a:t>
            </a:r>
          </a:p>
        </p:txBody>
      </p:sp>
      <p:sp>
        <p:nvSpPr>
          <p:cNvPr id="131167" name="Text Box 95"/>
          <p:cNvSpPr txBox="1">
            <a:spLocks noChangeArrowheads="1"/>
          </p:cNvSpPr>
          <p:nvPr/>
        </p:nvSpPr>
        <p:spPr bwMode="auto">
          <a:xfrm>
            <a:off x="2133600" y="2362200"/>
            <a:ext cx="992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Gas pedal</a:t>
            </a:r>
          </a:p>
        </p:txBody>
      </p:sp>
      <p:sp>
        <p:nvSpPr>
          <p:cNvPr id="131168" name="Text Box 96"/>
          <p:cNvSpPr txBox="1">
            <a:spLocks noChangeArrowheads="1"/>
          </p:cNvSpPr>
          <p:nvPr/>
        </p:nvSpPr>
        <p:spPr bwMode="auto">
          <a:xfrm>
            <a:off x="8382000" y="2438400"/>
            <a:ext cx="627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driver</a:t>
            </a:r>
          </a:p>
        </p:txBody>
      </p:sp>
      <p:sp>
        <p:nvSpPr>
          <p:cNvPr id="131169" name="Line 97"/>
          <p:cNvSpPr>
            <a:spLocks noChangeShapeType="1"/>
          </p:cNvSpPr>
          <p:nvPr/>
        </p:nvSpPr>
        <p:spPr bwMode="auto">
          <a:xfrm flipV="1">
            <a:off x="8153400" y="2743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grpSp>
        <p:nvGrpSpPr>
          <p:cNvPr id="5" name="Group 4"/>
          <p:cNvGrpSpPr/>
          <p:nvPr/>
        </p:nvGrpSpPr>
        <p:grpSpPr>
          <a:xfrm>
            <a:off x="2554918" y="2406134"/>
            <a:ext cx="3822167" cy="2736986"/>
            <a:chOff x="2554918" y="2406134"/>
            <a:chExt cx="3822167" cy="27369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8747" y="2819399"/>
              <a:ext cx="1658338" cy="2323721"/>
            </a:xfrm>
            <a:prstGeom prst="rect">
              <a:avLst/>
            </a:prstGeom>
            <a:ln w="25400">
              <a:solidFill>
                <a:srgbClr val="0000FF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4918" y="2819400"/>
              <a:ext cx="1643034" cy="2323720"/>
            </a:xfrm>
            <a:prstGeom prst="rect">
              <a:avLst/>
            </a:prstGeom>
            <a:ln w="25400">
              <a:solidFill>
                <a:srgbClr val="0000FF"/>
              </a:solidFill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718747" y="2406134"/>
              <a:ext cx="1078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C.N. Yang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63306" y="2406134"/>
              <a:ext cx="934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T.D. Lee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84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u_experi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19" y="810034"/>
            <a:ext cx="3085583" cy="3085583"/>
          </a:xfrm>
          <a:prstGeom prst="rect">
            <a:avLst/>
          </a:prstGeom>
        </p:spPr>
      </p:pic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4E79-1896-4E04-919F-E2DE50229E36}" type="slidenum">
              <a:rPr lang="en-US"/>
              <a:pPr/>
              <a:t>19</a:t>
            </a:fld>
            <a:endParaRPr lang="en-US"/>
          </a:p>
        </p:txBody>
      </p:sp>
      <p:pic>
        <p:nvPicPr>
          <p:cNvPr id="493571" name="Picture 3" descr="~AUT0004"/>
          <p:cNvPicPr>
            <a:picLocks noChangeAspect="1" noChangeArrowheads="1"/>
          </p:cNvPicPr>
          <p:nvPr/>
        </p:nvPicPr>
        <p:blipFill>
          <a:blip r:embed="rId4" cstate="print"/>
          <a:srcRect l="6192" t="77322" r="50859" b="5495"/>
          <a:stretch>
            <a:fillRect/>
          </a:stretch>
        </p:blipFill>
        <p:spPr bwMode="auto">
          <a:xfrm>
            <a:off x="192205" y="3867485"/>
            <a:ext cx="5566449" cy="292952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85794"/>
          </a:xfrm>
        </p:spPr>
        <p:txBody>
          <a:bodyPr/>
          <a:lstStyle/>
          <a:p>
            <a:r>
              <a:rPr lang="en-US" dirty="0" smtClean="0"/>
              <a:t>Discovery of Parity </a:t>
            </a:r>
            <a:r>
              <a:rPr lang="en-US" dirty="0"/>
              <a:t>Violation!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159667" y="5669606"/>
            <a:ext cx="4331835" cy="622514"/>
            <a:chOff x="-470574" y="5823961"/>
            <a:chExt cx="6683135" cy="622514"/>
          </a:xfrm>
        </p:grpSpPr>
        <p:sp>
          <p:nvSpPr>
            <p:cNvPr id="493601" name="Text Box 33"/>
            <p:cNvSpPr txBox="1">
              <a:spLocks noChangeArrowheads="1"/>
            </p:cNvSpPr>
            <p:nvPr/>
          </p:nvSpPr>
          <p:spPr bwMode="auto">
            <a:xfrm>
              <a:off x="-470574" y="5892477"/>
              <a:ext cx="668313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latin typeface="Verdana" pitchFamily="34" charset="0"/>
                </a:rPr>
                <a:t>More electrons </a:t>
              </a:r>
              <a:r>
                <a:rPr lang="en-US" sz="1200" b="1" dirty="0" smtClean="0">
                  <a:latin typeface="Verdana" pitchFamily="34" charset="0"/>
                </a:rPr>
                <a:t>emitted opposite </a:t>
              </a:r>
              <a:r>
                <a:rPr lang="en-US" sz="1200" b="1" dirty="0">
                  <a:latin typeface="Verdana" pitchFamily="34" charset="0"/>
                </a:rPr>
                <a:t>the J </a:t>
              </a:r>
              <a:r>
                <a:rPr lang="en-US" sz="1200" b="1" dirty="0" smtClean="0">
                  <a:latin typeface="Verdana" pitchFamily="34" charset="0"/>
                </a:rPr>
                <a:t>direction</a:t>
              </a:r>
              <a:endParaRPr lang="en-US" sz="1200" b="1" dirty="0">
                <a:latin typeface="Verdana" pitchFamily="34" charset="0"/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Verdana" pitchFamily="34" charset="0"/>
                </a:rPr>
                <a:t>Not random </a:t>
              </a:r>
              <a:r>
                <a:rPr lang="en-US" b="1" dirty="0" smtClean="0">
                  <a:solidFill>
                    <a:srgbClr val="FF0000"/>
                  </a:solidFill>
                  <a:latin typeface="Verdana" pitchFamily="34" charset="0"/>
                  <a:sym typeface="Wingdings"/>
                </a:rPr>
                <a:t></a:t>
              </a:r>
              <a:r>
                <a:rPr lang="en-US" b="1" dirty="0" smtClean="0">
                  <a:solidFill>
                    <a:srgbClr val="FF0000"/>
                  </a:solidFill>
                  <a:latin typeface="Verdana" pitchFamily="34" charset="0"/>
                </a:rPr>
                <a:t> Parity </a:t>
              </a:r>
              <a:r>
                <a:rPr lang="en-US" b="1" dirty="0">
                  <a:solidFill>
                    <a:srgbClr val="FF0000"/>
                  </a:solidFill>
                  <a:latin typeface="Verdana" pitchFamily="34" charset="0"/>
                </a:rPr>
                <a:t>violation!</a:t>
              </a:r>
            </a:p>
          </p:txBody>
        </p:sp>
        <p:sp>
          <p:nvSpPr>
            <p:cNvPr id="493602" name="Text Box 34"/>
            <p:cNvSpPr txBox="1">
              <a:spLocks noChangeArrowheads="1"/>
            </p:cNvSpPr>
            <p:nvPr/>
          </p:nvSpPr>
          <p:spPr bwMode="auto">
            <a:xfrm>
              <a:off x="4449337" y="5823961"/>
              <a:ext cx="5421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Verdana" pitchFamily="34" charset="0"/>
                  <a:sym typeface="Symbol" pitchFamily="18" charset="2"/>
                </a:rPr>
                <a:t></a:t>
              </a:r>
              <a:endParaRPr lang="en-US" sz="1200" b="1" dirty="0">
                <a:latin typeface="Verdana" pitchFamily="34" charset="0"/>
              </a:endParaRPr>
            </a:p>
          </p:txBody>
        </p:sp>
      </p:grpSp>
      <p:pic>
        <p:nvPicPr>
          <p:cNvPr id="493610" name="Picture 42" descr="W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12" y="822156"/>
            <a:ext cx="1266825" cy="2209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</p:pic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4212430" y="848156"/>
            <a:ext cx="4857749" cy="2424113"/>
            <a:chOff x="586" y="616"/>
            <a:chExt cx="3060" cy="1527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240" y="668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q</a:t>
              </a:r>
            </a:p>
          </p:txBody>
        </p: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586" y="616"/>
              <a:ext cx="3060" cy="1527"/>
              <a:chOff x="522" y="592"/>
              <a:chExt cx="3060" cy="1527"/>
            </a:xfrm>
          </p:grpSpPr>
          <p:sp>
            <p:nvSpPr>
              <p:cNvPr id="56" name="Text Box 9"/>
              <p:cNvSpPr txBox="1">
                <a:spLocks noChangeArrowheads="1"/>
              </p:cNvSpPr>
              <p:nvPr/>
            </p:nvSpPr>
            <p:spPr bwMode="auto">
              <a:xfrm>
                <a:off x="1008" y="592"/>
                <a:ext cx="2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Verdana" pitchFamily="34" charset="0"/>
                  </a:rPr>
                  <a:t>e</a:t>
                </a:r>
                <a:r>
                  <a:rPr lang="en-US" sz="2400" baseline="30000">
                    <a:latin typeface="Verdana" pitchFamily="34" charset="0"/>
                  </a:rPr>
                  <a:t>-</a:t>
                </a:r>
                <a:endParaRPr lang="en-US" sz="2400">
                  <a:latin typeface="Verdana" pitchFamily="34" charset="0"/>
                </a:endParaRPr>
              </a:p>
            </p:txBody>
          </p:sp>
          <p:grpSp>
            <p:nvGrpSpPr>
              <p:cNvPr id="57" name="Group 10"/>
              <p:cNvGrpSpPr>
                <a:grpSpLocks/>
              </p:cNvGrpSpPr>
              <p:nvPr/>
            </p:nvGrpSpPr>
            <p:grpSpPr bwMode="auto">
              <a:xfrm>
                <a:off x="522" y="643"/>
                <a:ext cx="3060" cy="1476"/>
                <a:chOff x="522" y="643"/>
                <a:chExt cx="3060" cy="1476"/>
              </a:xfrm>
            </p:grpSpPr>
            <p:sp>
              <p:nvSpPr>
                <p:cNvPr id="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2" y="1357"/>
                  <a:ext cx="768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990099"/>
                      </a:solidFill>
                      <a:latin typeface="Verdana" pitchFamily="34" charset="0"/>
                    </a:rPr>
                    <a:t>Magnetic</a:t>
                  </a:r>
                </a:p>
                <a:p>
                  <a:pPr algn="ctr"/>
                  <a:r>
                    <a:rPr lang="en-US" dirty="0">
                      <a:solidFill>
                        <a:srgbClr val="990099"/>
                      </a:solidFill>
                      <a:latin typeface="Verdana" pitchFamily="34" charset="0"/>
                    </a:rPr>
                    <a:t>field</a:t>
                  </a:r>
                </a:p>
              </p:txBody>
            </p:sp>
            <p:sp>
              <p:nvSpPr>
                <p:cNvPr id="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30" y="807"/>
                  <a:ext cx="0" cy="576"/>
                </a:xfrm>
                <a:prstGeom prst="line">
                  <a:avLst/>
                </a:prstGeom>
                <a:noFill/>
                <a:ln w="19050">
                  <a:solidFill>
                    <a:srgbClr val="99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0" name="Line 13"/>
                <p:cNvSpPr>
                  <a:spLocks noChangeShapeType="1"/>
                </p:cNvSpPr>
                <p:nvPr/>
              </p:nvSpPr>
              <p:spPr bwMode="auto">
                <a:xfrm>
                  <a:off x="1500" y="791"/>
                  <a:ext cx="0" cy="62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1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1164" y="791"/>
                  <a:ext cx="336" cy="624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2" name="Arc 15"/>
                <p:cNvSpPr>
                  <a:spLocks/>
                </p:cNvSpPr>
                <p:nvPr/>
              </p:nvSpPr>
              <p:spPr bwMode="auto">
                <a:xfrm flipH="1">
                  <a:off x="1260" y="887"/>
                  <a:ext cx="236" cy="3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5144"/>
                    <a:gd name="T1" fmla="*/ 0 h 21600"/>
                    <a:gd name="T2" fmla="*/ 15144 w 15144"/>
                    <a:gd name="T3" fmla="*/ 6198 h 21600"/>
                    <a:gd name="T4" fmla="*/ 0 w 1514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144" h="21600" fill="none" extrusionOk="0">
                      <a:moveTo>
                        <a:pt x="-1" y="0"/>
                      </a:moveTo>
                      <a:cubicBezTo>
                        <a:pt x="5665" y="0"/>
                        <a:pt x="11104" y="2225"/>
                        <a:pt x="15143" y="6198"/>
                      </a:cubicBezTo>
                    </a:path>
                    <a:path w="15144" h="21600" stroke="0" extrusionOk="0">
                      <a:moveTo>
                        <a:pt x="-1" y="0"/>
                      </a:moveTo>
                      <a:cubicBezTo>
                        <a:pt x="5665" y="0"/>
                        <a:pt x="11104" y="2225"/>
                        <a:pt x="15143" y="6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3" name="AutoShape 16"/>
                <p:cNvSpPr>
                  <a:spLocks noChangeArrowheads="1"/>
                </p:cNvSpPr>
                <p:nvPr/>
              </p:nvSpPr>
              <p:spPr bwMode="auto">
                <a:xfrm>
                  <a:off x="1940" y="1167"/>
                  <a:ext cx="528" cy="240"/>
                </a:xfrm>
                <a:prstGeom prst="rightArrow">
                  <a:avLst>
                    <a:gd name="adj1" fmla="val 50000"/>
                    <a:gd name="adj2" fmla="val 5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04" y="643"/>
                  <a:ext cx="1070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>
                      <a:latin typeface="Verdana" pitchFamily="34" charset="0"/>
                    </a:rPr>
                    <a:t>Parity </a:t>
                  </a:r>
                </a:p>
                <a:p>
                  <a:pPr algn="ctr"/>
                  <a:r>
                    <a:rPr lang="en-US" dirty="0">
                      <a:latin typeface="Verdana" pitchFamily="34" charset="0"/>
                    </a:rPr>
                    <a:t>transformation</a:t>
                  </a:r>
                </a:p>
              </p:txBody>
            </p:sp>
            <p:grpSp>
              <p:nvGrpSpPr>
                <p:cNvPr id="65" name="Group 18"/>
                <p:cNvGrpSpPr>
                  <a:grpSpLocks/>
                </p:cNvGrpSpPr>
                <p:nvPr/>
              </p:nvGrpSpPr>
              <p:grpSpPr bwMode="auto">
                <a:xfrm>
                  <a:off x="2996" y="775"/>
                  <a:ext cx="586" cy="1344"/>
                  <a:chOff x="2996" y="775"/>
                  <a:chExt cx="586" cy="1344"/>
                </a:xfrm>
              </p:grpSpPr>
              <p:sp>
                <p:nvSpPr>
                  <p:cNvPr id="7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996" y="775"/>
                    <a:ext cx="0" cy="62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7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996" y="1399"/>
                    <a:ext cx="336" cy="62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76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32" y="1831"/>
                    <a:ext cx="25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latin typeface="Verdana" pitchFamily="34" charset="0"/>
                      </a:rPr>
                      <a:t>e</a:t>
                    </a:r>
                    <a:r>
                      <a:rPr lang="en-US" sz="2400" baseline="30000">
                        <a:latin typeface="Verdana" pitchFamily="34" charset="0"/>
                      </a:rPr>
                      <a:t>-</a:t>
                    </a:r>
                    <a:endParaRPr lang="en-US" sz="2400">
                      <a:latin typeface="Verdana" pitchFamily="34" charset="0"/>
                    </a:endParaRPr>
                  </a:p>
                </p:txBody>
              </p:sp>
              <p:sp>
                <p:nvSpPr>
                  <p:cNvPr id="77" name="Arc 22"/>
                  <p:cNvSpPr>
                    <a:spLocks/>
                  </p:cNvSpPr>
                  <p:nvPr/>
                </p:nvSpPr>
                <p:spPr bwMode="auto">
                  <a:xfrm>
                    <a:off x="2996" y="1064"/>
                    <a:ext cx="337" cy="70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39498"/>
                      <a:gd name="T2" fmla="*/ 12092 w 21600"/>
                      <a:gd name="T3" fmla="*/ 39498 h 39498"/>
                      <a:gd name="T4" fmla="*/ 0 w 21600"/>
                      <a:gd name="T5" fmla="*/ 21600 h 39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3949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8774"/>
                          <a:pt x="18037" y="35481"/>
                          <a:pt x="12092" y="39498"/>
                        </a:cubicBezTo>
                      </a:path>
                      <a:path w="21600" h="3949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8774"/>
                          <a:pt x="18037" y="35481"/>
                          <a:pt x="12092" y="3949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nl-NL"/>
                  </a:p>
                </p:txBody>
              </p:sp>
              <p:sp>
                <p:nvSpPr>
                  <p:cNvPr id="78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4" y="967"/>
                    <a:ext cx="19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>
                        <a:latin typeface="Symbol" pitchFamily="18" charset="2"/>
                      </a:rPr>
                      <a:t>q</a:t>
                    </a:r>
                  </a:p>
                </p:txBody>
              </p:sp>
            </p:grpSp>
            <p:sp>
              <p:nvSpPr>
                <p:cNvPr id="6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04" y="1463"/>
                  <a:ext cx="395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>
                      <a:latin typeface="Verdana" pitchFamily="34" charset="0"/>
                    </a:rPr>
                    <a:t>60</a:t>
                  </a:r>
                  <a:r>
                    <a:rPr lang="en-US">
                      <a:latin typeface="Verdana" pitchFamily="34" charset="0"/>
                    </a:rPr>
                    <a:t>Co</a:t>
                  </a:r>
                  <a:endParaRPr lang="en-US" baseline="30000">
                    <a:latin typeface="Verdana" pitchFamily="34" charset="0"/>
                  </a:endParaRPr>
                </a:p>
              </p:txBody>
            </p:sp>
            <p:sp>
              <p:nvSpPr>
                <p:cNvPr id="6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660" y="1447"/>
                  <a:ext cx="395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baseline="30000">
                      <a:latin typeface="Verdana" pitchFamily="34" charset="0"/>
                    </a:rPr>
                    <a:t>60</a:t>
                  </a:r>
                  <a:r>
                    <a:rPr lang="en-US">
                      <a:latin typeface="Verdana" pitchFamily="34" charset="0"/>
                    </a:rPr>
                    <a:t>Co</a:t>
                  </a:r>
                  <a:endParaRPr lang="en-US" baseline="30000">
                    <a:latin typeface="Verdana" pitchFamily="34" charset="0"/>
                  </a:endParaRPr>
                </a:p>
              </p:txBody>
            </p:sp>
            <p:sp>
              <p:nvSpPr>
                <p:cNvPr id="6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596" y="1127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6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900" y="1123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44" y="1223"/>
                  <a:ext cx="18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Verdana" pitchFamily="34" charset="0"/>
                    </a:rPr>
                    <a:t>J</a:t>
                  </a:r>
                </a:p>
              </p:txBody>
            </p:sp>
            <p:sp>
              <p:nvSpPr>
                <p:cNvPr id="7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60" y="1207"/>
                  <a:ext cx="18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Verdana" pitchFamily="34" charset="0"/>
                    </a:rPr>
                    <a:t>J</a:t>
                  </a:r>
                </a:p>
              </p:txBody>
            </p:sp>
            <p:sp>
              <p:nvSpPr>
                <p:cNvPr id="7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40" y="1147"/>
                  <a:ext cx="21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Verdana" pitchFamily="34" charset="0"/>
                      <a:sym typeface="Symbol" pitchFamily="18" charset="2"/>
                    </a:rPr>
                    <a:t></a:t>
                  </a:r>
                  <a:endParaRPr lang="en-US" sz="1200">
                    <a:latin typeface="Verdana" pitchFamily="34" charset="0"/>
                  </a:endParaRPr>
                </a:p>
              </p:txBody>
            </p:sp>
            <p:sp>
              <p:nvSpPr>
                <p:cNvPr id="7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652" y="1137"/>
                  <a:ext cx="21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latin typeface="Verdana" pitchFamily="34" charset="0"/>
                      <a:sym typeface="Symbol" pitchFamily="18" charset="2"/>
                    </a:rPr>
                    <a:t></a:t>
                  </a:r>
                  <a:endParaRPr lang="en-US" sz="1200"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14" name="TextBox 13"/>
          <p:cNvSpPr txBox="1"/>
          <p:nvPr/>
        </p:nvSpPr>
        <p:spPr>
          <a:xfrm>
            <a:off x="259603" y="727997"/>
            <a:ext cx="90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C.S. Wu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28685" y="3310076"/>
            <a:ext cx="2793314" cy="3394607"/>
            <a:chOff x="6028685" y="3310076"/>
            <a:chExt cx="2793314" cy="3394607"/>
          </a:xfrm>
        </p:grpSpPr>
        <p:pic>
          <p:nvPicPr>
            <p:cNvPr id="86" name="Picture 36" descr="parit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685" y="3310076"/>
              <a:ext cx="2793314" cy="3394607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</p:pic>
        <p:grpSp>
          <p:nvGrpSpPr>
            <p:cNvPr id="87" name="Group 38"/>
            <p:cNvGrpSpPr>
              <a:grpSpLocks/>
            </p:cNvGrpSpPr>
            <p:nvPr/>
          </p:nvGrpSpPr>
          <p:grpSpPr bwMode="auto">
            <a:xfrm>
              <a:off x="7008129" y="4288183"/>
              <a:ext cx="274423" cy="517821"/>
              <a:chOff x="3970" y="1440"/>
              <a:chExt cx="246" cy="432"/>
            </a:xfrm>
          </p:grpSpPr>
          <p:sp>
            <p:nvSpPr>
              <p:cNvPr id="88" name="Line 39"/>
              <p:cNvSpPr>
                <a:spLocks noChangeShapeType="1"/>
              </p:cNvSpPr>
              <p:nvPr/>
            </p:nvSpPr>
            <p:spPr bwMode="auto">
              <a:xfrm flipV="1">
                <a:off x="3984" y="1440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89" name="Text Box 40"/>
              <p:cNvSpPr txBox="1">
                <a:spLocks noChangeArrowheads="1"/>
              </p:cNvSpPr>
              <p:nvPr/>
            </p:nvSpPr>
            <p:spPr bwMode="auto">
              <a:xfrm>
                <a:off x="3970" y="1633"/>
                <a:ext cx="246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folHlink"/>
                    </a:solidFill>
                    <a:latin typeface="Tahoma" pitchFamily="34" charset="0"/>
                  </a:rPr>
                  <a:t>B</a:t>
                </a:r>
                <a:endParaRPr lang="nl-NL" sz="1200" dirty="0">
                  <a:solidFill>
                    <a:schemeClr val="folHlink"/>
                  </a:solidFill>
                  <a:latin typeface="Tahoma" pitchFamily="34" charset="0"/>
                </a:endParaRPr>
              </a:p>
            </p:txBody>
          </p:sp>
          <p:sp>
            <p:nvSpPr>
              <p:cNvPr id="90" name="Line 41"/>
              <p:cNvSpPr>
                <a:spLocks noChangeShapeType="1"/>
              </p:cNvSpPr>
              <p:nvPr/>
            </p:nvSpPr>
            <p:spPr bwMode="auto">
              <a:xfrm>
                <a:off x="4032" y="1584"/>
                <a:ext cx="144" cy="0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377085" y="2527216"/>
            <a:ext cx="129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Symmetric?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78" y="4104801"/>
            <a:ext cx="11115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6" y="3310076"/>
            <a:ext cx="2133600" cy="2159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926367" y="34620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1956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554918" y="2819399"/>
            <a:ext cx="3822167" cy="2323721"/>
            <a:chOff x="2554918" y="2819399"/>
            <a:chExt cx="3822167" cy="2323721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8747" y="2819399"/>
              <a:ext cx="1658338" cy="2323721"/>
            </a:xfrm>
            <a:prstGeom prst="rect">
              <a:avLst/>
            </a:prstGeom>
            <a:ln w="25400">
              <a:solidFill>
                <a:srgbClr val="0000FF"/>
              </a:solidFill>
            </a:ln>
            <a:effectLst>
              <a:glow rad="254000">
                <a:srgbClr val="3366FF">
                  <a:alpha val="75000"/>
                </a:srgbClr>
              </a:glow>
              <a:softEdge rad="127000"/>
            </a:effectLst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54918" y="2819400"/>
              <a:ext cx="1643034" cy="2323720"/>
            </a:xfrm>
            <a:prstGeom prst="rect">
              <a:avLst/>
            </a:prstGeom>
            <a:ln w="25400">
              <a:solidFill>
                <a:srgbClr val="0000FF"/>
              </a:solidFill>
            </a:ln>
            <a:effectLst>
              <a:glow rad="254000">
                <a:srgbClr val="3366FF">
                  <a:alpha val="75000"/>
                </a:srgbClr>
              </a:glow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891205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4C69-7F3C-4E51-BA92-EE38A44DDEBF}" type="slidenum">
              <a:rPr lang="en-US"/>
              <a:pPr/>
              <a:t>2</a:t>
            </a:fld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Introduction: Symmetry and non-Observables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33400" y="763488"/>
            <a:ext cx="79406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0099"/>
                </a:solidFill>
              </a:rPr>
              <a:t>T.D.Lee</a:t>
            </a:r>
            <a:r>
              <a:rPr lang="en-US" sz="2000" dirty="0">
                <a:solidFill>
                  <a:srgbClr val="000099"/>
                </a:solidFill>
              </a:rPr>
              <a:t>:</a:t>
            </a:r>
          </a:p>
          <a:p>
            <a:r>
              <a:rPr lang="en-US" sz="2000" dirty="0">
                <a:solidFill>
                  <a:srgbClr val="000099"/>
                </a:solidFill>
              </a:rPr>
              <a:t>“The root to all symmetry principles lies in the assumption that it is impossible to observe certain basic quantities; the non-observables”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533400" y="1854090"/>
            <a:ext cx="5692584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</a:rPr>
              <a:t>There are four main types of symmetry: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 Permutation symmetry: </a:t>
            </a:r>
          </a:p>
          <a:p>
            <a:r>
              <a:rPr lang="en-US" sz="2000" dirty="0"/>
              <a:t>	</a:t>
            </a:r>
            <a:r>
              <a:rPr lang="en-US" dirty="0"/>
              <a:t>Bose-Einstein and Fermi-Dirac Statistics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 Continuous space-time symmetries: </a:t>
            </a:r>
          </a:p>
          <a:p>
            <a:r>
              <a:rPr lang="en-US" sz="2000" dirty="0"/>
              <a:t>	</a:t>
            </a:r>
            <a:r>
              <a:rPr lang="en-US" dirty="0"/>
              <a:t>translation, rotation, acceleration,…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 Discrete symmetries: </a:t>
            </a:r>
          </a:p>
          <a:p>
            <a:r>
              <a:rPr lang="en-US" sz="2000" dirty="0"/>
              <a:t>	</a:t>
            </a:r>
            <a:r>
              <a:rPr lang="en-US" dirty="0"/>
              <a:t>space inversion, time inversion, charge inversion</a:t>
            </a:r>
            <a:r>
              <a:rPr lang="en-US" sz="2000" dirty="0">
                <a:solidFill>
                  <a:srgbClr val="99000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 Unitary symmetries: gauge </a:t>
            </a:r>
            <a:r>
              <a:rPr lang="en-US" sz="2000" dirty="0" err="1">
                <a:solidFill>
                  <a:srgbClr val="990000"/>
                </a:solidFill>
              </a:rPr>
              <a:t>invariances</a:t>
            </a:r>
            <a:r>
              <a:rPr lang="en-US" sz="2000" dirty="0">
                <a:solidFill>
                  <a:srgbClr val="990000"/>
                </a:solidFill>
              </a:rPr>
              <a:t>: </a:t>
            </a:r>
          </a:p>
          <a:p>
            <a:r>
              <a:rPr lang="en-US" sz="2000" dirty="0"/>
              <a:t>	</a:t>
            </a:r>
            <a:r>
              <a:rPr lang="en-US" dirty="0"/>
              <a:t>U</a:t>
            </a:r>
            <a:r>
              <a:rPr lang="en-US" baseline="-25000" dirty="0"/>
              <a:t>1</a:t>
            </a:r>
            <a:r>
              <a:rPr lang="en-US" dirty="0"/>
              <a:t>(charge), SU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isospin</a:t>
            </a:r>
            <a:r>
              <a:rPr lang="en-US" dirty="0"/>
              <a:t>), SU</a:t>
            </a:r>
            <a:r>
              <a:rPr lang="en-US" baseline="-25000" dirty="0"/>
              <a:t>3</a:t>
            </a:r>
            <a:r>
              <a:rPr lang="en-US" dirty="0"/>
              <a:t>(color),..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04800" y="4844963"/>
            <a:ext cx="874515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US" sz="2000" dirty="0"/>
              <a:t> If a quantity is fundamentally non-observable it is related to an </a:t>
            </a:r>
            <a:r>
              <a:rPr lang="en-US" sz="2000" dirty="0">
                <a:solidFill>
                  <a:srgbClr val="990099"/>
                </a:solidFill>
              </a:rPr>
              <a:t>exact symmetry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04800" y="5213268"/>
            <a:ext cx="84740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US" sz="2000" dirty="0"/>
              <a:t> If a quantity could in principle be observed by an improved measurement;</a:t>
            </a:r>
          </a:p>
          <a:p>
            <a:pPr>
              <a:buFont typeface="Symbol" pitchFamily="18" charset="2"/>
              <a:buNone/>
            </a:pPr>
            <a:r>
              <a:rPr lang="en-US" sz="2000" dirty="0"/>
              <a:t>    the </a:t>
            </a:r>
            <a:r>
              <a:rPr lang="en-US" sz="2000" dirty="0">
                <a:solidFill>
                  <a:srgbClr val="990099"/>
                </a:solidFill>
              </a:rPr>
              <a:t>symmetry</a:t>
            </a:r>
            <a:r>
              <a:rPr lang="en-US" sz="2000" dirty="0"/>
              <a:t> is said to be </a:t>
            </a:r>
            <a:r>
              <a:rPr lang="en-US" sz="2000" dirty="0" smtClean="0">
                <a:solidFill>
                  <a:srgbClr val="990099"/>
                </a:solidFill>
              </a:rPr>
              <a:t>broken</a:t>
            </a:r>
            <a:endParaRPr lang="en-US" sz="2000" dirty="0"/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533400" y="6021288"/>
            <a:ext cx="21195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Noether</a:t>
            </a:r>
            <a:r>
              <a:rPr lang="en-US" sz="2000" dirty="0"/>
              <a:t> Theorem: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2971800" y="6021288"/>
            <a:ext cx="122674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symmetry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143636" y="6021288"/>
            <a:ext cx="181107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conservation </a:t>
            </a:r>
            <a:r>
              <a:rPr lang="en-US" sz="2000" dirty="0"/>
              <a:t>law</a:t>
            </a:r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4648200" y="6025102"/>
            <a:ext cx="1066800" cy="409575"/>
          </a:xfrm>
          <a:prstGeom prst="leftRightArrow">
            <a:avLst>
              <a:gd name="adj1" fmla="val 50000"/>
              <a:gd name="adj2" fmla="val 5209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/>
          </a:p>
        </p:txBody>
      </p:sp>
      <p:pic>
        <p:nvPicPr>
          <p:cNvPr id="114700" name="Picture 12" descr="le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071695"/>
            <a:ext cx="1949450" cy="2500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74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4" grpId="0"/>
      <p:bldP spid="114695" grpId="0"/>
      <p:bldP spid="114696" grpId="0"/>
      <p:bldP spid="114697" grpId="0"/>
      <p:bldP spid="114698" grpId="0"/>
      <p:bldP spid="1146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EAB1-C8CB-41F5-A497-9FCE6AAE131E}" type="slidenum">
              <a:rPr lang="en-US"/>
              <a:pPr/>
              <a:t>20</a:t>
            </a:fld>
            <a:endParaRPr 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sz="3200"/>
              <a:t>Weak Force breaks C and P, is CP really OK ?</a:t>
            </a:r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4786314" y="1090635"/>
            <a:ext cx="4271962" cy="448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Weak Interaction breaks both </a:t>
            </a:r>
            <a:r>
              <a:rPr lang="en-US" sz="2000" i="1" dirty="0">
                <a:solidFill>
                  <a:srgbClr val="000099"/>
                </a:solidFill>
              </a:rPr>
              <a:t>C</a:t>
            </a:r>
            <a:r>
              <a:rPr lang="en-US" sz="2000" dirty="0">
                <a:solidFill>
                  <a:srgbClr val="000099"/>
                </a:solidFill>
              </a:rPr>
              <a:t> and </a:t>
            </a:r>
            <a:r>
              <a:rPr lang="en-US" sz="2000" i="1" dirty="0">
                <a:solidFill>
                  <a:srgbClr val="000099"/>
                </a:solidFill>
              </a:rPr>
              <a:t>P</a:t>
            </a:r>
            <a:r>
              <a:rPr lang="en-US" sz="2000" dirty="0">
                <a:solidFill>
                  <a:srgbClr val="000099"/>
                </a:solidFill>
              </a:rPr>
              <a:t> symmetry maximally!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Despite the </a:t>
            </a:r>
            <a:r>
              <a:rPr lang="en-US" sz="2000" i="1" dirty="0">
                <a:solidFill>
                  <a:srgbClr val="000099"/>
                </a:solidFill>
              </a:rPr>
              <a:t>maximal</a:t>
            </a:r>
            <a:r>
              <a:rPr lang="en-US" sz="2000" dirty="0">
                <a:solidFill>
                  <a:srgbClr val="000099"/>
                </a:solidFill>
              </a:rPr>
              <a:t> violation of </a:t>
            </a:r>
            <a:r>
              <a:rPr lang="en-US" sz="2000" i="1" dirty="0">
                <a:solidFill>
                  <a:srgbClr val="000099"/>
                </a:solidFill>
              </a:rPr>
              <a:t>C</a:t>
            </a:r>
            <a:r>
              <a:rPr lang="en-US" sz="2000" dirty="0">
                <a:solidFill>
                  <a:srgbClr val="000099"/>
                </a:solidFill>
              </a:rPr>
              <a:t> and </a:t>
            </a:r>
            <a:r>
              <a:rPr lang="en-US" sz="2000" i="1" dirty="0">
                <a:solidFill>
                  <a:srgbClr val="000099"/>
                </a:solidFill>
              </a:rPr>
              <a:t>P</a:t>
            </a:r>
            <a:r>
              <a:rPr lang="en-US" sz="2000" dirty="0">
                <a:solidFill>
                  <a:srgbClr val="000099"/>
                </a:solidFill>
              </a:rPr>
              <a:t> symmetry, the combined operation, </a:t>
            </a:r>
            <a:r>
              <a:rPr lang="en-US" sz="2000" i="1" dirty="0">
                <a:solidFill>
                  <a:srgbClr val="000099"/>
                </a:solidFill>
              </a:rPr>
              <a:t>CP</a:t>
            </a:r>
            <a:r>
              <a:rPr lang="en-US" sz="2000" dirty="0">
                <a:solidFill>
                  <a:srgbClr val="000099"/>
                </a:solidFill>
              </a:rPr>
              <a:t>, seemed exactly conserved…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But, in 1964, Christensen, Cronin, Fitch and </a:t>
            </a:r>
            <a:r>
              <a:rPr lang="en-US" sz="2000" dirty="0" err="1">
                <a:solidFill>
                  <a:srgbClr val="000099"/>
                </a:solidFill>
              </a:rPr>
              <a:t>Turlay</a:t>
            </a:r>
            <a:r>
              <a:rPr lang="en-US" sz="2000" dirty="0">
                <a:solidFill>
                  <a:srgbClr val="000099"/>
                </a:solidFill>
              </a:rPr>
              <a:t> observed </a:t>
            </a:r>
            <a:r>
              <a:rPr lang="en-US" sz="2000" i="1" dirty="0">
                <a:solidFill>
                  <a:srgbClr val="000099"/>
                </a:solidFill>
              </a:rPr>
              <a:t>CP</a:t>
            </a:r>
            <a:r>
              <a:rPr lang="en-US" sz="2000" dirty="0">
                <a:solidFill>
                  <a:srgbClr val="000099"/>
                </a:solidFill>
              </a:rPr>
              <a:t> violation in decays of Neutral </a:t>
            </a:r>
            <a:r>
              <a:rPr lang="en-US" sz="2000" dirty="0" err="1">
                <a:solidFill>
                  <a:srgbClr val="000099"/>
                </a:solidFill>
              </a:rPr>
              <a:t>Kaons</a:t>
            </a:r>
            <a:r>
              <a:rPr lang="en-US" sz="2000" dirty="0">
                <a:solidFill>
                  <a:srgbClr val="000099"/>
                </a:solidFill>
              </a:rPr>
              <a:t>!</a:t>
            </a:r>
          </a:p>
        </p:txBody>
      </p:sp>
      <p:sp>
        <p:nvSpPr>
          <p:cNvPr id="487428" name="AutoShape 4"/>
          <p:cNvSpPr>
            <a:spLocks noChangeArrowheads="1"/>
          </p:cNvSpPr>
          <p:nvPr/>
        </p:nvSpPr>
        <p:spPr bwMode="auto">
          <a:xfrm>
            <a:off x="258763" y="3709988"/>
            <a:ext cx="1270000" cy="1270000"/>
          </a:xfrm>
          <a:custGeom>
            <a:avLst/>
            <a:gdLst>
              <a:gd name="G0" fmla="+- 192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719" y="16361"/>
                </a:moveTo>
                <a:cubicBezTo>
                  <a:pt x="18986" y="14784"/>
                  <a:pt x="19677" y="12822"/>
                  <a:pt x="19677" y="10800"/>
                </a:cubicBezTo>
                <a:cubicBezTo>
                  <a:pt x="19677" y="5897"/>
                  <a:pt x="15702" y="1923"/>
                  <a:pt x="10800" y="1923"/>
                </a:cubicBezTo>
                <a:cubicBezTo>
                  <a:pt x="8777" y="1922"/>
                  <a:pt x="6815" y="2613"/>
                  <a:pt x="5238" y="3880"/>
                </a:cubicBezTo>
                <a:close/>
                <a:moveTo>
                  <a:pt x="3880" y="5238"/>
                </a:moveTo>
                <a:cubicBezTo>
                  <a:pt x="2613" y="6815"/>
                  <a:pt x="1923" y="8777"/>
                  <a:pt x="1923" y="10799"/>
                </a:cubicBezTo>
                <a:cubicBezTo>
                  <a:pt x="1923" y="15702"/>
                  <a:pt x="5897" y="19677"/>
                  <a:pt x="10800" y="19677"/>
                </a:cubicBezTo>
                <a:cubicBezTo>
                  <a:pt x="12822" y="19677"/>
                  <a:pt x="14784" y="18986"/>
                  <a:pt x="16361" y="17719"/>
                </a:cubicBezTo>
                <a:close/>
              </a:path>
            </a:pathLst>
          </a:custGeom>
          <a:solidFill>
            <a:srgbClr val="FFCC99">
              <a:alpha val="50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87429" name="AutoShape 5"/>
          <p:cNvSpPr>
            <a:spLocks noChangeArrowheads="1"/>
          </p:cNvSpPr>
          <p:nvPr/>
        </p:nvSpPr>
        <p:spPr bwMode="auto">
          <a:xfrm>
            <a:off x="2041525" y="2132013"/>
            <a:ext cx="1270000" cy="1270000"/>
          </a:xfrm>
          <a:custGeom>
            <a:avLst/>
            <a:gdLst>
              <a:gd name="G0" fmla="+- 1923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719" y="16361"/>
                </a:moveTo>
                <a:cubicBezTo>
                  <a:pt x="18986" y="14784"/>
                  <a:pt x="19677" y="12822"/>
                  <a:pt x="19677" y="10800"/>
                </a:cubicBezTo>
                <a:cubicBezTo>
                  <a:pt x="19677" y="5897"/>
                  <a:pt x="15702" y="1923"/>
                  <a:pt x="10800" y="1923"/>
                </a:cubicBezTo>
                <a:cubicBezTo>
                  <a:pt x="8777" y="1922"/>
                  <a:pt x="6815" y="2613"/>
                  <a:pt x="5238" y="3880"/>
                </a:cubicBezTo>
                <a:close/>
                <a:moveTo>
                  <a:pt x="3880" y="5238"/>
                </a:moveTo>
                <a:cubicBezTo>
                  <a:pt x="2613" y="6815"/>
                  <a:pt x="1923" y="8777"/>
                  <a:pt x="1923" y="10799"/>
                </a:cubicBezTo>
                <a:cubicBezTo>
                  <a:pt x="1923" y="15702"/>
                  <a:pt x="5897" y="19677"/>
                  <a:pt x="10800" y="19677"/>
                </a:cubicBezTo>
                <a:cubicBezTo>
                  <a:pt x="12822" y="19677"/>
                  <a:pt x="14784" y="18986"/>
                  <a:pt x="16361" y="17719"/>
                </a:cubicBezTo>
                <a:close/>
              </a:path>
            </a:pathLst>
          </a:custGeom>
          <a:solidFill>
            <a:srgbClr val="FFCC99">
              <a:alpha val="50000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7663" y="2187575"/>
            <a:ext cx="1387475" cy="1219200"/>
            <a:chOff x="1104" y="2880"/>
            <a:chExt cx="874" cy="768"/>
          </a:xfrm>
        </p:grpSpPr>
        <p:sp>
          <p:nvSpPr>
            <p:cNvPr id="487431" name="Line 7"/>
            <p:cNvSpPr>
              <a:spLocks noChangeShapeType="1"/>
            </p:cNvSpPr>
            <p:nvPr/>
          </p:nvSpPr>
          <p:spPr bwMode="auto">
            <a:xfrm>
              <a:off x="1152" y="3264"/>
              <a:ext cx="288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32" name="Line 8"/>
            <p:cNvSpPr>
              <a:spLocks noChangeShapeType="1"/>
            </p:cNvSpPr>
            <p:nvPr/>
          </p:nvSpPr>
          <p:spPr bwMode="auto">
            <a:xfrm flipV="1">
              <a:off x="1440" y="3024"/>
              <a:ext cx="240" cy="24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33" name="Line 9"/>
            <p:cNvSpPr>
              <a:spLocks noChangeShapeType="1"/>
            </p:cNvSpPr>
            <p:nvPr/>
          </p:nvSpPr>
          <p:spPr bwMode="auto">
            <a:xfrm flipH="1" flipV="1">
              <a:off x="1440" y="3264"/>
              <a:ext cx="240" cy="24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34" name="Text Box 10"/>
            <p:cNvSpPr txBox="1">
              <a:spLocks noChangeArrowheads="1"/>
            </p:cNvSpPr>
            <p:nvPr/>
          </p:nvSpPr>
          <p:spPr bwMode="auto">
            <a:xfrm>
              <a:off x="1104" y="3040"/>
              <a:ext cx="30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latin typeface="Times" pitchFamily="18" charset="0"/>
                </a:rPr>
                <a:t>W</a:t>
              </a:r>
              <a:r>
                <a:rPr lang="en-US" sz="1800" baseline="30000" dirty="0">
                  <a:latin typeface="Times" pitchFamily="18" charset="0"/>
                </a:rPr>
                <a:t>+</a:t>
              </a:r>
              <a:endParaRPr lang="en-US" sz="1800" dirty="0">
                <a:latin typeface="Times" pitchFamily="18" charset="0"/>
              </a:endParaRPr>
            </a:p>
          </p:txBody>
        </p:sp>
        <p:sp>
          <p:nvSpPr>
            <p:cNvPr id="487435" name="Text Box 11"/>
            <p:cNvSpPr txBox="1">
              <a:spLocks noChangeArrowheads="1"/>
            </p:cNvSpPr>
            <p:nvPr/>
          </p:nvSpPr>
          <p:spPr bwMode="auto">
            <a:xfrm>
              <a:off x="1680" y="2880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" pitchFamily="18" charset="0"/>
                </a:rPr>
                <a:t>e</a:t>
              </a:r>
              <a:r>
                <a:rPr lang="en-US" sz="1800" baseline="30000">
                  <a:latin typeface="Times" pitchFamily="18" charset="0"/>
                </a:rPr>
                <a:t>+</a:t>
              </a:r>
              <a:r>
                <a:rPr lang="en-US" sz="1800" baseline="-25000">
                  <a:latin typeface="Times" pitchFamily="18" charset="0"/>
                </a:rPr>
                <a:t>R</a:t>
              </a:r>
              <a:endParaRPr lang="en-US" sz="1800">
                <a:latin typeface="Times" pitchFamily="18" charset="0"/>
              </a:endParaRPr>
            </a:p>
          </p:txBody>
        </p:sp>
        <p:sp>
          <p:nvSpPr>
            <p:cNvPr id="487436" name="Text Box 12"/>
            <p:cNvSpPr txBox="1">
              <a:spLocks noChangeArrowheads="1"/>
            </p:cNvSpPr>
            <p:nvPr/>
          </p:nvSpPr>
          <p:spPr bwMode="auto">
            <a:xfrm>
              <a:off x="1680" y="3417"/>
              <a:ext cx="2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Symbol" pitchFamily="18" charset="2"/>
                </a:rPr>
                <a:t>n</a:t>
              </a:r>
              <a:r>
                <a:rPr lang="en-US" sz="1800" baseline="-25000">
                  <a:latin typeface="Times" pitchFamily="18" charset="0"/>
                </a:rPr>
                <a:t>L</a:t>
              </a:r>
              <a:endParaRPr lang="en-US" sz="1800">
                <a:latin typeface="Times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7663" y="3711575"/>
            <a:ext cx="1376362" cy="1219200"/>
            <a:chOff x="219" y="2338"/>
            <a:chExt cx="867" cy="768"/>
          </a:xfrm>
        </p:grpSpPr>
        <p:sp>
          <p:nvSpPr>
            <p:cNvPr id="487438" name="Line 14"/>
            <p:cNvSpPr>
              <a:spLocks noChangeShapeType="1"/>
            </p:cNvSpPr>
            <p:nvPr/>
          </p:nvSpPr>
          <p:spPr bwMode="auto">
            <a:xfrm>
              <a:off x="267" y="2722"/>
              <a:ext cx="288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39" name="Line 15"/>
            <p:cNvSpPr>
              <a:spLocks noChangeShapeType="1"/>
            </p:cNvSpPr>
            <p:nvPr/>
          </p:nvSpPr>
          <p:spPr bwMode="auto">
            <a:xfrm flipV="1">
              <a:off x="555" y="2482"/>
              <a:ext cx="240" cy="24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40" name="Line 16"/>
            <p:cNvSpPr>
              <a:spLocks noChangeShapeType="1"/>
            </p:cNvSpPr>
            <p:nvPr/>
          </p:nvSpPr>
          <p:spPr bwMode="auto">
            <a:xfrm flipH="1" flipV="1">
              <a:off x="555" y="2722"/>
              <a:ext cx="240" cy="24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41" name="Text Box 17"/>
            <p:cNvSpPr txBox="1">
              <a:spLocks noChangeArrowheads="1"/>
            </p:cNvSpPr>
            <p:nvPr/>
          </p:nvSpPr>
          <p:spPr bwMode="auto">
            <a:xfrm>
              <a:off x="219" y="2514"/>
              <a:ext cx="30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latin typeface="Times" pitchFamily="18" charset="0"/>
                </a:rPr>
                <a:t>W</a:t>
              </a:r>
              <a:r>
                <a:rPr lang="en-US" sz="1800" baseline="30000" dirty="0">
                  <a:latin typeface="Times" pitchFamily="18" charset="0"/>
                </a:rPr>
                <a:t>+</a:t>
              </a:r>
              <a:endParaRPr lang="en-US" sz="1800" dirty="0">
                <a:latin typeface="Times" pitchFamily="18" charset="0"/>
              </a:endParaRPr>
            </a:p>
          </p:txBody>
        </p:sp>
        <p:sp>
          <p:nvSpPr>
            <p:cNvPr id="487442" name="Text Box 18"/>
            <p:cNvSpPr txBox="1">
              <a:spLocks noChangeArrowheads="1"/>
            </p:cNvSpPr>
            <p:nvPr/>
          </p:nvSpPr>
          <p:spPr bwMode="auto">
            <a:xfrm>
              <a:off x="795" y="2338"/>
              <a:ext cx="291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" pitchFamily="18" charset="0"/>
                </a:rPr>
                <a:t>e</a:t>
              </a:r>
              <a:r>
                <a:rPr lang="en-US" sz="1800" baseline="30000">
                  <a:latin typeface="Times" pitchFamily="18" charset="0"/>
                </a:rPr>
                <a:t>+</a:t>
              </a:r>
              <a:r>
                <a:rPr lang="en-US" sz="1800" baseline="-25000">
                  <a:latin typeface="Times" pitchFamily="18" charset="0"/>
                </a:rPr>
                <a:t>L</a:t>
              </a:r>
              <a:endParaRPr lang="en-US" sz="1800">
                <a:latin typeface="Times" pitchFamily="18" charset="0"/>
              </a:endParaRPr>
            </a:p>
          </p:txBody>
        </p:sp>
        <p:sp>
          <p:nvSpPr>
            <p:cNvPr id="487443" name="Text Box 19"/>
            <p:cNvSpPr txBox="1">
              <a:spLocks noChangeArrowheads="1"/>
            </p:cNvSpPr>
            <p:nvPr/>
          </p:nvSpPr>
          <p:spPr bwMode="auto">
            <a:xfrm>
              <a:off x="795" y="2875"/>
              <a:ext cx="2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Symbol" pitchFamily="18" charset="2"/>
                </a:rPr>
                <a:t>n</a:t>
              </a:r>
              <a:r>
                <a:rPr lang="en-US" sz="1800" baseline="-25000">
                  <a:latin typeface="Times" pitchFamily="18" charset="0"/>
                </a:rPr>
                <a:t>R</a:t>
              </a:r>
              <a:endParaRPr lang="en-US" sz="1800">
                <a:latin typeface="Times" pitchFamily="18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176463" y="2187575"/>
            <a:ext cx="1385887" cy="1219200"/>
            <a:chOff x="1371" y="1378"/>
            <a:chExt cx="873" cy="768"/>
          </a:xfrm>
        </p:grpSpPr>
        <p:sp>
          <p:nvSpPr>
            <p:cNvPr id="487445" name="Line 21"/>
            <p:cNvSpPr>
              <a:spLocks noChangeShapeType="1"/>
            </p:cNvSpPr>
            <p:nvPr/>
          </p:nvSpPr>
          <p:spPr bwMode="auto">
            <a:xfrm>
              <a:off x="1419" y="1762"/>
              <a:ext cx="288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46" name="Line 22"/>
            <p:cNvSpPr>
              <a:spLocks noChangeShapeType="1"/>
            </p:cNvSpPr>
            <p:nvPr/>
          </p:nvSpPr>
          <p:spPr bwMode="auto">
            <a:xfrm flipV="1">
              <a:off x="1707" y="1522"/>
              <a:ext cx="240" cy="24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47" name="Line 23"/>
            <p:cNvSpPr>
              <a:spLocks noChangeShapeType="1"/>
            </p:cNvSpPr>
            <p:nvPr/>
          </p:nvSpPr>
          <p:spPr bwMode="auto">
            <a:xfrm flipH="1" flipV="1">
              <a:off x="1707" y="1762"/>
              <a:ext cx="240" cy="24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48" name="Text Box 24"/>
            <p:cNvSpPr txBox="1">
              <a:spLocks noChangeArrowheads="1"/>
            </p:cNvSpPr>
            <p:nvPr/>
          </p:nvSpPr>
          <p:spPr bwMode="auto">
            <a:xfrm>
              <a:off x="1371" y="1554"/>
              <a:ext cx="3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latin typeface="Times" pitchFamily="18" charset="0"/>
                </a:rPr>
                <a:t>W</a:t>
              </a:r>
              <a:r>
                <a:rPr lang="en-US" sz="1800" baseline="30000" dirty="0">
                  <a:latin typeface="Symbol" pitchFamily="18" charset="2"/>
                </a:rPr>
                <a:t>-</a:t>
              </a:r>
              <a:endParaRPr lang="en-US" sz="1800" dirty="0">
                <a:latin typeface="Times" pitchFamily="18" charset="0"/>
              </a:endParaRPr>
            </a:p>
          </p:txBody>
        </p:sp>
        <p:sp>
          <p:nvSpPr>
            <p:cNvPr id="487449" name="Text Box 25"/>
            <p:cNvSpPr txBox="1">
              <a:spLocks noChangeArrowheads="1"/>
            </p:cNvSpPr>
            <p:nvPr/>
          </p:nvSpPr>
          <p:spPr bwMode="auto">
            <a:xfrm>
              <a:off x="1947" y="1378"/>
              <a:ext cx="29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" pitchFamily="18" charset="0"/>
                </a:rPr>
                <a:t>e</a:t>
              </a:r>
              <a:r>
                <a:rPr lang="en-US" sz="1800" baseline="30000">
                  <a:latin typeface="Symbol" pitchFamily="18" charset="2"/>
                </a:rPr>
                <a:t>-</a:t>
              </a:r>
              <a:r>
                <a:rPr lang="en-US" sz="1800" baseline="-25000">
                  <a:latin typeface="Times" pitchFamily="18" charset="0"/>
                </a:rPr>
                <a:t>R</a:t>
              </a:r>
              <a:endParaRPr lang="en-US" sz="1800">
                <a:latin typeface="Times" pitchFamily="18" charset="0"/>
              </a:endParaRPr>
            </a:p>
          </p:txBody>
        </p:sp>
        <p:sp>
          <p:nvSpPr>
            <p:cNvPr id="487450" name="Text Box 26"/>
            <p:cNvSpPr txBox="1">
              <a:spLocks noChangeArrowheads="1"/>
            </p:cNvSpPr>
            <p:nvPr/>
          </p:nvSpPr>
          <p:spPr bwMode="auto">
            <a:xfrm>
              <a:off x="1947" y="1915"/>
              <a:ext cx="2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Symbol" pitchFamily="18" charset="2"/>
                </a:rPr>
                <a:t>n</a:t>
              </a:r>
              <a:r>
                <a:rPr lang="en-US" sz="1800" baseline="-25000">
                  <a:latin typeface="Times" pitchFamily="18" charset="0"/>
                </a:rPr>
                <a:t>L</a:t>
              </a:r>
              <a:endParaRPr lang="en-US" sz="1800">
                <a:latin typeface="Times" pitchFamily="18" charset="0"/>
              </a:endParaRPr>
            </a:p>
          </p:txBody>
        </p:sp>
        <p:sp>
          <p:nvSpPr>
            <p:cNvPr id="487451" name="Line 27"/>
            <p:cNvSpPr>
              <a:spLocks noChangeShapeType="1"/>
            </p:cNvSpPr>
            <p:nvPr/>
          </p:nvSpPr>
          <p:spPr bwMode="auto">
            <a:xfrm>
              <a:off x="1995" y="1954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176463" y="3711575"/>
            <a:ext cx="1374775" cy="1219200"/>
            <a:chOff x="1371" y="2338"/>
            <a:chExt cx="866" cy="768"/>
          </a:xfrm>
        </p:grpSpPr>
        <p:sp>
          <p:nvSpPr>
            <p:cNvPr id="487453" name="Line 29"/>
            <p:cNvSpPr>
              <a:spLocks noChangeShapeType="1"/>
            </p:cNvSpPr>
            <p:nvPr/>
          </p:nvSpPr>
          <p:spPr bwMode="auto">
            <a:xfrm>
              <a:off x="1419" y="2722"/>
              <a:ext cx="28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54" name="Line 30"/>
            <p:cNvSpPr>
              <a:spLocks noChangeShapeType="1"/>
            </p:cNvSpPr>
            <p:nvPr/>
          </p:nvSpPr>
          <p:spPr bwMode="auto">
            <a:xfrm flipV="1">
              <a:off x="1707" y="2482"/>
              <a:ext cx="240" cy="24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55" name="Line 31"/>
            <p:cNvSpPr>
              <a:spLocks noChangeShapeType="1"/>
            </p:cNvSpPr>
            <p:nvPr/>
          </p:nvSpPr>
          <p:spPr bwMode="auto">
            <a:xfrm flipH="1" flipV="1">
              <a:off x="1707" y="2722"/>
              <a:ext cx="240" cy="24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56" name="Text Box 32"/>
            <p:cNvSpPr txBox="1">
              <a:spLocks noChangeArrowheads="1"/>
            </p:cNvSpPr>
            <p:nvPr/>
          </p:nvSpPr>
          <p:spPr bwMode="auto">
            <a:xfrm>
              <a:off x="1371" y="2530"/>
              <a:ext cx="3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" pitchFamily="18" charset="0"/>
                </a:rPr>
                <a:t>W</a:t>
              </a:r>
              <a:r>
                <a:rPr lang="en-US" sz="1800" baseline="30000">
                  <a:latin typeface="Symbol" pitchFamily="18" charset="2"/>
                </a:rPr>
                <a:t>-</a:t>
              </a:r>
              <a:endParaRPr lang="en-US" sz="1800">
                <a:latin typeface="Times" pitchFamily="18" charset="0"/>
              </a:endParaRPr>
            </a:p>
          </p:txBody>
        </p:sp>
        <p:sp>
          <p:nvSpPr>
            <p:cNvPr id="487457" name="Text Box 33"/>
            <p:cNvSpPr txBox="1">
              <a:spLocks noChangeArrowheads="1"/>
            </p:cNvSpPr>
            <p:nvPr/>
          </p:nvSpPr>
          <p:spPr bwMode="auto">
            <a:xfrm>
              <a:off x="1947" y="2338"/>
              <a:ext cx="2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" pitchFamily="18" charset="0"/>
                </a:rPr>
                <a:t>e</a:t>
              </a:r>
              <a:r>
                <a:rPr lang="en-US" sz="1800" baseline="30000">
                  <a:latin typeface="Symbol" pitchFamily="18" charset="2"/>
                </a:rPr>
                <a:t>-</a:t>
              </a:r>
              <a:r>
                <a:rPr lang="en-US" sz="1800" baseline="-25000">
                  <a:latin typeface="Times" pitchFamily="18" charset="0"/>
                </a:rPr>
                <a:t>L</a:t>
              </a:r>
              <a:endParaRPr lang="en-US" sz="1800">
                <a:latin typeface="Times" pitchFamily="18" charset="0"/>
              </a:endParaRPr>
            </a:p>
          </p:txBody>
        </p:sp>
        <p:sp>
          <p:nvSpPr>
            <p:cNvPr id="487458" name="Text Box 34"/>
            <p:cNvSpPr txBox="1">
              <a:spLocks noChangeArrowheads="1"/>
            </p:cNvSpPr>
            <p:nvPr/>
          </p:nvSpPr>
          <p:spPr bwMode="auto">
            <a:xfrm>
              <a:off x="1947" y="2875"/>
              <a:ext cx="25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Symbol" pitchFamily="18" charset="2"/>
                </a:rPr>
                <a:t>n</a:t>
              </a:r>
              <a:r>
                <a:rPr lang="en-US" sz="1800" baseline="-25000">
                  <a:latin typeface="Times" pitchFamily="18" charset="0"/>
                </a:rPr>
                <a:t>R</a:t>
              </a:r>
              <a:endParaRPr lang="en-US" sz="1800">
                <a:latin typeface="Times" pitchFamily="18" charset="0"/>
              </a:endParaRPr>
            </a:p>
          </p:txBody>
        </p:sp>
        <p:sp>
          <p:nvSpPr>
            <p:cNvPr id="487459" name="Line 35"/>
            <p:cNvSpPr>
              <a:spLocks noChangeShapeType="1"/>
            </p:cNvSpPr>
            <p:nvPr/>
          </p:nvSpPr>
          <p:spPr bwMode="auto">
            <a:xfrm>
              <a:off x="1995" y="2914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487460" name="AutoShape 36"/>
          <p:cNvSpPr>
            <a:spLocks noChangeArrowheads="1"/>
          </p:cNvSpPr>
          <p:nvPr/>
        </p:nvSpPr>
        <p:spPr bwMode="auto">
          <a:xfrm rot="5400000" flipH="1">
            <a:off x="1098550" y="4229100"/>
            <a:ext cx="1612900" cy="177800"/>
          </a:xfrm>
          <a:prstGeom prst="parallelogram">
            <a:avLst>
              <a:gd name="adj" fmla="val 8340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919538" y="3127375"/>
            <a:ext cx="552450" cy="1466850"/>
            <a:chOff x="2469" y="1970"/>
            <a:chExt cx="348" cy="924"/>
          </a:xfrm>
        </p:grpSpPr>
        <p:sp>
          <p:nvSpPr>
            <p:cNvPr id="487462" name="Rectangle 38"/>
            <p:cNvSpPr>
              <a:spLocks noChangeArrowheads="1"/>
            </p:cNvSpPr>
            <p:nvPr/>
          </p:nvSpPr>
          <p:spPr bwMode="auto">
            <a:xfrm>
              <a:off x="2519" y="2268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" pitchFamily="18" charset="0"/>
                </a:rPr>
                <a:t>P</a:t>
              </a:r>
            </a:p>
          </p:txBody>
        </p:sp>
        <p:sp>
          <p:nvSpPr>
            <p:cNvPr id="487463" name="AutoShape 39"/>
            <p:cNvSpPr>
              <a:spLocks noChangeArrowheads="1"/>
            </p:cNvSpPr>
            <p:nvPr/>
          </p:nvSpPr>
          <p:spPr bwMode="auto">
            <a:xfrm>
              <a:off x="2469" y="1970"/>
              <a:ext cx="348" cy="924"/>
            </a:xfrm>
            <a:prstGeom prst="curvedLeftArrow">
              <a:avLst>
                <a:gd name="adj1" fmla="val 53103"/>
                <a:gd name="adj2" fmla="val 106207"/>
                <a:gd name="adj3" fmla="val 33333"/>
              </a:avLst>
            </a:prstGeom>
            <a:solidFill>
              <a:srgbClr val="FF6600"/>
            </a:solidFill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1262063" y="1471613"/>
            <a:ext cx="1531937" cy="577850"/>
            <a:chOff x="795" y="927"/>
            <a:chExt cx="965" cy="364"/>
          </a:xfrm>
        </p:grpSpPr>
        <p:sp>
          <p:nvSpPr>
            <p:cNvPr id="487465" name="AutoShape 41"/>
            <p:cNvSpPr>
              <a:spLocks noChangeArrowheads="1"/>
            </p:cNvSpPr>
            <p:nvPr/>
          </p:nvSpPr>
          <p:spPr bwMode="auto">
            <a:xfrm>
              <a:off x="795" y="927"/>
              <a:ext cx="965" cy="312"/>
            </a:xfrm>
            <a:prstGeom prst="curvedDownArrow">
              <a:avLst>
                <a:gd name="adj1" fmla="val 61859"/>
                <a:gd name="adj2" fmla="val 123718"/>
                <a:gd name="adj3" fmla="val 33333"/>
              </a:avLst>
            </a:prstGeom>
            <a:solidFill>
              <a:schemeClr val="accent1"/>
            </a:solidFill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87466" name="Rectangle 42"/>
            <p:cNvSpPr>
              <a:spLocks noChangeArrowheads="1"/>
            </p:cNvSpPr>
            <p:nvPr/>
          </p:nvSpPr>
          <p:spPr bwMode="auto">
            <a:xfrm>
              <a:off x="1098" y="1041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" pitchFamily="18" charset="0"/>
                </a:rPr>
                <a:t>C</a:t>
              </a:r>
            </a:p>
          </p:txBody>
        </p:sp>
      </p:grp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423863" y="3503613"/>
            <a:ext cx="3048000" cy="144462"/>
          </a:xfrm>
          <a:prstGeom prst="parallelogram">
            <a:avLst>
              <a:gd name="adj" fmla="val 12669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 rot="5400000" flipH="1">
            <a:off x="1093788" y="2747963"/>
            <a:ext cx="1612900" cy="177800"/>
          </a:xfrm>
          <a:prstGeom prst="parallelogram">
            <a:avLst>
              <a:gd name="adj" fmla="val 8340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028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autoUpdateAnimBg="0"/>
      <p:bldP spid="487428" grpId="0" animBg="1"/>
      <p:bldP spid="4874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4B94-F257-4E15-9EF6-14A5191F3745}" type="slidenum">
              <a:rPr lang="en-US"/>
              <a:pPr/>
              <a:t>21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algn="l"/>
            <a:r>
              <a:rPr lang="en-US" dirty="0"/>
              <a:t>       </a:t>
            </a:r>
            <a:r>
              <a:rPr lang="en-US" dirty="0" smtClean="0"/>
              <a:t>Discovery of CP-Violation! </a:t>
            </a:r>
            <a:endParaRPr lang="en-GB" dirty="0"/>
          </a:p>
        </p:txBody>
      </p:sp>
      <p:pic>
        <p:nvPicPr>
          <p:cNvPr id="497667" name="Picture 3" descr="CP-exp-diagram-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357313"/>
            <a:ext cx="4381500" cy="3227387"/>
          </a:xfrm>
          <a:prstGeom prst="rect">
            <a:avLst/>
          </a:prstGeom>
          <a:noFill/>
        </p:spPr>
      </p:pic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12700" y="803275"/>
            <a:ext cx="5702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Create a pure K</a:t>
            </a:r>
            <a:r>
              <a:rPr lang="en-US" baseline="-25000" dirty="0">
                <a:solidFill>
                  <a:srgbClr val="000099"/>
                </a:solidFill>
              </a:rPr>
              <a:t>L</a:t>
            </a:r>
            <a:r>
              <a:rPr lang="en-US" dirty="0">
                <a:solidFill>
                  <a:srgbClr val="000099"/>
                </a:solidFill>
              </a:rPr>
              <a:t> (CP=-1) beam: (Cronin &amp; Fitch in </a:t>
            </a:r>
            <a:r>
              <a:rPr lang="en-US" dirty="0" smtClean="0">
                <a:solidFill>
                  <a:srgbClr val="000099"/>
                </a:solidFill>
              </a:rPr>
              <a:t>1964)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Easy: just “wait” until the K</a:t>
            </a:r>
            <a:r>
              <a:rPr lang="en-US" baseline="-25000" dirty="0">
                <a:solidFill>
                  <a:srgbClr val="000099"/>
                </a:solidFill>
              </a:rPr>
              <a:t>s</a:t>
            </a:r>
            <a:r>
              <a:rPr lang="en-US" dirty="0">
                <a:solidFill>
                  <a:srgbClr val="000099"/>
                </a:solidFill>
              </a:rPr>
              <a:t> component has decayed…</a:t>
            </a:r>
          </a:p>
          <a:p>
            <a:r>
              <a:rPr lang="en-US" dirty="0">
                <a:solidFill>
                  <a:srgbClr val="000099"/>
                </a:solidFill>
              </a:rPr>
              <a:t>If CP conserved, should </a:t>
            </a:r>
            <a:r>
              <a:rPr lang="en-US" i="1" dirty="0">
                <a:solidFill>
                  <a:srgbClr val="000099"/>
                </a:solidFill>
              </a:rPr>
              <a:t>not</a:t>
            </a:r>
            <a:r>
              <a:rPr lang="en-US" dirty="0">
                <a:solidFill>
                  <a:srgbClr val="000099"/>
                </a:solidFill>
              </a:rPr>
              <a:t> see the decay K</a:t>
            </a:r>
            <a:r>
              <a:rPr lang="en-US" baseline="-25000" dirty="0">
                <a:solidFill>
                  <a:srgbClr val="000099"/>
                </a:solidFill>
              </a:rPr>
              <a:t>L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→</a:t>
            </a:r>
            <a:r>
              <a:rPr lang="en-US" baseline="-25000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2 </a:t>
            </a:r>
            <a:r>
              <a:rPr lang="en-US" dirty="0" err="1">
                <a:solidFill>
                  <a:srgbClr val="000099"/>
                </a:solidFill>
              </a:rPr>
              <a:t>pions</a:t>
            </a:r>
            <a:endParaRPr lang="en-GB" dirty="0">
              <a:solidFill>
                <a:srgbClr val="000099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975100"/>
            <a:ext cx="4038600" cy="990600"/>
            <a:chOff x="240" y="1344"/>
            <a:chExt cx="2880" cy="864"/>
          </a:xfrm>
        </p:grpSpPr>
        <p:sp>
          <p:nvSpPr>
            <p:cNvPr id="497670" name="Line 6"/>
            <p:cNvSpPr>
              <a:spLocks noChangeShapeType="1"/>
            </p:cNvSpPr>
            <p:nvPr/>
          </p:nvSpPr>
          <p:spPr bwMode="auto">
            <a:xfrm>
              <a:off x="240" y="187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1" name="Line 7"/>
            <p:cNvSpPr>
              <a:spLocks noChangeShapeType="1"/>
            </p:cNvSpPr>
            <p:nvPr/>
          </p:nvSpPr>
          <p:spPr bwMode="auto">
            <a:xfrm flipV="1">
              <a:off x="1392" y="1344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2" name="Line 8"/>
            <p:cNvSpPr>
              <a:spLocks noChangeShapeType="1"/>
            </p:cNvSpPr>
            <p:nvPr/>
          </p:nvSpPr>
          <p:spPr bwMode="auto">
            <a:xfrm>
              <a:off x="1392" y="187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3" name="Line 9"/>
            <p:cNvSpPr>
              <a:spLocks noChangeShapeType="1"/>
            </p:cNvSpPr>
            <p:nvPr/>
          </p:nvSpPr>
          <p:spPr bwMode="auto">
            <a:xfrm flipV="1">
              <a:off x="1392" y="1680"/>
              <a:ext cx="14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4" name="Line 10"/>
            <p:cNvSpPr>
              <a:spLocks noChangeShapeType="1"/>
            </p:cNvSpPr>
            <p:nvPr/>
          </p:nvSpPr>
          <p:spPr bwMode="auto">
            <a:xfrm>
              <a:off x="1392" y="187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5" name="Text Box 11"/>
            <p:cNvSpPr txBox="1">
              <a:spLocks noChangeArrowheads="1"/>
            </p:cNvSpPr>
            <p:nvPr/>
          </p:nvSpPr>
          <p:spPr bwMode="auto">
            <a:xfrm>
              <a:off x="2376" y="1654"/>
              <a:ext cx="245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q</a:t>
              </a:r>
              <a:endParaRPr lang="en-GB" sz="2400">
                <a:latin typeface="Tahoma" pitchFamily="34" charset="0"/>
              </a:endParaRPr>
            </a:p>
          </p:txBody>
        </p:sp>
        <p:sp>
          <p:nvSpPr>
            <p:cNvPr id="497676" name="Line 12"/>
            <p:cNvSpPr>
              <a:spLocks noChangeShapeType="1"/>
            </p:cNvSpPr>
            <p:nvPr/>
          </p:nvSpPr>
          <p:spPr bwMode="auto">
            <a:xfrm>
              <a:off x="2208" y="1344"/>
              <a:ext cx="672" cy="33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20925" y="4416425"/>
            <a:ext cx="2355850" cy="439738"/>
            <a:chOff x="1392" y="1680"/>
            <a:chExt cx="1680" cy="384"/>
          </a:xfrm>
        </p:grpSpPr>
        <p:sp>
          <p:nvSpPr>
            <p:cNvPr id="497678" name="Line 14"/>
            <p:cNvSpPr>
              <a:spLocks noChangeShapeType="1"/>
            </p:cNvSpPr>
            <p:nvPr/>
          </p:nvSpPr>
          <p:spPr bwMode="auto">
            <a:xfrm>
              <a:off x="2880" y="1680"/>
              <a:ext cx="192" cy="1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9" name="Line 15"/>
            <p:cNvSpPr>
              <a:spLocks noChangeShapeType="1"/>
            </p:cNvSpPr>
            <p:nvPr/>
          </p:nvSpPr>
          <p:spPr bwMode="auto">
            <a:xfrm>
              <a:off x="1392" y="187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85800" y="5118100"/>
            <a:ext cx="4343400" cy="1219200"/>
            <a:chOff x="432" y="2256"/>
            <a:chExt cx="3024" cy="1056"/>
          </a:xfrm>
        </p:grpSpPr>
        <p:sp>
          <p:nvSpPr>
            <p:cNvPr id="497681" name="Line 17"/>
            <p:cNvSpPr>
              <a:spLocks noChangeShapeType="1"/>
            </p:cNvSpPr>
            <p:nvPr/>
          </p:nvSpPr>
          <p:spPr bwMode="auto">
            <a:xfrm>
              <a:off x="432" y="27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2" name="Line 18"/>
            <p:cNvSpPr>
              <a:spLocks noChangeShapeType="1"/>
            </p:cNvSpPr>
            <p:nvPr/>
          </p:nvSpPr>
          <p:spPr bwMode="auto">
            <a:xfrm flipV="1">
              <a:off x="1584" y="2256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3" name="Line 19"/>
            <p:cNvSpPr>
              <a:spLocks noChangeShapeType="1"/>
            </p:cNvSpPr>
            <p:nvPr/>
          </p:nvSpPr>
          <p:spPr bwMode="auto">
            <a:xfrm flipV="1">
              <a:off x="1584" y="2784"/>
              <a:ext cx="18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4" name="Line 20"/>
            <p:cNvSpPr>
              <a:spLocks noChangeShapeType="1"/>
            </p:cNvSpPr>
            <p:nvPr/>
          </p:nvSpPr>
          <p:spPr bwMode="auto">
            <a:xfrm>
              <a:off x="1584" y="278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5" name="Line 21"/>
            <p:cNvSpPr>
              <a:spLocks noChangeShapeType="1"/>
            </p:cNvSpPr>
            <p:nvPr/>
          </p:nvSpPr>
          <p:spPr bwMode="auto">
            <a:xfrm>
              <a:off x="2448" y="2256"/>
              <a:ext cx="1008" cy="52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6" name="Line 22"/>
            <p:cNvSpPr>
              <a:spLocks noChangeShapeType="1"/>
            </p:cNvSpPr>
            <p:nvPr/>
          </p:nvSpPr>
          <p:spPr bwMode="auto">
            <a:xfrm>
              <a:off x="1584" y="2784"/>
              <a:ext cx="1008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97687" name="Text Box 23"/>
          <p:cNvSpPr txBox="1">
            <a:spLocks noChangeArrowheads="1"/>
          </p:cNvSpPr>
          <p:nvPr/>
        </p:nvSpPr>
        <p:spPr bwMode="auto">
          <a:xfrm>
            <a:off x="228600" y="4813300"/>
            <a:ext cx="3251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Main background: </a:t>
            </a:r>
            <a:r>
              <a:rPr lang="en-US" dirty="0" smtClean="0">
                <a:latin typeface="Tahoma" pitchFamily="34" charset="0"/>
              </a:rPr>
              <a:t>K</a:t>
            </a:r>
            <a:r>
              <a:rPr lang="en-US" baseline="-25000" dirty="0" smtClean="0">
                <a:latin typeface="Tahoma" pitchFamily="34" charset="0"/>
              </a:rPr>
              <a:t>L</a:t>
            </a:r>
            <a:r>
              <a:rPr lang="en-US" dirty="0" smtClean="0">
                <a:latin typeface="Tahoma" pitchFamily="34" charset="0"/>
              </a:rPr>
              <a:t>-&gt;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Tahoma" pitchFamily="34" charset="0"/>
              </a:rPr>
              <a:t>+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Tahoma" pitchFamily="34" charset="0"/>
              </a:rPr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Tahoma" pitchFamily="34" charset="0"/>
              </a:rPr>
              <a:t>0</a:t>
            </a:r>
            <a:endParaRPr lang="en-GB" dirty="0">
              <a:latin typeface="Tahoma" pitchFamily="34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86438" y="1857375"/>
            <a:ext cx="3433762" cy="4772025"/>
            <a:chOff x="3597" y="1122"/>
            <a:chExt cx="2163" cy="3006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597" y="1122"/>
              <a:ext cx="2163" cy="3006"/>
              <a:chOff x="3597" y="1122"/>
              <a:chExt cx="2163" cy="3006"/>
            </a:xfrm>
          </p:grpSpPr>
          <p:pic>
            <p:nvPicPr>
              <p:cNvPr id="497690" name="Picture 2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97" y="1122"/>
                <a:ext cx="2163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3792" y="1632"/>
                <a:ext cx="1632" cy="2112"/>
                <a:chOff x="3792" y="1824"/>
                <a:chExt cx="1632" cy="2112"/>
              </a:xfrm>
            </p:grpSpPr>
            <p:sp>
              <p:nvSpPr>
                <p:cNvPr id="49769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792" y="3120"/>
                  <a:ext cx="158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9769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792" y="1824"/>
                  <a:ext cx="158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9769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840" y="3888"/>
                  <a:ext cx="158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497695" name="AutoShape 31"/>
            <p:cNvSpPr>
              <a:spLocks noChangeArrowheads="1"/>
            </p:cNvSpPr>
            <p:nvPr/>
          </p:nvSpPr>
          <p:spPr bwMode="auto">
            <a:xfrm>
              <a:off x="3984" y="1920"/>
              <a:ext cx="1056" cy="336"/>
            </a:xfrm>
            <a:prstGeom prst="wedgeRectCallout">
              <a:avLst>
                <a:gd name="adj1" fmla="val 73106"/>
                <a:gd name="adj2" fmla="val 134819"/>
              </a:avLst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400">
                  <a:latin typeface="Tahoma" pitchFamily="34" charset="0"/>
                </a:rPr>
                <a:t>K</a:t>
              </a:r>
              <a:r>
                <a:rPr lang="en-US" sz="2400" baseline="-25000">
                  <a:latin typeface="Tahoma" pitchFamily="34" charset="0"/>
                </a:rPr>
                <a:t>2</a:t>
              </a:r>
              <a:r>
                <a:rPr lang="en-US" sz="2400">
                  <a:latin typeface="Tahoma" pitchFamily="34" charset="0"/>
                  <a:sym typeface="Symbol" pitchFamily="18" charset="2"/>
                </a:rPr>
                <a:t></a:t>
              </a:r>
              <a:r>
                <a:rPr lang="en-US" sz="2400">
                  <a:latin typeface="Symbol" pitchFamily="18" charset="2"/>
                </a:rPr>
                <a:t>p</a:t>
              </a:r>
              <a:r>
                <a:rPr lang="en-US" sz="2400" baseline="30000">
                  <a:latin typeface="Tahoma" pitchFamily="34" charset="0"/>
                </a:rPr>
                <a:t>+</a:t>
              </a:r>
              <a:r>
                <a:rPr lang="en-US" sz="2400">
                  <a:latin typeface="Symbol" pitchFamily="18" charset="2"/>
                </a:rPr>
                <a:t>p</a:t>
              </a:r>
              <a:r>
                <a:rPr lang="en-US" sz="2400" baseline="30000">
                  <a:latin typeface="Tahoma" pitchFamily="34" charset="0"/>
                </a:rPr>
                <a:t>-</a:t>
              </a:r>
              <a:endParaRPr lang="en-GB" sz="2400">
                <a:latin typeface="Tahoma" pitchFamily="34" charset="0"/>
              </a:endParaRPr>
            </a:p>
          </p:txBody>
        </p:sp>
        <p:sp>
          <p:nvSpPr>
            <p:cNvPr id="497696" name="Text Box 32"/>
            <p:cNvSpPr txBox="1">
              <a:spLocks noChangeArrowheads="1"/>
            </p:cNvSpPr>
            <p:nvPr/>
          </p:nvSpPr>
          <p:spPr bwMode="auto">
            <a:xfrm>
              <a:off x="3888" y="2304"/>
              <a:ext cx="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Effect is tiny:</a:t>
              </a:r>
            </a:p>
            <a:p>
              <a:r>
                <a:rPr lang="en-US" sz="1200">
                  <a:latin typeface="Tahoma" pitchFamily="34" charset="0"/>
                </a:rPr>
                <a:t>  about 2/1000</a:t>
              </a:r>
              <a:endParaRPr lang="en-GB" sz="1200">
                <a:latin typeface="Tahoma" pitchFamily="34" charset="0"/>
              </a:endParaRPr>
            </a:p>
          </p:txBody>
        </p:sp>
      </p:grpSp>
      <p:pic>
        <p:nvPicPr>
          <p:cNvPr id="497697" name="Picture 33" descr="cronin-fitch-w2"/>
          <p:cNvPicPr>
            <a:picLocks noChangeAspect="1" noChangeArrowheads="1"/>
          </p:cNvPicPr>
          <p:nvPr/>
        </p:nvPicPr>
        <p:blipFill rotWithShape="1">
          <a:blip r:embed="rId5"/>
          <a:srcRect l="6805" r="50087" b="9617"/>
          <a:stretch/>
        </p:blipFill>
        <p:spPr bwMode="auto">
          <a:xfrm>
            <a:off x="233364" y="1729779"/>
            <a:ext cx="924350" cy="1394421"/>
          </a:xfrm>
          <a:prstGeom prst="rect">
            <a:avLst/>
          </a:prstGeom>
          <a:noFill/>
        </p:spPr>
      </p:pic>
      <p:sp>
        <p:nvSpPr>
          <p:cNvPr id="497698" name="Rectangle 34"/>
          <p:cNvSpPr>
            <a:spLocks noChangeArrowheads="1"/>
          </p:cNvSpPr>
          <p:nvPr/>
        </p:nvSpPr>
        <p:spPr bwMode="auto">
          <a:xfrm>
            <a:off x="82550" y="6364288"/>
            <a:ext cx="4951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… and for this experiment they got the Nobel price in 1980…</a:t>
            </a:r>
            <a:endParaRPr lang="en-GB" sz="1400">
              <a:latin typeface="Tahoma" pitchFamily="34" charset="0"/>
            </a:endParaRPr>
          </a:p>
        </p:txBody>
      </p:sp>
      <p:pic>
        <p:nvPicPr>
          <p:cNvPr id="497699" name="Picture 35" descr="cronin-fitch-w2"/>
          <p:cNvPicPr>
            <a:picLocks noChangeAspect="1" noChangeArrowheads="1"/>
          </p:cNvPicPr>
          <p:nvPr/>
        </p:nvPicPr>
        <p:blipFill rotWithShape="1">
          <a:blip r:embed="rId5"/>
          <a:srcRect l="55966" b="12241"/>
          <a:stretch/>
        </p:blipFill>
        <p:spPr bwMode="auto">
          <a:xfrm>
            <a:off x="222251" y="3180476"/>
            <a:ext cx="935463" cy="1341381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48400" y="338951"/>
            <a:ext cx="2377912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: Short-lived CP even: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</a:t>
            </a:r>
            <a:endParaRPr lang="en-US" dirty="0">
              <a:solidFill>
                <a:srgbClr val="0000FF"/>
              </a:solidFill>
              <a:latin typeface="Symbol" charset="2"/>
              <a:cs typeface="Symbol" charset="2"/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L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: Long-lived CP odd: 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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1" y="2877979"/>
            <a:ext cx="1015798" cy="276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James Cronin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7664" y="4267200"/>
            <a:ext cx="719292" cy="276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Val Fitch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7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4B94-F257-4E15-9EF6-14A5191F3745}" type="slidenum">
              <a:rPr lang="en-US"/>
              <a:pPr/>
              <a:t>22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 algn="l"/>
            <a:r>
              <a:rPr lang="en-US" dirty="0"/>
              <a:t>       </a:t>
            </a:r>
            <a:r>
              <a:rPr lang="en-US" dirty="0" smtClean="0"/>
              <a:t>Discovery of CP-Violation! </a:t>
            </a:r>
            <a:endParaRPr lang="en-GB" dirty="0"/>
          </a:p>
        </p:txBody>
      </p:sp>
      <p:pic>
        <p:nvPicPr>
          <p:cNvPr id="497667" name="Picture 3" descr="CP-exp-diagram-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488279"/>
            <a:ext cx="4203700" cy="3096421"/>
          </a:xfrm>
          <a:prstGeom prst="rect">
            <a:avLst/>
          </a:prstGeom>
          <a:noFill/>
        </p:spPr>
      </p:pic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12700" y="803275"/>
            <a:ext cx="5702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Create a pure K</a:t>
            </a:r>
            <a:r>
              <a:rPr lang="en-US" baseline="-25000" dirty="0">
                <a:solidFill>
                  <a:srgbClr val="000099"/>
                </a:solidFill>
              </a:rPr>
              <a:t>L</a:t>
            </a:r>
            <a:r>
              <a:rPr lang="en-US" dirty="0">
                <a:solidFill>
                  <a:srgbClr val="000099"/>
                </a:solidFill>
              </a:rPr>
              <a:t> (CP=-1) beam: (Cronin &amp; Fitch in </a:t>
            </a:r>
            <a:r>
              <a:rPr lang="en-US" dirty="0" smtClean="0">
                <a:solidFill>
                  <a:srgbClr val="000099"/>
                </a:solidFill>
              </a:rPr>
              <a:t>1964)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en-US" dirty="0">
                <a:solidFill>
                  <a:srgbClr val="000099"/>
                </a:solidFill>
              </a:rPr>
              <a:t>Easy: just “wait” until the K</a:t>
            </a:r>
            <a:r>
              <a:rPr lang="en-US" baseline="-25000" dirty="0">
                <a:solidFill>
                  <a:srgbClr val="000099"/>
                </a:solidFill>
              </a:rPr>
              <a:t>s</a:t>
            </a:r>
            <a:r>
              <a:rPr lang="en-US" dirty="0">
                <a:solidFill>
                  <a:srgbClr val="000099"/>
                </a:solidFill>
              </a:rPr>
              <a:t> component has decayed…</a:t>
            </a:r>
          </a:p>
          <a:p>
            <a:r>
              <a:rPr lang="en-US" dirty="0">
                <a:solidFill>
                  <a:srgbClr val="000099"/>
                </a:solidFill>
              </a:rPr>
              <a:t>If CP conserved, should </a:t>
            </a:r>
            <a:r>
              <a:rPr lang="en-US" i="1" dirty="0">
                <a:solidFill>
                  <a:srgbClr val="000099"/>
                </a:solidFill>
              </a:rPr>
              <a:t>not</a:t>
            </a:r>
            <a:r>
              <a:rPr lang="en-US" dirty="0">
                <a:solidFill>
                  <a:srgbClr val="000099"/>
                </a:solidFill>
              </a:rPr>
              <a:t> see the decay K</a:t>
            </a:r>
            <a:r>
              <a:rPr lang="en-US" baseline="-25000" dirty="0">
                <a:solidFill>
                  <a:srgbClr val="000099"/>
                </a:solidFill>
              </a:rPr>
              <a:t>L</a:t>
            </a:r>
            <a:r>
              <a:rPr lang="en-US" dirty="0">
                <a:solidFill>
                  <a:srgbClr val="000099"/>
                </a:solidFill>
                <a:cs typeface="Arial" pitchFamily="34" charset="0"/>
              </a:rPr>
              <a:t>→</a:t>
            </a:r>
            <a:r>
              <a:rPr lang="en-US" baseline="-25000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2 </a:t>
            </a:r>
            <a:r>
              <a:rPr lang="en-US" dirty="0" err="1">
                <a:solidFill>
                  <a:srgbClr val="000099"/>
                </a:solidFill>
              </a:rPr>
              <a:t>pions</a:t>
            </a:r>
            <a:endParaRPr lang="en-GB" dirty="0">
              <a:solidFill>
                <a:srgbClr val="000099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4114800"/>
            <a:ext cx="4038600" cy="990600"/>
            <a:chOff x="240" y="1344"/>
            <a:chExt cx="2880" cy="864"/>
          </a:xfrm>
        </p:grpSpPr>
        <p:sp>
          <p:nvSpPr>
            <p:cNvPr id="497670" name="Line 6"/>
            <p:cNvSpPr>
              <a:spLocks noChangeShapeType="1"/>
            </p:cNvSpPr>
            <p:nvPr/>
          </p:nvSpPr>
          <p:spPr bwMode="auto">
            <a:xfrm>
              <a:off x="240" y="187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1" name="Line 7"/>
            <p:cNvSpPr>
              <a:spLocks noChangeShapeType="1"/>
            </p:cNvSpPr>
            <p:nvPr/>
          </p:nvSpPr>
          <p:spPr bwMode="auto">
            <a:xfrm flipV="1">
              <a:off x="1392" y="1344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2" name="Line 8"/>
            <p:cNvSpPr>
              <a:spLocks noChangeShapeType="1"/>
            </p:cNvSpPr>
            <p:nvPr/>
          </p:nvSpPr>
          <p:spPr bwMode="auto">
            <a:xfrm>
              <a:off x="1392" y="187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3" name="Line 9"/>
            <p:cNvSpPr>
              <a:spLocks noChangeShapeType="1"/>
            </p:cNvSpPr>
            <p:nvPr/>
          </p:nvSpPr>
          <p:spPr bwMode="auto">
            <a:xfrm flipV="1">
              <a:off x="1392" y="1680"/>
              <a:ext cx="14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4" name="Line 10"/>
            <p:cNvSpPr>
              <a:spLocks noChangeShapeType="1"/>
            </p:cNvSpPr>
            <p:nvPr/>
          </p:nvSpPr>
          <p:spPr bwMode="auto">
            <a:xfrm>
              <a:off x="1392" y="187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5" name="Text Box 11"/>
            <p:cNvSpPr txBox="1">
              <a:spLocks noChangeArrowheads="1"/>
            </p:cNvSpPr>
            <p:nvPr/>
          </p:nvSpPr>
          <p:spPr bwMode="auto">
            <a:xfrm>
              <a:off x="2376" y="1654"/>
              <a:ext cx="245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q</a:t>
              </a:r>
              <a:endParaRPr lang="en-GB" sz="2400">
                <a:latin typeface="Tahoma" pitchFamily="34" charset="0"/>
              </a:endParaRPr>
            </a:p>
          </p:txBody>
        </p:sp>
        <p:sp>
          <p:nvSpPr>
            <p:cNvPr id="497676" name="Line 12"/>
            <p:cNvSpPr>
              <a:spLocks noChangeShapeType="1"/>
            </p:cNvSpPr>
            <p:nvPr/>
          </p:nvSpPr>
          <p:spPr bwMode="auto">
            <a:xfrm>
              <a:off x="2208" y="1344"/>
              <a:ext cx="672" cy="33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20925" y="4416425"/>
            <a:ext cx="2355850" cy="439738"/>
            <a:chOff x="1392" y="1680"/>
            <a:chExt cx="1680" cy="384"/>
          </a:xfrm>
        </p:grpSpPr>
        <p:sp>
          <p:nvSpPr>
            <p:cNvPr id="497678" name="Line 14"/>
            <p:cNvSpPr>
              <a:spLocks noChangeShapeType="1"/>
            </p:cNvSpPr>
            <p:nvPr/>
          </p:nvSpPr>
          <p:spPr bwMode="auto">
            <a:xfrm>
              <a:off x="2880" y="1680"/>
              <a:ext cx="192" cy="19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79" name="Line 15"/>
            <p:cNvSpPr>
              <a:spLocks noChangeShapeType="1"/>
            </p:cNvSpPr>
            <p:nvPr/>
          </p:nvSpPr>
          <p:spPr bwMode="auto">
            <a:xfrm>
              <a:off x="1392" y="187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85800" y="5257800"/>
            <a:ext cx="4343400" cy="1219200"/>
            <a:chOff x="432" y="2256"/>
            <a:chExt cx="3024" cy="1056"/>
          </a:xfrm>
        </p:grpSpPr>
        <p:sp>
          <p:nvSpPr>
            <p:cNvPr id="497681" name="Line 17"/>
            <p:cNvSpPr>
              <a:spLocks noChangeShapeType="1"/>
            </p:cNvSpPr>
            <p:nvPr/>
          </p:nvSpPr>
          <p:spPr bwMode="auto">
            <a:xfrm>
              <a:off x="432" y="278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2" name="Line 18"/>
            <p:cNvSpPr>
              <a:spLocks noChangeShapeType="1"/>
            </p:cNvSpPr>
            <p:nvPr/>
          </p:nvSpPr>
          <p:spPr bwMode="auto">
            <a:xfrm flipV="1">
              <a:off x="1584" y="2256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3" name="Line 19"/>
            <p:cNvSpPr>
              <a:spLocks noChangeShapeType="1"/>
            </p:cNvSpPr>
            <p:nvPr/>
          </p:nvSpPr>
          <p:spPr bwMode="auto">
            <a:xfrm flipV="1">
              <a:off x="1584" y="2784"/>
              <a:ext cx="18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4" name="Line 20"/>
            <p:cNvSpPr>
              <a:spLocks noChangeShapeType="1"/>
            </p:cNvSpPr>
            <p:nvPr/>
          </p:nvSpPr>
          <p:spPr bwMode="auto">
            <a:xfrm>
              <a:off x="1584" y="278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5" name="Line 21"/>
            <p:cNvSpPr>
              <a:spLocks noChangeShapeType="1"/>
            </p:cNvSpPr>
            <p:nvPr/>
          </p:nvSpPr>
          <p:spPr bwMode="auto">
            <a:xfrm>
              <a:off x="2448" y="2256"/>
              <a:ext cx="1008" cy="52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7686" name="Line 22"/>
            <p:cNvSpPr>
              <a:spLocks noChangeShapeType="1"/>
            </p:cNvSpPr>
            <p:nvPr/>
          </p:nvSpPr>
          <p:spPr bwMode="auto">
            <a:xfrm>
              <a:off x="1584" y="2784"/>
              <a:ext cx="1008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97687" name="Text Box 23"/>
          <p:cNvSpPr txBox="1">
            <a:spLocks noChangeArrowheads="1"/>
          </p:cNvSpPr>
          <p:nvPr/>
        </p:nvSpPr>
        <p:spPr bwMode="auto">
          <a:xfrm>
            <a:off x="228600" y="4965700"/>
            <a:ext cx="3251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Main background: </a:t>
            </a:r>
            <a:r>
              <a:rPr lang="en-US" dirty="0" smtClean="0">
                <a:latin typeface="Tahoma" pitchFamily="34" charset="0"/>
              </a:rPr>
              <a:t>K</a:t>
            </a:r>
            <a:r>
              <a:rPr lang="en-US" baseline="-25000" dirty="0" smtClean="0">
                <a:latin typeface="Tahoma" pitchFamily="34" charset="0"/>
              </a:rPr>
              <a:t>L</a:t>
            </a:r>
            <a:r>
              <a:rPr lang="en-US" dirty="0" smtClean="0">
                <a:latin typeface="Tahoma" pitchFamily="34" charset="0"/>
              </a:rPr>
              <a:t>-&gt;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Tahoma" pitchFamily="34" charset="0"/>
              </a:rPr>
              <a:t>+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>
                <a:latin typeface="Tahoma" pitchFamily="34" charset="0"/>
              </a:rPr>
              <a:t>-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Tahoma" pitchFamily="34" charset="0"/>
              </a:rPr>
              <a:t>0</a:t>
            </a:r>
            <a:endParaRPr lang="en-GB" dirty="0">
              <a:latin typeface="Tahoma" pitchFamily="34" charset="0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86438" y="1857375"/>
            <a:ext cx="3433762" cy="4772025"/>
            <a:chOff x="3597" y="1122"/>
            <a:chExt cx="2163" cy="3006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597" y="1122"/>
              <a:ext cx="2163" cy="3006"/>
              <a:chOff x="3597" y="1122"/>
              <a:chExt cx="2163" cy="3006"/>
            </a:xfrm>
          </p:grpSpPr>
          <p:pic>
            <p:nvPicPr>
              <p:cNvPr id="497690" name="Picture 2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97" y="1122"/>
                <a:ext cx="2163" cy="3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3792" y="1632"/>
                <a:ext cx="1632" cy="2112"/>
                <a:chOff x="3792" y="1824"/>
                <a:chExt cx="1632" cy="2112"/>
              </a:xfrm>
            </p:grpSpPr>
            <p:sp>
              <p:nvSpPr>
                <p:cNvPr id="49769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792" y="3120"/>
                  <a:ext cx="158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9769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792" y="1824"/>
                  <a:ext cx="158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49769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840" y="3888"/>
                  <a:ext cx="158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497695" name="AutoShape 31"/>
            <p:cNvSpPr>
              <a:spLocks noChangeArrowheads="1"/>
            </p:cNvSpPr>
            <p:nvPr/>
          </p:nvSpPr>
          <p:spPr bwMode="auto">
            <a:xfrm>
              <a:off x="3984" y="1920"/>
              <a:ext cx="1056" cy="336"/>
            </a:xfrm>
            <a:prstGeom prst="wedgeRectCallout">
              <a:avLst>
                <a:gd name="adj1" fmla="val 73106"/>
                <a:gd name="adj2" fmla="val 134819"/>
              </a:avLst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2400">
                  <a:latin typeface="Tahoma" pitchFamily="34" charset="0"/>
                </a:rPr>
                <a:t>K</a:t>
              </a:r>
              <a:r>
                <a:rPr lang="en-US" sz="2400" baseline="-25000">
                  <a:latin typeface="Tahoma" pitchFamily="34" charset="0"/>
                </a:rPr>
                <a:t>2</a:t>
              </a:r>
              <a:r>
                <a:rPr lang="en-US" sz="2400">
                  <a:latin typeface="Tahoma" pitchFamily="34" charset="0"/>
                  <a:sym typeface="Symbol" pitchFamily="18" charset="2"/>
                </a:rPr>
                <a:t></a:t>
              </a:r>
              <a:r>
                <a:rPr lang="en-US" sz="2400">
                  <a:latin typeface="Symbol" pitchFamily="18" charset="2"/>
                </a:rPr>
                <a:t>p</a:t>
              </a:r>
              <a:r>
                <a:rPr lang="en-US" sz="2400" baseline="30000">
                  <a:latin typeface="Tahoma" pitchFamily="34" charset="0"/>
                </a:rPr>
                <a:t>+</a:t>
              </a:r>
              <a:r>
                <a:rPr lang="en-US" sz="2400">
                  <a:latin typeface="Symbol" pitchFamily="18" charset="2"/>
                </a:rPr>
                <a:t>p</a:t>
              </a:r>
              <a:r>
                <a:rPr lang="en-US" sz="2400" baseline="30000">
                  <a:latin typeface="Tahoma" pitchFamily="34" charset="0"/>
                </a:rPr>
                <a:t>-</a:t>
              </a:r>
              <a:endParaRPr lang="en-GB" sz="2400">
                <a:latin typeface="Tahoma" pitchFamily="34" charset="0"/>
              </a:endParaRPr>
            </a:p>
          </p:txBody>
        </p:sp>
        <p:sp>
          <p:nvSpPr>
            <p:cNvPr id="497696" name="Text Box 32"/>
            <p:cNvSpPr txBox="1">
              <a:spLocks noChangeArrowheads="1"/>
            </p:cNvSpPr>
            <p:nvPr/>
          </p:nvSpPr>
          <p:spPr bwMode="auto">
            <a:xfrm>
              <a:off x="3888" y="2304"/>
              <a:ext cx="7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Effect is tiny:</a:t>
              </a:r>
            </a:p>
            <a:p>
              <a:r>
                <a:rPr lang="en-US" sz="1200">
                  <a:latin typeface="Tahoma" pitchFamily="34" charset="0"/>
                </a:rPr>
                <a:t>  about 2/1000</a:t>
              </a:r>
              <a:endParaRPr lang="en-GB" sz="1200">
                <a:latin typeface="Tahoma" pitchFamily="34" charset="0"/>
              </a:endParaRPr>
            </a:p>
          </p:txBody>
        </p:sp>
      </p:grpSp>
      <p:pic>
        <p:nvPicPr>
          <p:cNvPr id="497697" name="Picture 33" descr="cronin-fitch-w2"/>
          <p:cNvPicPr>
            <a:picLocks noChangeAspect="1" noChangeArrowheads="1"/>
          </p:cNvPicPr>
          <p:nvPr/>
        </p:nvPicPr>
        <p:blipFill rotWithShape="1">
          <a:blip r:embed="rId5"/>
          <a:srcRect l="6805" r="50087" b="9617"/>
          <a:stretch/>
        </p:blipFill>
        <p:spPr bwMode="auto">
          <a:xfrm>
            <a:off x="233364" y="1729779"/>
            <a:ext cx="924350" cy="1394421"/>
          </a:xfrm>
          <a:prstGeom prst="rect">
            <a:avLst/>
          </a:prstGeom>
          <a:noFill/>
        </p:spPr>
      </p:pic>
      <p:sp>
        <p:nvSpPr>
          <p:cNvPr id="497698" name="Rectangle 34"/>
          <p:cNvSpPr>
            <a:spLocks noChangeArrowheads="1"/>
          </p:cNvSpPr>
          <p:nvPr/>
        </p:nvSpPr>
        <p:spPr bwMode="auto">
          <a:xfrm>
            <a:off x="82550" y="6440488"/>
            <a:ext cx="4951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Tahoma" pitchFamily="34" charset="0"/>
              </a:rPr>
              <a:t>… and for this experiment they got the Nobel price in 1980…</a:t>
            </a:r>
            <a:endParaRPr lang="en-GB" sz="1400" dirty="0">
              <a:latin typeface="Tahoma" pitchFamily="34" charset="0"/>
            </a:endParaRPr>
          </a:p>
        </p:txBody>
      </p:sp>
      <p:pic>
        <p:nvPicPr>
          <p:cNvPr id="497699" name="Picture 35" descr="cronin-fitch-w2"/>
          <p:cNvPicPr>
            <a:picLocks noChangeAspect="1" noChangeArrowheads="1"/>
          </p:cNvPicPr>
          <p:nvPr/>
        </p:nvPicPr>
        <p:blipFill rotWithShape="1">
          <a:blip r:embed="rId5"/>
          <a:srcRect l="55966" b="12241"/>
          <a:stretch/>
        </p:blipFill>
        <p:spPr bwMode="auto">
          <a:xfrm>
            <a:off x="222251" y="3180476"/>
            <a:ext cx="935463" cy="1341381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48400" y="338951"/>
            <a:ext cx="2377912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: Short-lived CP even: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</a:t>
            </a:r>
            <a:endParaRPr lang="en-US" dirty="0">
              <a:solidFill>
                <a:srgbClr val="0000FF"/>
              </a:solidFill>
              <a:latin typeface="Symbol" charset="2"/>
              <a:cs typeface="Symbol" charset="2"/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L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: Long-lived CP odd: 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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 p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1" y="2877979"/>
            <a:ext cx="1015798" cy="276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James Cronin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7664" y="4267200"/>
            <a:ext cx="719292" cy="276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Val Fitch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4" name="Picture 36" descr="CartoonC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933471"/>
            <a:ext cx="5638800" cy="549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326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Escher on CP-Violation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8BD3-0183-7B42-B32E-151BB8D5FD9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440670" y="1660525"/>
            <a:ext cx="6410325" cy="4094163"/>
            <a:chOff x="994" y="1026"/>
            <a:chExt cx="3822" cy="2553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3" y="1035"/>
              <a:ext cx="1768" cy="11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4" y="2444"/>
              <a:ext cx="1763" cy="11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2" y="2440"/>
              <a:ext cx="1768" cy="113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9" y="1026"/>
              <a:ext cx="1767" cy="11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Text Box 23"/>
          <p:cNvSpPr txBox="1">
            <a:spLocks noChangeArrowheads="1"/>
          </p:cNvSpPr>
          <p:nvPr/>
        </p:nvSpPr>
        <p:spPr bwMode="auto">
          <a:xfrm rot="5400000">
            <a:off x="-1119032" y="3453626"/>
            <a:ext cx="3328681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  <a:latin typeface="Calibri"/>
              </a:rPr>
              <a:t>C:</a:t>
            </a:r>
            <a:r>
              <a:rPr lang="en-US" sz="2800" dirty="0" smtClean="0">
                <a:solidFill>
                  <a:srgbClr val="000090"/>
                </a:solidFill>
                <a:latin typeface="Calibri"/>
              </a:rPr>
              <a:t> Color  </a:t>
            </a:r>
            <a:r>
              <a:rPr lang="en-US" sz="2800" dirty="0" smtClean="0">
                <a:solidFill>
                  <a:srgbClr val="000090"/>
                </a:solidFill>
                <a:latin typeface="Calibri"/>
                <a:sym typeface="Symbol" pitchFamily="18" charset="2"/>
              </a:rPr>
              <a:t>     anti-color</a:t>
            </a:r>
            <a:endParaRPr lang="en-US" sz="2800" dirty="0">
              <a:solidFill>
                <a:srgbClr val="000090"/>
              </a:solidFill>
              <a:latin typeface="Calibri"/>
              <a:sym typeface="Symbol" pitchFamily="18" charset="2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850900" y="2279650"/>
            <a:ext cx="196850" cy="2743200"/>
          </a:xfrm>
          <a:prstGeom prst="downArrow">
            <a:avLst>
              <a:gd name="adj1" fmla="val 50000"/>
              <a:gd name="adj2" fmla="val 348387"/>
            </a:avLst>
          </a:prstGeom>
          <a:solidFill>
            <a:srgbClr val="0000F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 rot="5400000">
            <a:off x="279400" y="3476626"/>
            <a:ext cx="409575" cy="184150"/>
          </a:xfrm>
          <a:prstGeom prst="rightArrow">
            <a:avLst>
              <a:gd name="adj1" fmla="val 50000"/>
              <a:gd name="adj2" fmla="val 55603"/>
            </a:avLst>
          </a:prstGeom>
          <a:solidFill>
            <a:srgbClr val="0000FF"/>
          </a:soli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684588" y="6113463"/>
            <a:ext cx="2471613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  <a:latin typeface="Calibri"/>
              </a:rPr>
              <a:t>P: </a:t>
            </a:r>
            <a:r>
              <a:rPr lang="en-US" sz="2800" dirty="0" smtClean="0">
                <a:solidFill>
                  <a:srgbClr val="000090"/>
                </a:solidFill>
                <a:latin typeface="Calibri"/>
              </a:rPr>
              <a:t>left         right</a:t>
            </a:r>
            <a:endParaRPr lang="en-US" sz="2800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868613" y="6062663"/>
            <a:ext cx="3503612" cy="182562"/>
          </a:xfrm>
          <a:prstGeom prst="rightArrow">
            <a:avLst>
              <a:gd name="adj1" fmla="val 50000"/>
              <a:gd name="adj2" fmla="val 479784"/>
            </a:avLst>
          </a:prstGeom>
          <a:solidFill>
            <a:srgbClr val="0000F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4783138" y="6315075"/>
            <a:ext cx="409575" cy="184150"/>
          </a:xfrm>
          <a:prstGeom prst="rightArrow">
            <a:avLst>
              <a:gd name="adj1" fmla="val 50000"/>
              <a:gd name="adj2" fmla="val 55603"/>
            </a:avLst>
          </a:prstGeom>
          <a:solidFill>
            <a:srgbClr val="0000FF"/>
          </a:solidFill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4276725" y="3376613"/>
            <a:ext cx="717550" cy="6889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lg"/>
            <a:tailEnd type="triangle" w="lg" len="lg"/>
          </a:ln>
          <a:effectLst/>
        </p:spPr>
        <p:txBody>
          <a:bodyPr wrap="none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10"/>
          <p:cNvSpPr>
            <a:spLocks noChangeArrowheads="1"/>
          </p:cNvSpPr>
          <p:nvPr/>
        </p:nvSpPr>
        <p:spPr bwMode="auto">
          <a:xfrm>
            <a:off x="2039938" y="1984375"/>
            <a:ext cx="590550" cy="477838"/>
          </a:xfrm>
          <a:prstGeom prst="ellipse">
            <a:avLst/>
          </a:prstGeom>
          <a:noFill/>
          <a:ln w="44450" algn="ctr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5372100" y="4217988"/>
            <a:ext cx="590550" cy="477837"/>
          </a:xfrm>
          <a:prstGeom prst="ellipse">
            <a:avLst/>
          </a:prstGeom>
          <a:noFill/>
          <a:ln w="44450" algn="ctr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16"/>
          <p:cNvSpPr>
            <a:spLocks noChangeArrowheads="1"/>
          </p:cNvSpPr>
          <p:nvPr/>
        </p:nvSpPr>
        <p:spPr bwMode="auto">
          <a:xfrm>
            <a:off x="3624263" y="2598738"/>
            <a:ext cx="590550" cy="477837"/>
          </a:xfrm>
          <a:prstGeom prst="ellipse">
            <a:avLst/>
          </a:prstGeom>
          <a:noFill/>
          <a:ln w="38100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17"/>
          <p:cNvSpPr>
            <a:spLocks noChangeArrowheads="1"/>
          </p:cNvSpPr>
          <p:nvPr/>
        </p:nvSpPr>
        <p:spPr bwMode="auto">
          <a:xfrm>
            <a:off x="6999288" y="4833938"/>
            <a:ext cx="590550" cy="477837"/>
          </a:xfrm>
          <a:prstGeom prst="ellipse">
            <a:avLst/>
          </a:prstGeom>
          <a:noFill/>
          <a:ln w="44450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1358900" y="1243013"/>
            <a:ext cx="184242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Calibri"/>
              </a:rPr>
              <a:t>Matter world</a:t>
            </a:r>
            <a:endParaRPr lang="en-US" sz="2400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5646738" y="5659438"/>
            <a:ext cx="233639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Calibri"/>
              </a:rPr>
              <a:t>Antimatter world</a:t>
            </a:r>
            <a:endParaRPr lang="en-US" sz="2400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327" y="3420510"/>
            <a:ext cx="699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90"/>
                </a:solidFill>
                <a:latin typeface="Calibri"/>
              </a:rPr>
              <a:t>CP:</a:t>
            </a:r>
            <a:endParaRPr lang="en-US" sz="3000" b="1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7928" y="876300"/>
            <a:ext cx="2233003" cy="553998"/>
          </a:xfrm>
          <a:prstGeom prst="rect">
            <a:avLst/>
          </a:prstGeom>
          <a:solidFill>
            <a:srgbClr val="D4F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66FF33"/>
                </a:solidFill>
                <a:latin typeface="Calibri"/>
              </a:rPr>
              <a:t>C</a:t>
            </a:r>
            <a:r>
              <a:rPr lang="en-US" sz="3000" dirty="0" smtClean="0">
                <a:solidFill>
                  <a:srgbClr val="0066FF"/>
                </a:solidFill>
                <a:latin typeface="Calibri"/>
              </a:rPr>
              <a:t>P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3000" dirty="0" smtClean="0">
                <a:solidFill>
                  <a:srgbClr val="000090"/>
                </a:solidFill>
                <a:latin typeface="Calibri"/>
              </a:rPr>
              <a:t>Violation!</a:t>
            </a:r>
            <a:endParaRPr lang="en-US" sz="3000" dirty="0">
              <a:solidFill>
                <a:srgbClr val="00009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8038" y="876300"/>
            <a:ext cx="389800" cy="553998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66FF33"/>
                </a:solidFill>
                <a:latin typeface="Calibri"/>
              </a:rPr>
              <a:t>C</a:t>
            </a:r>
            <a:endParaRPr lang="en-US" sz="3000" dirty="0">
              <a:solidFill>
                <a:srgbClr val="66FF33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8038" y="876300"/>
            <a:ext cx="2312893" cy="553998"/>
          </a:xfrm>
          <a:prstGeom prst="rect">
            <a:avLst/>
          </a:prstGeom>
          <a:noFill/>
          <a:ln w="127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63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5" grpId="0"/>
      <p:bldP spid="4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5F82-48E7-4E5D-B3E5-B36E5DC3CEC6}" type="slidenum">
              <a:rPr lang="en-US"/>
              <a:pPr/>
              <a:t>24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Contact with Aliens !</a:t>
            </a:r>
          </a:p>
        </p:txBody>
      </p:sp>
      <p:pic>
        <p:nvPicPr>
          <p:cNvPr id="516100" name="Picture 4" descr="Alie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52234"/>
            <a:ext cx="7681913" cy="5764213"/>
          </a:xfrm>
          <a:prstGeom prst="rect">
            <a:avLst/>
          </a:prstGeom>
          <a:noFill/>
        </p:spPr>
      </p:pic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1828800" y="5462280"/>
            <a:ext cx="5519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</a:rPr>
              <a:t>Are they made of matter or anti-matter?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8461" y="1449976"/>
            <a:ext cx="3719124" cy="3693305"/>
            <a:chOff x="2427699" y="1309641"/>
            <a:chExt cx="4665786" cy="4655981"/>
          </a:xfrm>
        </p:grpSpPr>
        <p:pic>
          <p:nvPicPr>
            <p:cNvPr id="2" name="Picture 1" descr="Obama_alien_Handshak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699" y="1309641"/>
              <a:ext cx="4640513" cy="465598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005957" y="5725671"/>
              <a:ext cx="1087528" cy="1543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26" y="5919480"/>
            <a:ext cx="46101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2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07546" y="1660933"/>
            <a:ext cx="6858000" cy="4672853"/>
            <a:chOff x="1107546" y="1660933"/>
            <a:chExt cx="6858000" cy="46728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200119" y="568360"/>
              <a:ext cx="4672853" cy="6858000"/>
            </a:xfrm>
            <a:prstGeom prst="rect">
              <a:avLst/>
            </a:prstGeom>
            <a:ln w="25400">
              <a:solidFill>
                <a:srgbClr val="0000FF"/>
              </a:solidFill>
            </a:ln>
          </p:spPr>
        </p:pic>
        <p:pic>
          <p:nvPicPr>
            <p:cNvPr id="10" name="Picture 9" descr="latex-image-1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731" y="5620421"/>
              <a:ext cx="927100" cy="2032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826769" y="5258097"/>
              <a:ext cx="4394200" cy="776018"/>
              <a:chOff x="2861849" y="5258097"/>
              <a:chExt cx="4394200" cy="776018"/>
            </a:xfrm>
          </p:grpSpPr>
          <p:pic>
            <p:nvPicPr>
              <p:cNvPr id="9" name="Picture 8" descr="latex-image-1.tif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532" y="5830915"/>
                <a:ext cx="939800" cy="203200"/>
              </a:xfrm>
              <a:prstGeom prst="rect">
                <a:avLst/>
              </a:prstGeom>
            </p:spPr>
          </p:pic>
          <p:pic>
            <p:nvPicPr>
              <p:cNvPr id="11" name="Picture 10" descr="latex-image-1.tif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1849" y="5258097"/>
                <a:ext cx="4394200" cy="55880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 flipV="1">
                <a:off x="7008811" y="5550252"/>
                <a:ext cx="0" cy="189453"/>
              </a:xfrm>
              <a:prstGeom prst="line">
                <a:avLst/>
              </a:prstGeom>
              <a:ln w="15875"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739532" y="5620421"/>
                <a:ext cx="0" cy="326128"/>
              </a:xfrm>
              <a:prstGeom prst="line">
                <a:avLst/>
              </a:prstGeom>
              <a:ln w="15875"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Asymmetry in K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1" y="951484"/>
            <a:ext cx="7200900" cy="5080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7848482" y="3452243"/>
            <a:ext cx="0" cy="161385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9423" y="1740155"/>
            <a:ext cx="1697901" cy="24622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90"/>
                </a:solidFill>
              </a:rPr>
              <a:t>Thesis Vera </a:t>
            </a:r>
            <a:r>
              <a:rPr lang="en-US" sz="1000" b="1" dirty="0" err="1" smtClean="0">
                <a:solidFill>
                  <a:srgbClr val="000090"/>
                </a:solidFill>
              </a:rPr>
              <a:t>Luth</a:t>
            </a:r>
            <a:r>
              <a:rPr lang="en-US" sz="1000" b="1" dirty="0" smtClean="0">
                <a:solidFill>
                  <a:srgbClr val="000090"/>
                </a:solidFill>
              </a:rPr>
              <a:t>, CERN 1974</a:t>
            </a:r>
            <a:endParaRPr lang="en-US" sz="1000" b="1" dirty="0">
              <a:solidFill>
                <a:srgbClr val="00009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21" y="3401443"/>
            <a:ext cx="622300" cy="2413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270227" y="3583594"/>
            <a:ext cx="80685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99993" y="3466277"/>
            <a:ext cx="47865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5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28-29, 2005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23CC-0227-4184-BCDB-1479A35C93DE}" type="slidenum">
              <a:rPr lang="en-US"/>
              <a:pPr/>
              <a:t>26</a:t>
            </a:fld>
            <a:endParaRPr lang="en-US"/>
          </a:p>
        </p:txBody>
      </p:sp>
      <p:sp>
        <p:nvSpPr>
          <p:cNvPr id="514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Asymmetry in K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990600"/>
            <a:ext cx="7239000" cy="4394200"/>
            <a:chOff x="384" y="1296"/>
            <a:chExt cx="4656" cy="2912"/>
          </a:xfrm>
        </p:grpSpPr>
        <p:graphicFrame>
          <p:nvGraphicFramePr>
            <p:cNvPr id="514052" name="Object 4"/>
            <p:cNvGraphicFramePr>
              <a:graphicFrameLocks noChangeAspect="1"/>
            </p:cNvGraphicFramePr>
            <p:nvPr/>
          </p:nvGraphicFramePr>
          <p:xfrm>
            <a:off x="528" y="1296"/>
            <a:ext cx="4512" cy="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966" name="Equation" r:id="rId4" imgW="3835080" imgH="583920" progId="Equation.DSMT4">
                    <p:embed/>
                  </p:oleObj>
                </mc:Choice>
                <mc:Fallback>
                  <p:oleObj name="Equation" r:id="rId4" imgW="383508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296"/>
                          <a:ext cx="4512" cy="687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84" y="2069"/>
              <a:ext cx="4464" cy="2139"/>
              <a:chOff x="2448" y="1872"/>
              <a:chExt cx="2880" cy="1566"/>
            </a:xfrm>
          </p:grpSpPr>
          <p:pic>
            <p:nvPicPr>
              <p:cNvPr id="514057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 l="5714" t="19693" r="8571"/>
              <a:stretch>
                <a:fillRect/>
              </a:stretch>
            </p:blipFill>
            <p:spPr bwMode="auto">
              <a:xfrm>
                <a:off x="2448" y="1872"/>
                <a:ext cx="2880" cy="1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4058" name="Text Box 10"/>
              <p:cNvSpPr txBox="1">
                <a:spLocks noChangeArrowheads="1"/>
              </p:cNvSpPr>
              <p:nvPr/>
            </p:nvSpPr>
            <p:spPr bwMode="auto">
              <a:xfrm>
                <a:off x="2988" y="1872"/>
                <a:ext cx="171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Tahoma" pitchFamily="34" charset="0"/>
                  </a:rPr>
                  <a:t>CPLEAR, </a:t>
                </a:r>
                <a:r>
                  <a:rPr lang="en-US" sz="1800" i="1" dirty="0" err="1">
                    <a:latin typeface="Tahoma" pitchFamily="34" charset="0"/>
                  </a:rPr>
                  <a:t>Phys.Rep</a:t>
                </a:r>
                <a:r>
                  <a:rPr lang="en-US" sz="1800" i="1" dirty="0">
                    <a:latin typeface="Tahoma" pitchFamily="34" charset="0"/>
                  </a:rPr>
                  <a:t>.</a:t>
                </a:r>
                <a:r>
                  <a:rPr lang="en-US" sz="1800" dirty="0">
                    <a:latin typeface="Tahoma" pitchFamily="34" charset="0"/>
                  </a:rPr>
                  <a:t> 374(2003) 165-270</a:t>
                </a:r>
                <a:endParaRPr lang="en-GB" sz="1800" dirty="0">
                  <a:latin typeface="Tahoma" pitchFamily="34" charset="0"/>
                </a:endParaRPr>
              </a:p>
            </p:txBody>
          </p:sp>
        </p:grpSp>
        <p:graphicFrame>
          <p:nvGraphicFramePr>
            <p:cNvPr id="514063" name="Object 15"/>
            <p:cNvGraphicFramePr>
              <a:graphicFrameLocks noChangeAspect="1"/>
            </p:cNvGraphicFramePr>
            <p:nvPr/>
          </p:nvGraphicFramePr>
          <p:xfrm>
            <a:off x="1500" y="2354"/>
            <a:ext cx="1572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967" name="Equation" r:id="rId7" imgW="1854000" imgH="507960" progId="Equation.3">
                    <p:embed/>
                  </p:oleObj>
                </mc:Choice>
                <mc:Fallback>
                  <p:oleObj name="Equation" r:id="rId7" imgW="185400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" y="2354"/>
                          <a:ext cx="1572" cy="39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4065" name="Text Box 17"/>
          <p:cNvSpPr txBox="1">
            <a:spLocks noChangeArrowheads="1"/>
          </p:cNvSpPr>
          <p:nvPr/>
        </p:nvSpPr>
        <p:spPr bwMode="auto">
          <a:xfrm>
            <a:off x="685800" y="5562600"/>
            <a:ext cx="7391400" cy="1016000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Compare the charge of the most abundantly produced electron with that of the electrons in your body:</a:t>
            </a:r>
          </a:p>
          <a:p>
            <a:r>
              <a:rPr lang="en-US" sz="2000"/>
              <a:t>If equal: </a:t>
            </a:r>
            <a:r>
              <a:rPr lang="en-US" sz="2000">
                <a:solidFill>
                  <a:srgbClr val="FF0000"/>
                </a:solidFill>
              </a:rPr>
              <a:t>anti-matter</a:t>
            </a:r>
            <a:r>
              <a:rPr lang="en-US" sz="2000"/>
              <a:t>    			If opposite: </a:t>
            </a:r>
            <a:r>
              <a:rPr lang="en-US" sz="2000">
                <a:solidFill>
                  <a:srgbClr val="339933"/>
                </a:solidFill>
              </a:rPr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170964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  Violation: </a:t>
            </a:r>
            <a:r>
              <a:rPr lang="en-US" dirty="0" err="1" smtClean="0"/>
              <a:t>Superweak</a:t>
            </a:r>
            <a:r>
              <a:rPr lang="en-US" dirty="0" smtClean="0"/>
              <a:t> force or CKM?</a:t>
            </a:r>
            <a:endParaRPr lang="en-US" dirty="0"/>
          </a:p>
        </p:txBody>
      </p:sp>
      <p:pic>
        <p:nvPicPr>
          <p:cNvPr id="5" name="Picture 21" descr="wolfenst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94" y="854456"/>
            <a:ext cx="1786327" cy="15101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03802" y="1136716"/>
            <a:ext cx="3892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1964 : Lincoln </a:t>
            </a:r>
            <a:r>
              <a:rPr lang="en-US" dirty="0" err="1" smtClean="0">
                <a:solidFill>
                  <a:srgbClr val="0000FF"/>
                </a:solidFill>
              </a:rPr>
              <a:t>Wolfenstein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/>
              <a:t>CP violation caused by </a:t>
            </a:r>
            <a:r>
              <a:rPr lang="en-US" dirty="0" err="1" smtClean="0"/>
              <a:t>superweak</a:t>
            </a:r>
            <a:r>
              <a:rPr lang="en-US" dirty="0" smtClean="0"/>
              <a:t> force</a:t>
            </a:r>
          </a:p>
          <a:p>
            <a:r>
              <a:rPr lang="en-US" dirty="0" smtClean="0"/>
              <a:t>Only present in </a:t>
            </a:r>
            <a:r>
              <a:rPr lang="en-US" dirty="0" smtClean="0">
                <a:latin typeface="Symbol"/>
              </a:rPr>
              <a:t>D</a:t>
            </a:r>
            <a:r>
              <a:rPr lang="en-US" dirty="0" smtClean="0"/>
              <a:t>S= 2 transitions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051" y="2557989"/>
            <a:ext cx="479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1972: </a:t>
            </a:r>
            <a:r>
              <a:rPr lang="en-US" dirty="0" err="1" smtClean="0">
                <a:solidFill>
                  <a:srgbClr val="0000FF"/>
                </a:solidFill>
              </a:rPr>
              <a:t>Cabibbo</a:t>
            </a:r>
            <a:r>
              <a:rPr lang="en-US" dirty="0" smtClean="0">
                <a:solidFill>
                  <a:srgbClr val="0000FF"/>
                </a:solidFill>
              </a:rPr>
              <a:t> Kobayashi </a:t>
            </a:r>
            <a:r>
              <a:rPr lang="en-US" dirty="0" err="1" smtClean="0">
                <a:solidFill>
                  <a:srgbClr val="0000FF"/>
                </a:solidFill>
              </a:rPr>
              <a:t>Maskawa</a:t>
            </a:r>
            <a:r>
              <a:rPr lang="en-US" dirty="0" smtClean="0">
                <a:solidFill>
                  <a:srgbClr val="0000FF"/>
                </a:solidFill>
              </a:rPr>
              <a:t> V</a:t>
            </a:r>
            <a:r>
              <a:rPr lang="en-US" baseline="-25000" dirty="0" smtClean="0">
                <a:solidFill>
                  <a:srgbClr val="0000FF"/>
                </a:solidFill>
              </a:rPr>
              <a:t>CKM</a:t>
            </a:r>
            <a:endParaRPr lang="en-US" baseline="-25000" dirty="0"/>
          </a:p>
        </p:txBody>
      </p:sp>
      <p:grpSp>
        <p:nvGrpSpPr>
          <p:cNvPr id="8" name="Group 30"/>
          <p:cNvGrpSpPr/>
          <p:nvPr/>
        </p:nvGrpSpPr>
        <p:grpSpPr>
          <a:xfrm>
            <a:off x="5540507" y="4391978"/>
            <a:ext cx="3000394" cy="1325574"/>
            <a:chOff x="785789" y="1214430"/>
            <a:chExt cx="3000394" cy="1325574"/>
          </a:xfrm>
        </p:grpSpPr>
        <p:grpSp>
          <p:nvGrpSpPr>
            <p:cNvPr id="9" name="Group 44"/>
            <p:cNvGrpSpPr/>
            <p:nvPr/>
          </p:nvGrpSpPr>
          <p:grpSpPr>
            <a:xfrm>
              <a:off x="785789" y="1214430"/>
              <a:ext cx="3000394" cy="1325574"/>
              <a:chOff x="3214679" y="3071811"/>
              <a:chExt cx="3433465" cy="1307741"/>
            </a:xfrm>
          </p:grpSpPr>
          <p:grpSp>
            <p:nvGrpSpPr>
              <p:cNvPr id="12" name="Group 17"/>
              <p:cNvGrpSpPr/>
              <p:nvPr/>
            </p:nvGrpSpPr>
            <p:grpSpPr>
              <a:xfrm>
                <a:off x="3214679" y="3071811"/>
                <a:ext cx="3433465" cy="1307741"/>
                <a:chOff x="357191" y="1071563"/>
                <a:chExt cx="11300934" cy="4513787"/>
              </a:xfrm>
            </p:grpSpPr>
            <p:grpSp>
              <p:nvGrpSpPr>
                <p:cNvPr id="14" name="Group 20"/>
                <p:cNvGrpSpPr/>
                <p:nvPr/>
              </p:nvGrpSpPr>
              <p:grpSpPr>
                <a:xfrm>
                  <a:off x="631508" y="1487117"/>
                  <a:ext cx="7120396" cy="3904142"/>
                  <a:chOff x="2214546" y="1355541"/>
                  <a:chExt cx="6133396" cy="478635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214546" y="4128341"/>
                    <a:ext cx="2984067" cy="5599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V="1">
                    <a:off x="5214942" y="2631902"/>
                    <a:ext cx="1643074" cy="151147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5302711" y="1355541"/>
                    <a:ext cx="2984069" cy="277104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 rot="10800000">
                    <a:off x="6561654" y="5028564"/>
                    <a:ext cx="1631662" cy="104364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5188338" y="4126587"/>
                    <a:ext cx="3159604" cy="201531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7215200" y="1071563"/>
                  <a:ext cx="3904785" cy="157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b="1" i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u , </a:t>
                  </a:r>
                  <a:r>
                    <a:rPr lang="nl-NL" sz="2400" b="1" i="1" dirty="0" smtClean="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c , t</a:t>
                  </a:r>
                  <a:endParaRPr lang="nl-NL" sz="2400" b="1" i="1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215200" y="4013305"/>
                  <a:ext cx="4442925" cy="157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b="1" i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d , s ,</a:t>
                  </a:r>
                  <a:r>
                    <a:rPr lang="nl-NL" sz="2400" b="1" i="1" dirty="0" smtClean="0">
                      <a:solidFill>
                        <a:srgbClr val="990099"/>
                      </a:solidFill>
                      <a:latin typeface="Times New Roman" pitchFamily="18" charset="0"/>
                      <a:cs typeface="Times New Roman" pitchFamily="18" charset="0"/>
                    </a:rPr>
                    <a:t> b</a:t>
                  </a:r>
                  <a:endParaRPr lang="nl-NL" sz="2400" b="1" i="1" dirty="0">
                    <a:solidFill>
                      <a:srgbClr val="99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Straight Connector 16"/>
                <p:cNvCxnSpPr>
                  <a:stCxn id="16" idx="0"/>
                  <a:endCxn id="16" idx="0"/>
                </p:cNvCxnSpPr>
                <p:nvPr/>
              </p:nvCxnSpPr>
              <p:spPr>
                <a:xfrm rot="5400000" flipH="1" flipV="1">
                  <a:off x="9436951" y="4013018"/>
                  <a:ext cx="5407" cy="598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357191" y="2297283"/>
                  <a:ext cx="1780164" cy="1584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2400" b="1" i="1" dirty="0" smtClean="0">
                      <a:solidFill>
                        <a:srgbClr val="008080"/>
                      </a:solidFill>
                      <a:latin typeface="Times New Roman" pitchFamily="18" charset="0"/>
                      <a:cs typeface="Times New Roman" pitchFamily="18" charset="0"/>
                    </a:rPr>
                    <a:t>W</a:t>
                  </a:r>
                  <a:endParaRPr lang="nl-NL" sz="2400" b="1" i="1" dirty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000496" y="3643314"/>
                  <a:ext cx="214314" cy="21431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00496" y="3776581"/>
                <a:ext cx="882703" cy="455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nl-NL" sz="2400" b="1" i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weak</a:t>
                </a:r>
                <a:endParaRPr lang="nl-NL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Curved Right Arrow 9"/>
            <p:cNvSpPr/>
            <p:nvPr/>
          </p:nvSpPr>
          <p:spPr>
            <a:xfrm flipV="1">
              <a:off x="2285984" y="1714488"/>
              <a:ext cx="214314" cy="50006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57422" y="1691334"/>
              <a:ext cx="590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i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l-GR" sz="2800" i="1" baseline="30000" dirty="0" smtClean="0">
                  <a:solidFill>
                    <a:srgbClr val="000099"/>
                  </a:solidFill>
                  <a:latin typeface="Calibri"/>
                  <a:cs typeface="Times New Roman" pitchFamily="18" charset="0"/>
                </a:rPr>
                <a:t>μ</a:t>
              </a:r>
              <a:r>
                <a:rPr lang="nl-NL" sz="2800" i="1" baseline="30000" dirty="0" smtClean="0">
                  <a:solidFill>
                    <a:srgbClr val="000099"/>
                  </a:solidFill>
                  <a:latin typeface="Calibri"/>
                  <a:cs typeface="Times New Roman" pitchFamily="18" charset="0"/>
                </a:rPr>
                <a:t>+</a:t>
              </a:r>
              <a:endParaRPr lang="nl-NL" sz="2800" i="1" baseline="30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05877" y="4812859"/>
            <a:ext cx="2462809" cy="769441"/>
          </a:xfrm>
          <a:prstGeom prst="rect">
            <a:avLst/>
          </a:prstGeom>
          <a:solidFill>
            <a:srgbClr val="D4F6FF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Particle →Antiparticle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weak</a:t>
            </a:r>
            <a:r>
              <a:rPr lang="en-US" sz="2400" dirty="0" err="1" smtClean="0">
                <a:solidFill>
                  <a:srgbClr val="FF0000"/>
                </a:solidFill>
              </a:rPr>
              <a:t>→g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baseline="-25000" dirty="0" smtClean="0">
                <a:solidFill>
                  <a:srgbClr val="FF0000"/>
                </a:solidFill>
              </a:rPr>
              <a:t>weak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013" y="4812361"/>
            <a:ext cx="2413546" cy="769441"/>
          </a:xfrm>
          <a:prstGeom prst="rect">
            <a:avLst/>
          </a:prstGeom>
          <a:solidFill>
            <a:srgbClr val="D4F6FF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9 Coupling constants</a:t>
            </a:r>
            <a:r>
              <a:rPr lang="en-US" sz="2000" dirty="0" smtClean="0"/>
              <a:t>: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weak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→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g ∙ V</a:t>
            </a:r>
            <a:r>
              <a:rPr lang="en-US" sz="2400" baseline="-25000" dirty="0" smtClean="0">
                <a:solidFill>
                  <a:srgbClr val="FF0000"/>
                </a:solidFill>
                <a:sym typeface="Wingdings" pitchFamily="2" charset="2"/>
              </a:rPr>
              <a:t>CKM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62" y="2849057"/>
            <a:ext cx="3952125" cy="12573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527601" y="2596730"/>
            <a:ext cx="893794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coupling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26235" y="2594627"/>
            <a:ext cx="696926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boson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23265" y="2594627"/>
            <a:ext cx="800920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current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35" name="Picture 8" descr="http://farm1.static.flickr.com/197/470145636_5070408aae.jpg?v=0"/>
          <p:cNvPicPr>
            <a:picLocks noChangeAspect="1" noChangeArrowheads="1"/>
          </p:cNvPicPr>
          <p:nvPr/>
        </p:nvPicPr>
        <p:blipFill rotWithShape="1">
          <a:blip r:embed="rId4"/>
          <a:srcRect l="17483" t="-1" r="22129" b="49785"/>
          <a:stretch/>
        </p:blipFill>
        <p:spPr bwMode="auto">
          <a:xfrm>
            <a:off x="294971" y="3007854"/>
            <a:ext cx="1268815" cy="157409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587" y="3001049"/>
            <a:ext cx="1171040" cy="158090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6608" y="3001049"/>
            <a:ext cx="1255347" cy="158090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grpSp>
        <p:nvGrpSpPr>
          <p:cNvPr id="42" name="Group 41"/>
          <p:cNvGrpSpPr/>
          <p:nvPr/>
        </p:nvGrpSpPr>
        <p:grpSpPr>
          <a:xfrm>
            <a:off x="6461956" y="1380336"/>
            <a:ext cx="2216735" cy="369332"/>
            <a:chOff x="6296101" y="1324202"/>
            <a:chExt cx="2216735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6296101" y="1324202"/>
              <a:ext cx="2216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30000" dirty="0" smtClean="0"/>
                <a:t>0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/>
                </a:rPr>
                <a:t></a:t>
              </a:r>
              <a:r>
                <a:rPr lang="en-US" dirty="0" err="1" smtClean="0">
                  <a:sym typeface="Wingdings"/>
                </a:rPr>
                <a:t>SuperWeak</a:t>
              </a:r>
              <a:r>
                <a:rPr lang="en-US" dirty="0" smtClean="0">
                  <a:sym typeface="Wingdings"/>
                </a:rPr>
                <a:t> K</a:t>
              </a:r>
              <a:r>
                <a:rPr lang="en-US" baseline="30000" dirty="0" smtClean="0">
                  <a:sym typeface="Wingdings"/>
                </a:rPr>
                <a:t>0</a:t>
              </a:r>
              <a:endParaRPr lang="en-US" baseline="30000" dirty="0" smtClean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8195045" y="1380336"/>
              <a:ext cx="14734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26724" y="5956121"/>
            <a:ext cx="8335084" cy="707886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Kobayashi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Maskawa</a:t>
            </a:r>
            <a:r>
              <a:rPr lang="en-US" sz="2000" dirty="0" smtClean="0"/>
              <a:t> predicted the </a:t>
            </a:r>
            <a:r>
              <a:rPr lang="en-US" sz="2000" dirty="0" smtClean="0">
                <a:solidFill>
                  <a:srgbClr val="990099"/>
                </a:solidFill>
              </a:rPr>
              <a:t>3</a:t>
            </a:r>
            <a:r>
              <a:rPr lang="en-US" sz="2000" baseline="30000" dirty="0" smtClean="0">
                <a:solidFill>
                  <a:srgbClr val="990099"/>
                </a:solidFill>
              </a:rPr>
              <a:t>rd</a:t>
            </a:r>
            <a:r>
              <a:rPr lang="en-US" sz="2000" dirty="0" smtClean="0">
                <a:solidFill>
                  <a:srgbClr val="990099"/>
                </a:solidFill>
              </a:rPr>
              <a:t> quark generation </a:t>
            </a:r>
            <a:r>
              <a:rPr lang="en-US" sz="2000" dirty="0" smtClean="0"/>
              <a:t>to explain CP-Violation within the Standard Model </a:t>
            </a: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 Nobel Prize 2008 (shared with </a:t>
            </a:r>
            <a:r>
              <a:rPr lang="en-US" sz="2000" dirty="0" err="1" smtClean="0">
                <a:solidFill>
                  <a:srgbClr val="0000FF"/>
                </a:solidFill>
                <a:sym typeface="Wingdings" pitchFamily="2" charset="2"/>
              </a:rPr>
              <a:t>Nambu</a:t>
            </a:r>
            <a:r>
              <a:rPr lang="en-US" sz="2000" dirty="0" smtClean="0">
                <a:solidFill>
                  <a:srgbClr val="0000FF"/>
                </a:solidFill>
                <a:sym typeface="Wingdings" pitchFamily="2" charset="2"/>
              </a:rPr>
              <a:t>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0" y="2501853"/>
            <a:ext cx="9144000" cy="0"/>
          </a:xfrm>
          <a:prstGeom prst="line">
            <a:avLst/>
          </a:prstGeom>
          <a:ln>
            <a:solidFill>
              <a:srgbClr val="3366FF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14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  <p:bldP spid="26" grpId="0" animBg="1"/>
      <p:bldP spid="28" grpId="0" animBg="1"/>
      <p:bldP spid="29" grpId="0" animBg="1"/>
      <p:bldP spid="30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410" y="2766999"/>
            <a:ext cx="8259790" cy="5985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root of CP Violation in the Standard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A067-F84E-49AD-B294-FBD39F67916B}" type="slidenum">
              <a:rPr lang="en-US"/>
              <a:pPr/>
              <a:t>3</a:t>
            </a:fld>
            <a:endParaRPr lang="en-US"/>
          </a:p>
        </p:txBody>
      </p:sp>
      <p:sp>
        <p:nvSpPr>
          <p:cNvPr id="115747" name="Rectangle 3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Symmetry and non-observables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1524000"/>
            <a:ext cx="3429000" cy="2667000"/>
            <a:chOff x="864" y="1968"/>
            <a:chExt cx="2256" cy="163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40" y="3072"/>
              <a:ext cx="480" cy="480"/>
              <a:chOff x="816" y="2784"/>
              <a:chExt cx="480" cy="480"/>
            </a:xfrm>
          </p:grpSpPr>
          <p:sp>
            <p:nvSpPr>
              <p:cNvPr id="115718" name="Line 6"/>
              <p:cNvSpPr>
                <a:spLocks noChangeShapeType="1"/>
              </p:cNvSpPr>
              <p:nvPr/>
            </p:nvSpPr>
            <p:spPr bwMode="auto">
              <a:xfrm>
                <a:off x="816" y="278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115719" name="Line 7"/>
              <p:cNvSpPr>
                <a:spLocks noChangeShapeType="1"/>
              </p:cNvSpPr>
              <p:nvPr/>
            </p:nvSpPr>
            <p:spPr bwMode="auto">
              <a:xfrm>
                <a:off x="816" y="32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115720" name="Line 8"/>
              <p:cNvSpPr>
                <a:spLocks noChangeShapeType="1"/>
              </p:cNvSpPr>
              <p:nvPr/>
            </p:nvSpPr>
            <p:spPr bwMode="auto">
              <a:xfrm flipV="1">
                <a:off x="816" y="3072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12" y="3072"/>
              <a:ext cx="480" cy="480"/>
              <a:chOff x="816" y="2784"/>
              <a:chExt cx="480" cy="480"/>
            </a:xfrm>
          </p:grpSpPr>
          <p:sp>
            <p:nvSpPr>
              <p:cNvPr id="115722" name="Line 10"/>
              <p:cNvSpPr>
                <a:spLocks noChangeShapeType="1"/>
              </p:cNvSpPr>
              <p:nvPr/>
            </p:nvSpPr>
            <p:spPr bwMode="auto">
              <a:xfrm>
                <a:off x="816" y="278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115723" name="Line 11"/>
              <p:cNvSpPr>
                <a:spLocks noChangeShapeType="1"/>
              </p:cNvSpPr>
              <p:nvPr/>
            </p:nvSpPr>
            <p:spPr bwMode="auto">
              <a:xfrm>
                <a:off x="816" y="32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115724" name="Line 12"/>
              <p:cNvSpPr>
                <a:spLocks noChangeShapeType="1"/>
              </p:cNvSpPr>
              <p:nvPr/>
            </p:nvSpPr>
            <p:spPr bwMode="auto">
              <a:xfrm flipV="1">
                <a:off x="816" y="3072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nl-NL"/>
              </a:p>
            </p:txBody>
          </p:sp>
        </p:grpSp>
        <p:sp>
          <p:nvSpPr>
            <p:cNvPr id="115725" name="Oval 13"/>
            <p:cNvSpPr>
              <a:spLocks noChangeArrowheads="1"/>
            </p:cNvSpPr>
            <p:nvPr/>
          </p:nvSpPr>
          <p:spPr bwMode="auto">
            <a:xfrm>
              <a:off x="1344" y="2208"/>
              <a:ext cx="48" cy="48"/>
            </a:xfrm>
            <a:prstGeom prst="ellipse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115726" name="Oval 14"/>
            <p:cNvSpPr>
              <a:spLocks noChangeArrowheads="1"/>
            </p:cNvSpPr>
            <p:nvPr/>
          </p:nvSpPr>
          <p:spPr bwMode="auto">
            <a:xfrm>
              <a:off x="2256" y="1968"/>
              <a:ext cx="48" cy="48"/>
            </a:xfrm>
            <a:prstGeom prst="ellipse">
              <a:avLst/>
            </a:prstGeom>
            <a:solidFill>
              <a:srgbClr val="000099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15727" name="Line 15"/>
            <p:cNvSpPr>
              <a:spLocks noChangeShapeType="1"/>
            </p:cNvSpPr>
            <p:nvPr/>
          </p:nvSpPr>
          <p:spPr bwMode="auto">
            <a:xfrm flipH="1" flipV="1">
              <a:off x="1392" y="2256"/>
              <a:ext cx="1248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15728" name="Line 16"/>
            <p:cNvSpPr>
              <a:spLocks noChangeShapeType="1"/>
            </p:cNvSpPr>
            <p:nvPr/>
          </p:nvSpPr>
          <p:spPr bwMode="auto">
            <a:xfrm flipH="1" flipV="1">
              <a:off x="2304" y="2016"/>
              <a:ext cx="336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nl-NL"/>
            </a:p>
          </p:txBody>
        </p:sp>
        <p:sp>
          <p:nvSpPr>
            <p:cNvPr id="115729" name="Line 17"/>
            <p:cNvSpPr>
              <a:spLocks noChangeShapeType="1"/>
            </p:cNvSpPr>
            <p:nvPr/>
          </p:nvSpPr>
          <p:spPr bwMode="auto">
            <a:xfrm flipV="1">
              <a:off x="912" y="2256"/>
              <a:ext cx="432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triangle" w="lg" len="lg"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15730" name="Line 18"/>
            <p:cNvSpPr>
              <a:spLocks noChangeShapeType="1"/>
            </p:cNvSpPr>
            <p:nvPr/>
          </p:nvSpPr>
          <p:spPr bwMode="auto">
            <a:xfrm flipV="1">
              <a:off x="912" y="2016"/>
              <a:ext cx="1344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triangle" w="lg" len="lg"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15731" name="Line 19"/>
            <p:cNvSpPr>
              <a:spLocks noChangeShapeType="1"/>
            </p:cNvSpPr>
            <p:nvPr/>
          </p:nvSpPr>
          <p:spPr bwMode="auto">
            <a:xfrm flipH="1">
              <a:off x="912" y="3552"/>
              <a:ext cx="1728" cy="0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 wrap="none">
              <a:spAutoFit/>
            </a:bodyPr>
            <a:lstStyle/>
            <a:p>
              <a:endParaRPr lang="nl-NL"/>
            </a:p>
          </p:txBody>
        </p:sp>
        <p:sp>
          <p:nvSpPr>
            <p:cNvPr id="115732" name="Oval 20"/>
            <p:cNvSpPr>
              <a:spLocks noChangeArrowheads="1"/>
            </p:cNvSpPr>
            <p:nvPr/>
          </p:nvSpPr>
          <p:spPr bwMode="auto">
            <a:xfrm>
              <a:off x="2592" y="3504"/>
              <a:ext cx="96" cy="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115733" name="Oval 21"/>
            <p:cNvSpPr>
              <a:spLocks noChangeArrowheads="1"/>
            </p:cNvSpPr>
            <p:nvPr/>
          </p:nvSpPr>
          <p:spPr bwMode="auto">
            <a:xfrm>
              <a:off x="864" y="3504"/>
              <a:ext cx="96" cy="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609600" y="990600"/>
            <a:ext cx="73393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Simple Example: Potential energy 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</a:rPr>
              <a:t>V</a:t>
            </a:r>
            <a:r>
              <a:rPr lang="en-US" sz="2000" dirty="0" smtClean="0">
                <a:solidFill>
                  <a:srgbClr val="000099"/>
                </a:solidFill>
              </a:rPr>
              <a:t>  between </a:t>
            </a:r>
            <a:r>
              <a:rPr lang="en-US" sz="2000" dirty="0">
                <a:solidFill>
                  <a:srgbClr val="000099"/>
                </a:solidFill>
              </a:rPr>
              <a:t>two charged particles: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609600" y="1600200"/>
            <a:ext cx="424815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Absolute position is a </a:t>
            </a:r>
            <a:r>
              <a:rPr lang="en-US" sz="2000" dirty="0">
                <a:solidFill>
                  <a:srgbClr val="990099"/>
                </a:solidFill>
              </a:rPr>
              <a:t>non-observable</a:t>
            </a:r>
            <a:r>
              <a:rPr lang="en-US" sz="2000" dirty="0"/>
              <a:t>:</a:t>
            </a:r>
          </a:p>
          <a:p>
            <a:r>
              <a:rPr lang="en-US" sz="2000" dirty="0"/>
              <a:t>The interaction is independent on the choice of the origin 0.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609600" y="2841965"/>
            <a:ext cx="339089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Symmetry</a:t>
            </a:r>
            <a:r>
              <a:rPr lang="en-US" sz="2000" dirty="0"/>
              <a:t>: </a:t>
            </a:r>
          </a:p>
          <a:p>
            <a:r>
              <a:rPr lang="en-US" sz="2000" i="1" dirty="0">
                <a:latin typeface="Times New Roman" pitchFamily="18" charset="0"/>
              </a:rPr>
              <a:t>V</a:t>
            </a:r>
            <a:r>
              <a:rPr lang="en-US" sz="2000" dirty="0"/>
              <a:t> is invariant under arbitrary </a:t>
            </a:r>
          </a:p>
          <a:p>
            <a:r>
              <a:rPr lang="en-US" sz="2000" dirty="0"/>
              <a:t>space translations:</a:t>
            </a:r>
          </a:p>
        </p:txBody>
      </p:sp>
      <p:sp>
        <p:nvSpPr>
          <p:cNvPr id="115753" name="Text Box 41"/>
          <p:cNvSpPr txBox="1">
            <a:spLocks noChangeArrowheads="1"/>
          </p:cNvSpPr>
          <p:nvPr/>
        </p:nvSpPr>
        <p:spPr bwMode="auto">
          <a:xfrm>
            <a:off x="609600" y="4953000"/>
            <a:ext cx="16730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Consequently:</a:t>
            </a:r>
          </a:p>
        </p:txBody>
      </p:sp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3721100" y="4953000"/>
            <a:ext cx="339541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Total momentum is </a:t>
            </a:r>
            <a:r>
              <a:rPr lang="en-US" sz="2000" dirty="0">
                <a:solidFill>
                  <a:srgbClr val="990099"/>
                </a:solidFill>
              </a:rPr>
              <a:t>conserved</a:t>
            </a:r>
            <a:r>
              <a:rPr lang="en-US" sz="2000" dirty="0"/>
              <a:t>:</a:t>
            </a:r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7543800" y="4267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115756" name="Text Box 44"/>
          <p:cNvSpPr txBox="1">
            <a:spLocks noChangeArrowheads="1"/>
          </p:cNvSpPr>
          <p:nvPr/>
        </p:nvSpPr>
        <p:spPr bwMode="auto">
          <a:xfrm>
            <a:off x="4953000" y="4267200"/>
            <a:ext cx="361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0’</a:t>
            </a:r>
          </a:p>
        </p:txBody>
      </p:sp>
      <p:sp>
        <p:nvSpPr>
          <p:cNvPr id="115757" name="AutoShape 45"/>
          <p:cNvSpPr>
            <a:spLocks noChangeArrowheads="1"/>
          </p:cNvSpPr>
          <p:nvPr/>
        </p:nvSpPr>
        <p:spPr bwMode="auto">
          <a:xfrm>
            <a:off x="2679700" y="5575300"/>
            <a:ext cx="685800" cy="333375"/>
          </a:xfrm>
          <a:prstGeom prst="rightArrow">
            <a:avLst>
              <a:gd name="adj1" fmla="val 50000"/>
              <a:gd name="adj2" fmla="val 514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nl-NL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76" y="2367280"/>
            <a:ext cx="215900" cy="203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4236720"/>
            <a:ext cx="190500" cy="241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13400"/>
            <a:ext cx="1790700" cy="241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24" y="3036047"/>
            <a:ext cx="520700" cy="584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2546350"/>
            <a:ext cx="495300" cy="546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23" y="2660650"/>
            <a:ext cx="495300" cy="495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3911600"/>
            <a:ext cx="1803400" cy="5588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911600"/>
            <a:ext cx="1803400" cy="5588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5321300"/>
            <a:ext cx="5397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8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3" grpId="0"/>
      <p:bldP spid="115754" grpId="0"/>
      <p:bldP spid="1157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28-29, 2005</a:t>
            </a:r>
          </a:p>
        </p:txBody>
      </p:sp>
      <p:sp>
        <p:nvSpPr>
          <p:cNvPr id="6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160F-0013-4EB9-A71D-AE70B2702942}" type="slidenum">
              <a:rPr lang="en-US"/>
              <a:pPr/>
              <a:t>4</a:t>
            </a:fld>
            <a:endParaRPr lang="en-US"/>
          </a:p>
        </p:txBody>
      </p:sp>
      <p:sp>
        <p:nvSpPr>
          <p:cNvPr id="122008" name="Rectangle 15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Symmetry and non-observables</a:t>
            </a:r>
          </a:p>
        </p:txBody>
      </p:sp>
      <p:graphicFrame>
        <p:nvGraphicFramePr>
          <p:cNvPr id="122040" name="Group 184"/>
          <p:cNvGraphicFramePr>
            <a:graphicFrameLocks noGrp="1"/>
          </p:cNvGraphicFramePr>
          <p:nvPr>
            <p:ph sz="quarter" idx="1"/>
          </p:nvPr>
        </p:nvGraphicFramePr>
        <p:xfrm>
          <a:off x="457200" y="914400"/>
          <a:ext cx="8229600" cy="5503863"/>
        </p:xfrm>
        <a:graphic>
          <a:graphicData uri="http://schemas.openxmlformats.org/drawingml/2006/table">
            <a:tbl>
              <a:tblPr/>
              <a:tblGrid>
                <a:gridCol w="2820988"/>
                <a:gridCol w="2665412"/>
                <a:gridCol w="2743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</a:rPr>
                        <a:t>Non-observables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</a:rPr>
                        <a:t>Symmetry Transformations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</a:rPr>
                        <a:t>Conservation Laws or Selection Rules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Difference between identical particles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Permutation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B.-E. or F.-D. statistics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Absolute spatial 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Space translation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momentum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Absolute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Time translation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Absolute spatial direction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Rotation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angular momentum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Absolute velocity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Lorentz transformation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generators of the Lorentz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Absolute right (or left)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parity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Absolute sign of electric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charge conjugation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Relative phase between states of different charge 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Relative phase between states of different baryon number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baryon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Relative phase between states of different lepton number 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lepton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Difference between different co- herent mixture of p and n 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isospin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007" name="Object 15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724400" y="2438400"/>
          <a:ext cx="952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4" imgW="7315200" imgH="1955800" progId="">
                  <p:embed/>
                </p:oleObj>
              </mc:Choice>
              <mc:Fallback>
                <p:oleObj name="Equation" r:id="rId4" imgW="7315200" imgH="195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400"/>
                        <a:ext cx="9525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2" y="2027766"/>
            <a:ext cx="1066800" cy="228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00450"/>
            <a:ext cx="800100" cy="165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80" y="2781757"/>
            <a:ext cx="6477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73005"/>
            <a:ext cx="762000" cy="114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44200"/>
            <a:ext cx="1104900" cy="241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001935"/>
            <a:ext cx="1130300" cy="2413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5482445"/>
            <a:ext cx="1079500" cy="2413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27" y="5913181"/>
            <a:ext cx="1803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01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E667-AE35-4256-8B78-517D1EA734AA}" type="slidenum">
              <a:rPr lang="en-US"/>
              <a:pPr/>
              <a:t>5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US" dirty="0"/>
              <a:t>Puzzling </a:t>
            </a:r>
            <a:r>
              <a:rPr lang="en-US" dirty="0" smtClean="0"/>
              <a:t>thought…  </a:t>
            </a:r>
            <a:r>
              <a:rPr lang="en-US" sz="1800" dirty="0" smtClean="0"/>
              <a:t>(to me, at least)</a:t>
            </a:r>
            <a:endParaRPr lang="en-US" sz="1800" dirty="0"/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3352800" y="48006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3714744" y="1571612"/>
            <a:ext cx="5072098" cy="2246769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Can we use the “dipole asymmetry” in cosmic microwave background to define an absolute Lorentz frame in the universe?</a:t>
            </a:r>
          </a:p>
          <a:p>
            <a:endParaRPr lang="en-US" sz="2000" dirty="0">
              <a:solidFill>
                <a:srgbClr val="000066"/>
              </a:solidFill>
            </a:endParaRPr>
          </a:p>
          <a:p>
            <a:pPr lvl="1"/>
            <a:r>
              <a:rPr lang="en-US" sz="2000" dirty="0">
                <a:solidFill>
                  <a:srgbClr val="800080"/>
                </a:solidFill>
              </a:rPr>
              <a:t>If so, what does </a:t>
            </a:r>
            <a:r>
              <a:rPr lang="en-US" sz="2000" dirty="0" smtClean="0">
                <a:solidFill>
                  <a:srgbClr val="800080"/>
                </a:solidFill>
              </a:rPr>
              <a:t>it imply </a:t>
            </a:r>
            <a:r>
              <a:rPr lang="en-US" sz="2000" dirty="0">
                <a:solidFill>
                  <a:srgbClr val="800080"/>
                </a:solidFill>
              </a:rPr>
              <a:t>for Lorentz invariance?</a:t>
            </a:r>
          </a:p>
          <a:p>
            <a:endParaRPr lang="en-US" sz="2000" dirty="0">
              <a:solidFill>
                <a:srgbClr val="800080"/>
              </a:solidFill>
            </a:endParaRPr>
          </a:p>
        </p:txBody>
      </p:sp>
      <p:pic>
        <p:nvPicPr>
          <p:cNvPr id="388098" name="Picture 2" descr="http://www.fas.org/irp/imint/docs/rst/Sect20/COB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3000396" cy="4500594"/>
          </a:xfrm>
          <a:prstGeom prst="rect">
            <a:avLst/>
          </a:prstGeom>
          <a:noFill/>
        </p:spPr>
      </p:pic>
      <p:pic>
        <p:nvPicPr>
          <p:cNvPr id="388100" name="Picture 4" descr="http://upload.wikimedia.org/wikipedia/commons/thumb/a/a5/WMAP.jpg/300px-WM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429132"/>
            <a:ext cx="3473345" cy="20145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1142984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COBE: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3956543" y="407194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WMAP:</a:t>
            </a:r>
            <a:endParaRPr lang="nl-NL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715272" y="4786321"/>
          <a:ext cx="1143008" cy="87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78" name="Equation" r:id="rId6" imgW="596880" imgH="457200" progId="Equation.3">
                  <p:embed/>
                </p:oleObj>
              </mc:Choice>
              <mc:Fallback>
                <p:oleObj name="Equation" r:id="rId6" imgW="596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4786321"/>
                        <a:ext cx="1143008" cy="875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74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C, P, T </a:t>
            </a:r>
            <a:r>
              <a:rPr lang="en-US" dirty="0"/>
              <a:t>Symmetries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u="sng" dirty="0"/>
              <a:t>Parity, </a:t>
            </a:r>
            <a:r>
              <a:rPr lang="en-US" sz="2000" i="1" u="sng" dirty="0" smtClean="0"/>
              <a:t>P</a:t>
            </a:r>
            <a:r>
              <a:rPr lang="en-US" sz="2000" u="sng" dirty="0" smtClean="0"/>
              <a:t>:</a:t>
            </a:r>
            <a:r>
              <a:rPr lang="en-US" sz="2000" i="1" dirty="0" smtClean="0"/>
              <a:t>        				</a:t>
            </a:r>
            <a:r>
              <a:rPr lang="en-US" sz="2000" i="1" dirty="0" err="1" smtClean="0"/>
              <a:t>unobs</a:t>
            </a:r>
            <a:r>
              <a:rPr lang="en-US" sz="2000" i="1" dirty="0" smtClean="0"/>
              <a:t>.: (absolute handedness)</a:t>
            </a:r>
            <a:endParaRPr lang="en-US" sz="2000" i="1" dirty="0"/>
          </a:p>
          <a:p>
            <a:pPr lvl="1">
              <a:lnSpc>
                <a:spcPct val="90000"/>
              </a:lnSpc>
            </a:pPr>
            <a:r>
              <a:rPr lang="en-US" sz="1800" dirty="0"/>
              <a:t>R</a:t>
            </a:r>
            <a:r>
              <a:rPr lang="en-US" sz="1800" dirty="0" smtClean="0"/>
              <a:t>eflects </a:t>
            </a:r>
            <a:r>
              <a:rPr lang="en-US" sz="1800" dirty="0"/>
              <a:t>a system through the origin.  </a:t>
            </a:r>
            <a:endParaRPr lang="en-US" sz="18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     Converts</a:t>
            </a:r>
            <a:r>
              <a:rPr lang="en-US" sz="1800" dirty="0"/>
              <a:t> </a:t>
            </a:r>
            <a:r>
              <a:rPr lang="en-US" sz="1800" dirty="0" smtClean="0"/>
              <a:t>right</a:t>
            </a:r>
            <a:r>
              <a:rPr lang="en-US" sz="1800" dirty="0"/>
              <a:t>-handed </a:t>
            </a:r>
            <a:r>
              <a:rPr lang="en-US" sz="1800" dirty="0" smtClean="0"/>
              <a:t>to </a:t>
            </a:r>
            <a:r>
              <a:rPr lang="en-US" sz="1800" dirty="0"/>
              <a:t>left-</a:t>
            </a:r>
            <a:r>
              <a:rPr lang="en-US" sz="1800" dirty="0" smtClean="0"/>
              <a:t>handed.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2000" b="1" i="1" dirty="0" smtClean="0"/>
              <a:t>x </a:t>
            </a:r>
            <a:r>
              <a:rPr lang="en-US" sz="2000" dirty="0">
                <a:sym typeface="Symbol" charset="0"/>
              </a:rPr>
              <a:t> </a:t>
            </a:r>
            <a:r>
              <a:rPr lang="en-US" sz="2000" dirty="0">
                <a:latin typeface="Symbol" charset="0"/>
              </a:rPr>
              <a:t>-</a:t>
            </a:r>
            <a:r>
              <a:rPr lang="en-US" sz="2000" b="1" i="1" dirty="0"/>
              <a:t>x  , p </a:t>
            </a:r>
            <a:r>
              <a:rPr lang="en-US" sz="2000" dirty="0">
                <a:sym typeface="Symbol" charset="0"/>
              </a:rPr>
              <a:t></a:t>
            </a:r>
            <a:r>
              <a:rPr lang="en-US" sz="2000" b="1" i="1" dirty="0">
                <a:sym typeface="Wingdings" charset="0"/>
              </a:rPr>
              <a:t> -p,</a:t>
            </a:r>
            <a:r>
              <a:rPr lang="en-US" sz="2000" dirty="0">
                <a:sym typeface="Wingdings" charset="0"/>
              </a:rPr>
              <a:t> but</a:t>
            </a:r>
            <a:r>
              <a:rPr lang="en-US" sz="2000" b="1" i="1" dirty="0">
                <a:sym typeface="Wingdings" charset="0"/>
              </a:rPr>
              <a:t> </a:t>
            </a:r>
            <a:r>
              <a:rPr lang="en-US" sz="2000" b="1" i="1" dirty="0" smtClean="0">
                <a:sym typeface="Wingdings" charset="0"/>
              </a:rPr>
              <a:t> </a:t>
            </a:r>
            <a:r>
              <a:rPr lang="en-US" sz="2000" b="1" i="1" dirty="0" smtClean="0"/>
              <a:t>L = x </a:t>
            </a:r>
            <a:r>
              <a:rPr lang="en-US" sz="2000" b="1" i="1" dirty="0" smtClean="0">
                <a:sym typeface="Symbol" charset="0"/>
              </a:rPr>
              <a:t> </a:t>
            </a:r>
            <a:r>
              <a:rPr lang="en-US" sz="2000" b="1" i="1" dirty="0" smtClean="0"/>
              <a:t>p </a:t>
            </a:r>
            <a:r>
              <a:rPr lang="en-US" sz="2000" dirty="0">
                <a:sym typeface="Symbol" charset="0"/>
              </a:rPr>
              <a:t> </a:t>
            </a:r>
            <a:r>
              <a:rPr lang="en-US" sz="2000" b="1" i="1" dirty="0"/>
              <a:t>L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u="sng" dirty="0"/>
              <a:t>Charge Conjugation, </a:t>
            </a:r>
            <a:r>
              <a:rPr lang="en-US" sz="2000" i="1" u="sng" dirty="0" smtClean="0"/>
              <a:t>C</a:t>
            </a:r>
            <a:r>
              <a:rPr lang="en-US" sz="2000" u="sng" dirty="0" smtClean="0"/>
              <a:t>:</a:t>
            </a:r>
            <a:r>
              <a:rPr lang="en-US" sz="2000" i="1" dirty="0" smtClean="0"/>
              <a:t>  	</a:t>
            </a:r>
            <a:r>
              <a:rPr lang="en-US" sz="2000" i="1" dirty="0" err="1" smtClean="0"/>
              <a:t>unobs</a:t>
            </a:r>
            <a:r>
              <a:rPr lang="en-US" sz="2000" i="1" dirty="0" smtClean="0"/>
              <a:t>.: (absolute charge)</a:t>
            </a:r>
            <a:endParaRPr lang="en-US" sz="2000" u="sng" dirty="0"/>
          </a:p>
          <a:p>
            <a:pPr lvl="1">
              <a:lnSpc>
                <a:spcPct val="9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urns internal charges to opposite sign.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2000" b="1" i="1" dirty="0"/>
              <a:t>e </a:t>
            </a:r>
            <a:r>
              <a:rPr lang="en-US" sz="2000" b="1" baseline="30000" dirty="0">
                <a:latin typeface="Symbol" charset="0"/>
              </a:rPr>
              <a:t>+</a:t>
            </a:r>
            <a:r>
              <a:rPr lang="en-US" sz="2000" b="1" dirty="0"/>
              <a:t> </a:t>
            </a:r>
            <a:r>
              <a:rPr lang="en-US" sz="2000" b="1" dirty="0">
                <a:latin typeface="Symbol" charset="0"/>
                <a:sym typeface="Symbol" charset="0"/>
              </a:rPr>
              <a:t></a:t>
            </a:r>
            <a:r>
              <a:rPr lang="en-US" sz="2000" b="1" dirty="0"/>
              <a:t> </a:t>
            </a:r>
            <a:r>
              <a:rPr lang="en-US" sz="2000" b="1" i="1" dirty="0"/>
              <a:t>e</a:t>
            </a:r>
            <a:r>
              <a:rPr lang="en-US" sz="2000" b="1" baseline="30000" dirty="0">
                <a:latin typeface="Symbol" charset="0"/>
              </a:rPr>
              <a:t>-</a:t>
            </a:r>
            <a:r>
              <a:rPr lang="en-US" sz="2000" b="1" dirty="0">
                <a:latin typeface="Symbol" charset="0"/>
              </a:rPr>
              <a:t> , </a:t>
            </a:r>
            <a:r>
              <a:rPr lang="en-US" sz="2000" b="1" dirty="0"/>
              <a:t> </a:t>
            </a:r>
            <a:r>
              <a:rPr lang="en-US" sz="2000" b="1" i="1" dirty="0"/>
              <a:t>K </a:t>
            </a:r>
            <a:r>
              <a:rPr lang="en-US" sz="2000" b="1" baseline="30000" dirty="0">
                <a:latin typeface="Symbol" charset="0"/>
              </a:rPr>
              <a:t>-</a:t>
            </a:r>
            <a:r>
              <a:rPr lang="en-US" sz="2000" b="1" dirty="0"/>
              <a:t> </a:t>
            </a:r>
            <a:r>
              <a:rPr lang="en-US" sz="2000" b="1" dirty="0">
                <a:latin typeface="Symbol" charset="0"/>
                <a:sym typeface="Symbol" charset="0"/>
              </a:rPr>
              <a:t></a:t>
            </a:r>
            <a:r>
              <a:rPr lang="en-US" sz="2000" b="1" dirty="0"/>
              <a:t> </a:t>
            </a:r>
            <a:r>
              <a:rPr lang="en-US" sz="2000" b="1" i="1" dirty="0"/>
              <a:t>K </a:t>
            </a:r>
            <a:r>
              <a:rPr lang="en-US" sz="2000" b="1" baseline="30000" dirty="0">
                <a:latin typeface="Symbol" charset="0"/>
              </a:rPr>
              <a:t>+ </a:t>
            </a:r>
            <a:r>
              <a:rPr lang="en-US" sz="2000" b="1" dirty="0">
                <a:latin typeface="Symbo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u="sng" dirty="0"/>
              <a:t>Time Reversal, </a:t>
            </a:r>
            <a:r>
              <a:rPr lang="en-US" sz="2000" i="1" u="sng" dirty="0" smtClean="0"/>
              <a:t>T</a:t>
            </a:r>
            <a:r>
              <a:rPr lang="en-US" sz="2000" u="sng" dirty="0" smtClean="0"/>
              <a:t>:</a:t>
            </a:r>
            <a:r>
              <a:rPr lang="en-US" sz="2000" dirty="0" smtClean="0"/>
              <a:t>        		</a:t>
            </a:r>
            <a:r>
              <a:rPr lang="en-US" sz="2000" i="1" dirty="0" err="1" smtClean="0"/>
              <a:t>unobs</a:t>
            </a:r>
            <a:r>
              <a:rPr lang="en-US" sz="2000" i="1" dirty="0" smtClean="0"/>
              <a:t>.: (direction of time)</a:t>
            </a:r>
            <a:endParaRPr lang="en-US" sz="2000" i="1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Changes</a:t>
            </a:r>
            <a:r>
              <a:rPr lang="en-US" sz="1800" dirty="0"/>
              <a:t> </a:t>
            </a:r>
            <a:r>
              <a:rPr lang="en-US" sz="1800" dirty="0" smtClean="0"/>
              <a:t>direction </a:t>
            </a:r>
            <a:r>
              <a:rPr lang="en-US" sz="1800" dirty="0"/>
              <a:t>of motion of particles</a:t>
            </a:r>
          </a:p>
          <a:p>
            <a:pPr lvl="2">
              <a:lnSpc>
                <a:spcPct val="90000"/>
              </a:lnSpc>
            </a:pPr>
            <a:r>
              <a:rPr lang="en-US" sz="2000" b="1" i="1" dirty="0"/>
              <a:t>t</a:t>
            </a:r>
            <a:r>
              <a:rPr lang="en-US" sz="2000" b="1" dirty="0"/>
              <a:t> </a:t>
            </a:r>
            <a:r>
              <a:rPr lang="en-US" sz="2000" b="1" dirty="0">
                <a:latin typeface="Symbol" charset="0"/>
                <a:sym typeface="Symbol" charset="0"/>
              </a:rPr>
              <a:t> -</a:t>
            </a:r>
            <a:r>
              <a:rPr lang="en-US" sz="2000" b="1" i="1" dirty="0">
                <a:sym typeface="Symbol" charset="0"/>
              </a:rPr>
              <a:t>t</a:t>
            </a:r>
            <a:endParaRPr lang="en-US" sz="20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i="1" dirty="0">
                <a:solidFill>
                  <a:schemeClr val="accent2"/>
                </a:solidFill>
              </a:rPr>
              <a:t>CPT</a:t>
            </a:r>
            <a:r>
              <a:rPr lang="en-US" sz="2000" dirty="0">
                <a:solidFill>
                  <a:schemeClr val="accent2"/>
                </a:solidFill>
              </a:rPr>
              <a:t>  Theorem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Generally </a:t>
            </a:r>
            <a:r>
              <a:rPr lang="en-US" sz="1800" dirty="0"/>
              <a:t>valid </a:t>
            </a:r>
            <a:r>
              <a:rPr lang="en-US" sz="1800" dirty="0" smtClean="0"/>
              <a:t>in quantum </a:t>
            </a:r>
            <a:r>
              <a:rPr lang="en-US" sz="1800" dirty="0"/>
              <a:t>field theory.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 interactions are invariant under combined </a:t>
            </a:r>
            <a:r>
              <a:rPr lang="en-US" sz="1800" i="1" dirty="0"/>
              <a:t>C</a:t>
            </a:r>
            <a:r>
              <a:rPr lang="en-US" sz="1800" dirty="0"/>
              <a:t>, </a:t>
            </a:r>
            <a:r>
              <a:rPr lang="en-US" sz="1800" i="1" dirty="0"/>
              <a:t>P</a:t>
            </a:r>
            <a:r>
              <a:rPr lang="en-US" sz="1800" dirty="0"/>
              <a:t> and </a:t>
            </a:r>
            <a:r>
              <a:rPr lang="en-US" sz="1800" i="1" dirty="0" smtClean="0"/>
              <a:t>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 particle</a:t>
            </a:r>
            <a:r>
              <a:rPr lang="en-US" sz="1800" b="1" i="1" dirty="0" smtClean="0"/>
              <a:t> is </a:t>
            </a:r>
            <a:r>
              <a:rPr lang="en-US" sz="1800" dirty="0" smtClean="0"/>
              <a:t>an antiparticle travelling backward in time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Implies </a:t>
            </a:r>
            <a:r>
              <a:rPr lang="en-US" sz="1800" dirty="0" smtClean="0"/>
              <a:t>e.g. </a:t>
            </a:r>
            <a:r>
              <a:rPr lang="en-US" sz="1800" dirty="0" smtClean="0">
                <a:solidFill>
                  <a:srgbClr val="CC0000"/>
                </a:solidFill>
              </a:rPr>
              <a:t>particle </a:t>
            </a:r>
            <a:r>
              <a:rPr lang="en-US" sz="1800" dirty="0">
                <a:solidFill>
                  <a:srgbClr val="CC0000"/>
                </a:solidFill>
              </a:rPr>
              <a:t>and anti-particle have equal masses and lifetimes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42694" name="Group 6"/>
          <p:cNvGrpSpPr>
            <a:grpSpLocks/>
          </p:cNvGrpSpPr>
          <p:nvPr/>
        </p:nvGrpSpPr>
        <p:grpSpPr bwMode="auto">
          <a:xfrm>
            <a:off x="7086600" y="1295400"/>
            <a:ext cx="1524000" cy="838200"/>
            <a:chOff x="4368" y="1104"/>
            <a:chExt cx="960" cy="528"/>
          </a:xfrm>
        </p:grpSpPr>
        <p:sp>
          <p:nvSpPr>
            <p:cNvPr id="242695" name="AutoShape 7"/>
            <p:cNvSpPr>
              <a:spLocks noChangeArrowheads="1"/>
            </p:cNvSpPr>
            <p:nvPr/>
          </p:nvSpPr>
          <p:spPr bwMode="auto">
            <a:xfrm>
              <a:off x="4368" y="1200"/>
              <a:ext cx="432" cy="336"/>
            </a:xfrm>
            <a:prstGeom prst="rightArrow">
              <a:avLst>
                <a:gd name="adj1" fmla="val 50000"/>
                <a:gd name="adj2" fmla="val 32143"/>
              </a:avLst>
            </a:prstGeom>
            <a:solidFill>
              <a:schemeClr val="accent1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BottomLeft">
                <a:rot lat="1200000" lon="0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696" name="AutoShape 8"/>
            <p:cNvSpPr>
              <a:spLocks noChangeArrowheads="1"/>
            </p:cNvSpPr>
            <p:nvPr/>
          </p:nvSpPr>
          <p:spPr bwMode="auto">
            <a:xfrm flipH="1">
              <a:off x="4896" y="1200"/>
              <a:ext cx="432" cy="336"/>
            </a:xfrm>
            <a:prstGeom prst="rightArrow">
              <a:avLst>
                <a:gd name="adj1" fmla="val 50000"/>
                <a:gd name="adj2" fmla="val 32143"/>
              </a:avLst>
            </a:prstGeom>
            <a:solidFill>
              <a:schemeClr val="accent1"/>
            </a:solidFill>
            <a:ln w="12700" cap="sq">
              <a:miter lim="800000"/>
              <a:headEnd type="none" w="sm" len="sm"/>
              <a:tailEnd type="none" w="sm" len="sm"/>
            </a:ln>
            <a:effectLst/>
            <a:scene3d>
              <a:camera prst="legacyPerspectiveBottomRight">
                <a:rot lat="1200000" lon="0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697" name="Line 9"/>
            <p:cNvSpPr>
              <a:spLocks noChangeShapeType="1"/>
            </p:cNvSpPr>
            <p:nvPr/>
          </p:nvSpPr>
          <p:spPr bwMode="auto">
            <a:xfrm>
              <a:off x="4848" y="1104"/>
              <a:ext cx="0" cy="52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698" name="Group 10"/>
          <p:cNvGrpSpPr>
            <a:grpSpLocks/>
          </p:cNvGrpSpPr>
          <p:nvPr/>
        </p:nvGrpSpPr>
        <p:grpSpPr bwMode="auto">
          <a:xfrm>
            <a:off x="7239000" y="2895600"/>
            <a:ext cx="1177925" cy="509588"/>
            <a:chOff x="4477" y="1839"/>
            <a:chExt cx="742" cy="321"/>
          </a:xfrm>
        </p:grpSpPr>
        <p:grpSp>
          <p:nvGrpSpPr>
            <p:cNvPr id="242699" name="Group 11"/>
            <p:cNvGrpSpPr>
              <a:grpSpLocks/>
            </p:cNvGrpSpPr>
            <p:nvPr/>
          </p:nvGrpSpPr>
          <p:grpSpPr bwMode="auto">
            <a:xfrm>
              <a:off x="4477" y="1839"/>
              <a:ext cx="742" cy="289"/>
              <a:chOff x="4490" y="1839"/>
              <a:chExt cx="742" cy="289"/>
            </a:xfrm>
          </p:grpSpPr>
          <p:grpSp>
            <p:nvGrpSpPr>
              <p:cNvPr id="242700" name="Group 12"/>
              <p:cNvGrpSpPr>
                <a:grpSpLocks/>
              </p:cNvGrpSpPr>
              <p:nvPr/>
            </p:nvGrpSpPr>
            <p:grpSpPr bwMode="auto">
              <a:xfrm>
                <a:off x="4490" y="1840"/>
                <a:ext cx="240" cy="288"/>
                <a:chOff x="4368" y="1896"/>
                <a:chExt cx="240" cy="288"/>
              </a:xfrm>
            </p:grpSpPr>
            <p:sp>
              <p:nvSpPr>
                <p:cNvPr id="242701" name="Oval 13"/>
                <p:cNvSpPr>
                  <a:spLocks noChangeArrowheads="1"/>
                </p:cNvSpPr>
                <p:nvPr/>
              </p:nvSpPr>
              <p:spPr bwMode="auto">
                <a:xfrm>
                  <a:off x="4368" y="1944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tint val="18039"/>
                        <a:invGamma/>
                      </a:schemeClr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0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77" y="1896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>
                      <a:latin typeface="Symbol" charset="0"/>
                    </a:rPr>
                    <a:t>+</a:t>
                  </a:r>
                  <a:endParaRPr lang="en-US" sz="2400">
                    <a:latin typeface="Times New Roman" charset="0"/>
                  </a:endParaRPr>
                </a:p>
              </p:txBody>
            </p:sp>
          </p:grpSp>
          <p:grpSp>
            <p:nvGrpSpPr>
              <p:cNvPr id="242703" name="Group 15"/>
              <p:cNvGrpSpPr>
                <a:grpSpLocks/>
              </p:cNvGrpSpPr>
              <p:nvPr/>
            </p:nvGrpSpPr>
            <p:grpSpPr bwMode="auto">
              <a:xfrm>
                <a:off x="4992" y="1839"/>
                <a:ext cx="240" cy="288"/>
                <a:chOff x="5016" y="1905"/>
                <a:chExt cx="240" cy="288"/>
              </a:xfrm>
            </p:grpSpPr>
            <p:sp>
              <p:nvSpPr>
                <p:cNvPr id="242704" name="Oval 16"/>
                <p:cNvSpPr>
                  <a:spLocks noChangeArrowheads="1"/>
                </p:cNvSpPr>
                <p:nvPr/>
              </p:nvSpPr>
              <p:spPr bwMode="auto">
                <a:xfrm>
                  <a:off x="5016" y="1953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tint val="18039"/>
                        <a:invGamma/>
                      </a:schemeClr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7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044" y="1905"/>
                  <a:ext cx="19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en-US" sz="2400">
                      <a:latin typeface="Times New Roman" charset="0"/>
                      <a:sym typeface="Symbol" charset="0"/>
                    </a:rPr>
                    <a:t></a:t>
                  </a:r>
                  <a:endParaRPr lang="en-US" sz="2400">
                    <a:latin typeface="Times New Roman" charset="0"/>
                  </a:endParaRPr>
                </a:p>
              </p:txBody>
            </p:sp>
          </p:grpSp>
        </p:grpSp>
        <p:sp>
          <p:nvSpPr>
            <p:cNvPr id="242706" name="Line 18"/>
            <p:cNvSpPr>
              <a:spLocks noChangeShapeType="1"/>
            </p:cNvSpPr>
            <p:nvPr/>
          </p:nvSpPr>
          <p:spPr bwMode="auto">
            <a:xfrm>
              <a:off x="4848" y="1872"/>
              <a:ext cx="0" cy="28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07" name="Group 19"/>
          <p:cNvGrpSpPr>
            <a:grpSpLocks/>
          </p:cNvGrpSpPr>
          <p:nvPr/>
        </p:nvGrpSpPr>
        <p:grpSpPr bwMode="auto">
          <a:xfrm>
            <a:off x="7315200" y="3657600"/>
            <a:ext cx="304800" cy="533400"/>
            <a:chOff x="4368" y="2400"/>
            <a:chExt cx="192" cy="336"/>
          </a:xfrm>
        </p:grpSpPr>
        <p:sp>
          <p:nvSpPr>
            <p:cNvPr id="242708" name="Line 20"/>
            <p:cNvSpPr>
              <a:spLocks noChangeShapeType="1"/>
            </p:cNvSpPr>
            <p:nvPr/>
          </p:nvSpPr>
          <p:spPr bwMode="auto">
            <a:xfrm>
              <a:off x="4560" y="2448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2709" name="Group 21"/>
            <p:cNvGrpSpPr>
              <a:grpSpLocks/>
            </p:cNvGrpSpPr>
            <p:nvPr/>
          </p:nvGrpSpPr>
          <p:grpSpPr bwMode="auto">
            <a:xfrm>
              <a:off x="4368" y="2400"/>
              <a:ext cx="144" cy="336"/>
              <a:chOff x="4368" y="2400"/>
              <a:chExt cx="144" cy="336"/>
            </a:xfrm>
          </p:grpSpPr>
          <p:sp>
            <p:nvSpPr>
              <p:cNvPr id="242710" name="Oval 22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144" cy="144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1" name="Oval 23"/>
              <p:cNvSpPr>
                <a:spLocks noChangeArrowheads="1"/>
              </p:cNvSpPr>
              <p:nvPr/>
            </p:nvSpPr>
            <p:spPr bwMode="auto">
              <a:xfrm>
                <a:off x="4368" y="2448"/>
                <a:ext cx="144" cy="144"/>
              </a:xfrm>
              <a:prstGeom prst="ellipse">
                <a:avLst/>
              </a:prstGeom>
              <a:solidFill>
                <a:srgbClr val="DDDDDD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2" name="Oval 24"/>
              <p:cNvSpPr>
                <a:spLocks noChangeArrowheads="1"/>
              </p:cNvSpPr>
              <p:nvPr/>
            </p:nvSpPr>
            <p:spPr bwMode="auto">
              <a:xfrm>
                <a:off x="4368" y="2496"/>
                <a:ext cx="144" cy="144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3" name="Oval 25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44" cy="144"/>
              </a:xfrm>
              <a:prstGeom prst="ellipse">
                <a:avLst/>
              </a:prstGeom>
              <a:solidFill>
                <a:srgbClr val="B2B2B2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96969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4" name="Oval 26"/>
              <p:cNvSpPr>
                <a:spLocks noChangeArrowheads="1"/>
              </p:cNvSpPr>
              <p:nvPr/>
            </p:nvSpPr>
            <p:spPr bwMode="auto">
              <a:xfrm>
                <a:off x="4368" y="259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2715" name="Group 27"/>
          <p:cNvGrpSpPr>
            <a:grpSpLocks/>
          </p:cNvGrpSpPr>
          <p:nvPr/>
        </p:nvGrpSpPr>
        <p:grpSpPr bwMode="auto">
          <a:xfrm flipV="1">
            <a:off x="8077200" y="3657600"/>
            <a:ext cx="304800" cy="533400"/>
            <a:chOff x="4368" y="2400"/>
            <a:chExt cx="192" cy="336"/>
          </a:xfrm>
        </p:grpSpPr>
        <p:sp>
          <p:nvSpPr>
            <p:cNvPr id="242716" name="Line 28"/>
            <p:cNvSpPr>
              <a:spLocks noChangeShapeType="1"/>
            </p:cNvSpPr>
            <p:nvPr/>
          </p:nvSpPr>
          <p:spPr bwMode="auto">
            <a:xfrm>
              <a:off x="4560" y="2448"/>
              <a:ext cx="0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2717" name="Group 29"/>
            <p:cNvGrpSpPr>
              <a:grpSpLocks/>
            </p:cNvGrpSpPr>
            <p:nvPr/>
          </p:nvGrpSpPr>
          <p:grpSpPr bwMode="auto">
            <a:xfrm>
              <a:off x="4368" y="2400"/>
              <a:ext cx="144" cy="336"/>
              <a:chOff x="4368" y="2400"/>
              <a:chExt cx="144" cy="336"/>
            </a:xfrm>
          </p:grpSpPr>
          <p:sp>
            <p:nvSpPr>
              <p:cNvPr id="242718" name="Oval 30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144" cy="144"/>
              </a:xfrm>
              <a:prstGeom prst="ellipse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19" name="Oval 31"/>
              <p:cNvSpPr>
                <a:spLocks noChangeArrowheads="1"/>
              </p:cNvSpPr>
              <p:nvPr/>
            </p:nvSpPr>
            <p:spPr bwMode="auto">
              <a:xfrm>
                <a:off x="4368" y="2448"/>
                <a:ext cx="144" cy="144"/>
              </a:xfrm>
              <a:prstGeom prst="ellipse">
                <a:avLst/>
              </a:prstGeom>
              <a:solidFill>
                <a:srgbClr val="DDDDDD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0" name="Oval 32"/>
              <p:cNvSpPr>
                <a:spLocks noChangeArrowheads="1"/>
              </p:cNvSpPr>
              <p:nvPr/>
            </p:nvSpPr>
            <p:spPr bwMode="auto">
              <a:xfrm>
                <a:off x="4368" y="2496"/>
                <a:ext cx="144" cy="144"/>
              </a:xfrm>
              <a:prstGeom prst="ellipse">
                <a:avLst/>
              </a:prstGeom>
              <a:solidFill>
                <a:srgbClr val="C0C0C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1" name="Oval 33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44" cy="144"/>
              </a:xfrm>
              <a:prstGeom prst="ellipse">
                <a:avLst/>
              </a:prstGeom>
              <a:solidFill>
                <a:srgbClr val="B2B2B2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96969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722" name="Oval 34"/>
              <p:cNvSpPr>
                <a:spLocks noChangeArrowheads="1"/>
              </p:cNvSpPr>
              <p:nvPr/>
            </p:nvSpPr>
            <p:spPr bwMode="auto">
              <a:xfrm>
                <a:off x="4368" y="259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36471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2723" name="Line 35"/>
          <p:cNvSpPr>
            <a:spLocks noChangeShapeType="1"/>
          </p:cNvSpPr>
          <p:nvPr/>
        </p:nvSpPr>
        <p:spPr bwMode="auto">
          <a:xfrm>
            <a:off x="7848600" y="3733800"/>
            <a:ext cx="0" cy="457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4" name="Line 36"/>
          <p:cNvSpPr>
            <a:spLocks noChangeShapeType="1"/>
          </p:cNvSpPr>
          <p:nvPr/>
        </p:nvSpPr>
        <p:spPr bwMode="auto">
          <a:xfrm flipV="1">
            <a:off x="1370013" y="1930400"/>
            <a:ext cx="179387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V="1">
            <a:off x="1966913" y="1930400"/>
            <a:ext cx="179387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2360613" y="1930400"/>
            <a:ext cx="179387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4" name="Line 36"/>
          <p:cNvSpPr>
            <a:spLocks noChangeShapeType="1"/>
          </p:cNvSpPr>
          <p:nvPr/>
        </p:nvSpPr>
        <p:spPr bwMode="auto">
          <a:xfrm flipV="1">
            <a:off x="2919413" y="1917700"/>
            <a:ext cx="179387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V="1">
            <a:off x="3617913" y="1911350"/>
            <a:ext cx="179387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 flipV="1">
            <a:off x="3971926" y="1943100"/>
            <a:ext cx="179387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 flipV="1">
            <a:off x="4354513" y="1930400"/>
            <a:ext cx="179387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 flipV="1">
            <a:off x="4811713" y="1911350"/>
            <a:ext cx="179387" cy="63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BF05-ABF1-45A2-A522-0299C770EBD9}" type="slidenum">
              <a:rPr lang="en-US"/>
              <a:pPr/>
              <a:t>7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</a:t>
            </a:r>
            <a:endParaRPr lang="nl-NL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06" y="811213"/>
            <a:ext cx="8431213" cy="993775"/>
          </a:xfrm>
          <a:noFill/>
          <a:ln/>
        </p:spPr>
        <p:txBody>
          <a:bodyPr/>
          <a:lstStyle/>
          <a:p>
            <a:r>
              <a:rPr lang="en-US" sz="2000" dirty="0">
                <a:solidFill>
                  <a:srgbClr val="000099"/>
                </a:solidFill>
              </a:rPr>
              <a:t>The parity operation performs a reflection of the space coordinates at the origin:</a:t>
            </a:r>
            <a:endParaRPr lang="nl-NL" sz="2000" dirty="0">
              <a:solidFill>
                <a:srgbClr val="000099"/>
              </a:solidFill>
            </a:endParaRPr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63500" y="1905000"/>
            <a:ext cx="87328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If we apply the parity operation to a wave function </a:t>
            </a:r>
            <a:r>
              <a:rPr lang="en-US" sz="2000" i="1" dirty="0">
                <a:solidFill>
                  <a:srgbClr val="000099"/>
                </a:solidFill>
                <a:sym typeface="Symbol" pitchFamily="18" charset="2"/>
              </a:rPr>
              <a:t></a:t>
            </a:r>
            <a:r>
              <a:rPr lang="en-US" sz="2000" dirty="0">
                <a:solidFill>
                  <a:srgbClr val="000099"/>
                </a:solidFill>
                <a:sym typeface="Symbol" pitchFamily="18" charset="2"/>
              </a:rPr>
              <a:t>, we get another wave function </a:t>
            </a:r>
            <a:r>
              <a:rPr lang="en-US" sz="2000" i="1" dirty="0">
                <a:solidFill>
                  <a:srgbClr val="000099"/>
                </a:solidFill>
                <a:sym typeface="Symbol" pitchFamily="18" charset="2"/>
              </a:rPr>
              <a:t>’</a:t>
            </a:r>
            <a:r>
              <a:rPr lang="en-US" sz="2000" dirty="0">
                <a:solidFill>
                  <a:srgbClr val="000099"/>
                </a:solidFill>
                <a:sym typeface="Symbol" pitchFamily="18" charset="2"/>
              </a:rPr>
              <a:t> with:</a:t>
            </a:r>
            <a:endParaRPr lang="nl-NL" sz="2000" dirty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68999" name="Rectangle 7"/>
          <p:cNvSpPr>
            <a:spLocks noChangeArrowheads="1"/>
          </p:cNvSpPr>
          <p:nvPr/>
        </p:nvSpPr>
        <p:spPr bwMode="auto">
          <a:xfrm>
            <a:off x="444500" y="3200400"/>
            <a:ext cx="753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99"/>
                </a:solidFill>
              </a:rPr>
              <a:t>which means that </a:t>
            </a:r>
            <a:r>
              <a:rPr lang="en-US" sz="2000" i="1">
                <a:solidFill>
                  <a:srgbClr val="000099"/>
                </a:solidFill>
              </a:rPr>
              <a:t>P </a:t>
            </a:r>
            <a:r>
              <a:rPr lang="en-US" sz="2000">
                <a:solidFill>
                  <a:srgbClr val="000099"/>
                </a:solidFill>
              </a:rPr>
              <a:t>is a </a:t>
            </a:r>
            <a:r>
              <a:rPr lang="en-US" sz="2000" b="1">
                <a:solidFill>
                  <a:srgbClr val="FF0000"/>
                </a:solidFill>
              </a:rPr>
              <a:t>unitary</a:t>
            </a:r>
            <a:r>
              <a:rPr lang="en-US" sz="2000">
                <a:solidFill>
                  <a:srgbClr val="000099"/>
                </a:solidFill>
              </a:rPr>
              <a:t> operation.</a:t>
            </a:r>
            <a:endParaRPr lang="nl-NL" sz="2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69000" name="Rectangle 8"/>
          <p:cNvSpPr>
            <a:spLocks noChangeArrowheads="1"/>
          </p:cNvSpPr>
          <p:nvPr/>
        </p:nvSpPr>
        <p:spPr bwMode="auto">
          <a:xfrm>
            <a:off x="63500" y="3810000"/>
            <a:ext cx="8431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66"/>
                </a:solidFill>
              </a:rPr>
              <a:t>If </a:t>
            </a:r>
            <a:r>
              <a:rPr lang="en-US" sz="2000" i="1" dirty="0"/>
              <a:t>P </a:t>
            </a:r>
            <a:r>
              <a:rPr lang="en-US" sz="2000" i="1" dirty="0" smtClean="0">
                <a:sym typeface="Symbol" pitchFamily="18" charset="2"/>
              </a:rPr>
              <a:t> = a </a:t>
            </a:r>
            <a:r>
              <a:rPr lang="en-US" sz="2000" i="1" dirty="0">
                <a:sym typeface="Symbol" pitchFamily="18" charset="2"/>
              </a:rPr>
              <a:t>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, then </a:t>
            </a:r>
            <a:r>
              <a:rPr lang="en-US" sz="2000" i="1" dirty="0">
                <a:solidFill>
                  <a:srgbClr val="000066"/>
                </a:solidFill>
                <a:sym typeface="Symbol" pitchFamily="18" charset="2"/>
              </a:rPr>
              <a:t>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is an </a:t>
            </a:r>
            <a:r>
              <a:rPr lang="en-US" sz="2000" b="1" dirty="0" err="1">
                <a:solidFill>
                  <a:srgbClr val="FF0000"/>
                </a:solidFill>
                <a:sym typeface="Symbol" pitchFamily="18" charset="2"/>
              </a:rPr>
              <a:t>eigenstate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 of parity, with </a:t>
            </a:r>
            <a:r>
              <a:rPr lang="en-US" sz="2000" b="1" dirty="0">
                <a:solidFill>
                  <a:srgbClr val="FF0000"/>
                </a:solidFill>
                <a:sym typeface="Symbol" pitchFamily="18" charset="2"/>
              </a:rPr>
              <a:t>eigenvalue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2000" i="1" dirty="0">
                <a:sym typeface="Symbol" pitchFamily="18" charset="2"/>
              </a:rPr>
              <a:t>a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. For example:</a:t>
            </a:r>
            <a:endParaRPr lang="nl-NL" sz="2000" i="1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469002" name="Rectangle 10"/>
          <p:cNvSpPr>
            <a:spLocks noChangeArrowheads="1"/>
          </p:cNvSpPr>
          <p:nvPr/>
        </p:nvSpPr>
        <p:spPr bwMode="auto">
          <a:xfrm>
            <a:off x="368300" y="4897450"/>
            <a:ext cx="83296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solidFill>
                  <a:srgbClr val="660066"/>
                </a:solidFill>
              </a:rPr>
              <a:t>The combination </a:t>
            </a:r>
            <a:r>
              <a:rPr lang="en-US" sz="2000" i="1" dirty="0">
                <a:solidFill>
                  <a:srgbClr val="660066"/>
                </a:solidFill>
                <a:sym typeface="Symbol" pitchFamily="18" charset="2"/>
              </a:rPr>
              <a:t></a:t>
            </a:r>
            <a:r>
              <a:rPr lang="en-US" sz="2000" dirty="0">
                <a:solidFill>
                  <a:srgbClr val="660066"/>
                </a:solidFill>
                <a:sym typeface="Symbol" pitchFamily="18" charset="2"/>
              </a:rPr>
              <a:t> = </a:t>
            </a:r>
            <a:r>
              <a:rPr lang="en-US" sz="2000" dirty="0" err="1" smtClean="0">
                <a:solidFill>
                  <a:srgbClr val="660066"/>
                </a:solidFill>
                <a:sym typeface="Symbol" pitchFamily="18" charset="2"/>
              </a:rPr>
              <a:t>cos</a:t>
            </a:r>
            <a:r>
              <a:rPr lang="en-US" sz="2000" dirty="0" smtClean="0">
                <a:solidFill>
                  <a:srgbClr val="660066"/>
                </a:solidFill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rgbClr val="660066"/>
                </a:solidFill>
                <a:sym typeface="Symbol" pitchFamily="18" charset="2"/>
              </a:rPr>
              <a:t>x </a:t>
            </a:r>
            <a:r>
              <a:rPr lang="en-US" sz="2000" dirty="0" smtClean="0">
                <a:solidFill>
                  <a:srgbClr val="660066"/>
                </a:solidFill>
                <a:sym typeface="Symbol" pitchFamily="18" charset="2"/>
              </a:rPr>
              <a:t>+ sin </a:t>
            </a:r>
            <a:r>
              <a:rPr lang="en-US" sz="2000" i="1" dirty="0" smtClean="0">
                <a:solidFill>
                  <a:srgbClr val="660066"/>
                </a:solidFill>
                <a:sym typeface="Symbol" pitchFamily="18" charset="2"/>
              </a:rPr>
              <a:t>x</a:t>
            </a:r>
            <a:r>
              <a:rPr lang="en-US" sz="2000" dirty="0" smtClean="0">
                <a:solidFill>
                  <a:srgbClr val="660066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660066"/>
                </a:solidFill>
                <a:sym typeface="Symbol" pitchFamily="18" charset="2"/>
              </a:rPr>
              <a:t>is </a:t>
            </a:r>
            <a:r>
              <a:rPr lang="en-US" sz="2000" b="1" dirty="0">
                <a:solidFill>
                  <a:srgbClr val="660066"/>
                </a:solidFill>
                <a:sym typeface="Symbol" pitchFamily="18" charset="2"/>
              </a:rPr>
              <a:t>not</a:t>
            </a:r>
            <a:r>
              <a:rPr lang="en-US" sz="2000" dirty="0">
                <a:solidFill>
                  <a:srgbClr val="660066"/>
                </a:solidFill>
                <a:sym typeface="Symbol" pitchFamily="18" charset="2"/>
              </a:rPr>
              <a:t> an </a:t>
            </a:r>
            <a:r>
              <a:rPr lang="en-US" sz="2000" dirty="0" err="1">
                <a:solidFill>
                  <a:srgbClr val="660066"/>
                </a:solidFill>
                <a:sym typeface="Symbol" pitchFamily="18" charset="2"/>
              </a:rPr>
              <a:t>eigenstate</a:t>
            </a:r>
            <a:r>
              <a:rPr lang="en-US" sz="2000" dirty="0">
                <a:solidFill>
                  <a:srgbClr val="660066"/>
                </a:solidFill>
                <a:sym typeface="Symbol" pitchFamily="18" charset="2"/>
              </a:rPr>
              <a:t> of </a:t>
            </a:r>
            <a:r>
              <a:rPr lang="en-US" sz="2000" i="1" dirty="0">
                <a:solidFill>
                  <a:srgbClr val="660066"/>
                </a:solidFill>
                <a:sym typeface="Symbol" pitchFamily="18" charset="2"/>
              </a:rPr>
              <a:t>P</a:t>
            </a:r>
            <a:endParaRPr lang="nl-NL" sz="2000" i="1" dirty="0">
              <a:solidFill>
                <a:srgbClr val="660066"/>
              </a:solidFill>
              <a:sym typeface="Symbol" pitchFamily="18" charset="2"/>
            </a:endParaRPr>
          </a:p>
        </p:txBody>
      </p:sp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444500" y="5486400"/>
            <a:ext cx="6298243" cy="113877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Spin-statistics theorem:</a:t>
            </a:r>
          </a:p>
          <a:p>
            <a:r>
              <a:rPr lang="en-US" sz="2400" dirty="0"/>
              <a:t>	</a:t>
            </a:r>
            <a:r>
              <a:rPr lang="en-US" sz="2000" dirty="0"/>
              <a:t>bosons</a:t>
            </a:r>
            <a:r>
              <a:rPr lang="en-US" sz="2400" dirty="0"/>
              <a:t>		</a:t>
            </a:r>
            <a:r>
              <a:rPr lang="en-US" sz="2400" i="1" dirty="0" smtClean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(1,2)  +</a:t>
            </a:r>
            <a:r>
              <a:rPr lang="en-US" sz="2400" i="1" dirty="0"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(2,1)		</a:t>
            </a:r>
            <a:r>
              <a:rPr lang="en-US" sz="2000" dirty="0">
                <a:sym typeface="Symbol" pitchFamily="18" charset="2"/>
              </a:rPr>
              <a:t>symmetric</a:t>
            </a:r>
          </a:p>
          <a:p>
            <a:r>
              <a:rPr lang="en-US" sz="2400" dirty="0"/>
              <a:t>	</a:t>
            </a:r>
            <a:r>
              <a:rPr lang="en-US" sz="2000" dirty="0"/>
              <a:t>fermions</a:t>
            </a:r>
            <a:r>
              <a:rPr lang="en-US" sz="2400" dirty="0"/>
              <a:t>	</a:t>
            </a:r>
            <a:r>
              <a:rPr lang="en-US" sz="2400" i="1" dirty="0">
                <a:latin typeface="Symbol" pitchFamily="18" charset="2"/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(1,2)  </a:t>
            </a:r>
            <a:r>
              <a:rPr lang="mr-IN" sz="2400" dirty="0" smtClean="0">
                <a:sym typeface="Symbol" pitchFamily="18" charset="2"/>
              </a:rPr>
              <a:t>–</a:t>
            </a:r>
            <a:r>
              <a:rPr lang="en-US" sz="2400" i="1" dirty="0" smtClean="0">
                <a:sym typeface="Symbol" pitchFamily="18" charset="2"/>
              </a:rPr>
              <a:t></a:t>
            </a:r>
            <a:r>
              <a:rPr lang="en-US" sz="2400" dirty="0">
                <a:sym typeface="Symbol" pitchFamily="18" charset="2"/>
              </a:rPr>
              <a:t>(2,1)		</a:t>
            </a:r>
            <a:r>
              <a:rPr lang="en-US" sz="2000" dirty="0" err="1">
                <a:sym typeface="Symbol" pitchFamily="18" charset="2"/>
              </a:rPr>
              <a:t>antisymmetric</a:t>
            </a:r>
            <a:r>
              <a:rPr lang="en-US" sz="2000" dirty="0">
                <a:sym typeface="Symbol" pitchFamily="18" charset="2"/>
              </a:rPr>
              <a:t> </a:t>
            </a:r>
            <a:endParaRPr lang="nl-NL" sz="2000" dirty="0">
              <a:sym typeface="Symbol" pitchFamily="18" charset="2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111250"/>
            <a:ext cx="1981200" cy="596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590800"/>
            <a:ext cx="8440738" cy="609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02100"/>
            <a:ext cx="6045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1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7" grpId="0" autoUpdateAnimBg="0"/>
      <p:bldP spid="468999" grpId="0" autoUpdateAnimBg="0"/>
      <p:bldP spid="469000" grpId="0" autoUpdateAnimBg="0"/>
      <p:bldP spid="469002" grpId="0" autoUpdateAnimBg="0"/>
      <p:bldP spid="46900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803A-422D-4CBB-813A-DEF9CBF3C2AB}" type="slidenum">
              <a:rPr lang="en-US"/>
              <a:pPr/>
              <a:t>8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</a:t>
            </a:r>
            <a:endParaRPr lang="nl-NL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143000"/>
            <a:ext cx="7924800" cy="18288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99"/>
                </a:solidFill>
              </a:rPr>
              <a:t>One can apply the parity operation to physical quantities: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6666"/>
                </a:solidFill>
              </a:rPr>
              <a:t>Mass m			</a:t>
            </a:r>
            <a:r>
              <a:rPr lang="en-US" sz="1800" i="1" dirty="0" smtClean="0">
                <a:solidFill>
                  <a:srgbClr val="006666"/>
                </a:solidFill>
              </a:rPr>
              <a:t>P m = m</a:t>
            </a:r>
            <a:r>
              <a:rPr lang="en-US" sz="1800" dirty="0">
                <a:solidFill>
                  <a:srgbClr val="006666"/>
                </a:solidFill>
              </a:rPr>
              <a:t>	</a:t>
            </a:r>
            <a:r>
              <a:rPr lang="en-US" sz="1800" dirty="0" smtClean="0">
                <a:solidFill>
                  <a:srgbClr val="006666"/>
                </a:solidFill>
              </a:rPr>
              <a:t>						</a:t>
            </a:r>
            <a:r>
              <a:rPr lang="en-US" sz="1800" dirty="0" smtClean="0">
                <a:solidFill>
                  <a:srgbClr val="FF0000"/>
                </a:solidFill>
              </a:rPr>
              <a:t>scalar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6666"/>
                </a:solidFill>
              </a:rPr>
              <a:t>Force </a:t>
            </a:r>
            <a:r>
              <a:rPr lang="en-US" sz="1800" i="1" dirty="0">
                <a:solidFill>
                  <a:srgbClr val="006666"/>
                </a:solidFill>
              </a:rPr>
              <a:t>F</a:t>
            </a:r>
            <a:r>
              <a:rPr lang="en-US" sz="1800" dirty="0">
                <a:solidFill>
                  <a:srgbClr val="006666"/>
                </a:solidFill>
              </a:rPr>
              <a:t>			</a:t>
            </a:r>
            <a:r>
              <a:rPr lang="en-US" sz="1800" i="1" dirty="0" smtClean="0">
                <a:solidFill>
                  <a:srgbClr val="006666"/>
                </a:solidFill>
              </a:rPr>
              <a:t>P F(x) = F</a:t>
            </a:r>
            <a:r>
              <a:rPr lang="en-US" sz="1800" i="1" dirty="0">
                <a:solidFill>
                  <a:srgbClr val="006666"/>
                </a:solidFill>
              </a:rPr>
              <a:t>(-x</a:t>
            </a:r>
            <a:r>
              <a:rPr lang="en-US" sz="1800" i="1" dirty="0" smtClean="0">
                <a:solidFill>
                  <a:srgbClr val="006666"/>
                </a:solidFill>
              </a:rPr>
              <a:t>) = -F(x)</a:t>
            </a:r>
            <a:r>
              <a:rPr lang="en-US" sz="1800" i="1" dirty="0">
                <a:solidFill>
                  <a:srgbClr val="006666"/>
                </a:solidFill>
              </a:rPr>
              <a:t>	</a:t>
            </a:r>
            <a:r>
              <a:rPr lang="en-US" sz="1800" i="1" dirty="0" smtClean="0">
                <a:solidFill>
                  <a:srgbClr val="006666"/>
                </a:solidFill>
              </a:rPr>
              <a:t>	(F</a:t>
            </a:r>
            <a:r>
              <a:rPr lang="en-US" sz="1800" i="1" dirty="0">
                <a:solidFill>
                  <a:srgbClr val="006666"/>
                </a:solidFill>
              </a:rPr>
              <a:t>=</a:t>
            </a:r>
            <a:r>
              <a:rPr lang="en-US" sz="1800" i="1" dirty="0" err="1">
                <a:solidFill>
                  <a:srgbClr val="006666"/>
                </a:solidFill>
              </a:rPr>
              <a:t>dp</a:t>
            </a:r>
            <a:r>
              <a:rPr lang="en-US" sz="1800" i="1" dirty="0">
                <a:solidFill>
                  <a:srgbClr val="006666"/>
                </a:solidFill>
              </a:rPr>
              <a:t>/</a:t>
            </a:r>
            <a:r>
              <a:rPr lang="en-US" sz="1800" i="1" dirty="0" err="1" smtClean="0">
                <a:solidFill>
                  <a:srgbClr val="006666"/>
                </a:solidFill>
              </a:rPr>
              <a:t>dt</a:t>
            </a:r>
            <a:r>
              <a:rPr lang="en-US" sz="1800" i="1" dirty="0" smtClean="0">
                <a:solidFill>
                  <a:srgbClr val="006666"/>
                </a:solidFill>
              </a:rPr>
              <a:t>)</a:t>
            </a:r>
            <a:r>
              <a:rPr lang="en-US" sz="1800" i="1" dirty="0">
                <a:solidFill>
                  <a:srgbClr val="006666"/>
                </a:solidFill>
              </a:rPr>
              <a:t>	</a:t>
            </a:r>
            <a:r>
              <a:rPr lang="en-US" sz="1800" i="1" dirty="0" smtClean="0">
                <a:solidFill>
                  <a:srgbClr val="006666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vector</a:t>
            </a:r>
            <a:endParaRPr lang="en-US" sz="1800" i="1" dirty="0">
              <a:solidFill>
                <a:srgbClr val="00666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6666"/>
                </a:solidFill>
              </a:rPr>
              <a:t>Acceleration </a:t>
            </a:r>
            <a:r>
              <a:rPr lang="en-US" sz="1800" i="1" dirty="0">
                <a:solidFill>
                  <a:srgbClr val="006666"/>
                </a:solidFill>
              </a:rPr>
              <a:t>a</a:t>
            </a:r>
            <a:r>
              <a:rPr lang="en-US" sz="1800" dirty="0">
                <a:solidFill>
                  <a:srgbClr val="006666"/>
                </a:solidFill>
              </a:rPr>
              <a:t>		</a:t>
            </a:r>
            <a:r>
              <a:rPr lang="en-US" sz="1800" i="1" dirty="0" smtClean="0">
                <a:solidFill>
                  <a:srgbClr val="006666"/>
                </a:solidFill>
              </a:rPr>
              <a:t>P a(x) = a</a:t>
            </a:r>
            <a:r>
              <a:rPr lang="en-US" sz="1800" i="1" dirty="0">
                <a:solidFill>
                  <a:srgbClr val="006666"/>
                </a:solidFill>
              </a:rPr>
              <a:t>(-x</a:t>
            </a:r>
            <a:r>
              <a:rPr lang="en-US" sz="1800" i="1" dirty="0" smtClean="0">
                <a:solidFill>
                  <a:srgbClr val="006666"/>
                </a:solidFill>
              </a:rPr>
              <a:t>) = -</a:t>
            </a:r>
            <a:r>
              <a:rPr lang="en-US" sz="1800" i="1" dirty="0">
                <a:solidFill>
                  <a:srgbClr val="006666"/>
                </a:solidFill>
              </a:rPr>
              <a:t>a(x)</a:t>
            </a:r>
            <a:r>
              <a:rPr lang="en-US" sz="1800" dirty="0">
                <a:solidFill>
                  <a:srgbClr val="006666"/>
                </a:solidFill>
              </a:rPr>
              <a:t>	</a:t>
            </a:r>
            <a:r>
              <a:rPr lang="en-US" sz="1800" dirty="0"/>
              <a:t>	</a:t>
            </a:r>
            <a:r>
              <a:rPr lang="en-US" sz="1800" i="1" dirty="0" smtClean="0"/>
              <a:t>(</a:t>
            </a:r>
            <a:r>
              <a:rPr lang="en-US" sz="1800" i="1" dirty="0" smtClean="0">
                <a:solidFill>
                  <a:srgbClr val="006666"/>
                </a:solidFill>
              </a:rPr>
              <a:t>a</a:t>
            </a:r>
            <a:r>
              <a:rPr lang="en-US" sz="1800" i="1" dirty="0">
                <a:solidFill>
                  <a:srgbClr val="006666"/>
                </a:solidFill>
              </a:rPr>
              <a:t>=</a:t>
            </a:r>
            <a:r>
              <a:rPr lang="en-US" sz="1800" i="1" dirty="0" smtClean="0">
                <a:solidFill>
                  <a:srgbClr val="006666"/>
                </a:solidFill>
              </a:rPr>
              <a:t>d</a:t>
            </a:r>
            <a:r>
              <a:rPr lang="en-US" sz="1800" i="1" baseline="30000" dirty="0" smtClean="0">
                <a:solidFill>
                  <a:srgbClr val="006666"/>
                </a:solidFill>
              </a:rPr>
              <a:t>2</a:t>
            </a:r>
            <a:r>
              <a:rPr lang="en-US" sz="1800" i="1" dirty="0" smtClean="0">
                <a:solidFill>
                  <a:srgbClr val="006666"/>
                </a:solidFill>
              </a:rPr>
              <a:t>xdt</a:t>
            </a:r>
            <a:r>
              <a:rPr lang="en-US" sz="1800" i="1" baseline="30000" dirty="0" smtClean="0">
                <a:solidFill>
                  <a:srgbClr val="006666"/>
                </a:solidFill>
              </a:rPr>
              <a:t>2</a:t>
            </a:r>
            <a:r>
              <a:rPr lang="en-US" sz="1800" i="1" dirty="0" smtClean="0">
                <a:solidFill>
                  <a:srgbClr val="006666"/>
                </a:solidFill>
              </a:rPr>
              <a:t>)</a:t>
            </a:r>
            <a:r>
              <a:rPr lang="en-US" sz="1800" dirty="0" smtClean="0">
                <a:solidFill>
                  <a:srgbClr val="006666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vector</a:t>
            </a:r>
            <a:endParaRPr lang="en-US" sz="1800" baseline="30000" dirty="0">
              <a:solidFill>
                <a:srgbClr val="006666"/>
              </a:solidFill>
            </a:endParaRPr>
          </a:p>
          <a:p>
            <a:pPr lvl="1">
              <a:lnSpc>
                <a:spcPct val="90000"/>
              </a:lnSpc>
            </a:pPr>
            <a:endParaRPr lang="en-US" sz="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99"/>
                </a:solidFill>
              </a:rPr>
              <a:t>It follows that Newton’s law is invariant under the parity operation</a:t>
            </a:r>
            <a:endParaRPr lang="nl-NL" sz="2000" dirty="0">
              <a:solidFill>
                <a:srgbClr val="000099"/>
              </a:solidFill>
            </a:endParaRPr>
          </a:p>
        </p:txBody>
      </p:sp>
      <p:sp>
        <p:nvSpPr>
          <p:cNvPr id="470024" name="Line 8"/>
          <p:cNvSpPr>
            <a:spLocks noChangeShapeType="1"/>
          </p:cNvSpPr>
          <p:nvPr/>
        </p:nvSpPr>
        <p:spPr bwMode="auto">
          <a:xfrm>
            <a:off x="3424237" y="1798626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>
            <a:off x="3963990" y="1798626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>
            <a:off x="4646621" y="1798626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470027" name="Line 11"/>
          <p:cNvSpPr>
            <a:spLocks noChangeShapeType="1"/>
          </p:cNvSpPr>
          <p:nvPr/>
        </p:nvSpPr>
        <p:spPr bwMode="auto">
          <a:xfrm>
            <a:off x="3416300" y="2146300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470028" name="Line 12"/>
          <p:cNvSpPr>
            <a:spLocks noChangeShapeType="1"/>
          </p:cNvSpPr>
          <p:nvPr/>
        </p:nvSpPr>
        <p:spPr bwMode="auto">
          <a:xfrm>
            <a:off x="3983041" y="2146300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470029" name="Line 13"/>
          <p:cNvSpPr>
            <a:spLocks noChangeShapeType="1"/>
          </p:cNvSpPr>
          <p:nvPr/>
        </p:nvSpPr>
        <p:spPr bwMode="auto">
          <a:xfrm>
            <a:off x="4684721" y="2146300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470030" name="Line 14"/>
          <p:cNvSpPr>
            <a:spLocks noChangeShapeType="1"/>
          </p:cNvSpPr>
          <p:nvPr/>
        </p:nvSpPr>
        <p:spPr bwMode="auto">
          <a:xfrm>
            <a:off x="1831956" y="1798626"/>
            <a:ext cx="228600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70031" name="Line 15"/>
          <p:cNvSpPr>
            <a:spLocks noChangeShapeType="1"/>
          </p:cNvSpPr>
          <p:nvPr/>
        </p:nvSpPr>
        <p:spPr bwMode="auto">
          <a:xfrm>
            <a:off x="2449498" y="2133600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470032" name="Rectangle 16"/>
          <p:cNvSpPr>
            <a:spLocks noChangeArrowheads="1"/>
          </p:cNvSpPr>
          <p:nvPr/>
        </p:nvSpPr>
        <p:spPr bwMode="auto">
          <a:xfrm>
            <a:off x="282575" y="5029200"/>
            <a:ext cx="8861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Finally, there are also </a:t>
            </a:r>
            <a:r>
              <a:rPr lang="en-US" sz="2000" b="1" i="1" dirty="0"/>
              <a:t>scalar</a:t>
            </a:r>
            <a:r>
              <a:rPr lang="en-US" sz="2000" dirty="0"/>
              <a:t> quantities which </a:t>
            </a:r>
            <a:r>
              <a:rPr lang="en-US" sz="2000" b="1" dirty="0">
                <a:solidFill>
                  <a:srgbClr val="FF0000"/>
                </a:solidFill>
              </a:rPr>
              <a:t>do</a:t>
            </a:r>
            <a:r>
              <a:rPr lang="en-US" sz="2000" dirty="0"/>
              <a:t> change sign under the parity operation. They are usually an inner product of a vector and a axial vector, </a:t>
            </a:r>
            <a:r>
              <a:rPr lang="en-US" sz="2000" i="1" dirty="0"/>
              <a:t>e.g. </a:t>
            </a:r>
            <a:r>
              <a:rPr lang="en-US" sz="2000" dirty="0"/>
              <a:t>the electric </a:t>
            </a:r>
            <a:r>
              <a:rPr lang="en-US" sz="2000" dirty="0" smtClean="0"/>
              <a:t>dipole </a:t>
            </a:r>
            <a:r>
              <a:rPr lang="en-US" sz="2000" dirty="0"/>
              <a:t>moment (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/>
              <a:t> is the spin):                           </a:t>
            </a:r>
            <a:r>
              <a:rPr lang="en-US" sz="2000" dirty="0" smtClean="0"/>
              <a:t>.  These </a:t>
            </a:r>
            <a:r>
              <a:rPr lang="en-US" sz="2000" dirty="0"/>
              <a:t>are the </a:t>
            </a:r>
            <a:r>
              <a:rPr lang="en-US" sz="2000" dirty="0" err="1">
                <a:solidFill>
                  <a:srgbClr val="FF0000"/>
                </a:solidFill>
              </a:rPr>
              <a:t>pseudoscalars</a:t>
            </a:r>
            <a:r>
              <a:rPr lang="en-US" sz="2000" dirty="0"/>
              <a:t>.</a:t>
            </a:r>
            <a:endParaRPr lang="en-US" sz="20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82575" y="3657600"/>
            <a:ext cx="8861425" cy="1219200"/>
            <a:chOff x="282575" y="3657600"/>
            <a:chExt cx="8861425" cy="1219200"/>
          </a:xfrm>
        </p:grpSpPr>
        <p:sp>
          <p:nvSpPr>
            <p:cNvPr id="470021" name="Rectangle 5"/>
            <p:cNvSpPr>
              <a:spLocks noChangeArrowheads="1"/>
            </p:cNvSpPr>
            <p:nvPr/>
          </p:nvSpPr>
          <p:spPr bwMode="auto">
            <a:xfrm>
              <a:off x="282575" y="3657600"/>
              <a:ext cx="886142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000" dirty="0"/>
                <a:t>There are also </a:t>
              </a:r>
              <a:r>
                <a:rPr lang="en-US" sz="2000" b="1" i="1" dirty="0"/>
                <a:t>vectors</a:t>
              </a:r>
              <a:r>
                <a:rPr lang="en-US" sz="2000" dirty="0"/>
                <a:t> </a:t>
              </a:r>
              <a:r>
                <a:rPr lang="en-US" sz="2000" dirty="0" smtClean="0"/>
                <a:t>that </a:t>
              </a:r>
              <a:r>
                <a:rPr lang="en-US" sz="2000" dirty="0">
                  <a:solidFill>
                    <a:srgbClr val="FF0000"/>
                  </a:solidFill>
                </a:rPr>
                <a:t>do not</a:t>
              </a:r>
              <a:r>
                <a:rPr lang="en-US" sz="2000" dirty="0"/>
                <a:t> change sign under parity. They are usually derived from the cross product of two other vectors, </a:t>
              </a:r>
              <a:r>
                <a:rPr lang="en-US" sz="2000" i="1" dirty="0"/>
                <a:t>e.g.</a:t>
              </a:r>
              <a:r>
                <a:rPr lang="en-US" sz="2000" dirty="0"/>
                <a:t> the magnetic field: </a:t>
              </a:r>
              <a:r>
                <a:rPr lang="en-US" sz="2000" dirty="0" smtClean="0"/>
                <a:t> 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/>
                <a:t>                                    These </a:t>
              </a:r>
              <a:r>
                <a:rPr lang="en-US" sz="2000" dirty="0"/>
                <a:t>are called </a:t>
              </a:r>
              <a:r>
                <a:rPr lang="en-US" sz="2000" dirty="0">
                  <a:solidFill>
                    <a:srgbClr val="FF0000"/>
                  </a:solidFill>
                </a:rPr>
                <a:t>axial vectors</a:t>
              </a:r>
              <a:r>
                <a:rPr lang="en-US" sz="2000" dirty="0"/>
                <a:t>.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98" y="4241800"/>
              <a:ext cx="1854200" cy="546100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537200"/>
            <a:ext cx="1524000" cy="5334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51150"/>
            <a:ext cx="6019800" cy="571500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548321" y="1824026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903921" y="1824026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6005521" y="2154226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5573721" y="2141526"/>
            <a:ext cx="207963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748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25A6-9D0E-4618-B46B-731C3312E6BA}" type="slidenum">
              <a:rPr lang="en-US"/>
              <a:pPr/>
              <a:t>9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85794"/>
          </a:xfrm>
        </p:spPr>
        <p:txBody>
          <a:bodyPr/>
          <a:lstStyle/>
          <a:p>
            <a:r>
              <a:rPr lang="en-US" dirty="0"/>
              <a:t>Charge conjugation</a:t>
            </a:r>
            <a:endParaRPr lang="nl-NL" dirty="0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0" y="1025525"/>
            <a:ext cx="88614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C</a:t>
            </a:r>
            <a:r>
              <a:rPr lang="en-US" sz="2000" dirty="0" smtClean="0">
                <a:solidFill>
                  <a:srgbClr val="000099"/>
                </a:solidFill>
              </a:rPr>
              <a:t>harge </a:t>
            </a:r>
            <a:r>
              <a:rPr lang="en-US" sz="2000" dirty="0">
                <a:solidFill>
                  <a:srgbClr val="000099"/>
                </a:solidFill>
              </a:rPr>
              <a:t>conjugation C </a:t>
            </a:r>
            <a:r>
              <a:rPr lang="en-US" sz="2000" dirty="0" smtClean="0">
                <a:solidFill>
                  <a:srgbClr val="000099"/>
                </a:solidFill>
              </a:rPr>
              <a:t>changes </a:t>
            </a:r>
            <a:r>
              <a:rPr lang="en-US" sz="2000" dirty="0">
                <a:solidFill>
                  <a:srgbClr val="000099"/>
                </a:solidFill>
              </a:rPr>
              <a:t>the charge (and </a:t>
            </a:r>
            <a:r>
              <a:rPr lang="en-US" sz="2000" dirty="0" smtClean="0">
                <a:solidFill>
                  <a:srgbClr val="000099"/>
                </a:solidFill>
              </a:rPr>
              <a:t>all other internal quantum </a:t>
            </a:r>
            <a:r>
              <a:rPr lang="en-US" sz="2000" dirty="0">
                <a:solidFill>
                  <a:srgbClr val="000099"/>
                </a:solidFill>
              </a:rPr>
              <a:t>numbers). </a:t>
            </a:r>
            <a:r>
              <a:rPr lang="en-US" sz="2000" dirty="0" smtClean="0">
                <a:solidFill>
                  <a:srgbClr val="000099"/>
                </a:solidFill>
              </a:rPr>
              <a:t> Applied </a:t>
            </a:r>
            <a:r>
              <a:rPr lang="en-US" sz="2000" dirty="0">
                <a:solidFill>
                  <a:srgbClr val="000099"/>
                </a:solidFill>
              </a:rPr>
              <a:t>to the Lorentz force</a:t>
            </a:r>
            <a:endParaRPr lang="en-US" sz="2000" dirty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00099"/>
                </a:solidFill>
                <a:sym typeface="Symbol" pitchFamily="18" charset="2"/>
              </a:rPr>
              <a:t>Generally</a:t>
            </a:r>
            <a:r>
              <a:rPr lang="en-US" sz="2000" dirty="0">
                <a:solidFill>
                  <a:srgbClr val="000099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sym typeface="Symbol" pitchFamily="18" charset="2"/>
              </a:rPr>
              <a:t>charge </a:t>
            </a:r>
            <a:r>
              <a:rPr lang="en-US" sz="2000" dirty="0">
                <a:solidFill>
                  <a:srgbClr val="000099"/>
                </a:solidFill>
                <a:sym typeface="Symbol" pitchFamily="18" charset="2"/>
              </a:rPr>
              <a:t>conjugation inverts the </a:t>
            </a:r>
            <a:r>
              <a:rPr lang="en-US" sz="2000" b="1" dirty="0">
                <a:solidFill>
                  <a:srgbClr val="000099"/>
                </a:solidFill>
                <a:sym typeface="Symbol" pitchFamily="18" charset="2"/>
              </a:rPr>
              <a:t>charge</a:t>
            </a:r>
            <a:r>
              <a:rPr lang="en-US" sz="2000" dirty="0">
                <a:solidFill>
                  <a:srgbClr val="000099"/>
                </a:solidFill>
                <a:sym typeface="Symbol" pitchFamily="18" charset="2"/>
              </a:rPr>
              <a:t> and the </a:t>
            </a:r>
            <a:r>
              <a:rPr lang="en-US" sz="2000" b="1" dirty="0">
                <a:solidFill>
                  <a:srgbClr val="000099"/>
                </a:solidFill>
                <a:sym typeface="Symbol" pitchFamily="18" charset="2"/>
              </a:rPr>
              <a:t>magnetic moment</a:t>
            </a:r>
            <a:r>
              <a:rPr lang="en-US" sz="2000" dirty="0">
                <a:solidFill>
                  <a:srgbClr val="000099"/>
                </a:solidFill>
                <a:sym typeface="Symbol" pitchFamily="18" charset="2"/>
              </a:rPr>
              <a:t> of a particle leaving other quantities (mass, spin, etc.) unchanged.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533400" y="2209800"/>
            <a:ext cx="77390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99"/>
                </a:solidFill>
              </a:rPr>
              <a:t>it gives:</a:t>
            </a:r>
            <a:endParaRPr lang="en-US" sz="2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76168" name="Rectangle 8"/>
          <p:cNvSpPr>
            <a:spLocks noChangeArrowheads="1"/>
          </p:cNvSpPr>
          <p:nvPr/>
        </p:nvSpPr>
        <p:spPr bwMode="auto">
          <a:xfrm>
            <a:off x="347663" y="3048000"/>
            <a:ext cx="87963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99"/>
                </a:solidFill>
              </a:rPr>
              <a:t>which shows that this law is invariant under the C operation.</a:t>
            </a:r>
            <a:endParaRPr lang="en-US" sz="200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76169" name="Rectangle 9"/>
          <p:cNvSpPr>
            <a:spLocks noChangeArrowheads="1"/>
          </p:cNvSpPr>
          <p:nvPr/>
        </p:nvSpPr>
        <p:spPr bwMode="auto">
          <a:xfrm>
            <a:off x="0" y="5181600"/>
            <a:ext cx="88614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Only neutral states can be </a:t>
            </a:r>
            <a:r>
              <a:rPr lang="en-US" sz="2000" dirty="0" err="1" smtClean="0">
                <a:solidFill>
                  <a:srgbClr val="000099"/>
                </a:solidFill>
              </a:rPr>
              <a:t>eigenstates</a:t>
            </a:r>
            <a:r>
              <a:rPr lang="en-US" sz="2000" dirty="0">
                <a:solidFill>
                  <a:srgbClr val="000099"/>
                </a:solidFill>
              </a:rPr>
              <a:t>, </a:t>
            </a:r>
            <a:r>
              <a:rPr lang="en-US" sz="2000" i="1" dirty="0">
                <a:solidFill>
                  <a:srgbClr val="000099"/>
                </a:solidFill>
              </a:rPr>
              <a:t>e.g.</a:t>
            </a:r>
            <a:endParaRPr lang="en-US" sz="2000" i="1" dirty="0">
              <a:solidFill>
                <a:srgbClr val="000099"/>
              </a:solidFill>
              <a:sym typeface="Symbol" pitchFamily="18" charset="2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357158" y="5554678"/>
            <a:ext cx="8348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Evidently,                                          with                       and  so </a:t>
            </a:r>
            <a:r>
              <a:rPr lang="en-US" sz="2200" i="1" dirty="0">
                <a:latin typeface="Times"/>
                <a:cs typeface="Times"/>
              </a:rPr>
              <a:t>C</a:t>
            </a:r>
            <a:r>
              <a:rPr lang="en-US" sz="2000" dirty="0">
                <a:solidFill>
                  <a:srgbClr val="000099"/>
                </a:solidFill>
              </a:rPr>
              <a:t> is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unitary</a:t>
            </a:r>
            <a:r>
              <a:rPr lang="en-US" sz="2000" dirty="0">
                <a:solidFill>
                  <a:srgbClr val="000099"/>
                </a:solidFill>
              </a:rPr>
              <a:t>, too.</a:t>
            </a:r>
            <a:endParaRPr lang="en-US" sz="2000" dirty="0">
              <a:solidFill>
                <a:srgbClr val="000099"/>
              </a:solidFill>
              <a:sym typeface="Symbol" pitchFamily="18" charset="2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94" y="1600200"/>
            <a:ext cx="2781300" cy="762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130800"/>
            <a:ext cx="2222500" cy="609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52675"/>
            <a:ext cx="3530600" cy="762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5511800"/>
            <a:ext cx="2311400" cy="609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5530850"/>
            <a:ext cx="1143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4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4" grpId="0" build="p" autoUpdateAnimBg="0"/>
      <p:bldP spid="476169" grpId="0"/>
      <p:bldP spid="4761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2743</Words>
  <Application>Microsoft Macintosh PowerPoint</Application>
  <PresentationFormat>On-screen Show (4:3)</PresentationFormat>
  <Paragraphs>394</Paragraphs>
  <Slides>28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Photo Editor Photo</vt:lpstr>
      <vt:lpstr>Equation</vt:lpstr>
      <vt:lpstr>CP Violation in the Standard Model</vt:lpstr>
      <vt:lpstr>Introduction: Symmetry and non-Observables</vt:lpstr>
      <vt:lpstr>Symmetry and non-observables</vt:lpstr>
      <vt:lpstr>Symmetry and non-observables</vt:lpstr>
      <vt:lpstr>Puzzling thought…  (to me, at least)</vt:lpstr>
      <vt:lpstr>C, P, T Symmetries</vt:lpstr>
      <vt:lpstr>Parity</vt:lpstr>
      <vt:lpstr>Parity</vt:lpstr>
      <vt:lpstr>Charge conjugation</vt:lpstr>
      <vt:lpstr>C and P operators</vt:lpstr>
      <vt:lpstr>Time reversal</vt:lpstr>
      <vt:lpstr>Time reversal: antiunitary</vt:lpstr>
      <vt:lpstr>C-,P-,T-, Symmetry</vt:lpstr>
      <vt:lpstr>CPT Violation…</vt:lpstr>
      <vt:lpstr>Macroscopic time reversal     (T.D. Lee)</vt:lpstr>
      <vt:lpstr>Macroscopic time reversal     (T.D. Lee)</vt:lpstr>
      <vt:lpstr>Parity Violation</vt:lpstr>
      <vt:lpstr>Parity Violation</vt:lpstr>
      <vt:lpstr>Discovery of Parity Violation!</vt:lpstr>
      <vt:lpstr>Weak Force breaks C and P, is CP really OK ?</vt:lpstr>
      <vt:lpstr>       Discovery of CP-Violation! </vt:lpstr>
      <vt:lpstr>       Discovery of CP-Violation! </vt:lpstr>
      <vt:lpstr>Escher on CP-Violation</vt:lpstr>
      <vt:lpstr>Contact with Aliens !</vt:lpstr>
      <vt:lpstr>Charge Asymmetry in K0</vt:lpstr>
      <vt:lpstr>Charge Asymmetry in K0</vt:lpstr>
      <vt:lpstr>CP  Violation: Superweak force or CKM?</vt:lpstr>
      <vt:lpstr>Next Lecture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Topical Lectures</dc:title>
  <dc:creator>Marcel Merk</dc:creator>
  <cp:lastModifiedBy>Marcel Merk</cp:lastModifiedBy>
  <cp:revision>243</cp:revision>
  <dcterms:created xsi:type="dcterms:W3CDTF">2016-10-17T11:13:56Z</dcterms:created>
  <dcterms:modified xsi:type="dcterms:W3CDTF">2016-12-13T19:49:03Z</dcterms:modified>
</cp:coreProperties>
</file>