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embeddings/oleObject2.bin" ContentType="application/vnd.openxmlformats-officedocument.oleObject"/>
  <Override PartName="/ppt/notesSlides/notesSlide3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4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5.xml" ContentType="application/vnd.openxmlformats-officedocument.presentationml.notesSlide+xml"/>
  <Override PartName="/ppt/embeddings/oleObject7.bin" ContentType="application/vnd.openxmlformats-officedocument.oleObject"/>
  <Override PartName="/ppt/notesSlides/notesSlide6.xml" ContentType="application/vnd.openxmlformats-officedocument.presentationml.notesSlide+xml"/>
  <Override PartName="/ppt/embeddings/oleObject8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9.bin" ContentType="application/vnd.openxmlformats-officedocument.oleObject"/>
  <Override PartName="/ppt/notesSlides/notesSlide11.xml" ContentType="application/vnd.openxmlformats-officedocument.presentationml.notesSlide+xml"/>
  <Override PartName="/ppt/embeddings/oleObject10.bin" ContentType="application/vnd.openxmlformats-officedocument.oleObject"/>
  <Override PartName="/ppt/notesSlides/notesSlide12.xml" ContentType="application/vnd.openxmlformats-officedocument.presentationml.notesSlide+xml"/>
  <Override PartName="/ppt/embeddings/oleObject11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12.bin" ContentType="application/vnd.openxmlformats-officedocument.oleObject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embeddings/oleObject13.bin" ContentType="application/vnd.openxmlformats-officedocument.oleObject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embeddings/oleObject14.bin" ContentType="application/vnd.openxmlformats-officedocument.oleObject"/>
  <Override PartName="/ppt/notesSlides/notesSlide22.xml" ContentType="application/vnd.openxmlformats-officedocument.presentationml.notesSlide+xml"/>
  <Override PartName="/ppt/embeddings/oleObject15.bin" ContentType="application/vnd.openxmlformats-officedocument.oleObject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embeddings/oleObject16.bin" ContentType="application/vnd.openxmlformats-officedocument.oleObject"/>
  <Override PartName="/ppt/notesSlides/notesSlide27.xml" ContentType="application/vnd.openxmlformats-officedocument.presentationml.notesSlide+xml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572" r:id="rId2"/>
    <p:sldId id="539" r:id="rId3"/>
    <p:sldId id="512" r:id="rId4"/>
    <p:sldId id="505" r:id="rId5"/>
    <p:sldId id="506" r:id="rId6"/>
    <p:sldId id="273" r:id="rId7"/>
    <p:sldId id="405" r:id="rId8"/>
    <p:sldId id="407" r:id="rId9"/>
    <p:sldId id="408" r:id="rId10"/>
    <p:sldId id="414" r:id="rId11"/>
    <p:sldId id="410" r:id="rId12"/>
    <p:sldId id="411" r:id="rId13"/>
    <p:sldId id="283" r:id="rId14"/>
    <p:sldId id="284" r:id="rId15"/>
    <p:sldId id="285" r:id="rId16"/>
    <p:sldId id="286" r:id="rId17"/>
    <p:sldId id="425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434" r:id="rId26"/>
    <p:sldId id="296" r:id="rId27"/>
    <p:sldId id="295" r:id="rId28"/>
    <p:sldId id="297" r:id="rId29"/>
    <p:sldId id="437" r:id="rId30"/>
    <p:sldId id="515" r:id="rId31"/>
    <p:sldId id="516" r:id="rId32"/>
    <p:sldId id="517" r:id="rId33"/>
    <p:sldId id="518" r:id="rId34"/>
    <p:sldId id="519" r:id="rId35"/>
    <p:sldId id="520" r:id="rId36"/>
    <p:sldId id="521" r:id="rId37"/>
    <p:sldId id="438" r:id="rId38"/>
    <p:sldId id="300" r:id="rId39"/>
    <p:sldId id="301" r:id="rId40"/>
    <p:sldId id="302" r:id="rId41"/>
    <p:sldId id="585" r:id="rId42"/>
    <p:sldId id="586" r:id="rId43"/>
    <p:sldId id="578" r:id="rId44"/>
    <p:sldId id="579" r:id="rId45"/>
    <p:sldId id="305" r:id="rId46"/>
    <p:sldId id="458" r:id="rId47"/>
    <p:sldId id="459" r:id="rId48"/>
    <p:sldId id="460" r:id="rId49"/>
    <p:sldId id="307" r:id="rId50"/>
    <p:sldId id="308" r:id="rId51"/>
    <p:sldId id="309" r:id="rId52"/>
    <p:sldId id="580" r:id="rId53"/>
    <p:sldId id="581" r:id="rId54"/>
    <p:sldId id="582" r:id="rId55"/>
    <p:sldId id="583" r:id="rId56"/>
    <p:sldId id="584" r:id="rId57"/>
    <p:sldId id="587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85E"/>
    <a:srgbClr val="FFBE00"/>
    <a:srgbClr val="F5AC00"/>
    <a:srgbClr val="FFCC00"/>
    <a:srgbClr val="D99C00"/>
    <a:srgbClr val="FFC200"/>
    <a:srgbClr val="FFA900"/>
    <a:srgbClr val="FFA400"/>
    <a:srgbClr val="FA7A00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309" autoAdjust="0"/>
  </p:normalViewPr>
  <p:slideViewPr>
    <p:cSldViewPr snapToGrid="0" snapToObjects="1">
      <p:cViewPr>
        <p:scale>
          <a:sx n="100" d="100"/>
          <a:sy n="100" d="100"/>
        </p:scale>
        <p:origin x="-352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95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6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3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2.wmf"/><Relationship Id="rId2" Type="http://schemas.openxmlformats.org/officeDocument/2006/relationships/image" Target="../media/image193.emf"/><Relationship Id="rId3" Type="http://schemas.openxmlformats.org/officeDocument/2006/relationships/image" Target="../media/image19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Relationship Id="rId2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C949F-2A78-AF4F-8CCD-C082FFA3431A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BD0BC-3EA8-7741-867E-2DBC43010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28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46D1A7-70E2-499A-80B6-B11BD2614868}" type="slidenum">
              <a:rPr lang="en-US"/>
              <a:pPr/>
              <a:t>1</a:t>
            </a:fld>
            <a:endParaRPr lang="en-US"/>
          </a:p>
        </p:txBody>
      </p:sp>
      <p:sp>
        <p:nvSpPr>
          <p:cNvPr id="538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8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F00C44-B5A6-402B-87B9-F16559D20563}" type="slidenum">
              <a:rPr lang="en-US"/>
              <a:pPr/>
              <a:t>11</a:t>
            </a:fld>
            <a:endParaRPr lang="en-US"/>
          </a:p>
        </p:txBody>
      </p:sp>
      <p:sp>
        <p:nvSpPr>
          <p:cNvPr id="556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6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Replace the derivative with the covariant derivative introducing the force carriers: gluons, weak vector bosons and photon.</a:t>
            </a:r>
          </a:p>
          <a:p>
            <a:r>
              <a:rPr lang="en-US"/>
              <a:t>The constants g_s, g and g’ are the corresponding coupling constants of the gauge particles.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A5B34F-9AF7-4C54-92F5-6D48D8C53AB6}" type="slidenum">
              <a:rPr lang="en-US"/>
              <a:pPr/>
              <a:t>12</a:t>
            </a:fld>
            <a:endParaRPr lang="en-US"/>
          </a:p>
        </p:txBody>
      </p:sp>
      <p:sp>
        <p:nvSpPr>
          <p:cNvPr id="441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Writing out the weak part leads to terms that can be illustrated by Feynman diagrams. The interactions are usually written as a current J times a gauge field.</a:t>
            </a:r>
          </a:p>
          <a:p>
            <a:r>
              <a:rPr lang="en-US" dirty="0"/>
              <a:t>Exercise:</a:t>
            </a:r>
          </a:p>
          <a:p>
            <a:r>
              <a:rPr lang="en-US" dirty="0"/>
              <a:t>To show this use the </a:t>
            </a:r>
            <a:r>
              <a:rPr lang="en-US" dirty="0" err="1"/>
              <a:t>defitions</a:t>
            </a:r>
            <a:r>
              <a:rPr lang="en-US" dirty="0"/>
              <a:t> of the parity and charge operators. Start by setting </a:t>
            </a:r>
            <a:r>
              <a:rPr lang="en-US" dirty="0" err="1"/>
              <a:t>q_l</a:t>
            </a:r>
            <a:r>
              <a:rPr lang="en-US" dirty="0"/>
              <a:t> = ½ (1+g_5) q, etc. Use also (1-g_5)g_0 = g_0(1+g_5). Show for a few terms that Parity leads to </a:t>
            </a:r>
            <a:r>
              <a:rPr lang="en-US" dirty="0" err="1"/>
              <a:t>q_l</a:t>
            </a:r>
            <a:r>
              <a:rPr lang="en-US" dirty="0"/>
              <a:t> -&gt; </a:t>
            </a:r>
            <a:r>
              <a:rPr lang="en-US" dirty="0" err="1"/>
              <a:t>q_R</a:t>
            </a:r>
            <a:r>
              <a:rPr lang="en-US" dirty="0"/>
              <a:t>. For C it goes similarly using transformation properties under C.</a:t>
            </a:r>
          </a:p>
          <a:p>
            <a:r>
              <a:rPr lang="en-US" dirty="0"/>
              <a:t>In fact, one can see immediately that, since the </a:t>
            </a:r>
            <a:r>
              <a:rPr lang="en-US" dirty="0" err="1"/>
              <a:t>lagrangian</a:t>
            </a:r>
            <a:r>
              <a:rPr lang="en-US" dirty="0"/>
              <a:t> contains vector terms and  axial vector terms, which transform with opposite sign, that it cannot be Parity or charge conserving. Under CP, both the vector and axial currents are odd.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9C5D21-B53F-4505-86B5-E47C7BA7FEB2}" type="slidenum">
              <a:rPr lang="en-US"/>
              <a:pPr/>
              <a:t>14</a:t>
            </a:fld>
            <a:endParaRPr lang="en-US"/>
          </a:p>
        </p:txBody>
      </p:sp>
      <p:sp>
        <p:nvSpPr>
          <p:cNvPr id="443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Higgs potential has an asymmetric minimum in one of the 4 degrees of freedom: Re(phi_0). Only this component remains in the final Lagrangian: the Higgs field. The other three components are absorbed in the mass terms of the W+, W-, Z bosons. The photon remains massless.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F7A449-671C-4B32-9A0E-666BEC93AA52}" type="slidenum">
              <a:rPr lang="en-US"/>
              <a:pPr/>
              <a:t>15</a:t>
            </a:fld>
            <a:endParaRPr lang="en-US"/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Remember that the </a:t>
            </a:r>
            <a:r>
              <a:rPr lang="en-US" dirty="0" err="1"/>
              <a:t>Lagrangian</a:t>
            </a:r>
            <a:r>
              <a:rPr lang="en-US" dirty="0"/>
              <a:t> is a scalar object (it must respect Lorentz invariance). How can we make scalars with left handed doublets, </a:t>
            </a:r>
            <a:r>
              <a:rPr lang="en-US" dirty="0" err="1"/>
              <a:t>higgs</a:t>
            </a:r>
            <a:r>
              <a:rPr lang="en-US" dirty="0"/>
              <a:t> doublets and right handed </a:t>
            </a:r>
            <a:r>
              <a:rPr lang="en-US" dirty="0" err="1"/>
              <a:t>singlets</a:t>
            </a:r>
            <a:r>
              <a:rPr lang="en-US" dirty="0"/>
              <a:t>?</a:t>
            </a:r>
          </a:p>
          <a:p>
            <a:r>
              <a:rPr lang="en-US" dirty="0" err="1"/>
              <a:t>Y_ij</a:t>
            </a:r>
            <a:r>
              <a:rPr lang="en-US" dirty="0"/>
              <a:t> are Yukawa coupling constants, the </a:t>
            </a:r>
            <a:r>
              <a:rPr lang="en-US" dirty="0" err="1"/>
              <a:t>lefthanded</a:t>
            </a:r>
            <a:r>
              <a:rPr lang="en-US" dirty="0"/>
              <a:t> </a:t>
            </a:r>
            <a:r>
              <a:rPr lang="en-US" dirty="0" err="1"/>
              <a:t>fermion</a:t>
            </a:r>
            <a:r>
              <a:rPr lang="en-US" dirty="0"/>
              <a:t> doublet and the </a:t>
            </a:r>
            <a:r>
              <a:rPr lang="en-US" dirty="0" err="1"/>
              <a:t>higgs</a:t>
            </a:r>
            <a:r>
              <a:rPr lang="en-US" dirty="0"/>
              <a:t> doublet together make a scalar to be multiplied by the </a:t>
            </a:r>
            <a:r>
              <a:rPr lang="en-US" dirty="0" err="1"/>
              <a:t>righthanded</a:t>
            </a:r>
            <a:r>
              <a:rPr lang="en-US" dirty="0"/>
              <a:t> </a:t>
            </a:r>
            <a:r>
              <a:rPr lang="en-US" dirty="0" err="1"/>
              <a:t>fermion</a:t>
            </a:r>
            <a:r>
              <a:rPr lang="en-US" dirty="0"/>
              <a:t> scalar. 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F502C5-41F9-4D30-ADA5-4BDF2063B930}" type="slidenum">
              <a:rPr lang="en-US"/>
              <a:pPr/>
              <a:t>16</a:t>
            </a:fld>
            <a:endParaRPr lang="en-US"/>
          </a:p>
        </p:txBody>
      </p:sp>
      <p:sp>
        <p:nvSpPr>
          <p:cNvPr id="559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9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Answer: The </a:t>
            </a:r>
            <a:r>
              <a:rPr lang="en-US" dirty="0" err="1"/>
              <a:t>lagrangian</a:t>
            </a:r>
            <a:r>
              <a:rPr lang="en-US" dirty="0"/>
              <a:t> involves scalar and </a:t>
            </a:r>
            <a:r>
              <a:rPr lang="en-US" dirty="0" err="1"/>
              <a:t>pseudoscalar</a:t>
            </a:r>
            <a:r>
              <a:rPr lang="en-US" dirty="0"/>
              <a:t> interactions (since </a:t>
            </a:r>
            <a:r>
              <a:rPr lang="en-US" smtClean="0"/>
              <a:t>d_l </a:t>
            </a:r>
            <a:r>
              <a:rPr lang="en-US"/>
              <a:t>= ½ (1-g_5) d etc.) in a similar way as the </a:t>
            </a:r>
            <a:r>
              <a:rPr lang="en-US" dirty="0" err="1"/>
              <a:t>nuclean</a:t>
            </a:r>
            <a:r>
              <a:rPr lang="en-US" dirty="0"/>
              <a:t>-meson potential.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F502C5-41F9-4D30-ADA5-4BDF2063B930}" type="slidenum">
              <a:rPr lang="en-US"/>
              <a:pPr/>
              <a:t>17</a:t>
            </a:fld>
            <a:endParaRPr lang="en-US"/>
          </a:p>
        </p:txBody>
      </p:sp>
      <p:sp>
        <p:nvSpPr>
          <p:cNvPr id="559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9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Answer: The </a:t>
            </a:r>
            <a:r>
              <a:rPr lang="en-US" dirty="0" err="1"/>
              <a:t>lagrangian</a:t>
            </a:r>
            <a:r>
              <a:rPr lang="en-US" dirty="0"/>
              <a:t> involves scalar and </a:t>
            </a:r>
            <a:r>
              <a:rPr lang="en-US" dirty="0" err="1"/>
              <a:t>pseudoscalar</a:t>
            </a:r>
            <a:r>
              <a:rPr lang="en-US" dirty="0"/>
              <a:t> interactions (since </a:t>
            </a:r>
            <a:r>
              <a:rPr lang="en-US" smtClean="0"/>
              <a:t>d_l </a:t>
            </a:r>
            <a:r>
              <a:rPr lang="en-US"/>
              <a:t>= ½ (1-g_5) d etc.) in a similar way as the </a:t>
            </a:r>
            <a:r>
              <a:rPr lang="en-US" dirty="0" err="1"/>
              <a:t>nuclean</a:t>
            </a:r>
            <a:r>
              <a:rPr lang="en-US" dirty="0"/>
              <a:t>-meson potential.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FAB0FA-F980-4491-B3D7-A69C653C3C6E}" type="slidenum">
              <a:rPr lang="en-US"/>
              <a:pPr/>
              <a:t>18</a:t>
            </a:fld>
            <a:endParaRPr lang="en-US"/>
          </a:p>
        </p:txBody>
      </p:sp>
      <p:sp>
        <p:nvSpPr>
          <p:cNvPr id="562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7B9C54-BAF4-4998-8E74-E86936D4AB07}" type="slidenum">
              <a:rPr lang="en-US"/>
              <a:pPr/>
              <a:t>22</a:t>
            </a:fld>
            <a:endParaRPr lang="en-US"/>
          </a:p>
        </p:txBody>
      </p:sp>
      <p:sp>
        <p:nvSpPr>
          <p:cNvPr id="446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the vacuum, the only non-zero component of the Higgs field is phi^0.</a:t>
            </a:r>
          </a:p>
          <a:p>
            <a:r>
              <a:rPr lang="en-US"/>
              <a:t>The L_mass is CP conserving if the Mass matrices are real.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7470D6-475F-4F57-9387-E36977718DE4}" type="slidenum">
              <a:rPr lang="en-US"/>
              <a:pPr/>
              <a:t>24</a:t>
            </a:fld>
            <a:endParaRPr lang="en-US"/>
          </a:p>
        </p:txBody>
      </p:sp>
      <p:sp>
        <p:nvSpPr>
          <p:cNvPr id="447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the fact that: d ½ (1+g_5) </a:t>
            </a:r>
            <a:r>
              <a:rPr lang="en-US" dirty="0" err="1"/>
              <a:t>m_d</a:t>
            </a:r>
            <a:r>
              <a:rPr lang="en-US" dirty="0"/>
              <a:t> ½ (1+g_5) d = m d ½ (1+g5) d.</a:t>
            </a:r>
          </a:p>
          <a:p>
            <a:r>
              <a:rPr lang="en-US" dirty="0"/>
              <a:t>And similarly: d ½ (1-g_5) </a:t>
            </a:r>
            <a:r>
              <a:rPr lang="en-US" dirty="0" err="1"/>
              <a:t>m_d</a:t>
            </a:r>
            <a:r>
              <a:rPr lang="en-US" dirty="0"/>
              <a:t> ½ (1-g_5) d = m d ½ (1-g5) d.</a:t>
            </a:r>
          </a:p>
          <a:p>
            <a:r>
              <a:rPr lang="en-US" dirty="0"/>
              <a:t>Sum them up to get: m d </a:t>
            </a:r>
            <a:r>
              <a:rPr lang="en-US" dirty="0" err="1"/>
              <a:t>d</a:t>
            </a: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571338-2AF9-4DBB-B521-3A08669D5C77}" type="slidenum">
              <a:rPr lang="en-US"/>
              <a:pPr/>
              <a:t>29</a:t>
            </a:fld>
            <a:endParaRPr lang="en-US"/>
          </a:p>
        </p:txBody>
      </p:sp>
      <p:sp>
        <p:nvSpPr>
          <p:cNvPr id="542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3E49A6-2594-494E-95DB-3D57608BE665}" type="slidenum">
              <a:rPr lang="en-US"/>
              <a:pPr/>
              <a:t>3</a:t>
            </a:fld>
            <a:endParaRPr lang="en-US"/>
          </a:p>
        </p:txBody>
      </p:sp>
      <p:sp>
        <p:nvSpPr>
          <p:cNvPr id="540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0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S = S matrix. </a:t>
            </a:r>
            <a:endParaRPr lang="nl-NL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6678EE-74D7-4E39-8CED-9AE7C49D4BB5}" type="slidenum">
              <a:rPr lang="en-US"/>
              <a:pPr/>
              <a:t>37</a:t>
            </a:fld>
            <a:endParaRPr lang="en-US"/>
          </a:p>
        </p:txBody>
      </p:sp>
      <p:sp>
        <p:nvSpPr>
          <p:cNvPr id="56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D34095-8CC5-4D69-B5F7-63CECDE45683}" type="slidenum">
              <a:rPr lang="en-US"/>
              <a:pPr/>
              <a:t>39</a:t>
            </a:fld>
            <a:endParaRPr lang="en-US"/>
          </a:p>
        </p:txBody>
      </p:sp>
      <p:sp>
        <p:nvSpPr>
          <p:cNvPr id="451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If  neutrino’s are their own anti-particles they have no phase freedom. In  that case there are only 3 relative phases in the lepton sector (the 3 charged leptons phases) instead of 5 in the quark sector. Therefore 3 phases remain in the MNS matrix.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E0045C-B33A-4859-B901-80DA56AB8B30}" type="slidenum">
              <a:rPr lang="en-US"/>
              <a:pPr/>
              <a:t>44</a:t>
            </a:fld>
            <a:endParaRPr lang="en-US"/>
          </a:p>
        </p:txBody>
      </p:sp>
      <p:sp>
        <p:nvSpPr>
          <p:cNvPr id="45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Quartets: since each quark phase appears with and without *, the expression is invariant under rephasing.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 smtClean="0"/>
              <a:t>This</a:t>
            </a:r>
            <a:r>
              <a:rPr lang="nl-NL" dirty="0" smtClean="0"/>
              <a:t> is the </a:t>
            </a:r>
            <a:r>
              <a:rPr lang="nl-NL" dirty="0" err="1" smtClean="0"/>
              <a:t>three</a:t>
            </a:r>
            <a:r>
              <a:rPr lang="nl-NL" dirty="0" smtClean="0"/>
              <a:t> </a:t>
            </a:r>
            <a:r>
              <a:rPr lang="nl-NL" dirty="0" err="1" smtClean="0"/>
              <a:t>by</a:t>
            </a:r>
            <a:r>
              <a:rPr lang="nl-NL" dirty="0" smtClean="0"/>
              <a:t> </a:t>
            </a:r>
            <a:r>
              <a:rPr lang="nl-NL" dirty="0" err="1" smtClean="0"/>
              <a:t>three</a:t>
            </a:r>
            <a:r>
              <a:rPr lang="nl-NL" dirty="0" smtClean="0"/>
              <a:t> matrix. It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represents</a:t>
            </a:r>
            <a:r>
              <a:rPr lang="nl-NL" baseline="0" dirty="0" smtClean="0"/>
              <a:t> the </a:t>
            </a:r>
            <a:r>
              <a:rPr lang="nl-NL" baseline="0" dirty="0" err="1" smtClean="0"/>
              <a:t>strength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with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which</a:t>
            </a:r>
            <a:r>
              <a:rPr lang="nl-NL" baseline="0" dirty="0" smtClean="0"/>
              <a:t> the different quark </a:t>
            </a:r>
            <a:r>
              <a:rPr lang="nl-NL" baseline="0" dirty="0" err="1" smtClean="0"/>
              <a:t>flavours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couple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the W boson.</a:t>
            </a:r>
            <a:endParaRPr lang="nl-NL" dirty="0" smtClean="0"/>
          </a:p>
          <a:p>
            <a:r>
              <a:rPr lang="nl-NL" dirty="0" err="1" smtClean="0"/>
              <a:t>Lambda</a:t>
            </a:r>
            <a:r>
              <a:rPr lang="nl-NL" dirty="0" smtClean="0"/>
              <a:t>=0.225, A=0.81, </a:t>
            </a:r>
            <a:r>
              <a:rPr lang="nl-NL" dirty="0" err="1" smtClean="0"/>
              <a:t>rho</a:t>
            </a:r>
            <a:r>
              <a:rPr lang="nl-NL" dirty="0" smtClean="0"/>
              <a:t>-bar=0.131, </a:t>
            </a:r>
            <a:r>
              <a:rPr lang="nl-NL" dirty="0" err="1" smtClean="0"/>
              <a:t>eta</a:t>
            </a:r>
            <a:r>
              <a:rPr lang="nl-NL" dirty="0" smtClean="0"/>
              <a:t>-bar=0.345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A67798-C6DF-4B93-9150-1A75FE996490}" type="slidenum">
              <a:rPr lang="nl-NL" smtClean="0"/>
              <a:pPr/>
              <a:t>46</a:t>
            </a:fld>
            <a:endParaRPr lang="nl-N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 smtClean="0"/>
              <a:t>This</a:t>
            </a:r>
            <a:r>
              <a:rPr lang="nl-NL" dirty="0" smtClean="0"/>
              <a:t> is the </a:t>
            </a:r>
            <a:r>
              <a:rPr lang="nl-NL" dirty="0" err="1" smtClean="0"/>
              <a:t>three</a:t>
            </a:r>
            <a:r>
              <a:rPr lang="nl-NL" dirty="0" smtClean="0"/>
              <a:t> </a:t>
            </a:r>
            <a:r>
              <a:rPr lang="nl-NL" dirty="0" err="1" smtClean="0"/>
              <a:t>by</a:t>
            </a:r>
            <a:r>
              <a:rPr lang="nl-NL" dirty="0" smtClean="0"/>
              <a:t> </a:t>
            </a:r>
            <a:r>
              <a:rPr lang="nl-NL" dirty="0" err="1" smtClean="0"/>
              <a:t>three</a:t>
            </a:r>
            <a:r>
              <a:rPr lang="nl-NL" dirty="0" smtClean="0"/>
              <a:t> matrix. It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represents</a:t>
            </a:r>
            <a:r>
              <a:rPr lang="nl-NL" baseline="0" dirty="0" smtClean="0"/>
              <a:t> the </a:t>
            </a:r>
            <a:r>
              <a:rPr lang="nl-NL" baseline="0" dirty="0" err="1" smtClean="0"/>
              <a:t>strength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with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which</a:t>
            </a:r>
            <a:r>
              <a:rPr lang="nl-NL" baseline="0" dirty="0" smtClean="0"/>
              <a:t> the different quark </a:t>
            </a:r>
            <a:r>
              <a:rPr lang="nl-NL" baseline="0" dirty="0" err="1" smtClean="0"/>
              <a:t>flavours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couple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the W boson.</a:t>
            </a:r>
            <a:endParaRPr lang="nl-NL" dirty="0" smtClean="0"/>
          </a:p>
          <a:p>
            <a:r>
              <a:rPr lang="nl-NL" dirty="0" err="1" smtClean="0"/>
              <a:t>Lambda</a:t>
            </a:r>
            <a:r>
              <a:rPr lang="nl-NL" dirty="0" smtClean="0"/>
              <a:t>=0.225, A=0.81, </a:t>
            </a:r>
            <a:r>
              <a:rPr lang="nl-NL" dirty="0" err="1" smtClean="0"/>
              <a:t>rho</a:t>
            </a:r>
            <a:r>
              <a:rPr lang="nl-NL" dirty="0" smtClean="0"/>
              <a:t>-bar=0.131, </a:t>
            </a:r>
            <a:r>
              <a:rPr lang="nl-NL" dirty="0" err="1" smtClean="0"/>
              <a:t>eta</a:t>
            </a:r>
            <a:r>
              <a:rPr lang="nl-NL" dirty="0" smtClean="0"/>
              <a:t>-bar=0.345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A67798-C6DF-4B93-9150-1A75FE996490}" type="slidenum">
              <a:rPr lang="nl-NL" smtClean="0"/>
              <a:pPr/>
              <a:t>47</a:t>
            </a:fld>
            <a:endParaRPr lang="nl-N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Can</a:t>
            </a:r>
            <a:r>
              <a:rPr lang="nl-NL" dirty="0" smtClean="0"/>
              <a:t> the CKM </a:t>
            </a:r>
            <a:r>
              <a:rPr lang="nl-NL" dirty="0" err="1" smtClean="0"/>
              <a:t>phase</a:t>
            </a:r>
            <a:r>
              <a:rPr lang="nl-NL" dirty="0" smtClean="0"/>
              <a:t> have </a:t>
            </a:r>
            <a:r>
              <a:rPr lang="nl-NL" dirty="0" err="1" smtClean="0"/>
              <a:t>caused</a:t>
            </a:r>
            <a:r>
              <a:rPr lang="nl-NL" dirty="0" smtClean="0"/>
              <a:t> 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baryo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asymmetry</a:t>
            </a:r>
            <a:r>
              <a:rPr lang="nl-NL" baseline="0" dirty="0" smtClean="0"/>
              <a:t> in the </a:t>
            </a:r>
            <a:r>
              <a:rPr lang="nl-NL" baseline="0" dirty="0" err="1" smtClean="0"/>
              <a:t>universe</a:t>
            </a:r>
            <a:r>
              <a:rPr lang="nl-NL" baseline="0" dirty="0" smtClean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A67798-C6DF-4B93-9150-1A75FE996490}" type="slidenum">
              <a:rPr lang="nl-NL" smtClean="0"/>
              <a:pPr/>
              <a:t>48</a:t>
            </a:fld>
            <a:endParaRPr lang="nl-N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8DF295-0FFA-4C4F-AE3D-01A25798A168}" type="slidenum">
              <a:rPr lang="en-US"/>
              <a:pPr/>
              <a:t>49</a:t>
            </a:fld>
            <a:endParaRPr lang="en-US"/>
          </a:p>
        </p:txBody>
      </p:sp>
      <p:sp>
        <p:nvSpPr>
          <p:cNvPr id="459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massless</a:t>
            </a:r>
            <a:r>
              <a:rPr lang="en-US" dirty="0"/>
              <a:t> theory can have an arbitrary number of independent generations. A rotation is generation space leaves the theory invariant. </a:t>
            </a:r>
          </a:p>
          <a:p>
            <a:r>
              <a:rPr lang="en-US" dirty="0"/>
              <a:t>V’: the first row follows directly. The second and third follow from </a:t>
            </a:r>
            <a:r>
              <a:rPr lang="en-US" dirty="0" err="1"/>
              <a:t>unitarity</a:t>
            </a:r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we learn from SU3 and SU2 – different languages. Potential picture in SU3?</a:t>
            </a:r>
          </a:p>
          <a:p>
            <a:r>
              <a:rPr lang="en-US" dirty="0" smtClean="0"/>
              <a:t>What role do </a:t>
            </a:r>
            <a:r>
              <a:rPr lang="en-US" dirty="0" err="1" smtClean="0"/>
              <a:t>Sphalerons</a:t>
            </a:r>
            <a:r>
              <a:rPr lang="en-US" dirty="0" smtClean="0"/>
              <a:t> play?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CBEFB-116D-A247-9FC5-04126D106AC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946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3F581D-370C-4439-BF28-A64ABC37093C}" type="slidenum">
              <a:rPr lang="en-US"/>
              <a:pPr/>
              <a:t>4</a:t>
            </a:fld>
            <a:endParaRPr lang="en-US"/>
          </a:p>
        </p:txBody>
      </p:sp>
      <p:sp>
        <p:nvSpPr>
          <p:cNvPr id="539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9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The </a:t>
            </a:r>
            <a:r>
              <a:rPr lang="nl-NL" dirty="0" err="1" smtClean="0"/>
              <a:t>interacton</a:t>
            </a:r>
            <a:r>
              <a:rPr lang="nl-NL" dirty="0" smtClean="0"/>
              <a:t> is </a:t>
            </a:r>
            <a:r>
              <a:rPr lang="nl-NL" dirty="0" err="1" smtClean="0"/>
              <a:t>scalar</a:t>
            </a:r>
            <a:r>
              <a:rPr lang="nl-NL" dirty="0" smtClean="0"/>
              <a:t> </a:t>
            </a:r>
            <a:r>
              <a:rPr lang="nl-NL" dirty="0" err="1" smtClean="0"/>
              <a:t>because</a:t>
            </a:r>
            <a:r>
              <a:rPr lang="nl-NL" dirty="0" smtClean="0"/>
              <a:t> we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couple</a:t>
            </a:r>
            <a:r>
              <a:rPr lang="nl-NL" baseline="0" dirty="0" smtClean="0"/>
              <a:t> to a </a:t>
            </a:r>
            <a:r>
              <a:rPr lang="nl-NL" baseline="0" dirty="0" err="1" smtClean="0"/>
              <a:t>scalar</a:t>
            </a:r>
            <a:r>
              <a:rPr lang="nl-NL" baseline="0" dirty="0" smtClean="0"/>
              <a:t> field. We </a:t>
            </a:r>
            <a:r>
              <a:rPr lang="nl-NL" baseline="0" dirty="0" err="1" smtClean="0"/>
              <a:t>cannot</a:t>
            </a:r>
            <a:r>
              <a:rPr lang="nl-NL" baseline="0" dirty="0" smtClean="0"/>
              <a:t> have a “mu” index. </a:t>
            </a:r>
          </a:p>
          <a:p>
            <a:r>
              <a:rPr lang="nl-NL" baseline="0" dirty="0" err="1" smtClean="0"/>
              <a:t>Pseudoscalar</a:t>
            </a:r>
            <a:r>
              <a:rPr lang="nl-NL" baseline="0" dirty="0" smtClean="0"/>
              <a:t> (gamma_5) </a:t>
            </a:r>
            <a:r>
              <a:rPr lang="nl-NL" baseline="0" dirty="0" err="1" smtClean="0"/>
              <a:t>gets</a:t>
            </a:r>
            <a:r>
              <a:rPr lang="nl-NL" baseline="0" dirty="0" smtClean="0"/>
              <a:t> minus </a:t>
            </a:r>
            <a:r>
              <a:rPr lang="nl-NL" baseline="0" dirty="0" err="1" smtClean="0"/>
              <a:t>sign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under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parity</a:t>
            </a:r>
            <a:r>
              <a:rPr lang="nl-NL" baseline="0" dirty="0" smtClean="0"/>
              <a:t>.</a:t>
            </a:r>
            <a:endParaRPr lang="nl-NL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AB389E-83AF-4B59-9D9B-5F98FE575DE6}" type="slidenum">
              <a:rPr lang="en-US"/>
              <a:pPr/>
              <a:t>5</a:t>
            </a:fld>
            <a:endParaRPr lang="en-US"/>
          </a:p>
        </p:txBody>
      </p:sp>
      <p:sp>
        <p:nvSpPr>
          <p:cNvPr id="547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7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Look at P,C,P</a:t>
            </a:r>
            <a:r>
              <a:rPr lang="nl-NL" baseline="0" dirty="0" smtClean="0"/>
              <a:t> </a:t>
            </a:r>
            <a:r>
              <a:rPr lang="nl-NL" baseline="0" dirty="0" err="1" smtClean="0"/>
              <a:t>for</a:t>
            </a:r>
            <a:r>
              <a:rPr lang="nl-NL" baseline="0" dirty="0" smtClean="0"/>
              <a:t> S,P</a:t>
            </a:r>
            <a:endParaRPr lang="nl-NL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98C710-32A9-4935-A41B-8B13E4B3B8AE}" type="slidenum">
              <a:rPr lang="en-US"/>
              <a:pPr/>
              <a:t>6</a:t>
            </a:fld>
            <a:endParaRPr lang="en-US"/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Lorentz</a:t>
            </a:r>
            <a:r>
              <a:rPr lang="en-US" baseline="0" dirty="0" smtClean="0"/>
              <a:t> structure: Dirac gamma </a:t>
            </a:r>
            <a:r>
              <a:rPr lang="en-US" baseline="0" dirty="0" err="1" smtClean="0"/>
              <a:t>mu’s</a:t>
            </a:r>
            <a:r>
              <a:rPr lang="en-US" baseline="0" dirty="0" smtClean="0"/>
              <a:t> and gamma 5’s etc,: V,A,S,P. Higgs: boson masses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571338-2AF9-4DBB-B521-3A08669D5C77}" type="slidenum">
              <a:rPr lang="en-US"/>
              <a:pPr/>
              <a:t>7</a:t>
            </a:fld>
            <a:endParaRPr lang="en-US"/>
          </a:p>
        </p:txBody>
      </p:sp>
      <p:sp>
        <p:nvSpPr>
          <p:cNvPr id="542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6A0559-4BE5-460B-A9D7-203F391B2DC4}" type="slidenum">
              <a:rPr lang="en-US"/>
              <a:pPr/>
              <a:t>8</a:t>
            </a:fld>
            <a:endParaRPr lang="en-US"/>
          </a:p>
        </p:txBody>
      </p:sp>
      <p:sp>
        <p:nvSpPr>
          <p:cNvPr id="543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3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Stress </a:t>
            </a:r>
            <a:r>
              <a:rPr lang="nl-NL" dirty="0" err="1" smtClean="0"/>
              <a:t>interaction</a:t>
            </a:r>
            <a:r>
              <a:rPr lang="nl-NL" dirty="0" smtClean="0"/>
              <a:t> </a:t>
            </a:r>
            <a:r>
              <a:rPr lang="nl-NL" dirty="0" err="1" smtClean="0"/>
              <a:t>representation</a:t>
            </a:r>
            <a:r>
              <a:rPr lang="nl-NL" dirty="0" smtClean="0"/>
              <a:t>.</a:t>
            </a:r>
          </a:p>
          <a:p>
            <a:r>
              <a:rPr lang="nl-NL" dirty="0" smtClean="0"/>
              <a:t>In </a:t>
            </a:r>
            <a:r>
              <a:rPr lang="nl-NL" dirty="0" err="1" smtClean="0"/>
              <a:t>left-right</a:t>
            </a:r>
            <a:r>
              <a:rPr lang="nl-NL" dirty="0" smtClean="0"/>
              <a:t> </a:t>
            </a:r>
            <a:r>
              <a:rPr lang="nl-NL" dirty="0" err="1" smtClean="0"/>
              <a:t>symmetric</a:t>
            </a:r>
            <a:r>
              <a:rPr lang="nl-NL" dirty="0" smtClean="0"/>
              <a:t> models and </a:t>
            </a:r>
            <a:r>
              <a:rPr lang="nl-NL" dirty="0" err="1" smtClean="0"/>
              <a:t>additional</a:t>
            </a:r>
            <a:r>
              <a:rPr lang="nl-NL" dirty="0" smtClean="0"/>
              <a:t> SU2(R)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symmetry</a:t>
            </a:r>
            <a:r>
              <a:rPr lang="nl-NL" baseline="0" dirty="0" smtClean="0"/>
              <a:t> is </a:t>
            </a:r>
            <a:r>
              <a:rPr lang="nl-NL" baseline="0" dirty="0" err="1" smtClean="0"/>
              <a:t>included</a:t>
            </a:r>
            <a:r>
              <a:rPr lang="nl-NL" baseline="0" dirty="0" smtClean="0"/>
              <a:t>. In </a:t>
            </a:r>
            <a:r>
              <a:rPr lang="nl-NL" baseline="0" dirty="0" err="1" smtClean="0"/>
              <a:t>this</a:t>
            </a:r>
            <a:r>
              <a:rPr lang="nl-NL" baseline="0" dirty="0" smtClean="0"/>
              <a:t> case we have Y=B-L  (</a:t>
            </a:r>
            <a:r>
              <a:rPr lang="nl-NL" baseline="0" dirty="0" err="1" smtClean="0"/>
              <a:t>nice</a:t>
            </a:r>
            <a:r>
              <a:rPr lang="nl-NL" baseline="0" dirty="0" smtClean="0"/>
              <a:t>).</a:t>
            </a:r>
          </a:p>
          <a:p>
            <a:r>
              <a:rPr lang="nl-NL" baseline="0" dirty="0" err="1" smtClean="0"/>
              <a:t>Note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that</a:t>
            </a:r>
            <a:r>
              <a:rPr lang="nl-NL" baseline="0" dirty="0" smtClean="0"/>
              <a:t> in the </a:t>
            </a:r>
            <a:r>
              <a:rPr lang="nl-NL" baseline="0" dirty="0" err="1" smtClean="0"/>
              <a:t>particle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physics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lectures</a:t>
            </a:r>
            <a:r>
              <a:rPr lang="nl-NL" baseline="0" dirty="0" smtClean="0"/>
              <a:t> we have Q=T3 + Y/2. (Different </a:t>
            </a:r>
            <a:r>
              <a:rPr lang="nl-NL" baseline="0" dirty="0" err="1" smtClean="0"/>
              <a:t>normalization</a:t>
            </a:r>
            <a:r>
              <a:rPr lang="nl-NL" baseline="0" dirty="0" smtClean="0"/>
              <a:t>).</a:t>
            </a:r>
            <a:endParaRPr lang="nl-NL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DF282E-3964-4D11-819D-DF21F768649C}" type="slidenum">
              <a:rPr lang="en-US"/>
              <a:pPr/>
              <a:t>9</a:t>
            </a:fld>
            <a:endParaRPr lang="en-US"/>
          </a:p>
        </p:txBody>
      </p:sp>
      <p:sp>
        <p:nvSpPr>
          <p:cNvPr id="544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4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9A1D41-4F08-45F6-9BD5-2748D2FC7111}" type="slidenum">
              <a:rPr lang="en-US"/>
              <a:pPr/>
              <a:t>10</a:t>
            </a:fld>
            <a:endParaRPr lang="en-US"/>
          </a:p>
        </p:txBody>
      </p:sp>
      <p:sp>
        <p:nvSpPr>
          <p:cNvPr id="545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5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9DFA-C15D-0349-8710-95C66893A91A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FA35-1818-EE47-9884-B232640E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84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9DFA-C15D-0349-8710-95C66893A91A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FA35-1818-EE47-9884-B232640E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49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9DFA-C15D-0349-8710-95C66893A91A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FA35-1818-EE47-9884-B232640E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545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447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Sept 28-29, 2005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48600" y="6553200"/>
            <a:ext cx="1295400" cy="304800"/>
          </a:xfrm>
        </p:spPr>
        <p:txBody>
          <a:bodyPr/>
          <a:lstStyle>
            <a:lvl1pPr>
              <a:defRPr/>
            </a:lvl1pPr>
          </a:lstStyle>
          <a:p>
            <a:fld id="{A50EF528-A2E7-4FAB-8505-763BAA3341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28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447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Sept 28-29, 2005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848600" y="6553200"/>
            <a:ext cx="1295400" cy="304800"/>
          </a:xfrm>
        </p:spPr>
        <p:txBody>
          <a:bodyPr/>
          <a:lstStyle>
            <a:lvl1pPr>
              <a:defRPr/>
            </a:lvl1pPr>
          </a:lstStyle>
          <a:p>
            <a:fld id="{EF0B0D45-9B8A-4883-B70F-8B897D2505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54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2910" y="1357298"/>
            <a:ext cx="764386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18-12-2007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5849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2910" y="1357298"/>
            <a:ext cx="764386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18-12-2007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5849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2910" y="1357298"/>
            <a:ext cx="764386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18-12-2007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5849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447800" cy="3048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48600" y="6553200"/>
            <a:ext cx="1295400" cy="304800"/>
          </a:xfrm>
        </p:spPr>
        <p:txBody>
          <a:bodyPr/>
          <a:lstStyle>
            <a:lvl1pPr>
              <a:defRPr/>
            </a:lvl1pPr>
          </a:lstStyle>
          <a:p>
            <a:fld id="{8DC9FF86-3B74-443F-8C45-45EEB41376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16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2910" y="1357298"/>
            <a:ext cx="764386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18-12-2007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0602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9DFA-C15D-0349-8710-95C66893A91A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FA35-1818-EE47-9884-B232640E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35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9DFA-C15D-0349-8710-95C66893A91A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FA35-1818-EE47-9884-B232640E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83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9DFA-C15D-0349-8710-95C66893A91A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FA35-1818-EE47-9884-B232640E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32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9DFA-C15D-0349-8710-95C66893A91A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FA35-1818-EE47-9884-B232640E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14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9DFA-C15D-0349-8710-95C66893A91A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FA35-1818-EE47-9884-B232640E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85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9DFA-C15D-0349-8710-95C66893A91A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FA35-1818-EE47-9884-B232640E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95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9DFA-C15D-0349-8710-95C66893A91A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FA35-1818-EE47-9884-B232640E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854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9DFA-C15D-0349-8710-95C66893A91A}" type="datetimeFigureOut">
              <a:rPr lang="en-US" smtClean="0"/>
              <a:t>13/12/16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FA35-1818-EE47-9884-B232640E0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32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4688"/>
          </a:xfrm>
          <a:prstGeom prst="rect">
            <a:avLst/>
          </a:prstGeom>
          <a:solidFill>
            <a:srgbClr val="33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841750"/>
            <a:ext cx="5003800" cy="2284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39DFA-C15D-0349-8710-95C66893A91A}" type="datetimeFigureOut">
              <a:rPr lang="en-US" smtClean="0"/>
              <a:pPr/>
              <a:t>13/12/16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4FA35-1818-EE47-9884-B232640E01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74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81" r:id="rId17"/>
    <p:sldLayoutId id="2147483682" r:id="rId18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3366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6" Type="http://schemas.openxmlformats.org/officeDocument/2006/relationships/image" Target="../media/image45.emf"/><Relationship Id="rId7" Type="http://schemas.openxmlformats.org/officeDocument/2006/relationships/image" Target="../media/image46.emf"/><Relationship Id="rId8" Type="http://schemas.openxmlformats.org/officeDocument/2006/relationships/image" Target="../media/image47.emf"/><Relationship Id="rId9" Type="http://schemas.openxmlformats.org/officeDocument/2006/relationships/image" Target="../media/image48.emf"/><Relationship Id="rId10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50.wmf"/><Relationship Id="rId6" Type="http://schemas.openxmlformats.org/officeDocument/2006/relationships/image" Target="../media/image51.emf"/><Relationship Id="rId7" Type="http://schemas.openxmlformats.org/officeDocument/2006/relationships/image" Target="../media/image52.emf"/><Relationship Id="rId8" Type="http://schemas.openxmlformats.org/officeDocument/2006/relationships/image" Target="../media/image53.emf"/><Relationship Id="rId9" Type="http://schemas.openxmlformats.org/officeDocument/2006/relationships/image" Target="../media/image54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55.wmf"/><Relationship Id="rId6" Type="http://schemas.openxmlformats.org/officeDocument/2006/relationships/image" Target="../media/image56.emf"/><Relationship Id="rId7" Type="http://schemas.openxmlformats.org/officeDocument/2006/relationships/image" Target="../media/image57.emf"/><Relationship Id="rId8" Type="http://schemas.openxmlformats.org/officeDocument/2006/relationships/image" Target="../media/image58.emf"/><Relationship Id="rId9" Type="http://schemas.openxmlformats.org/officeDocument/2006/relationships/image" Target="../media/image54.emf"/><Relationship Id="rId10" Type="http://schemas.openxmlformats.org/officeDocument/2006/relationships/image" Target="../media/image59.emf"/><Relationship Id="rId11" Type="http://schemas.openxmlformats.org/officeDocument/2006/relationships/image" Target="../media/image60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8.emf"/><Relationship Id="rId12" Type="http://schemas.openxmlformats.org/officeDocument/2006/relationships/image" Target="../media/image69.emf"/><Relationship Id="rId13" Type="http://schemas.openxmlformats.org/officeDocument/2006/relationships/image" Target="../media/image70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62.wmf"/><Relationship Id="rId6" Type="http://schemas.openxmlformats.org/officeDocument/2006/relationships/image" Target="../media/image63.jpeg"/><Relationship Id="rId7" Type="http://schemas.openxmlformats.org/officeDocument/2006/relationships/image" Target="../media/image64.emf"/><Relationship Id="rId8" Type="http://schemas.openxmlformats.org/officeDocument/2006/relationships/image" Target="../media/image65.emf"/><Relationship Id="rId9" Type="http://schemas.openxmlformats.org/officeDocument/2006/relationships/image" Target="../media/image66.emf"/><Relationship Id="rId10" Type="http://schemas.openxmlformats.org/officeDocument/2006/relationships/image" Target="../media/image6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emf"/><Relationship Id="rId5" Type="http://schemas.openxmlformats.org/officeDocument/2006/relationships/image" Target="../media/image73.emf"/><Relationship Id="rId6" Type="http://schemas.openxmlformats.org/officeDocument/2006/relationships/image" Target="../media/image74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emf"/><Relationship Id="rId5" Type="http://schemas.openxmlformats.org/officeDocument/2006/relationships/image" Target="../media/image77.emf"/><Relationship Id="rId6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7.emf"/><Relationship Id="rId5" Type="http://schemas.openxmlformats.org/officeDocument/2006/relationships/image" Target="../media/image78.tiff"/><Relationship Id="rId6" Type="http://schemas.openxmlformats.org/officeDocument/2006/relationships/image" Target="../media/image79.tiff"/><Relationship Id="rId7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4" Type="http://schemas.openxmlformats.org/officeDocument/2006/relationships/image" Target="../media/image81.emf"/><Relationship Id="rId5" Type="http://schemas.openxmlformats.org/officeDocument/2006/relationships/image" Target="../media/image82.emf"/><Relationship Id="rId6" Type="http://schemas.openxmlformats.org/officeDocument/2006/relationships/image" Target="../media/image83.emf"/><Relationship Id="rId7" Type="http://schemas.openxmlformats.org/officeDocument/2006/relationships/image" Target="../media/image73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84.wmf"/><Relationship Id="rId5" Type="http://schemas.openxmlformats.org/officeDocument/2006/relationships/image" Target="../media/image73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jpeg"/><Relationship Id="rId5" Type="http://schemas.openxmlformats.org/officeDocument/2006/relationships/image" Target="../media/image91.jpeg"/><Relationship Id="rId6" Type="http://schemas.openxmlformats.org/officeDocument/2006/relationships/image" Target="../media/image92.jpeg"/><Relationship Id="rId7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4" Type="http://schemas.openxmlformats.org/officeDocument/2006/relationships/image" Target="../media/image95.tiff"/><Relationship Id="rId5" Type="http://schemas.openxmlformats.org/officeDocument/2006/relationships/image" Target="../media/image96.tiff"/><Relationship Id="rId6" Type="http://schemas.openxmlformats.org/officeDocument/2006/relationships/image" Target="../media/image97.tiff"/><Relationship Id="rId7" Type="http://schemas.openxmlformats.org/officeDocument/2006/relationships/image" Target="../media/image98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tiff"/><Relationship Id="rId4" Type="http://schemas.openxmlformats.org/officeDocument/2006/relationships/image" Target="../media/image100.tiff"/><Relationship Id="rId5" Type="http://schemas.openxmlformats.org/officeDocument/2006/relationships/image" Target="../media/image101.tiff"/><Relationship Id="rId6" Type="http://schemas.openxmlformats.org/officeDocument/2006/relationships/image" Target="../media/image102.tiff"/><Relationship Id="rId7" Type="http://schemas.openxmlformats.org/officeDocument/2006/relationships/image" Target="../media/image103.tiff"/><Relationship Id="rId8" Type="http://schemas.openxmlformats.org/officeDocument/2006/relationships/image" Target="../media/image104.tiff"/><Relationship Id="rId9" Type="http://schemas.openxmlformats.org/officeDocument/2006/relationships/image" Target="../media/image105.tif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iff"/><Relationship Id="rId4" Type="http://schemas.openxmlformats.org/officeDocument/2006/relationships/image" Target="../media/image107.tiff"/><Relationship Id="rId5" Type="http://schemas.openxmlformats.org/officeDocument/2006/relationships/image" Target="../media/image94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4" Type="http://schemas.openxmlformats.org/officeDocument/2006/relationships/image" Target="../media/image110.emf"/><Relationship Id="rId5" Type="http://schemas.openxmlformats.org/officeDocument/2006/relationships/image" Target="../media/image111.emf"/><Relationship Id="rId6" Type="http://schemas.openxmlformats.org/officeDocument/2006/relationships/image" Target="../media/image112.emf"/><Relationship Id="rId7" Type="http://schemas.openxmlformats.org/officeDocument/2006/relationships/image" Target="../media/image113.emf"/><Relationship Id="rId8" Type="http://schemas.openxmlformats.org/officeDocument/2006/relationships/image" Target="../media/image11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tiff"/><Relationship Id="rId4" Type="http://schemas.openxmlformats.org/officeDocument/2006/relationships/image" Target="../media/image1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4" Type="http://schemas.openxmlformats.org/officeDocument/2006/relationships/image" Target="../media/image120.emf"/><Relationship Id="rId5" Type="http://schemas.openxmlformats.org/officeDocument/2006/relationships/image" Target="../media/image121.emf"/><Relationship Id="rId6" Type="http://schemas.openxmlformats.org/officeDocument/2006/relationships/image" Target="../media/image122.emf"/><Relationship Id="rId7" Type="http://schemas.openxmlformats.org/officeDocument/2006/relationships/image" Target="../media/image123.emf"/><Relationship Id="rId8" Type="http://schemas.openxmlformats.org/officeDocument/2006/relationships/image" Target="../media/image1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20.wmf"/><Relationship Id="rId6" Type="http://schemas.openxmlformats.org/officeDocument/2006/relationships/image" Target="../media/image21.emf"/><Relationship Id="rId7" Type="http://schemas.openxmlformats.org/officeDocument/2006/relationships/image" Target="../media/image22.emf"/><Relationship Id="rId8" Type="http://schemas.openxmlformats.org/officeDocument/2006/relationships/image" Target="../media/image23.emf"/><Relationship Id="rId9" Type="http://schemas.openxmlformats.org/officeDocument/2006/relationships/image" Target="../media/image24.emf"/><Relationship Id="rId10" Type="http://schemas.openxmlformats.org/officeDocument/2006/relationships/image" Target="../media/image25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6.png"/><Relationship Id="rId5" Type="http://schemas.openxmlformats.org/officeDocument/2006/relationships/image" Target="../media/image7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5.emf"/><Relationship Id="rId8" Type="http://schemas.openxmlformats.org/officeDocument/2006/relationships/image" Target="../media/image8.emf"/><Relationship Id="rId9" Type="http://schemas.openxmlformats.org/officeDocument/2006/relationships/image" Target="../media/image9.emf"/><Relationship Id="rId10" Type="http://schemas.openxmlformats.org/officeDocument/2006/relationships/image" Target="../media/image1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4" Type="http://schemas.openxmlformats.org/officeDocument/2006/relationships/image" Target="../media/image130.emf"/><Relationship Id="rId5" Type="http://schemas.openxmlformats.org/officeDocument/2006/relationships/image" Target="../media/image131.emf"/><Relationship Id="rId6" Type="http://schemas.openxmlformats.org/officeDocument/2006/relationships/image" Target="../media/image132.emf"/><Relationship Id="rId7" Type="http://schemas.openxmlformats.org/officeDocument/2006/relationships/image" Target="../media/image13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4" Type="http://schemas.openxmlformats.org/officeDocument/2006/relationships/image" Target="../media/image129.emf"/><Relationship Id="rId5" Type="http://schemas.openxmlformats.org/officeDocument/2006/relationships/image" Target="../media/image136.emf"/><Relationship Id="rId6" Type="http://schemas.openxmlformats.org/officeDocument/2006/relationships/image" Target="../media/image137.emf"/><Relationship Id="rId7" Type="http://schemas.openxmlformats.org/officeDocument/2006/relationships/image" Target="../media/image13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4" Type="http://schemas.openxmlformats.org/officeDocument/2006/relationships/image" Target="../media/image139.emf"/><Relationship Id="rId5" Type="http://schemas.openxmlformats.org/officeDocument/2006/relationships/image" Target="../media/image140.emf"/><Relationship Id="rId6" Type="http://schemas.openxmlformats.org/officeDocument/2006/relationships/image" Target="../media/image141.emf"/><Relationship Id="rId7" Type="http://schemas.openxmlformats.org/officeDocument/2006/relationships/image" Target="../media/image14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4" Type="http://schemas.openxmlformats.org/officeDocument/2006/relationships/image" Target="../media/image1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4" Type="http://schemas.openxmlformats.org/officeDocument/2006/relationships/image" Target="../media/image14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4" Type="http://schemas.openxmlformats.org/officeDocument/2006/relationships/image" Target="../media/image149.emf"/><Relationship Id="rId5" Type="http://schemas.openxmlformats.org/officeDocument/2006/relationships/image" Target="../media/image150.emf"/><Relationship Id="rId6" Type="http://schemas.openxmlformats.org/officeDocument/2006/relationships/image" Target="../media/image151.emf"/><Relationship Id="rId7" Type="http://schemas.openxmlformats.org/officeDocument/2006/relationships/image" Target="../media/image15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4" Type="http://schemas.openxmlformats.org/officeDocument/2006/relationships/image" Target="../media/image15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11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12.emf"/><Relationship Id="rId8" Type="http://schemas.openxmlformats.org/officeDocument/2006/relationships/image" Target="../media/image13.emf"/><Relationship Id="rId9" Type="http://schemas.openxmlformats.org/officeDocument/2006/relationships/image" Target="../media/image14.tif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156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59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0.emf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8.emf"/><Relationship Id="rId12" Type="http://schemas.openxmlformats.org/officeDocument/2006/relationships/image" Target="../media/image169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13.xml"/><Relationship Id="rId3" Type="http://schemas.openxmlformats.org/officeDocument/2006/relationships/oleObject" Target="../embeddings/oleObject15.bin"/><Relationship Id="rId4" Type="http://schemas.openxmlformats.org/officeDocument/2006/relationships/image" Target="../media/image161.wmf"/><Relationship Id="rId5" Type="http://schemas.openxmlformats.org/officeDocument/2006/relationships/image" Target="../media/image162.emf"/><Relationship Id="rId6" Type="http://schemas.openxmlformats.org/officeDocument/2006/relationships/image" Target="../media/image163.emf"/><Relationship Id="rId7" Type="http://schemas.openxmlformats.org/officeDocument/2006/relationships/image" Target="../media/image164.emf"/><Relationship Id="rId8" Type="http://schemas.openxmlformats.org/officeDocument/2006/relationships/image" Target="../media/image165.emf"/><Relationship Id="rId9" Type="http://schemas.openxmlformats.org/officeDocument/2006/relationships/image" Target="../media/image166.emf"/><Relationship Id="rId10" Type="http://schemas.openxmlformats.org/officeDocument/2006/relationships/image" Target="../media/image167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emf"/><Relationship Id="rId4" Type="http://schemas.openxmlformats.org/officeDocument/2006/relationships/image" Target="../media/image171.emf"/><Relationship Id="rId5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emf"/><Relationship Id="rId4" Type="http://schemas.openxmlformats.org/officeDocument/2006/relationships/image" Target="../media/image171.emf"/><Relationship Id="rId5" Type="http://schemas.openxmlformats.org/officeDocument/2006/relationships/image" Target="../media/image173.emf"/><Relationship Id="rId6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emf"/><Relationship Id="rId4" Type="http://schemas.openxmlformats.org/officeDocument/2006/relationships/image" Target="../media/image171.emf"/><Relationship Id="rId5" Type="http://schemas.openxmlformats.org/officeDocument/2006/relationships/image" Target="../media/image174.emf"/><Relationship Id="rId6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emf"/><Relationship Id="rId4" Type="http://schemas.openxmlformats.org/officeDocument/2006/relationships/image" Target="../media/image176.emf"/><Relationship Id="rId5" Type="http://schemas.openxmlformats.org/officeDocument/2006/relationships/image" Target="../media/image17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15.w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16.wmf"/><Relationship Id="rId8" Type="http://schemas.openxmlformats.org/officeDocument/2006/relationships/image" Target="../media/image17.emf"/><Relationship Id="rId9" Type="http://schemas.openxmlformats.org/officeDocument/2006/relationships/image" Target="../media/image18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emf"/><Relationship Id="rId4" Type="http://schemas.openxmlformats.org/officeDocument/2006/relationships/image" Target="../media/image180.emf"/><Relationship Id="rId5" Type="http://schemas.openxmlformats.org/officeDocument/2006/relationships/image" Target="../media/image181.emf"/><Relationship Id="rId6" Type="http://schemas.openxmlformats.org/officeDocument/2006/relationships/image" Target="../media/image18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183.wmf"/><Relationship Id="rId5" Type="http://schemas.openxmlformats.org/officeDocument/2006/relationships/image" Target="../media/image184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emf"/><Relationship Id="rId4" Type="http://schemas.openxmlformats.org/officeDocument/2006/relationships/image" Target="../media/image18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5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emf"/><Relationship Id="rId4" Type="http://schemas.openxmlformats.org/officeDocument/2006/relationships/image" Target="../media/image189.emf"/><Relationship Id="rId5" Type="http://schemas.openxmlformats.org/officeDocument/2006/relationships/image" Target="../media/image190.emf"/><Relationship Id="rId6" Type="http://schemas.openxmlformats.org/officeDocument/2006/relationships/image" Target="../media/image186.emf"/><Relationship Id="rId7" Type="http://schemas.openxmlformats.org/officeDocument/2006/relationships/image" Target="../media/image187.emf"/><Relationship Id="rId8" Type="http://schemas.openxmlformats.org/officeDocument/2006/relationships/image" Target="../media/image19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5.emf"/></Relationships>
</file>

<file path=ppt/slides/_rels/slide5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6.png"/><Relationship Id="rId12" Type="http://schemas.openxmlformats.org/officeDocument/2006/relationships/image" Target="../media/image197.emf"/><Relationship Id="rId13" Type="http://schemas.openxmlformats.org/officeDocument/2006/relationships/image" Target="../media/image198.png"/><Relationship Id="rId14" Type="http://schemas.openxmlformats.org/officeDocument/2006/relationships/image" Target="../media/image199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195.jpeg"/><Relationship Id="rId5" Type="http://schemas.openxmlformats.org/officeDocument/2006/relationships/oleObject" Target="../embeddings/oleObject17.bin"/><Relationship Id="rId6" Type="http://schemas.openxmlformats.org/officeDocument/2006/relationships/image" Target="../media/image192.wmf"/><Relationship Id="rId7" Type="http://schemas.openxmlformats.org/officeDocument/2006/relationships/oleObject" Target="../embeddings/oleObject18.bin"/><Relationship Id="rId8" Type="http://schemas.openxmlformats.org/officeDocument/2006/relationships/image" Target="../media/image193.emf"/><Relationship Id="rId9" Type="http://schemas.openxmlformats.org/officeDocument/2006/relationships/oleObject" Target="../embeddings/oleObject19.bin"/><Relationship Id="rId10" Type="http://schemas.openxmlformats.org/officeDocument/2006/relationships/image" Target="../media/image194.w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0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19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20.wmf"/><Relationship Id="rId6" Type="http://schemas.openxmlformats.org/officeDocument/2006/relationships/image" Target="../media/image21.emf"/><Relationship Id="rId7" Type="http://schemas.openxmlformats.org/officeDocument/2006/relationships/image" Target="../media/image22.emf"/><Relationship Id="rId8" Type="http://schemas.openxmlformats.org/officeDocument/2006/relationships/image" Target="../media/image23.emf"/><Relationship Id="rId9" Type="http://schemas.openxmlformats.org/officeDocument/2006/relationships/image" Target="../media/image24.emf"/><Relationship Id="rId10" Type="http://schemas.openxmlformats.org/officeDocument/2006/relationships/image" Target="../media/image25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7" Type="http://schemas.openxmlformats.org/officeDocument/2006/relationships/image" Target="../media/image30.emf"/><Relationship Id="rId8" Type="http://schemas.openxmlformats.org/officeDocument/2006/relationships/image" Target="../media/image31.emf"/><Relationship Id="rId9" Type="http://schemas.openxmlformats.org/officeDocument/2006/relationships/image" Target="../media/image32.emf"/><Relationship Id="rId10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6" Type="http://schemas.openxmlformats.org/officeDocument/2006/relationships/image" Target="../media/image37.emf"/><Relationship Id="rId7" Type="http://schemas.openxmlformats.org/officeDocument/2006/relationships/image" Target="../media/image38.emf"/><Relationship Id="rId8" Type="http://schemas.openxmlformats.org/officeDocument/2006/relationships/image" Target="../media/image39.emf"/><Relationship Id="rId9" Type="http://schemas.openxmlformats.org/officeDocument/2006/relationships/image" Target="../media/image40.emf"/><Relationship Id="rId10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 28-29, 2005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2E81-8324-4B37-8574-1323DC234352}" type="slidenum">
              <a:rPr lang="en-US"/>
              <a:pPr/>
              <a:t>1</a:t>
            </a:fld>
            <a:endParaRPr lang="en-US"/>
          </a:p>
        </p:txBody>
      </p:sp>
      <p:sp>
        <p:nvSpPr>
          <p:cNvPr id="5027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685800"/>
            <a:ext cx="7772400" cy="1470025"/>
          </a:xfrm>
        </p:spPr>
        <p:txBody>
          <a:bodyPr/>
          <a:lstStyle/>
          <a:p>
            <a:r>
              <a:rPr lang="en-US" dirty="0" smtClean="0"/>
              <a:t>CP Violation in the Standard Model</a:t>
            </a:r>
            <a:endParaRPr lang="en-US" sz="2800" dirty="0"/>
          </a:p>
        </p:txBody>
      </p:sp>
      <p:sp>
        <p:nvSpPr>
          <p:cNvPr id="5027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2819400"/>
            <a:ext cx="3657600" cy="175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Topical Lectures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 </a:t>
            </a:r>
            <a:r>
              <a:rPr lang="en-US" sz="2000" dirty="0" err="1" smtClean="0"/>
              <a:t>Nikhef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 smtClean="0"/>
              <a:t>Dec 14, 2016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Marcel </a:t>
            </a:r>
            <a:r>
              <a:rPr lang="en-US" sz="2000" dirty="0" err="1"/>
              <a:t>Merk</a:t>
            </a:r>
            <a:endParaRPr lang="en-US" sz="2000" dirty="0"/>
          </a:p>
        </p:txBody>
      </p:sp>
      <p:pic>
        <p:nvPicPr>
          <p:cNvPr id="502788" name="Picture 4" descr="standard_model_ste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2590800"/>
            <a:ext cx="4267200" cy="2051050"/>
          </a:xfrm>
          <a:prstGeom prst="rect">
            <a:avLst/>
          </a:prstGeom>
          <a:noFill/>
        </p:spPr>
      </p:pic>
      <p:graphicFrame>
        <p:nvGraphicFramePr>
          <p:cNvPr id="502790" name="Object 6"/>
          <p:cNvGraphicFramePr>
            <a:graphicFrameLocks noChangeAspect="1"/>
          </p:cNvGraphicFramePr>
          <p:nvPr/>
        </p:nvGraphicFramePr>
        <p:xfrm>
          <a:off x="7245350" y="5853113"/>
          <a:ext cx="1638300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Photo Editor Photo" r:id="rId5" imgW="1638529" imgH="809738" progId="">
                  <p:embed/>
                </p:oleObj>
              </mc:Choice>
              <mc:Fallback>
                <p:oleObj name="Photo Editor Photo" r:id="rId5" imgW="1638529" imgH="80973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5350" y="5853113"/>
                        <a:ext cx="1638300" cy="809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8EBB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07763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2791" name="Rectangle 7"/>
          <p:cNvSpPr>
            <a:spLocks noChangeArrowheads="1"/>
          </p:cNvSpPr>
          <p:nvPr/>
        </p:nvSpPr>
        <p:spPr bwMode="auto">
          <a:xfrm>
            <a:off x="0" y="6553200"/>
            <a:ext cx="1143000" cy="3048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pic>
        <p:nvPicPr>
          <p:cNvPr id="502792" name="Picture 8" descr="grif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589588"/>
            <a:ext cx="1295400" cy="1268412"/>
          </a:xfrm>
          <a:prstGeom prst="rect">
            <a:avLst/>
          </a:prstGeom>
          <a:noFill/>
        </p:spPr>
      </p:pic>
      <p:sp>
        <p:nvSpPr>
          <p:cNvPr id="502789" name="Text Box 5"/>
          <p:cNvSpPr txBox="1">
            <a:spLocks noChangeArrowheads="1"/>
          </p:cNvSpPr>
          <p:nvPr/>
        </p:nvSpPr>
        <p:spPr bwMode="auto">
          <a:xfrm>
            <a:off x="1214414" y="4929198"/>
            <a:ext cx="7087325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smtClean="0"/>
              <a:t>Part 1: Discrete Symmetries</a:t>
            </a:r>
          </a:p>
          <a:p>
            <a:r>
              <a:rPr lang="en-US" sz="2400" dirty="0" smtClean="0"/>
              <a:t>Part 2: </a:t>
            </a:r>
            <a:r>
              <a:rPr lang="en-US" sz="2400" dirty="0"/>
              <a:t>The origin of CP Violation in the Standard </a:t>
            </a:r>
            <a:r>
              <a:rPr lang="en-US" sz="2400" dirty="0" smtClean="0"/>
              <a:t>Model</a:t>
            </a:r>
          </a:p>
          <a:p>
            <a:r>
              <a:rPr lang="en-US" sz="2400" dirty="0" smtClean="0"/>
              <a:t>Part 3: </a:t>
            </a:r>
            <a:r>
              <a:rPr lang="en-US" sz="2400" dirty="0" err="1" smtClean="0"/>
              <a:t>Flavour</a:t>
            </a:r>
            <a:r>
              <a:rPr lang="en-US" sz="2400" dirty="0" smtClean="0"/>
              <a:t> mixing with B decays</a:t>
            </a:r>
            <a:endParaRPr lang="en-US" sz="2400" dirty="0"/>
          </a:p>
          <a:p>
            <a:r>
              <a:rPr lang="en-US" sz="2400" dirty="0" smtClean="0"/>
              <a:t>Part </a:t>
            </a:r>
            <a:r>
              <a:rPr lang="en-US" sz="2400" dirty="0"/>
              <a:t>4</a:t>
            </a:r>
            <a:r>
              <a:rPr lang="en-US" sz="2400" dirty="0" smtClean="0"/>
              <a:t>: Observing CP </a:t>
            </a:r>
            <a:r>
              <a:rPr lang="en-US" sz="2400" dirty="0"/>
              <a:t>violation in B </a:t>
            </a:r>
            <a:r>
              <a:rPr lang="en-US" sz="2400" dirty="0" smtClean="0"/>
              <a:t>decays</a:t>
            </a:r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700063" y="5469904"/>
            <a:ext cx="442913" cy="180975"/>
          </a:xfrm>
          <a:prstGeom prst="rightArrow">
            <a:avLst>
              <a:gd name="adj1" fmla="val 50000"/>
              <a:gd name="adj2" fmla="val 6118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5356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FBC2E-39EF-434A-BFC1-AD11EC999D1B}" type="slidenum">
              <a:rPr lang="en-US"/>
              <a:pPr/>
              <a:t>10</a:t>
            </a:fld>
            <a:endParaRPr lang="en-US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Intermezzo: </a:t>
            </a:r>
            <a:r>
              <a:rPr lang="en-US" sz="2400" dirty="0"/>
              <a:t>Local Gauge Invariance in a single </a:t>
            </a:r>
            <a:r>
              <a:rPr lang="en-US" sz="2400" dirty="0" err="1"/>
              <a:t>transparancy</a:t>
            </a:r>
            <a:r>
              <a:rPr lang="en-US" sz="3200" dirty="0"/>
              <a:t> 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42844" y="762000"/>
            <a:ext cx="88877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u="sng" dirty="0"/>
              <a:t>Basic principle: </a:t>
            </a:r>
            <a:r>
              <a:rPr lang="en-US" sz="2000" dirty="0"/>
              <a:t>The </a:t>
            </a:r>
            <a:r>
              <a:rPr lang="en-US" sz="2000" dirty="0" err="1"/>
              <a:t>Lagrangian</a:t>
            </a:r>
            <a:r>
              <a:rPr lang="en-US" sz="2000" dirty="0"/>
              <a:t> must be invariant under local gauge transformations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50989" y="1214422"/>
            <a:ext cx="43638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6600"/>
                </a:solidFill>
              </a:rPr>
              <a:t>Example: </a:t>
            </a:r>
            <a:r>
              <a:rPr lang="en-US" sz="2000" dirty="0" err="1">
                <a:solidFill>
                  <a:srgbClr val="006600"/>
                </a:solidFill>
              </a:rPr>
              <a:t>massless</a:t>
            </a:r>
            <a:r>
              <a:rPr lang="en-US" sz="2000" dirty="0">
                <a:solidFill>
                  <a:srgbClr val="006600"/>
                </a:solidFill>
              </a:rPr>
              <a:t> Dirac </a:t>
            </a:r>
            <a:r>
              <a:rPr lang="en-US" sz="2000" dirty="0" err="1">
                <a:solidFill>
                  <a:srgbClr val="006600"/>
                </a:solidFill>
              </a:rPr>
              <a:t>Spinors</a:t>
            </a:r>
            <a:r>
              <a:rPr lang="en-US" sz="2000" dirty="0">
                <a:solidFill>
                  <a:srgbClr val="006600"/>
                </a:solidFill>
              </a:rPr>
              <a:t> in QED: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457200" y="1857364"/>
            <a:ext cx="34051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“global” U(1) gauge transformation: </a:t>
            </a: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533400" y="2143116"/>
            <a:ext cx="32813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“local” U(1) gauge transformation: 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357158" y="2643182"/>
            <a:ext cx="30383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990099"/>
                </a:solidFill>
              </a:rPr>
              <a:t>Is the </a:t>
            </a:r>
            <a:r>
              <a:rPr lang="en-US" sz="2000" dirty="0" err="1">
                <a:solidFill>
                  <a:srgbClr val="990099"/>
                </a:solidFill>
              </a:rPr>
              <a:t>Lagrangian</a:t>
            </a:r>
            <a:r>
              <a:rPr lang="en-US" sz="2000" dirty="0">
                <a:solidFill>
                  <a:srgbClr val="990099"/>
                </a:solidFill>
              </a:rPr>
              <a:t> invariant?</a:t>
            </a: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357158" y="3714752"/>
            <a:ext cx="6559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/>
              <a:t>Then:</a:t>
            </a:r>
          </a:p>
        </p:txBody>
      </p:sp>
      <p:sp>
        <p:nvSpPr>
          <p:cNvPr id="13329" name="Text Box 17"/>
          <p:cNvSpPr txBox="1">
            <a:spLocks noChangeArrowheads="1"/>
          </p:cNvSpPr>
          <p:nvPr/>
        </p:nvSpPr>
        <p:spPr bwMode="auto">
          <a:xfrm>
            <a:off x="6477000" y="3581400"/>
            <a:ext cx="13557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rgbClr val="990099"/>
                </a:solidFill>
              </a:rPr>
              <a:t>Not invariant!</a:t>
            </a:r>
          </a:p>
        </p:txBody>
      </p:sp>
      <p:sp>
        <p:nvSpPr>
          <p:cNvPr id="13331" name="Text Box 19"/>
          <p:cNvSpPr txBox="1">
            <a:spLocks noChangeArrowheads="1"/>
          </p:cNvSpPr>
          <p:nvPr/>
        </p:nvSpPr>
        <p:spPr bwMode="auto">
          <a:xfrm>
            <a:off x="152400" y="4495800"/>
            <a:ext cx="33116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cs typeface="Arial" pitchFamily="34" charset="0"/>
              </a:rPr>
              <a:t>=&gt; Introduce the covariant derivative:</a:t>
            </a:r>
          </a:p>
        </p:txBody>
      </p:sp>
      <p:sp>
        <p:nvSpPr>
          <p:cNvPr id="13333" name="Text Box 21"/>
          <p:cNvSpPr txBox="1">
            <a:spLocks noChangeArrowheads="1"/>
          </p:cNvSpPr>
          <p:nvPr/>
        </p:nvSpPr>
        <p:spPr bwMode="auto">
          <a:xfrm>
            <a:off x="228600" y="5029200"/>
            <a:ext cx="31907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/>
              <a:t>and </a:t>
            </a:r>
            <a:r>
              <a:rPr lang="en-US" sz="1600" u="sng" dirty="0"/>
              <a:t>demand</a:t>
            </a:r>
            <a:r>
              <a:rPr lang="en-US" sz="1600" dirty="0"/>
              <a:t> that </a:t>
            </a:r>
            <a:r>
              <a:rPr lang="en-US" sz="1600" i="1" dirty="0">
                <a:latin typeface="Symbol" pitchFamily="18" charset="2"/>
              </a:rPr>
              <a:t> </a:t>
            </a:r>
            <a:r>
              <a:rPr lang="en-US" sz="1600" i="1" dirty="0">
                <a:solidFill>
                  <a:srgbClr val="993300"/>
                </a:solidFill>
                <a:latin typeface="Symbol" pitchFamily="18" charset="2"/>
              </a:rPr>
              <a:t>A</a:t>
            </a:r>
            <a:r>
              <a:rPr lang="en-US" sz="1600" i="1" baseline="-25000" dirty="0">
                <a:solidFill>
                  <a:srgbClr val="993300"/>
                </a:solidFill>
                <a:latin typeface="Symbol" pitchFamily="18" charset="2"/>
              </a:rPr>
              <a:t>m  </a:t>
            </a:r>
            <a:r>
              <a:rPr lang="en-US" sz="1600" dirty="0"/>
              <a:t>transforms as:</a:t>
            </a:r>
          </a:p>
        </p:txBody>
      </p:sp>
      <p:sp>
        <p:nvSpPr>
          <p:cNvPr id="13335" name="Text Box 23"/>
          <p:cNvSpPr txBox="1">
            <a:spLocks noChangeArrowheads="1"/>
          </p:cNvSpPr>
          <p:nvPr/>
        </p:nvSpPr>
        <p:spPr bwMode="auto">
          <a:xfrm>
            <a:off x="6934200" y="4419600"/>
            <a:ext cx="20197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/>
              <a:t>Then it turns out that:</a:t>
            </a:r>
            <a:endParaRPr lang="en-US" sz="1600" dirty="0">
              <a:latin typeface="Symbol" pitchFamily="18" charset="2"/>
            </a:endParaRPr>
          </a:p>
        </p:txBody>
      </p:sp>
      <p:sp>
        <p:nvSpPr>
          <p:cNvPr id="13337" name="Text Box 25"/>
          <p:cNvSpPr txBox="1">
            <a:spLocks noChangeArrowheads="1"/>
          </p:cNvSpPr>
          <p:nvPr/>
        </p:nvSpPr>
        <p:spPr bwMode="auto">
          <a:xfrm>
            <a:off x="1357290" y="5786454"/>
            <a:ext cx="77867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 Introduce charged </a:t>
            </a:r>
            <a:r>
              <a:rPr lang="en-US" sz="1600" dirty="0" err="1">
                <a:solidFill>
                  <a:srgbClr val="FF0000"/>
                </a:solidFill>
              </a:rPr>
              <a:t>fermion</a:t>
            </a:r>
            <a:r>
              <a:rPr lang="en-US" sz="1600" dirty="0">
                <a:solidFill>
                  <a:srgbClr val="FF0000"/>
                </a:solidFill>
              </a:rPr>
              <a:t> field (electron)</a:t>
            </a:r>
          </a:p>
          <a:p>
            <a:pPr>
              <a:buFontTx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 Demand invariance under local gauge transformations (U(1))</a:t>
            </a:r>
          </a:p>
          <a:p>
            <a:pPr>
              <a:buFontTx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 The price to pay is that a gauge field A</a:t>
            </a:r>
            <a:r>
              <a:rPr lang="en-US" sz="1600" baseline="-25000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1600" dirty="0">
                <a:solidFill>
                  <a:srgbClr val="FF0000"/>
                </a:solidFill>
              </a:rPr>
              <a:t> must be introduced at the same time (the photon)</a:t>
            </a:r>
          </a:p>
        </p:txBody>
      </p:sp>
      <p:sp>
        <p:nvSpPr>
          <p:cNvPr id="13338" name="Oval 26"/>
          <p:cNvSpPr>
            <a:spLocks noChangeArrowheads="1"/>
          </p:cNvSpPr>
          <p:nvPr/>
        </p:nvSpPr>
        <p:spPr bwMode="auto">
          <a:xfrm>
            <a:off x="3927890" y="3657600"/>
            <a:ext cx="1676400" cy="533400"/>
          </a:xfrm>
          <a:prstGeom prst="ellipse">
            <a:avLst/>
          </a:prstGeom>
          <a:noFill/>
          <a:ln w="9525" algn="ctr">
            <a:solidFill>
              <a:srgbClr val="990099"/>
            </a:solidFill>
            <a:prstDash val="dash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13340" name="Freeform 28"/>
          <p:cNvSpPr>
            <a:spLocks/>
          </p:cNvSpPr>
          <p:nvPr/>
        </p:nvSpPr>
        <p:spPr bwMode="auto">
          <a:xfrm>
            <a:off x="5257800" y="3416300"/>
            <a:ext cx="1219200" cy="317500"/>
          </a:xfrm>
          <a:custGeom>
            <a:avLst/>
            <a:gdLst/>
            <a:ahLst/>
            <a:cxnLst>
              <a:cxn ang="0">
                <a:pos x="0" y="200"/>
              </a:cxn>
              <a:cxn ang="0">
                <a:pos x="336" y="8"/>
              </a:cxn>
              <a:cxn ang="0">
                <a:pos x="768" y="152"/>
              </a:cxn>
            </a:cxnLst>
            <a:rect l="0" t="0" r="r" b="b"/>
            <a:pathLst>
              <a:path w="768" h="200">
                <a:moveTo>
                  <a:pt x="0" y="200"/>
                </a:moveTo>
                <a:cubicBezTo>
                  <a:pt x="104" y="108"/>
                  <a:pt x="208" y="16"/>
                  <a:pt x="336" y="8"/>
                </a:cubicBezTo>
                <a:cubicBezTo>
                  <a:pt x="464" y="0"/>
                  <a:pt x="616" y="76"/>
                  <a:pt x="768" y="152"/>
                </a:cubicBezTo>
              </a:path>
            </a:pathLst>
          </a:custGeom>
          <a:noFill/>
          <a:ln w="19050" cap="flat" cmpd="sng">
            <a:solidFill>
              <a:srgbClr val="990099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13341" name="Text Box 29"/>
          <p:cNvSpPr txBox="1">
            <a:spLocks noChangeArrowheads="1"/>
          </p:cNvSpPr>
          <p:nvPr/>
        </p:nvSpPr>
        <p:spPr bwMode="auto">
          <a:xfrm>
            <a:off x="6934200" y="5105400"/>
            <a:ext cx="12471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/>
              <a:t>is invariant!  </a:t>
            </a:r>
            <a:endParaRPr lang="en-US" sz="1600" dirty="0">
              <a:latin typeface="Symbol" pitchFamily="18" charset="2"/>
            </a:endParaRPr>
          </a:p>
        </p:txBody>
      </p:sp>
      <p:sp>
        <p:nvSpPr>
          <p:cNvPr id="13342" name="AutoShape 30"/>
          <p:cNvSpPr>
            <a:spLocks/>
          </p:cNvSpPr>
          <p:nvPr/>
        </p:nvSpPr>
        <p:spPr bwMode="auto">
          <a:xfrm>
            <a:off x="6324600" y="4343400"/>
            <a:ext cx="381000" cy="1066800"/>
          </a:xfrm>
          <a:prstGeom prst="rightBrace">
            <a:avLst>
              <a:gd name="adj1" fmla="val 23333"/>
              <a:gd name="adj2" fmla="val 50000"/>
            </a:avLst>
          </a:prstGeom>
          <a:noFill/>
          <a:ln w="19050">
            <a:solidFill>
              <a:srgbClr val="99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13343" name="Text Box 31"/>
          <p:cNvSpPr txBox="1">
            <a:spLocks noChangeArrowheads="1"/>
          </p:cNvSpPr>
          <p:nvPr/>
        </p:nvSpPr>
        <p:spPr bwMode="auto">
          <a:xfrm>
            <a:off x="228600" y="5791200"/>
            <a:ext cx="1371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 b="1" i="1" u="sng" dirty="0">
                <a:solidFill>
                  <a:srgbClr val="FF0000"/>
                </a:solidFill>
              </a:rPr>
              <a:t>Conclusion</a:t>
            </a:r>
            <a:r>
              <a:rPr lang="en-US" sz="1400" b="1" i="1" u="sng" dirty="0">
                <a:solidFill>
                  <a:srgbClr val="FF0000"/>
                </a:solidFill>
              </a:rPr>
              <a:t>: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261" y="1275222"/>
            <a:ext cx="2032000" cy="3048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006" y="1857364"/>
            <a:ext cx="3213100" cy="3048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006" y="2279644"/>
            <a:ext cx="3175000" cy="2921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339" y="2668642"/>
            <a:ext cx="4741203" cy="7493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04" y="3786606"/>
            <a:ext cx="4254500" cy="2667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012" y="5019130"/>
            <a:ext cx="2619941" cy="5080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925" y="4828630"/>
            <a:ext cx="1371600" cy="1905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64012" y="4480312"/>
            <a:ext cx="2058792" cy="405952"/>
            <a:chOff x="3464012" y="4480312"/>
            <a:chExt cx="2058792" cy="405952"/>
          </a:xfrm>
        </p:grpSpPr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159" y="4587330"/>
              <a:ext cx="1841500" cy="2413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3464012" y="4480312"/>
              <a:ext cx="2058792" cy="405952"/>
            </a:xfrm>
            <a:prstGeom prst="rect">
              <a:avLst/>
            </a:prstGeom>
            <a:noFill/>
            <a:ln w="19050">
              <a:solidFill>
                <a:srgbClr val="752E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753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AD6D0-7AFD-423D-B43B-5DA660B2C2AA}" type="slidenum">
              <a:rPr lang="en-US"/>
              <a:pPr/>
              <a:t>11</a:t>
            </a:fld>
            <a:endParaRPr lang="en-US"/>
          </a:p>
        </p:txBody>
      </p:sp>
      <p:sp>
        <p:nvSpPr>
          <p:cNvPr id="555011" name="Text Box 3"/>
          <p:cNvSpPr txBox="1">
            <a:spLocks noChangeArrowheads="1"/>
          </p:cNvSpPr>
          <p:nvPr/>
        </p:nvSpPr>
        <p:spPr bwMode="auto">
          <a:xfrm>
            <a:off x="2133600" y="1066800"/>
            <a:ext cx="42945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990099"/>
                </a:solidFill>
              </a:rPr>
              <a:t>Fermions + gauge bosons + interactions</a:t>
            </a:r>
            <a:endParaRPr lang="en-US" sz="2000" dirty="0">
              <a:solidFill>
                <a:srgbClr val="990099"/>
              </a:solidFill>
              <a:latin typeface="Symbol" pitchFamily="18" charset="2"/>
            </a:endParaRPr>
          </a:p>
        </p:txBody>
      </p:sp>
      <p:sp>
        <p:nvSpPr>
          <p:cNvPr id="555012" name="Text Box 4"/>
          <p:cNvSpPr txBox="1">
            <a:spLocks noChangeArrowheads="1"/>
          </p:cNvSpPr>
          <p:nvPr/>
        </p:nvSpPr>
        <p:spPr bwMode="auto">
          <a:xfrm>
            <a:off x="228600" y="1714488"/>
            <a:ext cx="8458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/>
              <a:t>Procedure: Introduce the </a:t>
            </a:r>
            <a:r>
              <a:rPr lang="en-US" sz="2000" dirty="0" err="1"/>
              <a:t>Fermion</a:t>
            </a:r>
            <a:r>
              <a:rPr lang="en-US" sz="2000" dirty="0"/>
              <a:t> fields and </a:t>
            </a:r>
            <a:r>
              <a:rPr lang="en-US" sz="2000" u="sng" dirty="0"/>
              <a:t>demand</a:t>
            </a:r>
            <a:r>
              <a:rPr lang="en-US" sz="2000" dirty="0"/>
              <a:t> that the theory is local gauge invariant under                                        </a:t>
            </a:r>
            <a:r>
              <a:rPr lang="en-US" sz="2000" dirty="0" smtClean="0"/>
              <a:t>    transformations</a:t>
            </a:r>
            <a:r>
              <a:rPr lang="en-US" sz="2000" dirty="0"/>
              <a:t>.</a:t>
            </a:r>
          </a:p>
        </p:txBody>
      </p:sp>
      <p:sp>
        <p:nvSpPr>
          <p:cNvPr id="555013" name="Text Box 5"/>
          <p:cNvSpPr txBox="1">
            <a:spLocks noChangeArrowheads="1"/>
          </p:cNvSpPr>
          <p:nvPr/>
        </p:nvSpPr>
        <p:spPr bwMode="auto">
          <a:xfrm>
            <a:off x="609600" y="2667000"/>
            <a:ext cx="346357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Start with the Dirac </a:t>
            </a:r>
            <a:r>
              <a:rPr lang="en-US" sz="2000" dirty="0" err="1"/>
              <a:t>Lagrangian</a:t>
            </a:r>
            <a:r>
              <a:rPr lang="en-US" sz="2000" dirty="0"/>
              <a:t>:</a:t>
            </a:r>
          </a:p>
        </p:txBody>
      </p:sp>
      <p:sp>
        <p:nvSpPr>
          <p:cNvPr id="555015" name="Text Box 7"/>
          <p:cNvSpPr txBox="1">
            <a:spLocks noChangeArrowheads="1"/>
          </p:cNvSpPr>
          <p:nvPr/>
        </p:nvSpPr>
        <p:spPr bwMode="auto">
          <a:xfrm>
            <a:off x="685800" y="3429000"/>
            <a:ext cx="112915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Replace: </a:t>
            </a:r>
          </a:p>
        </p:txBody>
      </p:sp>
      <p:sp>
        <p:nvSpPr>
          <p:cNvPr id="555017" name="Text Box 9"/>
          <p:cNvSpPr txBox="1">
            <a:spLocks noChangeArrowheads="1"/>
          </p:cNvSpPr>
          <p:nvPr/>
        </p:nvSpPr>
        <p:spPr bwMode="auto">
          <a:xfrm>
            <a:off x="762000" y="4038600"/>
            <a:ext cx="854721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Fields:</a:t>
            </a:r>
          </a:p>
        </p:txBody>
      </p:sp>
      <p:sp>
        <p:nvSpPr>
          <p:cNvPr id="555018" name="Text Box 10"/>
          <p:cNvSpPr txBox="1">
            <a:spLocks noChangeArrowheads="1"/>
          </p:cNvSpPr>
          <p:nvPr/>
        </p:nvSpPr>
        <p:spPr bwMode="auto">
          <a:xfrm>
            <a:off x="685800" y="5181600"/>
            <a:ext cx="1417311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Generators:</a:t>
            </a:r>
          </a:p>
        </p:txBody>
      </p:sp>
      <p:sp>
        <p:nvSpPr>
          <p:cNvPr id="555019" name="Text Box 11"/>
          <p:cNvSpPr txBox="1">
            <a:spLocks noChangeArrowheads="1"/>
          </p:cNvSpPr>
          <p:nvPr/>
        </p:nvSpPr>
        <p:spPr bwMode="auto">
          <a:xfrm>
            <a:off x="1981200" y="3962400"/>
            <a:ext cx="3517053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 dirty="0" err="1">
                <a:solidFill>
                  <a:srgbClr val="006600"/>
                </a:solidFill>
                <a:latin typeface="Times New Roman" pitchFamily="18" charset="0"/>
              </a:rPr>
              <a:t>G</a:t>
            </a:r>
            <a:r>
              <a:rPr lang="en-US" sz="2000" i="1" baseline="-25000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</a:t>
            </a:r>
            <a:r>
              <a:rPr lang="en-US" sz="2000" baseline="30000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m</a:t>
            </a:r>
            <a:r>
              <a:rPr lang="en-US" sz="2000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: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000" dirty="0"/>
              <a:t>8 gluons</a:t>
            </a:r>
          </a:p>
          <a:p>
            <a:r>
              <a:rPr lang="en-US" sz="2000" i="1" dirty="0" err="1">
                <a:solidFill>
                  <a:srgbClr val="000099"/>
                </a:solidFill>
                <a:latin typeface="Times New Roman" pitchFamily="18" charset="0"/>
              </a:rPr>
              <a:t>W</a:t>
            </a:r>
            <a:r>
              <a:rPr lang="en-US" sz="2000" i="1" baseline="-25000" dirty="0" err="1">
                <a:solidFill>
                  <a:srgbClr val="000099"/>
                </a:solidFill>
                <a:latin typeface="Times New Roman" pitchFamily="18" charset="0"/>
              </a:rPr>
              <a:t>b</a:t>
            </a:r>
            <a:r>
              <a:rPr lang="en-US" sz="2000" baseline="30000" dirty="0" err="1">
                <a:solidFill>
                  <a:srgbClr val="000099"/>
                </a:solidFill>
                <a:latin typeface="Symbol" pitchFamily="18" charset="2"/>
              </a:rPr>
              <a:t>m</a:t>
            </a:r>
            <a:r>
              <a:rPr lang="en-US" sz="2000" baseline="30000" dirty="0">
                <a:solidFill>
                  <a:srgbClr val="006600"/>
                </a:solidFill>
                <a:latin typeface="Symbol" pitchFamily="18" charset="2"/>
              </a:rPr>
              <a:t> </a:t>
            </a:r>
            <a:r>
              <a:rPr lang="en-US" sz="2000" dirty="0">
                <a:solidFill>
                  <a:srgbClr val="006600"/>
                </a:solidFill>
                <a:latin typeface="Symbol" pitchFamily="18" charset="2"/>
              </a:rPr>
              <a:t> </a:t>
            </a:r>
            <a:r>
              <a:rPr lang="en-US" sz="2000" dirty="0"/>
              <a:t>: weak bosons: </a:t>
            </a:r>
            <a:r>
              <a:rPr lang="en-US" sz="2000" dirty="0">
                <a:latin typeface="Times New Roman" pitchFamily="18" charset="0"/>
              </a:rPr>
              <a:t>W</a:t>
            </a:r>
            <a:r>
              <a:rPr lang="en-US" sz="2000" baseline="-25000" dirty="0">
                <a:latin typeface="Times New Roman" pitchFamily="18" charset="0"/>
              </a:rPr>
              <a:t>1</a:t>
            </a:r>
            <a:r>
              <a:rPr lang="en-US" sz="2000" dirty="0">
                <a:latin typeface="Times New Roman" pitchFamily="18" charset="0"/>
              </a:rPr>
              <a:t>, W</a:t>
            </a:r>
            <a:r>
              <a:rPr lang="en-US" sz="2000" baseline="-25000" dirty="0">
                <a:latin typeface="Times New Roman" pitchFamily="18" charset="0"/>
              </a:rPr>
              <a:t>2</a:t>
            </a:r>
            <a:r>
              <a:rPr lang="en-US" sz="2000" dirty="0">
                <a:latin typeface="Times New Roman" pitchFamily="18" charset="0"/>
              </a:rPr>
              <a:t>, W</a:t>
            </a:r>
            <a:r>
              <a:rPr lang="en-US" sz="2000" baseline="-25000" dirty="0">
                <a:latin typeface="Times New Roman" pitchFamily="18" charset="0"/>
              </a:rPr>
              <a:t>3</a:t>
            </a:r>
          </a:p>
          <a:p>
            <a:r>
              <a:rPr lang="en-US" sz="2000" i="1" dirty="0" err="1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</a:t>
            </a:r>
            <a:r>
              <a:rPr lang="en-US" sz="2000" baseline="30000" dirty="0" err="1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m</a:t>
            </a:r>
            <a:r>
              <a:rPr lang="en-US" sz="2000" baseline="30000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      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en-US" sz="2000" dirty="0"/>
              <a:t>hypercharge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000" dirty="0"/>
              <a:t>boson</a:t>
            </a:r>
          </a:p>
        </p:txBody>
      </p:sp>
      <p:sp>
        <p:nvSpPr>
          <p:cNvPr id="555020" name="Text Box 12"/>
          <p:cNvSpPr txBox="1">
            <a:spLocks noChangeArrowheads="1"/>
          </p:cNvSpPr>
          <p:nvPr/>
        </p:nvSpPr>
        <p:spPr bwMode="auto">
          <a:xfrm>
            <a:off x="2209800" y="5181601"/>
            <a:ext cx="5493042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06600"/>
                </a:solidFill>
                <a:latin typeface="Times New Roman" pitchFamily="18" charset="0"/>
              </a:rPr>
              <a:t>L</a:t>
            </a:r>
            <a:r>
              <a:rPr lang="en-US" sz="2000" i="1" baseline="-25000" dirty="0">
                <a:solidFill>
                  <a:srgbClr val="006600"/>
                </a:solidFill>
                <a:latin typeface="Times New Roman" pitchFamily="18" charset="0"/>
              </a:rPr>
              <a:t>a</a:t>
            </a:r>
            <a:r>
              <a:rPr lang="en-US" sz="2000" dirty="0"/>
              <a:t> : Gell-Mann matrices:      </a:t>
            </a:r>
            <a:r>
              <a:rPr lang="en-US" sz="2000" dirty="0">
                <a:cs typeface="Arial" pitchFamily="34" charset="0"/>
              </a:rPr>
              <a:t>½ </a:t>
            </a:r>
            <a:r>
              <a:rPr lang="en-US" sz="2000" dirty="0">
                <a:latin typeface="Symbol" pitchFamily="18" charset="2"/>
                <a:cs typeface="Arial" pitchFamily="34" charset="0"/>
              </a:rPr>
              <a:t>l</a:t>
            </a:r>
            <a:r>
              <a:rPr lang="en-US" sz="2000" i="1" baseline="-25000" dirty="0">
                <a:latin typeface="Times New Roman" pitchFamily="18" charset="0"/>
                <a:cs typeface="Arial" pitchFamily="34" charset="0"/>
              </a:rPr>
              <a:t>a</a:t>
            </a:r>
            <a:r>
              <a:rPr lang="en-US" sz="2000" baseline="-25000" dirty="0">
                <a:latin typeface="Times New Roman" pitchFamily="18" charset="0"/>
                <a:cs typeface="Arial" pitchFamily="34" charset="0"/>
              </a:rPr>
              <a:t>          </a:t>
            </a:r>
            <a:r>
              <a:rPr lang="en-US" sz="2000" dirty="0">
                <a:cs typeface="Arial" pitchFamily="34" charset="0"/>
              </a:rPr>
              <a:t>(3x3)      SU(3)</a:t>
            </a:r>
            <a:r>
              <a:rPr lang="en-US" sz="2000" baseline="-25000" dirty="0">
                <a:cs typeface="Arial" pitchFamily="34" charset="0"/>
              </a:rPr>
              <a:t>C</a:t>
            </a:r>
          </a:p>
          <a:p>
            <a:r>
              <a:rPr lang="en-US" sz="2000" i="1" dirty="0">
                <a:solidFill>
                  <a:srgbClr val="000099"/>
                </a:solidFill>
                <a:latin typeface="Times New Roman" pitchFamily="18" charset="0"/>
              </a:rPr>
              <a:t>T</a:t>
            </a:r>
            <a:r>
              <a:rPr lang="en-US" sz="2000" i="1" baseline="-25000" dirty="0">
                <a:solidFill>
                  <a:srgbClr val="000099"/>
                </a:solidFill>
                <a:latin typeface="Times New Roman" pitchFamily="18" charset="0"/>
              </a:rPr>
              <a:t>b </a:t>
            </a:r>
            <a:r>
              <a:rPr lang="en-US" sz="2000" dirty="0"/>
              <a:t>: Pauli Matrices:               </a:t>
            </a:r>
            <a:r>
              <a:rPr lang="en-US" sz="2000" dirty="0" smtClean="0"/>
              <a:t> ½ </a:t>
            </a:r>
            <a:r>
              <a:rPr lang="en-US" sz="2000" dirty="0" err="1">
                <a:latin typeface="Symbol" pitchFamily="18" charset="2"/>
              </a:rPr>
              <a:t>t</a:t>
            </a:r>
            <a:r>
              <a:rPr lang="en-US" sz="2000" i="1" baseline="-25000" dirty="0" err="1">
                <a:latin typeface="Times New Roman" pitchFamily="18" charset="0"/>
              </a:rPr>
              <a:t>b</a:t>
            </a:r>
            <a:r>
              <a:rPr lang="en-US" sz="2000" dirty="0"/>
              <a:t>      </a:t>
            </a:r>
            <a:r>
              <a:rPr lang="en-US" sz="2000" dirty="0" smtClean="0"/>
              <a:t>  </a:t>
            </a:r>
            <a:r>
              <a:rPr lang="en-US" sz="2000" dirty="0"/>
              <a:t>(2x2)    </a:t>
            </a:r>
            <a:r>
              <a:rPr lang="en-US" sz="2000" dirty="0" smtClean="0"/>
              <a:t>  </a:t>
            </a:r>
            <a:r>
              <a:rPr lang="en-US" sz="2000" dirty="0"/>
              <a:t>SU(2)</a:t>
            </a:r>
            <a:r>
              <a:rPr lang="en-US" sz="2000" baseline="-25000" dirty="0"/>
              <a:t>L</a:t>
            </a:r>
          </a:p>
          <a:p>
            <a:r>
              <a:rPr lang="en-US" sz="2000" i="1" dirty="0">
                <a:solidFill>
                  <a:srgbClr val="993300"/>
                </a:solidFill>
                <a:latin typeface="Times New Roman" pitchFamily="18" charset="0"/>
              </a:rPr>
              <a:t>Y  </a:t>
            </a:r>
            <a:r>
              <a:rPr lang="en-US" sz="2000" dirty="0"/>
              <a:t>: Hypercharge:                                        </a:t>
            </a:r>
            <a:r>
              <a:rPr lang="en-US" sz="2000" dirty="0" smtClean="0"/>
              <a:t>         U(1)</a:t>
            </a:r>
            <a:r>
              <a:rPr lang="en-US" sz="2000" baseline="-25000" dirty="0" smtClean="0"/>
              <a:t>Y</a:t>
            </a:r>
            <a:endParaRPr lang="en-US" sz="2000" baseline="-25000" dirty="0"/>
          </a:p>
        </p:txBody>
      </p:sp>
      <p:sp>
        <p:nvSpPr>
          <p:cNvPr id="555021" name="Rectangle 13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4000" cy="659575"/>
          </a:xfrm>
        </p:spPr>
        <p:txBody>
          <a:bodyPr/>
          <a:lstStyle/>
          <a:p>
            <a:r>
              <a:rPr lang="en-US"/>
              <a:t>                                         :The Kinetic Part</a:t>
            </a:r>
          </a:p>
        </p:txBody>
      </p:sp>
      <p:sp>
        <p:nvSpPr>
          <p:cNvPr id="555023" name="Text Box 15"/>
          <p:cNvSpPr txBox="1">
            <a:spLocks noChangeArrowheads="1"/>
          </p:cNvSpPr>
          <p:nvPr/>
        </p:nvSpPr>
        <p:spPr bwMode="auto">
          <a:xfrm>
            <a:off x="1508125" y="6357958"/>
            <a:ext cx="675915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For the remainder we only consider Electroweak: SU(2)</a:t>
            </a:r>
            <a:r>
              <a:rPr lang="en-US" sz="2000" baseline="-25000" dirty="0"/>
              <a:t>L</a:t>
            </a:r>
            <a:r>
              <a:rPr lang="en-US" sz="2000" dirty="0"/>
              <a:t> x U(1)</a:t>
            </a:r>
            <a:r>
              <a:rPr lang="en-US" sz="2000" baseline="-25000" dirty="0"/>
              <a:t>Y</a:t>
            </a:r>
          </a:p>
        </p:txBody>
      </p:sp>
      <p:graphicFrame>
        <p:nvGraphicFramePr>
          <p:cNvPr id="555024" name="Object 16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714612" y="2092035"/>
          <a:ext cx="2286016" cy="336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631" name="Equation" r:id="rId4" imgW="1549080" imgH="228600" progId="Equation.3">
                  <p:embed/>
                </p:oleObj>
              </mc:Choice>
              <mc:Fallback>
                <p:oleObj name="Equation" r:id="rId4" imgW="15490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12" y="2092035"/>
                        <a:ext cx="2286016" cy="3368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502" y="2667000"/>
            <a:ext cx="2235200" cy="3429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450" y="3498910"/>
            <a:ext cx="6565900" cy="3302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87510"/>
            <a:ext cx="1028700" cy="279400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92" y="250124"/>
            <a:ext cx="48387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57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6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3D952-BECD-4A0B-94F2-82611911F08F}" type="slidenum">
              <a:rPr lang="en-US"/>
              <a:pPr/>
              <a:t>12</a:t>
            </a:fld>
            <a:endParaRPr lang="en-US"/>
          </a:p>
        </p:txBody>
      </p:sp>
      <p:sp>
        <p:nvSpPr>
          <p:cNvPr id="435208" name="Text Box 8"/>
          <p:cNvSpPr txBox="1">
            <a:spLocks noChangeArrowheads="1"/>
          </p:cNvSpPr>
          <p:nvPr/>
        </p:nvSpPr>
        <p:spPr bwMode="auto">
          <a:xfrm>
            <a:off x="685800" y="3595760"/>
            <a:ext cx="45720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   and similarly for all other terms (</a:t>
            </a:r>
            <a:r>
              <a:rPr lang="en-US" i="1" dirty="0" err="1">
                <a:latin typeface="Times New Roman" pitchFamily="18" charset="0"/>
              </a:rPr>
              <a:t>u</a:t>
            </a:r>
            <a:r>
              <a:rPr lang="en-US" i="1" baseline="-25000" dirty="0" err="1">
                <a:latin typeface="Times New Roman" pitchFamily="18" charset="0"/>
              </a:rPr>
              <a:t>Ri</a:t>
            </a:r>
            <a:r>
              <a:rPr lang="en-US" i="1" baseline="30000" dirty="0" err="1">
                <a:latin typeface="Times New Roman" pitchFamily="18" charset="0"/>
              </a:rPr>
              <a:t>I</a:t>
            </a:r>
            <a:r>
              <a:rPr lang="en-US" i="1" dirty="0" err="1">
                <a:latin typeface="Times New Roman" pitchFamily="18" charset="0"/>
              </a:rPr>
              <a:t>,d</a:t>
            </a:r>
            <a:r>
              <a:rPr lang="en-US" i="1" baseline="-25000" dirty="0" err="1">
                <a:latin typeface="Times New Roman" pitchFamily="18" charset="0"/>
              </a:rPr>
              <a:t>Ri</a:t>
            </a:r>
            <a:r>
              <a:rPr lang="en-US" i="1" baseline="30000" dirty="0" err="1">
                <a:latin typeface="Times New Roman" pitchFamily="18" charset="0"/>
              </a:rPr>
              <a:t>I</a:t>
            </a:r>
            <a:r>
              <a:rPr lang="en-US" i="1" dirty="0" err="1">
                <a:latin typeface="Times New Roman" pitchFamily="18" charset="0"/>
              </a:rPr>
              <a:t>,L</a:t>
            </a:r>
            <a:r>
              <a:rPr lang="en-US" i="1" baseline="-25000" dirty="0" err="1">
                <a:latin typeface="Times New Roman" pitchFamily="18" charset="0"/>
              </a:rPr>
              <a:t>Li</a:t>
            </a:r>
            <a:r>
              <a:rPr lang="en-US" i="1" baseline="30000" dirty="0" err="1">
                <a:latin typeface="Times New Roman" pitchFamily="18" charset="0"/>
              </a:rPr>
              <a:t>I</a:t>
            </a:r>
            <a:r>
              <a:rPr lang="en-US" i="1" dirty="0" err="1">
                <a:latin typeface="Times New Roman" pitchFamily="18" charset="0"/>
              </a:rPr>
              <a:t>,l</a:t>
            </a:r>
            <a:r>
              <a:rPr lang="en-US" i="1" baseline="-25000" dirty="0" err="1">
                <a:latin typeface="Times New Roman" pitchFamily="18" charset="0"/>
              </a:rPr>
              <a:t>Ri</a:t>
            </a:r>
            <a:r>
              <a:rPr lang="en-US" i="1" baseline="30000" dirty="0" err="1">
                <a:latin typeface="Times New Roman" pitchFamily="18" charset="0"/>
              </a:rPr>
              <a:t>I</a:t>
            </a:r>
            <a:r>
              <a:rPr lang="en-US" dirty="0"/>
              <a:t>).</a:t>
            </a:r>
          </a:p>
        </p:txBody>
      </p:sp>
      <p:sp>
        <p:nvSpPr>
          <p:cNvPr id="435204" name="Text Box 4"/>
          <p:cNvSpPr txBox="1">
            <a:spLocks noChangeArrowheads="1"/>
          </p:cNvSpPr>
          <p:nvPr/>
        </p:nvSpPr>
        <p:spPr bwMode="auto">
          <a:xfrm>
            <a:off x="6000760" y="838200"/>
            <a:ext cx="3124200" cy="954107"/>
          </a:xfrm>
          <a:prstGeom prst="rect">
            <a:avLst/>
          </a:prstGeom>
          <a:solidFill>
            <a:srgbClr val="CCFFFF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u="sng" dirty="0">
                <a:solidFill>
                  <a:schemeClr val="accent2"/>
                </a:solidFill>
              </a:rPr>
              <a:t>Exercise: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Show that this </a:t>
            </a:r>
            <a:r>
              <a:rPr lang="en-US" sz="1400" dirty="0" err="1">
                <a:solidFill>
                  <a:schemeClr val="accent2"/>
                </a:solidFill>
              </a:rPr>
              <a:t>Lagrangian</a:t>
            </a:r>
            <a:r>
              <a:rPr lang="en-US" sz="1400" dirty="0">
                <a:solidFill>
                  <a:schemeClr val="accent2"/>
                </a:solidFill>
              </a:rPr>
              <a:t> formally violates  both P and C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Show that this </a:t>
            </a:r>
            <a:r>
              <a:rPr lang="en-US" sz="1400" dirty="0" err="1">
                <a:solidFill>
                  <a:schemeClr val="accent2"/>
                </a:solidFill>
              </a:rPr>
              <a:t>Lagrangian</a:t>
            </a:r>
            <a:r>
              <a:rPr lang="en-US" sz="1400" dirty="0">
                <a:solidFill>
                  <a:schemeClr val="accent2"/>
                </a:solidFill>
              </a:rPr>
              <a:t> conserves CP</a:t>
            </a:r>
          </a:p>
        </p:txBody>
      </p:sp>
      <p:sp>
        <p:nvSpPr>
          <p:cNvPr id="435206" name="Text Box 6"/>
          <p:cNvSpPr txBox="1">
            <a:spLocks noChangeArrowheads="1"/>
          </p:cNvSpPr>
          <p:nvPr/>
        </p:nvSpPr>
        <p:spPr bwMode="auto">
          <a:xfrm>
            <a:off x="381000" y="1981478"/>
            <a:ext cx="38195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For example the term with </a:t>
            </a:r>
            <a:r>
              <a:rPr lang="en-US" i="1" dirty="0" err="1">
                <a:latin typeface="Times New Roman" pitchFamily="18" charset="0"/>
              </a:rPr>
              <a:t>Q</a:t>
            </a:r>
            <a:r>
              <a:rPr lang="en-US" i="1" baseline="-25000" dirty="0" err="1">
                <a:latin typeface="Times New Roman" pitchFamily="18" charset="0"/>
              </a:rPr>
              <a:t>Li</a:t>
            </a:r>
            <a:r>
              <a:rPr lang="en-US" i="1" baseline="30000" dirty="0" err="1">
                <a:latin typeface="Times New Roman" pitchFamily="18" charset="0"/>
              </a:rPr>
              <a:t>I</a:t>
            </a:r>
            <a:r>
              <a:rPr lang="en-US" baseline="30000" dirty="0"/>
              <a:t> </a:t>
            </a:r>
            <a:r>
              <a:rPr lang="en-US" dirty="0"/>
              <a:t>becomes:</a:t>
            </a:r>
          </a:p>
        </p:txBody>
      </p:sp>
      <p:sp>
        <p:nvSpPr>
          <p:cNvPr id="435209" name="Text Box 9"/>
          <p:cNvSpPr txBox="1">
            <a:spLocks noChangeArrowheads="1"/>
          </p:cNvSpPr>
          <p:nvPr/>
        </p:nvSpPr>
        <p:spPr bwMode="auto">
          <a:xfrm>
            <a:off x="381000" y="4191000"/>
            <a:ext cx="422116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Writing out only the weak part for the quarks: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000100" y="5881688"/>
            <a:ext cx="2216949" cy="976312"/>
            <a:chOff x="1008" y="1440"/>
            <a:chExt cx="2363" cy="1230"/>
          </a:xfrm>
        </p:grpSpPr>
        <p:sp>
          <p:nvSpPr>
            <p:cNvPr id="435212" name="Line 12"/>
            <p:cNvSpPr>
              <a:spLocks noChangeShapeType="1"/>
            </p:cNvSpPr>
            <p:nvPr/>
          </p:nvSpPr>
          <p:spPr bwMode="auto">
            <a:xfrm>
              <a:off x="1296" y="1440"/>
              <a:ext cx="72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nl-NL"/>
            </a:p>
          </p:txBody>
        </p:sp>
        <p:sp>
          <p:nvSpPr>
            <p:cNvPr id="435213" name="Line 13"/>
            <p:cNvSpPr>
              <a:spLocks noChangeShapeType="1"/>
            </p:cNvSpPr>
            <p:nvPr/>
          </p:nvSpPr>
          <p:spPr bwMode="auto">
            <a:xfrm flipH="1">
              <a:off x="1296" y="1968"/>
              <a:ext cx="72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nl-NL"/>
            </a:p>
          </p:txBody>
        </p:sp>
        <p:sp>
          <p:nvSpPr>
            <p:cNvPr id="435214" name="Line 14"/>
            <p:cNvSpPr>
              <a:spLocks noChangeShapeType="1"/>
            </p:cNvSpPr>
            <p:nvPr/>
          </p:nvSpPr>
          <p:spPr bwMode="auto">
            <a:xfrm>
              <a:off x="2016" y="1968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435215" name="AutoShape 15"/>
            <p:cNvSpPr>
              <a:spLocks noChangeArrowheads="1"/>
            </p:cNvSpPr>
            <p:nvPr/>
          </p:nvSpPr>
          <p:spPr bwMode="auto">
            <a:xfrm flipV="1">
              <a:off x="1968" y="1920"/>
              <a:ext cx="96" cy="96"/>
            </a:xfrm>
            <a:prstGeom prst="flowChartConnector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435216" name="Text Box 16"/>
            <p:cNvSpPr txBox="1">
              <a:spLocks noChangeArrowheads="1"/>
            </p:cNvSpPr>
            <p:nvPr/>
          </p:nvSpPr>
          <p:spPr bwMode="auto">
            <a:xfrm>
              <a:off x="1008" y="1440"/>
              <a:ext cx="462" cy="46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i="1">
                  <a:latin typeface="Times New Roman" pitchFamily="18" charset="0"/>
                </a:rPr>
                <a:t>u</a:t>
              </a:r>
              <a:r>
                <a:rPr lang="en-US" sz="1800" i="1" baseline="-25000">
                  <a:latin typeface="Times New Roman" pitchFamily="18" charset="0"/>
                </a:rPr>
                <a:t>L</a:t>
              </a:r>
              <a:r>
                <a:rPr lang="en-US" sz="1800" i="1" baseline="30000">
                  <a:latin typeface="Times New Roman" pitchFamily="18" charset="0"/>
                </a:rPr>
                <a:t>I</a:t>
              </a:r>
            </a:p>
          </p:txBody>
        </p:sp>
        <p:sp>
          <p:nvSpPr>
            <p:cNvPr id="435217" name="Text Box 17"/>
            <p:cNvSpPr txBox="1">
              <a:spLocks noChangeArrowheads="1"/>
            </p:cNvSpPr>
            <p:nvPr/>
          </p:nvSpPr>
          <p:spPr bwMode="auto">
            <a:xfrm>
              <a:off x="1055" y="2208"/>
              <a:ext cx="462" cy="46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i="1">
                  <a:latin typeface="Times New Roman" pitchFamily="18" charset="0"/>
                </a:rPr>
                <a:t>d</a:t>
              </a:r>
              <a:r>
                <a:rPr lang="en-US" sz="1800" i="1" baseline="-25000">
                  <a:latin typeface="Times New Roman" pitchFamily="18" charset="0"/>
                </a:rPr>
                <a:t>L</a:t>
              </a:r>
              <a:r>
                <a:rPr lang="en-US" sz="1800" i="1" baseline="30000">
                  <a:latin typeface="Times New Roman" pitchFamily="18" charset="0"/>
                </a:rPr>
                <a:t>I</a:t>
              </a:r>
            </a:p>
          </p:txBody>
        </p:sp>
        <p:sp>
          <p:nvSpPr>
            <p:cNvPr id="435218" name="Text Box 18"/>
            <p:cNvSpPr txBox="1">
              <a:spLocks noChangeArrowheads="1"/>
            </p:cNvSpPr>
            <p:nvPr/>
          </p:nvSpPr>
          <p:spPr bwMode="auto">
            <a:xfrm>
              <a:off x="1910" y="1992"/>
              <a:ext cx="316" cy="38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/>
                <a:t>g</a:t>
              </a:r>
            </a:p>
          </p:txBody>
        </p:sp>
        <p:sp>
          <p:nvSpPr>
            <p:cNvPr id="435219" name="Text Box 19"/>
            <p:cNvSpPr txBox="1">
              <a:spLocks noChangeArrowheads="1"/>
            </p:cNvSpPr>
            <p:nvPr/>
          </p:nvSpPr>
          <p:spPr bwMode="auto">
            <a:xfrm>
              <a:off x="2769" y="1500"/>
              <a:ext cx="602" cy="46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i="1" dirty="0" err="1">
                  <a:latin typeface="Times New Roman" pitchFamily="18" charset="0"/>
                </a:rPr>
                <a:t>W</a:t>
              </a:r>
              <a:r>
                <a:rPr lang="en-US" sz="1800" i="1" baseline="30000" dirty="0" err="1">
                  <a:latin typeface="Times New Roman" pitchFamily="18" charset="0"/>
                </a:rPr>
                <a:t>+</a:t>
              </a:r>
              <a:r>
                <a:rPr lang="en-US" sz="1800" i="1" baseline="30000" dirty="0" err="1">
                  <a:latin typeface="Symbol" pitchFamily="18" charset="2"/>
                </a:rPr>
                <a:t>m</a:t>
              </a:r>
              <a:endParaRPr lang="en-US" sz="1800" i="1" baseline="30000" dirty="0">
                <a:latin typeface="Symbol" pitchFamily="18" charset="2"/>
              </a:endParaRPr>
            </a:p>
          </p:txBody>
        </p:sp>
      </p:grpSp>
      <p:sp>
        <p:nvSpPr>
          <p:cNvPr id="435220" name="Text Box 20"/>
          <p:cNvSpPr txBox="1">
            <a:spLocks noChangeArrowheads="1"/>
          </p:cNvSpPr>
          <p:nvPr/>
        </p:nvSpPr>
        <p:spPr bwMode="auto">
          <a:xfrm>
            <a:off x="6248400" y="1981200"/>
            <a:ext cx="2362200" cy="376238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i="1">
                <a:solidFill>
                  <a:srgbClr val="006600"/>
                </a:solidFill>
                <a:latin typeface="ScriptC" pitchFamily="2" charset="0"/>
              </a:rPr>
              <a:t>L</a:t>
            </a:r>
            <a:r>
              <a:rPr lang="en-US" sz="1800" i="1" baseline="-25000">
                <a:solidFill>
                  <a:srgbClr val="006600"/>
                </a:solidFill>
                <a:latin typeface="Times New Roman" pitchFamily="18" charset="0"/>
              </a:rPr>
              <a:t>Kin</a:t>
            </a:r>
            <a:r>
              <a:rPr lang="en-US" sz="1800">
                <a:solidFill>
                  <a:srgbClr val="006600"/>
                </a:solidFill>
              </a:rPr>
              <a:t> = CP conserving</a:t>
            </a:r>
          </a:p>
        </p:txBody>
      </p:sp>
      <p:graphicFrame>
        <p:nvGraphicFramePr>
          <p:cNvPr id="435225" name="Object 2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7912100" y="3743325"/>
          <a:ext cx="858838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649" name="Equation" r:id="rId4" imgW="838080" imgH="1422360" progId="Equation.3">
                  <p:embed/>
                </p:oleObj>
              </mc:Choice>
              <mc:Fallback>
                <p:oleObj name="Equation" r:id="rId4" imgW="838080" imgH="1422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2100" y="3743325"/>
                        <a:ext cx="858838" cy="1457325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5" y="1005363"/>
            <a:ext cx="5281340" cy="8001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25" y="6192838"/>
            <a:ext cx="1219200" cy="2540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081" y="5957604"/>
            <a:ext cx="2622944" cy="825500"/>
          </a:xfrm>
          <a:prstGeom prst="rect">
            <a:avLst/>
          </a:prstGeom>
        </p:spPr>
      </p:pic>
      <p:sp>
        <p:nvSpPr>
          <p:cNvPr id="27" name="Rectangle 1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08692"/>
          </a:xfrm>
        </p:spPr>
        <p:txBody>
          <a:bodyPr/>
          <a:lstStyle/>
          <a:p>
            <a:r>
              <a:rPr lang="en-US"/>
              <a:t>                                         :The Kinetic Part</a:t>
            </a:r>
          </a:p>
        </p:txBody>
      </p:sp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92" y="250124"/>
            <a:ext cx="4838700" cy="3556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37" y="4632482"/>
            <a:ext cx="8489182" cy="1212273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37" y="2434206"/>
            <a:ext cx="7308865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84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35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204" grpId="0" animBg="1"/>
      <p:bldP spid="435209" grpId="0"/>
      <p:bldP spid="4352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/>
              <a:pPr/>
              <a:t>13</a:t>
            </a:fld>
            <a:endParaRPr lang="nl-NL"/>
          </a:p>
        </p:txBody>
      </p:sp>
      <p:pic>
        <p:nvPicPr>
          <p:cNvPr id="7" name="Picture 8" descr="http://rc003.k12.sd.us/calvin_hobbes_thes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7138" y="1357298"/>
            <a:ext cx="7415400" cy="46053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8499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13D32-2118-4A9B-B4D8-5D830C5EEEFF}" type="slidenum">
              <a:rPr lang="en-US"/>
              <a:pPr/>
              <a:t>14</a:t>
            </a:fld>
            <a:endParaRPr lang="en-US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/>
              <a:t>                                   </a:t>
            </a:r>
            <a:r>
              <a:rPr lang="en-US" dirty="0" smtClean="0"/>
              <a:t>            : </a:t>
            </a:r>
            <a:r>
              <a:rPr lang="en-US" dirty="0"/>
              <a:t>The Higgs Potential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5562600" y="1143000"/>
            <a:ext cx="3248710" cy="400110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6600"/>
                </a:solidFill>
                <a:cs typeface="Arial" pitchFamily="34" charset="0"/>
              </a:rPr>
              <a:t>→Note  </a:t>
            </a:r>
            <a:r>
              <a:rPr lang="en-US" sz="2000">
                <a:solidFill>
                  <a:srgbClr val="006600"/>
                </a:solidFill>
                <a:latin typeface="ScriptC" pitchFamily="2" charset="0"/>
                <a:cs typeface="Arial" pitchFamily="34" charset="0"/>
              </a:rPr>
              <a:t>L</a:t>
            </a:r>
            <a:r>
              <a:rPr lang="en-US" sz="2000" i="1" baseline="-25000">
                <a:solidFill>
                  <a:srgbClr val="006600"/>
                </a:solidFill>
                <a:latin typeface="Times New Roman" pitchFamily="18" charset="0"/>
                <a:cs typeface="Arial" pitchFamily="34" charset="0"/>
              </a:rPr>
              <a:t>Higgs</a:t>
            </a:r>
            <a:r>
              <a:rPr lang="en-US" sz="2000">
                <a:solidFill>
                  <a:srgbClr val="006600"/>
                </a:solidFill>
                <a:cs typeface="Arial" pitchFamily="34" charset="0"/>
              </a:rPr>
              <a:t> = CP conserving</a:t>
            </a:r>
          </a:p>
        </p:txBody>
      </p:sp>
      <p:grpSp>
        <p:nvGrpSpPr>
          <p:cNvPr id="2" name="Group 73"/>
          <p:cNvGrpSpPr>
            <a:grpSpLocks/>
          </p:cNvGrpSpPr>
          <p:nvPr/>
        </p:nvGrpSpPr>
        <p:grpSpPr bwMode="auto">
          <a:xfrm>
            <a:off x="6324600" y="1752600"/>
            <a:ext cx="2667000" cy="1981200"/>
            <a:chOff x="3984" y="1152"/>
            <a:chExt cx="1680" cy="1248"/>
          </a:xfrm>
        </p:grpSpPr>
        <p:sp>
          <p:nvSpPr>
            <p:cNvPr id="19491" name="Line 35"/>
            <p:cNvSpPr>
              <a:spLocks noChangeShapeType="1"/>
            </p:cNvSpPr>
            <p:nvPr/>
          </p:nvSpPr>
          <p:spPr bwMode="auto">
            <a:xfrm flipV="1">
              <a:off x="3984" y="2203"/>
              <a:ext cx="16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nl-NL"/>
            </a:p>
          </p:txBody>
        </p:sp>
        <p:sp>
          <p:nvSpPr>
            <p:cNvPr id="19492" name="Line 36"/>
            <p:cNvSpPr>
              <a:spLocks noChangeShapeType="1"/>
            </p:cNvSpPr>
            <p:nvPr/>
          </p:nvSpPr>
          <p:spPr bwMode="auto">
            <a:xfrm>
              <a:off x="4765" y="1152"/>
              <a:ext cx="0" cy="12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19493" name="Line 37"/>
            <p:cNvSpPr>
              <a:spLocks noChangeShapeType="1"/>
            </p:cNvSpPr>
            <p:nvPr/>
          </p:nvSpPr>
          <p:spPr bwMode="auto">
            <a:xfrm flipV="1">
              <a:off x="4765" y="1251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19494" name="Line 38"/>
            <p:cNvSpPr>
              <a:spLocks noChangeShapeType="1"/>
            </p:cNvSpPr>
            <p:nvPr/>
          </p:nvSpPr>
          <p:spPr bwMode="auto">
            <a:xfrm>
              <a:off x="5410" y="2203"/>
              <a:ext cx="1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19495" name="Freeform 39"/>
            <p:cNvSpPr>
              <a:spLocks/>
            </p:cNvSpPr>
            <p:nvPr/>
          </p:nvSpPr>
          <p:spPr bwMode="auto">
            <a:xfrm>
              <a:off x="4140" y="1251"/>
              <a:ext cx="1251" cy="11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6" y="2784"/>
                </a:cxn>
                <a:cxn ang="0">
                  <a:pos x="1536" y="2784"/>
                </a:cxn>
                <a:cxn ang="0">
                  <a:pos x="2448" y="2784"/>
                </a:cxn>
                <a:cxn ang="0">
                  <a:pos x="3072" y="0"/>
                </a:cxn>
              </a:cxnLst>
              <a:rect l="0" t="0" r="r" b="b"/>
              <a:pathLst>
                <a:path w="3072" h="3248">
                  <a:moveTo>
                    <a:pt x="0" y="0"/>
                  </a:moveTo>
                  <a:cubicBezTo>
                    <a:pt x="160" y="1160"/>
                    <a:pt x="320" y="2320"/>
                    <a:pt x="576" y="2784"/>
                  </a:cubicBezTo>
                  <a:cubicBezTo>
                    <a:pt x="832" y="3248"/>
                    <a:pt x="1224" y="2784"/>
                    <a:pt x="1536" y="2784"/>
                  </a:cubicBezTo>
                  <a:cubicBezTo>
                    <a:pt x="1848" y="2784"/>
                    <a:pt x="2192" y="3248"/>
                    <a:pt x="2448" y="2784"/>
                  </a:cubicBezTo>
                  <a:cubicBezTo>
                    <a:pt x="2704" y="2320"/>
                    <a:pt x="2888" y="1160"/>
                    <a:pt x="3072" y="0"/>
                  </a:cubicBez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</p:grpSp>
      <p:sp>
        <p:nvSpPr>
          <p:cNvPr id="19496" name="Text Box 40"/>
          <p:cNvSpPr txBox="1">
            <a:spLocks noChangeArrowheads="1"/>
          </p:cNvSpPr>
          <p:nvPr/>
        </p:nvSpPr>
        <p:spPr bwMode="auto">
          <a:xfrm>
            <a:off x="7620000" y="1752600"/>
            <a:ext cx="66833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V</a:t>
            </a:r>
            <a:r>
              <a:rPr lang="en-US" sz="2000">
                <a:latin typeface="Symbol" pitchFamily="18" charset="2"/>
              </a:rPr>
              <a:t>(f)</a:t>
            </a:r>
          </a:p>
        </p:txBody>
      </p:sp>
      <p:sp>
        <p:nvSpPr>
          <p:cNvPr id="19497" name="Text Box 41"/>
          <p:cNvSpPr txBox="1">
            <a:spLocks noChangeArrowheads="1"/>
          </p:cNvSpPr>
          <p:nvPr/>
        </p:nvSpPr>
        <p:spPr bwMode="auto">
          <a:xfrm>
            <a:off x="8610600" y="3352800"/>
            <a:ext cx="31591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Symbol" pitchFamily="18" charset="2"/>
              </a:rPr>
              <a:t>f</a:t>
            </a:r>
          </a:p>
        </p:txBody>
      </p:sp>
      <p:grpSp>
        <p:nvGrpSpPr>
          <p:cNvPr id="3" name="Group 74"/>
          <p:cNvGrpSpPr>
            <a:grpSpLocks/>
          </p:cNvGrpSpPr>
          <p:nvPr/>
        </p:nvGrpSpPr>
        <p:grpSpPr bwMode="auto">
          <a:xfrm>
            <a:off x="1828800" y="1828800"/>
            <a:ext cx="2590800" cy="1905000"/>
            <a:chOff x="1200" y="1200"/>
            <a:chExt cx="1632" cy="1200"/>
          </a:xfrm>
        </p:grpSpPr>
        <p:sp>
          <p:nvSpPr>
            <p:cNvPr id="19500" name="Line 44"/>
            <p:cNvSpPr>
              <a:spLocks noChangeShapeType="1"/>
            </p:cNvSpPr>
            <p:nvPr/>
          </p:nvSpPr>
          <p:spPr bwMode="auto">
            <a:xfrm>
              <a:off x="1959" y="1200"/>
              <a:ext cx="0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19501" name="Line 45"/>
            <p:cNvSpPr>
              <a:spLocks noChangeShapeType="1"/>
            </p:cNvSpPr>
            <p:nvPr/>
          </p:nvSpPr>
          <p:spPr bwMode="auto">
            <a:xfrm flipV="1">
              <a:off x="1200" y="2211"/>
              <a:ext cx="16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nl-NL"/>
            </a:p>
          </p:txBody>
        </p:sp>
        <p:sp>
          <p:nvSpPr>
            <p:cNvPr id="19502" name="Freeform 46"/>
            <p:cNvSpPr>
              <a:spLocks/>
            </p:cNvSpPr>
            <p:nvPr/>
          </p:nvSpPr>
          <p:spPr bwMode="auto">
            <a:xfrm>
              <a:off x="1352" y="1247"/>
              <a:ext cx="1233" cy="969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6" y="2352"/>
                </a:cxn>
                <a:cxn ang="0">
                  <a:pos x="1536" y="2928"/>
                </a:cxn>
                <a:cxn ang="0">
                  <a:pos x="2400" y="2448"/>
                </a:cxn>
                <a:cxn ang="0">
                  <a:pos x="3120" y="0"/>
                </a:cxn>
              </a:cxnLst>
              <a:rect l="0" t="0" r="r" b="b"/>
              <a:pathLst>
                <a:path w="3120" h="2944">
                  <a:moveTo>
                    <a:pt x="0" y="48"/>
                  </a:moveTo>
                  <a:cubicBezTo>
                    <a:pt x="160" y="960"/>
                    <a:pt x="320" y="1872"/>
                    <a:pt x="576" y="2352"/>
                  </a:cubicBezTo>
                  <a:cubicBezTo>
                    <a:pt x="832" y="2832"/>
                    <a:pt x="1232" y="2912"/>
                    <a:pt x="1536" y="2928"/>
                  </a:cubicBezTo>
                  <a:cubicBezTo>
                    <a:pt x="1840" y="2944"/>
                    <a:pt x="2136" y="2936"/>
                    <a:pt x="2400" y="2448"/>
                  </a:cubicBezTo>
                  <a:cubicBezTo>
                    <a:pt x="2664" y="1960"/>
                    <a:pt x="3000" y="408"/>
                    <a:pt x="3120" y="0"/>
                  </a:cubicBez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19503" name="Line 47"/>
            <p:cNvSpPr>
              <a:spLocks noChangeShapeType="1"/>
            </p:cNvSpPr>
            <p:nvPr/>
          </p:nvSpPr>
          <p:spPr bwMode="auto">
            <a:xfrm flipV="1">
              <a:off x="1959" y="1295"/>
              <a:ext cx="0" cy="1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19504" name="Line 48"/>
            <p:cNvSpPr>
              <a:spLocks noChangeShapeType="1"/>
            </p:cNvSpPr>
            <p:nvPr/>
          </p:nvSpPr>
          <p:spPr bwMode="auto">
            <a:xfrm>
              <a:off x="2585" y="2211"/>
              <a:ext cx="1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</p:grpSp>
      <p:sp>
        <p:nvSpPr>
          <p:cNvPr id="19505" name="Text Box 49"/>
          <p:cNvSpPr txBox="1">
            <a:spLocks noChangeArrowheads="1"/>
          </p:cNvSpPr>
          <p:nvPr/>
        </p:nvSpPr>
        <p:spPr bwMode="auto">
          <a:xfrm>
            <a:off x="3048000" y="1828800"/>
            <a:ext cx="68421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>
                <a:latin typeface="Times New Roman" pitchFamily="18" charset="0"/>
              </a:rPr>
              <a:t>V(</a:t>
            </a:r>
            <a:r>
              <a:rPr lang="en-US" sz="2000">
                <a:latin typeface="Symbol" pitchFamily="18" charset="2"/>
              </a:rPr>
              <a:t>f</a:t>
            </a:r>
            <a:r>
              <a:rPr lang="en-US" sz="2000">
                <a:latin typeface="Times New Roman" pitchFamily="18" charset="0"/>
              </a:rPr>
              <a:t>)</a:t>
            </a:r>
            <a:endParaRPr lang="en-US" sz="2000"/>
          </a:p>
        </p:txBody>
      </p:sp>
      <p:sp>
        <p:nvSpPr>
          <p:cNvPr id="19506" name="Text Box 50"/>
          <p:cNvSpPr txBox="1">
            <a:spLocks noChangeArrowheads="1"/>
          </p:cNvSpPr>
          <p:nvPr/>
        </p:nvSpPr>
        <p:spPr bwMode="auto">
          <a:xfrm>
            <a:off x="4038600" y="3429000"/>
            <a:ext cx="31591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Symbol" pitchFamily="18" charset="2"/>
              </a:rPr>
              <a:t>f</a:t>
            </a:r>
          </a:p>
        </p:txBody>
      </p:sp>
      <p:sp>
        <p:nvSpPr>
          <p:cNvPr id="19508" name="Text Box 52"/>
          <p:cNvSpPr txBox="1">
            <a:spLocks noChangeArrowheads="1"/>
          </p:cNvSpPr>
          <p:nvPr/>
        </p:nvSpPr>
        <p:spPr bwMode="auto">
          <a:xfrm>
            <a:off x="457200" y="1981200"/>
            <a:ext cx="1245854" cy="400110"/>
          </a:xfrm>
          <a:prstGeom prst="rect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Symmetry</a:t>
            </a:r>
          </a:p>
        </p:txBody>
      </p:sp>
      <p:sp>
        <p:nvSpPr>
          <p:cNvPr id="19509" name="Text Box 53"/>
          <p:cNvSpPr txBox="1">
            <a:spLocks noChangeArrowheads="1"/>
          </p:cNvSpPr>
          <p:nvPr/>
        </p:nvSpPr>
        <p:spPr bwMode="auto">
          <a:xfrm>
            <a:off x="5105400" y="1981200"/>
            <a:ext cx="1245854" cy="707886"/>
          </a:xfrm>
          <a:prstGeom prst="rect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Broken</a:t>
            </a:r>
          </a:p>
          <a:p>
            <a:r>
              <a:rPr lang="en-US" sz="2000" dirty="0"/>
              <a:t>Symmetry</a:t>
            </a:r>
          </a:p>
        </p:txBody>
      </p:sp>
      <p:sp>
        <p:nvSpPr>
          <p:cNvPr id="19516" name="Text Box 60"/>
          <p:cNvSpPr txBox="1">
            <a:spLocks noChangeArrowheads="1"/>
          </p:cNvSpPr>
          <p:nvPr/>
        </p:nvSpPr>
        <p:spPr bwMode="auto">
          <a:xfrm>
            <a:off x="7921625" y="3671888"/>
            <a:ext cx="106997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latin typeface="Times New Roman" pitchFamily="18" charset="0"/>
              </a:rPr>
              <a:t> ~ </a:t>
            </a:r>
            <a:r>
              <a:rPr lang="en-US" sz="1400">
                <a:latin typeface="Times New Roman" pitchFamily="18" charset="0"/>
              </a:rPr>
              <a:t>246 GeV</a:t>
            </a:r>
          </a:p>
        </p:txBody>
      </p:sp>
      <p:sp>
        <p:nvSpPr>
          <p:cNvPr id="19517" name="Text Box 61"/>
          <p:cNvSpPr txBox="1">
            <a:spLocks noChangeArrowheads="1"/>
          </p:cNvSpPr>
          <p:nvPr/>
        </p:nvSpPr>
        <p:spPr bwMode="auto">
          <a:xfrm>
            <a:off x="228600" y="3962400"/>
            <a:ext cx="877728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Spontaneous Symmetry Breaking: The Higgs field adopts a non-zero vacuum expectation value</a:t>
            </a:r>
          </a:p>
        </p:txBody>
      </p:sp>
      <p:sp>
        <p:nvSpPr>
          <p:cNvPr id="19518" name="Text Box 62"/>
          <p:cNvSpPr txBox="1">
            <a:spLocks noChangeArrowheads="1"/>
          </p:cNvSpPr>
          <p:nvPr/>
        </p:nvSpPr>
        <p:spPr bwMode="auto">
          <a:xfrm>
            <a:off x="214282" y="4592150"/>
            <a:ext cx="11779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Procedure:</a:t>
            </a:r>
          </a:p>
        </p:txBody>
      </p:sp>
      <p:sp>
        <p:nvSpPr>
          <p:cNvPr id="19520" name="Text Box 64"/>
          <p:cNvSpPr txBox="1">
            <a:spLocks noChangeArrowheads="1"/>
          </p:cNvSpPr>
          <p:nvPr/>
        </p:nvSpPr>
        <p:spPr bwMode="auto">
          <a:xfrm>
            <a:off x="4952208" y="4592150"/>
            <a:ext cx="1201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Substitute: </a:t>
            </a:r>
          </a:p>
        </p:txBody>
      </p:sp>
      <p:sp>
        <p:nvSpPr>
          <p:cNvPr id="19522" name="Text Box 66"/>
          <p:cNvSpPr txBox="1">
            <a:spLocks noChangeArrowheads="1"/>
          </p:cNvSpPr>
          <p:nvPr/>
        </p:nvSpPr>
        <p:spPr bwMode="auto">
          <a:xfrm>
            <a:off x="228600" y="5334000"/>
            <a:ext cx="35274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And rewrite the </a:t>
            </a:r>
            <a:r>
              <a:rPr lang="en-US" dirty="0" err="1"/>
              <a:t>Lagrangian</a:t>
            </a:r>
            <a:r>
              <a:rPr lang="en-US" dirty="0"/>
              <a:t> (tedious):</a:t>
            </a:r>
          </a:p>
        </p:txBody>
      </p:sp>
      <p:sp>
        <p:nvSpPr>
          <p:cNvPr id="19526" name="Text Box 70"/>
          <p:cNvSpPr txBox="1">
            <a:spLocks noChangeArrowheads="1"/>
          </p:cNvSpPr>
          <p:nvPr/>
        </p:nvSpPr>
        <p:spPr bwMode="auto">
          <a:xfrm>
            <a:off x="1295400" y="6400800"/>
            <a:ext cx="5761257" cy="400110"/>
          </a:xfrm>
          <a:prstGeom prst="rect">
            <a:avLst/>
          </a:prstGeom>
          <a:noFill/>
          <a:ln w="12700" algn="ctr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CC0066"/>
                </a:solidFill>
              </a:rPr>
              <a:t>“The realization of the vacuum breaks the symmetry”</a:t>
            </a:r>
          </a:p>
        </p:txBody>
      </p:sp>
      <p:sp>
        <p:nvSpPr>
          <p:cNvPr id="19531" name="Text Box 75"/>
          <p:cNvSpPr txBox="1">
            <a:spLocks noChangeArrowheads="1"/>
          </p:cNvSpPr>
          <p:nvPr/>
        </p:nvSpPr>
        <p:spPr bwMode="auto">
          <a:xfrm>
            <a:off x="214282" y="5723769"/>
            <a:ext cx="3704860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/>
              <a:t>(The other 3 Higgs fields are “eaten” by the W, Z bosons)</a:t>
            </a:r>
          </a:p>
        </p:txBody>
      </p:sp>
      <p:sp>
        <p:nvSpPr>
          <p:cNvPr id="19533" name="Freeform 77"/>
          <p:cNvSpPr>
            <a:spLocks/>
          </p:cNvSpPr>
          <p:nvPr/>
        </p:nvSpPr>
        <p:spPr bwMode="auto">
          <a:xfrm>
            <a:off x="8001000" y="3505200"/>
            <a:ext cx="165100" cy="304800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96" y="96"/>
              </a:cxn>
              <a:cxn ang="0">
                <a:pos x="48" y="0"/>
              </a:cxn>
            </a:cxnLst>
            <a:rect l="0" t="0" r="r" b="b"/>
            <a:pathLst>
              <a:path w="104" h="192">
                <a:moveTo>
                  <a:pt x="0" y="192"/>
                </a:moveTo>
                <a:cubicBezTo>
                  <a:pt x="44" y="160"/>
                  <a:pt x="88" y="128"/>
                  <a:pt x="96" y="96"/>
                </a:cubicBezTo>
                <a:cubicBezTo>
                  <a:pt x="104" y="64"/>
                  <a:pt x="76" y="32"/>
                  <a:pt x="48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graphicFrame>
        <p:nvGraphicFramePr>
          <p:cNvPr id="19535" name="Object 79"/>
          <p:cNvGraphicFramePr>
            <a:graphicFrameLocks noChangeAspect="1"/>
          </p:cNvGraphicFramePr>
          <p:nvPr/>
        </p:nvGraphicFramePr>
        <p:xfrm>
          <a:off x="7086600" y="3706813"/>
          <a:ext cx="952500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2" name="Equation" r:id="rId4" imgW="876240" imgH="304560" progId="Equation.DSMT4">
                  <p:embed/>
                </p:oleObj>
              </mc:Choice>
              <mc:Fallback>
                <p:oleObj name="Equation" r:id="rId4" imgW="87624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3706813"/>
                        <a:ext cx="952500" cy="331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536" name="Picture 80" descr="higg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14800" y="762000"/>
            <a:ext cx="995363" cy="1257300"/>
          </a:xfrm>
          <a:prstGeom prst="rect">
            <a:avLst/>
          </a:prstGeom>
          <a:noFill/>
        </p:spPr>
      </p:pic>
      <p:sp>
        <p:nvSpPr>
          <p:cNvPr id="19523" name="Text Box 67"/>
          <p:cNvSpPr txBox="1">
            <a:spLocks noChangeArrowheads="1"/>
          </p:cNvSpPr>
          <p:nvPr/>
        </p:nvSpPr>
        <p:spPr bwMode="auto">
          <a:xfrm>
            <a:off x="3886200" y="5319711"/>
            <a:ext cx="4953000" cy="1015999"/>
          </a:xfrm>
          <a:prstGeom prst="rect">
            <a:avLst/>
          </a:prstGeom>
          <a:noFill/>
          <a:ln w="12700" algn="ctr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srgbClr val="006600"/>
                </a:solidFill>
              </a:rPr>
              <a:t>         .  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srgbClr val="006600"/>
                </a:solidFill>
              </a:rPr>
              <a:t>The </a:t>
            </a:r>
            <a:r>
              <a:rPr lang="en-US" sz="2000" i="1" dirty="0">
                <a:solidFill>
                  <a:srgbClr val="006600"/>
                </a:solidFill>
              </a:rPr>
              <a:t>W</a:t>
            </a:r>
            <a:r>
              <a:rPr lang="en-US" sz="2000" i="1" baseline="30000" dirty="0">
                <a:solidFill>
                  <a:srgbClr val="006600"/>
                </a:solidFill>
              </a:rPr>
              <a:t>+</a:t>
            </a:r>
            <a:r>
              <a:rPr lang="en-US" sz="2000" i="1" dirty="0">
                <a:solidFill>
                  <a:srgbClr val="006600"/>
                </a:solidFill>
              </a:rPr>
              <a:t>,W</a:t>
            </a:r>
            <a:r>
              <a:rPr lang="en-US" sz="2000" i="1" baseline="30000" dirty="0">
                <a:solidFill>
                  <a:srgbClr val="006600"/>
                </a:solidFill>
              </a:rPr>
              <a:t>-</a:t>
            </a:r>
            <a:r>
              <a:rPr lang="en-US" sz="2000" i="1" dirty="0">
                <a:solidFill>
                  <a:srgbClr val="006600"/>
                </a:solidFill>
              </a:rPr>
              <a:t>,Z</a:t>
            </a:r>
            <a:r>
              <a:rPr lang="en-US" sz="2000" i="1" baseline="30000" dirty="0">
                <a:solidFill>
                  <a:srgbClr val="006600"/>
                </a:solidFill>
              </a:rPr>
              <a:t>0</a:t>
            </a:r>
            <a:r>
              <a:rPr lang="en-US" sz="2000" dirty="0">
                <a:solidFill>
                  <a:srgbClr val="006600"/>
                </a:solidFill>
              </a:rPr>
              <a:t> bosons acquire mass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srgbClr val="006600"/>
                </a:solidFill>
              </a:rPr>
              <a:t>The Higgs boson </a:t>
            </a:r>
            <a:r>
              <a:rPr lang="en-US" sz="2000" i="1" dirty="0">
                <a:solidFill>
                  <a:srgbClr val="006600"/>
                </a:solidFill>
              </a:rPr>
              <a:t>H</a:t>
            </a:r>
            <a:r>
              <a:rPr lang="en-US" sz="2000" dirty="0">
                <a:solidFill>
                  <a:srgbClr val="006600"/>
                </a:solidFill>
              </a:rPr>
              <a:t> appears</a:t>
            </a: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54" y="4527421"/>
            <a:ext cx="3375300" cy="5588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807" y="4509326"/>
            <a:ext cx="1634314" cy="5842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473" y="5454650"/>
            <a:ext cx="4460763" cy="2159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76300"/>
            <a:ext cx="3289300" cy="8763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26" y="243222"/>
            <a:ext cx="4660900" cy="3556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208" y="2833688"/>
            <a:ext cx="1473958" cy="8382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73" y="2959100"/>
            <a:ext cx="850959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52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18" grpId="0"/>
      <p:bldP spid="19520" grpId="0"/>
      <p:bldP spid="19522" grpId="0"/>
      <p:bldP spid="19526" grpId="0" animBg="1"/>
      <p:bldP spid="19531" grpId="0"/>
      <p:bldP spid="195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EC856-EBD7-481E-8B62-054846487509}" type="slidenum">
              <a:rPr lang="en-US"/>
              <a:pPr/>
              <a:t>15</a:t>
            </a:fld>
            <a:endParaRPr lang="en-US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            </a:t>
            </a:r>
            <a:r>
              <a:rPr lang="en-US" dirty="0" smtClean="0"/>
              <a:t>         : </a:t>
            </a:r>
            <a:r>
              <a:rPr lang="en-US" dirty="0"/>
              <a:t>The Yukawa Part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533400" y="1000108"/>
            <a:ext cx="6645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Since we have a Higgs field we can add (ad-hoc) interactions between </a:t>
            </a:r>
            <a:r>
              <a:rPr lang="en-US" sz="2000" dirty="0">
                <a:solidFill>
                  <a:srgbClr val="000099"/>
                </a:solidFill>
                <a:latin typeface="Symbol" pitchFamily="18" charset="2"/>
              </a:rPr>
              <a:t>f </a:t>
            </a:r>
            <a:r>
              <a:rPr lang="en-US" sz="2000" dirty="0">
                <a:solidFill>
                  <a:srgbClr val="000099"/>
                </a:solidFill>
              </a:rPr>
              <a:t>and the fermions in a gauge invariant way.</a:t>
            </a: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 flipH="1">
            <a:off x="6533328" y="2195718"/>
            <a:ext cx="381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6990528" y="1890918"/>
            <a:ext cx="145573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 dirty="0">
                <a:latin typeface="Lucida Calligraphy"/>
                <a:cs typeface="Lucida Calligraphy"/>
              </a:rPr>
              <a:t>L</a:t>
            </a:r>
            <a:r>
              <a:rPr lang="en-US" sz="1400" dirty="0">
                <a:latin typeface="Lucida Calligraphy"/>
                <a:cs typeface="Lucida Calligraphy"/>
              </a:rPr>
              <a:t> </a:t>
            </a:r>
            <a:r>
              <a:rPr lang="en-US" sz="1400" dirty="0"/>
              <a:t>must be Her-</a:t>
            </a:r>
          </a:p>
          <a:p>
            <a:r>
              <a:rPr lang="en-US" sz="1400" dirty="0" err="1"/>
              <a:t>mitian</a:t>
            </a:r>
            <a:r>
              <a:rPr lang="en-US" sz="1400" dirty="0"/>
              <a:t> (unitary)</a:t>
            </a: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685800" y="1905000"/>
            <a:ext cx="151336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The result is:</a:t>
            </a:r>
          </a:p>
        </p:txBody>
      </p:sp>
      <p:sp>
        <p:nvSpPr>
          <p:cNvPr id="9243" name="Text Box 27"/>
          <p:cNvSpPr txBox="1">
            <a:spLocks noChangeArrowheads="1"/>
          </p:cNvSpPr>
          <p:nvPr/>
        </p:nvSpPr>
        <p:spPr bwMode="auto">
          <a:xfrm>
            <a:off x="4191000" y="5638800"/>
            <a:ext cx="4495800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/>
              <a:t>are arbitrary complex matrices which operate in family space (3x3)</a:t>
            </a:r>
          </a:p>
          <a:p>
            <a:r>
              <a:rPr lang="en-US" sz="2000" dirty="0"/>
              <a:t>=&gt; </a:t>
            </a:r>
            <a:r>
              <a:rPr lang="en-US" sz="2000" dirty="0" err="1"/>
              <a:t>Flavour</a:t>
            </a:r>
            <a:r>
              <a:rPr lang="en-US" sz="2000" dirty="0"/>
              <a:t> physics!</a:t>
            </a:r>
          </a:p>
        </p:txBody>
      </p:sp>
      <p:sp>
        <p:nvSpPr>
          <p:cNvPr id="9244" name="Line 28"/>
          <p:cNvSpPr>
            <a:spLocks noChangeShapeType="1"/>
          </p:cNvSpPr>
          <p:nvPr/>
        </p:nvSpPr>
        <p:spPr bwMode="auto">
          <a:xfrm>
            <a:off x="3810000" y="2362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9245" name="Line 29"/>
          <p:cNvSpPr>
            <a:spLocks noChangeShapeType="1"/>
          </p:cNvSpPr>
          <p:nvPr/>
        </p:nvSpPr>
        <p:spPr bwMode="auto">
          <a:xfrm flipH="1">
            <a:off x="3941290" y="2091910"/>
            <a:ext cx="85222" cy="2702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nl-NL"/>
          </a:p>
        </p:txBody>
      </p:sp>
      <p:sp>
        <p:nvSpPr>
          <p:cNvPr id="9246" name="Line 30"/>
          <p:cNvSpPr>
            <a:spLocks noChangeShapeType="1"/>
          </p:cNvSpPr>
          <p:nvPr/>
        </p:nvSpPr>
        <p:spPr bwMode="auto">
          <a:xfrm flipH="1">
            <a:off x="4950718" y="2223326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9250" name="Line 34"/>
          <p:cNvSpPr>
            <a:spLocks noChangeShapeType="1"/>
          </p:cNvSpPr>
          <p:nvPr/>
        </p:nvSpPr>
        <p:spPr bwMode="auto">
          <a:xfrm>
            <a:off x="4407512" y="209191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9251" name="Text Box 35"/>
          <p:cNvSpPr txBox="1">
            <a:spLocks noChangeArrowheads="1"/>
          </p:cNvSpPr>
          <p:nvPr/>
        </p:nvSpPr>
        <p:spPr bwMode="auto">
          <a:xfrm>
            <a:off x="3858237" y="1820448"/>
            <a:ext cx="824906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/>
              <a:t>doublets</a:t>
            </a:r>
          </a:p>
        </p:txBody>
      </p:sp>
      <p:sp>
        <p:nvSpPr>
          <p:cNvPr id="9252" name="Text Box 36"/>
          <p:cNvSpPr txBox="1">
            <a:spLocks noChangeArrowheads="1"/>
          </p:cNvSpPr>
          <p:nvPr/>
        </p:nvSpPr>
        <p:spPr bwMode="auto">
          <a:xfrm>
            <a:off x="4950718" y="1994726"/>
            <a:ext cx="66781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/>
              <a:t>singlet</a:t>
            </a:r>
          </a:p>
        </p:txBody>
      </p:sp>
      <p:sp>
        <p:nvSpPr>
          <p:cNvPr id="9255" name="Text Box 39"/>
          <p:cNvSpPr txBox="1">
            <a:spLocks noChangeArrowheads="1"/>
          </p:cNvSpPr>
          <p:nvPr/>
        </p:nvSpPr>
        <p:spPr bwMode="auto">
          <a:xfrm>
            <a:off x="5302720" y="4710278"/>
            <a:ext cx="76200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With</a:t>
            </a:r>
            <a:r>
              <a:rPr lang="en-US" sz="1200" dirty="0"/>
              <a:t>:</a:t>
            </a:r>
          </a:p>
        </p:txBody>
      </p:sp>
      <p:sp>
        <p:nvSpPr>
          <p:cNvPr id="9256" name="Text Box 40"/>
          <p:cNvSpPr txBox="1">
            <a:spLocks noChangeArrowheads="1"/>
          </p:cNvSpPr>
          <p:nvPr/>
        </p:nvSpPr>
        <p:spPr bwMode="auto">
          <a:xfrm>
            <a:off x="5124871" y="5039380"/>
            <a:ext cx="310610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/>
              <a:t>(The </a:t>
            </a:r>
            <a:r>
              <a:rPr lang="en-US" sz="1400" dirty="0" smtClean="0"/>
              <a:t>C-conjugate </a:t>
            </a:r>
            <a:r>
              <a:rPr lang="en-US" sz="1400" dirty="0"/>
              <a:t>of </a:t>
            </a:r>
            <a:r>
              <a:rPr lang="en-US" sz="1400" dirty="0">
                <a:latin typeface="Symbol" pitchFamily="18" charset="2"/>
              </a:rPr>
              <a:t>f </a:t>
            </a:r>
          </a:p>
          <a:p>
            <a:r>
              <a:rPr lang="en-US" sz="1400" dirty="0"/>
              <a:t> To be manifestly invariant under SU(2) )</a:t>
            </a: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610" y="4674841"/>
            <a:ext cx="2940871" cy="4318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96" y="5730313"/>
            <a:ext cx="2794000" cy="419100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17" y="235486"/>
            <a:ext cx="4660900" cy="3556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94" y="2382906"/>
            <a:ext cx="74676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28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CAEB6-5C5C-4BAE-8CA4-283C6AD0B606}" type="slidenum">
              <a:rPr lang="en-US"/>
              <a:pPr/>
              <a:t>16</a:t>
            </a:fld>
            <a:endParaRPr lang="en-US"/>
          </a:p>
        </p:txBody>
      </p:sp>
      <p:sp>
        <p:nvSpPr>
          <p:cNvPr id="558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           </a:t>
            </a:r>
            <a:r>
              <a:rPr lang="en-US" dirty="0" smtClean="0"/>
              <a:t>          </a:t>
            </a:r>
            <a:r>
              <a:rPr lang="en-US" dirty="0"/>
              <a:t>: The Yukawa Part</a:t>
            </a:r>
          </a:p>
        </p:txBody>
      </p:sp>
      <p:sp>
        <p:nvSpPr>
          <p:cNvPr id="558084" name="Text Box 4"/>
          <p:cNvSpPr txBox="1">
            <a:spLocks noChangeArrowheads="1"/>
          </p:cNvSpPr>
          <p:nvPr/>
        </p:nvSpPr>
        <p:spPr bwMode="auto">
          <a:xfrm>
            <a:off x="762000" y="1219200"/>
            <a:ext cx="34365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Writing the first term explicitly:</a:t>
            </a:r>
          </a:p>
        </p:txBody>
      </p:sp>
      <p:sp>
        <p:nvSpPr>
          <p:cNvPr id="558087" name="Text Box 7"/>
          <p:cNvSpPr txBox="1">
            <a:spLocks noChangeArrowheads="1"/>
          </p:cNvSpPr>
          <p:nvPr/>
        </p:nvSpPr>
        <p:spPr bwMode="auto">
          <a:xfrm>
            <a:off x="1066800" y="5715000"/>
            <a:ext cx="6492875" cy="1015663"/>
          </a:xfrm>
          <a:prstGeom prst="rect">
            <a:avLst/>
          </a:prstGeom>
          <a:solidFill>
            <a:srgbClr val="FFCC66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u="sng" dirty="0">
                <a:solidFill>
                  <a:schemeClr val="accent2"/>
                </a:solidFill>
              </a:rPr>
              <a:t>Question: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In what aspect is this </a:t>
            </a:r>
            <a:r>
              <a:rPr lang="en-US" sz="2000" dirty="0" err="1">
                <a:solidFill>
                  <a:schemeClr val="accent2"/>
                </a:solidFill>
              </a:rPr>
              <a:t>Lagrangian</a:t>
            </a:r>
            <a:r>
              <a:rPr lang="en-US" sz="2000" dirty="0">
                <a:solidFill>
                  <a:schemeClr val="accent2"/>
                </a:solidFill>
              </a:rPr>
              <a:t> similar to the example of the nucleon-meson potential?</a:t>
            </a:r>
          </a:p>
        </p:txBody>
      </p:sp>
      <p:pic>
        <p:nvPicPr>
          <p:cNvPr id="558088" name="Picture 8" descr="yukaw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7250" y="838200"/>
            <a:ext cx="1352550" cy="1676400"/>
          </a:xfrm>
          <a:prstGeom prst="rect">
            <a:avLst/>
          </a:prstGeom>
          <a:noFill/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85" y="2818923"/>
            <a:ext cx="8130875" cy="2047336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82" y="1751776"/>
            <a:ext cx="3221010" cy="6223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17" y="235486"/>
            <a:ext cx="46609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48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87598" y="2701450"/>
            <a:ext cx="7584625" cy="26733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For</a:t>
            </a:r>
            <a:endParaRPr lang="nl-NL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CAEB6-5C5C-4BAE-8CA4-283C6AD0B606}" type="slidenum">
              <a:rPr lang="en-US"/>
              <a:pPr/>
              <a:t>17</a:t>
            </a:fld>
            <a:endParaRPr lang="en-US"/>
          </a:p>
        </p:txBody>
      </p:sp>
      <p:sp>
        <p:nvSpPr>
          <p:cNvPr id="558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           </a:t>
            </a:r>
            <a:r>
              <a:rPr lang="en-US" dirty="0" smtClean="0"/>
              <a:t>          </a:t>
            </a:r>
            <a:r>
              <a:rPr lang="en-US" dirty="0"/>
              <a:t>: The Yukawa Part</a:t>
            </a:r>
          </a:p>
        </p:txBody>
      </p:sp>
      <p:sp>
        <p:nvSpPr>
          <p:cNvPr id="558084" name="Text Box 4"/>
          <p:cNvSpPr txBox="1">
            <a:spLocks noChangeArrowheads="1"/>
          </p:cNvSpPr>
          <p:nvPr/>
        </p:nvSpPr>
        <p:spPr bwMode="auto">
          <a:xfrm>
            <a:off x="762000" y="1219200"/>
            <a:ext cx="34365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Writing the first term explicitly:</a:t>
            </a:r>
          </a:p>
        </p:txBody>
      </p:sp>
      <p:sp>
        <p:nvSpPr>
          <p:cNvPr id="558087" name="Text Box 7"/>
          <p:cNvSpPr txBox="1">
            <a:spLocks noChangeArrowheads="1"/>
          </p:cNvSpPr>
          <p:nvPr/>
        </p:nvSpPr>
        <p:spPr bwMode="auto">
          <a:xfrm>
            <a:off x="1066800" y="5715000"/>
            <a:ext cx="6492875" cy="1015663"/>
          </a:xfrm>
          <a:prstGeom prst="rect">
            <a:avLst/>
          </a:prstGeom>
          <a:solidFill>
            <a:srgbClr val="FFCC66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u="sng" dirty="0">
                <a:solidFill>
                  <a:schemeClr val="accent2"/>
                </a:solidFill>
              </a:rPr>
              <a:t>Question: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In what aspect is this </a:t>
            </a:r>
            <a:r>
              <a:rPr lang="en-US" sz="2000" dirty="0" err="1">
                <a:solidFill>
                  <a:schemeClr val="accent2"/>
                </a:solidFill>
              </a:rPr>
              <a:t>Lagrangian</a:t>
            </a:r>
            <a:r>
              <a:rPr lang="en-US" sz="2000" dirty="0">
                <a:solidFill>
                  <a:schemeClr val="accent2"/>
                </a:solidFill>
              </a:rPr>
              <a:t> similar to the example of the nucleon-meson potential?</a:t>
            </a:r>
          </a:p>
        </p:txBody>
      </p:sp>
      <p:pic>
        <p:nvPicPr>
          <p:cNvPr id="558088" name="Picture 8" descr="yukaw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7250" y="838200"/>
            <a:ext cx="1352550" cy="1676400"/>
          </a:xfrm>
          <a:prstGeom prst="rect">
            <a:avLst/>
          </a:prstGeom>
          <a:noFill/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82" y="1751776"/>
            <a:ext cx="3277140" cy="622300"/>
          </a:xfrm>
          <a:prstGeom prst="rect">
            <a:avLst/>
          </a:prstGeom>
        </p:spPr>
      </p:pic>
      <p:pic>
        <p:nvPicPr>
          <p:cNvPr id="4" name="Picture 3" descr="latex-image-1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45" y="4904679"/>
            <a:ext cx="5511800" cy="2667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00100" y="4356426"/>
            <a:ext cx="5281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For the </a:t>
            </a:r>
            <a:r>
              <a:rPr lang="nl-NL" dirty="0" err="1" smtClean="0"/>
              <a:t>nucleon</a:t>
            </a:r>
            <a:r>
              <a:rPr lang="nl-NL" dirty="0" smtClean="0"/>
              <a:t> </a:t>
            </a:r>
            <a:r>
              <a:rPr lang="nl-NL" dirty="0" err="1" smtClean="0"/>
              <a:t>potential</a:t>
            </a:r>
            <a:r>
              <a:rPr lang="nl-NL" dirty="0" smtClean="0"/>
              <a:t> we had </a:t>
            </a:r>
            <a:r>
              <a:rPr lang="nl-NL" dirty="0" err="1" smtClean="0"/>
              <a:t>an</a:t>
            </a:r>
            <a:r>
              <a:rPr lang="nl-NL" dirty="0" smtClean="0"/>
              <a:t> </a:t>
            </a:r>
            <a:r>
              <a:rPr lang="nl-NL" dirty="0" err="1" smtClean="0"/>
              <a:t>interaction</a:t>
            </a:r>
            <a:r>
              <a:rPr lang="nl-NL" dirty="0" smtClean="0"/>
              <a:t> term: </a:t>
            </a:r>
            <a:endParaRPr lang="nl-NL" dirty="0"/>
          </a:p>
        </p:txBody>
      </p:sp>
      <p:pic>
        <p:nvPicPr>
          <p:cNvPr id="7" name="Picture 6" descr="latex-image-1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82" y="2937544"/>
            <a:ext cx="7388695" cy="11557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17" y="184686"/>
            <a:ext cx="46609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72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71472" y="1691406"/>
            <a:ext cx="5214974" cy="3429024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CC66"/>
              </a:solidFill>
            </a:endParaRPr>
          </a:p>
        </p:txBody>
      </p:sp>
      <p:sp>
        <p:nvSpPr>
          <p:cNvPr id="1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FCBC0-727C-4971-8A82-F064396B448D}" type="slidenum">
              <a:rPr lang="en-US"/>
              <a:pPr/>
              <a:t>18</a:t>
            </a:fld>
            <a:endParaRPr lang="en-US"/>
          </a:p>
        </p:txBody>
      </p:sp>
      <p:sp>
        <p:nvSpPr>
          <p:cNvPr id="61456" name="Rectangle 16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/>
              <a:t>                                   </a:t>
            </a:r>
            <a:r>
              <a:rPr lang="en-US" dirty="0" smtClean="0"/>
              <a:t>        </a:t>
            </a:r>
            <a:r>
              <a:rPr lang="en-US" dirty="0"/>
              <a:t>: The Yukawa Part</a:t>
            </a: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685800" y="1724748"/>
            <a:ext cx="2525307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33CC"/>
                </a:solidFill>
              </a:rPr>
              <a:t>Exercise</a:t>
            </a:r>
            <a:r>
              <a:rPr lang="en-US" dirty="0">
                <a:solidFill>
                  <a:srgbClr val="0033CC"/>
                </a:solidFill>
              </a:rPr>
              <a:t> (intuitive proof) </a:t>
            </a:r>
          </a:p>
          <a:p>
            <a:r>
              <a:rPr lang="en-US" dirty="0">
                <a:solidFill>
                  <a:srgbClr val="0033CC"/>
                </a:solidFill>
              </a:rPr>
              <a:t>Show that:</a:t>
            </a: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685800" y="2334348"/>
            <a:ext cx="5162550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The </a:t>
            </a:r>
            <a:r>
              <a:rPr lang="en-US" dirty="0" err="1"/>
              <a:t>hermiticity</a:t>
            </a:r>
            <a:r>
              <a:rPr lang="en-US" dirty="0"/>
              <a:t> of the </a:t>
            </a:r>
            <a:r>
              <a:rPr lang="en-US" dirty="0" err="1"/>
              <a:t>Lagrangian</a:t>
            </a:r>
            <a:r>
              <a:rPr lang="en-US" dirty="0"/>
              <a:t> implies that there are terms in pairs of the form:</a:t>
            </a:r>
          </a:p>
        </p:txBody>
      </p:sp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685800" y="3629748"/>
            <a:ext cx="414178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However a transformation under CP gives:</a:t>
            </a:r>
          </a:p>
        </p:txBody>
      </p:sp>
      <p:sp>
        <p:nvSpPr>
          <p:cNvPr id="61453" name="Text Box 13"/>
          <p:cNvSpPr txBox="1">
            <a:spLocks noChangeArrowheads="1"/>
          </p:cNvSpPr>
          <p:nvPr/>
        </p:nvSpPr>
        <p:spPr bwMode="auto">
          <a:xfrm>
            <a:off x="671768" y="4521123"/>
            <a:ext cx="507113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 and leaves the coefficients</a:t>
            </a:r>
            <a:r>
              <a:rPr lang="en-US" i="1" dirty="0"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FF"/>
                </a:solidFill>
                <a:latin typeface="Times New Roman" pitchFamily="18" charset="0"/>
              </a:rPr>
              <a:t>Y</a:t>
            </a:r>
            <a:r>
              <a:rPr lang="en-US" sz="2400" i="1" baseline="-25000" dirty="0" err="1">
                <a:solidFill>
                  <a:srgbClr val="FF00FF"/>
                </a:solidFill>
                <a:latin typeface="Times New Roman" pitchFamily="18" charset="0"/>
              </a:rPr>
              <a:t>ij</a:t>
            </a:r>
            <a:r>
              <a:rPr lang="en-US" sz="2400" dirty="0"/>
              <a:t> </a:t>
            </a:r>
            <a:r>
              <a:rPr lang="en-US" dirty="0"/>
              <a:t> and  </a:t>
            </a:r>
            <a:r>
              <a:rPr lang="en-US" sz="2400" i="1" dirty="0" err="1">
                <a:solidFill>
                  <a:srgbClr val="FF00FF"/>
                </a:solidFill>
                <a:latin typeface="Times New Roman" pitchFamily="18" charset="0"/>
              </a:rPr>
              <a:t>Y</a:t>
            </a:r>
            <a:r>
              <a:rPr lang="en-US" sz="2400" i="1" baseline="-25000" dirty="0" err="1">
                <a:solidFill>
                  <a:srgbClr val="FF00FF"/>
                </a:solidFill>
                <a:latin typeface="Times New Roman" pitchFamily="18" charset="0"/>
              </a:rPr>
              <a:t>ij</a:t>
            </a:r>
            <a:r>
              <a:rPr lang="en-US" sz="2400" i="1" baseline="30000" dirty="0">
                <a:solidFill>
                  <a:srgbClr val="FF00FF"/>
                </a:solidFill>
                <a:latin typeface="Times New Roman" pitchFamily="18" charset="0"/>
              </a:rPr>
              <a:t>*</a:t>
            </a:r>
            <a:r>
              <a:rPr lang="en-US" i="1" baseline="30000" dirty="0">
                <a:latin typeface="Times New Roman" pitchFamily="18" charset="0"/>
              </a:rPr>
              <a:t> </a:t>
            </a:r>
            <a:r>
              <a:rPr lang="en-US" dirty="0"/>
              <a:t>unchanged</a:t>
            </a:r>
          </a:p>
        </p:txBody>
      </p:sp>
      <p:sp>
        <p:nvSpPr>
          <p:cNvPr id="61454" name="Text Box 14"/>
          <p:cNvSpPr txBox="1">
            <a:spLocks noChangeArrowheads="1"/>
          </p:cNvSpPr>
          <p:nvPr/>
        </p:nvSpPr>
        <p:spPr bwMode="auto">
          <a:xfrm>
            <a:off x="5943600" y="4289433"/>
            <a:ext cx="2971800" cy="830997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6600"/>
                </a:solidFill>
              </a:rPr>
              <a:t>CP is conserved in </a:t>
            </a:r>
            <a:r>
              <a:rPr lang="en-US" sz="2400" i="1" dirty="0" err="1">
                <a:solidFill>
                  <a:srgbClr val="006600"/>
                </a:solidFill>
                <a:latin typeface="Lucida Calligraphy"/>
              </a:rPr>
              <a:t>L</a:t>
            </a:r>
            <a:r>
              <a:rPr lang="en-US" sz="2400" i="1" baseline="-25000" dirty="0" err="1">
                <a:solidFill>
                  <a:srgbClr val="006600"/>
                </a:solidFill>
                <a:latin typeface="Times New Roman" pitchFamily="18" charset="0"/>
              </a:rPr>
              <a:t>Yukawa</a:t>
            </a:r>
            <a:r>
              <a:rPr lang="en-US" sz="2400" i="1" dirty="0">
                <a:solidFill>
                  <a:srgbClr val="006600"/>
                </a:solidFill>
              </a:rPr>
              <a:t> </a:t>
            </a:r>
            <a:r>
              <a:rPr lang="en-US" sz="2000" dirty="0">
                <a:solidFill>
                  <a:srgbClr val="006600"/>
                </a:solidFill>
              </a:rPr>
              <a:t>only if  </a:t>
            </a:r>
            <a:r>
              <a:rPr lang="en-US" sz="2400" i="1" dirty="0" err="1">
                <a:solidFill>
                  <a:srgbClr val="FF00FF"/>
                </a:solidFill>
                <a:latin typeface="Times New Roman" pitchFamily="18" charset="0"/>
              </a:rPr>
              <a:t>Y</a:t>
            </a:r>
            <a:r>
              <a:rPr lang="en-US" sz="2400" i="1" baseline="-25000" dirty="0" err="1">
                <a:solidFill>
                  <a:srgbClr val="FF00FF"/>
                </a:solidFill>
                <a:latin typeface="Times New Roman" pitchFamily="18" charset="0"/>
              </a:rPr>
              <a:t>ij</a:t>
            </a:r>
            <a:r>
              <a:rPr lang="en-US" sz="2400" dirty="0">
                <a:solidFill>
                  <a:srgbClr val="006600"/>
                </a:solidFill>
              </a:rPr>
              <a:t> = </a:t>
            </a:r>
            <a:r>
              <a:rPr lang="en-US" sz="2400" i="1" dirty="0" err="1">
                <a:solidFill>
                  <a:srgbClr val="FF00FF"/>
                </a:solidFill>
                <a:latin typeface="Times New Roman" pitchFamily="18" charset="0"/>
              </a:rPr>
              <a:t>Y</a:t>
            </a:r>
            <a:r>
              <a:rPr lang="en-US" sz="2400" i="1" baseline="-25000" dirty="0" err="1">
                <a:solidFill>
                  <a:srgbClr val="FF00FF"/>
                </a:solidFill>
                <a:latin typeface="Times New Roman" pitchFamily="18" charset="0"/>
              </a:rPr>
              <a:t>ij</a:t>
            </a:r>
            <a:r>
              <a:rPr lang="en-US" sz="2400" i="1" baseline="30000" dirty="0">
                <a:solidFill>
                  <a:srgbClr val="FF00FF"/>
                </a:solidFill>
                <a:latin typeface="Times New Roman" pitchFamily="18" charset="0"/>
              </a:rPr>
              <a:t>*</a:t>
            </a:r>
            <a:endParaRPr lang="en-US" sz="2400" i="1" baseline="30000" dirty="0">
              <a:solidFill>
                <a:srgbClr val="006600"/>
              </a:solidFill>
              <a:latin typeface="Times New Roman" pitchFamily="18" charset="0"/>
            </a:endParaRPr>
          </a:p>
        </p:txBody>
      </p:sp>
      <p:sp>
        <p:nvSpPr>
          <p:cNvPr id="61461" name="Text Box 21"/>
          <p:cNvSpPr txBox="1">
            <a:spLocks noChangeArrowheads="1"/>
          </p:cNvSpPr>
          <p:nvPr/>
        </p:nvSpPr>
        <p:spPr bwMode="auto">
          <a:xfrm>
            <a:off x="562095" y="5703373"/>
            <a:ext cx="3661234" cy="461665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In general </a:t>
            </a:r>
            <a:r>
              <a:rPr lang="en-US" sz="2400" i="1" dirty="0" err="1">
                <a:solidFill>
                  <a:srgbClr val="FF0000"/>
                </a:solidFill>
                <a:latin typeface="Lucida Calligraphy"/>
              </a:rPr>
              <a:t>L</a:t>
            </a:r>
            <a:r>
              <a:rPr lang="en-US" sz="2400" i="1" baseline="-25000" dirty="0" err="1">
                <a:solidFill>
                  <a:srgbClr val="FF0000"/>
                </a:solidFill>
                <a:latin typeface="Times New Roman" pitchFamily="18" charset="0"/>
              </a:rPr>
              <a:t>Yukawa</a:t>
            </a:r>
            <a:r>
              <a:rPr lang="en-US" sz="2000" dirty="0">
                <a:solidFill>
                  <a:srgbClr val="FF0000"/>
                </a:solidFill>
              </a:rPr>
              <a:t> is CP violating</a:t>
            </a:r>
            <a:endParaRPr lang="en-US" sz="2000" i="1" baseline="30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1463" name="Text Box 23"/>
          <p:cNvSpPr txBox="1">
            <a:spLocks noChangeArrowheads="1"/>
          </p:cNvSpPr>
          <p:nvPr/>
        </p:nvSpPr>
        <p:spPr bwMode="auto">
          <a:xfrm>
            <a:off x="5012246" y="5503318"/>
            <a:ext cx="283635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Formally, CP is violated if:</a:t>
            </a: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46" y="6041421"/>
            <a:ext cx="3616357" cy="3302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68" y="3060164"/>
            <a:ext cx="4140200" cy="3556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313" y="4169500"/>
            <a:ext cx="3416300" cy="3175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00948"/>
            <a:ext cx="4254500" cy="3556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17" y="235486"/>
            <a:ext cx="46609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26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AFC0-B36C-4522-939B-C7A7DE26FAFF}" type="slidenum">
              <a:rPr lang="en-US"/>
              <a:pPr/>
              <a:t>19</a:t>
            </a:fld>
            <a:endParaRPr lang="en-US"/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-12700" y="4763"/>
            <a:ext cx="9144000" cy="762000"/>
          </a:xfrm>
        </p:spPr>
        <p:txBody>
          <a:bodyPr/>
          <a:lstStyle/>
          <a:p>
            <a:r>
              <a:rPr lang="en-US" dirty="0"/>
              <a:t>                                  </a:t>
            </a:r>
            <a:r>
              <a:rPr lang="en-US" dirty="0" smtClean="0"/>
              <a:t>         : </a:t>
            </a:r>
            <a:r>
              <a:rPr lang="en-US" dirty="0"/>
              <a:t>The Yukawa Part</a:t>
            </a: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838200" y="1219200"/>
            <a:ext cx="693209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There are 3 Yukawa matrices (in the case of </a:t>
            </a:r>
            <a:r>
              <a:rPr lang="en-US" sz="2000" dirty="0" err="1">
                <a:solidFill>
                  <a:srgbClr val="000099"/>
                </a:solidFill>
              </a:rPr>
              <a:t>massless</a:t>
            </a:r>
            <a:r>
              <a:rPr lang="en-US" sz="2000" dirty="0">
                <a:solidFill>
                  <a:srgbClr val="000099"/>
                </a:solidFill>
              </a:rPr>
              <a:t> neutrino’s):</a:t>
            </a:r>
          </a:p>
        </p:txBody>
      </p:sp>
      <p:graphicFrame>
        <p:nvGraphicFramePr>
          <p:cNvPr id="39944" name="Object 8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447800" y="1828800"/>
          <a:ext cx="27432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07" name="Equation" r:id="rId3" imgW="1143000" imgH="253800" progId="Equation.3">
                  <p:embed/>
                </p:oleObj>
              </mc:Choice>
              <mc:Fallback>
                <p:oleObj name="Equation" r:id="rId3" imgW="11430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828800"/>
                        <a:ext cx="27432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914400" y="2743200"/>
            <a:ext cx="4242252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Each matrix is 3x3 complex:</a:t>
            </a:r>
          </a:p>
          <a:p>
            <a:pPr>
              <a:buFontTx/>
              <a:buChar char="•"/>
            </a:pPr>
            <a:r>
              <a:rPr lang="en-US" sz="2000" dirty="0"/>
              <a:t> 27 real parameters</a:t>
            </a:r>
          </a:p>
          <a:p>
            <a:pPr>
              <a:buFontTx/>
              <a:buChar char="•"/>
            </a:pPr>
            <a:r>
              <a:rPr lang="en-US" sz="2000" dirty="0"/>
              <a:t> 27 imaginary parameters   (“phases”)</a:t>
            </a:r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914400" y="4038600"/>
            <a:ext cx="7904163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>
                <a:solidFill>
                  <a:srgbClr val="000099"/>
                </a:solidFill>
                <a:cs typeface="Arial" pitchFamily="34" charset="0"/>
              </a:rPr>
              <a:t> many of the parameters are equivalent, since the physics described            by  one set of couplings is the same as another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>
                <a:solidFill>
                  <a:srgbClr val="000099"/>
                </a:solidFill>
                <a:cs typeface="Arial" pitchFamily="34" charset="0"/>
              </a:rPr>
              <a:t> It can be shown </a:t>
            </a:r>
            <a:r>
              <a:rPr lang="en-US" sz="2000" dirty="0" smtClean="0">
                <a:solidFill>
                  <a:srgbClr val="000099"/>
                </a:solidFill>
                <a:cs typeface="Arial" pitchFamily="34" charset="0"/>
              </a:rPr>
              <a:t>that </a:t>
            </a:r>
            <a:r>
              <a:rPr lang="en-US" sz="2000" dirty="0">
                <a:solidFill>
                  <a:srgbClr val="000099"/>
                </a:solidFill>
                <a:cs typeface="Arial" pitchFamily="34" charset="0"/>
              </a:rPr>
              <a:t>the independent parameters are:</a:t>
            </a:r>
          </a:p>
          <a:p>
            <a:pPr lvl="1">
              <a:buFontTx/>
              <a:buChar char="•"/>
            </a:pPr>
            <a:r>
              <a:rPr lang="en-US" sz="2000" dirty="0">
                <a:cs typeface="Arial" pitchFamily="34" charset="0"/>
              </a:rPr>
              <a:t> 12 real </a:t>
            </a:r>
            <a:r>
              <a:rPr lang="en-US" sz="2000" dirty="0" smtClean="0">
                <a:cs typeface="Arial" pitchFamily="34" charset="0"/>
              </a:rPr>
              <a:t>parameters (9 masses, 3 mixing angles)</a:t>
            </a:r>
            <a:endParaRPr lang="en-US" sz="2000" dirty="0">
              <a:cs typeface="Arial" pitchFamily="34" charset="0"/>
            </a:endParaRPr>
          </a:p>
          <a:p>
            <a:pPr lvl="1">
              <a:buFontTx/>
              <a:buChar char="•"/>
            </a:pPr>
            <a:r>
              <a:rPr lang="en-US" sz="2000" dirty="0">
                <a:cs typeface="Arial" pitchFamily="34" charset="0"/>
              </a:rPr>
              <a:t> 1 imaginary phase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>
                <a:solidFill>
                  <a:srgbClr val="000099"/>
                </a:solidFill>
                <a:cs typeface="Arial" pitchFamily="34" charset="0"/>
              </a:rPr>
              <a:t>This single phase is the source of all CP violation in the Standard Model</a:t>
            </a:r>
          </a:p>
        </p:txBody>
      </p:sp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6400800" y="6172200"/>
            <a:ext cx="1835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……Revisit later</a:t>
            </a: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17" y="235486"/>
            <a:ext cx="46609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73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AFE4-4B33-4DBB-9FAD-7662ABDA4812}" type="slidenum">
              <a:rPr lang="en-US"/>
              <a:pPr/>
              <a:t>2</a:t>
            </a:fld>
            <a:endParaRPr lang="en-US"/>
          </a:p>
        </p:txBody>
      </p:sp>
      <p:sp>
        <p:nvSpPr>
          <p:cNvPr id="518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/>
              <a:t>CP in the Standard Model Lagrangian</a:t>
            </a:r>
            <a:br>
              <a:rPr lang="en-US" sz="3200"/>
            </a:br>
            <a:r>
              <a:rPr lang="en-US" sz="2400"/>
              <a:t>(The origin of the CKM-matrix)</a:t>
            </a:r>
          </a:p>
        </p:txBody>
      </p:sp>
      <p:pic>
        <p:nvPicPr>
          <p:cNvPr id="518148" name="Picture 4" descr="formula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447800"/>
            <a:ext cx="8458200" cy="4725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047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4158-300D-4A26-957B-A51430C49106}" type="slidenum">
              <a:rPr lang="en-US"/>
              <a:pPr/>
              <a:t>20</a:t>
            </a:fld>
            <a:endParaRPr lang="en-US"/>
          </a:p>
        </p:txBody>
      </p:sp>
      <p:sp>
        <p:nvSpPr>
          <p:cNvPr id="519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far, so </a:t>
            </a:r>
            <a:r>
              <a:rPr lang="en-US" dirty="0" smtClean="0"/>
              <a:t>good…?</a:t>
            </a:r>
            <a:endParaRPr lang="en-US" dirty="0"/>
          </a:p>
        </p:txBody>
      </p:sp>
      <p:pic>
        <p:nvPicPr>
          <p:cNvPr id="694286" name="Picture 14" descr="http://www.funnyhub.com/pictures/img/bush-thinking-har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857232"/>
            <a:ext cx="3619500" cy="2971800"/>
          </a:xfrm>
          <a:prstGeom prst="rect">
            <a:avLst/>
          </a:prstGeom>
          <a:noFill/>
        </p:spPr>
      </p:pic>
      <p:sp>
        <p:nvSpPr>
          <p:cNvPr id="694288" name="AutoShape 16" descr="http://www.ldesign.com/Images/Essays/GlobalWarming/Part3/2104SU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6" name="Picture 5" descr="Merk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3586186"/>
            <a:ext cx="2600325" cy="3200400"/>
          </a:xfrm>
          <a:prstGeom prst="rect">
            <a:avLst/>
          </a:prstGeom>
          <a:noFill/>
        </p:spPr>
      </p:pic>
      <p:pic>
        <p:nvPicPr>
          <p:cNvPr id="692226" name="Picture 2" descr="http://www.ldesign.com/Images/Essays/GlobalWarming/Part3/2104SU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6" y="2214554"/>
            <a:ext cx="2857500" cy="3257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3461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9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69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Hope </a:t>
            </a:r>
            <a:r>
              <a:rPr lang="nl-NL" dirty="0" err="1" smtClean="0"/>
              <a:t>not</a:t>
            </a:r>
            <a:r>
              <a:rPr lang="nl-NL" dirty="0" smtClean="0"/>
              <a:t>…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18-12-2007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/>
              <a:pPr/>
              <a:t>21</a:t>
            </a:fld>
            <a:endParaRPr lang="nl-NL"/>
          </a:p>
        </p:txBody>
      </p:sp>
      <p:pic>
        <p:nvPicPr>
          <p:cNvPr id="6" name="Picture 6" descr="http://media3.guzer.com/pictures/scary_fac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54736" y="3485428"/>
            <a:ext cx="2517462" cy="3229720"/>
          </a:xfrm>
          <a:prstGeom prst="rect">
            <a:avLst/>
          </a:prstGeom>
          <a:noFill/>
        </p:spPr>
      </p:pic>
      <p:pic>
        <p:nvPicPr>
          <p:cNvPr id="8" name="Picture 10" descr="http://www.mousetrax.com/MVP_Pics/dian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43380"/>
            <a:ext cx="3508649" cy="2643182"/>
          </a:xfrm>
          <a:prstGeom prst="rect">
            <a:avLst/>
          </a:prstGeom>
          <a:noFill/>
        </p:spPr>
      </p:pic>
      <p:pic>
        <p:nvPicPr>
          <p:cNvPr id="9" name="Picture 4" descr="http://www.imagestation.com/picture/sraid225/p6eca04ab225951c10066de3516a375bc/e8c8c27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857260"/>
            <a:ext cx="2786061" cy="3714748"/>
          </a:xfrm>
          <a:prstGeom prst="rect">
            <a:avLst/>
          </a:prstGeom>
          <a:noFill/>
        </p:spPr>
      </p:pic>
      <p:pic>
        <p:nvPicPr>
          <p:cNvPr id="10" name="Picture 2" descr="http://www.hep.upenn.edu/SNO/images/joke2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928686"/>
            <a:ext cx="3143272" cy="2357454"/>
          </a:xfrm>
          <a:prstGeom prst="rect">
            <a:avLst/>
          </a:prstGeom>
          <a:noFill/>
        </p:spPr>
      </p:pic>
      <p:pic>
        <p:nvPicPr>
          <p:cNvPr id="11" name="Picture 12" descr="http://www.crestock.com/images/300000-309999/303074-x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857232"/>
            <a:ext cx="2790825" cy="3238500"/>
          </a:xfrm>
          <a:prstGeom prst="rect">
            <a:avLst/>
          </a:prstGeom>
          <a:noFill/>
        </p:spPr>
      </p:pic>
      <p:pic>
        <p:nvPicPr>
          <p:cNvPr id="1108994" name="Picture 2" descr="http://a.movies.com/i/features/nicholson/nicholson_1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57950" y="2786058"/>
            <a:ext cx="2571750" cy="3933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861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108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F78B-5003-4FA1-A6D2-B74320005D1A}" type="slidenum">
              <a:rPr lang="en-US"/>
              <a:pPr/>
              <a:t>22</a:t>
            </a:fld>
            <a:endParaRPr lang="en-US"/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/>
              <a:t>                                 : The Fermion Masses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1981200" y="0"/>
            <a:ext cx="7683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FFFF"/>
                </a:solidFill>
              </a:rPr>
              <a:t>S.S.B</a:t>
            </a: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609600" y="990600"/>
            <a:ext cx="364683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Start with the Yukawa </a:t>
            </a:r>
            <a:r>
              <a:rPr lang="en-US" sz="2000" dirty="0" err="1">
                <a:solidFill>
                  <a:srgbClr val="000099"/>
                </a:solidFill>
              </a:rPr>
              <a:t>Lagrangian</a:t>
            </a:r>
            <a:endParaRPr lang="en-US" sz="2000" dirty="0">
              <a:solidFill>
                <a:srgbClr val="000099"/>
              </a:solidFill>
            </a:endParaRPr>
          </a:p>
        </p:txBody>
      </p:sp>
      <p:sp>
        <p:nvSpPr>
          <p:cNvPr id="45068" name="Text Box 12"/>
          <p:cNvSpPr txBox="1">
            <a:spLocks noChangeArrowheads="1"/>
          </p:cNvSpPr>
          <p:nvPr/>
        </p:nvSpPr>
        <p:spPr bwMode="auto">
          <a:xfrm>
            <a:off x="609600" y="3429000"/>
            <a:ext cx="498893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After which the following mass term emerges:</a:t>
            </a:r>
          </a:p>
        </p:txBody>
      </p:sp>
      <p:sp>
        <p:nvSpPr>
          <p:cNvPr id="45071" name="Text Box 15"/>
          <p:cNvSpPr txBox="1">
            <a:spLocks noChangeArrowheads="1"/>
          </p:cNvSpPr>
          <p:nvPr/>
        </p:nvSpPr>
        <p:spPr bwMode="auto">
          <a:xfrm>
            <a:off x="1286541" y="5247168"/>
            <a:ext cx="5905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with</a:t>
            </a:r>
          </a:p>
        </p:txBody>
      </p:sp>
      <p:sp>
        <p:nvSpPr>
          <p:cNvPr id="45073" name="Text Box 17"/>
          <p:cNvSpPr txBox="1">
            <a:spLocks noChangeArrowheads="1"/>
          </p:cNvSpPr>
          <p:nvPr/>
        </p:nvSpPr>
        <p:spPr bwMode="auto">
          <a:xfrm>
            <a:off x="1893319" y="6083943"/>
            <a:ext cx="4939411" cy="461665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Lucida Calligraphy"/>
                <a:cs typeface="Lucida Calligraphy"/>
              </a:rPr>
              <a:t>L</a:t>
            </a:r>
            <a:r>
              <a:rPr lang="en-US" sz="2400" b="1" i="1" baseline="-25000" dirty="0" err="1">
                <a:solidFill>
                  <a:srgbClr val="FF0000"/>
                </a:solidFill>
                <a:latin typeface="Times New Roman" pitchFamily="18" charset="0"/>
              </a:rPr>
              <a:t>Mass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is CP violating in a similar way as </a:t>
            </a:r>
            <a:r>
              <a:rPr lang="en-US" sz="2400" dirty="0" err="1">
                <a:solidFill>
                  <a:srgbClr val="FF0000"/>
                </a:solidFill>
                <a:latin typeface="Lucida Calligraphy"/>
                <a:cs typeface="Lucida Calligraphy"/>
              </a:rPr>
              <a:t>L</a:t>
            </a:r>
            <a:r>
              <a:rPr lang="en-US" sz="2400" i="1" baseline="-25000" dirty="0" err="1">
                <a:solidFill>
                  <a:srgbClr val="FF0000"/>
                </a:solidFill>
                <a:latin typeface="Times New Roman" pitchFamily="18" charset="0"/>
              </a:rPr>
              <a:t>Yuk</a:t>
            </a:r>
            <a:endParaRPr lang="en-US" sz="2400" i="1" baseline="-25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72066" y="2571744"/>
            <a:ext cx="3143272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nl-NL" b="1" i="1" dirty="0" smtClean="0">
                <a:latin typeface="Times New Roman"/>
                <a:cs typeface="Times New Roman"/>
              </a:rPr>
              <a:t>v</a:t>
            </a:r>
            <a:r>
              <a:rPr lang="nl-NL" dirty="0" smtClean="0"/>
              <a:t> is </a:t>
            </a:r>
            <a:r>
              <a:rPr lang="nl-NL" dirty="0" err="1" smtClean="0"/>
              <a:t>vacuum</a:t>
            </a:r>
            <a:r>
              <a:rPr lang="nl-NL" dirty="0" smtClean="0"/>
              <a:t> </a:t>
            </a:r>
            <a:r>
              <a:rPr lang="nl-NL" dirty="0" err="1" smtClean="0"/>
              <a:t>expectation</a:t>
            </a:r>
            <a:r>
              <a:rPr lang="nl-NL" dirty="0" smtClean="0"/>
              <a:t> </a:t>
            </a:r>
            <a:r>
              <a:rPr lang="nl-NL" dirty="0" err="1" smtClean="0"/>
              <a:t>value</a:t>
            </a:r>
            <a:r>
              <a:rPr lang="nl-NL" dirty="0" smtClean="0"/>
              <a:t> of the </a:t>
            </a:r>
            <a:r>
              <a:rPr lang="nl-NL" dirty="0" err="1" smtClean="0"/>
              <a:t>Higgs</a:t>
            </a:r>
            <a:r>
              <a:rPr lang="nl-NL" dirty="0" smtClean="0"/>
              <a:t> </a:t>
            </a:r>
            <a:r>
              <a:rPr lang="nl-NL" dirty="0" err="1" smtClean="0"/>
              <a:t>potential</a:t>
            </a:r>
            <a:endParaRPr lang="nl-NL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90" y="241562"/>
            <a:ext cx="2552700" cy="317500"/>
          </a:xfrm>
          <a:prstGeom prst="rect">
            <a:avLst/>
          </a:prstGeom>
        </p:spPr>
      </p:pic>
      <p:pic>
        <p:nvPicPr>
          <p:cNvPr id="5" name="Picture 4" descr="latex-image-1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46" y="1637230"/>
            <a:ext cx="8153400" cy="622300"/>
          </a:xfrm>
          <a:prstGeom prst="rect">
            <a:avLst/>
          </a:prstGeom>
        </p:spPr>
      </p:pic>
      <p:pic>
        <p:nvPicPr>
          <p:cNvPr id="6" name="Picture 5" descr="latex-image-1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19" y="4025900"/>
            <a:ext cx="7112000" cy="927100"/>
          </a:xfrm>
          <a:prstGeom prst="rect">
            <a:avLst/>
          </a:prstGeom>
        </p:spPr>
      </p:pic>
      <p:pic>
        <p:nvPicPr>
          <p:cNvPr id="9" name="Picture 8" descr="latex-image-1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293" y="5193978"/>
            <a:ext cx="5600700" cy="508000"/>
          </a:xfrm>
          <a:prstGeom prst="rect">
            <a:avLst/>
          </a:prstGeom>
        </p:spPr>
      </p:pic>
      <p:pic>
        <p:nvPicPr>
          <p:cNvPr id="10" name="Picture 9" descr="latex-image-1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58" y="2595775"/>
            <a:ext cx="37465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27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39B6E-168F-478C-A8E2-81A3D226EE1E}" type="slidenum">
              <a:rPr lang="en-US"/>
              <a:pPr/>
              <a:t>23</a:t>
            </a:fld>
            <a:endParaRPr lang="en-US"/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/>
              <a:t>                                 : The Fermion Masses</a:t>
            </a: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2057400" y="0"/>
            <a:ext cx="7683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FFFF"/>
                </a:solidFill>
              </a:rPr>
              <a:t>S.S.B</a:t>
            </a:r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457200" y="838200"/>
            <a:ext cx="295228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Writing in an explicit form:</a:t>
            </a:r>
          </a:p>
        </p:txBody>
      </p:sp>
      <p:sp>
        <p:nvSpPr>
          <p:cNvPr id="73736" name="Line 8"/>
          <p:cNvSpPr>
            <a:spLocks noChangeShapeType="1"/>
          </p:cNvSpPr>
          <p:nvPr/>
        </p:nvSpPr>
        <p:spPr bwMode="auto">
          <a:xfrm>
            <a:off x="228600" y="22860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228600" y="2438400"/>
            <a:ext cx="884941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The matrices </a:t>
            </a:r>
            <a:r>
              <a:rPr lang="en-US" sz="2400" i="1" dirty="0">
                <a:solidFill>
                  <a:srgbClr val="006600"/>
                </a:solidFill>
                <a:latin typeface="Times New Roman" pitchFamily="18" charset="0"/>
              </a:rPr>
              <a:t>M</a:t>
            </a:r>
            <a:r>
              <a:rPr lang="en-US" dirty="0"/>
              <a:t> can always be </a:t>
            </a:r>
            <a:r>
              <a:rPr lang="en-US" dirty="0" err="1"/>
              <a:t>diagonalised</a:t>
            </a:r>
            <a:r>
              <a:rPr lang="en-US" dirty="0"/>
              <a:t> by unitary matrices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V</a:t>
            </a:r>
            <a:r>
              <a:rPr lang="en-US" sz="2800" i="1" baseline="-25000" dirty="0" err="1">
                <a:solidFill>
                  <a:srgbClr val="FF0000"/>
                </a:solidFill>
                <a:latin typeface="Times New Roman" pitchFamily="18" charset="0"/>
              </a:rPr>
              <a:t>L</a:t>
            </a:r>
            <a:r>
              <a:rPr lang="en-US" sz="2800" i="1" baseline="30000" dirty="0" err="1">
                <a:solidFill>
                  <a:srgbClr val="FF0000"/>
                </a:solidFill>
                <a:latin typeface="Times New Roman" pitchFamily="18" charset="0"/>
              </a:rPr>
              <a:t>f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dirty="0"/>
              <a:t>and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V</a:t>
            </a:r>
            <a:r>
              <a:rPr lang="en-US" sz="2800" i="1" baseline="-25000" dirty="0" err="1">
                <a:solidFill>
                  <a:srgbClr val="FF0000"/>
                </a:solidFill>
                <a:latin typeface="Times New Roman" pitchFamily="18" charset="0"/>
              </a:rPr>
              <a:t>R</a:t>
            </a:r>
            <a:r>
              <a:rPr lang="en-US" sz="2800" i="1" baseline="30000" dirty="0" err="1">
                <a:solidFill>
                  <a:srgbClr val="FF0000"/>
                </a:solidFill>
                <a:latin typeface="Times New Roman" pitchFamily="18" charset="0"/>
              </a:rPr>
              <a:t>f</a:t>
            </a:r>
            <a:r>
              <a:rPr lang="en-US" sz="2800" i="1" baseline="30000" dirty="0">
                <a:latin typeface="Times New Roman" pitchFamily="18" charset="0"/>
              </a:rPr>
              <a:t> 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i="1" baseline="30000" dirty="0">
                <a:latin typeface="Times New Roman" pitchFamily="18" charset="0"/>
              </a:rPr>
              <a:t> </a:t>
            </a:r>
            <a:r>
              <a:rPr lang="en-US" dirty="0"/>
              <a:t>such that:</a:t>
            </a:r>
          </a:p>
        </p:txBody>
      </p:sp>
      <p:sp>
        <p:nvSpPr>
          <p:cNvPr id="73738" name="Text Box 10"/>
          <p:cNvSpPr txBox="1">
            <a:spLocks noChangeArrowheads="1"/>
          </p:cNvSpPr>
          <p:nvPr/>
        </p:nvSpPr>
        <p:spPr bwMode="auto">
          <a:xfrm>
            <a:off x="304800" y="3810000"/>
            <a:ext cx="566552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Then the real </a:t>
            </a:r>
            <a:r>
              <a:rPr lang="en-US" sz="2000" dirty="0" err="1">
                <a:solidFill>
                  <a:srgbClr val="000099"/>
                </a:solidFill>
              </a:rPr>
              <a:t>fermion</a:t>
            </a:r>
            <a:r>
              <a:rPr lang="en-US" sz="2000" dirty="0">
                <a:solidFill>
                  <a:srgbClr val="000099"/>
                </a:solidFill>
              </a:rPr>
              <a:t> mass </a:t>
            </a:r>
            <a:r>
              <a:rPr lang="en-US" sz="2000" dirty="0" err="1">
                <a:solidFill>
                  <a:srgbClr val="000099"/>
                </a:solidFill>
              </a:rPr>
              <a:t>eigenstates</a:t>
            </a:r>
            <a:r>
              <a:rPr lang="en-US" sz="2000" dirty="0">
                <a:solidFill>
                  <a:srgbClr val="000099"/>
                </a:solidFill>
              </a:rPr>
              <a:t> are given by:</a:t>
            </a:r>
          </a:p>
        </p:txBody>
      </p:sp>
      <p:sp>
        <p:nvSpPr>
          <p:cNvPr id="73739" name="Text Box 11"/>
          <p:cNvSpPr txBox="1">
            <a:spLocks noChangeArrowheads="1"/>
          </p:cNvSpPr>
          <p:nvPr/>
        </p:nvSpPr>
        <p:spPr bwMode="auto">
          <a:xfrm>
            <a:off x="1066800" y="5867400"/>
            <a:ext cx="718185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 i="1" dirty="0" err="1">
                <a:solidFill>
                  <a:srgbClr val="993300"/>
                </a:solidFill>
                <a:latin typeface="Times New Roman" pitchFamily="18" charset="0"/>
              </a:rPr>
              <a:t>d</a:t>
            </a:r>
            <a:r>
              <a:rPr lang="en-US" sz="2000" b="1" i="1" baseline="-25000" dirty="0" err="1">
                <a:solidFill>
                  <a:srgbClr val="993300"/>
                </a:solidFill>
                <a:latin typeface="Times New Roman" pitchFamily="18" charset="0"/>
              </a:rPr>
              <a:t>L</a:t>
            </a:r>
            <a:r>
              <a:rPr lang="en-US" sz="2000" b="1" i="1" baseline="30000" dirty="0" err="1">
                <a:solidFill>
                  <a:srgbClr val="993300"/>
                </a:solidFill>
                <a:latin typeface="Times New Roman" pitchFamily="18" charset="0"/>
              </a:rPr>
              <a:t>I</a:t>
            </a:r>
            <a:r>
              <a:rPr lang="en-US" sz="2000" b="1" i="1" baseline="30000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sz="2000" b="1" dirty="0">
                <a:solidFill>
                  <a:srgbClr val="993300"/>
                </a:solidFill>
              </a:rPr>
              <a:t>, </a:t>
            </a:r>
            <a:r>
              <a:rPr lang="en-US" sz="2000" b="1" i="1" dirty="0" err="1">
                <a:solidFill>
                  <a:srgbClr val="993300"/>
                </a:solidFill>
                <a:latin typeface="Times New Roman" pitchFamily="18" charset="0"/>
              </a:rPr>
              <a:t>u</a:t>
            </a:r>
            <a:r>
              <a:rPr lang="en-US" sz="2000" b="1" i="1" baseline="-25000" dirty="0" err="1">
                <a:solidFill>
                  <a:srgbClr val="993300"/>
                </a:solidFill>
                <a:latin typeface="Times New Roman" pitchFamily="18" charset="0"/>
              </a:rPr>
              <a:t>L</a:t>
            </a:r>
            <a:r>
              <a:rPr lang="en-US" sz="2000" b="1" i="1" baseline="30000" dirty="0" err="1">
                <a:solidFill>
                  <a:srgbClr val="993300"/>
                </a:solidFill>
                <a:latin typeface="Times New Roman" pitchFamily="18" charset="0"/>
              </a:rPr>
              <a:t>I</a:t>
            </a:r>
            <a:r>
              <a:rPr lang="en-US" sz="2000" b="1" dirty="0">
                <a:solidFill>
                  <a:srgbClr val="993300"/>
                </a:solidFill>
              </a:rPr>
              <a:t> , </a:t>
            </a:r>
            <a:r>
              <a:rPr lang="en-US" sz="2000" b="1" i="1" dirty="0" err="1">
                <a:solidFill>
                  <a:srgbClr val="993300"/>
                </a:solidFill>
                <a:latin typeface="Times New Roman" pitchFamily="18" charset="0"/>
              </a:rPr>
              <a:t>l</a:t>
            </a:r>
            <a:r>
              <a:rPr lang="en-US" sz="2000" b="1" i="1" baseline="-25000" dirty="0" err="1">
                <a:solidFill>
                  <a:srgbClr val="993300"/>
                </a:solidFill>
                <a:latin typeface="Times New Roman" pitchFamily="18" charset="0"/>
              </a:rPr>
              <a:t>L</a:t>
            </a:r>
            <a:r>
              <a:rPr lang="en-US" sz="2000" b="1" i="1" baseline="30000" dirty="0" err="1">
                <a:solidFill>
                  <a:srgbClr val="993300"/>
                </a:solidFill>
                <a:latin typeface="Times New Roman" pitchFamily="18" charset="0"/>
              </a:rPr>
              <a:t>I</a:t>
            </a:r>
            <a:r>
              <a:rPr lang="en-US" sz="2000" b="1" dirty="0">
                <a:solidFill>
                  <a:srgbClr val="993300"/>
                </a:solidFill>
              </a:rPr>
              <a:t>     </a:t>
            </a:r>
            <a:r>
              <a:rPr lang="en-US" sz="2000" dirty="0"/>
              <a:t>are the weak interaction </a:t>
            </a:r>
            <a:r>
              <a:rPr lang="en-US" sz="2000" dirty="0" err="1"/>
              <a:t>eigenstates</a:t>
            </a:r>
            <a:endParaRPr lang="en-US" sz="2000" dirty="0"/>
          </a:p>
          <a:p>
            <a:r>
              <a:rPr lang="en-US" sz="2000" b="1" i="1" dirty="0" err="1">
                <a:solidFill>
                  <a:srgbClr val="993300"/>
                </a:solidFill>
                <a:latin typeface="Times New Roman" pitchFamily="18" charset="0"/>
              </a:rPr>
              <a:t>d</a:t>
            </a:r>
            <a:r>
              <a:rPr lang="en-US" sz="2000" b="1" i="1" baseline="-25000" dirty="0" err="1">
                <a:solidFill>
                  <a:srgbClr val="993300"/>
                </a:solidFill>
                <a:latin typeface="Times New Roman" pitchFamily="18" charset="0"/>
              </a:rPr>
              <a:t>L</a:t>
            </a:r>
            <a:r>
              <a:rPr lang="en-US" sz="2000" b="1" i="1" dirty="0">
                <a:solidFill>
                  <a:srgbClr val="993300"/>
                </a:solidFill>
                <a:latin typeface="Times New Roman" pitchFamily="18" charset="0"/>
              </a:rPr>
              <a:t>  , </a:t>
            </a:r>
            <a:r>
              <a:rPr lang="en-US" sz="2000" b="1" i="1" dirty="0" err="1">
                <a:solidFill>
                  <a:srgbClr val="993300"/>
                </a:solidFill>
                <a:latin typeface="Times New Roman" pitchFamily="18" charset="0"/>
              </a:rPr>
              <a:t>u</a:t>
            </a:r>
            <a:r>
              <a:rPr lang="en-US" sz="2000" b="1" i="1" baseline="-25000" dirty="0" err="1">
                <a:solidFill>
                  <a:srgbClr val="993300"/>
                </a:solidFill>
                <a:latin typeface="Times New Roman" pitchFamily="18" charset="0"/>
              </a:rPr>
              <a:t>L</a:t>
            </a:r>
            <a:r>
              <a:rPr lang="en-US" sz="2000" b="1" i="1" baseline="-25000" dirty="0">
                <a:solidFill>
                  <a:srgbClr val="993300"/>
                </a:solidFill>
                <a:latin typeface="Times New Roman" pitchFamily="18" charset="0"/>
              </a:rPr>
              <a:t>  </a:t>
            </a:r>
            <a:r>
              <a:rPr lang="en-US" sz="2000" b="1" i="1" dirty="0">
                <a:solidFill>
                  <a:srgbClr val="993300"/>
                </a:solidFill>
                <a:latin typeface="Times New Roman" pitchFamily="18" charset="0"/>
              </a:rPr>
              <a:t> ,  </a:t>
            </a:r>
            <a:r>
              <a:rPr lang="en-US" sz="2000" b="1" i="1" dirty="0" err="1">
                <a:solidFill>
                  <a:srgbClr val="993300"/>
                </a:solidFill>
                <a:latin typeface="Times New Roman" pitchFamily="18" charset="0"/>
              </a:rPr>
              <a:t>l</a:t>
            </a:r>
            <a:r>
              <a:rPr lang="en-US" sz="2000" b="1" i="1" baseline="-25000" dirty="0" err="1">
                <a:solidFill>
                  <a:srgbClr val="993300"/>
                </a:solidFill>
                <a:latin typeface="Times New Roman" pitchFamily="18" charset="0"/>
              </a:rPr>
              <a:t>L</a:t>
            </a:r>
            <a:r>
              <a:rPr lang="en-US" sz="2000" b="1" dirty="0">
                <a:solidFill>
                  <a:srgbClr val="993300"/>
                </a:solidFill>
              </a:rPr>
              <a:t>   </a:t>
            </a:r>
            <a:r>
              <a:rPr lang="en-US" sz="2000" b="1" dirty="0" smtClean="0">
                <a:solidFill>
                  <a:srgbClr val="993300"/>
                </a:solidFill>
              </a:rPr>
              <a:t> </a:t>
            </a:r>
            <a:r>
              <a:rPr lang="en-US" sz="2000" dirty="0"/>
              <a:t>are the mass </a:t>
            </a:r>
            <a:r>
              <a:rPr lang="en-US" sz="2000" dirty="0" err="1"/>
              <a:t>eigenstates</a:t>
            </a:r>
            <a:r>
              <a:rPr lang="en-US" sz="2000" dirty="0"/>
              <a:t> (“physical particles”)</a:t>
            </a:r>
            <a:r>
              <a:rPr lang="en-US" sz="2000" dirty="0">
                <a:solidFill>
                  <a:srgbClr val="993300"/>
                </a:solidFill>
              </a:rPr>
              <a:t>    </a:t>
            </a: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90" y="241562"/>
            <a:ext cx="2552700" cy="3175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3520" y="1347238"/>
            <a:ext cx="8773210" cy="643864"/>
            <a:chOff x="228600" y="1347238"/>
            <a:chExt cx="8773210" cy="643864"/>
          </a:xfrm>
        </p:grpSpPr>
        <p:pic>
          <p:nvPicPr>
            <p:cNvPr id="3" name="Picture 2" descr="latex-image-1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1347238"/>
              <a:ext cx="8773210" cy="643864"/>
            </a:xfrm>
            <a:prstGeom prst="rect">
              <a:avLst/>
            </a:prstGeom>
          </p:spPr>
        </p:pic>
        <p:pic>
          <p:nvPicPr>
            <p:cNvPr id="10" name="Picture 9" descr="latex-image-1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152" y="1539491"/>
              <a:ext cx="406400" cy="215900"/>
            </a:xfrm>
            <a:prstGeom prst="rect">
              <a:avLst/>
            </a:prstGeom>
          </p:spPr>
        </p:pic>
        <p:pic>
          <p:nvPicPr>
            <p:cNvPr id="11" name="Picture 10" descr="latex-image-1.tif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3965" y="1561575"/>
              <a:ext cx="406400" cy="190500"/>
            </a:xfrm>
            <a:prstGeom prst="rect">
              <a:avLst/>
            </a:prstGeom>
          </p:spPr>
        </p:pic>
        <p:pic>
          <p:nvPicPr>
            <p:cNvPr id="12" name="Picture 11" descr="latex-image-1.tif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719" y="1534956"/>
              <a:ext cx="342900" cy="215900"/>
            </a:xfrm>
            <a:prstGeom prst="rect">
              <a:avLst/>
            </a:prstGeom>
          </p:spPr>
        </p:pic>
      </p:grpSp>
      <p:pic>
        <p:nvPicPr>
          <p:cNvPr id="18" name="Picture 17" descr="latex-image-1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16" y="3209426"/>
            <a:ext cx="2311400" cy="317500"/>
          </a:xfrm>
          <a:prstGeom prst="rect">
            <a:avLst/>
          </a:prstGeom>
        </p:spPr>
      </p:pic>
      <p:pic>
        <p:nvPicPr>
          <p:cNvPr id="22" name="Picture 21" descr="latex-image-1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514" y="3122992"/>
            <a:ext cx="3746500" cy="660400"/>
          </a:xfrm>
          <a:prstGeom prst="rect">
            <a:avLst/>
          </a:prstGeom>
        </p:spPr>
      </p:pic>
      <p:pic>
        <p:nvPicPr>
          <p:cNvPr id="25" name="Picture 24" descr="latex-image-1.tif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66" y="4414080"/>
            <a:ext cx="43942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9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6" grpId="0" animBg="1"/>
      <p:bldP spid="73737" grpId="0"/>
      <p:bldP spid="73738" grpId="0"/>
      <p:bldP spid="7373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1780-62EF-4907-8660-F56BCC8D1005}" type="slidenum">
              <a:rPr lang="en-US"/>
              <a:pPr/>
              <a:t>24</a:t>
            </a:fld>
            <a:endParaRPr lang="en-US"/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           : The Fermion Masses</a:t>
            </a:r>
          </a:p>
        </p:txBody>
      </p:sp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1905000" y="0"/>
            <a:ext cx="7683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FFFF"/>
                </a:solidFill>
              </a:rPr>
              <a:t>S.S.B</a:t>
            </a:r>
          </a:p>
        </p:txBody>
      </p:sp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304800" y="785794"/>
            <a:ext cx="327846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99"/>
                </a:solidFill>
              </a:rPr>
              <a:t>In terms of the mass </a:t>
            </a:r>
            <a:r>
              <a:rPr lang="en-US" dirty="0" err="1">
                <a:solidFill>
                  <a:srgbClr val="000099"/>
                </a:solidFill>
              </a:rPr>
              <a:t>eigenstates</a:t>
            </a:r>
            <a:r>
              <a:rPr lang="en-US" dirty="0">
                <a:solidFill>
                  <a:srgbClr val="000099"/>
                </a:solidFill>
              </a:rPr>
              <a:t>:</a:t>
            </a:r>
          </a:p>
        </p:txBody>
      </p:sp>
      <p:sp>
        <p:nvSpPr>
          <p:cNvPr id="74770" name="Text Box 18"/>
          <p:cNvSpPr txBox="1">
            <a:spLocks noChangeArrowheads="1"/>
          </p:cNvSpPr>
          <p:nvPr/>
        </p:nvSpPr>
        <p:spPr bwMode="auto">
          <a:xfrm>
            <a:off x="6172200" y="3352800"/>
            <a:ext cx="2054225" cy="376238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99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990099"/>
                </a:solidFill>
              </a:rPr>
              <a:t>= CP Conserving?</a:t>
            </a:r>
          </a:p>
        </p:txBody>
      </p:sp>
      <p:sp>
        <p:nvSpPr>
          <p:cNvPr id="74771" name="Line 19"/>
          <p:cNvSpPr>
            <a:spLocks noChangeShapeType="1"/>
          </p:cNvSpPr>
          <p:nvPr/>
        </p:nvSpPr>
        <p:spPr bwMode="auto">
          <a:xfrm>
            <a:off x="228600" y="4267200"/>
            <a:ext cx="86106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74772" name="Text Box 20"/>
          <p:cNvSpPr txBox="1">
            <a:spLocks noChangeArrowheads="1"/>
          </p:cNvSpPr>
          <p:nvPr/>
        </p:nvSpPr>
        <p:spPr bwMode="auto">
          <a:xfrm>
            <a:off x="285720" y="4286256"/>
            <a:ext cx="8305800" cy="14773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99"/>
                </a:solidFill>
              </a:rPr>
              <a:t>In </a:t>
            </a:r>
            <a:r>
              <a:rPr lang="en-US" dirty="0" err="1">
                <a:solidFill>
                  <a:srgbClr val="000099"/>
                </a:solidFill>
              </a:rPr>
              <a:t>flavour</a:t>
            </a:r>
            <a:r>
              <a:rPr lang="en-US" dirty="0">
                <a:solidFill>
                  <a:srgbClr val="000099"/>
                </a:solidFill>
              </a:rPr>
              <a:t> space one can choose:</a:t>
            </a:r>
          </a:p>
          <a:p>
            <a:r>
              <a:rPr lang="en-US" b="1" u="sng" dirty="0"/>
              <a:t>Weak basis</a:t>
            </a:r>
            <a:r>
              <a:rPr lang="en-US" dirty="0"/>
              <a:t>: The gauge currents are diagonal in </a:t>
            </a:r>
            <a:r>
              <a:rPr lang="en-US" dirty="0" err="1"/>
              <a:t>flavour</a:t>
            </a:r>
            <a:r>
              <a:rPr lang="en-US" dirty="0"/>
              <a:t> space, but the </a:t>
            </a:r>
            <a:r>
              <a:rPr lang="en-US" dirty="0" err="1"/>
              <a:t>flavour</a:t>
            </a:r>
            <a:r>
              <a:rPr lang="en-US" dirty="0"/>
              <a:t> </a:t>
            </a:r>
            <a:r>
              <a:rPr lang="en-US" dirty="0" smtClean="0"/>
              <a:t>mass</a:t>
            </a:r>
          </a:p>
          <a:p>
            <a:r>
              <a:rPr lang="en-US" dirty="0" smtClean="0"/>
              <a:t>                      matrices are non-diagonal</a:t>
            </a:r>
            <a:endParaRPr lang="en-US" dirty="0"/>
          </a:p>
          <a:p>
            <a:r>
              <a:rPr lang="en-US" b="1" u="sng" dirty="0"/>
              <a:t>Mass basis</a:t>
            </a:r>
            <a:r>
              <a:rPr lang="en-US" dirty="0"/>
              <a:t>: The </a:t>
            </a:r>
            <a:r>
              <a:rPr lang="en-US" dirty="0" err="1"/>
              <a:t>fermion</a:t>
            </a:r>
            <a:r>
              <a:rPr lang="en-US" dirty="0"/>
              <a:t> masses are diagonal, but some gauge currents (charged </a:t>
            </a:r>
            <a:r>
              <a:rPr lang="en-US" dirty="0" smtClean="0"/>
              <a:t>weak</a:t>
            </a:r>
          </a:p>
          <a:p>
            <a:r>
              <a:rPr lang="en-US" dirty="0" smtClean="0"/>
              <a:t>                      </a:t>
            </a:r>
            <a:r>
              <a:rPr lang="en-US" dirty="0"/>
              <a:t>interactions) </a:t>
            </a:r>
            <a:r>
              <a:rPr lang="en-US" dirty="0" smtClean="0"/>
              <a:t>are </a:t>
            </a:r>
            <a:r>
              <a:rPr lang="en-US" dirty="0"/>
              <a:t>not diagonal in </a:t>
            </a:r>
            <a:r>
              <a:rPr lang="en-US" dirty="0" err="1"/>
              <a:t>flavour</a:t>
            </a:r>
            <a:r>
              <a:rPr lang="en-US" dirty="0"/>
              <a:t> space</a:t>
            </a:r>
          </a:p>
        </p:txBody>
      </p:sp>
      <p:sp>
        <p:nvSpPr>
          <p:cNvPr id="74774" name="Text Box 22"/>
          <p:cNvSpPr txBox="1">
            <a:spLocks noChangeArrowheads="1"/>
          </p:cNvSpPr>
          <p:nvPr/>
        </p:nvSpPr>
        <p:spPr bwMode="auto">
          <a:xfrm>
            <a:off x="1447800" y="5716608"/>
            <a:ext cx="5233577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In the weak basis</a:t>
            </a:r>
            <a:r>
              <a:rPr lang="en-US" sz="2000" dirty="0">
                <a:solidFill>
                  <a:srgbClr val="FF0000"/>
                </a:solidFill>
              </a:rPr>
              <a:t>: </a:t>
            </a:r>
            <a:r>
              <a:rPr lang="en-US" sz="2000" dirty="0" err="1">
                <a:solidFill>
                  <a:srgbClr val="FF0000"/>
                </a:solidFill>
                <a:latin typeface="Lucida Calligraphy"/>
                <a:cs typeface="Lucida Calligraphy"/>
              </a:rPr>
              <a:t>L</a:t>
            </a:r>
            <a:r>
              <a:rPr lang="en-US" sz="2000" i="1" baseline="-25000" dirty="0" err="1">
                <a:solidFill>
                  <a:srgbClr val="FF0000"/>
                </a:solidFill>
                <a:latin typeface="Times New Roman" pitchFamily="18" charset="0"/>
              </a:rPr>
              <a:t>Yukawa</a:t>
            </a:r>
            <a:r>
              <a:rPr lang="en-US" sz="2000" i="1" baseline="-25000" dirty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n-US" sz="1800" i="1" baseline="-25000" dirty="0">
                <a:solidFill>
                  <a:srgbClr val="FF0000"/>
                </a:solidFill>
                <a:latin typeface="Times New Roman" pitchFamily="18" charset="0"/>
              </a:rPr>
              <a:t>                        </a:t>
            </a:r>
            <a:r>
              <a:rPr lang="en-US" sz="18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= CP violating</a:t>
            </a:r>
          </a:p>
          <a:p>
            <a:r>
              <a:rPr lang="en-US" sz="1800" dirty="0">
                <a:solidFill>
                  <a:srgbClr val="FF0000"/>
                </a:solidFill>
              </a:rPr>
              <a:t>In the mass basis: </a:t>
            </a:r>
            <a:r>
              <a:rPr lang="en-US" sz="2000" dirty="0" err="1">
                <a:solidFill>
                  <a:srgbClr val="FF0000"/>
                </a:solidFill>
                <a:latin typeface="Lucida Calligraphy"/>
                <a:cs typeface="Lucida Calligraphy"/>
              </a:rPr>
              <a:t>L</a:t>
            </a:r>
            <a:r>
              <a:rPr lang="en-US" sz="2000" i="1" baseline="-25000" dirty="0" err="1">
                <a:solidFill>
                  <a:srgbClr val="FF0000"/>
                </a:solidFill>
                <a:latin typeface="Times New Roman" pitchFamily="18" charset="0"/>
              </a:rPr>
              <a:t>Yukawa</a:t>
            </a:r>
            <a:r>
              <a:rPr lang="en-US" sz="1800" i="1" baseline="-25000" dirty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n-US" sz="18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cs typeface="Arial" pitchFamily="34" charset="0"/>
              </a:rPr>
              <a:t>→   </a:t>
            </a:r>
            <a:r>
              <a:rPr lang="en-US" sz="2000" dirty="0" err="1">
                <a:solidFill>
                  <a:srgbClr val="FF0000"/>
                </a:solidFill>
                <a:latin typeface="Lucida Calligraphy"/>
                <a:cs typeface="Lucida Calligraphy"/>
              </a:rPr>
              <a:t>L</a:t>
            </a:r>
            <a:r>
              <a:rPr lang="en-US" sz="2000" i="1" baseline="-25000" dirty="0" err="1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Mass</a:t>
            </a:r>
            <a:r>
              <a:rPr lang="en-US" sz="1800" baseline="-25000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1800" baseline="-25000" dirty="0" smtClean="0">
                <a:solidFill>
                  <a:srgbClr val="FF0000"/>
                </a:solidFill>
                <a:cs typeface="Arial" pitchFamily="34" charset="0"/>
              </a:rPr>
              <a:t>   </a:t>
            </a:r>
            <a:r>
              <a:rPr lang="en-US" sz="1800" dirty="0" smtClean="0">
                <a:solidFill>
                  <a:srgbClr val="FF0000"/>
                </a:solidFill>
                <a:cs typeface="Arial" pitchFamily="34" charset="0"/>
              </a:rPr>
              <a:t>= </a:t>
            </a:r>
            <a:r>
              <a:rPr lang="en-US" sz="1800" dirty="0">
                <a:solidFill>
                  <a:srgbClr val="FF0000"/>
                </a:solidFill>
                <a:cs typeface="Arial" pitchFamily="34" charset="0"/>
              </a:rPr>
              <a:t>CP conserving</a:t>
            </a:r>
          </a:p>
        </p:txBody>
      </p:sp>
      <p:sp>
        <p:nvSpPr>
          <p:cNvPr id="74775" name="Text Box 23"/>
          <p:cNvSpPr txBox="1">
            <a:spLocks noChangeArrowheads="1"/>
          </p:cNvSpPr>
          <p:nvPr/>
        </p:nvSpPr>
        <p:spPr bwMode="auto">
          <a:xfrm>
            <a:off x="1143000" y="6457914"/>
            <a:ext cx="713848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990099"/>
                </a:solidFill>
              </a:rPr>
              <a:t>=&gt;What happened to the charged current interactions (in </a:t>
            </a:r>
            <a:r>
              <a:rPr lang="en-US" sz="2000" dirty="0" err="1">
                <a:solidFill>
                  <a:srgbClr val="990099"/>
                </a:solidFill>
                <a:latin typeface="Lucida Calligraphy"/>
                <a:cs typeface="Lucida Calligraphy"/>
              </a:rPr>
              <a:t>L</a:t>
            </a:r>
            <a:r>
              <a:rPr lang="en-US" sz="2000" i="1" baseline="-25000" dirty="0" err="1">
                <a:solidFill>
                  <a:srgbClr val="990099"/>
                </a:solidFill>
                <a:latin typeface="Times New Roman" pitchFamily="18" charset="0"/>
              </a:rPr>
              <a:t>Kinetic</a:t>
            </a:r>
            <a:r>
              <a:rPr lang="en-US" sz="2000" dirty="0">
                <a:solidFill>
                  <a:srgbClr val="990099"/>
                </a:solidFill>
              </a:rPr>
              <a:t>) ?</a:t>
            </a:r>
          </a:p>
        </p:txBody>
      </p:sp>
      <p:pic>
        <p:nvPicPr>
          <p:cNvPr id="4" name="Picture 3" descr="latex-image-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1314477"/>
            <a:ext cx="8553480" cy="1526051"/>
          </a:xfrm>
          <a:prstGeom prst="rect">
            <a:avLst/>
          </a:prstGeom>
        </p:spPr>
      </p:pic>
      <p:pic>
        <p:nvPicPr>
          <p:cNvPr id="5" name="Picture 4" descr="latex-image-1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41" y="3114446"/>
            <a:ext cx="4203700" cy="9906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90" y="241562"/>
            <a:ext cx="25527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78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71" grpId="0" animBg="1"/>
      <p:bldP spid="74772" grpId="0"/>
      <p:bldP spid="74774" grpId="0"/>
      <p:bldP spid="7477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6E7A-23F0-46E3-BC61-62CD7A73F997}" type="slidenum">
              <a:rPr lang="en-US"/>
              <a:pPr/>
              <a:t>25</a:t>
            </a:fld>
            <a:endParaRPr lang="en-US"/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                               : The Charged Current</a:t>
            </a: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838200" y="914400"/>
            <a:ext cx="733194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The charged current interaction for quarks in the </a:t>
            </a:r>
            <a:r>
              <a:rPr lang="en-US" sz="2000" b="1" i="1" u="sng" dirty="0">
                <a:solidFill>
                  <a:srgbClr val="990099"/>
                </a:solidFill>
              </a:rPr>
              <a:t>interaction</a:t>
            </a:r>
            <a:r>
              <a:rPr lang="en-US" sz="2000" dirty="0">
                <a:solidFill>
                  <a:srgbClr val="000099"/>
                </a:solidFill>
              </a:rPr>
              <a:t> basis is:</a:t>
            </a:r>
            <a:endParaRPr lang="en-US" sz="2000" dirty="0">
              <a:solidFill>
                <a:srgbClr val="000099"/>
              </a:solidFill>
              <a:latin typeface="ScriptC" pitchFamily="2" charset="0"/>
            </a:endParaRPr>
          </a:p>
        </p:txBody>
      </p:sp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914400" y="1981200"/>
            <a:ext cx="6717801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The charged current interaction for quarks in the </a:t>
            </a:r>
            <a:r>
              <a:rPr lang="en-US" sz="2000" b="1" i="1" u="sng" dirty="0">
                <a:solidFill>
                  <a:srgbClr val="990099"/>
                </a:solidFill>
              </a:rPr>
              <a:t>mass</a:t>
            </a:r>
            <a:r>
              <a:rPr lang="en-US" sz="2000" dirty="0">
                <a:solidFill>
                  <a:srgbClr val="000099"/>
                </a:solidFill>
              </a:rPr>
              <a:t> basis is:</a:t>
            </a:r>
            <a:endParaRPr lang="en-US" sz="2000" dirty="0">
              <a:solidFill>
                <a:srgbClr val="000099"/>
              </a:solidFill>
              <a:latin typeface="ScriptC" pitchFamily="2" charset="0"/>
            </a:endParaRPr>
          </a:p>
        </p:txBody>
      </p:sp>
      <p:sp>
        <p:nvSpPr>
          <p:cNvPr id="76810" name="Text Box 10"/>
          <p:cNvSpPr txBox="1">
            <a:spLocks noChangeArrowheads="1"/>
          </p:cNvSpPr>
          <p:nvPr/>
        </p:nvSpPr>
        <p:spPr bwMode="auto">
          <a:xfrm>
            <a:off x="914400" y="3200400"/>
            <a:ext cx="217136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The unitary matrix:</a:t>
            </a:r>
          </a:p>
        </p:txBody>
      </p:sp>
      <p:sp>
        <p:nvSpPr>
          <p:cNvPr id="76812" name="Text Box 12"/>
          <p:cNvSpPr txBox="1">
            <a:spLocks noChangeArrowheads="1"/>
          </p:cNvSpPr>
          <p:nvPr/>
        </p:nvSpPr>
        <p:spPr bwMode="auto">
          <a:xfrm>
            <a:off x="1066800" y="3733800"/>
            <a:ext cx="535697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is the </a:t>
            </a:r>
            <a:r>
              <a:rPr lang="en-US" sz="2000" dirty="0" err="1"/>
              <a:t>Cabibbo</a:t>
            </a:r>
            <a:r>
              <a:rPr lang="en-US" sz="2000" dirty="0"/>
              <a:t> Kobayashi </a:t>
            </a:r>
            <a:r>
              <a:rPr lang="en-US" sz="2000" dirty="0" err="1"/>
              <a:t>Maskawa</a:t>
            </a:r>
            <a:r>
              <a:rPr lang="en-US" sz="2000" dirty="0"/>
              <a:t> mixing matrix:</a:t>
            </a:r>
          </a:p>
        </p:txBody>
      </p:sp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5538440" y="3200400"/>
            <a:ext cx="76174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With:</a:t>
            </a:r>
          </a:p>
        </p:txBody>
      </p:sp>
      <p:sp>
        <p:nvSpPr>
          <p:cNvPr id="76816" name="Line 16"/>
          <p:cNvSpPr>
            <a:spLocks noChangeShapeType="1"/>
          </p:cNvSpPr>
          <p:nvPr/>
        </p:nvSpPr>
        <p:spPr bwMode="auto">
          <a:xfrm flipV="1">
            <a:off x="0" y="54102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76817" name="Text Box 17"/>
          <p:cNvSpPr txBox="1">
            <a:spLocks noChangeArrowheads="1"/>
          </p:cNvSpPr>
          <p:nvPr/>
        </p:nvSpPr>
        <p:spPr bwMode="auto">
          <a:xfrm>
            <a:off x="669925" y="5522913"/>
            <a:ext cx="261026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Lepton sector: similarly</a:t>
            </a:r>
          </a:p>
        </p:txBody>
      </p:sp>
      <p:sp>
        <p:nvSpPr>
          <p:cNvPr id="76820" name="Text Box 20"/>
          <p:cNvSpPr txBox="1">
            <a:spLocks noChangeArrowheads="1"/>
          </p:cNvSpPr>
          <p:nvPr/>
        </p:nvSpPr>
        <p:spPr bwMode="auto">
          <a:xfrm>
            <a:off x="517525" y="5980113"/>
            <a:ext cx="8245475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/>
              <a:t>However, for </a:t>
            </a:r>
            <a:r>
              <a:rPr lang="en-US" sz="2000" dirty="0" err="1"/>
              <a:t>massless</a:t>
            </a:r>
            <a:r>
              <a:rPr lang="en-US" sz="2000" dirty="0"/>
              <a:t> neutrino’s: </a:t>
            </a:r>
            <a:r>
              <a:rPr lang="en-US" sz="2000" i="1" dirty="0" err="1">
                <a:latin typeface="Times New Roman" pitchFamily="18" charset="0"/>
              </a:rPr>
              <a:t>V</a:t>
            </a:r>
            <a:r>
              <a:rPr lang="en-US" sz="2000" i="1" baseline="-25000" dirty="0" err="1">
                <a:latin typeface="Times New Roman" pitchFamily="18" charset="0"/>
              </a:rPr>
              <a:t>L</a:t>
            </a:r>
            <a:r>
              <a:rPr lang="en-US" sz="2000" i="1" baseline="30000" dirty="0" err="1">
                <a:latin typeface="Symbol" pitchFamily="18" charset="2"/>
              </a:rPr>
              <a:t>n</a:t>
            </a:r>
            <a:r>
              <a:rPr lang="en-US" sz="2000" i="1" dirty="0"/>
              <a:t> </a:t>
            </a:r>
            <a:r>
              <a:rPr lang="en-US" sz="2000" dirty="0"/>
              <a:t>= arbitrary. Choose it such that </a:t>
            </a:r>
            <a:r>
              <a:rPr lang="en-US" sz="2000" i="1" dirty="0">
                <a:solidFill>
                  <a:srgbClr val="008000"/>
                </a:solidFill>
                <a:latin typeface="Times New Roman" pitchFamily="18" charset="0"/>
              </a:rPr>
              <a:t>V</a:t>
            </a:r>
            <a:r>
              <a:rPr lang="en-US" sz="2000" i="1" baseline="-25000" dirty="0">
                <a:solidFill>
                  <a:srgbClr val="008000"/>
                </a:solidFill>
                <a:latin typeface="Times New Roman" pitchFamily="18" charset="0"/>
              </a:rPr>
              <a:t>MNS</a:t>
            </a:r>
            <a:r>
              <a:rPr lang="en-US" sz="2000" i="1" dirty="0">
                <a:solidFill>
                  <a:srgbClr val="008000"/>
                </a:solidFill>
                <a:latin typeface="Times New Roman" pitchFamily="18" charset="0"/>
              </a:rPr>
              <a:t> = 1 =&gt; </a:t>
            </a:r>
            <a:r>
              <a:rPr lang="en-US" sz="2000" dirty="0">
                <a:solidFill>
                  <a:srgbClr val="008000"/>
                </a:solidFill>
              </a:rPr>
              <a:t>There is no mixing in the lepton sector</a:t>
            </a: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35" y="158750"/>
            <a:ext cx="2413000" cy="3175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315" y="1422400"/>
            <a:ext cx="4267200" cy="5588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331" y="2375473"/>
            <a:ext cx="5283200" cy="5588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45358"/>
            <a:ext cx="6565900" cy="9398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663" y="3176425"/>
            <a:ext cx="2295713" cy="4699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333" y="3240337"/>
            <a:ext cx="1975275" cy="3302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050" y="5483705"/>
            <a:ext cx="26035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77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6" grpId="0" animBg="1"/>
      <p:bldP spid="76817" grpId="0"/>
      <p:bldP spid="768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900359" y="767623"/>
            <a:ext cx="1010821" cy="405936"/>
          </a:xfrm>
          <a:prstGeom prst="rect">
            <a:avLst/>
          </a:prstGeom>
          <a:solidFill>
            <a:srgbClr val="FFC85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D507C-9140-4386-BA84-C4506B9EA249}" type="slidenum">
              <a:rPr lang="en-US"/>
              <a:pPr/>
              <a:t>26</a:t>
            </a:fld>
            <a:endParaRPr lang="en-US"/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Charged Currents</a:t>
            </a:r>
          </a:p>
        </p:txBody>
      </p:sp>
      <p:sp>
        <p:nvSpPr>
          <p:cNvPr id="105478" name="Text Box 6"/>
          <p:cNvSpPr txBox="1">
            <a:spLocks noChangeArrowheads="1"/>
          </p:cNvSpPr>
          <p:nvPr/>
        </p:nvSpPr>
        <p:spPr bwMode="auto">
          <a:xfrm>
            <a:off x="838200" y="5462588"/>
            <a:ext cx="6241260" cy="461665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A comparison shows that CP is conserved only if </a:t>
            </a:r>
            <a:r>
              <a:rPr lang="en-US" sz="2400" i="1" dirty="0" err="1">
                <a:solidFill>
                  <a:srgbClr val="000099"/>
                </a:solidFill>
                <a:latin typeface="Times New Roman" pitchFamily="18" charset="0"/>
              </a:rPr>
              <a:t>V</a:t>
            </a:r>
            <a:r>
              <a:rPr lang="en-US" sz="2400" i="1" baseline="-25000" dirty="0" err="1">
                <a:solidFill>
                  <a:srgbClr val="000099"/>
                </a:solidFill>
                <a:latin typeface="Times New Roman" pitchFamily="18" charset="0"/>
              </a:rPr>
              <a:t>ij</a:t>
            </a:r>
            <a:r>
              <a:rPr lang="en-US" sz="2400" i="1" baseline="-25000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i="1" dirty="0">
                <a:solidFill>
                  <a:srgbClr val="000099"/>
                </a:solidFill>
                <a:latin typeface="Times New Roman" pitchFamily="18" charset="0"/>
              </a:rPr>
              <a:t>= </a:t>
            </a:r>
            <a:r>
              <a:rPr lang="en-US" sz="2400" i="1" dirty="0" err="1">
                <a:solidFill>
                  <a:srgbClr val="000099"/>
                </a:solidFill>
                <a:latin typeface="Times New Roman" pitchFamily="18" charset="0"/>
              </a:rPr>
              <a:t>V</a:t>
            </a:r>
            <a:r>
              <a:rPr lang="en-US" sz="2400" i="1" baseline="-25000" dirty="0" err="1">
                <a:solidFill>
                  <a:srgbClr val="000099"/>
                </a:solidFill>
                <a:latin typeface="Times New Roman" pitchFamily="18" charset="0"/>
              </a:rPr>
              <a:t>ij</a:t>
            </a:r>
            <a:r>
              <a:rPr lang="en-US" sz="2400" i="1" baseline="30000" dirty="0">
                <a:solidFill>
                  <a:srgbClr val="000099"/>
                </a:solidFill>
                <a:latin typeface="Times New Roman" pitchFamily="18" charset="0"/>
              </a:rPr>
              <a:t>*</a:t>
            </a:r>
            <a:endParaRPr lang="en-US" sz="2400" i="1" dirty="0">
              <a:solidFill>
                <a:srgbClr val="000099"/>
              </a:solidFill>
            </a:endParaRPr>
          </a:p>
        </p:txBody>
      </p:sp>
      <p:sp>
        <p:nvSpPr>
          <p:cNvPr id="105479" name="Text Box 7"/>
          <p:cNvSpPr txBox="1">
            <a:spLocks noChangeArrowheads="1"/>
          </p:cNvSpPr>
          <p:nvPr/>
        </p:nvSpPr>
        <p:spPr bwMode="auto">
          <a:xfrm>
            <a:off x="5791200" y="4080702"/>
            <a:ext cx="2552201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/>
              <a:t>(Together with (</a:t>
            </a:r>
            <a:r>
              <a:rPr lang="en-US" sz="1600" dirty="0" err="1"/>
              <a:t>x,t</a:t>
            </a:r>
            <a:r>
              <a:rPr lang="en-US" sz="1600" dirty="0"/>
              <a:t>) </a:t>
            </a:r>
            <a:r>
              <a:rPr lang="en-US" sz="1600" dirty="0" smtClean="0">
                <a:sym typeface="Wingdings"/>
              </a:rPr>
              <a:t></a:t>
            </a:r>
            <a:r>
              <a:rPr lang="en-US" sz="1600" dirty="0" smtClean="0"/>
              <a:t> </a:t>
            </a:r>
            <a:r>
              <a:rPr lang="en-US" sz="1600" dirty="0"/>
              <a:t>(-</a:t>
            </a:r>
            <a:r>
              <a:rPr lang="en-US" sz="1600" dirty="0" err="1"/>
              <a:t>x,t</a:t>
            </a:r>
            <a:r>
              <a:rPr lang="en-US" sz="1600" dirty="0"/>
              <a:t>))</a:t>
            </a:r>
          </a:p>
        </p:txBody>
      </p:sp>
      <p:sp>
        <p:nvSpPr>
          <p:cNvPr id="105480" name="Text Box 8"/>
          <p:cNvSpPr txBox="1">
            <a:spLocks noChangeArrowheads="1"/>
          </p:cNvSpPr>
          <p:nvPr/>
        </p:nvSpPr>
        <p:spPr bwMode="auto">
          <a:xfrm>
            <a:off x="593725" y="1000108"/>
            <a:ext cx="355424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The charged current term reads:</a:t>
            </a:r>
          </a:p>
        </p:txBody>
      </p:sp>
      <p:sp>
        <p:nvSpPr>
          <p:cNvPr id="105481" name="Text Box 9"/>
          <p:cNvSpPr txBox="1">
            <a:spLocks noChangeArrowheads="1"/>
          </p:cNvSpPr>
          <p:nvPr/>
        </p:nvSpPr>
        <p:spPr bwMode="auto">
          <a:xfrm>
            <a:off x="685800" y="4038600"/>
            <a:ext cx="362810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Under the CP operator this gives:</a:t>
            </a:r>
          </a:p>
        </p:txBody>
      </p:sp>
      <p:sp>
        <p:nvSpPr>
          <p:cNvPr id="105482" name="Text Box 10"/>
          <p:cNvSpPr txBox="1">
            <a:spLocks noChangeArrowheads="1"/>
          </p:cNvSpPr>
          <p:nvPr/>
        </p:nvSpPr>
        <p:spPr bwMode="auto">
          <a:xfrm>
            <a:off x="838200" y="6096000"/>
            <a:ext cx="6426824" cy="461665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In general the charged current term is CP violating</a:t>
            </a:r>
            <a:endParaRPr lang="en-US" sz="2400" i="1">
              <a:solidFill>
                <a:srgbClr val="FF0000"/>
              </a:solidFill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59" y="4674028"/>
            <a:ext cx="7810500" cy="508000"/>
          </a:xfrm>
          <a:prstGeom prst="rect">
            <a:avLst/>
          </a:prstGeom>
        </p:spPr>
      </p:pic>
      <p:pic>
        <p:nvPicPr>
          <p:cNvPr id="3" name="Picture 2" descr="latex-image-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016" y="1000108"/>
            <a:ext cx="927100" cy="152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87860" y="746572"/>
            <a:ext cx="7198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Note that:</a:t>
            </a:r>
            <a:endParaRPr lang="en-US" sz="1000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419066"/>
            <a:ext cx="8953500" cy="220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23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8" grpId="0" animBg="1"/>
      <p:bldP spid="105479" grpId="0"/>
      <p:bldP spid="105481" grpId="0"/>
      <p:bldP spid="10548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535D2-4682-45AA-B813-A4D4298E1BAF}" type="slidenum">
              <a:rPr lang="en-US"/>
              <a:pPr/>
              <a:t>27</a:t>
            </a:fld>
            <a:endParaRPr lang="en-US"/>
          </a:p>
        </p:txBody>
      </p:sp>
      <p:sp>
        <p:nvSpPr>
          <p:cNvPr id="448530" name="Text Box 18"/>
          <p:cNvSpPr txBox="1">
            <a:spLocks noChangeArrowheads="1"/>
          </p:cNvSpPr>
          <p:nvPr/>
        </p:nvSpPr>
        <p:spPr bwMode="auto">
          <a:xfrm>
            <a:off x="533400" y="4786322"/>
            <a:ext cx="497551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Use                                     </a:t>
            </a:r>
            <a:r>
              <a:rPr lang="en-US" sz="2000" dirty="0" smtClean="0">
                <a:solidFill>
                  <a:srgbClr val="000099"/>
                </a:solidFill>
              </a:rPr>
              <a:t>       to </a:t>
            </a:r>
            <a:r>
              <a:rPr lang="en-US" sz="2000" dirty="0">
                <a:solidFill>
                  <a:srgbClr val="000099"/>
                </a:solidFill>
              </a:rPr>
              <a:t>find in general</a:t>
            </a:r>
            <a:r>
              <a:rPr lang="en-US" sz="2000" dirty="0">
                <a:latin typeface="Times New Roman" pitchFamily="18" charset="0"/>
              </a:rPr>
              <a:t>:</a:t>
            </a:r>
            <a:endParaRPr lang="en-US" sz="2000" baseline="30000" dirty="0">
              <a:latin typeface="Times New Roman" pitchFamily="18" charset="0"/>
            </a:endParaRPr>
          </a:p>
        </p:txBody>
      </p:sp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Flavour</a:t>
            </a:r>
            <a:r>
              <a:rPr lang="en-US" dirty="0"/>
              <a:t> Changing Neutral </a:t>
            </a:r>
            <a:r>
              <a:rPr lang="en-US" dirty="0" smtClean="0"/>
              <a:t>Currents - skip</a:t>
            </a:r>
            <a:endParaRPr lang="en-US" dirty="0"/>
          </a:p>
        </p:txBody>
      </p:sp>
      <p:sp>
        <p:nvSpPr>
          <p:cNvPr id="448516" name="Text Box 4"/>
          <p:cNvSpPr txBox="1">
            <a:spLocks noChangeArrowheads="1"/>
          </p:cNvSpPr>
          <p:nvPr/>
        </p:nvSpPr>
        <p:spPr bwMode="auto">
          <a:xfrm>
            <a:off x="190267" y="857232"/>
            <a:ext cx="883235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To illustrate the SM neutral current </a:t>
            </a:r>
            <a:r>
              <a:rPr lang="en-US" sz="2000" dirty="0" smtClean="0">
                <a:solidFill>
                  <a:srgbClr val="000099"/>
                </a:solidFill>
              </a:rPr>
              <a:t>take </a:t>
            </a:r>
            <a:r>
              <a:rPr lang="en-US" sz="2000" dirty="0">
                <a:solidFill>
                  <a:srgbClr val="000099"/>
                </a:solidFill>
              </a:rPr>
              <a:t>W</a:t>
            </a:r>
            <a:r>
              <a:rPr lang="en-US" sz="2000" baseline="-25000" dirty="0">
                <a:solidFill>
                  <a:srgbClr val="000099"/>
                </a:solidFill>
              </a:rPr>
              <a:t>3</a:t>
            </a:r>
            <a:r>
              <a:rPr lang="en-US" sz="2000" baseline="30000" dirty="0">
                <a:solidFill>
                  <a:srgbClr val="000099"/>
                </a:solidFill>
                <a:latin typeface="Symbol" pitchFamily="18" charset="2"/>
              </a:rPr>
              <a:t>m</a:t>
            </a:r>
            <a:r>
              <a:rPr lang="en-US" sz="2000" dirty="0">
                <a:solidFill>
                  <a:srgbClr val="000099"/>
                </a:solidFill>
              </a:rPr>
              <a:t> and </a:t>
            </a:r>
            <a:r>
              <a:rPr lang="en-US" sz="2000" i="1" dirty="0" err="1">
                <a:solidFill>
                  <a:srgbClr val="000099"/>
                </a:solidFill>
                <a:latin typeface="Times New Roman" pitchFamily="18" charset="0"/>
              </a:rPr>
              <a:t>B</a:t>
            </a:r>
            <a:r>
              <a:rPr lang="en-US" sz="2000" baseline="30000" dirty="0" err="1">
                <a:solidFill>
                  <a:srgbClr val="000099"/>
                </a:solidFill>
                <a:latin typeface="Symbol" pitchFamily="18" charset="2"/>
              </a:rPr>
              <a:t>m</a:t>
            </a:r>
            <a:r>
              <a:rPr lang="en-US" sz="2000" dirty="0">
                <a:solidFill>
                  <a:srgbClr val="000099"/>
                </a:solidFill>
              </a:rPr>
              <a:t> term of the Kinetic </a:t>
            </a:r>
            <a:r>
              <a:rPr lang="en-US" sz="2000" dirty="0" err="1">
                <a:solidFill>
                  <a:srgbClr val="000099"/>
                </a:solidFill>
              </a:rPr>
              <a:t>Lagrangian</a:t>
            </a:r>
            <a:r>
              <a:rPr lang="en-US" sz="2000" dirty="0">
                <a:solidFill>
                  <a:srgbClr val="000099"/>
                </a:solidFill>
              </a:rPr>
              <a:t>:</a:t>
            </a:r>
          </a:p>
        </p:txBody>
      </p:sp>
      <p:sp>
        <p:nvSpPr>
          <p:cNvPr id="448517" name="Text Box 5"/>
          <p:cNvSpPr txBox="1">
            <a:spLocks noChangeArrowheads="1"/>
          </p:cNvSpPr>
          <p:nvPr/>
        </p:nvSpPr>
        <p:spPr bwMode="auto">
          <a:xfrm>
            <a:off x="609600" y="5899150"/>
            <a:ext cx="3748086" cy="92333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/>
              <a:t>In terms of physical fields no non-diagonal contributions occur for the neutral Currents. =&gt; GIM mechanism</a:t>
            </a:r>
          </a:p>
        </p:txBody>
      </p:sp>
      <p:sp>
        <p:nvSpPr>
          <p:cNvPr id="448520" name="Text Box 8"/>
          <p:cNvSpPr txBox="1">
            <a:spLocks noChangeArrowheads="1"/>
          </p:cNvSpPr>
          <p:nvPr/>
        </p:nvSpPr>
        <p:spPr bwMode="auto">
          <a:xfrm>
            <a:off x="288621" y="1928802"/>
            <a:ext cx="3497561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And consider the Z-boson field: </a:t>
            </a:r>
          </a:p>
        </p:txBody>
      </p:sp>
      <p:sp>
        <p:nvSpPr>
          <p:cNvPr id="448522" name="Text Box 10"/>
          <p:cNvSpPr txBox="1">
            <a:spLocks noChangeArrowheads="1"/>
          </p:cNvSpPr>
          <p:nvPr/>
        </p:nvSpPr>
        <p:spPr bwMode="auto">
          <a:xfrm>
            <a:off x="357158" y="2729922"/>
            <a:ext cx="253037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Take further</a:t>
            </a:r>
            <a:r>
              <a:rPr lang="en-US" sz="2000" dirty="0"/>
              <a:t> </a:t>
            </a:r>
            <a:r>
              <a:rPr lang="en-US" sz="2000" i="1" dirty="0" err="1">
                <a:latin typeface="Times New Roman" pitchFamily="18" charset="0"/>
              </a:rPr>
              <a:t>Q</a:t>
            </a:r>
            <a:r>
              <a:rPr lang="en-US" sz="2000" i="1" baseline="-25000" dirty="0" err="1">
                <a:latin typeface="Times New Roman" pitchFamily="18" charset="0"/>
              </a:rPr>
              <a:t>Li</a:t>
            </a:r>
            <a:r>
              <a:rPr lang="en-US" sz="2000" i="1" baseline="30000" dirty="0" err="1">
                <a:latin typeface="Times New Roman" pitchFamily="18" charset="0"/>
              </a:rPr>
              <a:t>I</a:t>
            </a:r>
            <a:r>
              <a:rPr lang="en-US" sz="2000" i="1" dirty="0">
                <a:latin typeface="Times New Roman" pitchFamily="18" charset="0"/>
              </a:rPr>
              <a:t>=</a:t>
            </a:r>
            <a:r>
              <a:rPr lang="en-US" sz="2000" i="1" dirty="0" err="1">
                <a:latin typeface="Times New Roman" pitchFamily="18" charset="0"/>
              </a:rPr>
              <a:t>d</a:t>
            </a:r>
            <a:r>
              <a:rPr lang="en-US" sz="2000" i="1" baseline="-25000" dirty="0" err="1">
                <a:latin typeface="Times New Roman" pitchFamily="18" charset="0"/>
              </a:rPr>
              <a:t>Li</a:t>
            </a:r>
            <a:r>
              <a:rPr lang="en-US" sz="2000" i="1" baseline="30000" dirty="0" err="1">
                <a:latin typeface="Times New Roman" pitchFamily="18" charset="0"/>
              </a:rPr>
              <a:t>I</a:t>
            </a:r>
            <a:r>
              <a:rPr lang="en-US" sz="2000" i="1" dirty="0">
                <a:latin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</a:rPr>
              <a:t>:</a:t>
            </a:r>
            <a:endParaRPr lang="en-US" sz="2000" baseline="30000" dirty="0">
              <a:latin typeface="Times New Roman" pitchFamily="18" charset="0"/>
            </a:endParaRPr>
          </a:p>
        </p:txBody>
      </p:sp>
      <p:sp>
        <p:nvSpPr>
          <p:cNvPr id="448526" name="Text Box 14"/>
          <p:cNvSpPr txBox="1">
            <a:spLocks noChangeArrowheads="1"/>
          </p:cNvSpPr>
          <p:nvPr/>
        </p:nvSpPr>
        <p:spPr bwMode="auto">
          <a:xfrm>
            <a:off x="5786446" y="5500702"/>
            <a:ext cx="184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 sz="1800"/>
          </a:p>
        </p:txBody>
      </p:sp>
      <p:sp>
        <p:nvSpPr>
          <p:cNvPr id="448527" name="Text Box 15"/>
          <p:cNvSpPr txBox="1">
            <a:spLocks noChangeArrowheads="1"/>
          </p:cNvSpPr>
          <p:nvPr/>
        </p:nvSpPr>
        <p:spPr bwMode="auto">
          <a:xfrm>
            <a:off x="5181600" y="6026150"/>
            <a:ext cx="3733800" cy="646331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Standard Model forbids </a:t>
            </a:r>
            <a:r>
              <a:rPr lang="en-US" dirty="0" err="1">
                <a:solidFill>
                  <a:srgbClr val="FF0000"/>
                </a:solidFill>
              </a:rPr>
              <a:t>flavour</a:t>
            </a:r>
            <a:r>
              <a:rPr lang="en-US" dirty="0">
                <a:solidFill>
                  <a:srgbClr val="FF0000"/>
                </a:solidFill>
              </a:rPr>
              <a:t> changing neutral currents.</a:t>
            </a:r>
          </a:p>
        </p:txBody>
      </p:sp>
      <p:sp>
        <p:nvSpPr>
          <p:cNvPr id="448529" name="Text Box 17"/>
          <p:cNvSpPr txBox="1">
            <a:spLocks noChangeArrowheads="1"/>
          </p:cNvSpPr>
          <p:nvPr/>
        </p:nvSpPr>
        <p:spPr bwMode="auto">
          <a:xfrm>
            <a:off x="6677536" y="1926882"/>
            <a:ext cx="57740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and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1285864"/>
            <a:ext cx="4635500" cy="5715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086" y="2041161"/>
            <a:ext cx="2794000" cy="5334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006" y="2046150"/>
            <a:ext cx="1371600" cy="2286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14552"/>
            <a:ext cx="6908800" cy="5588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205190"/>
            <a:ext cx="5638800" cy="5588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02" y="5186432"/>
            <a:ext cx="8204200" cy="5588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16" y="4823382"/>
            <a:ext cx="22987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19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30" grpId="0"/>
      <p:bldP spid="448517" grpId="0" animBg="1"/>
      <p:bldP spid="448522" grpId="0"/>
      <p:bldP spid="4485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295C-7DB2-48EB-B329-5AC1003CF8F9}" type="slidenum">
              <a:rPr lang="en-US"/>
              <a:pPr/>
              <a:t>28</a:t>
            </a:fld>
            <a:endParaRPr lang="en-US"/>
          </a:p>
        </p:txBody>
      </p:sp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were we?                                                                       </a:t>
            </a:r>
          </a:p>
        </p:txBody>
      </p:sp>
      <p:pic>
        <p:nvPicPr>
          <p:cNvPr id="200709" name="Picture 5" descr="brainfu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8425" y="838200"/>
            <a:ext cx="4114800" cy="6019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2622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F2EA9-8927-428D-8EB8-46B7F66B90C2}" type="slidenum">
              <a:rPr lang="en-US"/>
              <a:pPr/>
              <a:t>29</a:t>
            </a:fld>
            <a:endParaRPr lang="en-US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Standard Model </a:t>
            </a:r>
            <a:r>
              <a:rPr lang="en-US" dirty="0" err="1" smtClean="0"/>
              <a:t>Lagrangian</a:t>
            </a:r>
            <a:r>
              <a:rPr lang="en-US" dirty="0" smtClean="0"/>
              <a:t> (recap)</a:t>
            </a:r>
            <a:endParaRPr lang="en-US" dirty="0"/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1039753" y="1431398"/>
            <a:ext cx="7993732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  <a:cs typeface="Arial" pitchFamily="34" charset="0"/>
              </a:rPr>
              <a:t>•</a:t>
            </a:r>
            <a:r>
              <a:rPr lang="en-US" sz="2000" dirty="0">
                <a:solidFill>
                  <a:schemeClr val="accent2"/>
                </a:solidFill>
                <a:cs typeface="Arial" pitchFamily="34" charset="0"/>
              </a:rPr>
              <a:t>I</a:t>
            </a:r>
            <a:r>
              <a:rPr lang="en-US" sz="2000" dirty="0">
                <a:solidFill>
                  <a:schemeClr val="accent2"/>
                </a:solidFill>
              </a:rPr>
              <a:t>ntroduce the massless fermion fields</a:t>
            </a:r>
          </a:p>
          <a:p>
            <a:r>
              <a:rPr lang="en-US" sz="2000" dirty="0" smtClean="0">
                <a:solidFill>
                  <a:schemeClr val="accent2"/>
                </a:solidFill>
              </a:rPr>
              <a:t>•</a:t>
            </a:r>
            <a:r>
              <a:rPr lang="en-US" sz="2000" dirty="0">
                <a:solidFill>
                  <a:schemeClr val="accent2"/>
                </a:solidFill>
              </a:rPr>
              <a:t>Require local gauge invariance  </a:t>
            </a:r>
            <a:r>
              <a:rPr lang="en-US" sz="2000" dirty="0" smtClean="0">
                <a:solidFill>
                  <a:schemeClr val="accent2"/>
                </a:solidFill>
              </a:rPr>
              <a:t>=&gt; </a:t>
            </a:r>
            <a:r>
              <a:rPr lang="en-US" sz="2000" dirty="0">
                <a:solidFill>
                  <a:schemeClr val="accent2"/>
                </a:solidFill>
              </a:rPr>
              <a:t>gives rise to existence of gauge bosons</a:t>
            </a:r>
            <a:endParaRPr lang="en-US" sz="2000" i="1" dirty="0">
              <a:solidFill>
                <a:schemeClr val="accent2"/>
              </a:solidFill>
            </a:endParaRPr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1147770" y="2667000"/>
            <a:ext cx="5481646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  <a:cs typeface="Arial" pitchFamily="34" charset="0"/>
              </a:rPr>
              <a:t>•</a:t>
            </a:r>
            <a:r>
              <a:rPr lang="en-US" sz="2000" dirty="0">
                <a:solidFill>
                  <a:schemeClr val="accent2"/>
                </a:solidFill>
                <a:cs typeface="Arial" pitchFamily="34" charset="0"/>
              </a:rPr>
              <a:t>I</a:t>
            </a:r>
            <a:r>
              <a:rPr lang="en-US" sz="2000" dirty="0">
                <a:solidFill>
                  <a:schemeClr val="accent2"/>
                </a:solidFill>
              </a:rPr>
              <a:t>ntroduce Higgs potential with </a:t>
            </a:r>
            <a:r>
              <a:rPr lang="en-US" sz="2000" i="1" dirty="0">
                <a:solidFill>
                  <a:schemeClr val="accent2"/>
                </a:solidFill>
                <a:latin typeface="Times New Roman" pitchFamily="18" charset="0"/>
              </a:rPr>
              <a:t>&lt;</a:t>
            </a:r>
            <a:r>
              <a:rPr lang="en-US" sz="2000" i="1" dirty="0">
                <a:solidFill>
                  <a:schemeClr val="accent2"/>
                </a:solidFill>
                <a:latin typeface="Symbol" pitchFamily="18" charset="2"/>
              </a:rPr>
              <a:t>f</a:t>
            </a:r>
            <a:r>
              <a:rPr lang="en-US" sz="2000" i="1" dirty="0">
                <a:solidFill>
                  <a:schemeClr val="accent2"/>
                </a:solidFill>
                <a:latin typeface="Times New Roman" pitchFamily="18" charset="0"/>
              </a:rPr>
              <a:t>&gt; ≠ </a:t>
            </a:r>
            <a:r>
              <a:rPr lang="en-US" sz="2000" i="1" dirty="0" smtClean="0">
                <a:solidFill>
                  <a:schemeClr val="accent2"/>
                </a:solidFill>
                <a:latin typeface="Times New Roman" pitchFamily="18" charset="0"/>
              </a:rPr>
              <a:t>0</a:t>
            </a:r>
          </a:p>
          <a:p>
            <a:r>
              <a:rPr lang="en-US" sz="2000" dirty="0" smtClean="0">
                <a:solidFill>
                  <a:schemeClr val="accent2"/>
                </a:solidFill>
              </a:rPr>
              <a:t>•Spontaneous symmetry breaking</a:t>
            </a:r>
            <a:endParaRPr lang="en-US" sz="2000" i="1" baseline="-250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1174277" y="3790890"/>
            <a:ext cx="577594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  <a:cs typeface="Arial" pitchFamily="34" charset="0"/>
              </a:rPr>
              <a:t>•</a:t>
            </a:r>
            <a:r>
              <a:rPr lang="en-US" sz="2000" dirty="0">
                <a:solidFill>
                  <a:schemeClr val="accent2"/>
                </a:solidFill>
                <a:cs typeface="Arial" pitchFamily="34" charset="0"/>
              </a:rPr>
              <a:t>A</a:t>
            </a:r>
            <a:r>
              <a:rPr lang="en-US" sz="2000" dirty="0">
                <a:solidFill>
                  <a:schemeClr val="accent2"/>
                </a:solidFill>
              </a:rPr>
              <a:t>d hoc interactions between Higgs field &amp; fermions</a:t>
            </a:r>
          </a:p>
        </p:txBody>
      </p:sp>
      <p:sp>
        <p:nvSpPr>
          <p:cNvPr id="55307" name="Text Box 11"/>
          <p:cNvSpPr txBox="1">
            <a:spLocks noChangeArrowheads="1"/>
          </p:cNvSpPr>
          <p:nvPr/>
        </p:nvSpPr>
        <p:spPr bwMode="auto">
          <a:xfrm>
            <a:off x="2183629" y="4696361"/>
            <a:ext cx="6767530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  <a:cs typeface="Arial" pitchFamily="34" charset="0"/>
              </a:rPr>
              <a:t>•  </a:t>
            </a:r>
            <a:r>
              <a:rPr lang="en-US" sz="2000" dirty="0">
                <a:solidFill>
                  <a:schemeClr val="accent2"/>
                </a:solidFill>
                <a:cs typeface="Arial" pitchFamily="34" charset="0"/>
              </a:rPr>
              <a:t>f</a:t>
            </a:r>
            <a:r>
              <a:rPr lang="en-US" sz="2000" dirty="0">
                <a:solidFill>
                  <a:schemeClr val="accent2"/>
                </a:solidFill>
              </a:rPr>
              <a:t>ermion weak </a:t>
            </a:r>
            <a:r>
              <a:rPr lang="en-US" sz="2000" dirty="0" err="1">
                <a:solidFill>
                  <a:schemeClr val="accent2"/>
                </a:solidFill>
              </a:rPr>
              <a:t>eigenstates</a:t>
            </a:r>
            <a:r>
              <a:rPr lang="en-US" sz="2000" dirty="0">
                <a:solidFill>
                  <a:schemeClr val="accent2"/>
                </a:solidFill>
              </a:rPr>
              <a:t>: 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     </a:t>
            </a:r>
            <a:r>
              <a:rPr lang="en-US" sz="2000" dirty="0" smtClean="0">
                <a:solidFill>
                  <a:schemeClr val="accent2"/>
                </a:solidFill>
              </a:rPr>
              <a:t> -- </a:t>
            </a:r>
            <a:r>
              <a:rPr lang="en-US" sz="2000" dirty="0">
                <a:solidFill>
                  <a:schemeClr val="accent2"/>
                </a:solidFill>
              </a:rPr>
              <a:t>mass matrix is (3x3) non-diagonal </a:t>
            </a:r>
          </a:p>
          <a:p>
            <a:r>
              <a:rPr lang="en-US" sz="2000" dirty="0" smtClean="0">
                <a:solidFill>
                  <a:schemeClr val="accent2"/>
                </a:solidFill>
              </a:rPr>
              <a:t>•  </a:t>
            </a:r>
            <a:r>
              <a:rPr lang="en-US" sz="2000" dirty="0">
                <a:solidFill>
                  <a:schemeClr val="accent2"/>
                </a:solidFill>
              </a:rPr>
              <a:t>fermion mass </a:t>
            </a:r>
            <a:r>
              <a:rPr lang="en-US" sz="2000" dirty="0" err="1">
                <a:solidFill>
                  <a:schemeClr val="accent2"/>
                </a:solidFill>
              </a:rPr>
              <a:t>eigenstates</a:t>
            </a:r>
            <a:r>
              <a:rPr lang="en-US" sz="2000" dirty="0">
                <a:solidFill>
                  <a:schemeClr val="accent2"/>
                </a:solidFill>
              </a:rPr>
              <a:t>: 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     </a:t>
            </a:r>
            <a:r>
              <a:rPr lang="en-US" sz="2000" dirty="0" smtClean="0">
                <a:solidFill>
                  <a:schemeClr val="accent2"/>
                </a:solidFill>
              </a:rPr>
              <a:t> -- </a:t>
            </a:r>
            <a:r>
              <a:rPr lang="en-US" sz="2000" dirty="0">
                <a:solidFill>
                  <a:schemeClr val="accent2"/>
                </a:solidFill>
              </a:rPr>
              <a:t>mass matrix is (3x3) diagonal</a:t>
            </a:r>
            <a:r>
              <a:rPr lang="en-US" sz="2000" dirty="0">
                <a:solidFill>
                  <a:srgbClr val="990099"/>
                </a:solidFill>
              </a:rPr>
              <a:t>              </a:t>
            </a:r>
            <a:endParaRPr lang="en-US" sz="2000" i="1" baseline="-25000" dirty="0">
              <a:solidFill>
                <a:srgbClr val="990099"/>
              </a:solidFill>
              <a:latin typeface="Times New Roman" pitchFamily="18" charset="0"/>
            </a:endParaRPr>
          </a:p>
        </p:txBody>
      </p:sp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1241429" y="6184647"/>
            <a:ext cx="404477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 smtClean="0">
                <a:solidFill>
                  <a:schemeClr val="accent2"/>
                </a:solidFill>
              </a:rPr>
              <a:t> In mass </a:t>
            </a:r>
            <a:r>
              <a:rPr lang="en-US" sz="2000" dirty="0" err="1">
                <a:solidFill>
                  <a:schemeClr val="accent2"/>
                </a:solidFill>
              </a:rPr>
              <a:t>eigenstates</a:t>
            </a:r>
            <a:r>
              <a:rPr lang="en-US" sz="2000" dirty="0">
                <a:solidFill>
                  <a:schemeClr val="accent2"/>
                </a:solidFill>
              </a:rPr>
              <a:t>:   CKM – matrix</a:t>
            </a:r>
            <a:r>
              <a:rPr lang="en-US" sz="2000" dirty="0">
                <a:solidFill>
                  <a:srgbClr val="990099"/>
                </a:solidFill>
              </a:rPr>
              <a:t> </a:t>
            </a:r>
            <a:endParaRPr lang="en-US" sz="2000" i="1" baseline="-25000" dirty="0">
              <a:solidFill>
                <a:srgbClr val="990099"/>
              </a:solidFill>
              <a:latin typeface="Times New Roman" pitchFamily="18" charset="0"/>
            </a:endParaRPr>
          </a:p>
        </p:txBody>
      </p:sp>
      <p:sp>
        <p:nvSpPr>
          <p:cNvPr id="55309" name="Text Box 13"/>
          <p:cNvSpPr txBox="1">
            <a:spLocks noChangeArrowheads="1"/>
          </p:cNvSpPr>
          <p:nvPr/>
        </p:nvSpPr>
        <p:spPr bwMode="auto">
          <a:xfrm>
            <a:off x="5699125" y="3160713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 sz="1800"/>
          </a:p>
        </p:txBody>
      </p:sp>
      <p:graphicFrame>
        <p:nvGraphicFramePr>
          <p:cNvPr id="55310" name="Object 14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567394" y="2743200"/>
          <a:ext cx="3505200" cy="27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57" name="Equation" r:id="rId4" imgW="3111480" imgH="241200" progId="Equation.3">
                  <p:embed/>
                </p:oleObj>
              </mc:Choice>
              <mc:Fallback>
                <p:oleObj name="Equation" r:id="rId4" imgW="31114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7394" y="2743200"/>
                        <a:ext cx="3505200" cy="273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13" name="AutoShape 17"/>
          <p:cNvSpPr>
            <a:spLocks/>
          </p:cNvSpPr>
          <p:nvPr/>
        </p:nvSpPr>
        <p:spPr bwMode="auto">
          <a:xfrm>
            <a:off x="5348294" y="2667000"/>
            <a:ext cx="152400" cy="685800"/>
          </a:xfrm>
          <a:prstGeom prst="rightBrace">
            <a:avLst>
              <a:gd name="adj1" fmla="val 375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55314" name="Text Box 18"/>
          <p:cNvSpPr txBox="1">
            <a:spLocks noChangeArrowheads="1"/>
          </p:cNvSpPr>
          <p:nvPr/>
        </p:nvSpPr>
        <p:spPr bwMode="auto">
          <a:xfrm>
            <a:off x="5759480" y="3048000"/>
            <a:ext cx="324531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993300"/>
                </a:solidFill>
              </a:rPr>
              <a:t>The W</a:t>
            </a:r>
            <a:r>
              <a:rPr lang="en-US" sz="1600" baseline="30000" dirty="0">
                <a:solidFill>
                  <a:srgbClr val="993300"/>
                </a:solidFill>
              </a:rPr>
              <a:t>+</a:t>
            </a:r>
            <a:r>
              <a:rPr lang="en-US" sz="1600" dirty="0">
                <a:solidFill>
                  <a:srgbClr val="993300"/>
                </a:solidFill>
              </a:rPr>
              <a:t>, W</a:t>
            </a:r>
            <a:r>
              <a:rPr lang="en-US" sz="1600" baseline="30000" dirty="0">
                <a:solidFill>
                  <a:srgbClr val="993300"/>
                </a:solidFill>
              </a:rPr>
              <a:t>-</a:t>
            </a:r>
            <a:r>
              <a:rPr lang="en-US" sz="1600" dirty="0">
                <a:solidFill>
                  <a:srgbClr val="993300"/>
                </a:solidFill>
              </a:rPr>
              <a:t>,Z</a:t>
            </a:r>
            <a:r>
              <a:rPr lang="en-US" sz="1600" baseline="30000" dirty="0">
                <a:solidFill>
                  <a:srgbClr val="993300"/>
                </a:solidFill>
              </a:rPr>
              <a:t>0</a:t>
            </a:r>
            <a:r>
              <a:rPr lang="en-US" sz="1600" dirty="0">
                <a:solidFill>
                  <a:srgbClr val="993300"/>
                </a:solidFill>
              </a:rPr>
              <a:t> bosons acquire a mass</a:t>
            </a:r>
          </a:p>
        </p:txBody>
      </p:sp>
      <p:sp>
        <p:nvSpPr>
          <p:cNvPr id="55315" name="Text Box 19"/>
          <p:cNvSpPr txBox="1">
            <a:spLocks noChangeArrowheads="1"/>
          </p:cNvSpPr>
          <p:nvPr/>
        </p:nvSpPr>
        <p:spPr bwMode="auto">
          <a:xfrm>
            <a:off x="1600200" y="2209800"/>
            <a:ext cx="198240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6600"/>
                </a:solidFill>
              </a:rPr>
              <a:t>=&gt; CP Conserving</a:t>
            </a:r>
          </a:p>
        </p:txBody>
      </p:sp>
      <p:sp>
        <p:nvSpPr>
          <p:cNvPr id="55316" name="Text Box 20"/>
          <p:cNvSpPr txBox="1">
            <a:spLocks noChangeArrowheads="1"/>
          </p:cNvSpPr>
          <p:nvPr/>
        </p:nvSpPr>
        <p:spPr bwMode="auto">
          <a:xfrm>
            <a:off x="1594160" y="3352800"/>
            <a:ext cx="198240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6600"/>
                </a:solidFill>
              </a:rPr>
              <a:t>=&gt; CP Conserving</a:t>
            </a:r>
          </a:p>
        </p:txBody>
      </p:sp>
      <p:sp>
        <p:nvSpPr>
          <p:cNvPr id="55318" name="Text Box 22"/>
          <p:cNvSpPr txBox="1">
            <a:spLocks noChangeArrowheads="1"/>
          </p:cNvSpPr>
          <p:nvPr/>
        </p:nvSpPr>
        <p:spPr bwMode="auto">
          <a:xfrm>
            <a:off x="1676400" y="4191000"/>
            <a:ext cx="375859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=&gt; CP violating with a single phase</a:t>
            </a:r>
          </a:p>
        </p:txBody>
      </p:sp>
      <p:sp>
        <p:nvSpPr>
          <p:cNvPr id="55319" name="AutoShape 23"/>
          <p:cNvSpPr>
            <a:spLocks/>
          </p:cNvSpPr>
          <p:nvPr/>
        </p:nvSpPr>
        <p:spPr bwMode="auto">
          <a:xfrm>
            <a:off x="6629416" y="4876800"/>
            <a:ext cx="228600" cy="533400"/>
          </a:xfrm>
          <a:prstGeom prst="rightBrace">
            <a:avLst>
              <a:gd name="adj1" fmla="val 19444"/>
              <a:gd name="adj2" fmla="val 51736"/>
            </a:avLst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55320" name="AutoShape 24"/>
          <p:cNvSpPr>
            <a:spLocks/>
          </p:cNvSpPr>
          <p:nvPr/>
        </p:nvSpPr>
        <p:spPr bwMode="auto">
          <a:xfrm>
            <a:off x="6629416" y="5486400"/>
            <a:ext cx="228600" cy="533400"/>
          </a:xfrm>
          <a:prstGeom prst="rightBrace">
            <a:avLst>
              <a:gd name="adj1" fmla="val 19444"/>
              <a:gd name="adj2" fmla="val 50000"/>
            </a:avLst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55321" name="Text Box 25"/>
          <p:cNvSpPr txBox="1">
            <a:spLocks noChangeArrowheads="1"/>
          </p:cNvSpPr>
          <p:nvPr/>
        </p:nvSpPr>
        <p:spPr bwMode="auto">
          <a:xfrm>
            <a:off x="6897716" y="4953000"/>
            <a:ext cx="17462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=&gt; CP-violating</a:t>
            </a:r>
          </a:p>
        </p:txBody>
      </p:sp>
      <p:sp>
        <p:nvSpPr>
          <p:cNvPr id="55322" name="Text Box 26"/>
          <p:cNvSpPr txBox="1">
            <a:spLocks noChangeArrowheads="1"/>
          </p:cNvSpPr>
          <p:nvPr/>
        </p:nvSpPr>
        <p:spPr bwMode="auto">
          <a:xfrm>
            <a:off x="6924706" y="5562600"/>
            <a:ext cx="20764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6600"/>
                </a:solidFill>
              </a:rPr>
              <a:t>=&gt; CP-conserving!</a:t>
            </a:r>
          </a:p>
        </p:txBody>
      </p:sp>
      <p:sp>
        <p:nvSpPr>
          <p:cNvPr id="55323" name="Text Box 27"/>
          <p:cNvSpPr txBox="1">
            <a:spLocks noChangeArrowheads="1"/>
          </p:cNvSpPr>
          <p:nvPr/>
        </p:nvSpPr>
        <p:spPr bwMode="auto">
          <a:xfrm>
            <a:off x="5218632" y="6220332"/>
            <a:ext cx="375859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=&gt; CP violating with a single phase</a:t>
            </a: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29" y="1068702"/>
            <a:ext cx="4559300" cy="2921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0" y="1508774"/>
            <a:ext cx="762000" cy="2540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00" y="2755900"/>
            <a:ext cx="673100" cy="2921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41" y="3873008"/>
            <a:ext cx="863600" cy="254000"/>
          </a:xfrm>
          <a:prstGeom prst="rect">
            <a:avLst/>
          </a:prstGeom>
        </p:spPr>
      </p:pic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5" y="6248400"/>
            <a:ext cx="762000" cy="2540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22" y="4826000"/>
            <a:ext cx="2006600" cy="2540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054594" y="908380"/>
            <a:ext cx="4821798" cy="485824"/>
          </a:xfrm>
          <a:prstGeom prst="rect">
            <a:avLst/>
          </a:prstGeom>
          <a:noFill/>
          <a:ln w="12700">
            <a:solidFill>
              <a:srgbClr val="99009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79667" y="2967335"/>
            <a:ext cx="1846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x-none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x-none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9756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FAB94-6C92-451D-B6EF-601359977EE4}" type="slidenum">
              <a:rPr lang="en-US"/>
              <a:pPr/>
              <a:t>3</a:t>
            </a:fld>
            <a:endParaRPr lang="en-US"/>
          </a:p>
        </p:txBody>
      </p:sp>
      <p:sp>
        <p:nvSpPr>
          <p:cNvPr id="83979" name="Rectangle 11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err="1" smtClean="0"/>
              <a:t>Lagrangian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Hermeticity</a:t>
            </a:r>
            <a:endParaRPr lang="en-US" dirty="0"/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1447800" y="1143000"/>
            <a:ext cx="5503301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Local field theories work with </a:t>
            </a:r>
            <a:r>
              <a:rPr lang="en-US" sz="2000" dirty="0" err="1"/>
              <a:t>Lagrangian</a:t>
            </a:r>
            <a:r>
              <a:rPr lang="en-US" sz="2000" dirty="0"/>
              <a:t> densities:</a:t>
            </a:r>
          </a:p>
        </p:txBody>
      </p:sp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990600" y="3048000"/>
            <a:ext cx="739170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The fundamental quantity, when discussing symmetries is the Action:</a:t>
            </a:r>
          </a:p>
        </p:txBody>
      </p:sp>
      <p:sp>
        <p:nvSpPr>
          <p:cNvPr id="83981" name="Text Box 13"/>
          <p:cNvSpPr txBox="1">
            <a:spLocks noChangeArrowheads="1"/>
          </p:cNvSpPr>
          <p:nvPr/>
        </p:nvSpPr>
        <p:spPr bwMode="auto">
          <a:xfrm>
            <a:off x="1066800" y="4507064"/>
            <a:ext cx="6873875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/>
              <a:t>If the action </a:t>
            </a:r>
            <a:r>
              <a:rPr lang="en-US" sz="2000" dirty="0">
                <a:solidFill>
                  <a:srgbClr val="0000FF"/>
                </a:solidFill>
              </a:rPr>
              <a:t>is</a:t>
            </a:r>
            <a:r>
              <a:rPr lang="en-US" sz="2000" dirty="0"/>
              <a:t> (</a:t>
            </a:r>
            <a:r>
              <a:rPr lang="en-US" sz="2000" dirty="0">
                <a:solidFill>
                  <a:srgbClr val="FF0000"/>
                </a:solidFill>
              </a:rPr>
              <a:t>is not</a:t>
            </a:r>
            <a:r>
              <a:rPr lang="en-US" sz="2000" dirty="0"/>
              <a:t>) invariant under a symmetry operation then the symmetry in question is a </a:t>
            </a:r>
            <a:r>
              <a:rPr lang="en-US" sz="2000" dirty="0">
                <a:solidFill>
                  <a:srgbClr val="0000FF"/>
                </a:solidFill>
              </a:rPr>
              <a:t>good</a:t>
            </a:r>
            <a:r>
              <a:rPr lang="en-US" sz="2000" dirty="0"/>
              <a:t> (</a:t>
            </a:r>
            <a:r>
              <a:rPr lang="en-US" sz="2000" dirty="0">
                <a:solidFill>
                  <a:srgbClr val="FF0000"/>
                </a:solidFill>
              </a:rPr>
              <a:t>broken</a:t>
            </a:r>
            <a:r>
              <a:rPr lang="en-US" sz="2000" dirty="0"/>
              <a:t>) one</a:t>
            </a:r>
          </a:p>
        </p:txBody>
      </p:sp>
      <p:sp>
        <p:nvSpPr>
          <p:cNvPr id="83982" name="Text Box 14"/>
          <p:cNvSpPr txBox="1">
            <a:spLocks noChangeArrowheads="1"/>
          </p:cNvSpPr>
          <p:nvPr/>
        </p:nvSpPr>
        <p:spPr bwMode="auto">
          <a:xfrm>
            <a:off x="642910" y="5643578"/>
            <a:ext cx="7501541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=&gt; </a:t>
            </a:r>
            <a:r>
              <a:rPr lang="en-US" sz="2000" dirty="0" err="1"/>
              <a:t>Unitarity</a:t>
            </a:r>
            <a:r>
              <a:rPr lang="en-US" sz="2000" dirty="0"/>
              <a:t> of the interaction requires the </a:t>
            </a:r>
            <a:r>
              <a:rPr lang="en-US" sz="2000" dirty="0" err="1"/>
              <a:t>Lagrangian</a:t>
            </a:r>
            <a:r>
              <a:rPr lang="en-US" sz="2000" dirty="0"/>
              <a:t> to be </a:t>
            </a:r>
            <a:r>
              <a:rPr lang="en-US" sz="2000" dirty="0" err="1">
                <a:solidFill>
                  <a:srgbClr val="008000"/>
                </a:solidFill>
              </a:rPr>
              <a:t>Hermitian</a:t>
            </a:r>
            <a:endParaRPr lang="en-US" sz="2000" dirty="0">
              <a:solidFill>
                <a:srgbClr val="008000"/>
              </a:solidFill>
            </a:endParaRPr>
          </a:p>
        </p:txBody>
      </p:sp>
      <p:pic>
        <p:nvPicPr>
          <p:cNvPr id="83988" name="Picture 20" descr="lagran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35813" y="76200"/>
            <a:ext cx="1882775" cy="2286000"/>
          </a:xfrm>
          <a:prstGeom prst="rect">
            <a:avLst/>
          </a:prstGeom>
          <a:noFill/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043" y="1786467"/>
            <a:ext cx="4572000" cy="304800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4499800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4979"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313" y="2362200"/>
            <a:ext cx="5727700" cy="2794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317" y="3625850"/>
            <a:ext cx="2501900" cy="6223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950" y="6174317"/>
            <a:ext cx="13081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69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Flavour</a:t>
            </a:r>
            <a:r>
              <a:rPr lang="en-US" dirty="0" smtClean="0"/>
              <a:t> Changing Quark Interactions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96" y="723900"/>
            <a:ext cx="4707835" cy="4356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91100" y="4292600"/>
            <a:ext cx="314659" cy="400110"/>
          </a:xfrm>
          <a:prstGeom prst="rect">
            <a:avLst/>
          </a:prstGeom>
          <a:solidFill>
            <a:srgbClr val="78C51D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30946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Flavour</a:t>
            </a:r>
            <a:r>
              <a:rPr lang="en-US" dirty="0" smtClean="0"/>
              <a:t> Changing Quark Interactions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61" y="660400"/>
            <a:ext cx="4820839" cy="44952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91100" y="4292600"/>
            <a:ext cx="314659" cy="400110"/>
          </a:xfrm>
          <a:prstGeom prst="rect">
            <a:avLst/>
          </a:prstGeom>
          <a:solidFill>
            <a:srgbClr val="78C51D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991100" y="3263900"/>
            <a:ext cx="314659" cy="400110"/>
          </a:xfrm>
          <a:prstGeom prst="rect">
            <a:avLst/>
          </a:prstGeom>
          <a:solidFill>
            <a:srgbClr val="BAE576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91100" y="2082800"/>
            <a:ext cx="314659" cy="400110"/>
          </a:xfrm>
          <a:prstGeom prst="rect">
            <a:avLst/>
          </a:prstGeom>
          <a:solidFill>
            <a:srgbClr val="CFF59C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55415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Flavour</a:t>
            </a:r>
            <a:r>
              <a:rPr lang="en-US" dirty="0" smtClean="0"/>
              <a:t> Changing Quark Interactions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602" y="5257800"/>
            <a:ext cx="4191497" cy="12826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871" y="711200"/>
            <a:ext cx="3326730" cy="20976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673099"/>
            <a:ext cx="4787900" cy="446451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334671" y="1752600"/>
            <a:ext cx="3060028" cy="1056288"/>
            <a:chOff x="5334671" y="1752600"/>
            <a:chExt cx="3060028" cy="1056288"/>
          </a:xfrm>
        </p:grpSpPr>
        <p:sp>
          <p:nvSpPr>
            <p:cNvPr id="11" name="Rectangle 10"/>
            <p:cNvSpPr/>
            <p:nvPr/>
          </p:nvSpPr>
          <p:spPr>
            <a:xfrm>
              <a:off x="6604000" y="1930400"/>
              <a:ext cx="647700" cy="317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334671" y="1752600"/>
              <a:ext cx="38032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014371" y="2580288"/>
              <a:ext cx="38032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797050"/>
            <a:ext cx="863600" cy="5207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599" y="1574800"/>
            <a:ext cx="406400" cy="4699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370" y="2400300"/>
            <a:ext cx="406400" cy="3937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991100" y="4292600"/>
            <a:ext cx="314659" cy="400110"/>
          </a:xfrm>
          <a:prstGeom prst="rect">
            <a:avLst/>
          </a:prstGeom>
          <a:solidFill>
            <a:srgbClr val="78C51D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4991100" y="3263900"/>
            <a:ext cx="314659" cy="400110"/>
          </a:xfrm>
          <a:prstGeom prst="rect">
            <a:avLst/>
          </a:prstGeom>
          <a:solidFill>
            <a:srgbClr val="BAE576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91100" y="2082800"/>
            <a:ext cx="314659" cy="400110"/>
          </a:xfrm>
          <a:prstGeom prst="rect">
            <a:avLst/>
          </a:prstGeom>
          <a:solidFill>
            <a:srgbClr val="CFF59C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17082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Flavour</a:t>
            </a:r>
            <a:r>
              <a:rPr lang="en-US" dirty="0" smtClean="0"/>
              <a:t> Changing Quark Interactions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599" y="5257800"/>
            <a:ext cx="4191501" cy="1282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99" y="685800"/>
            <a:ext cx="4951819" cy="4381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871" y="711200"/>
            <a:ext cx="3326730" cy="209768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334671" y="1752600"/>
            <a:ext cx="3060028" cy="1056288"/>
            <a:chOff x="5334671" y="1752600"/>
            <a:chExt cx="3060028" cy="1056288"/>
          </a:xfrm>
        </p:grpSpPr>
        <p:sp>
          <p:nvSpPr>
            <p:cNvPr id="10" name="Rectangle 9"/>
            <p:cNvSpPr/>
            <p:nvPr/>
          </p:nvSpPr>
          <p:spPr>
            <a:xfrm>
              <a:off x="6604000" y="1930400"/>
              <a:ext cx="647700" cy="317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334671" y="1752600"/>
              <a:ext cx="38032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14371" y="2580288"/>
              <a:ext cx="38032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1803400"/>
            <a:ext cx="838200" cy="5207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499" y="1644650"/>
            <a:ext cx="368300" cy="3937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370" y="2387600"/>
            <a:ext cx="406400" cy="3937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91100" y="4292600"/>
            <a:ext cx="314659" cy="400110"/>
          </a:xfrm>
          <a:prstGeom prst="rect">
            <a:avLst/>
          </a:prstGeom>
          <a:solidFill>
            <a:srgbClr val="78C51D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4991100" y="3263900"/>
            <a:ext cx="314659" cy="400110"/>
          </a:xfrm>
          <a:prstGeom prst="rect">
            <a:avLst/>
          </a:prstGeom>
          <a:solidFill>
            <a:srgbClr val="BAE576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91100" y="2082800"/>
            <a:ext cx="314659" cy="400110"/>
          </a:xfrm>
          <a:prstGeom prst="rect">
            <a:avLst/>
          </a:prstGeom>
          <a:solidFill>
            <a:srgbClr val="CFF59C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75105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Flavour</a:t>
            </a:r>
            <a:r>
              <a:rPr lang="en-US" dirty="0" smtClean="0"/>
              <a:t> Changing Quark Interactions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899" y="5131822"/>
            <a:ext cx="4076701" cy="15610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871" y="711200"/>
            <a:ext cx="3326730" cy="2097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673100"/>
            <a:ext cx="4912858" cy="43942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334671" y="1752600"/>
            <a:ext cx="3060028" cy="1056288"/>
            <a:chOff x="5334671" y="1752600"/>
            <a:chExt cx="3060028" cy="1056288"/>
          </a:xfrm>
        </p:grpSpPr>
        <p:sp>
          <p:nvSpPr>
            <p:cNvPr id="9" name="Rectangle 8"/>
            <p:cNvSpPr/>
            <p:nvPr/>
          </p:nvSpPr>
          <p:spPr>
            <a:xfrm>
              <a:off x="6604000" y="1930400"/>
              <a:ext cx="647700" cy="317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34671" y="1752600"/>
              <a:ext cx="38032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014371" y="2580288"/>
              <a:ext cx="38032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0" y="1809750"/>
            <a:ext cx="800100" cy="5207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399" y="2387600"/>
            <a:ext cx="381000" cy="3937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649" y="1574800"/>
            <a:ext cx="368300" cy="4699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91100" y="4292600"/>
            <a:ext cx="314659" cy="400110"/>
          </a:xfrm>
          <a:prstGeom prst="rect">
            <a:avLst/>
          </a:prstGeom>
          <a:solidFill>
            <a:srgbClr val="78C51D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4991100" y="3263900"/>
            <a:ext cx="314659" cy="400110"/>
          </a:xfrm>
          <a:prstGeom prst="rect">
            <a:avLst/>
          </a:prstGeom>
          <a:solidFill>
            <a:srgbClr val="BAE576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91100" y="2082800"/>
            <a:ext cx="314659" cy="400110"/>
          </a:xfrm>
          <a:prstGeom prst="rect">
            <a:avLst/>
          </a:prstGeom>
          <a:solidFill>
            <a:srgbClr val="CFF59C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0620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Flavour</a:t>
            </a:r>
            <a:r>
              <a:rPr lang="en-US" dirty="0" smtClean="0"/>
              <a:t> Changing Quark Interactions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900" y="5141547"/>
            <a:ext cx="4051300" cy="15513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" y="679824"/>
            <a:ext cx="4876800" cy="43747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871" y="711200"/>
            <a:ext cx="3326730" cy="20976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1100" y="4292600"/>
            <a:ext cx="314659" cy="400110"/>
          </a:xfrm>
          <a:prstGeom prst="rect">
            <a:avLst/>
          </a:prstGeom>
          <a:solidFill>
            <a:srgbClr val="78C51D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991100" y="3263900"/>
            <a:ext cx="314659" cy="400110"/>
          </a:xfrm>
          <a:prstGeom prst="rect">
            <a:avLst/>
          </a:prstGeom>
          <a:solidFill>
            <a:srgbClr val="BAE576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91100" y="2082800"/>
            <a:ext cx="314659" cy="400110"/>
          </a:xfrm>
          <a:prstGeom prst="rect">
            <a:avLst/>
          </a:prstGeom>
          <a:solidFill>
            <a:srgbClr val="CFF59C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69576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Flavour</a:t>
            </a:r>
            <a:r>
              <a:rPr lang="en-US" dirty="0" smtClean="0"/>
              <a:t> Changing Quark Interactions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101" y="673099"/>
            <a:ext cx="3848100" cy="44096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200" y="5126958"/>
            <a:ext cx="4089400" cy="15659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0" y="679824"/>
            <a:ext cx="4876800" cy="437477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426200" y="3848100"/>
            <a:ext cx="1104900" cy="736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991100" y="4292600"/>
            <a:ext cx="314659" cy="400110"/>
          </a:xfrm>
          <a:prstGeom prst="rect">
            <a:avLst/>
          </a:prstGeom>
          <a:solidFill>
            <a:srgbClr val="78C51D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991100" y="3263900"/>
            <a:ext cx="314659" cy="400110"/>
          </a:xfrm>
          <a:prstGeom prst="rect">
            <a:avLst/>
          </a:prstGeom>
          <a:solidFill>
            <a:srgbClr val="BAE576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91100" y="2082800"/>
            <a:ext cx="314659" cy="400110"/>
          </a:xfrm>
          <a:prstGeom prst="rect">
            <a:avLst/>
          </a:prstGeom>
          <a:solidFill>
            <a:srgbClr val="CFF59C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3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711201" y="5588000"/>
            <a:ext cx="3873500" cy="646331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Complex coupling constants are the source of CP violating interactions.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225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5115-B372-4E5D-A786-B7B0F670E0F7}" type="slidenum">
              <a:rPr lang="en-US"/>
              <a:pPr/>
              <a:t>37</a:t>
            </a:fld>
            <a:endParaRPr lang="en-US"/>
          </a:p>
        </p:txBody>
      </p:sp>
      <p:sp>
        <p:nvSpPr>
          <p:cNvPr id="450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Quark field re-phasing</a:t>
            </a:r>
          </a:p>
        </p:txBody>
      </p:sp>
      <p:sp>
        <p:nvSpPr>
          <p:cNvPr id="450566" name="Text Box 6"/>
          <p:cNvSpPr txBox="1">
            <a:spLocks noChangeArrowheads="1"/>
          </p:cNvSpPr>
          <p:nvPr/>
        </p:nvSpPr>
        <p:spPr bwMode="auto">
          <a:xfrm>
            <a:off x="685800" y="838200"/>
            <a:ext cx="404854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Under a quark phase transformation:</a:t>
            </a:r>
          </a:p>
        </p:txBody>
      </p:sp>
      <p:sp>
        <p:nvSpPr>
          <p:cNvPr id="450567" name="Text Box 7"/>
          <p:cNvSpPr txBox="1">
            <a:spLocks noChangeArrowheads="1"/>
          </p:cNvSpPr>
          <p:nvPr/>
        </p:nvSpPr>
        <p:spPr bwMode="auto">
          <a:xfrm>
            <a:off x="685800" y="1828800"/>
            <a:ext cx="531979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and a simultaneous </a:t>
            </a:r>
            <a:r>
              <a:rPr lang="en-US" sz="2000" dirty="0" err="1">
                <a:solidFill>
                  <a:srgbClr val="000099"/>
                </a:solidFill>
              </a:rPr>
              <a:t>rephasing</a:t>
            </a:r>
            <a:r>
              <a:rPr lang="en-US" sz="2000" dirty="0">
                <a:solidFill>
                  <a:srgbClr val="000099"/>
                </a:solidFill>
              </a:rPr>
              <a:t> of the CKM matrix:</a:t>
            </a:r>
          </a:p>
        </p:txBody>
      </p:sp>
      <p:sp>
        <p:nvSpPr>
          <p:cNvPr id="450569" name="Text Box 9"/>
          <p:cNvSpPr txBox="1">
            <a:spLocks noChangeArrowheads="1"/>
          </p:cNvSpPr>
          <p:nvPr/>
        </p:nvSpPr>
        <p:spPr bwMode="auto">
          <a:xfrm>
            <a:off x="5925480" y="2618868"/>
            <a:ext cx="3873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/>
              <a:t>or</a:t>
            </a:r>
          </a:p>
        </p:txBody>
      </p:sp>
      <p:sp>
        <p:nvSpPr>
          <p:cNvPr id="450570" name="Text Box 10"/>
          <p:cNvSpPr txBox="1">
            <a:spLocks noChangeArrowheads="1"/>
          </p:cNvSpPr>
          <p:nvPr/>
        </p:nvSpPr>
        <p:spPr bwMode="auto">
          <a:xfrm>
            <a:off x="609600" y="3505200"/>
            <a:ext cx="230845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the charged current </a:t>
            </a:r>
          </a:p>
        </p:txBody>
      </p:sp>
      <p:sp>
        <p:nvSpPr>
          <p:cNvPr id="450572" name="Text Box 12"/>
          <p:cNvSpPr txBox="1">
            <a:spLocks noChangeArrowheads="1"/>
          </p:cNvSpPr>
          <p:nvPr/>
        </p:nvSpPr>
        <p:spPr bwMode="auto">
          <a:xfrm>
            <a:off x="5181600" y="3505200"/>
            <a:ext cx="179106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is left invariant.</a:t>
            </a:r>
          </a:p>
        </p:txBody>
      </p:sp>
      <p:sp>
        <p:nvSpPr>
          <p:cNvPr id="450573" name="Text Box 13"/>
          <p:cNvSpPr txBox="1">
            <a:spLocks noChangeArrowheads="1"/>
          </p:cNvSpPr>
          <p:nvPr/>
        </p:nvSpPr>
        <p:spPr bwMode="auto">
          <a:xfrm>
            <a:off x="457200" y="4125918"/>
            <a:ext cx="5670550" cy="2585323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Degrees of freedom in V</a:t>
            </a:r>
            <a:r>
              <a:rPr lang="en-US" baseline="-25000" dirty="0">
                <a:solidFill>
                  <a:srgbClr val="0000FF"/>
                </a:solidFill>
              </a:rPr>
              <a:t>CKM</a:t>
            </a:r>
            <a:r>
              <a:rPr lang="en-US" dirty="0">
                <a:solidFill>
                  <a:srgbClr val="0000FF"/>
                </a:solidFill>
              </a:rPr>
              <a:t>     in     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u="sng" dirty="0">
                <a:solidFill>
                  <a:srgbClr val="0000FF"/>
                </a:solidFill>
              </a:rPr>
              <a:t>  3  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   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u="sng" dirty="0">
                <a:solidFill>
                  <a:srgbClr val="0000FF"/>
                </a:solidFill>
              </a:rPr>
              <a:t> N  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  generations</a:t>
            </a:r>
          </a:p>
          <a:p>
            <a:r>
              <a:rPr lang="en-US" dirty="0"/>
              <a:t>Number of real parameters:               </a:t>
            </a:r>
            <a:r>
              <a:rPr lang="en-US" b="1" dirty="0"/>
              <a:t> 9</a:t>
            </a:r>
            <a:r>
              <a:rPr lang="en-US" dirty="0"/>
              <a:t>      </a:t>
            </a:r>
            <a:r>
              <a:rPr lang="en-US" b="1" dirty="0"/>
              <a:t>+ N</a:t>
            </a:r>
            <a:r>
              <a:rPr lang="en-US" b="1" baseline="30000" dirty="0"/>
              <a:t>2</a:t>
            </a:r>
          </a:p>
          <a:p>
            <a:r>
              <a:rPr lang="en-US" dirty="0"/>
              <a:t>Number of imaginary parameters:    </a:t>
            </a:r>
            <a:r>
              <a:rPr lang="en-US" dirty="0" smtClean="0"/>
              <a:t> </a:t>
            </a:r>
            <a:r>
              <a:rPr lang="en-US" b="1" dirty="0" smtClean="0"/>
              <a:t>9 </a:t>
            </a:r>
            <a:r>
              <a:rPr lang="en-US" dirty="0" smtClean="0"/>
              <a:t>     </a:t>
            </a:r>
            <a:r>
              <a:rPr lang="en-US" b="1" dirty="0"/>
              <a:t>+ N</a:t>
            </a:r>
            <a:r>
              <a:rPr lang="en-US" b="1" baseline="30000" dirty="0"/>
              <a:t>2</a:t>
            </a:r>
          </a:p>
          <a:p>
            <a:r>
              <a:rPr lang="en-US" dirty="0"/>
              <a:t>Number of constraints (</a:t>
            </a:r>
            <a:r>
              <a:rPr lang="en-US" i="1" dirty="0">
                <a:latin typeface="Times New Roman" pitchFamily="18" charset="0"/>
              </a:rPr>
              <a:t>VV</a:t>
            </a:r>
            <a:r>
              <a:rPr lang="en-US" i="1" baseline="30000" dirty="0">
                <a:latin typeface="Times New Roman" pitchFamily="18" charset="0"/>
                <a:cs typeface="Arial" pitchFamily="34" charset="0"/>
              </a:rPr>
              <a:t>†</a:t>
            </a:r>
            <a:r>
              <a:rPr lang="en-US" dirty="0"/>
              <a:t> = 1):      </a:t>
            </a:r>
            <a:r>
              <a:rPr lang="en-US" b="1" dirty="0" smtClean="0"/>
              <a:t>-</a:t>
            </a:r>
            <a:r>
              <a:rPr lang="en-US" b="1" dirty="0"/>
              <a:t>9</a:t>
            </a:r>
            <a:r>
              <a:rPr lang="en-US" dirty="0"/>
              <a:t>     </a:t>
            </a:r>
            <a:r>
              <a:rPr lang="en-US" dirty="0" smtClean="0"/>
              <a:t>  </a:t>
            </a:r>
            <a:r>
              <a:rPr lang="en-US" b="1" dirty="0"/>
              <a:t>- N</a:t>
            </a:r>
            <a:r>
              <a:rPr lang="en-US" b="1" baseline="30000" dirty="0"/>
              <a:t>2</a:t>
            </a:r>
          </a:p>
          <a:p>
            <a:r>
              <a:rPr lang="en-US" dirty="0"/>
              <a:t>Number of relative quark phases:    </a:t>
            </a:r>
            <a:r>
              <a:rPr lang="en-US" dirty="0" smtClean="0"/>
              <a:t> </a:t>
            </a:r>
            <a:r>
              <a:rPr lang="en-US" b="1" dirty="0"/>
              <a:t>-5</a:t>
            </a:r>
            <a:r>
              <a:rPr lang="en-US" dirty="0"/>
              <a:t>      </a:t>
            </a:r>
            <a:r>
              <a:rPr lang="en-US" b="1" dirty="0"/>
              <a:t>- (2N-1)</a:t>
            </a:r>
          </a:p>
          <a:p>
            <a:r>
              <a:rPr lang="en-US" dirty="0"/>
              <a:t>                                                        -----------------------</a:t>
            </a:r>
          </a:p>
          <a:p>
            <a:r>
              <a:rPr lang="en-US" dirty="0"/>
              <a:t>Total degrees of freedom:                  </a:t>
            </a:r>
            <a:r>
              <a:rPr lang="en-US" dirty="0" smtClean="0"/>
              <a:t>  </a:t>
            </a:r>
            <a:r>
              <a:rPr lang="en-US" b="1" dirty="0"/>
              <a:t>4</a:t>
            </a:r>
            <a:r>
              <a:rPr lang="en-US" dirty="0"/>
              <a:t>     </a:t>
            </a:r>
            <a:r>
              <a:rPr lang="en-US" dirty="0" smtClean="0"/>
              <a:t>  </a:t>
            </a:r>
            <a:r>
              <a:rPr lang="en-US" b="1" dirty="0"/>
              <a:t>(N-1)</a:t>
            </a:r>
            <a:r>
              <a:rPr lang="en-US" b="1" baseline="30000" dirty="0"/>
              <a:t>2</a:t>
            </a:r>
          </a:p>
          <a:p>
            <a:r>
              <a:rPr lang="en-US" dirty="0">
                <a:solidFill>
                  <a:srgbClr val="990099"/>
                </a:solidFill>
              </a:rPr>
              <a:t>Number of Euler angles:                   </a:t>
            </a:r>
            <a:r>
              <a:rPr lang="en-US" dirty="0" smtClean="0">
                <a:solidFill>
                  <a:srgbClr val="990099"/>
                </a:solidFill>
              </a:rPr>
              <a:t>    </a:t>
            </a:r>
            <a:r>
              <a:rPr lang="en-US" b="1" dirty="0">
                <a:solidFill>
                  <a:srgbClr val="990099"/>
                </a:solidFill>
              </a:rPr>
              <a:t>3</a:t>
            </a:r>
            <a:r>
              <a:rPr lang="en-US" dirty="0">
                <a:solidFill>
                  <a:srgbClr val="990099"/>
                </a:solidFill>
              </a:rPr>
              <a:t>      </a:t>
            </a:r>
            <a:r>
              <a:rPr lang="en-US" dirty="0" smtClean="0">
                <a:solidFill>
                  <a:srgbClr val="990099"/>
                </a:solidFill>
              </a:rPr>
              <a:t> </a:t>
            </a:r>
            <a:r>
              <a:rPr lang="en-US" b="1" dirty="0">
                <a:solidFill>
                  <a:srgbClr val="990099"/>
                </a:solidFill>
              </a:rPr>
              <a:t>N (N-1) / 2</a:t>
            </a:r>
          </a:p>
          <a:p>
            <a:r>
              <a:rPr lang="en-US" dirty="0">
                <a:solidFill>
                  <a:srgbClr val="990099"/>
                </a:solidFill>
              </a:rPr>
              <a:t>Number of CP phases:                   </a:t>
            </a:r>
            <a:r>
              <a:rPr lang="en-US" dirty="0" smtClean="0">
                <a:solidFill>
                  <a:srgbClr val="990099"/>
                </a:solidFill>
              </a:rPr>
              <a:t>      </a:t>
            </a:r>
            <a:r>
              <a:rPr lang="en-US" b="1" dirty="0" smtClean="0">
                <a:solidFill>
                  <a:srgbClr val="990099"/>
                </a:solidFill>
              </a:rPr>
              <a:t> </a:t>
            </a:r>
            <a:r>
              <a:rPr lang="en-US" b="1" dirty="0">
                <a:solidFill>
                  <a:srgbClr val="990099"/>
                </a:solidFill>
              </a:rPr>
              <a:t>1  </a:t>
            </a:r>
            <a:r>
              <a:rPr lang="en-US" dirty="0">
                <a:solidFill>
                  <a:srgbClr val="990099"/>
                </a:solidFill>
              </a:rPr>
              <a:t>    </a:t>
            </a:r>
            <a:r>
              <a:rPr lang="en-US" dirty="0" smtClean="0">
                <a:solidFill>
                  <a:srgbClr val="990099"/>
                </a:solidFill>
              </a:rPr>
              <a:t> </a:t>
            </a:r>
            <a:r>
              <a:rPr lang="en-US" b="1" dirty="0">
                <a:solidFill>
                  <a:srgbClr val="990099"/>
                </a:solidFill>
              </a:rPr>
              <a:t>(N-1) (N-2) / 2</a:t>
            </a:r>
            <a:r>
              <a:rPr lang="en-US" dirty="0"/>
              <a:t>   </a:t>
            </a:r>
          </a:p>
        </p:txBody>
      </p:sp>
      <p:sp>
        <p:nvSpPr>
          <p:cNvPr id="450574" name="Line 14"/>
          <p:cNvSpPr>
            <a:spLocks noChangeShapeType="1"/>
          </p:cNvSpPr>
          <p:nvPr/>
        </p:nvSpPr>
        <p:spPr bwMode="auto">
          <a:xfrm flipV="1">
            <a:off x="5867400" y="4787900"/>
            <a:ext cx="5334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450575" name="Text Box 15"/>
          <p:cNvSpPr txBox="1">
            <a:spLocks noChangeArrowheads="1"/>
          </p:cNvSpPr>
          <p:nvPr/>
        </p:nvSpPr>
        <p:spPr bwMode="auto">
          <a:xfrm>
            <a:off x="6477000" y="5245101"/>
            <a:ext cx="2514600" cy="1477328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dirty="0"/>
              <a:t>No CP violation in SM!</a:t>
            </a:r>
          </a:p>
          <a:p>
            <a:r>
              <a:rPr lang="en-US" dirty="0"/>
              <a:t>This is the reason Kobayashi and </a:t>
            </a:r>
            <a:r>
              <a:rPr lang="en-US" dirty="0" err="1"/>
              <a:t>Maskawa</a:t>
            </a:r>
            <a:r>
              <a:rPr lang="en-US" dirty="0"/>
              <a:t> first suggested a third family of fermions! </a:t>
            </a:r>
          </a:p>
        </p:txBody>
      </p:sp>
      <p:sp>
        <p:nvSpPr>
          <p:cNvPr id="450577" name="Text Box 17"/>
          <p:cNvSpPr txBox="1">
            <a:spLocks noChangeArrowheads="1"/>
          </p:cNvSpPr>
          <p:nvPr/>
        </p:nvSpPr>
        <p:spPr bwMode="auto">
          <a:xfrm>
            <a:off x="6477000" y="3994150"/>
            <a:ext cx="147161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u="sng"/>
              <a:t>2 generations:</a:t>
            </a:r>
          </a:p>
        </p:txBody>
      </p:sp>
      <p:sp>
        <p:nvSpPr>
          <p:cNvPr id="450578" name="Text Box 18"/>
          <p:cNvSpPr txBox="1">
            <a:spLocks noChangeArrowheads="1"/>
          </p:cNvSpPr>
          <p:nvPr/>
        </p:nvSpPr>
        <p:spPr bwMode="auto">
          <a:xfrm>
            <a:off x="6705600" y="990600"/>
            <a:ext cx="2301875" cy="1200329"/>
          </a:xfrm>
          <a:prstGeom prst="rect">
            <a:avLst/>
          </a:prstGeom>
          <a:solidFill>
            <a:srgbClr val="CCFFFF"/>
          </a:solidFill>
          <a:ln w="9525" algn="ctr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u="sng" dirty="0">
                <a:solidFill>
                  <a:srgbClr val="000099"/>
                </a:solidFill>
              </a:rPr>
              <a:t>Exercise:</a:t>
            </a:r>
          </a:p>
          <a:p>
            <a:r>
              <a:rPr lang="en-US" dirty="0">
                <a:solidFill>
                  <a:srgbClr val="000099"/>
                </a:solidFill>
              </a:rPr>
              <a:t>Convince yourself that there are indeed 5 relative quark phases</a:t>
            </a: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74" y="1367144"/>
            <a:ext cx="5715000" cy="3302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6" y="2472838"/>
            <a:ext cx="5748123" cy="8382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2703513"/>
            <a:ext cx="2536725" cy="2540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924" y="3602118"/>
            <a:ext cx="2263548" cy="2667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394080"/>
            <a:ext cx="25908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85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73" grpId="0" animBg="1"/>
      <p:bldP spid="450574" grpId="0" animBg="1"/>
      <p:bldP spid="450575" grpId="0" animBg="1"/>
      <p:bldP spid="450577" grpId="0"/>
      <p:bldP spid="45057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69C55-DB3E-4EB2-BCC5-81ECBF623CDA}" type="slidenum">
              <a:rPr lang="en-US"/>
              <a:pPr/>
              <a:t>38</a:t>
            </a:fld>
            <a:endParaRPr lang="en-US"/>
          </a:p>
        </p:txBody>
      </p:sp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r>
              <a:rPr lang="en-US" dirty="0"/>
              <a:t>The LEP collider @ CERN</a:t>
            </a:r>
          </a:p>
        </p:txBody>
      </p:sp>
      <p:pic>
        <p:nvPicPr>
          <p:cNvPr id="178179" name="Picture 3" descr="aleph-number-of-neutrin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3988" y="1287463"/>
            <a:ext cx="3810000" cy="3694112"/>
          </a:xfrm>
          <a:prstGeom prst="rect">
            <a:avLst/>
          </a:prstGeom>
          <a:noFill/>
        </p:spPr>
      </p:pic>
      <p:pic>
        <p:nvPicPr>
          <p:cNvPr id="178180" name="Picture 4" descr="lep-aerial-airportvi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88" y="1309688"/>
            <a:ext cx="5105400" cy="3671887"/>
          </a:xfrm>
          <a:prstGeom prst="rect">
            <a:avLst/>
          </a:prstGeom>
          <a:noFill/>
        </p:spPr>
      </p:pic>
      <p:sp>
        <p:nvSpPr>
          <p:cNvPr id="178181" name="Text Box 5"/>
          <p:cNvSpPr txBox="1">
            <a:spLocks noChangeArrowheads="1"/>
          </p:cNvSpPr>
          <p:nvPr/>
        </p:nvSpPr>
        <p:spPr bwMode="auto">
          <a:xfrm>
            <a:off x="376238" y="5260975"/>
            <a:ext cx="8291512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3300"/>
                </a:solidFill>
              </a:rPr>
              <a:t>Maybe the most important result of LEP:</a:t>
            </a:r>
          </a:p>
          <a:p>
            <a:r>
              <a:rPr lang="en-US" sz="2400" b="1">
                <a:solidFill>
                  <a:srgbClr val="FF3300"/>
                </a:solidFill>
              </a:rPr>
              <a:t>	      “There are 3 generations of neutrino’s”</a:t>
            </a:r>
          </a:p>
          <a:p>
            <a:endParaRPr lang="en-US" sz="2400" b="1">
              <a:solidFill>
                <a:srgbClr val="FF3300"/>
              </a:solidFill>
            </a:endParaRPr>
          </a:p>
        </p:txBody>
      </p:sp>
      <p:sp>
        <p:nvSpPr>
          <p:cNvPr id="178182" name="Text Box 6"/>
          <p:cNvSpPr txBox="1">
            <a:spLocks noChangeArrowheads="1"/>
          </p:cNvSpPr>
          <p:nvPr/>
        </p:nvSpPr>
        <p:spPr bwMode="auto">
          <a:xfrm>
            <a:off x="966788" y="1954213"/>
            <a:ext cx="527050" cy="5191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Comic Sans MS" pitchFamily="66" charset="0"/>
              </a:rPr>
              <a:t>L</a:t>
            </a:r>
            <a:r>
              <a:rPr lang="en-US" sz="2800" b="1" baseline="-25000">
                <a:solidFill>
                  <a:srgbClr val="FFFF00"/>
                </a:solidFill>
                <a:latin typeface="Comic Sans MS" pitchFamily="66" charset="0"/>
              </a:rPr>
              <a:t>3</a:t>
            </a:r>
          </a:p>
        </p:txBody>
      </p:sp>
      <p:sp>
        <p:nvSpPr>
          <p:cNvPr id="178183" name="Text Box 7"/>
          <p:cNvSpPr txBox="1">
            <a:spLocks noChangeArrowheads="1"/>
          </p:cNvSpPr>
          <p:nvPr/>
        </p:nvSpPr>
        <p:spPr bwMode="auto">
          <a:xfrm>
            <a:off x="3573463" y="1562100"/>
            <a:ext cx="1135062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Comic Sans MS" pitchFamily="66" charset="0"/>
              </a:rPr>
              <a:t>Aleph</a:t>
            </a:r>
            <a:endParaRPr lang="en-US" sz="2800" b="1" baseline="-250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78184" name="Text Box 8"/>
          <p:cNvSpPr txBox="1">
            <a:spLocks noChangeArrowheads="1"/>
          </p:cNvSpPr>
          <p:nvPr/>
        </p:nvSpPr>
        <p:spPr bwMode="auto">
          <a:xfrm>
            <a:off x="3759200" y="2584450"/>
            <a:ext cx="952500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Comic Sans MS" pitchFamily="66" charset="0"/>
              </a:rPr>
              <a:t>Opal</a:t>
            </a:r>
            <a:endParaRPr lang="en-US" sz="2800" b="1" baseline="-250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78185" name="Text Box 9"/>
          <p:cNvSpPr txBox="1">
            <a:spLocks noChangeArrowheads="1"/>
          </p:cNvSpPr>
          <p:nvPr/>
        </p:nvSpPr>
        <p:spPr bwMode="auto">
          <a:xfrm>
            <a:off x="2065338" y="2773363"/>
            <a:ext cx="1231900" cy="5191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Comic Sans MS" pitchFamily="66" charset="0"/>
              </a:rPr>
              <a:t>Delphi</a:t>
            </a:r>
            <a:endParaRPr lang="en-US" sz="2800" b="1" baseline="-250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78186" name="Line 10"/>
          <p:cNvSpPr>
            <a:spLocks noChangeShapeType="1"/>
          </p:cNvSpPr>
          <p:nvPr/>
        </p:nvSpPr>
        <p:spPr bwMode="auto">
          <a:xfrm flipH="1">
            <a:off x="2044700" y="3221038"/>
            <a:ext cx="354013" cy="26035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78187" name="Line 11"/>
          <p:cNvSpPr>
            <a:spLocks noChangeShapeType="1"/>
          </p:cNvSpPr>
          <p:nvPr/>
        </p:nvSpPr>
        <p:spPr bwMode="auto">
          <a:xfrm flipH="1">
            <a:off x="3727450" y="2049463"/>
            <a:ext cx="246063" cy="27305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78188" name="Line 12"/>
          <p:cNvSpPr>
            <a:spLocks noChangeShapeType="1"/>
          </p:cNvSpPr>
          <p:nvPr/>
        </p:nvSpPr>
        <p:spPr bwMode="auto">
          <a:xfrm>
            <a:off x="4527550" y="2994025"/>
            <a:ext cx="463550" cy="68263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78189" name="Line 13"/>
          <p:cNvSpPr>
            <a:spLocks noChangeShapeType="1"/>
          </p:cNvSpPr>
          <p:nvPr/>
        </p:nvSpPr>
        <p:spPr bwMode="auto">
          <a:xfrm>
            <a:off x="1452563" y="2355850"/>
            <a:ext cx="384175" cy="10795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178190" name="Text Box 14"/>
          <p:cNvSpPr txBox="1">
            <a:spLocks noChangeArrowheads="1"/>
          </p:cNvSpPr>
          <p:nvPr/>
        </p:nvSpPr>
        <p:spPr bwMode="auto">
          <a:xfrm rot="900000">
            <a:off x="425450" y="3935413"/>
            <a:ext cx="2897188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Comic Sans MS" pitchFamily="66" charset="0"/>
              </a:rPr>
              <a:t>Geneva Airport “Cointrin”</a:t>
            </a:r>
          </a:p>
        </p:txBody>
      </p:sp>
      <p:sp>
        <p:nvSpPr>
          <p:cNvPr id="178191" name="Text Box 15"/>
          <p:cNvSpPr txBox="1">
            <a:spLocks noChangeArrowheads="1"/>
          </p:cNvSpPr>
          <p:nvPr/>
        </p:nvSpPr>
        <p:spPr bwMode="auto">
          <a:xfrm>
            <a:off x="6562725" y="3968750"/>
            <a:ext cx="665163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latin typeface="Comic Sans MS" pitchFamily="66" charset="0"/>
              </a:rPr>
              <a:t>M</a:t>
            </a:r>
            <a:r>
              <a:rPr lang="en-US" sz="2800" b="1" baseline="-25000">
                <a:latin typeface="Comic Sans MS" pitchFamily="66" charset="0"/>
              </a:rPr>
              <a:t>Z</a:t>
            </a:r>
          </a:p>
        </p:txBody>
      </p:sp>
      <p:sp>
        <p:nvSpPr>
          <p:cNvPr id="178192" name="Line 16"/>
          <p:cNvSpPr>
            <a:spLocks noChangeShapeType="1"/>
          </p:cNvSpPr>
          <p:nvPr/>
        </p:nvSpPr>
        <p:spPr bwMode="auto">
          <a:xfrm>
            <a:off x="6580188" y="2947988"/>
            <a:ext cx="709612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nl-NL"/>
          </a:p>
        </p:txBody>
      </p:sp>
      <p:pic>
        <p:nvPicPr>
          <p:cNvPr id="178193" name="Picture 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00650" y="1238250"/>
            <a:ext cx="3841750" cy="38481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178194" name="Oval 18"/>
          <p:cNvSpPr>
            <a:spLocks noChangeArrowheads="1"/>
          </p:cNvSpPr>
          <p:nvPr/>
        </p:nvSpPr>
        <p:spPr bwMode="auto">
          <a:xfrm rot="60000">
            <a:off x="1412875" y="2284413"/>
            <a:ext cx="3644900" cy="1452562"/>
          </a:xfrm>
          <a:prstGeom prst="ellips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3657600" y="5943600"/>
            <a:ext cx="4560888" cy="736600"/>
            <a:chOff x="2404" y="3678"/>
            <a:chExt cx="2873" cy="464"/>
          </a:xfrm>
        </p:grpSpPr>
        <p:sp>
          <p:nvSpPr>
            <p:cNvPr id="178196" name="Text Box 20"/>
            <p:cNvSpPr txBox="1">
              <a:spLocks noChangeArrowheads="1"/>
            </p:cNvSpPr>
            <p:nvPr/>
          </p:nvSpPr>
          <p:spPr bwMode="auto">
            <a:xfrm>
              <a:off x="2511" y="3815"/>
              <a:ext cx="2711" cy="327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/>
                <a:t>Light, left-handed, “active”</a:t>
              </a:r>
              <a:endParaRPr lang="en-GB" sz="2800"/>
            </a:p>
          </p:txBody>
        </p:sp>
        <p:sp>
          <p:nvSpPr>
            <p:cNvPr id="178197" name="AutoShape 21"/>
            <p:cNvSpPr>
              <a:spLocks/>
            </p:cNvSpPr>
            <p:nvPr/>
          </p:nvSpPr>
          <p:spPr bwMode="auto">
            <a:xfrm rot="5400000">
              <a:off x="3738" y="2344"/>
              <a:ext cx="206" cy="2873"/>
            </a:xfrm>
            <a:prstGeom prst="leftBrace">
              <a:avLst>
                <a:gd name="adj1" fmla="val 116222"/>
                <a:gd name="adj2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6323989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A9B61-C4AD-4F92-BE3A-68E7627B17F7}" type="slidenum">
              <a:rPr lang="en-US"/>
              <a:pPr/>
              <a:t>39</a:t>
            </a:fld>
            <a:endParaRPr lang="en-US"/>
          </a:p>
        </p:txBody>
      </p:sp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lepton sector </a:t>
            </a:r>
            <a:r>
              <a:rPr lang="en-US" sz="2800" i="1"/>
              <a:t>(Intermezzo)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229600" cy="1981200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>
                <a:solidFill>
                  <a:srgbClr val="000099"/>
                </a:solidFill>
              </a:rPr>
              <a:t>N. </a:t>
            </a:r>
            <a:r>
              <a:rPr lang="en-US" sz="2200" dirty="0" err="1" smtClean="0">
                <a:solidFill>
                  <a:srgbClr val="000099"/>
                </a:solidFill>
              </a:rPr>
              <a:t>Cabibbo</a:t>
            </a:r>
            <a:r>
              <a:rPr lang="en-US" sz="2200" dirty="0">
                <a:solidFill>
                  <a:srgbClr val="000099"/>
                </a:solidFill>
              </a:rPr>
              <a:t>: </a:t>
            </a:r>
            <a:r>
              <a:rPr lang="en-US" sz="2200" dirty="0" err="1" smtClean="0">
                <a:solidFill>
                  <a:srgbClr val="000099"/>
                </a:solidFill>
              </a:rPr>
              <a:t>Phys.Rev.Lett</a:t>
            </a:r>
            <a:r>
              <a:rPr lang="en-US" sz="2200" dirty="0">
                <a:solidFill>
                  <a:srgbClr val="000099"/>
                </a:solidFill>
              </a:rPr>
              <a:t>. 10, 531 (1963)</a:t>
            </a:r>
          </a:p>
          <a:p>
            <a:pPr lvl="1"/>
            <a:r>
              <a:rPr lang="en-US" sz="1900" dirty="0">
                <a:solidFill>
                  <a:srgbClr val="006666"/>
                </a:solidFill>
              </a:rPr>
              <a:t>2 family </a:t>
            </a:r>
            <a:r>
              <a:rPr lang="en-US" sz="1900" dirty="0" err="1">
                <a:solidFill>
                  <a:srgbClr val="006666"/>
                </a:solidFill>
              </a:rPr>
              <a:t>flavour</a:t>
            </a:r>
            <a:r>
              <a:rPr lang="en-US" sz="1900" dirty="0">
                <a:solidFill>
                  <a:srgbClr val="006666"/>
                </a:solidFill>
              </a:rPr>
              <a:t> mixing in quark sector (GIM mechanism)</a:t>
            </a:r>
          </a:p>
          <a:p>
            <a:r>
              <a:rPr lang="en-US" sz="2200" dirty="0" err="1">
                <a:solidFill>
                  <a:srgbClr val="000099"/>
                </a:solidFill>
              </a:rPr>
              <a:t>M.Kobayashi</a:t>
            </a:r>
            <a:r>
              <a:rPr lang="en-US" sz="2200" dirty="0">
                <a:solidFill>
                  <a:srgbClr val="000099"/>
                </a:solidFill>
              </a:rPr>
              <a:t> and </a:t>
            </a:r>
            <a:r>
              <a:rPr lang="en-US" sz="2200" dirty="0" err="1">
                <a:solidFill>
                  <a:srgbClr val="000099"/>
                </a:solidFill>
              </a:rPr>
              <a:t>T.Maskawa</a:t>
            </a:r>
            <a:r>
              <a:rPr lang="en-US" sz="2200" dirty="0">
                <a:solidFill>
                  <a:srgbClr val="000099"/>
                </a:solidFill>
              </a:rPr>
              <a:t>, </a:t>
            </a:r>
            <a:r>
              <a:rPr lang="en-US" sz="2200" dirty="0" err="1">
                <a:solidFill>
                  <a:srgbClr val="000099"/>
                </a:solidFill>
              </a:rPr>
              <a:t>Prog</a:t>
            </a:r>
            <a:r>
              <a:rPr lang="en-US" sz="2200" dirty="0">
                <a:solidFill>
                  <a:srgbClr val="000099"/>
                </a:solidFill>
              </a:rPr>
              <a:t>. </a:t>
            </a:r>
            <a:r>
              <a:rPr lang="en-US" sz="2200" dirty="0" err="1">
                <a:solidFill>
                  <a:srgbClr val="000099"/>
                </a:solidFill>
              </a:rPr>
              <a:t>Theor</a:t>
            </a:r>
            <a:r>
              <a:rPr lang="en-US" sz="2200" dirty="0">
                <a:solidFill>
                  <a:srgbClr val="000099"/>
                </a:solidFill>
              </a:rPr>
              <a:t>. Phys 49, 652 (1973)</a:t>
            </a:r>
          </a:p>
          <a:p>
            <a:pPr lvl="1"/>
            <a:r>
              <a:rPr lang="en-US" sz="1900" dirty="0">
                <a:solidFill>
                  <a:srgbClr val="006666"/>
                </a:solidFill>
              </a:rPr>
              <a:t>3 family </a:t>
            </a:r>
            <a:r>
              <a:rPr lang="en-US" sz="1900" dirty="0" err="1">
                <a:solidFill>
                  <a:srgbClr val="006666"/>
                </a:solidFill>
              </a:rPr>
              <a:t>flavour</a:t>
            </a:r>
            <a:r>
              <a:rPr lang="en-US" sz="1900" dirty="0">
                <a:solidFill>
                  <a:srgbClr val="006666"/>
                </a:solidFill>
              </a:rPr>
              <a:t> mixing in quark sector</a:t>
            </a:r>
          </a:p>
          <a:p>
            <a:r>
              <a:rPr lang="en-US" sz="2200" dirty="0" err="1">
                <a:solidFill>
                  <a:srgbClr val="000099"/>
                </a:solidFill>
              </a:rPr>
              <a:t>Z.Maki</a:t>
            </a:r>
            <a:r>
              <a:rPr lang="en-US" sz="2200" dirty="0">
                <a:solidFill>
                  <a:srgbClr val="000099"/>
                </a:solidFill>
              </a:rPr>
              <a:t>, </a:t>
            </a:r>
            <a:r>
              <a:rPr lang="en-US" sz="2200" dirty="0" err="1">
                <a:solidFill>
                  <a:srgbClr val="000099"/>
                </a:solidFill>
              </a:rPr>
              <a:t>M.Nakagawa</a:t>
            </a:r>
            <a:r>
              <a:rPr lang="en-US" sz="2200" dirty="0">
                <a:solidFill>
                  <a:srgbClr val="000099"/>
                </a:solidFill>
              </a:rPr>
              <a:t> and </a:t>
            </a:r>
            <a:r>
              <a:rPr lang="en-US" sz="2200" dirty="0" err="1">
                <a:solidFill>
                  <a:srgbClr val="000099"/>
                </a:solidFill>
              </a:rPr>
              <a:t>S.Sakata</a:t>
            </a:r>
            <a:r>
              <a:rPr lang="en-US" sz="2200" dirty="0">
                <a:solidFill>
                  <a:srgbClr val="000099"/>
                </a:solidFill>
              </a:rPr>
              <a:t>, </a:t>
            </a:r>
            <a:r>
              <a:rPr lang="en-US" sz="2200" dirty="0" err="1">
                <a:solidFill>
                  <a:srgbClr val="000099"/>
                </a:solidFill>
              </a:rPr>
              <a:t>Prog</a:t>
            </a:r>
            <a:r>
              <a:rPr lang="en-US" sz="2200" dirty="0">
                <a:solidFill>
                  <a:srgbClr val="000099"/>
                </a:solidFill>
              </a:rPr>
              <a:t>. </a:t>
            </a:r>
            <a:r>
              <a:rPr lang="en-US" sz="2200" dirty="0" err="1">
                <a:solidFill>
                  <a:srgbClr val="000099"/>
                </a:solidFill>
              </a:rPr>
              <a:t>Theor</a:t>
            </a:r>
            <a:r>
              <a:rPr lang="en-US" sz="2200" dirty="0">
                <a:solidFill>
                  <a:srgbClr val="000099"/>
                </a:solidFill>
              </a:rPr>
              <a:t>. Phys. 28, 870 (1962)</a:t>
            </a:r>
          </a:p>
          <a:p>
            <a:pPr lvl="1"/>
            <a:r>
              <a:rPr lang="en-US" sz="1900" dirty="0">
                <a:solidFill>
                  <a:srgbClr val="006666"/>
                </a:solidFill>
              </a:rPr>
              <a:t>2 family </a:t>
            </a:r>
            <a:r>
              <a:rPr lang="en-US" sz="1900" dirty="0" err="1">
                <a:solidFill>
                  <a:srgbClr val="006666"/>
                </a:solidFill>
              </a:rPr>
              <a:t>flavour</a:t>
            </a:r>
            <a:r>
              <a:rPr lang="en-US" sz="1900" dirty="0">
                <a:solidFill>
                  <a:srgbClr val="006666"/>
                </a:solidFill>
              </a:rPr>
              <a:t> mixing in neutrino sector to explain neutrino oscillations!</a:t>
            </a:r>
          </a:p>
        </p:txBody>
      </p:sp>
      <p:sp>
        <p:nvSpPr>
          <p:cNvPr id="107525" name="Rectangle 5"/>
          <p:cNvSpPr>
            <a:spLocks noChangeArrowheads="1"/>
          </p:cNvSpPr>
          <p:nvPr/>
        </p:nvSpPr>
        <p:spPr bwMode="auto">
          <a:xfrm>
            <a:off x="228600" y="3857628"/>
            <a:ext cx="822960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99"/>
                </a:solidFill>
              </a:rPr>
              <a:t>In case neutrino masses are of the </a:t>
            </a:r>
            <a:r>
              <a:rPr lang="en-US" sz="2000" dirty="0">
                <a:solidFill>
                  <a:srgbClr val="990099"/>
                </a:solidFill>
              </a:rPr>
              <a:t>Dirac type</a:t>
            </a:r>
            <a:r>
              <a:rPr lang="en-US" sz="2000" dirty="0">
                <a:solidFill>
                  <a:srgbClr val="000099"/>
                </a:solidFill>
              </a:rPr>
              <a:t>, the situation in the lepton sector is very similar as in the quark sector: </a:t>
            </a:r>
            <a:r>
              <a:rPr lang="en-US" sz="2000" i="1" dirty="0">
                <a:solidFill>
                  <a:srgbClr val="000099"/>
                </a:solidFill>
                <a:latin typeface="Times New Roman" pitchFamily="18" charset="0"/>
              </a:rPr>
              <a:t>V</a:t>
            </a:r>
            <a:r>
              <a:rPr lang="en-US" sz="2000" i="1" baseline="-25000" dirty="0">
                <a:solidFill>
                  <a:srgbClr val="000099"/>
                </a:solidFill>
                <a:latin typeface="Times New Roman" pitchFamily="18" charset="0"/>
              </a:rPr>
              <a:t>MNS</a:t>
            </a:r>
            <a:r>
              <a:rPr lang="en-US" sz="2000" dirty="0">
                <a:solidFill>
                  <a:srgbClr val="000099"/>
                </a:solidFill>
              </a:rPr>
              <a:t> </a:t>
            </a:r>
            <a:r>
              <a:rPr lang="en-US" sz="2000" i="1" dirty="0">
                <a:solidFill>
                  <a:srgbClr val="000099"/>
                </a:solidFill>
                <a:latin typeface="Times New Roman" pitchFamily="18" charset="0"/>
              </a:rPr>
              <a:t>~ V</a:t>
            </a:r>
            <a:r>
              <a:rPr lang="en-US" sz="2000" i="1" baseline="-25000" dirty="0">
                <a:solidFill>
                  <a:srgbClr val="000099"/>
                </a:solidFill>
                <a:latin typeface="Times New Roman" pitchFamily="18" charset="0"/>
              </a:rPr>
              <a:t>CKM</a:t>
            </a:r>
            <a:r>
              <a:rPr lang="en-US" sz="2000" i="1" dirty="0">
                <a:solidFill>
                  <a:srgbClr val="000099"/>
                </a:solidFill>
                <a:latin typeface="Times New Roman" pitchFamily="18" charset="0"/>
              </a:rPr>
              <a:t>.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06666"/>
                </a:solidFill>
              </a:rPr>
              <a:t>There is one CP violating phase in the lepton </a:t>
            </a:r>
            <a:r>
              <a:rPr lang="en-US" i="1" dirty="0">
                <a:solidFill>
                  <a:srgbClr val="006666"/>
                </a:solidFill>
                <a:latin typeface="Times New Roman" pitchFamily="18" charset="0"/>
              </a:rPr>
              <a:t>MNS</a:t>
            </a:r>
            <a:r>
              <a:rPr lang="en-US" i="1" dirty="0">
                <a:solidFill>
                  <a:srgbClr val="006666"/>
                </a:solidFill>
              </a:rPr>
              <a:t> </a:t>
            </a:r>
            <a:r>
              <a:rPr lang="en-US" dirty="0">
                <a:solidFill>
                  <a:srgbClr val="006666"/>
                </a:solidFill>
              </a:rPr>
              <a:t>matrix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99"/>
                </a:solidFill>
              </a:rPr>
              <a:t>In case neutrino masses are of the </a:t>
            </a:r>
            <a:r>
              <a:rPr lang="en-US" sz="2000" dirty="0" err="1">
                <a:solidFill>
                  <a:srgbClr val="990099"/>
                </a:solidFill>
              </a:rPr>
              <a:t>Majorana</a:t>
            </a:r>
            <a:r>
              <a:rPr lang="en-US" sz="2000" dirty="0">
                <a:solidFill>
                  <a:srgbClr val="990099"/>
                </a:solidFill>
              </a:rPr>
              <a:t> type</a:t>
            </a:r>
            <a:r>
              <a:rPr lang="en-US" sz="2000" dirty="0">
                <a:solidFill>
                  <a:srgbClr val="000099"/>
                </a:solidFill>
              </a:rPr>
              <a:t> (a neutrino is its own anti-particle </a:t>
            </a:r>
            <a:r>
              <a:rPr lang="en-US" sz="2000" dirty="0">
                <a:solidFill>
                  <a:srgbClr val="000099"/>
                </a:solidFill>
                <a:cs typeface="Arial" pitchFamily="34" charset="0"/>
              </a:rPr>
              <a:t>→ no freedom to redefine neutrino phases</a:t>
            </a:r>
            <a:r>
              <a:rPr lang="en-US" sz="2000" dirty="0">
                <a:solidFill>
                  <a:srgbClr val="000099"/>
                </a:solidFill>
              </a:rPr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06666"/>
                </a:solidFill>
              </a:rPr>
              <a:t>There are 3 CP violating phases in the lepton </a:t>
            </a:r>
            <a:r>
              <a:rPr lang="en-US" i="1" dirty="0">
                <a:solidFill>
                  <a:srgbClr val="006666"/>
                </a:solidFill>
                <a:latin typeface="Times New Roman" pitchFamily="18" charset="0"/>
              </a:rPr>
              <a:t>MNS</a:t>
            </a:r>
            <a:r>
              <a:rPr lang="en-US" dirty="0">
                <a:solidFill>
                  <a:srgbClr val="006666"/>
                </a:solidFill>
              </a:rPr>
              <a:t> matrix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dirty="0"/>
              <a:t>However, the two extra phases are unobservable in neutrino oscillations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06666"/>
                </a:solidFill>
              </a:rPr>
              <a:t>There is even a CP violating phase in case </a:t>
            </a:r>
            <a:r>
              <a:rPr lang="en-US" i="1" dirty="0" err="1">
                <a:solidFill>
                  <a:srgbClr val="006666"/>
                </a:solidFill>
                <a:latin typeface="Times New Roman" pitchFamily="18" charset="0"/>
              </a:rPr>
              <a:t>N</a:t>
            </a:r>
            <a:r>
              <a:rPr lang="en-US" i="1" baseline="-25000" dirty="0" err="1">
                <a:solidFill>
                  <a:srgbClr val="006666"/>
                </a:solidFill>
                <a:latin typeface="Times New Roman" pitchFamily="18" charset="0"/>
              </a:rPr>
              <a:t>dim</a:t>
            </a:r>
            <a:r>
              <a:rPr lang="en-US" i="1" dirty="0">
                <a:solidFill>
                  <a:srgbClr val="006666"/>
                </a:solidFill>
                <a:latin typeface="Times New Roman" pitchFamily="18" charset="0"/>
              </a:rPr>
              <a:t> = 2</a:t>
            </a:r>
          </a:p>
        </p:txBody>
      </p:sp>
      <p:sp>
        <p:nvSpPr>
          <p:cNvPr id="107526" name="Line 6"/>
          <p:cNvSpPr>
            <a:spLocks noChangeShapeType="1"/>
          </p:cNvSpPr>
          <p:nvPr/>
        </p:nvSpPr>
        <p:spPr bwMode="auto">
          <a:xfrm>
            <a:off x="0" y="35814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4262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598D1-FFD5-4260-81E3-58DE62AED2FC}" type="slidenum">
              <a:rPr lang="en-US"/>
              <a:pPr/>
              <a:t>4</a:t>
            </a:fld>
            <a:endParaRPr lang="en-US"/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 of a Lagrangian</a:t>
            </a: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228600" y="2919413"/>
            <a:ext cx="5257800" cy="825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u="sng" dirty="0"/>
              <a:t>Example:</a:t>
            </a:r>
          </a:p>
          <a:p>
            <a:r>
              <a:rPr lang="en-US" dirty="0"/>
              <a:t>Consider a spin-1/2 (Dirac) particle (“nucleon”) interacting with a spin-0 (Scalar) object (“meson”)</a:t>
            </a:r>
          </a:p>
        </p:txBody>
      </p:sp>
      <p:sp>
        <p:nvSpPr>
          <p:cNvPr id="80904" name="Line 8"/>
          <p:cNvSpPr>
            <a:spLocks noChangeShapeType="1"/>
          </p:cNvSpPr>
          <p:nvPr/>
        </p:nvSpPr>
        <p:spPr bwMode="auto">
          <a:xfrm flipH="1">
            <a:off x="6705600" y="3864620"/>
            <a:ext cx="609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80908" name="Line 12"/>
          <p:cNvSpPr>
            <a:spLocks noChangeShapeType="1"/>
          </p:cNvSpPr>
          <p:nvPr/>
        </p:nvSpPr>
        <p:spPr bwMode="auto">
          <a:xfrm flipH="1">
            <a:off x="6332525" y="4689165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80909" name="Line 13"/>
          <p:cNvSpPr>
            <a:spLocks noChangeShapeType="1"/>
          </p:cNvSpPr>
          <p:nvPr/>
        </p:nvSpPr>
        <p:spPr bwMode="auto">
          <a:xfrm flipH="1" flipV="1">
            <a:off x="5715000" y="5257800"/>
            <a:ext cx="914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80910" name="Text Box 14"/>
          <p:cNvSpPr txBox="1">
            <a:spLocks noChangeArrowheads="1"/>
          </p:cNvSpPr>
          <p:nvPr/>
        </p:nvSpPr>
        <p:spPr bwMode="auto">
          <a:xfrm>
            <a:off x="7170725" y="4536765"/>
            <a:ext cx="1389739" cy="307777"/>
          </a:xfrm>
          <a:prstGeom prst="rect">
            <a:avLst/>
          </a:prstGeom>
          <a:solidFill>
            <a:srgbClr val="CCFFFF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Meson potential</a:t>
            </a:r>
          </a:p>
        </p:txBody>
      </p:sp>
      <p:sp>
        <p:nvSpPr>
          <p:cNvPr id="80911" name="Text Box 15"/>
          <p:cNvSpPr txBox="1">
            <a:spLocks noChangeArrowheads="1"/>
          </p:cNvSpPr>
          <p:nvPr/>
        </p:nvSpPr>
        <p:spPr bwMode="auto">
          <a:xfrm>
            <a:off x="7391400" y="3712220"/>
            <a:ext cx="1152880" cy="307777"/>
          </a:xfrm>
          <a:prstGeom prst="rect">
            <a:avLst/>
          </a:prstGeom>
          <a:solidFill>
            <a:srgbClr val="CCFFFF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/>
              <a:t>Nucleon field</a:t>
            </a:r>
          </a:p>
        </p:txBody>
      </p:sp>
      <p:sp>
        <p:nvSpPr>
          <p:cNvPr id="80912" name="Text Box 16"/>
          <p:cNvSpPr txBox="1">
            <a:spLocks noChangeArrowheads="1"/>
          </p:cNvSpPr>
          <p:nvPr/>
        </p:nvSpPr>
        <p:spPr bwMode="auto">
          <a:xfrm>
            <a:off x="6705600" y="5257800"/>
            <a:ext cx="2288575" cy="307777"/>
          </a:xfrm>
          <a:prstGeom prst="rect">
            <a:avLst/>
          </a:prstGeom>
          <a:solidFill>
            <a:srgbClr val="CCFFFF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Nucleon – meson interaction</a:t>
            </a:r>
          </a:p>
        </p:txBody>
      </p:sp>
      <p:sp>
        <p:nvSpPr>
          <p:cNvPr id="80920" name="Text Box 24"/>
          <p:cNvSpPr txBox="1">
            <a:spLocks noChangeArrowheads="1"/>
          </p:cNvSpPr>
          <p:nvPr/>
        </p:nvSpPr>
        <p:spPr bwMode="auto">
          <a:xfrm>
            <a:off x="71406" y="5848015"/>
            <a:ext cx="9038308" cy="923330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Exercise:</a:t>
            </a:r>
          </a:p>
          <a:p>
            <a:r>
              <a:rPr lang="en-US" dirty="0">
                <a:solidFill>
                  <a:srgbClr val="FF0000"/>
                </a:solidFill>
              </a:rPr>
              <a:t>What are the symmetries of this theory under C, P, CP ? Can 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a</a:t>
            </a:r>
            <a:r>
              <a:rPr lang="en-US" dirty="0">
                <a:solidFill>
                  <a:srgbClr val="FF0000"/>
                </a:solidFill>
              </a:rPr>
              <a:t> and 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be any complex numbers?</a:t>
            </a:r>
          </a:p>
          <a:p>
            <a:r>
              <a:rPr lang="en-US" dirty="0">
                <a:solidFill>
                  <a:srgbClr val="FF0000"/>
                </a:solidFill>
              </a:rPr>
              <a:t>Note: the interaction term contains scalar and </a:t>
            </a:r>
            <a:r>
              <a:rPr lang="en-US" dirty="0" err="1">
                <a:solidFill>
                  <a:srgbClr val="FF0000"/>
                </a:solidFill>
              </a:rPr>
              <a:t>pseudoscalar</a:t>
            </a:r>
            <a:r>
              <a:rPr lang="en-US" dirty="0">
                <a:solidFill>
                  <a:srgbClr val="FF0000"/>
                </a:solidFill>
              </a:rPr>
              <a:t> parts</a:t>
            </a:r>
          </a:p>
        </p:txBody>
      </p:sp>
      <p:sp>
        <p:nvSpPr>
          <p:cNvPr id="80923" name="Text Box 27"/>
          <p:cNvSpPr txBox="1">
            <a:spLocks noChangeArrowheads="1"/>
          </p:cNvSpPr>
          <p:nvPr/>
        </p:nvSpPr>
        <p:spPr bwMode="auto">
          <a:xfrm>
            <a:off x="7010400" y="6439544"/>
            <a:ext cx="18859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800" dirty="0"/>
              <a:t>Violates P, conserves C, violates CP</a:t>
            </a:r>
          </a:p>
          <a:p>
            <a:r>
              <a:rPr lang="en-US" sz="800" dirty="0"/>
              <a:t>a and b must be real from </a:t>
            </a:r>
            <a:r>
              <a:rPr lang="en-US" sz="800" dirty="0" err="1"/>
              <a:t>Hermeticity</a:t>
            </a:r>
            <a:endParaRPr lang="en-US" sz="800" dirty="0"/>
          </a:p>
        </p:txBody>
      </p:sp>
      <p:sp>
        <p:nvSpPr>
          <p:cNvPr id="80926" name="Rectangle 30"/>
          <p:cNvSpPr>
            <a:spLocks noChangeArrowheads="1"/>
          </p:cNvSpPr>
          <p:nvPr/>
        </p:nvSpPr>
        <p:spPr bwMode="auto">
          <a:xfrm>
            <a:off x="7010400" y="6430329"/>
            <a:ext cx="1828800" cy="304800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1143492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959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0979943"/>
              </p:ext>
            </p:extLst>
          </p:nvPr>
        </p:nvGraphicFramePr>
        <p:xfrm>
          <a:off x="4667250" y="34988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960"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67250" y="34988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88" y="3906946"/>
            <a:ext cx="6438900" cy="16129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667" y="1982982"/>
            <a:ext cx="3606800" cy="736600"/>
          </a:xfrm>
          <a:prstGeom prst="rect">
            <a:avLst/>
          </a:prstGeom>
        </p:spPr>
      </p:pic>
      <p:pic>
        <p:nvPicPr>
          <p:cNvPr id="6" name="Picture 5" descr="latex-image-1.tif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1005206"/>
            <a:ext cx="7861300" cy="16383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20800" y="5041900"/>
            <a:ext cx="4406900" cy="414446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4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20" grpId="0" animBg="1"/>
      <p:bldP spid="80923" grpId="0"/>
      <p:bldP spid="80926" grpId="0" animBg="1"/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884E1-ABC3-4549-AAE7-1052F9E6E7BD}" type="slidenum">
              <a:rPr lang="en-US"/>
              <a:pPr/>
              <a:t>40</a:t>
            </a:fld>
            <a:endParaRPr lang="en-US"/>
          </a:p>
        </p:txBody>
      </p:sp>
      <p:sp>
        <p:nvSpPr>
          <p:cNvPr id="183345" name="Rectangle 49"/>
          <p:cNvSpPr>
            <a:spLocks noChangeArrowheads="1"/>
          </p:cNvSpPr>
          <p:nvPr/>
        </p:nvSpPr>
        <p:spPr bwMode="auto">
          <a:xfrm>
            <a:off x="214282" y="1142984"/>
            <a:ext cx="8382000" cy="2133600"/>
          </a:xfrm>
          <a:prstGeom prst="rect">
            <a:avLst/>
          </a:prstGeom>
          <a:solidFill>
            <a:srgbClr val="FFCC66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Lepton mixing and neutrino oscillations</a:t>
            </a:r>
          </a:p>
        </p:txBody>
      </p:sp>
      <p:sp>
        <p:nvSpPr>
          <p:cNvPr id="183300" name="Rectangle 4"/>
          <p:cNvSpPr>
            <a:spLocks noChangeArrowheads="1"/>
          </p:cNvSpPr>
          <p:nvPr/>
        </p:nvSpPr>
        <p:spPr bwMode="auto">
          <a:xfrm>
            <a:off x="228600" y="1600200"/>
            <a:ext cx="8458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99"/>
                </a:solidFill>
              </a:rPr>
              <a:t>In the CKM we write by convention the mixing for the down type quarks; in the lepton sector we write it for the (up-type) neutrinos. Is it relevant?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>
                <a:solidFill>
                  <a:srgbClr val="006666"/>
                </a:solidFill>
              </a:rPr>
              <a:t>If yes: why? 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>
                <a:solidFill>
                  <a:srgbClr val="006666"/>
                </a:solidFill>
              </a:rPr>
              <a:t>If not, why don’t we measure charged lepton oscillations rather then neutrino oscillations? </a:t>
            </a:r>
          </a:p>
        </p:txBody>
      </p:sp>
      <p:graphicFrame>
        <p:nvGraphicFramePr>
          <p:cNvPr id="183311" name="Object 15"/>
          <p:cNvGraphicFramePr>
            <a:graphicFrameLocks noChangeAspect="1"/>
          </p:cNvGraphicFramePr>
          <p:nvPr/>
        </p:nvGraphicFramePr>
        <p:xfrm>
          <a:off x="428596" y="5643578"/>
          <a:ext cx="40386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78" name="Equation" r:id="rId3" imgW="2298600" imgH="419040" progId="Equation.3">
                  <p:embed/>
                </p:oleObj>
              </mc:Choice>
              <mc:Fallback>
                <p:oleObj name="Equation" r:id="rId3" imgW="22986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596" y="5643578"/>
                        <a:ext cx="4038600" cy="73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3314" name="Text Box 18"/>
          <p:cNvSpPr txBox="1">
            <a:spLocks noChangeArrowheads="1"/>
          </p:cNvSpPr>
          <p:nvPr/>
        </p:nvSpPr>
        <p:spPr bwMode="auto">
          <a:xfrm>
            <a:off x="4929190" y="4500570"/>
            <a:ext cx="3714776" cy="1015663"/>
          </a:xfrm>
          <a:prstGeom prst="rect">
            <a:avLst/>
          </a:prstGeom>
          <a:noFill/>
          <a:ln w="9525" algn="ctr">
            <a:solidFill>
              <a:schemeClr val="accent1">
                <a:shade val="95000"/>
                <a:satMod val="105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/>
              <a:t>However, observation of neutrino oscillations is possible due to small neutrino mass differences.</a:t>
            </a:r>
          </a:p>
        </p:txBody>
      </p:sp>
      <p:sp>
        <p:nvSpPr>
          <p:cNvPr id="183316" name="Text Box 20"/>
          <p:cNvSpPr txBox="1">
            <a:spLocks noChangeArrowheads="1"/>
          </p:cNvSpPr>
          <p:nvPr/>
        </p:nvSpPr>
        <p:spPr bwMode="auto">
          <a:xfrm>
            <a:off x="212725" y="1127125"/>
            <a:ext cx="120289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u="sng">
                <a:solidFill>
                  <a:schemeClr val="accent2"/>
                </a:solidFill>
              </a:rPr>
              <a:t>Question: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rot="16200000" flipV="1">
            <a:off x="892943" y="4822041"/>
            <a:ext cx="1071570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1857356" y="4500570"/>
            <a:ext cx="2143140" cy="10715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428596" y="3500438"/>
            <a:ext cx="4500594" cy="1928826"/>
            <a:chOff x="1571604" y="2143116"/>
            <a:chExt cx="5072098" cy="2358248"/>
          </a:xfrm>
        </p:grpSpPr>
        <p:grpSp>
          <p:nvGrpSpPr>
            <p:cNvPr id="26" name="Group 29"/>
            <p:cNvGrpSpPr/>
            <p:nvPr/>
          </p:nvGrpSpPr>
          <p:grpSpPr>
            <a:xfrm>
              <a:off x="1571604" y="2285992"/>
              <a:ext cx="5072098" cy="2215372"/>
              <a:chOff x="1571604" y="2285992"/>
              <a:chExt cx="5072098" cy="2215372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2285984" y="3214686"/>
                <a:ext cx="3500462" cy="1588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10800000" flipV="1">
                <a:off x="5786446" y="2571744"/>
                <a:ext cx="857256" cy="642942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5400000">
                <a:off x="1643042" y="3857628"/>
                <a:ext cx="1285884" cy="1588"/>
              </a:xfrm>
              <a:prstGeom prst="line">
                <a:avLst/>
              </a:prstGeom>
              <a:ln w="254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571604" y="2643182"/>
                <a:ext cx="714380" cy="571504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rot="5400000">
                <a:off x="5144298" y="3856834"/>
                <a:ext cx="1285884" cy="1588"/>
              </a:xfrm>
              <a:prstGeom prst="line">
                <a:avLst/>
              </a:prstGeom>
              <a:ln w="254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rot="16200000" flipH="1">
                <a:off x="3786182" y="3071810"/>
                <a:ext cx="285752" cy="285752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rot="5400000">
                <a:off x="3786182" y="3071810"/>
                <a:ext cx="285752" cy="285752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Flowchart: Connector 51"/>
              <p:cNvSpPr/>
              <p:nvPr/>
            </p:nvSpPr>
            <p:spPr>
              <a:xfrm>
                <a:off x="2214546" y="3143248"/>
                <a:ext cx="142876" cy="142876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3" name="Flowchart: Connector 52"/>
              <p:cNvSpPr/>
              <p:nvPr/>
            </p:nvSpPr>
            <p:spPr>
              <a:xfrm>
                <a:off x="5715008" y="3143248"/>
                <a:ext cx="142876" cy="142876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2357423" y="2500305"/>
                <a:ext cx="698434" cy="7193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800" dirty="0" err="1" smtClean="0">
                    <a:latin typeface="Symbol" pitchFamily="18" charset="2"/>
                  </a:rPr>
                  <a:t>n</a:t>
                </a:r>
                <a:r>
                  <a:rPr lang="nl-NL" sz="2800" baseline="30000" dirty="0" err="1" smtClean="0">
                    <a:latin typeface="Symbol" pitchFamily="18" charset="2"/>
                  </a:rPr>
                  <a:t>I</a:t>
                </a:r>
                <a:r>
                  <a:rPr lang="nl-NL" sz="2800" baseline="-25000" dirty="0" err="1" smtClean="0">
                    <a:solidFill>
                      <a:prstClr val="black"/>
                    </a:solidFill>
                    <a:latin typeface="Symbol" pitchFamily="18" charset="2"/>
                  </a:rPr>
                  <a:t>m</a:t>
                </a:r>
                <a:endParaRPr lang="nl-NL" sz="2800" baseline="-25000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4929190" y="2428868"/>
                <a:ext cx="675672" cy="7193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800" dirty="0" err="1" smtClean="0">
                    <a:latin typeface="Symbol" pitchFamily="18" charset="2"/>
                  </a:rPr>
                  <a:t>n</a:t>
                </a:r>
                <a:r>
                  <a:rPr lang="nl-NL" sz="2800" baseline="30000" dirty="0" err="1" smtClean="0">
                    <a:latin typeface="Symbol" pitchFamily="18" charset="2"/>
                  </a:rPr>
                  <a:t>I</a:t>
                </a:r>
                <a:r>
                  <a:rPr lang="nl-NL" sz="2800" baseline="-25000" dirty="0" err="1" smtClean="0">
                    <a:solidFill>
                      <a:prstClr val="black"/>
                    </a:solidFill>
                  </a:rPr>
                  <a:t>e</a:t>
                </a:r>
                <a:endParaRPr lang="nl-NL" sz="2800" baseline="-25000" dirty="0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3286116" y="2285992"/>
                <a:ext cx="1214446" cy="719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800" dirty="0" err="1" smtClean="0">
                    <a:latin typeface="Symbol" pitchFamily="18" charset="2"/>
                  </a:rPr>
                  <a:t>n</a:t>
                </a:r>
                <a:r>
                  <a:rPr lang="nl-NL" sz="2800" baseline="-25000" dirty="0" err="1" smtClean="0"/>
                  <a:t>e</a:t>
                </a:r>
                <a:r>
                  <a:rPr lang="nl-NL" sz="2800" baseline="-25000" dirty="0" smtClean="0"/>
                  <a:t>,</a:t>
                </a:r>
                <a:r>
                  <a:rPr lang="nl-NL" sz="2800" dirty="0" err="1" smtClean="0">
                    <a:latin typeface="Symbol" pitchFamily="18" charset="2"/>
                  </a:rPr>
                  <a:t>n</a:t>
                </a:r>
                <a:r>
                  <a:rPr lang="nl-NL" sz="2800" baseline="-25000" dirty="0" err="1" smtClean="0">
                    <a:latin typeface="Symbol" pitchFamily="18" charset="2"/>
                  </a:rPr>
                  <a:t>m</a:t>
                </a:r>
                <a:endParaRPr lang="nl-NL" sz="2800" baseline="-25000" dirty="0">
                  <a:latin typeface="Symbol" pitchFamily="18" charset="2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1714480" y="2214553"/>
              <a:ext cx="463221" cy="7193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800" dirty="0" smtClean="0">
                  <a:latin typeface="Symbol" pitchFamily="18" charset="2"/>
                </a:rPr>
                <a:t>m</a:t>
              </a:r>
              <a:endParaRPr lang="nl-NL" sz="2800" baseline="-250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72198" y="2143116"/>
              <a:ext cx="429077" cy="7193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800" dirty="0" smtClean="0"/>
                <a:t>e</a:t>
              </a:r>
              <a:endParaRPr lang="nl-NL" sz="2800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09329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Indian Yoga…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18-12-2007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/>
              <a:pPr/>
              <a:t>41</a:t>
            </a:fld>
            <a:endParaRPr lang="nl-NL"/>
          </a:p>
        </p:txBody>
      </p:sp>
      <p:pic>
        <p:nvPicPr>
          <p:cNvPr id="1351682" name="Picture 2" descr="C:\Users\Marcel\Documents\Fun\Pictures\Indian Yog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357298"/>
            <a:ext cx="7895779" cy="49292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9234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Russian</a:t>
            </a:r>
            <a:r>
              <a:rPr lang="nl-NL" dirty="0" smtClean="0"/>
              <a:t> Yoga…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18-12-2007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/>
              <a:pPr/>
              <a:t>42</a:t>
            </a:fld>
            <a:endParaRPr lang="nl-NL"/>
          </a:p>
        </p:txBody>
      </p:sp>
      <p:pic>
        <p:nvPicPr>
          <p:cNvPr id="1352706" name="Picture 2" descr="C:\Users\Marcel\Documents\Fun\Pictures\Russian Yog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909659"/>
            <a:ext cx="6667500" cy="5591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6177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Rephasing</a:t>
            </a:r>
            <a:r>
              <a:rPr lang="en-US" dirty="0" smtClean="0"/>
              <a:t> Invariants</a:t>
            </a:r>
            <a:endParaRPr lang="en-US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9619"/>
            <a:ext cx="9144000" cy="989162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57200" y="785794"/>
            <a:ext cx="539346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The standard representation of the CKM matrix is:</a:t>
            </a:r>
          </a:p>
        </p:txBody>
      </p:sp>
    </p:spTree>
    <p:extLst>
      <p:ext uri="{BB962C8B-B14F-4D97-AF65-F5344CB8AC3E}">
        <p14:creationId xmlns:p14="http://schemas.microsoft.com/office/powerpoint/2010/main" val="1183697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7" name="Rectangle 9"/>
          <p:cNvSpPr>
            <a:spLocks noChangeArrowheads="1"/>
          </p:cNvSpPr>
          <p:nvPr/>
        </p:nvSpPr>
        <p:spPr bwMode="auto">
          <a:xfrm>
            <a:off x="1066800" y="1295400"/>
            <a:ext cx="6781800" cy="1371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1" y="1389063"/>
            <a:ext cx="8639815" cy="827017"/>
          </a:xfrm>
          <a:prstGeom prst="rect">
            <a:avLst/>
          </a:prstGeom>
        </p:spPr>
      </p:pic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960F6-CE11-4748-8CE5-004049771B73}" type="slidenum">
              <a:rPr lang="en-US"/>
              <a:pPr/>
              <a:t>44</a:t>
            </a:fld>
            <a:endParaRPr lang="en-US"/>
          </a:p>
        </p:txBody>
      </p:sp>
      <p:sp>
        <p:nvSpPr>
          <p:cNvPr id="452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Rephasing Invariants</a:t>
            </a:r>
          </a:p>
        </p:txBody>
      </p:sp>
      <p:sp>
        <p:nvSpPr>
          <p:cNvPr id="4526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2786058"/>
            <a:ext cx="8905908" cy="3551242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solidFill>
                  <a:srgbClr val="000099"/>
                </a:solidFill>
              </a:rPr>
              <a:t>Simplest: </a:t>
            </a:r>
            <a:r>
              <a:rPr lang="en-US" sz="2400" i="1" dirty="0" err="1">
                <a:solidFill>
                  <a:srgbClr val="000099"/>
                </a:solidFill>
                <a:latin typeface="Times New Roman" pitchFamily="18" charset="0"/>
              </a:rPr>
              <a:t>U</a:t>
            </a:r>
            <a:r>
              <a:rPr lang="en-US" sz="2400" i="1" baseline="-25000" dirty="0" err="1">
                <a:solidFill>
                  <a:srgbClr val="000099"/>
                </a:solidFill>
                <a:latin typeface="Symbol" pitchFamily="18" charset="2"/>
              </a:rPr>
              <a:t>a</a:t>
            </a:r>
            <a:r>
              <a:rPr lang="en-US" sz="2400" i="1" baseline="-25000" dirty="0" err="1">
                <a:solidFill>
                  <a:srgbClr val="000099"/>
                </a:solidFill>
                <a:latin typeface="Times New Roman" pitchFamily="18" charset="0"/>
              </a:rPr>
              <a:t>i</a:t>
            </a:r>
            <a:r>
              <a:rPr lang="en-US" sz="2400" i="1" dirty="0">
                <a:solidFill>
                  <a:srgbClr val="000099"/>
                </a:solidFill>
                <a:latin typeface="Times New Roman" pitchFamily="18" charset="0"/>
              </a:rPr>
              <a:t> = |V</a:t>
            </a:r>
            <a:r>
              <a:rPr lang="en-US" sz="2400" i="1" baseline="-25000" dirty="0">
                <a:solidFill>
                  <a:srgbClr val="000099"/>
                </a:solidFill>
                <a:latin typeface="Symbol" pitchFamily="18" charset="2"/>
              </a:rPr>
              <a:t>a</a:t>
            </a:r>
            <a:r>
              <a:rPr lang="en-US" sz="2400" i="1" baseline="-25000" dirty="0">
                <a:solidFill>
                  <a:srgbClr val="000099"/>
                </a:solidFill>
                <a:latin typeface="Times New Roman" pitchFamily="18" charset="0"/>
              </a:rPr>
              <a:t>i</a:t>
            </a:r>
            <a:r>
              <a:rPr lang="en-US" sz="2400" i="1" dirty="0">
                <a:solidFill>
                  <a:srgbClr val="000099"/>
                </a:solidFill>
                <a:latin typeface="Times New Roman" pitchFamily="18" charset="0"/>
              </a:rPr>
              <a:t>|</a:t>
            </a:r>
            <a:r>
              <a:rPr lang="en-US" sz="2400" i="1" baseline="30000" dirty="0">
                <a:solidFill>
                  <a:srgbClr val="000099"/>
                </a:solidFill>
                <a:latin typeface="Times New Roman" pitchFamily="18" charset="0"/>
              </a:rPr>
              <a:t>2</a:t>
            </a:r>
            <a:r>
              <a:rPr lang="en-US" sz="2400" dirty="0">
                <a:solidFill>
                  <a:srgbClr val="000099"/>
                </a:solidFill>
              </a:rPr>
              <a:t> is independent of quark re-phasing</a:t>
            </a:r>
          </a:p>
          <a:p>
            <a:endParaRPr lang="en-US" sz="800" dirty="0"/>
          </a:p>
          <a:p>
            <a:r>
              <a:rPr lang="en-US" sz="2400" dirty="0">
                <a:solidFill>
                  <a:srgbClr val="000099"/>
                </a:solidFill>
              </a:rPr>
              <a:t>Next simplest: Quartets: </a:t>
            </a:r>
            <a:r>
              <a:rPr lang="en-US" sz="2400" i="1" dirty="0" err="1">
                <a:solidFill>
                  <a:srgbClr val="000099"/>
                </a:solidFill>
                <a:latin typeface="Times New Roman" pitchFamily="18" charset="0"/>
              </a:rPr>
              <a:t>Q</a:t>
            </a:r>
            <a:r>
              <a:rPr lang="en-US" sz="2400" i="1" baseline="-25000" dirty="0" err="1">
                <a:solidFill>
                  <a:srgbClr val="000099"/>
                </a:solidFill>
                <a:latin typeface="Symbol" pitchFamily="18" charset="2"/>
              </a:rPr>
              <a:t>a</a:t>
            </a:r>
            <a:r>
              <a:rPr lang="en-US" sz="2400" i="1" baseline="-25000" dirty="0" err="1">
                <a:solidFill>
                  <a:srgbClr val="000099"/>
                </a:solidFill>
                <a:latin typeface="Times New Roman" pitchFamily="18" charset="0"/>
              </a:rPr>
              <a:t>i</a:t>
            </a:r>
            <a:r>
              <a:rPr lang="en-US" sz="2400" i="1" baseline="-25000" dirty="0" err="1">
                <a:solidFill>
                  <a:srgbClr val="000099"/>
                </a:solidFill>
                <a:latin typeface="Symbol" pitchFamily="18" charset="2"/>
              </a:rPr>
              <a:t>b</a:t>
            </a:r>
            <a:r>
              <a:rPr lang="en-US" sz="2400" i="1" baseline="-25000" dirty="0" err="1">
                <a:solidFill>
                  <a:srgbClr val="000099"/>
                </a:solidFill>
                <a:latin typeface="Times New Roman" pitchFamily="18" charset="0"/>
              </a:rPr>
              <a:t>j</a:t>
            </a:r>
            <a:r>
              <a:rPr lang="en-US" sz="2400" i="1" dirty="0">
                <a:solidFill>
                  <a:srgbClr val="000099"/>
                </a:solidFill>
                <a:latin typeface="Times New Roman" pitchFamily="18" charset="0"/>
              </a:rPr>
              <a:t> = </a:t>
            </a:r>
            <a:r>
              <a:rPr lang="en-US" sz="2400" i="1" dirty="0" err="1">
                <a:solidFill>
                  <a:srgbClr val="000099"/>
                </a:solidFill>
                <a:latin typeface="Times New Roman" pitchFamily="18" charset="0"/>
              </a:rPr>
              <a:t>V</a:t>
            </a:r>
            <a:r>
              <a:rPr lang="en-US" sz="2400" i="1" baseline="-25000" dirty="0" err="1">
                <a:solidFill>
                  <a:srgbClr val="000099"/>
                </a:solidFill>
                <a:latin typeface="Symbol" pitchFamily="18" charset="2"/>
              </a:rPr>
              <a:t>a</a:t>
            </a:r>
            <a:r>
              <a:rPr lang="en-US" sz="2400" i="1" baseline="-25000" dirty="0" err="1">
                <a:solidFill>
                  <a:srgbClr val="000099"/>
                </a:solidFill>
                <a:latin typeface="Times New Roman" pitchFamily="18" charset="0"/>
              </a:rPr>
              <a:t>i</a:t>
            </a:r>
            <a:r>
              <a:rPr lang="en-US" sz="2400" i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99"/>
                </a:solidFill>
                <a:latin typeface="Times New Roman" pitchFamily="18" charset="0"/>
              </a:rPr>
              <a:t>V</a:t>
            </a:r>
            <a:r>
              <a:rPr lang="en-US" sz="2400" i="1" baseline="-25000" dirty="0" err="1">
                <a:solidFill>
                  <a:srgbClr val="000099"/>
                </a:solidFill>
                <a:latin typeface="Symbol" pitchFamily="18" charset="2"/>
              </a:rPr>
              <a:t>b</a:t>
            </a:r>
            <a:r>
              <a:rPr lang="en-US" sz="2400" i="1" baseline="-25000" dirty="0" err="1">
                <a:solidFill>
                  <a:srgbClr val="000099"/>
                </a:solidFill>
                <a:latin typeface="Times New Roman" pitchFamily="18" charset="0"/>
              </a:rPr>
              <a:t>j</a:t>
            </a:r>
            <a:r>
              <a:rPr lang="en-US" sz="2400" i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99"/>
                </a:solidFill>
                <a:latin typeface="Times New Roman" pitchFamily="18" charset="0"/>
              </a:rPr>
              <a:t>V</a:t>
            </a:r>
            <a:r>
              <a:rPr lang="en-US" sz="2400" i="1" baseline="-25000" dirty="0" err="1">
                <a:solidFill>
                  <a:srgbClr val="000099"/>
                </a:solidFill>
                <a:latin typeface="Symbol" pitchFamily="18" charset="2"/>
              </a:rPr>
              <a:t>a</a:t>
            </a:r>
            <a:r>
              <a:rPr lang="en-US" sz="2400" i="1" baseline="-25000" dirty="0" err="1">
                <a:solidFill>
                  <a:srgbClr val="000099"/>
                </a:solidFill>
                <a:latin typeface="Times New Roman" pitchFamily="18" charset="0"/>
              </a:rPr>
              <a:t>j</a:t>
            </a:r>
            <a:r>
              <a:rPr lang="en-US" sz="2400" i="1" baseline="30000" dirty="0">
                <a:solidFill>
                  <a:srgbClr val="000099"/>
                </a:solidFill>
                <a:latin typeface="Times New Roman" pitchFamily="18" charset="0"/>
              </a:rPr>
              <a:t>*</a:t>
            </a:r>
            <a:r>
              <a:rPr lang="en-US" sz="2400" i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99"/>
                </a:solidFill>
                <a:latin typeface="Times New Roman" pitchFamily="18" charset="0"/>
              </a:rPr>
              <a:t>V</a:t>
            </a:r>
            <a:r>
              <a:rPr lang="en-US" sz="2400" i="1" baseline="-25000" dirty="0" err="1">
                <a:solidFill>
                  <a:srgbClr val="000099"/>
                </a:solidFill>
                <a:latin typeface="Symbol" pitchFamily="18" charset="2"/>
              </a:rPr>
              <a:t>b</a:t>
            </a:r>
            <a:r>
              <a:rPr lang="en-US" sz="2400" i="1" baseline="-25000" dirty="0" err="1">
                <a:solidFill>
                  <a:srgbClr val="000099"/>
                </a:solidFill>
                <a:latin typeface="Times New Roman" pitchFamily="18" charset="0"/>
              </a:rPr>
              <a:t>i</a:t>
            </a:r>
            <a:r>
              <a:rPr lang="en-US" sz="2400" i="1" baseline="30000" dirty="0">
                <a:solidFill>
                  <a:srgbClr val="000099"/>
                </a:solidFill>
                <a:latin typeface="Times New Roman" pitchFamily="18" charset="0"/>
              </a:rPr>
              <a:t>*</a:t>
            </a:r>
            <a:r>
              <a:rPr lang="en-US" sz="2400" i="1" dirty="0">
                <a:solidFill>
                  <a:srgbClr val="000099"/>
                </a:solidFill>
                <a:latin typeface="Times New Roman" pitchFamily="18" charset="0"/>
              </a:rPr>
              <a:t>  </a:t>
            </a:r>
            <a:r>
              <a:rPr lang="en-US" sz="2400" dirty="0">
                <a:solidFill>
                  <a:srgbClr val="000099"/>
                </a:solidFill>
              </a:rPr>
              <a:t>with</a:t>
            </a:r>
            <a:r>
              <a:rPr lang="en-US" sz="2400" i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99"/>
                </a:solidFill>
                <a:latin typeface="Symbol" pitchFamily="18" charset="2"/>
              </a:rPr>
              <a:t>a</a:t>
            </a:r>
            <a:r>
              <a:rPr lang="en-US" sz="2400" i="1" dirty="0" err="1">
                <a:solidFill>
                  <a:srgbClr val="000099"/>
                </a:solidFill>
                <a:latin typeface="Times New Roman" pitchFamily="18" charset="0"/>
                <a:cs typeface="Arial" pitchFamily="34" charset="0"/>
              </a:rPr>
              <a:t>≠</a:t>
            </a:r>
            <a:r>
              <a:rPr lang="en-US" sz="2400" i="1" dirty="0" err="1">
                <a:solidFill>
                  <a:srgbClr val="000099"/>
                </a:solidFill>
                <a:latin typeface="Symbol" pitchFamily="18" charset="2"/>
              </a:rPr>
              <a:t>b</a:t>
            </a:r>
            <a:r>
              <a:rPr lang="en-US" sz="2400" i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dirty="0">
                <a:solidFill>
                  <a:srgbClr val="000099"/>
                </a:solidFill>
              </a:rPr>
              <a:t>and</a:t>
            </a:r>
            <a:r>
              <a:rPr lang="en-US" sz="2400" i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99"/>
                </a:solidFill>
                <a:latin typeface="Times New Roman" pitchFamily="18" charset="0"/>
              </a:rPr>
              <a:t>i</a:t>
            </a:r>
            <a:r>
              <a:rPr lang="en-US" sz="2400" i="1" dirty="0" err="1">
                <a:solidFill>
                  <a:srgbClr val="000099"/>
                </a:solidFill>
                <a:latin typeface="Times New Roman" pitchFamily="18" charset="0"/>
                <a:cs typeface="Arial" pitchFamily="34" charset="0"/>
              </a:rPr>
              <a:t>≠</a:t>
            </a:r>
            <a:r>
              <a:rPr lang="en-US" sz="2400" i="1" dirty="0" err="1">
                <a:solidFill>
                  <a:srgbClr val="000099"/>
                </a:solidFill>
                <a:latin typeface="Times New Roman" pitchFamily="18" charset="0"/>
              </a:rPr>
              <a:t>j</a:t>
            </a:r>
            <a:endParaRPr lang="en-US" sz="2400" i="1" dirty="0">
              <a:solidFill>
                <a:srgbClr val="000099"/>
              </a:solidFill>
              <a:latin typeface="Times New Roman" pitchFamily="18" charset="0"/>
            </a:endParaRPr>
          </a:p>
          <a:p>
            <a:pPr lvl="1"/>
            <a:r>
              <a:rPr lang="en-US" sz="1900" dirty="0">
                <a:solidFill>
                  <a:srgbClr val="008080"/>
                </a:solidFill>
              </a:rPr>
              <a:t>“Each quark phase appears with and without *”</a:t>
            </a:r>
          </a:p>
          <a:p>
            <a:pPr lvl="8"/>
            <a:endParaRPr lang="en-US" sz="1100" dirty="0">
              <a:solidFill>
                <a:srgbClr val="008080"/>
              </a:solidFill>
            </a:endParaRPr>
          </a:p>
          <a:p>
            <a:r>
              <a:rPr lang="en-US" sz="2400" i="1" dirty="0">
                <a:solidFill>
                  <a:srgbClr val="000099"/>
                </a:solidFill>
                <a:latin typeface="Times New Roman" pitchFamily="18" charset="0"/>
              </a:rPr>
              <a:t>V</a:t>
            </a:r>
            <a:r>
              <a:rPr lang="en-US" sz="2400" i="1" baseline="30000" dirty="0">
                <a:solidFill>
                  <a:srgbClr val="000099"/>
                </a:solidFill>
                <a:latin typeface="Times New Roman" pitchFamily="18" charset="0"/>
                <a:cs typeface="Arial" pitchFamily="34" charset="0"/>
              </a:rPr>
              <a:t>†</a:t>
            </a:r>
            <a:r>
              <a:rPr lang="en-US" sz="2400" i="1" dirty="0">
                <a:solidFill>
                  <a:srgbClr val="000099"/>
                </a:solidFill>
                <a:latin typeface="Times New Roman" pitchFamily="18" charset="0"/>
              </a:rPr>
              <a:t>V=1</a:t>
            </a:r>
            <a:r>
              <a:rPr lang="en-US" sz="2400" dirty="0">
                <a:solidFill>
                  <a:srgbClr val="000099"/>
                </a:solidFill>
              </a:rPr>
              <a:t>: </a:t>
            </a:r>
            <a:r>
              <a:rPr lang="en-US" sz="2400" dirty="0" err="1">
                <a:solidFill>
                  <a:srgbClr val="000099"/>
                </a:solidFill>
              </a:rPr>
              <a:t>Unitarity</a:t>
            </a:r>
            <a:r>
              <a:rPr lang="en-US" sz="2400" dirty="0">
                <a:solidFill>
                  <a:srgbClr val="000099"/>
                </a:solidFill>
              </a:rPr>
              <a:t> triangle: </a:t>
            </a:r>
            <a:r>
              <a:rPr lang="en-US" sz="2400" i="1" dirty="0" err="1">
                <a:solidFill>
                  <a:srgbClr val="000099"/>
                </a:solidFill>
                <a:latin typeface="Times New Roman" pitchFamily="18" charset="0"/>
              </a:rPr>
              <a:t>V</a:t>
            </a:r>
            <a:r>
              <a:rPr lang="en-US" sz="2400" i="1" baseline="-25000" dirty="0" err="1">
                <a:solidFill>
                  <a:srgbClr val="000099"/>
                </a:solidFill>
                <a:latin typeface="Times New Roman" pitchFamily="18" charset="0"/>
              </a:rPr>
              <a:t>ud</a:t>
            </a:r>
            <a:r>
              <a:rPr lang="en-US" sz="2400" i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99"/>
                </a:solidFill>
                <a:latin typeface="Times New Roman" pitchFamily="18" charset="0"/>
              </a:rPr>
              <a:t>V</a:t>
            </a:r>
            <a:r>
              <a:rPr lang="en-US" sz="2400" i="1" baseline="-25000" dirty="0" err="1">
                <a:solidFill>
                  <a:srgbClr val="000099"/>
                </a:solidFill>
                <a:latin typeface="Times New Roman" pitchFamily="18" charset="0"/>
              </a:rPr>
              <a:t>cd</a:t>
            </a:r>
            <a:r>
              <a:rPr lang="en-US" sz="2400" i="1" dirty="0">
                <a:solidFill>
                  <a:srgbClr val="000099"/>
                </a:solidFill>
                <a:latin typeface="Times New Roman" pitchFamily="18" charset="0"/>
              </a:rPr>
              <a:t>* + </a:t>
            </a:r>
            <a:r>
              <a:rPr lang="en-US" sz="2400" i="1" dirty="0" err="1">
                <a:solidFill>
                  <a:srgbClr val="000099"/>
                </a:solidFill>
                <a:latin typeface="Times New Roman" pitchFamily="18" charset="0"/>
              </a:rPr>
              <a:t>V</a:t>
            </a:r>
            <a:r>
              <a:rPr lang="en-US" sz="2400" i="1" baseline="-25000" dirty="0" err="1">
                <a:solidFill>
                  <a:srgbClr val="000099"/>
                </a:solidFill>
                <a:latin typeface="Times New Roman" pitchFamily="18" charset="0"/>
              </a:rPr>
              <a:t>us</a:t>
            </a:r>
            <a:r>
              <a:rPr lang="en-US" sz="2400" i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99"/>
                </a:solidFill>
                <a:latin typeface="Times New Roman" pitchFamily="18" charset="0"/>
              </a:rPr>
              <a:t>V</a:t>
            </a:r>
            <a:r>
              <a:rPr lang="en-US" sz="2400" i="1" baseline="-25000" dirty="0" err="1">
                <a:solidFill>
                  <a:srgbClr val="000099"/>
                </a:solidFill>
                <a:latin typeface="Times New Roman" pitchFamily="18" charset="0"/>
              </a:rPr>
              <a:t>cs</a:t>
            </a:r>
            <a:r>
              <a:rPr lang="en-US" sz="2400" i="1" dirty="0">
                <a:solidFill>
                  <a:srgbClr val="000099"/>
                </a:solidFill>
                <a:latin typeface="Times New Roman" pitchFamily="18" charset="0"/>
              </a:rPr>
              <a:t>* + </a:t>
            </a:r>
            <a:r>
              <a:rPr lang="en-US" sz="2400" i="1" dirty="0" err="1">
                <a:solidFill>
                  <a:srgbClr val="000099"/>
                </a:solidFill>
                <a:latin typeface="Times New Roman" pitchFamily="18" charset="0"/>
              </a:rPr>
              <a:t>V</a:t>
            </a:r>
            <a:r>
              <a:rPr lang="en-US" sz="2400" i="1" baseline="-25000" dirty="0" err="1">
                <a:solidFill>
                  <a:srgbClr val="000099"/>
                </a:solidFill>
                <a:latin typeface="Times New Roman" pitchFamily="18" charset="0"/>
              </a:rPr>
              <a:t>ub</a:t>
            </a:r>
            <a:r>
              <a:rPr lang="en-US" sz="2400" i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99"/>
                </a:solidFill>
                <a:latin typeface="Times New Roman" pitchFamily="18" charset="0"/>
              </a:rPr>
              <a:t>V</a:t>
            </a:r>
            <a:r>
              <a:rPr lang="en-US" sz="2400" i="1" baseline="-25000" dirty="0" err="1">
                <a:solidFill>
                  <a:srgbClr val="000099"/>
                </a:solidFill>
                <a:latin typeface="Times New Roman" pitchFamily="18" charset="0"/>
              </a:rPr>
              <a:t>cb</a:t>
            </a:r>
            <a:r>
              <a:rPr lang="en-US" sz="2400" i="1" dirty="0">
                <a:solidFill>
                  <a:srgbClr val="000099"/>
                </a:solidFill>
                <a:latin typeface="Times New Roman" pitchFamily="18" charset="0"/>
              </a:rPr>
              <a:t>* = 0</a:t>
            </a:r>
          </a:p>
          <a:p>
            <a:pPr lvl="1"/>
            <a:r>
              <a:rPr lang="en-US" sz="1900" dirty="0">
                <a:solidFill>
                  <a:srgbClr val="006666"/>
                </a:solidFill>
              </a:rPr>
              <a:t>Multiply the equation by </a:t>
            </a:r>
            <a:r>
              <a:rPr lang="en-US" sz="1900" i="1" dirty="0" err="1">
                <a:solidFill>
                  <a:srgbClr val="006666"/>
                </a:solidFill>
                <a:latin typeface="Times New Roman" pitchFamily="18" charset="0"/>
              </a:rPr>
              <a:t>V</a:t>
            </a:r>
            <a:r>
              <a:rPr lang="en-US" sz="1900" i="1" baseline="-25000" dirty="0" err="1">
                <a:solidFill>
                  <a:srgbClr val="006666"/>
                </a:solidFill>
                <a:latin typeface="Times New Roman" pitchFamily="18" charset="0"/>
              </a:rPr>
              <a:t>us</a:t>
            </a:r>
            <a:r>
              <a:rPr lang="en-US" sz="1900" i="1" dirty="0">
                <a:solidFill>
                  <a:srgbClr val="006666"/>
                </a:solidFill>
                <a:latin typeface="Times New Roman" pitchFamily="18" charset="0"/>
              </a:rPr>
              <a:t>* </a:t>
            </a:r>
            <a:r>
              <a:rPr lang="en-US" sz="1900" i="1" dirty="0" err="1">
                <a:solidFill>
                  <a:srgbClr val="006666"/>
                </a:solidFill>
                <a:latin typeface="Times New Roman" pitchFamily="18" charset="0"/>
              </a:rPr>
              <a:t>V</a:t>
            </a:r>
            <a:r>
              <a:rPr lang="en-US" sz="1900" i="1" baseline="-25000" dirty="0" err="1">
                <a:solidFill>
                  <a:srgbClr val="006666"/>
                </a:solidFill>
                <a:latin typeface="Times New Roman" pitchFamily="18" charset="0"/>
              </a:rPr>
              <a:t>cs</a:t>
            </a:r>
            <a:r>
              <a:rPr lang="en-US" sz="1900" dirty="0">
                <a:solidFill>
                  <a:srgbClr val="006666"/>
                </a:solidFill>
              </a:rPr>
              <a:t> and take the imaginary part:</a:t>
            </a:r>
          </a:p>
          <a:p>
            <a:pPr lvl="1"/>
            <a:r>
              <a:rPr lang="en-US" sz="1900" i="1" dirty="0" err="1">
                <a:solidFill>
                  <a:srgbClr val="006666"/>
                </a:solidFill>
                <a:latin typeface="Times New Roman" pitchFamily="18" charset="0"/>
              </a:rPr>
              <a:t>Im</a:t>
            </a:r>
            <a:r>
              <a:rPr lang="en-US" sz="1900" i="1" dirty="0">
                <a:solidFill>
                  <a:srgbClr val="006666"/>
                </a:solidFill>
                <a:latin typeface="Times New Roman" pitchFamily="18" charset="0"/>
              </a:rPr>
              <a:t> (</a:t>
            </a:r>
            <a:r>
              <a:rPr lang="en-US" sz="1900" i="1" dirty="0" err="1">
                <a:solidFill>
                  <a:srgbClr val="006666"/>
                </a:solidFill>
                <a:latin typeface="Times New Roman" pitchFamily="18" charset="0"/>
              </a:rPr>
              <a:t>V</a:t>
            </a:r>
            <a:r>
              <a:rPr lang="en-US" sz="1900" i="1" baseline="-25000" dirty="0" err="1">
                <a:solidFill>
                  <a:srgbClr val="006666"/>
                </a:solidFill>
                <a:latin typeface="Times New Roman" pitchFamily="18" charset="0"/>
              </a:rPr>
              <a:t>us</a:t>
            </a:r>
            <a:r>
              <a:rPr lang="en-US" sz="1900" i="1" baseline="30000" dirty="0">
                <a:solidFill>
                  <a:srgbClr val="006666"/>
                </a:solidFill>
                <a:latin typeface="Times New Roman" pitchFamily="18" charset="0"/>
              </a:rPr>
              <a:t>*</a:t>
            </a:r>
            <a:r>
              <a:rPr lang="en-US" sz="1900" i="1" dirty="0">
                <a:solidFill>
                  <a:srgbClr val="006666"/>
                </a:solidFill>
                <a:latin typeface="Times New Roman" pitchFamily="18" charset="0"/>
              </a:rPr>
              <a:t> </a:t>
            </a:r>
            <a:r>
              <a:rPr lang="en-US" sz="1900" i="1" dirty="0" err="1">
                <a:solidFill>
                  <a:srgbClr val="006666"/>
                </a:solidFill>
                <a:latin typeface="Times New Roman" pitchFamily="18" charset="0"/>
              </a:rPr>
              <a:t>V</a:t>
            </a:r>
            <a:r>
              <a:rPr lang="en-US" sz="1900" i="1" baseline="-25000" dirty="0" err="1">
                <a:solidFill>
                  <a:srgbClr val="006666"/>
                </a:solidFill>
                <a:latin typeface="Times New Roman" pitchFamily="18" charset="0"/>
              </a:rPr>
              <a:t>cs</a:t>
            </a:r>
            <a:r>
              <a:rPr lang="en-US" sz="1900" i="1" dirty="0">
                <a:solidFill>
                  <a:srgbClr val="006666"/>
                </a:solidFill>
                <a:latin typeface="Times New Roman" pitchFamily="18" charset="0"/>
              </a:rPr>
              <a:t> </a:t>
            </a:r>
            <a:r>
              <a:rPr lang="en-US" sz="1900" i="1" dirty="0" err="1">
                <a:solidFill>
                  <a:srgbClr val="006666"/>
                </a:solidFill>
                <a:latin typeface="Times New Roman" pitchFamily="18" charset="0"/>
              </a:rPr>
              <a:t>V</a:t>
            </a:r>
            <a:r>
              <a:rPr lang="en-US" sz="1900" i="1" baseline="-25000" dirty="0" err="1">
                <a:solidFill>
                  <a:srgbClr val="006666"/>
                </a:solidFill>
                <a:latin typeface="Times New Roman" pitchFamily="18" charset="0"/>
              </a:rPr>
              <a:t>ud</a:t>
            </a:r>
            <a:r>
              <a:rPr lang="en-US" sz="1900" i="1" dirty="0">
                <a:solidFill>
                  <a:srgbClr val="006666"/>
                </a:solidFill>
                <a:latin typeface="Times New Roman" pitchFamily="18" charset="0"/>
              </a:rPr>
              <a:t> </a:t>
            </a:r>
            <a:r>
              <a:rPr lang="en-US" sz="1900" i="1" dirty="0" err="1">
                <a:solidFill>
                  <a:srgbClr val="006666"/>
                </a:solidFill>
                <a:latin typeface="Times New Roman" pitchFamily="18" charset="0"/>
              </a:rPr>
              <a:t>V</a:t>
            </a:r>
            <a:r>
              <a:rPr lang="en-US" sz="1900" i="1" baseline="-25000" dirty="0" err="1">
                <a:solidFill>
                  <a:srgbClr val="006666"/>
                </a:solidFill>
                <a:latin typeface="Times New Roman" pitchFamily="18" charset="0"/>
              </a:rPr>
              <a:t>cd</a:t>
            </a:r>
            <a:r>
              <a:rPr lang="en-US" sz="1900" i="1" baseline="30000" dirty="0">
                <a:solidFill>
                  <a:srgbClr val="006666"/>
                </a:solidFill>
                <a:latin typeface="Times New Roman" pitchFamily="18" charset="0"/>
              </a:rPr>
              <a:t>*</a:t>
            </a:r>
            <a:r>
              <a:rPr lang="en-US" sz="1900" i="1" dirty="0">
                <a:solidFill>
                  <a:srgbClr val="006666"/>
                </a:solidFill>
                <a:latin typeface="Times New Roman" pitchFamily="18" charset="0"/>
              </a:rPr>
              <a:t>) = - </a:t>
            </a:r>
            <a:r>
              <a:rPr lang="en-US" sz="1900" i="1" dirty="0" err="1">
                <a:solidFill>
                  <a:srgbClr val="006666"/>
                </a:solidFill>
                <a:latin typeface="Times New Roman" pitchFamily="18" charset="0"/>
              </a:rPr>
              <a:t>Im</a:t>
            </a:r>
            <a:r>
              <a:rPr lang="en-US" sz="1900" i="1" dirty="0">
                <a:solidFill>
                  <a:srgbClr val="006666"/>
                </a:solidFill>
                <a:latin typeface="Times New Roman" pitchFamily="18" charset="0"/>
              </a:rPr>
              <a:t> (</a:t>
            </a:r>
            <a:r>
              <a:rPr lang="en-US" sz="1900" i="1" dirty="0" err="1">
                <a:solidFill>
                  <a:srgbClr val="006666"/>
                </a:solidFill>
                <a:latin typeface="Times New Roman" pitchFamily="18" charset="0"/>
              </a:rPr>
              <a:t>V</a:t>
            </a:r>
            <a:r>
              <a:rPr lang="en-US" sz="1900" i="1" baseline="-25000" dirty="0" err="1">
                <a:solidFill>
                  <a:srgbClr val="006666"/>
                </a:solidFill>
                <a:latin typeface="Times New Roman" pitchFamily="18" charset="0"/>
              </a:rPr>
              <a:t>us</a:t>
            </a:r>
            <a:r>
              <a:rPr lang="en-US" sz="1900" i="1" baseline="30000" dirty="0">
                <a:solidFill>
                  <a:srgbClr val="006666"/>
                </a:solidFill>
                <a:latin typeface="Times New Roman" pitchFamily="18" charset="0"/>
              </a:rPr>
              <a:t>*</a:t>
            </a:r>
            <a:r>
              <a:rPr lang="en-US" sz="1900" i="1" dirty="0">
                <a:solidFill>
                  <a:srgbClr val="006666"/>
                </a:solidFill>
                <a:latin typeface="Times New Roman" pitchFamily="18" charset="0"/>
              </a:rPr>
              <a:t> </a:t>
            </a:r>
            <a:r>
              <a:rPr lang="en-US" sz="1900" i="1" dirty="0" err="1">
                <a:solidFill>
                  <a:srgbClr val="006666"/>
                </a:solidFill>
                <a:latin typeface="Times New Roman" pitchFamily="18" charset="0"/>
              </a:rPr>
              <a:t>V</a:t>
            </a:r>
            <a:r>
              <a:rPr lang="en-US" sz="1900" i="1" baseline="-25000" dirty="0" err="1">
                <a:solidFill>
                  <a:srgbClr val="006666"/>
                </a:solidFill>
                <a:latin typeface="Times New Roman" pitchFamily="18" charset="0"/>
              </a:rPr>
              <a:t>cs</a:t>
            </a:r>
            <a:r>
              <a:rPr lang="en-US" sz="1900" i="1" dirty="0">
                <a:solidFill>
                  <a:srgbClr val="006666"/>
                </a:solidFill>
                <a:latin typeface="Times New Roman" pitchFamily="18" charset="0"/>
              </a:rPr>
              <a:t> </a:t>
            </a:r>
            <a:r>
              <a:rPr lang="en-US" sz="1900" i="1" dirty="0" err="1">
                <a:solidFill>
                  <a:srgbClr val="006666"/>
                </a:solidFill>
                <a:latin typeface="Times New Roman" pitchFamily="18" charset="0"/>
              </a:rPr>
              <a:t>V</a:t>
            </a:r>
            <a:r>
              <a:rPr lang="en-US" sz="1900" i="1" baseline="-25000" dirty="0" err="1">
                <a:solidFill>
                  <a:srgbClr val="006666"/>
                </a:solidFill>
                <a:latin typeface="Times New Roman" pitchFamily="18" charset="0"/>
              </a:rPr>
              <a:t>ub</a:t>
            </a:r>
            <a:r>
              <a:rPr lang="en-US" sz="1900" i="1" dirty="0">
                <a:solidFill>
                  <a:srgbClr val="006666"/>
                </a:solidFill>
                <a:latin typeface="Times New Roman" pitchFamily="18" charset="0"/>
              </a:rPr>
              <a:t> </a:t>
            </a:r>
            <a:r>
              <a:rPr lang="en-US" sz="1900" i="1" dirty="0" err="1">
                <a:solidFill>
                  <a:srgbClr val="006666"/>
                </a:solidFill>
                <a:latin typeface="Times New Roman" pitchFamily="18" charset="0"/>
              </a:rPr>
              <a:t>V</a:t>
            </a:r>
            <a:r>
              <a:rPr lang="en-US" sz="1900" i="1" baseline="-25000" dirty="0" err="1">
                <a:solidFill>
                  <a:srgbClr val="006666"/>
                </a:solidFill>
                <a:latin typeface="Times New Roman" pitchFamily="18" charset="0"/>
              </a:rPr>
              <a:t>cb</a:t>
            </a:r>
            <a:r>
              <a:rPr lang="en-US" sz="1900" i="1" baseline="30000" dirty="0">
                <a:solidFill>
                  <a:srgbClr val="006666"/>
                </a:solidFill>
                <a:latin typeface="Times New Roman" pitchFamily="18" charset="0"/>
              </a:rPr>
              <a:t>*</a:t>
            </a:r>
            <a:r>
              <a:rPr lang="en-US" sz="1900" i="1" dirty="0">
                <a:solidFill>
                  <a:srgbClr val="006666"/>
                </a:solidFill>
                <a:latin typeface="Times New Roman" pitchFamily="18" charset="0"/>
              </a:rPr>
              <a:t>)</a:t>
            </a:r>
          </a:p>
          <a:p>
            <a:pPr lvl="1"/>
            <a:r>
              <a:rPr lang="en-US" sz="1900" i="1" dirty="0">
                <a:solidFill>
                  <a:srgbClr val="006666"/>
                </a:solidFill>
                <a:latin typeface="Times New Roman" pitchFamily="18" charset="0"/>
              </a:rPr>
              <a:t>J = </a:t>
            </a:r>
            <a:r>
              <a:rPr lang="en-US" sz="1900" i="1" dirty="0" err="1">
                <a:solidFill>
                  <a:srgbClr val="006666"/>
                </a:solidFill>
                <a:latin typeface="Times New Roman" pitchFamily="18" charset="0"/>
              </a:rPr>
              <a:t>Im</a:t>
            </a:r>
            <a:r>
              <a:rPr lang="en-US" sz="1900" i="1" dirty="0">
                <a:solidFill>
                  <a:srgbClr val="006666"/>
                </a:solidFill>
                <a:latin typeface="Times New Roman" pitchFamily="18" charset="0"/>
              </a:rPr>
              <a:t> </a:t>
            </a:r>
            <a:r>
              <a:rPr lang="en-US" sz="1900" i="1" dirty="0" err="1">
                <a:solidFill>
                  <a:srgbClr val="006666"/>
                </a:solidFill>
                <a:latin typeface="Times New Roman" pitchFamily="18" charset="0"/>
              </a:rPr>
              <a:t>Q</a:t>
            </a:r>
            <a:r>
              <a:rPr lang="en-US" sz="1900" i="1" baseline="-25000" dirty="0" err="1">
                <a:solidFill>
                  <a:srgbClr val="006666"/>
                </a:solidFill>
                <a:latin typeface="Times New Roman" pitchFamily="18" charset="0"/>
              </a:rPr>
              <a:t>udcs</a:t>
            </a:r>
            <a:r>
              <a:rPr lang="en-US" sz="1900" i="1" dirty="0">
                <a:solidFill>
                  <a:srgbClr val="006666"/>
                </a:solidFill>
                <a:latin typeface="Times New Roman" pitchFamily="18" charset="0"/>
              </a:rPr>
              <a:t> = - </a:t>
            </a:r>
            <a:r>
              <a:rPr lang="en-US" sz="1900" i="1" dirty="0" err="1">
                <a:solidFill>
                  <a:srgbClr val="006666"/>
                </a:solidFill>
                <a:latin typeface="Times New Roman" pitchFamily="18" charset="0"/>
              </a:rPr>
              <a:t>Im</a:t>
            </a:r>
            <a:r>
              <a:rPr lang="en-US" sz="1900" i="1" dirty="0">
                <a:solidFill>
                  <a:srgbClr val="006666"/>
                </a:solidFill>
                <a:latin typeface="Times New Roman" pitchFamily="18" charset="0"/>
              </a:rPr>
              <a:t> </a:t>
            </a:r>
            <a:r>
              <a:rPr lang="en-US" sz="1900" i="1" dirty="0" err="1">
                <a:solidFill>
                  <a:srgbClr val="006666"/>
                </a:solidFill>
                <a:latin typeface="Times New Roman" pitchFamily="18" charset="0"/>
              </a:rPr>
              <a:t>Q</a:t>
            </a:r>
            <a:r>
              <a:rPr lang="en-US" sz="1900" i="1" baseline="-25000" dirty="0" err="1">
                <a:solidFill>
                  <a:srgbClr val="006666"/>
                </a:solidFill>
                <a:latin typeface="Times New Roman" pitchFamily="18" charset="0"/>
              </a:rPr>
              <a:t>ubcs</a:t>
            </a:r>
            <a:endParaRPr lang="en-US" sz="1900" i="1" baseline="-25000" dirty="0">
              <a:solidFill>
                <a:srgbClr val="006666"/>
              </a:solidFill>
              <a:latin typeface="Times New Roman" pitchFamily="18" charset="0"/>
            </a:endParaRPr>
          </a:p>
          <a:p>
            <a:pPr lvl="1"/>
            <a:r>
              <a:rPr lang="en-US" sz="1900" dirty="0">
                <a:solidFill>
                  <a:srgbClr val="006666"/>
                </a:solidFill>
              </a:rPr>
              <a:t>The imaginary part of each Quartet combination is the same (up to a sign)</a:t>
            </a:r>
          </a:p>
          <a:p>
            <a:pPr lvl="1"/>
            <a:r>
              <a:rPr lang="en-US" sz="1900" dirty="0">
                <a:solidFill>
                  <a:srgbClr val="006666"/>
                </a:solidFill>
              </a:rPr>
              <a:t>In fact it is equal to 2x the surface of the </a:t>
            </a:r>
            <a:r>
              <a:rPr lang="en-US" sz="1900" dirty="0" err="1">
                <a:solidFill>
                  <a:srgbClr val="006666"/>
                </a:solidFill>
              </a:rPr>
              <a:t>unitarity</a:t>
            </a:r>
            <a:r>
              <a:rPr lang="en-US" sz="1900" dirty="0">
                <a:solidFill>
                  <a:srgbClr val="006666"/>
                </a:solidFill>
              </a:rPr>
              <a:t> triangle</a:t>
            </a:r>
          </a:p>
          <a:p>
            <a:pPr lvl="8"/>
            <a:endParaRPr lang="en-US" sz="1100" dirty="0"/>
          </a:p>
          <a:p>
            <a:r>
              <a:rPr lang="en-US" sz="2200" i="1" dirty="0" err="1">
                <a:solidFill>
                  <a:srgbClr val="000099"/>
                </a:solidFill>
                <a:latin typeface="Times New Roman" pitchFamily="18" charset="0"/>
              </a:rPr>
              <a:t>Im</a:t>
            </a:r>
            <a:r>
              <a:rPr lang="en-US" sz="2200" i="1" dirty="0">
                <a:solidFill>
                  <a:srgbClr val="000099"/>
                </a:solidFill>
                <a:latin typeface="Times New Roman" pitchFamily="18" charset="0"/>
              </a:rPr>
              <a:t>[</a:t>
            </a:r>
            <a:r>
              <a:rPr lang="en-US" sz="2200" i="1" dirty="0" err="1">
                <a:solidFill>
                  <a:srgbClr val="000099"/>
                </a:solidFill>
                <a:latin typeface="Times New Roman" pitchFamily="18" charset="0"/>
              </a:rPr>
              <a:t>V</a:t>
            </a:r>
            <a:r>
              <a:rPr lang="en-US" sz="2200" i="1" baseline="-25000" dirty="0" err="1">
                <a:solidFill>
                  <a:srgbClr val="000099"/>
                </a:solidFill>
                <a:latin typeface="Symbol" pitchFamily="18" charset="2"/>
              </a:rPr>
              <a:t>a</a:t>
            </a:r>
            <a:r>
              <a:rPr lang="en-US" sz="2200" i="1" baseline="-25000" dirty="0" err="1">
                <a:solidFill>
                  <a:srgbClr val="000099"/>
                </a:solidFill>
                <a:latin typeface="Times New Roman" pitchFamily="18" charset="0"/>
              </a:rPr>
              <a:t>i</a:t>
            </a:r>
            <a:r>
              <a:rPr lang="en-US" sz="2200" i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99"/>
                </a:solidFill>
                <a:latin typeface="Times New Roman" pitchFamily="18" charset="0"/>
              </a:rPr>
              <a:t>V</a:t>
            </a:r>
            <a:r>
              <a:rPr lang="en-US" sz="2200" i="1" baseline="-25000" dirty="0" err="1">
                <a:solidFill>
                  <a:srgbClr val="000099"/>
                </a:solidFill>
                <a:latin typeface="Symbol" pitchFamily="18" charset="2"/>
              </a:rPr>
              <a:t>b</a:t>
            </a:r>
            <a:r>
              <a:rPr lang="en-US" sz="2200" i="1" baseline="-25000" dirty="0" err="1">
                <a:solidFill>
                  <a:srgbClr val="000099"/>
                </a:solidFill>
                <a:latin typeface="Times New Roman" pitchFamily="18" charset="0"/>
              </a:rPr>
              <a:t>j</a:t>
            </a:r>
            <a:r>
              <a:rPr lang="en-US" sz="2200" i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99"/>
                </a:solidFill>
                <a:latin typeface="Times New Roman" pitchFamily="18" charset="0"/>
              </a:rPr>
              <a:t>V</a:t>
            </a:r>
            <a:r>
              <a:rPr lang="en-US" sz="2200" i="1" baseline="-25000" dirty="0" err="1">
                <a:solidFill>
                  <a:srgbClr val="000099"/>
                </a:solidFill>
                <a:latin typeface="Symbol" pitchFamily="18" charset="2"/>
              </a:rPr>
              <a:t>a</a:t>
            </a:r>
            <a:r>
              <a:rPr lang="en-US" sz="2200" i="1" baseline="-25000" dirty="0" err="1">
                <a:solidFill>
                  <a:srgbClr val="000099"/>
                </a:solidFill>
                <a:latin typeface="Times New Roman" pitchFamily="18" charset="0"/>
              </a:rPr>
              <a:t>j</a:t>
            </a:r>
            <a:r>
              <a:rPr lang="en-US" sz="2200" i="1" dirty="0">
                <a:solidFill>
                  <a:srgbClr val="000099"/>
                </a:solidFill>
                <a:latin typeface="Times New Roman" pitchFamily="18" charset="0"/>
              </a:rPr>
              <a:t>* </a:t>
            </a:r>
            <a:r>
              <a:rPr lang="en-US" sz="2200" i="1" dirty="0" err="1">
                <a:solidFill>
                  <a:srgbClr val="000099"/>
                </a:solidFill>
                <a:latin typeface="Times New Roman" pitchFamily="18" charset="0"/>
              </a:rPr>
              <a:t>V</a:t>
            </a:r>
            <a:r>
              <a:rPr lang="en-US" sz="2200" i="1" baseline="-25000" dirty="0" err="1">
                <a:solidFill>
                  <a:srgbClr val="000099"/>
                </a:solidFill>
                <a:latin typeface="Symbol" pitchFamily="18" charset="2"/>
              </a:rPr>
              <a:t>b</a:t>
            </a:r>
            <a:r>
              <a:rPr lang="en-US" sz="2200" i="1" baseline="-25000" dirty="0" err="1">
                <a:solidFill>
                  <a:srgbClr val="000099"/>
                </a:solidFill>
                <a:latin typeface="Times New Roman" pitchFamily="18" charset="0"/>
              </a:rPr>
              <a:t>i</a:t>
            </a:r>
            <a:r>
              <a:rPr lang="en-US" sz="2200" i="1" dirty="0">
                <a:solidFill>
                  <a:srgbClr val="000099"/>
                </a:solidFill>
                <a:latin typeface="Times New Roman" pitchFamily="18" charset="0"/>
              </a:rPr>
              <a:t>*] = J </a:t>
            </a:r>
            <a:r>
              <a:rPr lang="en-US" sz="22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∑</a:t>
            </a:r>
            <a:r>
              <a:rPr lang="en-US" sz="2200" i="1" dirty="0" err="1">
                <a:solidFill>
                  <a:srgbClr val="000099"/>
                </a:solidFill>
                <a:latin typeface="Symbol" pitchFamily="18" charset="2"/>
              </a:rPr>
              <a:t>e</a:t>
            </a:r>
            <a:r>
              <a:rPr lang="en-US" sz="2200" i="1" baseline="-25000" dirty="0" err="1">
                <a:solidFill>
                  <a:srgbClr val="000099"/>
                </a:solidFill>
                <a:latin typeface="Symbol" pitchFamily="18" charset="2"/>
              </a:rPr>
              <a:t>abg</a:t>
            </a:r>
            <a:r>
              <a:rPr lang="en-US" sz="2200" i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99"/>
                </a:solidFill>
                <a:latin typeface="Symbol" pitchFamily="18" charset="2"/>
              </a:rPr>
              <a:t>e</a:t>
            </a:r>
            <a:r>
              <a:rPr lang="en-US" sz="2200" i="1" baseline="-25000" dirty="0" err="1">
                <a:solidFill>
                  <a:srgbClr val="000099"/>
                </a:solidFill>
                <a:latin typeface="Times New Roman" pitchFamily="18" charset="0"/>
              </a:rPr>
              <a:t>ijk</a:t>
            </a:r>
            <a:r>
              <a:rPr lang="en-US" sz="2200" dirty="0">
                <a:solidFill>
                  <a:srgbClr val="000099"/>
                </a:solidFill>
              </a:rPr>
              <a:t>    where </a:t>
            </a:r>
            <a:r>
              <a:rPr lang="en-US" sz="2200" i="1" dirty="0">
                <a:solidFill>
                  <a:srgbClr val="000099"/>
                </a:solidFill>
                <a:latin typeface="Times New Roman" pitchFamily="18" charset="0"/>
              </a:rPr>
              <a:t>J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200" dirty="0" smtClean="0">
                <a:solidFill>
                  <a:srgbClr val="000099"/>
                </a:solidFill>
              </a:rPr>
              <a:t>is </a:t>
            </a:r>
            <a:r>
              <a:rPr lang="en-US" sz="2200" dirty="0">
                <a:solidFill>
                  <a:srgbClr val="000099"/>
                </a:solidFill>
              </a:rPr>
              <a:t>universal </a:t>
            </a:r>
            <a:r>
              <a:rPr lang="en-US" sz="2200" dirty="0" err="1">
                <a:solidFill>
                  <a:srgbClr val="000099"/>
                </a:solidFill>
              </a:rPr>
              <a:t>Jarlskog</a:t>
            </a:r>
            <a:r>
              <a:rPr lang="en-US" sz="2200" dirty="0">
                <a:solidFill>
                  <a:srgbClr val="000099"/>
                </a:solidFill>
              </a:rPr>
              <a:t> invariant</a:t>
            </a:r>
          </a:p>
          <a:p>
            <a:endParaRPr lang="en-US" sz="1800" i="1" dirty="0">
              <a:latin typeface="Times New Roman" pitchFamily="18" charset="0"/>
            </a:endParaRPr>
          </a:p>
        </p:txBody>
      </p:sp>
      <p:sp>
        <p:nvSpPr>
          <p:cNvPr id="452612" name="Text Box 4"/>
          <p:cNvSpPr txBox="1">
            <a:spLocks noChangeArrowheads="1"/>
          </p:cNvSpPr>
          <p:nvPr/>
        </p:nvSpPr>
        <p:spPr bwMode="auto">
          <a:xfrm>
            <a:off x="457200" y="785794"/>
            <a:ext cx="539346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The standard representation of the CKM matrix is:</a:t>
            </a:r>
          </a:p>
        </p:txBody>
      </p:sp>
      <p:sp>
        <p:nvSpPr>
          <p:cNvPr id="452614" name="Text Box 6"/>
          <p:cNvSpPr txBox="1">
            <a:spLocks noChangeArrowheads="1"/>
          </p:cNvSpPr>
          <p:nvPr/>
        </p:nvSpPr>
        <p:spPr bwMode="auto">
          <a:xfrm>
            <a:off x="214282" y="2357430"/>
            <a:ext cx="897777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However, many representations are possible. What </a:t>
            </a:r>
            <a:r>
              <a:rPr lang="en-US" sz="2000" dirty="0" smtClean="0"/>
              <a:t>are </a:t>
            </a:r>
            <a:r>
              <a:rPr lang="en-US" sz="2000" dirty="0"/>
              <a:t>invariants under re-phasing? </a:t>
            </a:r>
          </a:p>
        </p:txBody>
      </p:sp>
      <p:sp>
        <p:nvSpPr>
          <p:cNvPr id="452618" name="Text Box 10"/>
          <p:cNvSpPr txBox="1">
            <a:spLocks noChangeArrowheads="1"/>
          </p:cNvSpPr>
          <p:nvPr/>
        </p:nvSpPr>
        <p:spPr bwMode="auto">
          <a:xfrm>
            <a:off x="2209800" y="6248400"/>
            <a:ext cx="1841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452619" name="Text Box 11"/>
          <p:cNvSpPr txBox="1">
            <a:spLocks noChangeArrowheads="1"/>
          </p:cNvSpPr>
          <p:nvPr/>
        </p:nvSpPr>
        <p:spPr bwMode="auto">
          <a:xfrm>
            <a:off x="3975100" y="6372225"/>
            <a:ext cx="4330700" cy="346075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99"/>
                </a:solidFill>
              </a:rPr>
              <a:t>Amount of CP violation is proportional to </a:t>
            </a:r>
            <a:r>
              <a:rPr lang="en-US" b="1" i="1">
                <a:solidFill>
                  <a:srgbClr val="000099"/>
                </a:solidFill>
                <a:latin typeface="Times New Roman" pitchFamily="18" charset="0"/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513329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2611" grpId="0" build="p"/>
      <p:bldP spid="452614" grpId="0"/>
      <p:bldP spid="4526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BAE18-E4C6-4EF9-8658-05588E6A35BE}" type="slidenum">
              <a:rPr lang="en-US"/>
              <a:pPr/>
              <a:t>45</a:t>
            </a:fld>
            <a:endParaRPr lang="en-US"/>
          </a:p>
        </p:txBody>
      </p:sp>
      <p:sp>
        <p:nvSpPr>
          <p:cNvPr id="137243" name="Text Box 27"/>
          <p:cNvSpPr txBox="1">
            <a:spLocks noChangeArrowheads="1"/>
          </p:cNvSpPr>
          <p:nvPr/>
        </p:nvSpPr>
        <p:spPr bwMode="auto">
          <a:xfrm>
            <a:off x="6172200" y="1016000"/>
            <a:ext cx="2514600" cy="346075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 err="1"/>
              <a:t>unitarity</a:t>
            </a:r>
            <a:r>
              <a:rPr lang="en-US" dirty="0"/>
              <a:t>:</a:t>
            </a:r>
          </a:p>
        </p:txBody>
      </p:sp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Unitarity Triangle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056861" y="1828800"/>
            <a:ext cx="4505739" cy="2239027"/>
            <a:chOff x="1008" y="1296"/>
            <a:chExt cx="2880" cy="1440"/>
          </a:xfrm>
        </p:grpSpPr>
        <p:sp>
          <p:nvSpPr>
            <p:cNvPr id="137221" name="Line 5"/>
            <p:cNvSpPr>
              <a:spLocks noChangeShapeType="1"/>
            </p:cNvSpPr>
            <p:nvPr/>
          </p:nvSpPr>
          <p:spPr bwMode="auto">
            <a:xfrm flipV="1">
              <a:off x="1008" y="1296"/>
              <a:ext cx="432" cy="14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>
              <a:spAutoFit/>
            </a:bodyPr>
            <a:lstStyle/>
            <a:p>
              <a:endParaRPr lang="nl-NL"/>
            </a:p>
          </p:txBody>
        </p:sp>
        <p:sp>
          <p:nvSpPr>
            <p:cNvPr id="137222" name="Line 6"/>
            <p:cNvSpPr>
              <a:spLocks noChangeShapeType="1"/>
            </p:cNvSpPr>
            <p:nvPr/>
          </p:nvSpPr>
          <p:spPr bwMode="auto">
            <a:xfrm flipH="1">
              <a:off x="1008" y="2736"/>
              <a:ext cx="28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>
              <a:spAutoFit/>
            </a:bodyPr>
            <a:lstStyle/>
            <a:p>
              <a:endParaRPr lang="nl-NL"/>
            </a:p>
          </p:txBody>
        </p:sp>
        <p:sp>
          <p:nvSpPr>
            <p:cNvPr id="137223" name="Line 7"/>
            <p:cNvSpPr>
              <a:spLocks noChangeShapeType="1"/>
            </p:cNvSpPr>
            <p:nvPr/>
          </p:nvSpPr>
          <p:spPr bwMode="auto">
            <a:xfrm>
              <a:off x="1440" y="1296"/>
              <a:ext cx="2448" cy="14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</p:grpSp>
      <p:sp>
        <p:nvSpPr>
          <p:cNvPr id="137235" name="Text Box 19"/>
          <p:cNvSpPr txBox="1">
            <a:spLocks noChangeArrowheads="1"/>
          </p:cNvSpPr>
          <p:nvPr/>
        </p:nvSpPr>
        <p:spPr bwMode="auto">
          <a:xfrm>
            <a:off x="609600" y="5105400"/>
            <a:ext cx="20129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Under re-phasing:</a:t>
            </a:r>
          </a:p>
        </p:txBody>
      </p:sp>
      <p:graphicFrame>
        <p:nvGraphicFramePr>
          <p:cNvPr id="137236" name="Object 20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2667000" y="5105400"/>
          <a:ext cx="2438400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10" name="Equation" r:id="rId3" imgW="1600200" imgH="304560" progId="Equation.3">
                  <p:embed/>
                </p:oleObj>
              </mc:Choice>
              <mc:Fallback>
                <p:oleObj name="Equation" r:id="rId3" imgW="1600200" imgH="304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5105400"/>
                        <a:ext cx="2438400" cy="465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7238" name="Text Box 22"/>
          <p:cNvSpPr txBox="1">
            <a:spLocks noChangeArrowheads="1"/>
          </p:cNvSpPr>
          <p:nvPr/>
        </p:nvSpPr>
        <p:spPr bwMode="auto">
          <a:xfrm>
            <a:off x="5334000" y="5105400"/>
            <a:ext cx="33083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/>
              <a:t>the unitary angles are invariant</a:t>
            </a:r>
          </a:p>
        </p:txBody>
      </p:sp>
      <p:sp>
        <p:nvSpPr>
          <p:cNvPr id="137239" name="Text Box 23"/>
          <p:cNvSpPr txBox="1">
            <a:spLocks noChangeArrowheads="1"/>
          </p:cNvSpPr>
          <p:nvPr/>
        </p:nvSpPr>
        <p:spPr bwMode="auto">
          <a:xfrm>
            <a:off x="609600" y="5791200"/>
            <a:ext cx="60198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/>
              <a:t>(In fact, rephasing implies a rotation of the whole triangle)</a:t>
            </a:r>
          </a:p>
        </p:txBody>
      </p:sp>
      <p:sp>
        <p:nvSpPr>
          <p:cNvPr id="137240" name="Text Box 24"/>
          <p:cNvSpPr txBox="1">
            <a:spLocks noChangeArrowheads="1"/>
          </p:cNvSpPr>
          <p:nvPr/>
        </p:nvSpPr>
        <p:spPr bwMode="auto">
          <a:xfrm>
            <a:off x="1371600" y="3200400"/>
            <a:ext cx="2792413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990099"/>
                </a:solidFill>
              </a:rPr>
              <a:t>Area = ½ |</a:t>
            </a:r>
            <a:r>
              <a:rPr lang="en-US" sz="1800" i="1">
                <a:solidFill>
                  <a:srgbClr val="990099"/>
                </a:solidFill>
                <a:latin typeface="Times New Roman" pitchFamily="18" charset="0"/>
              </a:rPr>
              <a:t>Im Q</a:t>
            </a:r>
            <a:r>
              <a:rPr lang="en-US" sz="1800" i="1" baseline="-25000">
                <a:solidFill>
                  <a:srgbClr val="990099"/>
                </a:solidFill>
                <a:latin typeface="Times New Roman" pitchFamily="18" charset="0"/>
              </a:rPr>
              <a:t>udcb</a:t>
            </a:r>
            <a:r>
              <a:rPr lang="en-US" sz="1800">
                <a:solidFill>
                  <a:srgbClr val="990099"/>
                </a:solidFill>
              </a:rPr>
              <a:t>| = ½ |</a:t>
            </a:r>
            <a:r>
              <a:rPr lang="en-US" sz="1800" i="1">
                <a:solidFill>
                  <a:srgbClr val="990099"/>
                </a:solidFill>
                <a:latin typeface="Times New Roman" pitchFamily="18" charset="0"/>
              </a:rPr>
              <a:t>J</a:t>
            </a:r>
            <a:r>
              <a:rPr lang="en-US" sz="1800">
                <a:solidFill>
                  <a:srgbClr val="990099"/>
                </a:solidFill>
              </a:rPr>
              <a:t>|</a:t>
            </a:r>
          </a:p>
        </p:txBody>
      </p:sp>
      <p:sp>
        <p:nvSpPr>
          <p:cNvPr id="137241" name="Text Box 25"/>
          <p:cNvSpPr txBox="1">
            <a:spLocks noChangeArrowheads="1"/>
          </p:cNvSpPr>
          <p:nvPr/>
        </p:nvSpPr>
        <p:spPr bwMode="auto">
          <a:xfrm>
            <a:off x="517525" y="1027113"/>
            <a:ext cx="184253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/>
              <a:t>The “</a:t>
            </a:r>
            <a:r>
              <a:rPr lang="en-US" sz="1800" i="1" dirty="0" err="1">
                <a:latin typeface="Times New Roman" pitchFamily="18" charset="0"/>
              </a:rPr>
              <a:t>db</a:t>
            </a:r>
            <a:r>
              <a:rPr lang="en-US" sz="1800" dirty="0"/>
              <a:t>” triangle</a:t>
            </a:r>
            <a:r>
              <a:rPr lang="en-US" sz="1800" dirty="0" smtClean="0"/>
              <a:t>:</a:t>
            </a:r>
            <a:endParaRPr lang="en-US" sz="1800" baseline="30000" dirty="0">
              <a:latin typeface="Times New Roman"/>
              <a:cs typeface="Times New Roman"/>
            </a:endParaRPr>
          </a:p>
        </p:txBody>
      </p:sp>
      <p:sp>
        <p:nvSpPr>
          <p:cNvPr id="137242" name="Text Box 26"/>
          <p:cNvSpPr txBox="1">
            <a:spLocks noChangeArrowheads="1"/>
          </p:cNvSpPr>
          <p:nvPr/>
        </p:nvSpPr>
        <p:spPr bwMode="auto">
          <a:xfrm>
            <a:off x="7010400" y="977900"/>
            <a:ext cx="16764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i="1" dirty="0">
                <a:latin typeface="Times New Roman" pitchFamily="18" charset="0"/>
              </a:rPr>
              <a:t>V</a:t>
            </a:r>
            <a:r>
              <a:rPr lang="en-US" sz="1800" i="1" baseline="-25000" dirty="0">
                <a:latin typeface="Times New Roman" pitchFamily="18" charset="0"/>
              </a:rPr>
              <a:t>CKM</a:t>
            </a:r>
            <a:r>
              <a:rPr lang="en-US" sz="1800" i="1" baseline="30000" dirty="0">
                <a:latin typeface="Times New Roman" pitchFamily="18" charset="0"/>
                <a:cs typeface="Times New Roman" pitchFamily="18" charset="0"/>
              </a:rPr>
              <a:t>†</a:t>
            </a:r>
            <a:r>
              <a:rPr lang="en-US" sz="1800" i="1" dirty="0">
                <a:latin typeface="Times New Roman" pitchFamily="18" charset="0"/>
              </a:rPr>
              <a:t> V</a:t>
            </a:r>
            <a:r>
              <a:rPr lang="en-US" sz="1800" i="1" baseline="-25000" dirty="0">
                <a:latin typeface="Times New Roman" pitchFamily="18" charset="0"/>
              </a:rPr>
              <a:t>CKM</a:t>
            </a:r>
            <a:r>
              <a:rPr lang="en-US" sz="1800" i="1" dirty="0">
                <a:latin typeface="Times New Roman" pitchFamily="18" charset="0"/>
              </a:rPr>
              <a:t> = 1</a:t>
            </a: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010721"/>
            <a:ext cx="3505200" cy="19177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397" y="2507728"/>
            <a:ext cx="723900" cy="2540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128" y="4322026"/>
            <a:ext cx="749300" cy="2540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22" y="2634728"/>
            <a:ext cx="825500" cy="2540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94" y="2138238"/>
            <a:ext cx="152400" cy="1270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747" y="3820471"/>
            <a:ext cx="152400" cy="2159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768492"/>
            <a:ext cx="152400" cy="1651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0" y="990600"/>
            <a:ext cx="35560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7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dirty="0" smtClean="0"/>
              <a:t>The CKM Matrix V</a:t>
            </a:r>
            <a:r>
              <a:rPr lang="nl-NL" baseline="-25000" dirty="0" smtClean="0"/>
              <a:t>CKM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4BDA9-A0FB-402C-802C-A87A07674B64}" type="slidenum">
              <a:rPr lang="nl-NL" smtClean="0"/>
              <a:pPr/>
              <a:t>46</a:t>
            </a:fld>
            <a:endParaRPr lang="nl-NL"/>
          </a:p>
        </p:txBody>
      </p:sp>
      <p:sp>
        <p:nvSpPr>
          <p:cNvPr id="7" name="TextBox 6"/>
          <p:cNvSpPr txBox="1"/>
          <p:nvPr/>
        </p:nvSpPr>
        <p:spPr>
          <a:xfrm>
            <a:off x="1438252" y="653078"/>
            <a:ext cx="2641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</a:rPr>
              <a:t>d</a:t>
            </a:r>
            <a:r>
              <a:rPr lang="en-US" sz="2000" dirty="0" smtClean="0">
                <a:solidFill>
                  <a:srgbClr val="0000FF"/>
                </a:solidFill>
              </a:rPr>
              <a:t>                  </a:t>
            </a:r>
            <a:r>
              <a:rPr lang="en-US" sz="2000" dirty="0" err="1" smtClean="0">
                <a:solidFill>
                  <a:srgbClr val="0000FF"/>
                </a:solidFill>
              </a:rPr>
              <a:t>s</a:t>
            </a:r>
            <a:r>
              <a:rPr lang="en-US" sz="2000" dirty="0" smtClean="0">
                <a:solidFill>
                  <a:srgbClr val="0000FF"/>
                </a:solidFill>
              </a:rPr>
              <a:t>                  b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3430" y="1267238"/>
            <a:ext cx="31931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u</a:t>
            </a:r>
            <a:endParaRPr lang="en-US" sz="1000" dirty="0" smtClean="0">
              <a:solidFill>
                <a:srgbClr val="0000FF"/>
              </a:solidFill>
            </a:endParaRPr>
          </a:p>
          <a:p>
            <a:endParaRPr lang="en-US" sz="900" dirty="0" smtClean="0">
              <a:solidFill>
                <a:srgbClr val="0000FF"/>
              </a:solidFill>
            </a:endParaRPr>
          </a:p>
          <a:p>
            <a:endParaRPr lang="en-US" sz="9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c</a:t>
            </a:r>
          </a:p>
          <a:p>
            <a:endParaRPr lang="en-US" sz="900" dirty="0" smtClean="0">
              <a:solidFill>
                <a:srgbClr val="0000FF"/>
              </a:solidFill>
            </a:endParaRPr>
          </a:p>
          <a:p>
            <a:endParaRPr lang="en-US" sz="9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t</a:t>
            </a:r>
          </a:p>
        </p:txBody>
      </p:sp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62" y="4869640"/>
            <a:ext cx="4616804" cy="107607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14282" y="3702610"/>
            <a:ext cx="4460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 smtClean="0"/>
              <a:t>Wolfenstein</a:t>
            </a:r>
            <a:r>
              <a:rPr lang="nl-NL" sz="2400" dirty="0" smtClean="0"/>
              <a:t> </a:t>
            </a:r>
            <a:r>
              <a:rPr lang="nl-NL" sz="2400" dirty="0" err="1" smtClean="0"/>
              <a:t>parametrization</a:t>
            </a:r>
            <a:r>
              <a:rPr lang="nl-NL" sz="2400" dirty="0" smtClean="0"/>
              <a:t>: V</a:t>
            </a:r>
            <a:r>
              <a:rPr lang="nl-NL" sz="2400" baseline="-25000" dirty="0" smtClean="0"/>
              <a:t>CKM</a:t>
            </a:r>
            <a:endParaRPr lang="nl-NL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5143504" y="3857628"/>
            <a:ext cx="3462016" cy="1323439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 err="1" smtClean="0">
                <a:solidFill>
                  <a:srgbClr val="0000FF"/>
                </a:solidFill>
              </a:rPr>
              <a:t>From</a:t>
            </a:r>
            <a:r>
              <a:rPr lang="nl-NL" sz="2000" dirty="0" smtClean="0">
                <a:solidFill>
                  <a:srgbClr val="0000FF"/>
                </a:solidFill>
              </a:rPr>
              <a:t> </a:t>
            </a:r>
            <a:r>
              <a:rPr lang="nl-NL" sz="2000" dirty="0" err="1" smtClean="0">
                <a:solidFill>
                  <a:srgbClr val="0000FF"/>
                </a:solidFill>
              </a:rPr>
              <a:t>unitarity</a:t>
            </a:r>
            <a:r>
              <a:rPr lang="nl-NL" sz="2000" dirty="0" smtClean="0">
                <a:solidFill>
                  <a:srgbClr val="0000FF"/>
                </a:solidFill>
              </a:rPr>
              <a:t> (V</a:t>
            </a:r>
            <a:r>
              <a:rPr lang="nl-NL" sz="2000" baseline="-25000" dirty="0" smtClean="0">
                <a:solidFill>
                  <a:srgbClr val="0000FF"/>
                </a:solidFill>
              </a:rPr>
              <a:t>CKM  </a:t>
            </a:r>
            <a:r>
              <a:rPr lang="nl-NL" sz="2000" dirty="0" smtClean="0">
                <a:solidFill>
                  <a:srgbClr val="0000FF"/>
                </a:solidFill>
              </a:rPr>
              <a:t>V</a:t>
            </a:r>
            <a:r>
              <a:rPr lang="nl-NL" sz="2000" baseline="30000" dirty="0" smtClean="0">
                <a:solidFill>
                  <a:srgbClr val="0000FF"/>
                </a:solidFill>
              </a:rPr>
              <a:t>†</a:t>
            </a:r>
            <a:r>
              <a:rPr lang="nl-NL" sz="2000" baseline="-25000" dirty="0" smtClean="0">
                <a:solidFill>
                  <a:srgbClr val="0000FF"/>
                </a:solidFill>
              </a:rPr>
              <a:t>CKM</a:t>
            </a:r>
            <a:r>
              <a:rPr lang="nl-NL" sz="2000" dirty="0" smtClean="0">
                <a:solidFill>
                  <a:srgbClr val="0000FF"/>
                </a:solidFill>
              </a:rPr>
              <a:t>=1)</a:t>
            </a:r>
          </a:p>
          <a:p>
            <a:r>
              <a:rPr lang="nl-NL" sz="2000" dirty="0" smtClean="0">
                <a:solidFill>
                  <a:srgbClr val="0000FF"/>
                </a:solidFill>
              </a:rPr>
              <a:t>CKM has </a:t>
            </a:r>
            <a:r>
              <a:rPr lang="nl-NL" sz="2000" dirty="0" err="1" smtClean="0">
                <a:solidFill>
                  <a:srgbClr val="0000FF"/>
                </a:solidFill>
              </a:rPr>
              <a:t>four</a:t>
            </a:r>
            <a:r>
              <a:rPr lang="nl-NL" sz="2000" dirty="0" smtClean="0">
                <a:solidFill>
                  <a:srgbClr val="0000FF"/>
                </a:solidFill>
              </a:rPr>
              <a:t> free parameters: </a:t>
            </a:r>
          </a:p>
          <a:p>
            <a:r>
              <a:rPr lang="nl-NL" sz="2000" dirty="0" smtClean="0"/>
              <a:t>    3 </a:t>
            </a:r>
            <a:r>
              <a:rPr lang="nl-NL" sz="2000" dirty="0" err="1" smtClean="0"/>
              <a:t>real</a:t>
            </a:r>
            <a:r>
              <a:rPr lang="nl-NL" sz="2000" dirty="0" smtClean="0"/>
              <a:t>: </a:t>
            </a:r>
            <a:r>
              <a:rPr lang="nl-NL" sz="2000" dirty="0" smtClean="0">
                <a:solidFill>
                  <a:srgbClr val="0033CC"/>
                </a:solidFill>
                <a:latin typeface="Symbol" pitchFamily="18" charset="2"/>
              </a:rPr>
              <a:t>l</a:t>
            </a:r>
            <a:r>
              <a:rPr lang="nl-NL" sz="2000" dirty="0" smtClean="0">
                <a:latin typeface="Symbol" pitchFamily="18" charset="2"/>
              </a:rPr>
              <a:t> (</a:t>
            </a:r>
            <a:r>
              <a:rPr lang="nl-NL" sz="2000" dirty="0" smtClean="0">
                <a:latin typeface="Symbol" pitchFamily="18" charset="2"/>
                <a:sym typeface="Symbol"/>
              </a:rPr>
              <a:t></a:t>
            </a:r>
            <a:r>
              <a:rPr lang="nl-NL" sz="2000" dirty="0" smtClean="0">
                <a:latin typeface="Symbol" pitchFamily="18" charset="2"/>
              </a:rPr>
              <a:t>0.22) , </a:t>
            </a:r>
            <a:r>
              <a:rPr lang="nl-NL" sz="20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nl-NL" sz="2000" dirty="0" smtClean="0"/>
              <a:t> (</a:t>
            </a:r>
            <a:r>
              <a:rPr lang="nl-NL" sz="2000" dirty="0" smtClean="0">
                <a:latin typeface="Symbol" pitchFamily="18" charset="2"/>
                <a:sym typeface="Symbol"/>
              </a:rPr>
              <a:t> 1</a:t>
            </a:r>
            <a:r>
              <a:rPr lang="nl-NL" sz="2000" dirty="0" smtClean="0"/>
              <a:t>), </a:t>
            </a:r>
            <a:r>
              <a:rPr lang="nl-NL" sz="2000" b="1" i="1" dirty="0" smtClean="0">
                <a:solidFill>
                  <a:srgbClr val="008080"/>
                </a:solidFill>
                <a:latin typeface="Symbol" pitchFamily="18" charset="2"/>
              </a:rPr>
              <a:t>r</a:t>
            </a:r>
          </a:p>
          <a:p>
            <a:r>
              <a:rPr lang="nl-NL" sz="2000" dirty="0" smtClean="0"/>
              <a:t>    1 </a:t>
            </a:r>
            <a:r>
              <a:rPr lang="nl-NL" sz="2000" dirty="0" err="1" smtClean="0"/>
              <a:t>imaginary</a:t>
            </a:r>
            <a:r>
              <a:rPr lang="nl-NL" sz="2000" dirty="0" smtClean="0"/>
              <a:t>: </a:t>
            </a:r>
            <a:r>
              <a:rPr lang="nl-NL" sz="2000" b="1" i="1" dirty="0" err="1" smtClean="0">
                <a:solidFill>
                  <a:srgbClr val="FF0000"/>
                </a:solidFill>
              </a:rPr>
              <a:t>i</a:t>
            </a:r>
            <a:r>
              <a:rPr lang="nl-NL" sz="2000" b="1" i="1" dirty="0" err="1" smtClean="0">
                <a:solidFill>
                  <a:srgbClr val="FF0000"/>
                </a:solidFill>
                <a:latin typeface="Symbol" pitchFamily="18" charset="2"/>
              </a:rPr>
              <a:t>h</a:t>
            </a:r>
            <a:endParaRPr lang="nl-NL" sz="2000" b="1" i="1" dirty="0" smtClean="0"/>
          </a:p>
        </p:txBody>
      </p:sp>
      <p:sp>
        <p:nvSpPr>
          <p:cNvPr id="34" name="TextBox 33"/>
          <p:cNvSpPr txBox="1"/>
          <p:nvPr/>
        </p:nvSpPr>
        <p:spPr>
          <a:xfrm>
            <a:off x="5072066" y="5500702"/>
            <a:ext cx="3786214" cy="769441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 err="1" smtClean="0">
                <a:solidFill>
                  <a:srgbClr val="0000FF"/>
                </a:solidFill>
              </a:rPr>
              <a:t>Particle</a:t>
            </a:r>
            <a:r>
              <a:rPr lang="nl-NL" sz="2000" dirty="0" smtClean="0">
                <a:solidFill>
                  <a:srgbClr val="0000FF"/>
                </a:solidFill>
              </a:rPr>
              <a:t> → </a:t>
            </a:r>
            <a:r>
              <a:rPr lang="nl-NL" sz="2000" dirty="0" err="1" smtClean="0">
                <a:solidFill>
                  <a:srgbClr val="0000FF"/>
                </a:solidFill>
              </a:rPr>
              <a:t>Antiparticle</a:t>
            </a:r>
            <a:r>
              <a:rPr lang="nl-NL" sz="2000" dirty="0" smtClean="0">
                <a:solidFill>
                  <a:srgbClr val="0000FF"/>
                </a:solidFill>
              </a:rPr>
              <a:t>:  </a:t>
            </a:r>
            <a:r>
              <a:rPr lang="nl-NL" sz="2400" dirty="0" err="1" smtClean="0">
                <a:solidFill>
                  <a:srgbClr val="0000FF"/>
                </a:solidFill>
              </a:rPr>
              <a:t>V</a:t>
            </a:r>
            <a:r>
              <a:rPr lang="nl-NL" sz="2400" baseline="-25000" dirty="0" err="1" smtClean="0">
                <a:solidFill>
                  <a:srgbClr val="0000FF"/>
                </a:solidFill>
              </a:rPr>
              <a:t>ij</a:t>
            </a:r>
            <a:r>
              <a:rPr lang="nl-NL" sz="2400" dirty="0" smtClean="0">
                <a:solidFill>
                  <a:srgbClr val="0000FF"/>
                </a:solidFill>
              </a:rPr>
              <a:t> </a:t>
            </a:r>
            <a:r>
              <a:rPr lang="nl-NL" sz="2000" dirty="0" smtClean="0">
                <a:solidFill>
                  <a:srgbClr val="0000FF"/>
                </a:solidFill>
              </a:rPr>
              <a:t>→</a:t>
            </a:r>
            <a:r>
              <a:rPr lang="nl-NL" sz="2400" dirty="0" smtClean="0">
                <a:solidFill>
                  <a:srgbClr val="0000FF"/>
                </a:solidFill>
              </a:rPr>
              <a:t> </a:t>
            </a:r>
            <a:r>
              <a:rPr lang="nl-NL" sz="2400" dirty="0" err="1" smtClean="0">
                <a:solidFill>
                  <a:srgbClr val="0000FF"/>
                </a:solidFill>
              </a:rPr>
              <a:t>V</a:t>
            </a:r>
            <a:r>
              <a:rPr lang="nl-NL" sz="2400" baseline="-25000" dirty="0" err="1" smtClean="0">
                <a:solidFill>
                  <a:srgbClr val="0000FF"/>
                </a:solidFill>
              </a:rPr>
              <a:t>ij</a:t>
            </a:r>
            <a:r>
              <a:rPr lang="nl-NL" sz="2400" baseline="30000" dirty="0" smtClean="0">
                <a:solidFill>
                  <a:srgbClr val="0000FF"/>
                </a:solidFill>
              </a:rPr>
              <a:t>*</a:t>
            </a:r>
          </a:p>
          <a:p>
            <a:r>
              <a:rPr lang="nl-NL" sz="2000" dirty="0" smtClean="0">
                <a:solidFill>
                  <a:srgbClr val="FF0000"/>
                </a:solidFill>
              </a:rPr>
              <a:t>=&gt; 1 CP </a:t>
            </a:r>
            <a:r>
              <a:rPr lang="nl-NL" sz="2000" dirty="0" err="1" smtClean="0">
                <a:solidFill>
                  <a:srgbClr val="FF0000"/>
                </a:solidFill>
              </a:rPr>
              <a:t>Violating</a:t>
            </a:r>
            <a:r>
              <a:rPr lang="nl-NL" sz="2000" dirty="0" smtClean="0">
                <a:solidFill>
                  <a:srgbClr val="FF0000"/>
                </a:solidFill>
              </a:rPr>
              <a:t> </a:t>
            </a:r>
            <a:r>
              <a:rPr lang="nl-NL" sz="2000" dirty="0" err="1" smtClean="0">
                <a:solidFill>
                  <a:srgbClr val="FF0000"/>
                </a:solidFill>
              </a:rPr>
              <a:t>phase</a:t>
            </a:r>
            <a:endParaRPr lang="nl-NL" sz="2000" dirty="0">
              <a:solidFill>
                <a:srgbClr val="FF0000"/>
              </a:solidFill>
            </a:endParaRPr>
          </a:p>
        </p:txBody>
      </p:sp>
      <p:pic>
        <p:nvPicPr>
          <p:cNvPr id="49" name="Picture 48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35" y="1210628"/>
            <a:ext cx="4279900" cy="16637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43384" y="1210627"/>
            <a:ext cx="3600390" cy="1687827"/>
            <a:chOff x="1446722" y="2100849"/>
            <a:chExt cx="6517309" cy="2904424"/>
          </a:xfrm>
        </p:grpSpPr>
        <p:sp>
          <p:nvSpPr>
            <p:cNvPr id="24" name="Rectangle 23"/>
            <p:cNvSpPr/>
            <p:nvPr/>
          </p:nvSpPr>
          <p:spPr>
            <a:xfrm>
              <a:off x="1446722" y="2100849"/>
              <a:ext cx="1759185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786338" y="3049814"/>
              <a:ext cx="1759185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204845" y="4055124"/>
              <a:ext cx="1759186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747357" y="4460509"/>
              <a:ext cx="129024" cy="113422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239689" y="3465555"/>
              <a:ext cx="326381" cy="233384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584166" y="2459232"/>
              <a:ext cx="326381" cy="233384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/>
            <p:cNvSpPr/>
            <p:nvPr/>
          </p:nvSpPr>
          <p:spPr>
            <a:xfrm flipV="1">
              <a:off x="7077895" y="2515942"/>
              <a:ext cx="45719" cy="4571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 flipV="1">
              <a:off x="2426019" y="4528212"/>
              <a:ext cx="45719" cy="4571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077895" y="3408844"/>
              <a:ext cx="129024" cy="113422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 descr="wolfenstei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15306" y="822308"/>
            <a:ext cx="2458402" cy="20783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846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dirty="0" smtClean="0"/>
              <a:t>The CKM Matrix V</a:t>
            </a:r>
            <a:r>
              <a:rPr lang="nl-NL" baseline="-25000" dirty="0" smtClean="0"/>
              <a:t>CKM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4BDA9-A0FB-402C-802C-A87A07674B64}" type="slidenum">
              <a:rPr lang="nl-NL" smtClean="0"/>
              <a:pPr/>
              <a:t>47</a:t>
            </a:fld>
            <a:endParaRPr lang="nl-NL"/>
          </a:p>
        </p:txBody>
      </p:sp>
      <p:sp>
        <p:nvSpPr>
          <p:cNvPr id="7" name="TextBox 6"/>
          <p:cNvSpPr txBox="1"/>
          <p:nvPr/>
        </p:nvSpPr>
        <p:spPr>
          <a:xfrm>
            <a:off x="1438252" y="653078"/>
            <a:ext cx="2641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</a:rPr>
              <a:t>d</a:t>
            </a:r>
            <a:r>
              <a:rPr lang="en-US" sz="2000" dirty="0" smtClean="0">
                <a:solidFill>
                  <a:srgbClr val="0000FF"/>
                </a:solidFill>
              </a:rPr>
              <a:t>                  </a:t>
            </a:r>
            <a:r>
              <a:rPr lang="en-US" sz="2000" dirty="0" err="1" smtClean="0">
                <a:solidFill>
                  <a:srgbClr val="0000FF"/>
                </a:solidFill>
              </a:rPr>
              <a:t>s</a:t>
            </a:r>
            <a:r>
              <a:rPr lang="en-US" sz="2000" dirty="0" smtClean="0">
                <a:solidFill>
                  <a:srgbClr val="0000FF"/>
                </a:solidFill>
              </a:rPr>
              <a:t>                  b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3430" y="1267238"/>
            <a:ext cx="31931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u</a:t>
            </a:r>
            <a:endParaRPr lang="en-US" sz="1000" dirty="0" smtClean="0">
              <a:solidFill>
                <a:srgbClr val="0000FF"/>
              </a:solidFill>
            </a:endParaRPr>
          </a:p>
          <a:p>
            <a:endParaRPr lang="en-US" sz="900" dirty="0" smtClean="0">
              <a:solidFill>
                <a:srgbClr val="0000FF"/>
              </a:solidFill>
            </a:endParaRPr>
          </a:p>
          <a:p>
            <a:endParaRPr lang="en-US" sz="9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c</a:t>
            </a:r>
          </a:p>
          <a:p>
            <a:endParaRPr lang="en-US" sz="900" dirty="0" smtClean="0">
              <a:solidFill>
                <a:srgbClr val="0000FF"/>
              </a:solidFill>
            </a:endParaRPr>
          </a:p>
          <a:p>
            <a:endParaRPr lang="en-US" sz="9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t</a:t>
            </a:r>
          </a:p>
        </p:txBody>
      </p:sp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62" y="4869640"/>
            <a:ext cx="4616804" cy="107607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14282" y="3702610"/>
            <a:ext cx="4460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 smtClean="0"/>
              <a:t>Wolfenstein</a:t>
            </a:r>
            <a:r>
              <a:rPr lang="nl-NL" sz="2400" dirty="0" smtClean="0"/>
              <a:t> </a:t>
            </a:r>
            <a:r>
              <a:rPr lang="nl-NL" sz="2400" dirty="0" err="1" smtClean="0"/>
              <a:t>parametrization</a:t>
            </a:r>
            <a:r>
              <a:rPr lang="nl-NL" sz="2400" dirty="0" smtClean="0"/>
              <a:t>: V</a:t>
            </a:r>
            <a:r>
              <a:rPr lang="nl-NL" sz="2400" baseline="-25000" dirty="0" smtClean="0"/>
              <a:t>CKM</a:t>
            </a:r>
            <a:endParaRPr lang="nl-NL" sz="2400" dirty="0"/>
          </a:p>
        </p:txBody>
      </p:sp>
      <p:pic>
        <p:nvPicPr>
          <p:cNvPr id="49" name="Picture 48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35" y="1210628"/>
            <a:ext cx="4279900" cy="16637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43384" y="1210627"/>
            <a:ext cx="3600390" cy="1687827"/>
            <a:chOff x="1446722" y="2100849"/>
            <a:chExt cx="6517309" cy="2904424"/>
          </a:xfrm>
        </p:grpSpPr>
        <p:sp>
          <p:nvSpPr>
            <p:cNvPr id="24" name="Rectangle 23"/>
            <p:cNvSpPr/>
            <p:nvPr/>
          </p:nvSpPr>
          <p:spPr>
            <a:xfrm>
              <a:off x="1446722" y="2100849"/>
              <a:ext cx="1759185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786338" y="3049814"/>
              <a:ext cx="1759185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204845" y="4055124"/>
              <a:ext cx="1759186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747357" y="4460509"/>
              <a:ext cx="129024" cy="113422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239689" y="3465555"/>
              <a:ext cx="326381" cy="233384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584166" y="2459232"/>
              <a:ext cx="326381" cy="233384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/>
            <p:cNvSpPr/>
            <p:nvPr/>
          </p:nvSpPr>
          <p:spPr>
            <a:xfrm flipV="1">
              <a:off x="7077895" y="2515942"/>
              <a:ext cx="45719" cy="4571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 flipV="1">
              <a:off x="2426019" y="4528212"/>
              <a:ext cx="45719" cy="4571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077895" y="3408844"/>
              <a:ext cx="129024" cy="113422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 descr="rhoeta_lar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034" y="2136445"/>
            <a:ext cx="3756034" cy="5315262"/>
          </a:xfrm>
          <a:prstGeom prst="rect">
            <a:avLst/>
          </a:prstGeom>
        </p:spPr>
      </p:pic>
      <p:pic>
        <p:nvPicPr>
          <p:cNvPr id="22" name="Picture 21" descr="wolfenstei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15306" y="822308"/>
            <a:ext cx="2458402" cy="20783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3273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hoeta_lar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034" y="2136445"/>
            <a:ext cx="3756034" cy="53152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dirty="0" smtClean="0"/>
              <a:t>The CKM Matrix V</a:t>
            </a:r>
            <a:r>
              <a:rPr lang="nl-NL" baseline="-25000" dirty="0" smtClean="0"/>
              <a:t>CKM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4BDA9-A0FB-402C-802C-A87A07674B64}" type="slidenum">
              <a:rPr lang="nl-NL" smtClean="0"/>
              <a:pPr/>
              <a:t>48</a:t>
            </a:fld>
            <a:endParaRPr lang="nl-NL"/>
          </a:p>
        </p:txBody>
      </p:sp>
      <p:sp>
        <p:nvSpPr>
          <p:cNvPr id="7" name="TextBox 6"/>
          <p:cNvSpPr txBox="1"/>
          <p:nvPr/>
        </p:nvSpPr>
        <p:spPr>
          <a:xfrm>
            <a:off x="1438252" y="653078"/>
            <a:ext cx="2641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</a:rPr>
              <a:t>d</a:t>
            </a:r>
            <a:r>
              <a:rPr lang="en-US" sz="2000" dirty="0" smtClean="0">
                <a:solidFill>
                  <a:srgbClr val="0000FF"/>
                </a:solidFill>
              </a:rPr>
              <a:t>                  </a:t>
            </a:r>
            <a:r>
              <a:rPr lang="en-US" sz="2000" dirty="0" err="1" smtClean="0">
                <a:solidFill>
                  <a:srgbClr val="0000FF"/>
                </a:solidFill>
              </a:rPr>
              <a:t>s</a:t>
            </a:r>
            <a:r>
              <a:rPr lang="en-US" sz="2000" dirty="0" smtClean="0">
                <a:solidFill>
                  <a:srgbClr val="0000FF"/>
                </a:solidFill>
              </a:rPr>
              <a:t>                  b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3430" y="1267238"/>
            <a:ext cx="31931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u</a:t>
            </a:r>
            <a:endParaRPr lang="en-US" sz="1000" dirty="0" smtClean="0">
              <a:solidFill>
                <a:srgbClr val="0000FF"/>
              </a:solidFill>
            </a:endParaRPr>
          </a:p>
          <a:p>
            <a:endParaRPr lang="en-US" sz="900" dirty="0" smtClean="0">
              <a:solidFill>
                <a:srgbClr val="0000FF"/>
              </a:solidFill>
            </a:endParaRPr>
          </a:p>
          <a:p>
            <a:endParaRPr lang="en-US" sz="9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c</a:t>
            </a:r>
          </a:p>
          <a:p>
            <a:endParaRPr lang="en-US" sz="900" dirty="0" smtClean="0">
              <a:solidFill>
                <a:srgbClr val="0000FF"/>
              </a:solidFill>
            </a:endParaRPr>
          </a:p>
          <a:p>
            <a:endParaRPr lang="en-US" sz="9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14282" y="3702610"/>
            <a:ext cx="4460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 smtClean="0"/>
              <a:t>Wolfenstein</a:t>
            </a:r>
            <a:r>
              <a:rPr lang="nl-NL" sz="2400" dirty="0" smtClean="0"/>
              <a:t> </a:t>
            </a:r>
            <a:r>
              <a:rPr lang="nl-NL" sz="2400" dirty="0" err="1" smtClean="0"/>
              <a:t>parametrization</a:t>
            </a:r>
            <a:r>
              <a:rPr lang="nl-NL" sz="2400" dirty="0" smtClean="0"/>
              <a:t>: V</a:t>
            </a:r>
            <a:r>
              <a:rPr lang="nl-NL" sz="2400" baseline="-25000" dirty="0" smtClean="0"/>
              <a:t>CKM</a:t>
            </a:r>
            <a:endParaRPr lang="nl-NL" sz="2400" dirty="0"/>
          </a:p>
        </p:txBody>
      </p:sp>
      <p:pic>
        <p:nvPicPr>
          <p:cNvPr id="49" name="Picture 48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35" y="1210628"/>
            <a:ext cx="4279900" cy="16637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580" y="4739900"/>
            <a:ext cx="4588695" cy="119964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943384" y="1210627"/>
            <a:ext cx="3600390" cy="1687827"/>
            <a:chOff x="1446722" y="2100849"/>
            <a:chExt cx="6517309" cy="2904424"/>
          </a:xfrm>
        </p:grpSpPr>
        <p:sp>
          <p:nvSpPr>
            <p:cNvPr id="23" name="Rectangle 22"/>
            <p:cNvSpPr/>
            <p:nvPr/>
          </p:nvSpPr>
          <p:spPr>
            <a:xfrm>
              <a:off x="1446722" y="2100849"/>
              <a:ext cx="1759185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786338" y="3049814"/>
              <a:ext cx="1759185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204845" y="4055124"/>
              <a:ext cx="1759186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747357" y="4460509"/>
              <a:ext cx="129024" cy="113422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239689" y="3465555"/>
              <a:ext cx="326381" cy="233384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584166" y="2459232"/>
              <a:ext cx="326381" cy="233384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/>
            <p:cNvSpPr/>
            <p:nvPr/>
          </p:nvSpPr>
          <p:spPr>
            <a:xfrm flipV="1">
              <a:off x="7077895" y="2515942"/>
              <a:ext cx="45719" cy="4571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 flipV="1">
              <a:off x="2426019" y="4528212"/>
              <a:ext cx="45719" cy="4571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077895" y="3408844"/>
              <a:ext cx="129024" cy="113422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21" descr="wolfenstei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15306" y="822308"/>
            <a:ext cx="2458402" cy="20783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2149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616450"/>
            <a:ext cx="5105400" cy="9779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429124" y="5715016"/>
            <a:ext cx="4429156" cy="10001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3A6C5-0D9C-4D3C-A068-B41C2952B508}" type="slidenum">
              <a:rPr lang="en-US"/>
              <a:pPr/>
              <a:t>49</a:t>
            </a:fld>
            <a:endParaRPr lang="en-US" dirty="0"/>
          </a:p>
        </p:txBody>
      </p:sp>
      <p:sp>
        <p:nvSpPr>
          <p:cNvPr id="4587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CP Violation and quark masses</a:t>
            </a:r>
          </a:p>
        </p:txBody>
      </p:sp>
      <p:sp>
        <p:nvSpPr>
          <p:cNvPr id="458756" name="Text Box 4"/>
          <p:cNvSpPr txBox="1">
            <a:spLocks noChangeArrowheads="1"/>
          </p:cNvSpPr>
          <p:nvPr/>
        </p:nvSpPr>
        <p:spPr bwMode="auto">
          <a:xfrm>
            <a:off x="609600" y="990600"/>
            <a:ext cx="71628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Note that the </a:t>
            </a:r>
            <a:r>
              <a:rPr lang="en-US" sz="2000" dirty="0" err="1">
                <a:solidFill>
                  <a:srgbClr val="000099"/>
                </a:solidFill>
              </a:rPr>
              <a:t>massless</a:t>
            </a:r>
            <a:r>
              <a:rPr lang="en-US" sz="2000" dirty="0">
                <a:solidFill>
                  <a:srgbClr val="000099"/>
                </a:solidFill>
              </a:rPr>
              <a:t> </a:t>
            </a:r>
            <a:r>
              <a:rPr lang="en-US" sz="2000" dirty="0" err="1">
                <a:solidFill>
                  <a:srgbClr val="000099"/>
                </a:solidFill>
              </a:rPr>
              <a:t>Lagrangian</a:t>
            </a:r>
            <a:r>
              <a:rPr lang="en-US" sz="2000" dirty="0">
                <a:solidFill>
                  <a:srgbClr val="000099"/>
                </a:solidFill>
              </a:rPr>
              <a:t> has a global symmetry for unitary transformations in </a:t>
            </a:r>
            <a:r>
              <a:rPr lang="en-US" sz="2000" dirty="0" err="1">
                <a:solidFill>
                  <a:srgbClr val="000099"/>
                </a:solidFill>
              </a:rPr>
              <a:t>flavour</a:t>
            </a:r>
            <a:r>
              <a:rPr lang="en-US" sz="2000" dirty="0">
                <a:solidFill>
                  <a:srgbClr val="000099"/>
                </a:solidFill>
              </a:rPr>
              <a:t> space.</a:t>
            </a:r>
          </a:p>
        </p:txBody>
      </p:sp>
      <p:sp>
        <p:nvSpPr>
          <p:cNvPr id="458757" name="Text Box 5"/>
          <p:cNvSpPr txBox="1">
            <a:spLocks noChangeArrowheads="1"/>
          </p:cNvSpPr>
          <p:nvPr/>
        </p:nvSpPr>
        <p:spPr bwMode="auto">
          <a:xfrm>
            <a:off x="609600" y="1905000"/>
            <a:ext cx="7183248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Let’s now assume two quarks with the same charge are degenerate</a:t>
            </a:r>
          </a:p>
          <a:p>
            <a:r>
              <a:rPr lang="en-US" sz="2000" dirty="0">
                <a:solidFill>
                  <a:srgbClr val="000099"/>
                </a:solidFill>
              </a:rPr>
              <a:t> in mass, </a:t>
            </a:r>
            <a:r>
              <a:rPr lang="en-US" sz="2000" dirty="0" err="1">
                <a:solidFill>
                  <a:srgbClr val="000099"/>
                </a:solidFill>
              </a:rPr>
              <a:t>eg</a:t>
            </a:r>
            <a:r>
              <a:rPr lang="en-US" sz="2000" dirty="0">
                <a:solidFill>
                  <a:srgbClr val="000099"/>
                </a:solidFill>
              </a:rPr>
              <a:t>.:</a:t>
            </a:r>
            <a:r>
              <a:rPr lang="en-US" sz="2000" dirty="0"/>
              <a:t>  </a:t>
            </a:r>
            <a:r>
              <a:rPr lang="en-US" sz="2000" i="1" dirty="0">
                <a:latin typeface="Times New Roman" pitchFamily="18" charset="0"/>
              </a:rPr>
              <a:t>m</a:t>
            </a:r>
            <a:r>
              <a:rPr lang="en-US" sz="2000" i="1" baseline="-25000" dirty="0">
                <a:latin typeface="Times New Roman" pitchFamily="18" charset="0"/>
              </a:rPr>
              <a:t>s</a:t>
            </a:r>
            <a:r>
              <a:rPr lang="en-US" sz="2000" i="1" dirty="0">
                <a:latin typeface="Times New Roman" pitchFamily="18" charset="0"/>
              </a:rPr>
              <a:t> = </a:t>
            </a:r>
            <a:r>
              <a:rPr lang="en-US" sz="2000" i="1" dirty="0" err="1">
                <a:latin typeface="Times New Roman" pitchFamily="18" charset="0"/>
              </a:rPr>
              <a:t>m</a:t>
            </a:r>
            <a:r>
              <a:rPr lang="en-US" sz="2000" i="1" baseline="-25000" dirty="0" err="1">
                <a:latin typeface="Times New Roman" pitchFamily="18" charset="0"/>
              </a:rPr>
              <a:t>b</a:t>
            </a:r>
            <a:endParaRPr lang="en-US" sz="2000" i="1" baseline="-25000" dirty="0">
              <a:latin typeface="Times New Roman" pitchFamily="18" charset="0"/>
            </a:endParaRPr>
          </a:p>
          <a:p>
            <a:endParaRPr lang="en-US" sz="2000" dirty="0"/>
          </a:p>
        </p:txBody>
      </p:sp>
      <p:sp>
        <p:nvSpPr>
          <p:cNvPr id="458758" name="Text Box 6"/>
          <p:cNvSpPr txBox="1">
            <a:spLocks noChangeArrowheads="1"/>
          </p:cNvSpPr>
          <p:nvPr/>
        </p:nvSpPr>
        <p:spPr bwMode="auto">
          <a:xfrm>
            <a:off x="609600" y="2819400"/>
            <a:ext cx="294875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Redefine:</a:t>
            </a:r>
            <a:r>
              <a:rPr lang="en-US" sz="2000" dirty="0"/>
              <a:t> </a:t>
            </a:r>
            <a:r>
              <a:rPr lang="en-US" sz="2000" i="1" dirty="0">
                <a:latin typeface="Times New Roman" pitchFamily="18" charset="0"/>
              </a:rPr>
              <a:t>s’ = </a:t>
            </a:r>
            <a:r>
              <a:rPr lang="en-US" sz="2000" i="1" dirty="0" err="1">
                <a:latin typeface="Times New Roman" pitchFamily="18" charset="0"/>
              </a:rPr>
              <a:t>V</a:t>
            </a:r>
            <a:r>
              <a:rPr lang="en-US" sz="2000" i="1" baseline="-25000" dirty="0" err="1">
                <a:latin typeface="Times New Roman" pitchFamily="18" charset="0"/>
              </a:rPr>
              <a:t>us</a:t>
            </a:r>
            <a:r>
              <a:rPr lang="en-US" sz="2000" i="1" dirty="0">
                <a:latin typeface="Times New Roman" pitchFamily="18" charset="0"/>
              </a:rPr>
              <a:t> s + </a:t>
            </a:r>
            <a:r>
              <a:rPr lang="en-US" sz="2000" i="1" dirty="0" err="1">
                <a:latin typeface="Times New Roman" pitchFamily="18" charset="0"/>
              </a:rPr>
              <a:t>V</a:t>
            </a:r>
            <a:r>
              <a:rPr lang="en-US" sz="2000" i="1" baseline="-25000" dirty="0" err="1">
                <a:latin typeface="Times New Roman" pitchFamily="18" charset="0"/>
              </a:rPr>
              <a:t>ub</a:t>
            </a:r>
            <a:r>
              <a:rPr lang="en-US" sz="2000" i="1" dirty="0">
                <a:latin typeface="Times New Roman" pitchFamily="18" charset="0"/>
              </a:rPr>
              <a:t> b</a:t>
            </a:r>
            <a:endParaRPr lang="en-US" sz="2000" dirty="0"/>
          </a:p>
        </p:txBody>
      </p:sp>
      <p:sp>
        <p:nvSpPr>
          <p:cNvPr id="458759" name="Text Box 7"/>
          <p:cNvSpPr txBox="1">
            <a:spLocks noChangeArrowheads="1"/>
          </p:cNvSpPr>
          <p:nvPr/>
        </p:nvSpPr>
        <p:spPr bwMode="auto">
          <a:xfrm>
            <a:off x="609600" y="3429000"/>
            <a:ext cx="655416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Now the </a:t>
            </a:r>
            <a:r>
              <a:rPr lang="en-US" sz="2000" i="1" dirty="0">
                <a:latin typeface="Times New Roman" pitchFamily="18" charset="0"/>
              </a:rPr>
              <a:t>u</a:t>
            </a:r>
            <a:r>
              <a:rPr lang="en-US" sz="2000" dirty="0"/>
              <a:t> quark only couples to </a:t>
            </a:r>
            <a:r>
              <a:rPr lang="en-US" sz="2000" i="1" dirty="0">
                <a:latin typeface="Times New Roman" pitchFamily="18" charset="0"/>
              </a:rPr>
              <a:t>s’</a:t>
            </a:r>
            <a:r>
              <a:rPr lang="en-US" sz="2000" dirty="0"/>
              <a:t> and not to </a:t>
            </a:r>
            <a:r>
              <a:rPr lang="en-US" sz="2000" i="1" dirty="0">
                <a:latin typeface="Times New Roman" pitchFamily="18" charset="0"/>
              </a:rPr>
              <a:t>b’ </a:t>
            </a:r>
            <a:r>
              <a:rPr lang="en-US" sz="2000" dirty="0"/>
              <a:t>: i.e. </a:t>
            </a:r>
            <a:r>
              <a:rPr lang="en-US" sz="2000" i="1" dirty="0">
                <a:latin typeface="Times New Roman" pitchFamily="18" charset="0"/>
              </a:rPr>
              <a:t>V</a:t>
            </a:r>
            <a:r>
              <a:rPr lang="en-US" sz="2000" i="1" baseline="-25000" dirty="0">
                <a:latin typeface="Times New Roman" pitchFamily="18" charset="0"/>
              </a:rPr>
              <a:t>13</a:t>
            </a:r>
            <a:r>
              <a:rPr lang="en-US" sz="2000" i="1" dirty="0">
                <a:latin typeface="Times New Roman" pitchFamily="18" charset="0"/>
              </a:rPr>
              <a:t>’ = 0</a:t>
            </a:r>
          </a:p>
        </p:txBody>
      </p:sp>
      <p:sp>
        <p:nvSpPr>
          <p:cNvPr id="458760" name="Text Box 8"/>
          <p:cNvSpPr txBox="1">
            <a:spLocks noChangeArrowheads="1"/>
          </p:cNvSpPr>
          <p:nvPr/>
        </p:nvSpPr>
        <p:spPr bwMode="auto">
          <a:xfrm>
            <a:off x="609600" y="4114800"/>
            <a:ext cx="770076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Using </a:t>
            </a:r>
            <a:r>
              <a:rPr lang="en-US" sz="2000" dirty="0" err="1">
                <a:solidFill>
                  <a:srgbClr val="000099"/>
                </a:solidFill>
              </a:rPr>
              <a:t>unitarity</a:t>
            </a:r>
            <a:r>
              <a:rPr lang="en-US" sz="2000" dirty="0">
                <a:solidFill>
                  <a:srgbClr val="000099"/>
                </a:solidFill>
              </a:rPr>
              <a:t> we can show that the CKM matrix can now be written as:</a:t>
            </a:r>
          </a:p>
        </p:txBody>
      </p:sp>
      <p:sp>
        <p:nvSpPr>
          <p:cNvPr id="458762" name="Text Box 10"/>
          <p:cNvSpPr txBox="1">
            <a:spLocks noChangeArrowheads="1"/>
          </p:cNvSpPr>
          <p:nvPr/>
        </p:nvSpPr>
        <p:spPr bwMode="auto">
          <a:xfrm>
            <a:off x="6654800" y="4889500"/>
            <a:ext cx="163884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6600"/>
                </a:solidFill>
              </a:rPr>
              <a:t>CP conserving</a:t>
            </a:r>
          </a:p>
        </p:txBody>
      </p:sp>
      <p:sp>
        <p:nvSpPr>
          <p:cNvPr id="458763" name="Text Box 11"/>
          <p:cNvSpPr txBox="1">
            <a:spLocks noChangeArrowheads="1"/>
          </p:cNvSpPr>
          <p:nvPr/>
        </p:nvSpPr>
        <p:spPr bwMode="auto">
          <a:xfrm>
            <a:off x="669925" y="5903913"/>
            <a:ext cx="358739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Necessary</a:t>
            </a:r>
            <a:r>
              <a:rPr lang="en-US" sz="1800" dirty="0">
                <a:solidFill>
                  <a:srgbClr val="000099"/>
                </a:solidFill>
              </a:rPr>
              <a:t> </a:t>
            </a:r>
            <a:r>
              <a:rPr lang="en-US" sz="2000" dirty="0">
                <a:solidFill>
                  <a:srgbClr val="000099"/>
                </a:solidFill>
              </a:rPr>
              <a:t>criteria</a:t>
            </a:r>
            <a:r>
              <a:rPr lang="en-US" sz="1800" dirty="0">
                <a:solidFill>
                  <a:srgbClr val="000099"/>
                </a:solidFill>
              </a:rPr>
              <a:t> for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FF0000"/>
                </a:solidFill>
              </a:rPr>
              <a:t>CP violation</a:t>
            </a:r>
            <a:r>
              <a:rPr lang="en-US" sz="1800" dirty="0"/>
              <a:t>:</a:t>
            </a:r>
          </a:p>
        </p:txBody>
      </p:sp>
      <p:sp>
        <p:nvSpPr>
          <p:cNvPr id="458765" name="Line 13"/>
          <p:cNvSpPr>
            <a:spLocks noChangeShapeType="1"/>
          </p:cNvSpPr>
          <p:nvPr/>
        </p:nvSpPr>
        <p:spPr bwMode="auto">
          <a:xfrm>
            <a:off x="5956300" y="51435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80" y="2533710"/>
            <a:ext cx="3452802" cy="6858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683" y="5853651"/>
            <a:ext cx="4337185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70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58760" grpId="0"/>
      <p:bldP spid="458762" grpId="0"/>
      <p:bldP spid="458763" grpId="0"/>
      <p:bldP spid="45876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E204C-78FA-4CE8-A65C-01176F816571}" type="slidenum">
              <a:rPr lang="en-US"/>
              <a:pPr/>
              <a:t>5</a:t>
            </a:fld>
            <a:endParaRPr lang="en-US"/>
          </a:p>
        </p:txBody>
      </p:sp>
      <p:sp>
        <p:nvSpPr>
          <p:cNvPr id="5468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Transformation Properties</a:t>
            </a:r>
          </a:p>
        </p:txBody>
      </p:sp>
      <p:graphicFrame>
        <p:nvGraphicFramePr>
          <p:cNvPr id="546820" name="Object 4"/>
          <p:cNvGraphicFramePr>
            <a:graphicFrameLocks noChangeAspect="1"/>
          </p:cNvGraphicFramePr>
          <p:nvPr/>
        </p:nvGraphicFramePr>
        <p:xfrm>
          <a:off x="4343400" y="2590800"/>
          <a:ext cx="5334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981" name="Equation" r:id="rId4" imgW="533160" imgH="888840" progId="Equation.DSMT4">
                  <p:embed/>
                </p:oleObj>
              </mc:Choice>
              <mc:Fallback>
                <p:oleObj name="Equation" r:id="rId4" imgW="533160" imgH="8888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2590800"/>
                        <a:ext cx="533400" cy="889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6821" name="Text Box 5"/>
          <p:cNvSpPr txBox="1">
            <a:spLocks noChangeArrowheads="1"/>
          </p:cNvSpPr>
          <p:nvPr/>
        </p:nvSpPr>
        <p:spPr bwMode="auto">
          <a:xfrm>
            <a:off x="533400" y="3352800"/>
            <a:ext cx="841945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Transformation properties of Dirac </a:t>
            </a:r>
            <a:r>
              <a:rPr lang="en-US" dirty="0" err="1"/>
              <a:t>spinor</a:t>
            </a:r>
            <a:r>
              <a:rPr lang="en-US" dirty="0"/>
              <a:t> </a:t>
            </a:r>
            <a:r>
              <a:rPr lang="en-US" dirty="0" err="1" smtClean="0"/>
              <a:t>bilinears</a:t>
            </a:r>
            <a:r>
              <a:rPr lang="en-US" dirty="0" smtClean="0"/>
              <a:t> (interaction terms in </a:t>
            </a:r>
            <a:r>
              <a:rPr lang="en-US" dirty="0" err="1" smtClean="0"/>
              <a:t>Lagrangian</a:t>
            </a:r>
            <a:r>
              <a:rPr lang="en-US" dirty="0" smtClean="0"/>
              <a:t>):</a:t>
            </a:r>
            <a:endParaRPr lang="en-US" dirty="0"/>
          </a:p>
        </p:txBody>
      </p:sp>
      <p:graphicFrame>
        <p:nvGraphicFramePr>
          <p:cNvPr id="546823" name="Object 7"/>
          <p:cNvGraphicFramePr>
            <a:graphicFrameLocks noChangeAspect="1"/>
          </p:cNvGraphicFramePr>
          <p:nvPr/>
        </p:nvGraphicFramePr>
        <p:xfrm>
          <a:off x="6934200" y="1066800"/>
          <a:ext cx="2003425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982" name="Equation" r:id="rId6" imgW="1460160" imgH="457200" progId="Equation.3">
                  <p:embed/>
                </p:oleObj>
              </mc:Choice>
              <mc:Fallback>
                <p:oleObj name="Equation" r:id="rId6" imgW="14601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1066800"/>
                        <a:ext cx="2003425" cy="627063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6824" name="Text Box 8"/>
          <p:cNvSpPr txBox="1">
            <a:spLocks noChangeArrowheads="1"/>
          </p:cNvSpPr>
          <p:nvPr/>
        </p:nvSpPr>
        <p:spPr bwMode="auto">
          <a:xfrm>
            <a:off x="6781800" y="2667000"/>
            <a:ext cx="1561646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dirty="0"/>
              <a:t>(Ignoring arbitrary phases)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7" y="3791484"/>
            <a:ext cx="8839200" cy="25273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44016" y="4044632"/>
            <a:ext cx="3846294" cy="785818"/>
          </a:xfrm>
          <a:prstGeom prst="rect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 14"/>
          <p:cNvSpPr/>
          <p:nvPr/>
        </p:nvSpPr>
        <p:spPr>
          <a:xfrm>
            <a:off x="4926026" y="4871414"/>
            <a:ext cx="1164283" cy="1068321"/>
          </a:xfrm>
          <a:prstGeom prst="rect">
            <a:avLst/>
          </a:prstGeom>
          <a:noFill/>
          <a:ln w="12700">
            <a:solidFill>
              <a:srgbClr val="990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68186"/>
            <a:ext cx="56007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2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21" grpId="0"/>
      <p:bldP spid="14" grpId="0" animBg="1"/>
      <p:bldP spid="1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914-2A06-4760-97A3-D27E70290209}" type="slidenum">
              <a:rPr lang="en-US"/>
              <a:pPr/>
              <a:t>50</a:t>
            </a:fld>
            <a:endParaRPr lang="en-US"/>
          </a:p>
        </p:txBody>
      </p:sp>
      <p:sp>
        <p:nvSpPr>
          <p:cNvPr id="109585" name="Rectangle 17"/>
          <p:cNvSpPr>
            <a:spLocks noChangeArrowheads="1"/>
          </p:cNvSpPr>
          <p:nvPr/>
        </p:nvSpPr>
        <p:spPr bwMode="auto">
          <a:xfrm>
            <a:off x="609600" y="4953000"/>
            <a:ext cx="7620000" cy="1219200"/>
          </a:xfrm>
          <a:prstGeom prst="rect">
            <a:avLst/>
          </a:prstGeom>
          <a:solidFill>
            <a:srgbClr val="CCFF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Amount of CP Violation</a:t>
            </a:r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457200" y="3657600"/>
            <a:ext cx="28257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0099"/>
                </a:solidFill>
              </a:rPr>
              <a:t>However, also required is:</a:t>
            </a:r>
          </a:p>
        </p:txBody>
      </p:sp>
      <p:sp>
        <p:nvSpPr>
          <p:cNvPr id="109577" name="Text Box 9"/>
          <p:cNvSpPr txBox="1">
            <a:spLocks noChangeArrowheads="1"/>
          </p:cNvSpPr>
          <p:nvPr/>
        </p:nvSpPr>
        <p:spPr bwMode="auto">
          <a:xfrm>
            <a:off x="381000" y="4572000"/>
            <a:ext cx="58737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0099"/>
                </a:solidFill>
              </a:rPr>
              <a:t>All requirements for CP violation can be summarized by:</a:t>
            </a:r>
          </a:p>
        </p:txBody>
      </p:sp>
      <p:sp>
        <p:nvSpPr>
          <p:cNvPr id="109579" name="Text Box 11"/>
          <p:cNvSpPr txBox="1">
            <a:spLocks noChangeArrowheads="1"/>
          </p:cNvSpPr>
          <p:nvPr/>
        </p:nvSpPr>
        <p:spPr bwMode="auto">
          <a:xfrm>
            <a:off x="533400" y="3148013"/>
            <a:ext cx="47180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(The maximal value J might have = 1/(6</a:t>
            </a:r>
            <a:r>
              <a:rPr lang="en-US">
                <a:cs typeface="Arial" pitchFamily="34" charset="0"/>
              </a:rPr>
              <a:t>√3) ~ 0.1)</a:t>
            </a:r>
          </a:p>
        </p:txBody>
      </p:sp>
      <p:sp>
        <p:nvSpPr>
          <p:cNvPr id="109580" name="Text Box 12"/>
          <p:cNvSpPr txBox="1">
            <a:spLocks noChangeArrowheads="1"/>
          </p:cNvSpPr>
          <p:nvPr/>
        </p:nvSpPr>
        <p:spPr bwMode="auto">
          <a:xfrm>
            <a:off x="381000" y="838200"/>
            <a:ext cx="43116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0099"/>
                </a:solidFill>
              </a:rPr>
              <a:t>Using Standard Parametrization of CKM:</a:t>
            </a:r>
          </a:p>
        </p:txBody>
      </p:sp>
      <p:sp>
        <p:nvSpPr>
          <p:cNvPr id="109582" name="Text Box 14"/>
          <p:cNvSpPr txBox="1">
            <a:spLocks noChangeArrowheads="1"/>
          </p:cNvSpPr>
          <p:nvPr/>
        </p:nvSpPr>
        <p:spPr bwMode="auto">
          <a:xfrm>
            <a:off x="1066800" y="6324600"/>
            <a:ext cx="7407275" cy="376238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990099"/>
                </a:solidFill>
              </a:rPr>
              <a:t>Is CP violation maximal?  =&gt; One has to understand the origin of mass!</a:t>
            </a:r>
          </a:p>
        </p:txBody>
      </p:sp>
      <p:sp>
        <p:nvSpPr>
          <p:cNvPr id="109584" name="Text Box 16"/>
          <p:cNvSpPr txBox="1">
            <a:spLocks noChangeArrowheads="1"/>
          </p:cNvSpPr>
          <p:nvPr/>
        </p:nvSpPr>
        <p:spPr bwMode="auto">
          <a:xfrm>
            <a:off x="5943600" y="2667000"/>
            <a:ext cx="30670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i="1" dirty="0">
                <a:latin typeface="Times New Roman" pitchFamily="18" charset="0"/>
              </a:rPr>
              <a:t>(</a:t>
            </a:r>
            <a:r>
              <a:rPr lang="en-US" i="1" dirty="0" err="1">
                <a:latin typeface="Times New Roman" pitchFamily="18" charset="0"/>
              </a:rPr>
              <a:t>eg</a:t>
            </a:r>
            <a:r>
              <a:rPr lang="en-US" i="1" dirty="0">
                <a:latin typeface="Times New Roman" pitchFamily="18" charset="0"/>
              </a:rPr>
              <a:t>.: J=</a:t>
            </a:r>
            <a:r>
              <a:rPr lang="en-US" i="1" dirty="0" err="1">
                <a:latin typeface="Times New Roman" pitchFamily="18" charset="0"/>
              </a:rPr>
              <a:t>Im</a:t>
            </a:r>
            <a:r>
              <a:rPr lang="en-US" i="1" dirty="0">
                <a:latin typeface="Times New Roman" pitchFamily="18" charset="0"/>
              </a:rPr>
              <a:t>(</a:t>
            </a:r>
            <a:r>
              <a:rPr lang="en-US" i="1" dirty="0" err="1">
                <a:latin typeface="Times New Roman" pitchFamily="18" charset="0"/>
              </a:rPr>
              <a:t>V</a:t>
            </a:r>
            <a:r>
              <a:rPr lang="en-US" i="1" baseline="-25000" dirty="0" err="1">
                <a:latin typeface="Times New Roman" pitchFamily="18" charset="0"/>
              </a:rPr>
              <a:t>us</a:t>
            </a:r>
            <a:r>
              <a:rPr lang="en-US" i="1" dirty="0">
                <a:latin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</a:rPr>
              <a:t>V</a:t>
            </a:r>
            <a:r>
              <a:rPr lang="en-US" i="1" baseline="-25000" dirty="0" err="1">
                <a:latin typeface="Times New Roman" pitchFamily="18" charset="0"/>
              </a:rPr>
              <a:t>cb</a:t>
            </a:r>
            <a:r>
              <a:rPr lang="en-US" i="1" dirty="0">
                <a:latin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</a:rPr>
              <a:t>V</a:t>
            </a:r>
            <a:r>
              <a:rPr lang="en-US" i="1" baseline="-25000" dirty="0" err="1">
                <a:latin typeface="Times New Roman" pitchFamily="18" charset="0"/>
              </a:rPr>
              <a:t>ub</a:t>
            </a:r>
            <a:r>
              <a:rPr lang="en-US" i="1" baseline="30000" dirty="0">
                <a:latin typeface="Times New Roman" pitchFamily="18" charset="0"/>
              </a:rPr>
              <a:t>*</a:t>
            </a:r>
            <a:r>
              <a:rPr lang="en-US" i="1" dirty="0">
                <a:latin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</a:rPr>
              <a:t>V</a:t>
            </a:r>
            <a:r>
              <a:rPr lang="en-US" i="1" baseline="-25000" dirty="0" err="1">
                <a:latin typeface="Times New Roman" pitchFamily="18" charset="0"/>
              </a:rPr>
              <a:t>cs</a:t>
            </a:r>
            <a:r>
              <a:rPr lang="en-US" i="1" baseline="30000" dirty="0">
                <a:latin typeface="Times New Roman" pitchFamily="18" charset="0"/>
              </a:rPr>
              <a:t>*</a:t>
            </a:r>
            <a:r>
              <a:rPr lang="en-US" i="1" dirty="0">
                <a:latin typeface="Times New Roman" pitchFamily="18" charset="0"/>
              </a:rPr>
              <a:t>) )</a:t>
            </a:r>
            <a:endParaRPr lang="en-US" i="1" baseline="30000" dirty="0">
              <a:latin typeface="Times New Roman" pitchFamily="18" charset="0"/>
            </a:endParaRPr>
          </a:p>
        </p:txBody>
      </p:sp>
      <p:pic>
        <p:nvPicPr>
          <p:cNvPr id="109586" name="Picture 18" descr="jarlsko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3276600"/>
            <a:ext cx="1905000" cy="1428750"/>
          </a:xfrm>
          <a:prstGeom prst="rect">
            <a:avLst/>
          </a:prstGeom>
          <a:noFill/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15" y="1337338"/>
            <a:ext cx="8524507" cy="1052404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61" y="2771022"/>
            <a:ext cx="4790289" cy="2794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33" y="4091778"/>
            <a:ext cx="6644694" cy="2921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" y="4953000"/>
            <a:ext cx="7518432" cy="124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911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85" grpId="0" animBg="1"/>
      <p:bldP spid="109574" grpId="0"/>
      <p:bldP spid="109577" grpId="0"/>
      <p:bldP spid="10958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8EE8-3962-4E3F-994B-56855092B7BF}" type="slidenum">
              <a:rPr lang="en-US"/>
              <a:pPr/>
              <a:t>51</a:t>
            </a:fld>
            <a:endParaRPr lang="en-US"/>
          </a:p>
        </p:txBody>
      </p:sp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Mass Patterns</a:t>
            </a:r>
          </a:p>
        </p:txBody>
      </p:sp>
      <p:sp>
        <p:nvSpPr>
          <p:cNvPr id="182276" name="Text Box 4"/>
          <p:cNvSpPr txBox="1">
            <a:spLocks noChangeArrowheads="1"/>
          </p:cNvSpPr>
          <p:nvPr/>
        </p:nvSpPr>
        <p:spPr bwMode="auto">
          <a:xfrm>
            <a:off x="441325" y="1176338"/>
            <a:ext cx="5957913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Mass spectra (</a:t>
            </a:r>
            <a:r>
              <a:rPr lang="en-US" sz="2000" dirty="0">
                <a:solidFill>
                  <a:srgbClr val="000099"/>
                </a:solidFill>
                <a:latin typeface="Symbol" pitchFamily="18" charset="2"/>
              </a:rPr>
              <a:t>m</a:t>
            </a:r>
            <a:r>
              <a:rPr lang="en-US" sz="2000" dirty="0">
                <a:solidFill>
                  <a:srgbClr val="000099"/>
                </a:solidFill>
              </a:rPr>
              <a:t> = </a:t>
            </a:r>
            <a:r>
              <a:rPr lang="en-US" sz="2000" dirty="0" err="1">
                <a:solidFill>
                  <a:srgbClr val="000099"/>
                </a:solidFill>
              </a:rPr>
              <a:t>M</a:t>
            </a:r>
            <a:r>
              <a:rPr lang="en-US" sz="2000" baseline="-25000" dirty="0" err="1">
                <a:solidFill>
                  <a:srgbClr val="000099"/>
                </a:solidFill>
              </a:rPr>
              <a:t>z</a:t>
            </a:r>
            <a:r>
              <a:rPr lang="en-US" sz="2000" dirty="0">
                <a:solidFill>
                  <a:srgbClr val="000099"/>
                </a:solidFill>
              </a:rPr>
              <a:t>, MS-bar scheme)</a:t>
            </a:r>
          </a:p>
          <a:p>
            <a:endParaRPr lang="en-US" sz="2000" dirty="0"/>
          </a:p>
          <a:p>
            <a:r>
              <a:rPr lang="en-US" sz="2000" dirty="0"/>
              <a:t>m</a:t>
            </a:r>
            <a:r>
              <a:rPr lang="en-US" sz="2000" baseline="-25000" dirty="0"/>
              <a:t>u</a:t>
            </a:r>
            <a:r>
              <a:rPr lang="en-US" sz="2000" dirty="0"/>
              <a:t> ~ 1 - 3 </a:t>
            </a:r>
            <a:r>
              <a:rPr lang="en-US" sz="2000" dirty="0" err="1"/>
              <a:t>MeV</a:t>
            </a:r>
            <a:r>
              <a:rPr lang="en-US" sz="2000" dirty="0"/>
              <a:t>  ,  m</a:t>
            </a:r>
            <a:r>
              <a:rPr lang="en-US" sz="2000" baseline="-25000" dirty="0"/>
              <a:t>c</a:t>
            </a:r>
            <a:r>
              <a:rPr lang="en-US" sz="2000" dirty="0"/>
              <a:t> ~ 0.5 – 0.6 </a:t>
            </a:r>
            <a:r>
              <a:rPr lang="en-US" sz="2000" dirty="0" err="1"/>
              <a:t>GeV</a:t>
            </a:r>
            <a:r>
              <a:rPr lang="en-US" sz="2000" dirty="0"/>
              <a:t>  ,   </a:t>
            </a:r>
            <a:r>
              <a:rPr lang="en-US" sz="2000" dirty="0" err="1"/>
              <a:t>m</a:t>
            </a:r>
            <a:r>
              <a:rPr lang="en-US" sz="2000" baseline="-25000" dirty="0" err="1"/>
              <a:t>t</a:t>
            </a:r>
            <a:r>
              <a:rPr lang="en-US" sz="2000" dirty="0"/>
              <a:t> ~ 180 </a:t>
            </a:r>
            <a:r>
              <a:rPr lang="en-US" sz="2000" dirty="0" err="1"/>
              <a:t>GeV</a:t>
            </a:r>
            <a:r>
              <a:rPr lang="en-US" sz="2000" dirty="0"/>
              <a:t>     </a:t>
            </a:r>
          </a:p>
          <a:p>
            <a:r>
              <a:rPr lang="en-US" sz="2000" dirty="0" err="1"/>
              <a:t>m</a:t>
            </a:r>
            <a:r>
              <a:rPr lang="en-US" sz="2000" baseline="-25000" dirty="0" err="1"/>
              <a:t>d</a:t>
            </a:r>
            <a:r>
              <a:rPr lang="en-US" sz="2000" baseline="-25000" dirty="0"/>
              <a:t> </a:t>
            </a:r>
            <a:r>
              <a:rPr lang="en-US" sz="2000" dirty="0"/>
              <a:t>~ 2 - 5 </a:t>
            </a:r>
            <a:r>
              <a:rPr lang="en-US" sz="2000" dirty="0" err="1"/>
              <a:t>MeV</a:t>
            </a:r>
            <a:r>
              <a:rPr lang="en-US" sz="2000" dirty="0"/>
              <a:t>  ,  m</a:t>
            </a:r>
            <a:r>
              <a:rPr lang="en-US" sz="2000" baseline="-25000" dirty="0"/>
              <a:t>s </a:t>
            </a:r>
            <a:r>
              <a:rPr lang="en-US" sz="2000" dirty="0"/>
              <a:t>~ 35 – 100  </a:t>
            </a:r>
            <a:r>
              <a:rPr lang="en-US" sz="2000" dirty="0" err="1"/>
              <a:t>MeV</a:t>
            </a:r>
            <a:r>
              <a:rPr lang="en-US" sz="2000" dirty="0"/>
              <a:t>  ,   </a:t>
            </a:r>
            <a:r>
              <a:rPr lang="en-US" sz="2000" dirty="0" err="1"/>
              <a:t>m</a:t>
            </a:r>
            <a:r>
              <a:rPr lang="en-US" sz="2000" baseline="-25000" dirty="0" err="1"/>
              <a:t>b</a:t>
            </a:r>
            <a:r>
              <a:rPr lang="en-US" sz="2000" dirty="0"/>
              <a:t> ~ 2.9  </a:t>
            </a:r>
            <a:r>
              <a:rPr lang="en-US" sz="2000" dirty="0" err="1"/>
              <a:t>GeV</a:t>
            </a:r>
            <a:endParaRPr lang="en-US" sz="2000" dirty="0"/>
          </a:p>
        </p:txBody>
      </p:sp>
      <p:graphicFrame>
        <p:nvGraphicFramePr>
          <p:cNvPr id="182277" name="Object 5"/>
          <p:cNvGraphicFramePr>
            <a:graphicFrameLocks noChangeAspect="1"/>
          </p:cNvGraphicFramePr>
          <p:nvPr/>
        </p:nvGraphicFramePr>
        <p:xfrm>
          <a:off x="6858016" y="1500174"/>
          <a:ext cx="1857388" cy="1566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21" name="Equation" r:id="rId3" imgW="1054080" imgH="888840" progId="Equation.3">
                  <p:embed/>
                </p:oleObj>
              </mc:Choice>
              <mc:Fallback>
                <p:oleObj name="Equation" r:id="rId3" imgW="1054080" imgH="888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6" y="1500174"/>
                        <a:ext cx="1857388" cy="15669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357159" y="3221180"/>
            <a:ext cx="8501122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/>
              <a:t>Why are neutrino’s so light? </a:t>
            </a:r>
            <a:r>
              <a:rPr lang="en-US" sz="2000" dirty="0" smtClean="0"/>
              <a:t>Is it related </a:t>
            </a:r>
            <a:r>
              <a:rPr lang="en-US" sz="2000" dirty="0"/>
              <a:t>to the fact that they are the only neutral </a:t>
            </a:r>
            <a:r>
              <a:rPr lang="en-US" sz="2000" dirty="0" smtClean="0"/>
              <a:t>fermions?  See-saw </a:t>
            </a:r>
            <a:r>
              <a:rPr lang="en-US" sz="2000" dirty="0"/>
              <a:t>mechanism?</a:t>
            </a:r>
          </a:p>
        </p:txBody>
      </p:sp>
      <p:sp>
        <p:nvSpPr>
          <p:cNvPr id="182279" name="Text Box 7"/>
          <p:cNvSpPr txBox="1">
            <a:spLocks noChangeArrowheads="1"/>
          </p:cNvSpPr>
          <p:nvPr/>
        </p:nvSpPr>
        <p:spPr bwMode="auto">
          <a:xfrm>
            <a:off x="428596" y="2643182"/>
            <a:ext cx="585769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m</a:t>
            </a:r>
            <a:r>
              <a:rPr lang="en-US" sz="2000" baseline="-25000" dirty="0"/>
              <a:t>e</a:t>
            </a:r>
            <a:r>
              <a:rPr lang="en-US" sz="2000" dirty="0"/>
              <a:t> = 0.51 </a:t>
            </a:r>
            <a:r>
              <a:rPr lang="en-US" sz="2000" dirty="0" err="1"/>
              <a:t>MeV</a:t>
            </a:r>
            <a:r>
              <a:rPr lang="en-US" sz="2000" dirty="0"/>
              <a:t>  ,  m</a:t>
            </a:r>
            <a:r>
              <a:rPr lang="en-US" sz="2000" baseline="-25000" dirty="0">
                <a:latin typeface="Symbol" pitchFamily="18" charset="2"/>
              </a:rPr>
              <a:t>m</a:t>
            </a:r>
            <a:r>
              <a:rPr lang="en-US" sz="2000" dirty="0"/>
              <a:t> = 105 </a:t>
            </a:r>
            <a:r>
              <a:rPr lang="en-US" sz="2000" dirty="0" err="1"/>
              <a:t>MeV</a:t>
            </a:r>
            <a:r>
              <a:rPr lang="en-US" sz="2000" dirty="0"/>
              <a:t>         ,   </a:t>
            </a:r>
            <a:r>
              <a:rPr lang="en-US" sz="2000" dirty="0" err="1"/>
              <a:t>m</a:t>
            </a:r>
            <a:r>
              <a:rPr lang="en-US" sz="2000" baseline="-25000" dirty="0" err="1">
                <a:latin typeface="Symbol" pitchFamily="18" charset="2"/>
              </a:rPr>
              <a:t>t</a:t>
            </a:r>
            <a:r>
              <a:rPr lang="en-US" sz="2000" dirty="0"/>
              <a:t> = 1777 </a:t>
            </a:r>
            <a:r>
              <a:rPr lang="en-US" sz="2000" dirty="0" err="1"/>
              <a:t>MeV</a:t>
            </a:r>
            <a:endParaRPr lang="en-US" sz="2000" dirty="0"/>
          </a:p>
        </p:txBody>
      </p:sp>
      <p:sp>
        <p:nvSpPr>
          <p:cNvPr id="182280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533400" y="4098947"/>
            <a:ext cx="8229600" cy="2544763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0099"/>
                </a:solidFill>
              </a:rPr>
              <a:t>Do you want to be famous?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0099"/>
                </a:solidFill>
              </a:rPr>
              <a:t>Do you want to be a king?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0099"/>
                </a:solidFill>
              </a:rPr>
              <a:t>Do you want more then the </a:t>
            </a:r>
            <a:r>
              <a:rPr lang="en-US" sz="2400" dirty="0" err="1">
                <a:solidFill>
                  <a:srgbClr val="000099"/>
                </a:solidFill>
              </a:rPr>
              <a:t>nobel</a:t>
            </a:r>
            <a:r>
              <a:rPr lang="en-US" sz="2400" dirty="0">
                <a:solidFill>
                  <a:srgbClr val="000099"/>
                </a:solidFill>
              </a:rPr>
              <a:t> prize?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000099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>
                <a:solidFill>
                  <a:srgbClr val="000099"/>
                </a:solidFill>
              </a:rPr>
              <a:t>	            - Then solve the mass Problem –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>
                <a:solidFill>
                  <a:srgbClr val="000099"/>
                </a:solidFill>
              </a:rPr>
              <a:t>	                               R.P. Feynman</a:t>
            </a:r>
          </a:p>
        </p:txBody>
      </p:sp>
      <p:sp>
        <p:nvSpPr>
          <p:cNvPr id="182281" name="Text Box 9"/>
          <p:cNvSpPr txBox="1">
            <a:spLocks noChangeArrowheads="1"/>
          </p:cNvSpPr>
          <p:nvPr/>
        </p:nvSpPr>
        <p:spPr bwMode="auto">
          <a:xfrm>
            <a:off x="6705600" y="1143000"/>
            <a:ext cx="129542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u="sng" dirty="0">
                <a:solidFill>
                  <a:srgbClr val="990099"/>
                </a:solidFill>
              </a:rPr>
              <a:t>Observe:</a:t>
            </a:r>
          </a:p>
        </p:txBody>
      </p:sp>
      <p:pic>
        <p:nvPicPr>
          <p:cNvPr id="182282" name="Picture 10" descr="feynm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9000" y="4038600"/>
            <a:ext cx="1428750" cy="2047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1692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Summary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62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-57724"/>
            <a:ext cx="9247909" cy="826074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53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92919" y="1608385"/>
            <a:ext cx="8648700" cy="1905000"/>
            <a:chOff x="192919" y="1163885"/>
            <a:chExt cx="8648700" cy="1905000"/>
          </a:xfrm>
        </p:grpSpPr>
        <p:grpSp>
          <p:nvGrpSpPr>
            <p:cNvPr id="20" name="Group 19"/>
            <p:cNvGrpSpPr/>
            <p:nvPr/>
          </p:nvGrpSpPr>
          <p:grpSpPr>
            <a:xfrm>
              <a:off x="3001408" y="1290367"/>
              <a:ext cx="3600390" cy="1687827"/>
              <a:chOff x="1446722" y="2100849"/>
              <a:chExt cx="6517309" cy="2904424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1446722" y="2100849"/>
                <a:ext cx="1759185" cy="950149"/>
              </a:xfrm>
              <a:prstGeom prst="rect">
                <a:avLst/>
              </a:prstGeom>
              <a:solidFill>
                <a:srgbClr val="5600FF">
                  <a:alpha val="5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3786338" y="3049814"/>
                <a:ext cx="1759185" cy="950149"/>
              </a:xfrm>
              <a:prstGeom prst="rect">
                <a:avLst/>
              </a:prstGeom>
              <a:solidFill>
                <a:srgbClr val="5600FF">
                  <a:alpha val="5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6204845" y="4055124"/>
                <a:ext cx="1759186" cy="950149"/>
              </a:xfrm>
              <a:prstGeom prst="rect">
                <a:avLst/>
              </a:prstGeom>
              <a:solidFill>
                <a:srgbClr val="5600FF">
                  <a:alpha val="5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4747357" y="4460509"/>
                <a:ext cx="129024" cy="113422"/>
              </a:xfrm>
              <a:prstGeom prst="rect">
                <a:avLst/>
              </a:prstGeom>
              <a:solidFill>
                <a:srgbClr val="5600FF">
                  <a:alpha val="5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239689" y="3465555"/>
                <a:ext cx="326381" cy="233384"/>
              </a:xfrm>
              <a:prstGeom prst="rect">
                <a:avLst/>
              </a:prstGeom>
              <a:solidFill>
                <a:srgbClr val="5600FF">
                  <a:alpha val="5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4584166" y="2459232"/>
                <a:ext cx="326381" cy="233384"/>
              </a:xfrm>
              <a:prstGeom prst="rect">
                <a:avLst/>
              </a:prstGeom>
              <a:solidFill>
                <a:srgbClr val="5600FF">
                  <a:alpha val="5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Rectangle 34"/>
              <p:cNvSpPr/>
              <p:nvPr/>
            </p:nvSpPr>
            <p:spPr>
              <a:xfrm flipV="1">
                <a:off x="7077895" y="2515942"/>
                <a:ext cx="45719" cy="45719"/>
              </a:xfrm>
              <a:prstGeom prst="rect">
                <a:avLst/>
              </a:prstGeom>
              <a:solidFill>
                <a:srgbClr val="5600FF">
                  <a:alpha val="5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 flipV="1">
                <a:off x="2426019" y="4528212"/>
                <a:ext cx="45719" cy="45719"/>
              </a:xfrm>
              <a:prstGeom prst="rect">
                <a:avLst/>
              </a:prstGeom>
              <a:solidFill>
                <a:srgbClr val="5600FF">
                  <a:alpha val="5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7077895" y="3408844"/>
                <a:ext cx="129024" cy="113422"/>
              </a:xfrm>
              <a:prstGeom prst="rect">
                <a:avLst/>
              </a:prstGeom>
              <a:solidFill>
                <a:srgbClr val="5600FF">
                  <a:alpha val="5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1" name="Picture 20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919" y="1163885"/>
              <a:ext cx="8648700" cy="190500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526717" y="939800"/>
            <a:ext cx="426967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Mass </a:t>
            </a:r>
            <a:r>
              <a:rPr lang="en-US" sz="2400" dirty="0" err="1">
                <a:solidFill>
                  <a:srgbClr val="0000FF"/>
                </a:solidFill>
              </a:rPr>
              <a:t>vs</a:t>
            </a:r>
            <a:r>
              <a:rPr lang="en-US" sz="2400" dirty="0">
                <a:solidFill>
                  <a:srgbClr val="0000FF"/>
                </a:solidFill>
              </a:rPr>
              <a:t> Weak </a:t>
            </a:r>
            <a:r>
              <a:rPr lang="en-US" sz="2400" dirty="0" err="1" smtClean="0">
                <a:solidFill>
                  <a:srgbClr val="0000FF"/>
                </a:solidFill>
              </a:rPr>
              <a:t>Eigenstates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600" dirty="0" smtClean="0">
                <a:solidFill>
                  <a:srgbClr val="0000FF"/>
                </a:solidFill>
              </a:rPr>
              <a:t>V</a:t>
            </a:r>
            <a:r>
              <a:rPr lang="en-US" sz="2600" baseline="-25000" dirty="0" smtClean="0">
                <a:solidFill>
                  <a:srgbClr val="0000FF"/>
                </a:solidFill>
              </a:rPr>
              <a:t>CKM</a:t>
            </a:r>
            <a:r>
              <a:rPr lang="en-US" sz="2400" dirty="0" smtClean="0">
                <a:solidFill>
                  <a:srgbClr val="0000FF"/>
                </a:solidFill>
              </a:rPr>
              <a:t>: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364" y="-3877"/>
            <a:ext cx="9605819" cy="776156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-63500"/>
            <a:ext cx="8458200" cy="850900"/>
          </a:xfrm>
          <a:prstGeom prst="rect">
            <a:avLst/>
          </a:prstGeom>
          <a:solidFill>
            <a:srgbClr val="3366FF"/>
          </a:solidFill>
        </p:spPr>
      </p:pic>
    </p:spTree>
    <p:extLst>
      <p:ext uri="{BB962C8B-B14F-4D97-AF65-F5344CB8AC3E}">
        <p14:creationId xmlns:p14="http://schemas.microsoft.com/office/powerpoint/2010/main" val="4105082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-57724"/>
            <a:ext cx="9247909" cy="826074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54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92919" y="1608385"/>
            <a:ext cx="8648700" cy="1905000"/>
            <a:chOff x="192919" y="1163885"/>
            <a:chExt cx="8648700" cy="1905000"/>
          </a:xfrm>
        </p:grpSpPr>
        <p:grpSp>
          <p:nvGrpSpPr>
            <p:cNvPr id="20" name="Group 19"/>
            <p:cNvGrpSpPr/>
            <p:nvPr/>
          </p:nvGrpSpPr>
          <p:grpSpPr>
            <a:xfrm>
              <a:off x="3001408" y="1290367"/>
              <a:ext cx="3600390" cy="1687827"/>
              <a:chOff x="1446722" y="2100849"/>
              <a:chExt cx="6517309" cy="2904424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1446722" y="2100849"/>
                <a:ext cx="1759185" cy="950149"/>
              </a:xfrm>
              <a:prstGeom prst="rect">
                <a:avLst/>
              </a:prstGeom>
              <a:solidFill>
                <a:srgbClr val="5600FF">
                  <a:alpha val="5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3786338" y="3049814"/>
                <a:ext cx="1759185" cy="950149"/>
              </a:xfrm>
              <a:prstGeom prst="rect">
                <a:avLst/>
              </a:prstGeom>
              <a:solidFill>
                <a:srgbClr val="5600FF">
                  <a:alpha val="5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6204845" y="4055124"/>
                <a:ext cx="1759186" cy="950149"/>
              </a:xfrm>
              <a:prstGeom prst="rect">
                <a:avLst/>
              </a:prstGeom>
              <a:solidFill>
                <a:srgbClr val="5600FF">
                  <a:alpha val="5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4747357" y="4460509"/>
                <a:ext cx="129024" cy="113422"/>
              </a:xfrm>
              <a:prstGeom prst="rect">
                <a:avLst/>
              </a:prstGeom>
              <a:solidFill>
                <a:srgbClr val="5600FF">
                  <a:alpha val="5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239689" y="3465555"/>
                <a:ext cx="326381" cy="233384"/>
              </a:xfrm>
              <a:prstGeom prst="rect">
                <a:avLst/>
              </a:prstGeom>
              <a:solidFill>
                <a:srgbClr val="5600FF">
                  <a:alpha val="5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4584166" y="2459232"/>
                <a:ext cx="326381" cy="233384"/>
              </a:xfrm>
              <a:prstGeom prst="rect">
                <a:avLst/>
              </a:prstGeom>
              <a:solidFill>
                <a:srgbClr val="5600FF">
                  <a:alpha val="5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Rectangle 34"/>
              <p:cNvSpPr/>
              <p:nvPr/>
            </p:nvSpPr>
            <p:spPr>
              <a:xfrm flipV="1">
                <a:off x="7077895" y="2515942"/>
                <a:ext cx="45719" cy="45719"/>
              </a:xfrm>
              <a:prstGeom prst="rect">
                <a:avLst/>
              </a:prstGeom>
              <a:solidFill>
                <a:srgbClr val="5600FF">
                  <a:alpha val="5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 flipV="1">
                <a:off x="2426019" y="4528212"/>
                <a:ext cx="45719" cy="45719"/>
              </a:xfrm>
              <a:prstGeom prst="rect">
                <a:avLst/>
              </a:prstGeom>
              <a:solidFill>
                <a:srgbClr val="5600FF">
                  <a:alpha val="5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7077895" y="3408844"/>
                <a:ext cx="129024" cy="113422"/>
              </a:xfrm>
              <a:prstGeom prst="rect">
                <a:avLst/>
              </a:prstGeom>
              <a:solidFill>
                <a:srgbClr val="5600FF">
                  <a:alpha val="5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1" name="Picture 20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919" y="1163885"/>
              <a:ext cx="8648700" cy="1905000"/>
            </a:xfrm>
            <a:prstGeom prst="rect">
              <a:avLst/>
            </a:prstGeom>
          </p:spPr>
        </p:pic>
      </p:grpSp>
      <p:sp>
        <p:nvSpPr>
          <p:cNvPr id="38" name="Content Placeholder 2"/>
          <p:cNvSpPr txBox="1">
            <a:spLocks/>
          </p:cNvSpPr>
          <p:nvPr/>
        </p:nvSpPr>
        <p:spPr>
          <a:xfrm>
            <a:off x="141302" y="3822065"/>
            <a:ext cx="6042239" cy="281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3366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>
                <a:solidFill>
                  <a:schemeClr val="tx1"/>
                </a:solidFill>
              </a:rPr>
              <a:t>The</a:t>
            </a:r>
            <a:r>
              <a:rPr lang="en-US" sz="2200" dirty="0" smtClean="0"/>
              <a:t> </a:t>
            </a:r>
            <a:r>
              <a:rPr lang="en-US" sz="2200" dirty="0" smtClean="0">
                <a:solidFill>
                  <a:srgbClr val="FF0000"/>
                </a:solidFill>
              </a:rPr>
              <a:t>Higgs interaction</a:t>
            </a:r>
            <a:r>
              <a:rPr lang="en-US" sz="2200" dirty="0" smtClean="0"/>
              <a:t>                                   </a:t>
            </a:r>
            <a:r>
              <a:rPr lang="en-US" sz="2200" dirty="0" smtClean="0">
                <a:solidFill>
                  <a:srgbClr val="000000"/>
                </a:solidFill>
              </a:rPr>
              <a:t>and the </a:t>
            </a:r>
            <a:r>
              <a:rPr lang="en-US" sz="2200" dirty="0" smtClean="0"/>
              <a:t>W interaction                                           </a:t>
            </a:r>
            <a:r>
              <a:rPr lang="en-US" sz="2200" dirty="0" smtClean="0">
                <a:solidFill>
                  <a:srgbClr val="000000"/>
                </a:solidFill>
              </a:rPr>
              <a:t>do not agree on the quark </a:t>
            </a:r>
            <a:r>
              <a:rPr lang="en-US" sz="2200" dirty="0" err="1" smtClean="0">
                <a:solidFill>
                  <a:srgbClr val="000000"/>
                </a:solidFill>
              </a:rPr>
              <a:t>eigenstates</a:t>
            </a:r>
            <a:r>
              <a:rPr lang="en-US" sz="2200" dirty="0" smtClean="0">
                <a:solidFill>
                  <a:srgbClr val="000000"/>
                </a:solidFill>
              </a:rPr>
              <a:t>.</a:t>
            </a:r>
          </a:p>
          <a:p>
            <a:pPr lvl="1"/>
            <a:r>
              <a:rPr lang="en-US" sz="2000" dirty="0" smtClean="0">
                <a:solidFill>
                  <a:srgbClr val="3366FF"/>
                </a:solidFill>
              </a:rPr>
              <a:t>Relation is the CKM matrix </a:t>
            </a:r>
            <a:r>
              <a:rPr lang="en-US" sz="2000" dirty="0" smtClean="0"/>
              <a:t>V</a:t>
            </a:r>
            <a:r>
              <a:rPr lang="en-US" sz="2000" baseline="-25000" dirty="0" smtClean="0"/>
              <a:t>CKM</a:t>
            </a:r>
            <a:r>
              <a:rPr lang="en-US" sz="2000" dirty="0" smtClean="0">
                <a:solidFill>
                  <a:srgbClr val="3366FF"/>
                </a:solidFill>
              </a:rPr>
              <a:t>,</a:t>
            </a:r>
          </a:p>
          <a:p>
            <a:pPr lvl="1"/>
            <a:r>
              <a:rPr lang="en-US" sz="2000" dirty="0" smtClean="0">
                <a:solidFill>
                  <a:srgbClr val="3366FF"/>
                </a:solidFill>
              </a:rPr>
              <a:t>Leads to three mixing angles and one free imaginary CP phase in the CKM.</a:t>
            </a:r>
          </a:p>
          <a:p>
            <a:r>
              <a:rPr lang="en-US" sz="2200" dirty="0" smtClean="0">
                <a:solidFill>
                  <a:schemeClr val="tx1"/>
                </a:solidFill>
              </a:rPr>
              <a:t>Quark CP violation emerged together with mass.</a:t>
            </a: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39" name="Picture 3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049" y="3771247"/>
            <a:ext cx="2095651" cy="600439"/>
          </a:xfrm>
          <a:prstGeom prst="rect">
            <a:avLst/>
          </a:prstGeom>
        </p:spPr>
      </p:pic>
      <p:pic>
        <p:nvPicPr>
          <p:cNvPr id="40" name="Picture 3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214" y="4103830"/>
            <a:ext cx="2635648" cy="6072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6717" y="939800"/>
            <a:ext cx="420930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Mass </a:t>
            </a:r>
            <a:r>
              <a:rPr lang="en-US" sz="2400" dirty="0" err="1">
                <a:solidFill>
                  <a:srgbClr val="0000FF"/>
                </a:solidFill>
              </a:rPr>
              <a:t>vs</a:t>
            </a:r>
            <a:r>
              <a:rPr lang="en-US" sz="2400" dirty="0">
                <a:solidFill>
                  <a:srgbClr val="0000FF"/>
                </a:solidFill>
              </a:rPr>
              <a:t> Weak </a:t>
            </a:r>
            <a:r>
              <a:rPr lang="en-US" sz="2400" dirty="0" err="1" smtClean="0">
                <a:solidFill>
                  <a:srgbClr val="0000FF"/>
                </a:solidFill>
              </a:rPr>
              <a:t>Eigenstates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600" dirty="0" smtClean="0">
                <a:solidFill>
                  <a:srgbClr val="0000FF"/>
                </a:solidFill>
              </a:rPr>
              <a:t>V</a:t>
            </a:r>
            <a:r>
              <a:rPr lang="en-US" sz="2600" baseline="-25000" dirty="0" smtClean="0">
                <a:solidFill>
                  <a:srgbClr val="0000FF"/>
                </a:solidFill>
              </a:rPr>
              <a:t>CKM</a:t>
            </a:r>
            <a:r>
              <a:rPr lang="en-US" sz="2400" dirty="0" smtClean="0">
                <a:solidFill>
                  <a:srgbClr val="0000FF"/>
                </a:solidFill>
              </a:rPr>
              <a:t>: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461923" y="3791270"/>
            <a:ext cx="2329919" cy="2658076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364" y="-3877"/>
            <a:ext cx="9605819" cy="776156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-63500"/>
            <a:ext cx="8458200" cy="850900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00"/>
            <a:ext cx="8864600" cy="736600"/>
          </a:xfrm>
          <a:prstGeom prst="rect">
            <a:avLst/>
          </a:prstGeom>
          <a:solidFill>
            <a:srgbClr val="3366FF"/>
          </a:solidFill>
        </p:spPr>
      </p:pic>
    </p:spTree>
    <p:extLst>
      <p:ext uri="{BB962C8B-B14F-4D97-AF65-F5344CB8AC3E}">
        <p14:creationId xmlns:p14="http://schemas.microsoft.com/office/powerpoint/2010/main" val="3971036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029"/>
            <a:ext cx="9144000" cy="574570"/>
          </a:xfrm>
        </p:spPr>
        <p:txBody>
          <a:bodyPr>
            <a:no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Baryogenesis</a:t>
            </a:r>
            <a:r>
              <a:rPr lang="en-US" dirty="0" smtClean="0"/>
              <a:t> Puzzle</a:t>
            </a:r>
            <a:endParaRPr lang="en-US" dirty="0"/>
          </a:p>
        </p:txBody>
      </p:sp>
      <p:pic>
        <p:nvPicPr>
          <p:cNvPr id="4" name="Picture 3" descr="cp_universe_chronology_lar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82" y="584030"/>
            <a:ext cx="4409851" cy="6265951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cxnSp>
        <p:nvCxnSpPr>
          <p:cNvPr id="7" name="Straight Connector 6"/>
          <p:cNvCxnSpPr/>
          <p:nvPr/>
        </p:nvCxnSpPr>
        <p:spPr>
          <a:xfrm>
            <a:off x="4436533" y="2327401"/>
            <a:ext cx="470746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36533" y="4876806"/>
            <a:ext cx="470746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436533" y="576138"/>
            <a:ext cx="470746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436533" y="6858000"/>
            <a:ext cx="470746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135533" y="584030"/>
            <a:ext cx="0" cy="627397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36385" y="4808516"/>
            <a:ext cx="3440782" cy="948816"/>
          </a:xfrm>
          <a:prstGeom prst="rect">
            <a:avLst/>
          </a:prstGeom>
          <a:noFill/>
          <a:ln w="38100">
            <a:solidFill>
              <a:srgbClr val="DDFF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61781" y="5376175"/>
            <a:ext cx="3116734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EW Symmetry Breaking (mass)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522438" y="669697"/>
            <a:ext cx="4560434" cy="1644738"/>
            <a:chOff x="195314" y="773927"/>
            <a:chExt cx="5540061" cy="1901345"/>
          </a:xfrm>
        </p:grpSpPr>
        <p:sp>
          <p:nvSpPr>
            <p:cNvPr id="27" name="AutoShape 26"/>
            <p:cNvSpPr>
              <a:spLocks noChangeArrowheads="1"/>
            </p:cNvSpPr>
            <p:nvPr/>
          </p:nvSpPr>
          <p:spPr bwMode="auto">
            <a:xfrm>
              <a:off x="1783208" y="1261675"/>
              <a:ext cx="355617" cy="2643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DDDDDD">
                <a:alpha val="62000"/>
              </a:srgbClr>
            </a:solidFill>
            <a:ln w="127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" name="AutoShape 28"/>
            <p:cNvSpPr>
              <a:spLocks noChangeArrowheads="1"/>
            </p:cNvSpPr>
            <p:nvPr/>
          </p:nvSpPr>
          <p:spPr bwMode="auto">
            <a:xfrm>
              <a:off x="3731936" y="1261675"/>
              <a:ext cx="355617" cy="2643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DDDDDD">
                <a:alpha val="62000"/>
              </a:srgbClr>
            </a:solidFill>
            <a:ln w="127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9" name="Group 94"/>
            <p:cNvGrpSpPr>
              <a:grpSpLocks/>
            </p:cNvGrpSpPr>
            <p:nvPr/>
          </p:nvGrpSpPr>
          <p:grpSpPr bwMode="auto">
            <a:xfrm>
              <a:off x="4204789" y="785606"/>
              <a:ext cx="1530586" cy="1417976"/>
              <a:chOff x="4240" y="2502"/>
              <a:chExt cx="1175" cy="971"/>
            </a:xfrm>
          </p:grpSpPr>
          <p:sp>
            <p:nvSpPr>
              <p:cNvPr id="48" name="Rectangle 25"/>
              <p:cNvSpPr>
                <a:spLocks noChangeArrowheads="1"/>
              </p:cNvSpPr>
              <p:nvPr/>
            </p:nvSpPr>
            <p:spPr bwMode="auto">
              <a:xfrm>
                <a:off x="4240" y="2738"/>
                <a:ext cx="1044" cy="609"/>
              </a:xfrm>
              <a:prstGeom prst="rect">
                <a:avLst/>
              </a:prstGeom>
              <a:solidFill>
                <a:schemeClr val="accent2">
                  <a:alpha val="62000"/>
                </a:schemeClr>
              </a:solidFill>
              <a:ln w="1270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2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9" name="Text Box 33"/>
              <p:cNvSpPr txBox="1">
                <a:spLocks noChangeArrowheads="1"/>
              </p:cNvSpPr>
              <p:nvPr/>
            </p:nvSpPr>
            <p:spPr bwMode="auto">
              <a:xfrm>
                <a:off x="4241" y="2502"/>
                <a:ext cx="1044" cy="2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>
                        <a:alpha val="62000"/>
                      </a:scheme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342900" indent="-342900" algn="l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algn="l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algn="l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algn="l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algn="l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defTabSz="914400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1200" dirty="0" smtClean="0">
                    <a:latin typeface="+mn-lt"/>
                    <a:cs typeface="Comic Sans MS"/>
                  </a:rPr>
                  <a:t>broken phase</a:t>
                </a:r>
              </a:p>
            </p:txBody>
          </p:sp>
          <p:graphicFrame>
            <p:nvGraphicFramePr>
              <p:cNvPr id="50" name="Object 36"/>
              <p:cNvGraphicFramePr>
                <a:graphicFrameLocks noChangeAspect="1"/>
              </p:cNvGraphicFramePr>
              <p:nvPr/>
            </p:nvGraphicFramePr>
            <p:xfrm>
              <a:off x="5007" y="3257"/>
              <a:ext cx="408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9055" name="Equation" r:id="rId5" imgW="431613" imgH="228501" progId="Equation.3">
                      <p:embed/>
                    </p:oleObj>
                  </mc:Choice>
                  <mc:Fallback>
                    <p:oleObj name="Equation" r:id="rId5" imgW="431613" imgH="228501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07" y="3257"/>
                            <a:ext cx="408" cy="216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 w="9525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30" name="Group 92"/>
            <p:cNvGrpSpPr>
              <a:grpSpLocks/>
            </p:cNvGrpSpPr>
            <p:nvPr/>
          </p:nvGrpSpPr>
          <p:grpSpPr bwMode="auto">
            <a:xfrm>
              <a:off x="195314" y="773927"/>
              <a:ext cx="1641316" cy="1451566"/>
              <a:chOff x="1162" y="2494"/>
              <a:chExt cx="1260" cy="994"/>
            </a:xfrm>
          </p:grpSpPr>
          <p:sp>
            <p:nvSpPr>
              <p:cNvPr id="45" name="Rectangle 14"/>
              <p:cNvSpPr>
                <a:spLocks noChangeArrowheads="1"/>
              </p:cNvSpPr>
              <p:nvPr/>
            </p:nvSpPr>
            <p:spPr bwMode="auto">
              <a:xfrm>
                <a:off x="1247" y="2738"/>
                <a:ext cx="1043" cy="609"/>
              </a:xfrm>
              <a:prstGeom prst="rect">
                <a:avLst/>
              </a:prstGeom>
              <a:pattFill prst="pct70">
                <a:fgClr>
                  <a:srgbClr val="DDDDDD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2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6" name="Text Box 30"/>
              <p:cNvSpPr txBox="1">
                <a:spLocks noChangeArrowheads="1"/>
              </p:cNvSpPr>
              <p:nvPr/>
            </p:nvSpPr>
            <p:spPr bwMode="auto">
              <a:xfrm>
                <a:off x="1162" y="2494"/>
                <a:ext cx="1260" cy="2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>
                        <a:alpha val="62000"/>
                      </a:scheme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342900" indent="-342900" algn="l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algn="l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algn="l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algn="l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algn="l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defTabSz="914400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1200" dirty="0" smtClean="0">
                    <a:latin typeface="+mn-lt"/>
                    <a:cs typeface="Comic Sans MS"/>
                  </a:rPr>
                  <a:t>symmetric phase</a:t>
                </a:r>
              </a:p>
            </p:txBody>
          </p:sp>
          <p:graphicFrame>
            <p:nvGraphicFramePr>
              <p:cNvPr id="47" name="Object 37"/>
              <p:cNvGraphicFramePr>
                <a:graphicFrameLocks noChangeAspect="1"/>
              </p:cNvGraphicFramePr>
              <p:nvPr/>
            </p:nvGraphicFramePr>
            <p:xfrm>
              <a:off x="2014" y="3248"/>
              <a:ext cx="408" cy="2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9056" name="Equation" r:id="rId7" imgW="431800" imgH="254000" progId="Equation.3">
                      <p:embed/>
                    </p:oleObj>
                  </mc:Choice>
                  <mc:Fallback>
                    <p:oleObj name="Equation" r:id="rId7" imgW="431800" imgH="2540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14" y="3248"/>
                            <a:ext cx="408" cy="24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 w="9525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31" name="Group 93"/>
            <p:cNvGrpSpPr>
              <a:grpSpLocks/>
            </p:cNvGrpSpPr>
            <p:nvPr/>
          </p:nvGrpSpPr>
          <p:grpSpPr bwMode="auto">
            <a:xfrm>
              <a:off x="1259551" y="1130246"/>
              <a:ext cx="4197060" cy="1545026"/>
              <a:chOff x="1979" y="2738"/>
              <a:chExt cx="3222" cy="1058"/>
            </a:xfrm>
          </p:grpSpPr>
          <p:sp>
            <p:nvSpPr>
              <p:cNvPr id="32" name="Rectangle 15"/>
              <p:cNvSpPr>
                <a:spLocks noChangeArrowheads="1"/>
              </p:cNvSpPr>
              <p:nvPr/>
            </p:nvSpPr>
            <p:spPr bwMode="auto">
              <a:xfrm>
                <a:off x="2745" y="2738"/>
                <a:ext cx="1043" cy="609"/>
              </a:xfrm>
              <a:prstGeom prst="rect">
                <a:avLst/>
              </a:prstGeom>
              <a:pattFill prst="pct70">
                <a:fgClr>
                  <a:srgbClr val="DDDDDD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2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" name="Oval 17"/>
              <p:cNvSpPr>
                <a:spLocks noChangeArrowheads="1"/>
              </p:cNvSpPr>
              <p:nvPr/>
            </p:nvSpPr>
            <p:spPr bwMode="auto">
              <a:xfrm>
                <a:off x="2835" y="2828"/>
                <a:ext cx="136" cy="136"/>
              </a:xfrm>
              <a:prstGeom prst="ellipse">
                <a:avLst/>
              </a:prstGeom>
              <a:solidFill>
                <a:schemeClr val="accent2">
                  <a:alpha val="62000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2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4" name="Oval 18"/>
              <p:cNvSpPr>
                <a:spLocks noChangeArrowheads="1"/>
              </p:cNvSpPr>
              <p:nvPr/>
            </p:nvSpPr>
            <p:spPr bwMode="auto">
              <a:xfrm>
                <a:off x="3107" y="2919"/>
                <a:ext cx="90" cy="90"/>
              </a:xfrm>
              <a:prstGeom prst="ellipse">
                <a:avLst/>
              </a:prstGeom>
              <a:solidFill>
                <a:schemeClr val="accent2">
                  <a:alpha val="62000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2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" name="Oval 21"/>
              <p:cNvSpPr>
                <a:spLocks noChangeArrowheads="1"/>
              </p:cNvSpPr>
              <p:nvPr/>
            </p:nvSpPr>
            <p:spPr bwMode="auto">
              <a:xfrm>
                <a:off x="3288" y="2782"/>
                <a:ext cx="182" cy="181"/>
              </a:xfrm>
              <a:prstGeom prst="ellipse">
                <a:avLst/>
              </a:prstGeom>
              <a:solidFill>
                <a:schemeClr val="accent2">
                  <a:alpha val="62000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2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" name="Oval 23"/>
              <p:cNvSpPr>
                <a:spLocks noChangeArrowheads="1"/>
              </p:cNvSpPr>
              <p:nvPr/>
            </p:nvSpPr>
            <p:spPr bwMode="auto">
              <a:xfrm>
                <a:off x="3062" y="2782"/>
                <a:ext cx="45" cy="45"/>
              </a:xfrm>
              <a:prstGeom prst="ellipse">
                <a:avLst/>
              </a:prstGeom>
              <a:solidFill>
                <a:schemeClr val="accent2">
                  <a:alpha val="62000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2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" name="Oval 24"/>
              <p:cNvSpPr>
                <a:spLocks noChangeArrowheads="1"/>
              </p:cNvSpPr>
              <p:nvPr/>
            </p:nvSpPr>
            <p:spPr bwMode="auto">
              <a:xfrm>
                <a:off x="3606" y="2894"/>
                <a:ext cx="91" cy="91"/>
              </a:xfrm>
              <a:prstGeom prst="ellipse">
                <a:avLst/>
              </a:prstGeom>
              <a:solidFill>
                <a:schemeClr val="accent2">
                  <a:alpha val="62000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2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graphicFrame>
            <p:nvGraphicFramePr>
              <p:cNvPr id="38" name="Object 35"/>
              <p:cNvGraphicFramePr>
                <a:graphicFrameLocks noChangeAspect="1"/>
              </p:cNvGraphicFramePr>
              <p:nvPr/>
            </p:nvGraphicFramePr>
            <p:xfrm>
              <a:off x="3528" y="3257"/>
              <a:ext cx="408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9057" name="Equation" r:id="rId9" imgW="431613" imgH="228501" progId="Equation.3">
                      <p:embed/>
                    </p:oleObj>
                  </mc:Choice>
                  <mc:Fallback>
                    <p:oleObj name="Equation" r:id="rId9" imgW="431613" imgH="228501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28" y="3257"/>
                            <a:ext cx="408" cy="216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 w="9525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9" name="Oval 86"/>
              <p:cNvSpPr>
                <a:spLocks noChangeArrowheads="1"/>
              </p:cNvSpPr>
              <p:nvPr/>
            </p:nvSpPr>
            <p:spPr bwMode="auto">
              <a:xfrm>
                <a:off x="2880" y="3075"/>
                <a:ext cx="182" cy="181"/>
              </a:xfrm>
              <a:prstGeom prst="ellipse">
                <a:avLst/>
              </a:prstGeom>
              <a:solidFill>
                <a:schemeClr val="accent2">
                  <a:alpha val="62000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2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0" name="Oval 87"/>
              <p:cNvSpPr>
                <a:spLocks noChangeArrowheads="1"/>
              </p:cNvSpPr>
              <p:nvPr/>
            </p:nvSpPr>
            <p:spPr bwMode="auto">
              <a:xfrm>
                <a:off x="3198" y="3075"/>
                <a:ext cx="45" cy="45"/>
              </a:xfrm>
              <a:prstGeom prst="ellipse">
                <a:avLst/>
              </a:prstGeom>
              <a:solidFill>
                <a:schemeClr val="accent2">
                  <a:alpha val="62000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2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1" name="Oval 88"/>
              <p:cNvSpPr>
                <a:spLocks noChangeArrowheads="1"/>
              </p:cNvSpPr>
              <p:nvPr/>
            </p:nvSpPr>
            <p:spPr bwMode="auto">
              <a:xfrm>
                <a:off x="3606" y="3075"/>
                <a:ext cx="45" cy="45"/>
              </a:xfrm>
              <a:prstGeom prst="ellipse">
                <a:avLst/>
              </a:prstGeom>
              <a:solidFill>
                <a:schemeClr val="accent2">
                  <a:alpha val="62000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2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2" name="Oval 89"/>
              <p:cNvSpPr>
                <a:spLocks noChangeArrowheads="1"/>
              </p:cNvSpPr>
              <p:nvPr/>
            </p:nvSpPr>
            <p:spPr bwMode="auto">
              <a:xfrm>
                <a:off x="3334" y="3120"/>
                <a:ext cx="91" cy="91"/>
              </a:xfrm>
              <a:prstGeom prst="ellipse">
                <a:avLst/>
              </a:prstGeom>
              <a:solidFill>
                <a:schemeClr val="accent2">
                  <a:alpha val="62000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2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" name="Line 90"/>
              <p:cNvSpPr>
                <a:spLocks noChangeShapeType="1"/>
              </p:cNvSpPr>
              <p:nvPr/>
            </p:nvSpPr>
            <p:spPr bwMode="auto">
              <a:xfrm flipH="1" flipV="1">
                <a:off x="2986" y="3268"/>
                <a:ext cx="75" cy="397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2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4" name="Text Box 91"/>
              <p:cNvSpPr txBox="1">
                <a:spLocks noChangeArrowheads="1"/>
              </p:cNvSpPr>
              <p:nvPr/>
            </p:nvSpPr>
            <p:spPr bwMode="auto">
              <a:xfrm>
                <a:off x="1979" y="3577"/>
                <a:ext cx="3222" cy="2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2">
                        <a:alpha val="62000"/>
                      </a:scheme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342900" indent="-342900" algn="l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algn="l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algn="l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algn="l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algn="l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defTabSz="914400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1200" dirty="0" smtClean="0">
                    <a:latin typeface="+mn-lt"/>
                    <a:cs typeface="Comic Sans MS"/>
                  </a:rPr>
                  <a:t>expanding bubble (Higgs condensates)</a:t>
                </a:r>
              </a:p>
            </p:txBody>
          </p:sp>
        </p:grpSp>
      </p:grpSp>
      <p:pic>
        <p:nvPicPr>
          <p:cNvPr id="53" name="Picture 5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75092" y="2355009"/>
            <a:ext cx="1748731" cy="1446588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pic>
        <p:nvPicPr>
          <p:cNvPr id="52" name="Picture 51" descr="rhoeta_small_global_2014.pdf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3" t="4255" b="7431"/>
          <a:stretch/>
        </p:blipFill>
        <p:spPr>
          <a:xfrm>
            <a:off x="5194918" y="2752309"/>
            <a:ext cx="2728894" cy="1494786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pic>
        <p:nvPicPr>
          <p:cNvPr id="51" name="Imag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"/>
          <a:stretch>
            <a:fillRect/>
          </a:stretch>
        </p:blipFill>
        <p:spPr bwMode="auto">
          <a:xfrm>
            <a:off x="6309465" y="3361524"/>
            <a:ext cx="2815815" cy="1487674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590718" y="2366329"/>
            <a:ext cx="645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Higgs</a:t>
            </a:r>
            <a:endParaRPr lang="en-US" sz="1400" b="1" i="1" dirty="0"/>
          </a:p>
        </p:txBody>
      </p:sp>
      <p:sp>
        <p:nvSpPr>
          <p:cNvPr id="55" name="TextBox 54"/>
          <p:cNvSpPr txBox="1"/>
          <p:nvPr/>
        </p:nvSpPr>
        <p:spPr>
          <a:xfrm>
            <a:off x="5458783" y="2806595"/>
            <a:ext cx="52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CPV</a:t>
            </a:r>
            <a:endParaRPr lang="en-US" sz="1400" b="1" i="1" dirty="0"/>
          </a:p>
        </p:txBody>
      </p:sp>
      <p:sp>
        <p:nvSpPr>
          <p:cNvPr id="56" name="TextBox 55"/>
          <p:cNvSpPr txBox="1"/>
          <p:nvPr/>
        </p:nvSpPr>
        <p:spPr>
          <a:xfrm>
            <a:off x="6328372" y="3333668"/>
            <a:ext cx="8499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B+L viol.</a:t>
            </a:r>
            <a:endParaRPr lang="en-US" sz="1400" b="1" i="1" dirty="0"/>
          </a:p>
        </p:txBody>
      </p:sp>
      <p:sp>
        <p:nvSpPr>
          <p:cNvPr id="17" name="Rectangle 16"/>
          <p:cNvSpPr/>
          <p:nvPr/>
        </p:nvSpPr>
        <p:spPr>
          <a:xfrm>
            <a:off x="4641874" y="2414063"/>
            <a:ext cx="553044" cy="260043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5518889" y="2867646"/>
            <a:ext cx="400728" cy="211839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6364620" y="3387892"/>
            <a:ext cx="694843" cy="203703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 descr="phaseTrans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629" y="4946249"/>
            <a:ext cx="2799035" cy="1857262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096016" y="2371599"/>
            <a:ext cx="48178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en-US" sz="5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219193" y="5177320"/>
            <a:ext cx="201244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0000FF"/>
                </a:solidFill>
              </a:rPr>
              <a:t>Baryogenesis</a:t>
            </a:r>
            <a:r>
              <a:rPr lang="en-US" sz="2200" dirty="0" smtClean="0">
                <a:solidFill>
                  <a:srgbClr val="0000FF"/>
                </a:solidFill>
              </a:rPr>
              <a:t>:</a:t>
            </a:r>
          </a:p>
          <a:p>
            <a:r>
              <a:rPr lang="en-US" sz="2200" dirty="0" smtClean="0"/>
              <a:t>SM not enough.</a:t>
            </a:r>
          </a:p>
          <a:p>
            <a:r>
              <a:rPr lang="en-US" sz="2200" dirty="0" smtClean="0"/>
              <a:t>Requires NP </a:t>
            </a:r>
          </a:p>
          <a:p>
            <a:r>
              <a:rPr lang="en-US" sz="2200" dirty="0" smtClean="0"/>
              <a:t>    @ </a:t>
            </a:r>
            <a:r>
              <a:rPr lang="en-US" sz="2200" dirty="0" err="1" smtClean="0"/>
              <a:t>TeV</a:t>
            </a:r>
            <a:r>
              <a:rPr lang="en-US" sz="2200" dirty="0" smtClean="0"/>
              <a:t> scale.</a:t>
            </a:r>
            <a:endParaRPr lang="en-US" sz="2200" dirty="0"/>
          </a:p>
        </p:txBody>
      </p:sp>
      <p:sp>
        <p:nvSpPr>
          <p:cNvPr id="60" name="TextBox 59"/>
          <p:cNvSpPr txBox="1"/>
          <p:nvPr/>
        </p:nvSpPr>
        <p:spPr>
          <a:xfrm>
            <a:off x="108397" y="3190848"/>
            <a:ext cx="8987957" cy="430887"/>
          </a:xfrm>
          <a:prstGeom prst="rect">
            <a:avLst/>
          </a:prstGeom>
          <a:solidFill>
            <a:srgbClr val="000090"/>
          </a:solidFill>
          <a:ln>
            <a:noFill/>
          </a:ln>
          <a:effectLst>
            <a:glow rad="317500">
              <a:srgbClr val="FFFF00">
                <a:alpha val="75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FF00"/>
                </a:solidFill>
              </a:rPr>
              <a:t>Do all matter-antimatter asymmetries originate from Higgs-Yukawa coupling?</a:t>
            </a:r>
            <a:endParaRPr lang="en-US" sz="2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6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  <p:bldP spid="16" grpId="0"/>
      <p:bldP spid="55" grpId="0"/>
      <p:bldP spid="56" grpId="0"/>
      <p:bldP spid="17" grpId="0" animBg="1"/>
      <p:bldP spid="57" grpId="0" animBg="1"/>
      <p:bldP spid="59" grpId="0" animBg="1"/>
      <p:bldP spid="5" grpId="0"/>
      <p:bldP spid="3" grpId="0"/>
      <p:bldP spid="6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207" y="901700"/>
            <a:ext cx="7473888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42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4210" y="2766999"/>
            <a:ext cx="8259790" cy="59850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How does CP Violation occur in B-meson decays?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98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C1F0-2793-4401-8A27-D50F5CC80905}" type="slidenum">
              <a:rPr lang="en-US"/>
              <a:pPr/>
              <a:t>6</a:t>
            </a:fld>
            <a:endParaRPr lang="en-US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28600" y="990601"/>
            <a:ext cx="441483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90099"/>
                </a:solidFill>
                <a:latin typeface="Lucida Calligraphy"/>
                <a:cs typeface="Lucida Calligraphy"/>
              </a:rPr>
              <a:t>L</a:t>
            </a:r>
            <a:r>
              <a:rPr lang="en-US" sz="2000" i="1" baseline="-25000" dirty="0">
                <a:solidFill>
                  <a:srgbClr val="990099"/>
                </a:solidFill>
                <a:cs typeface="Lucida Calligraphy"/>
              </a:rPr>
              <a:t>SM</a:t>
            </a:r>
            <a:r>
              <a:rPr lang="en-US" sz="2000" dirty="0">
                <a:solidFill>
                  <a:srgbClr val="990099"/>
                </a:solidFill>
              </a:rPr>
              <a:t>  contains:</a:t>
            </a:r>
          </a:p>
          <a:p>
            <a:r>
              <a:rPr lang="en-US" sz="2000" dirty="0" err="1">
                <a:solidFill>
                  <a:srgbClr val="990099"/>
                </a:solidFill>
                <a:latin typeface="Lucida Calligraphy"/>
                <a:cs typeface="Lucida Calligraphy"/>
              </a:rPr>
              <a:t>L</a:t>
            </a:r>
            <a:r>
              <a:rPr lang="en-US" sz="2000" i="1" baseline="-25000" dirty="0" err="1">
                <a:solidFill>
                  <a:srgbClr val="990099"/>
                </a:solidFill>
              </a:rPr>
              <a:t>Kinetic</a:t>
            </a:r>
            <a:r>
              <a:rPr lang="en-US" sz="2000" i="1" dirty="0">
                <a:solidFill>
                  <a:srgbClr val="990099"/>
                </a:solidFill>
              </a:rPr>
              <a:t>   : fermion </a:t>
            </a:r>
            <a:r>
              <a:rPr lang="en-US" sz="2000" i="1" dirty="0" smtClean="0">
                <a:solidFill>
                  <a:srgbClr val="990099"/>
                </a:solidFill>
              </a:rPr>
              <a:t>and gauge fields</a:t>
            </a:r>
            <a:endParaRPr lang="en-US" sz="2000" i="1" baseline="-25000" dirty="0">
              <a:solidFill>
                <a:srgbClr val="990099"/>
              </a:solidFill>
            </a:endParaRPr>
          </a:p>
          <a:p>
            <a:r>
              <a:rPr lang="en-US" sz="2000" dirty="0" err="1">
                <a:solidFill>
                  <a:srgbClr val="990099"/>
                </a:solidFill>
                <a:latin typeface="Lucida Calligraphy"/>
                <a:cs typeface="Lucida Calligraphy"/>
              </a:rPr>
              <a:t>L</a:t>
            </a:r>
            <a:r>
              <a:rPr lang="en-US" sz="2000" i="1" baseline="-25000" dirty="0" err="1">
                <a:solidFill>
                  <a:srgbClr val="990099"/>
                </a:solidFill>
              </a:rPr>
              <a:t>Higgs</a:t>
            </a:r>
            <a:r>
              <a:rPr lang="en-US" sz="2000" i="1" baseline="-25000" dirty="0">
                <a:solidFill>
                  <a:srgbClr val="990099"/>
                </a:solidFill>
              </a:rPr>
              <a:t>      </a:t>
            </a:r>
            <a:r>
              <a:rPr lang="en-US" sz="2000" i="1" dirty="0">
                <a:solidFill>
                  <a:srgbClr val="990099"/>
                </a:solidFill>
              </a:rPr>
              <a:t>: the Higgs potential</a:t>
            </a:r>
            <a:endParaRPr lang="en-US" sz="2000" i="1" baseline="-25000" dirty="0">
              <a:solidFill>
                <a:srgbClr val="990099"/>
              </a:solidFill>
            </a:endParaRPr>
          </a:p>
          <a:p>
            <a:r>
              <a:rPr lang="en-US" sz="2000" dirty="0" err="1">
                <a:solidFill>
                  <a:srgbClr val="990099"/>
                </a:solidFill>
                <a:latin typeface="Lucida Calligraphy"/>
                <a:cs typeface="Lucida Calligraphy"/>
              </a:rPr>
              <a:t>L</a:t>
            </a:r>
            <a:r>
              <a:rPr lang="en-US" sz="2000" i="1" baseline="-25000" dirty="0" err="1">
                <a:solidFill>
                  <a:srgbClr val="990099"/>
                </a:solidFill>
              </a:rPr>
              <a:t>Yukawa</a:t>
            </a:r>
            <a:r>
              <a:rPr lang="en-US" sz="2000" i="1" baseline="-25000" dirty="0">
                <a:solidFill>
                  <a:srgbClr val="990099"/>
                </a:solidFill>
              </a:rPr>
              <a:t>  </a:t>
            </a:r>
            <a:r>
              <a:rPr lang="en-US" sz="2000" i="1" dirty="0">
                <a:solidFill>
                  <a:srgbClr val="990099"/>
                </a:solidFill>
              </a:rPr>
              <a:t>: the Higgs – </a:t>
            </a:r>
            <a:r>
              <a:rPr lang="en-US" sz="2000" i="1" dirty="0" err="1">
                <a:solidFill>
                  <a:srgbClr val="990099"/>
                </a:solidFill>
              </a:rPr>
              <a:t>fermion</a:t>
            </a:r>
            <a:r>
              <a:rPr lang="en-US" sz="2000" i="1" dirty="0">
                <a:solidFill>
                  <a:srgbClr val="990099"/>
                </a:solidFill>
              </a:rPr>
              <a:t> interactions</a:t>
            </a:r>
            <a:endParaRPr lang="en-US" sz="2000" i="1" baseline="-25000" dirty="0">
              <a:solidFill>
                <a:srgbClr val="990099"/>
              </a:solidFill>
            </a:endParaRP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643438" y="928670"/>
            <a:ext cx="4429124" cy="1477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u="sng" dirty="0"/>
              <a:t>Plan:</a:t>
            </a:r>
          </a:p>
          <a:p>
            <a:pPr>
              <a:buFontTx/>
              <a:buChar char="•"/>
            </a:pPr>
            <a:r>
              <a:rPr lang="en-US" dirty="0"/>
              <a:t> Look at symmetry aspects of the </a:t>
            </a:r>
            <a:r>
              <a:rPr lang="en-US" dirty="0" err="1"/>
              <a:t>Lagrangian</a:t>
            </a:r>
            <a:endParaRPr lang="en-US" dirty="0"/>
          </a:p>
          <a:p>
            <a:pPr>
              <a:buFontTx/>
              <a:buChar char="•"/>
            </a:pPr>
            <a:r>
              <a:rPr lang="en-US" dirty="0"/>
              <a:t> How is CP violation implemented?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cs typeface="Arial" pitchFamily="34" charset="0"/>
              </a:rPr>
              <a:t>→ </a:t>
            </a:r>
            <a:r>
              <a:rPr lang="en-US" dirty="0"/>
              <a:t>Several “miracles” happen in symmetry     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    breaking</a:t>
            </a:r>
          </a:p>
        </p:txBody>
      </p:sp>
      <p:graphicFrame>
        <p:nvGraphicFramePr>
          <p:cNvPr id="7174" name="Object 6"/>
          <p:cNvGraphicFramePr>
            <a:graphicFrameLocks noChangeAspect="1"/>
          </p:cNvGraphicFramePr>
          <p:nvPr/>
        </p:nvGraphicFramePr>
        <p:xfrm>
          <a:off x="446088" y="2832100"/>
          <a:ext cx="6746875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6" name="Equation" r:id="rId4" imgW="3416040" imgH="228600" progId="Equation.3">
                  <p:embed/>
                </p:oleObj>
              </mc:Choice>
              <mc:Fallback>
                <p:oleObj name="Equation" r:id="rId4" imgW="34160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8" y="2832100"/>
                        <a:ext cx="6746875" cy="450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5" name="Line 7"/>
          <p:cNvSpPr>
            <a:spLocks noChangeShapeType="1"/>
          </p:cNvSpPr>
          <p:nvPr/>
        </p:nvSpPr>
        <p:spPr bwMode="auto">
          <a:xfrm flipV="1">
            <a:off x="762000" y="152400"/>
            <a:ext cx="609600" cy="457200"/>
          </a:xfrm>
          <a:prstGeom prst="line">
            <a:avLst/>
          </a:prstGeom>
          <a:noFill/>
          <a:ln w="25400">
            <a:solidFill>
              <a:srgbClr val="FFFF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 fontScale="90000"/>
          </a:bodyPr>
          <a:lstStyle/>
          <a:p>
            <a:r>
              <a:rPr lang="en-US" sz="3200"/>
              <a:t>CP in the Standard Model Lagrangian</a:t>
            </a:r>
            <a:br>
              <a:rPr lang="en-US" sz="3200"/>
            </a:br>
            <a:r>
              <a:rPr lang="en-US" sz="2400"/>
              <a:t>(The origin of the CKM-matrix)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381000" y="2438400"/>
            <a:ext cx="37042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6600"/>
                </a:solidFill>
              </a:rPr>
              <a:t>Standard Model gauge symmetry:</a:t>
            </a: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457200" y="3300413"/>
            <a:ext cx="5546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Note Immediately: The weak part is explicitly parity violating</a:t>
            </a:r>
          </a:p>
        </p:txBody>
      </p:sp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685800" y="3786190"/>
            <a:ext cx="6958034" cy="2752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u="sng" dirty="0">
                <a:solidFill>
                  <a:srgbClr val="000099"/>
                </a:solidFill>
              </a:rPr>
              <a:t>Outline</a:t>
            </a:r>
            <a:r>
              <a:rPr lang="en-US" sz="2000" u="sng" dirty="0" smtClean="0">
                <a:solidFill>
                  <a:srgbClr val="000099"/>
                </a:solidFill>
              </a:rPr>
              <a:t>:</a:t>
            </a:r>
            <a:endParaRPr lang="en-US" sz="2000" dirty="0">
              <a:solidFill>
                <a:srgbClr val="000099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rgbClr val="000099"/>
                </a:solidFill>
              </a:rPr>
              <a:t> Introduce </a:t>
            </a:r>
            <a:r>
              <a:rPr lang="en-US" sz="2000" dirty="0">
                <a:solidFill>
                  <a:srgbClr val="000099"/>
                </a:solidFill>
              </a:rPr>
              <a:t>the fermion fields in the SM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smtClean="0">
                <a:solidFill>
                  <a:srgbClr val="000099"/>
                </a:solidFill>
                <a:cs typeface="Lucida Calligraphy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Lucida Calligraphy"/>
                <a:cs typeface="Lucida Calligraphy"/>
              </a:rPr>
              <a:t>L</a:t>
            </a:r>
            <a:r>
              <a:rPr lang="en-US" sz="2400" i="1" baseline="-25000" dirty="0" err="1" smtClean="0">
                <a:solidFill>
                  <a:srgbClr val="000099"/>
                </a:solidFill>
              </a:rPr>
              <a:t>Kinetic</a:t>
            </a:r>
            <a:r>
              <a:rPr lang="en-US" sz="2400" dirty="0" smtClean="0">
                <a:solidFill>
                  <a:srgbClr val="000099"/>
                </a:solidFill>
              </a:rPr>
              <a:t>  </a:t>
            </a:r>
            <a:r>
              <a:rPr lang="en-US" sz="2000" dirty="0" smtClean="0">
                <a:solidFill>
                  <a:srgbClr val="000099"/>
                </a:solidFill>
              </a:rPr>
              <a:t> </a:t>
            </a:r>
            <a:r>
              <a:rPr lang="en-US" sz="2000" dirty="0">
                <a:solidFill>
                  <a:srgbClr val="000099"/>
                </a:solidFill>
              </a:rPr>
              <a:t>: local gauge invariance : fermions </a:t>
            </a:r>
            <a:r>
              <a:rPr lang="en-US" sz="2000" dirty="0">
                <a:solidFill>
                  <a:srgbClr val="000099"/>
                </a:solidFill>
                <a:cs typeface="Arial" pitchFamily="34" charset="0"/>
              </a:rPr>
              <a:t>↔ bosons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smtClean="0">
                <a:solidFill>
                  <a:srgbClr val="000099"/>
                </a:solidFill>
                <a:cs typeface="Lucida Calligraphy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Lucida Calligraphy"/>
                <a:cs typeface="Lucida Calligraphy"/>
              </a:rPr>
              <a:t>L</a:t>
            </a:r>
            <a:r>
              <a:rPr lang="en-US" sz="2400" i="1" baseline="-25000" dirty="0" err="1" smtClean="0">
                <a:solidFill>
                  <a:srgbClr val="000099"/>
                </a:solidFill>
                <a:cs typeface="Arial" pitchFamily="34" charset="0"/>
              </a:rPr>
              <a:t>Higgs</a:t>
            </a:r>
            <a:r>
              <a:rPr lang="en-US" sz="2400" dirty="0" smtClean="0">
                <a:solidFill>
                  <a:srgbClr val="000099"/>
                </a:solidFill>
                <a:cs typeface="Arial" pitchFamily="34" charset="0"/>
              </a:rPr>
              <a:t>  </a:t>
            </a:r>
            <a:r>
              <a:rPr lang="en-US" sz="2000" dirty="0" smtClean="0">
                <a:solidFill>
                  <a:srgbClr val="000099"/>
                </a:solidFill>
                <a:cs typeface="Arial" pitchFamily="34" charset="0"/>
              </a:rPr>
              <a:t>   </a:t>
            </a:r>
            <a:r>
              <a:rPr lang="en-US" sz="2000" dirty="0">
                <a:solidFill>
                  <a:srgbClr val="000099"/>
                </a:solidFill>
                <a:cs typeface="Arial" pitchFamily="34" charset="0"/>
              </a:rPr>
              <a:t>: spontaneous symmetry breaking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smtClean="0">
                <a:solidFill>
                  <a:srgbClr val="000099"/>
                </a:solidFill>
                <a:cs typeface="Lucida Calligraphy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Lucida Calligraphy"/>
                <a:cs typeface="Lucida Calligraphy"/>
              </a:rPr>
              <a:t>L</a:t>
            </a:r>
            <a:r>
              <a:rPr lang="en-US" sz="2400" i="1" baseline="-25000" dirty="0" err="1" smtClean="0">
                <a:solidFill>
                  <a:srgbClr val="000099"/>
                </a:solidFill>
                <a:cs typeface="Arial" pitchFamily="34" charset="0"/>
              </a:rPr>
              <a:t>Yukawa</a:t>
            </a:r>
            <a:r>
              <a:rPr lang="en-US" sz="2000" dirty="0" smtClean="0">
                <a:solidFill>
                  <a:srgbClr val="000099"/>
                </a:solidFill>
                <a:cs typeface="Arial" pitchFamily="34" charset="0"/>
              </a:rPr>
              <a:t>  </a:t>
            </a:r>
            <a:r>
              <a:rPr lang="en-US" sz="2000" dirty="0">
                <a:solidFill>
                  <a:srgbClr val="000099"/>
                </a:solidFill>
                <a:cs typeface="Arial" pitchFamily="34" charset="0"/>
              </a:rPr>
              <a:t>: the origin of fermion masses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rgbClr val="000099"/>
                </a:solidFill>
                <a:cs typeface="Arial" pitchFamily="34" charset="0"/>
              </a:rPr>
              <a:t> V</a:t>
            </a:r>
            <a:r>
              <a:rPr lang="en-US" sz="2000" i="1" baseline="-25000" dirty="0" smtClean="0">
                <a:solidFill>
                  <a:srgbClr val="000099"/>
                </a:solidFill>
                <a:cs typeface="Arial" pitchFamily="34" charset="0"/>
              </a:rPr>
              <a:t>CKM</a:t>
            </a:r>
            <a:r>
              <a:rPr lang="en-US" sz="2000" dirty="0" smtClean="0">
                <a:solidFill>
                  <a:srgbClr val="000099"/>
                </a:solidFill>
                <a:cs typeface="Arial" pitchFamily="34" charset="0"/>
              </a:rPr>
              <a:t>         : </a:t>
            </a:r>
            <a:r>
              <a:rPr lang="en-US" sz="2000" dirty="0">
                <a:solidFill>
                  <a:srgbClr val="000099"/>
                </a:solidFill>
                <a:cs typeface="Arial" pitchFamily="34" charset="0"/>
              </a:rPr>
              <a:t>CP violation </a:t>
            </a:r>
          </a:p>
        </p:txBody>
      </p:sp>
    </p:spTree>
    <p:extLst>
      <p:ext uri="{BB962C8B-B14F-4D97-AF65-F5344CB8AC3E}">
        <p14:creationId xmlns:p14="http://schemas.microsoft.com/office/powerpoint/2010/main" val="1074596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F2EA9-8927-428D-8EB8-46B7F66B90C2}" type="slidenum">
              <a:rPr lang="en-US"/>
              <a:pPr/>
              <a:t>7</a:t>
            </a:fld>
            <a:endParaRPr lang="en-US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Standard Model Lagrangian</a:t>
            </a: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1039753" y="1562536"/>
            <a:ext cx="7993732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  <a:cs typeface="Arial" pitchFamily="34" charset="0"/>
              </a:rPr>
              <a:t>•</a:t>
            </a:r>
            <a:r>
              <a:rPr lang="en-US" sz="2000" dirty="0">
                <a:solidFill>
                  <a:schemeClr val="accent2"/>
                </a:solidFill>
                <a:cs typeface="Arial" pitchFamily="34" charset="0"/>
              </a:rPr>
              <a:t>I</a:t>
            </a:r>
            <a:r>
              <a:rPr lang="en-US" sz="2000" dirty="0">
                <a:solidFill>
                  <a:schemeClr val="accent2"/>
                </a:solidFill>
              </a:rPr>
              <a:t>ntroduce the massless fermion fields</a:t>
            </a:r>
          </a:p>
          <a:p>
            <a:r>
              <a:rPr lang="en-US" sz="2000" dirty="0" smtClean="0">
                <a:solidFill>
                  <a:schemeClr val="accent2"/>
                </a:solidFill>
              </a:rPr>
              <a:t>•</a:t>
            </a:r>
            <a:r>
              <a:rPr lang="en-US" sz="2000" dirty="0">
                <a:solidFill>
                  <a:schemeClr val="accent2"/>
                </a:solidFill>
              </a:rPr>
              <a:t>Require local gauge invariance  </a:t>
            </a:r>
            <a:r>
              <a:rPr lang="en-US" sz="2000" dirty="0" smtClean="0">
                <a:solidFill>
                  <a:schemeClr val="accent2"/>
                </a:solidFill>
              </a:rPr>
              <a:t>=&gt; </a:t>
            </a:r>
            <a:r>
              <a:rPr lang="en-US" sz="2000" dirty="0">
                <a:solidFill>
                  <a:schemeClr val="accent2"/>
                </a:solidFill>
              </a:rPr>
              <a:t>gives rise to existence of gauge bosons</a:t>
            </a:r>
            <a:endParaRPr lang="en-US" sz="2000" i="1" dirty="0">
              <a:solidFill>
                <a:schemeClr val="accent2"/>
              </a:solidFill>
            </a:endParaRPr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1037338" y="2687706"/>
            <a:ext cx="5481646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  <a:cs typeface="Arial" pitchFamily="34" charset="0"/>
              </a:rPr>
              <a:t>•</a:t>
            </a:r>
            <a:r>
              <a:rPr lang="en-US" sz="2000" dirty="0">
                <a:solidFill>
                  <a:schemeClr val="accent2"/>
                </a:solidFill>
                <a:cs typeface="Arial" pitchFamily="34" charset="0"/>
              </a:rPr>
              <a:t>I</a:t>
            </a:r>
            <a:r>
              <a:rPr lang="en-US" sz="2000" dirty="0">
                <a:solidFill>
                  <a:schemeClr val="accent2"/>
                </a:solidFill>
              </a:rPr>
              <a:t>ntroduce Higgs potential with </a:t>
            </a:r>
            <a:r>
              <a:rPr lang="en-US" sz="2000" i="1" dirty="0">
                <a:solidFill>
                  <a:schemeClr val="accent2"/>
                </a:solidFill>
                <a:latin typeface="Times New Roman" pitchFamily="18" charset="0"/>
              </a:rPr>
              <a:t>&lt;</a:t>
            </a:r>
            <a:r>
              <a:rPr lang="en-US" sz="2000" i="1" dirty="0">
                <a:solidFill>
                  <a:schemeClr val="accent2"/>
                </a:solidFill>
                <a:latin typeface="Symbol" pitchFamily="18" charset="2"/>
              </a:rPr>
              <a:t>f</a:t>
            </a:r>
            <a:r>
              <a:rPr lang="en-US" sz="2000" i="1" dirty="0">
                <a:solidFill>
                  <a:schemeClr val="accent2"/>
                </a:solidFill>
                <a:latin typeface="Times New Roman" pitchFamily="18" charset="0"/>
              </a:rPr>
              <a:t>&gt; ≠ </a:t>
            </a:r>
            <a:r>
              <a:rPr lang="en-US" sz="2000" i="1" dirty="0" smtClean="0">
                <a:solidFill>
                  <a:schemeClr val="accent2"/>
                </a:solidFill>
                <a:latin typeface="Times New Roman" pitchFamily="18" charset="0"/>
              </a:rPr>
              <a:t>0</a:t>
            </a:r>
          </a:p>
          <a:p>
            <a:r>
              <a:rPr lang="en-US" sz="2000" dirty="0" smtClean="0">
                <a:solidFill>
                  <a:schemeClr val="accent2"/>
                </a:solidFill>
              </a:rPr>
              <a:t>•Spontaneous symmetry breaking</a:t>
            </a:r>
            <a:endParaRPr lang="en-US" sz="2000" i="1" baseline="-250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1142389" y="3887518"/>
            <a:ext cx="577594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  <a:cs typeface="Arial" pitchFamily="34" charset="0"/>
              </a:rPr>
              <a:t>•</a:t>
            </a:r>
            <a:r>
              <a:rPr lang="en-US" sz="2000" dirty="0">
                <a:solidFill>
                  <a:schemeClr val="accent2"/>
                </a:solidFill>
                <a:cs typeface="Arial" pitchFamily="34" charset="0"/>
              </a:rPr>
              <a:t>A</a:t>
            </a:r>
            <a:r>
              <a:rPr lang="en-US" sz="2000" dirty="0">
                <a:solidFill>
                  <a:schemeClr val="accent2"/>
                </a:solidFill>
              </a:rPr>
              <a:t>d hoc interactions between Higgs field &amp; fermions</a:t>
            </a:r>
          </a:p>
        </p:txBody>
      </p:sp>
      <p:sp>
        <p:nvSpPr>
          <p:cNvPr id="55307" name="Text Box 11"/>
          <p:cNvSpPr txBox="1">
            <a:spLocks noChangeArrowheads="1"/>
          </p:cNvSpPr>
          <p:nvPr/>
        </p:nvSpPr>
        <p:spPr bwMode="auto">
          <a:xfrm>
            <a:off x="2314767" y="4751577"/>
            <a:ext cx="6767530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  <a:cs typeface="Arial" pitchFamily="34" charset="0"/>
              </a:rPr>
              <a:t>•  </a:t>
            </a:r>
            <a:r>
              <a:rPr lang="en-US" sz="2000" dirty="0">
                <a:solidFill>
                  <a:schemeClr val="accent2"/>
                </a:solidFill>
                <a:cs typeface="Arial" pitchFamily="34" charset="0"/>
              </a:rPr>
              <a:t>f</a:t>
            </a:r>
            <a:r>
              <a:rPr lang="en-US" sz="2000" dirty="0">
                <a:solidFill>
                  <a:schemeClr val="accent2"/>
                </a:solidFill>
              </a:rPr>
              <a:t>ermion weak </a:t>
            </a:r>
            <a:r>
              <a:rPr lang="en-US" sz="2000" dirty="0" err="1">
                <a:solidFill>
                  <a:schemeClr val="accent2"/>
                </a:solidFill>
              </a:rPr>
              <a:t>eigenstates</a:t>
            </a:r>
            <a:r>
              <a:rPr lang="en-US" sz="2000" dirty="0">
                <a:solidFill>
                  <a:schemeClr val="accent2"/>
                </a:solidFill>
              </a:rPr>
              <a:t>: 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     </a:t>
            </a:r>
            <a:r>
              <a:rPr lang="en-US" sz="2000" dirty="0" smtClean="0">
                <a:solidFill>
                  <a:schemeClr val="accent2"/>
                </a:solidFill>
              </a:rPr>
              <a:t> -- </a:t>
            </a:r>
            <a:r>
              <a:rPr lang="en-US" sz="2000" dirty="0">
                <a:solidFill>
                  <a:schemeClr val="accent2"/>
                </a:solidFill>
              </a:rPr>
              <a:t>mass matrix is (3x3) non-diagonal </a:t>
            </a:r>
          </a:p>
          <a:p>
            <a:r>
              <a:rPr lang="en-US" sz="2000" dirty="0" smtClean="0">
                <a:solidFill>
                  <a:schemeClr val="accent2"/>
                </a:solidFill>
              </a:rPr>
              <a:t>•  </a:t>
            </a:r>
            <a:r>
              <a:rPr lang="en-US" sz="2000" dirty="0">
                <a:solidFill>
                  <a:schemeClr val="accent2"/>
                </a:solidFill>
              </a:rPr>
              <a:t>fermion mass </a:t>
            </a:r>
            <a:r>
              <a:rPr lang="en-US" sz="2000" dirty="0" err="1">
                <a:solidFill>
                  <a:schemeClr val="accent2"/>
                </a:solidFill>
              </a:rPr>
              <a:t>eigenstates</a:t>
            </a:r>
            <a:r>
              <a:rPr lang="en-US" sz="2000" dirty="0">
                <a:solidFill>
                  <a:schemeClr val="accent2"/>
                </a:solidFill>
              </a:rPr>
              <a:t>: 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     </a:t>
            </a:r>
            <a:r>
              <a:rPr lang="en-US" sz="2000" dirty="0" smtClean="0">
                <a:solidFill>
                  <a:schemeClr val="accent2"/>
                </a:solidFill>
              </a:rPr>
              <a:t> -- </a:t>
            </a:r>
            <a:r>
              <a:rPr lang="en-US" sz="2000" dirty="0">
                <a:solidFill>
                  <a:schemeClr val="accent2"/>
                </a:solidFill>
              </a:rPr>
              <a:t>mass matrix is (3x3) diagonal</a:t>
            </a:r>
            <a:r>
              <a:rPr lang="en-US" sz="2000" dirty="0">
                <a:solidFill>
                  <a:srgbClr val="990099"/>
                </a:solidFill>
              </a:rPr>
              <a:t>              </a:t>
            </a:r>
            <a:endParaRPr lang="en-US" sz="2000" i="1" baseline="-25000" dirty="0">
              <a:solidFill>
                <a:srgbClr val="990099"/>
              </a:solidFill>
              <a:latin typeface="Times New Roman" pitchFamily="18" charset="0"/>
            </a:endParaRPr>
          </a:p>
        </p:txBody>
      </p:sp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1186080" y="6243536"/>
            <a:ext cx="398057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</a:rPr>
              <a:t>in </a:t>
            </a:r>
            <a:r>
              <a:rPr lang="en-US" sz="2000" dirty="0">
                <a:solidFill>
                  <a:schemeClr val="accent2"/>
                </a:solidFill>
              </a:rPr>
              <a:t>mass </a:t>
            </a:r>
            <a:r>
              <a:rPr lang="en-US" sz="2000" dirty="0" err="1">
                <a:solidFill>
                  <a:schemeClr val="accent2"/>
                </a:solidFill>
              </a:rPr>
              <a:t>eigenstates</a:t>
            </a:r>
            <a:r>
              <a:rPr lang="en-US" sz="2000" dirty="0">
                <a:solidFill>
                  <a:schemeClr val="accent2"/>
                </a:solidFill>
              </a:rPr>
              <a:t>:   CKM – matrix</a:t>
            </a:r>
            <a:r>
              <a:rPr lang="en-US" sz="2000" dirty="0">
                <a:solidFill>
                  <a:srgbClr val="990099"/>
                </a:solidFill>
              </a:rPr>
              <a:t> </a:t>
            </a:r>
            <a:endParaRPr lang="en-US" sz="2000" i="1" baseline="-25000" dirty="0">
              <a:solidFill>
                <a:srgbClr val="990099"/>
              </a:solidFill>
              <a:latin typeface="Times New Roman" pitchFamily="18" charset="0"/>
            </a:endParaRPr>
          </a:p>
        </p:txBody>
      </p:sp>
      <p:sp>
        <p:nvSpPr>
          <p:cNvPr id="55309" name="Text Box 13"/>
          <p:cNvSpPr txBox="1">
            <a:spLocks noChangeArrowheads="1"/>
          </p:cNvSpPr>
          <p:nvPr/>
        </p:nvSpPr>
        <p:spPr bwMode="auto">
          <a:xfrm>
            <a:off x="5699125" y="3160713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 sz="1800"/>
          </a:p>
        </p:txBody>
      </p:sp>
      <p:graphicFrame>
        <p:nvGraphicFramePr>
          <p:cNvPr id="55310" name="Object 14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567394" y="2743200"/>
          <a:ext cx="3505200" cy="27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478" name="Equation" r:id="rId4" imgW="3111480" imgH="241200" progId="Equation.3">
                  <p:embed/>
                </p:oleObj>
              </mc:Choice>
              <mc:Fallback>
                <p:oleObj name="Equation" r:id="rId4" imgW="31114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7394" y="2743200"/>
                        <a:ext cx="3505200" cy="273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13" name="AutoShape 17"/>
          <p:cNvSpPr>
            <a:spLocks/>
          </p:cNvSpPr>
          <p:nvPr/>
        </p:nvSpPr>
        <p:spPr bwMode="auto">
          <a:xfrm>
            <a:off x="5348294" y="2667000"/>
            <a:ext cx="152400" cy="685800"/>
          </a:xfrm>
          <a:prstGeom prst="rightBrace">
            <a:avLst>
              <a:gd name="adj1" fmla="val 375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55314" name="Text Box 18"/>
          <p:cNvSpPr txBox="1">
            <a:spLocks noChangeArrowheads="1"/>
          </p:cNvSpPr>
          <p:nvPr/>
        </p:nvSpPr>
        <p:spPr bwMode="auto">
          <a:xfrm>
            <a:off x="5759480" y="3048000"/>
            <a:ext cx="324531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993300"/>
                </a:solidFill>
              </a:rPr>
              <a:t>The W</a:t>
            </a:r>
            <a:r>
              <a:rPr lang="en-US" sz="1600" baseline="30000" dirty="0">
                <a:solidFill>
                  <a:srgbClr val="993300"/>
                </a:solidFill>
              </a:rPr>
              <a:t>+</a:t>
            </a:r>
            <a:r>
              <a:rPr lang="en-US" sz="1600" dirty="0">
                <a:solidFill>
                  <a:srgbClr val="993300"/>
                </a:solidFill>
              </a:rPr>
              <a:t>, W</a:t>
            </a:r>
            <a:r>
              <a:rPr lang="en-US" sz="1600" baseline="30000" dirty="0">
                <a:solidFill>
                  <a:srgbClr val="993300"/>
                </a:solidFill>
              </a:rPr>
              <a:t>-</a:t>
            </a:r>
            <a:r>
              <a:rPr lang="en-US" sz="1600" dirty="0">
                <a:solidFill>
                  <a:srgbClr val="993300"/>
                </a:solidFill>
              </a:rPr>
              <a:t>,Z</a:t>
            </a:r>
            <a:r>
              <a:rPr lang="en-US" sz="1600" baseline="30000" dirty="0">
                <a:solidFill>
                  <a:srgbClr val="993300"/>
                </a:solidFill>
              </a:rPr>
              <a:t>0</a:t>
            </a:r>
            <a:r>
              <a:rPr lang="en-US" sz="1600" dirty="0">
                <a:solidFill>
                  <a:srgbClr val="993300"/>
                </a:solidFill>
              </a:rPr>
              <a:t> bosons acquire a mass</a:t>
            </a:r>
          </a:p>
        </p:txBody>
      </p:sp>
      <p:sp>
        <p:nvSpPr>
          <p:cNvPr id="55315" name="Text Box 19"/>
          <p:cNvSpPr txBox="1">
            <a:spLocks noChangeArrowheads="1"/>
          </p:cNvSpPr>
          <p:nvPr/>
        </p:nvSpPr>
        <p:spPr bwMode="auto">
          <a:xfrm>
            <a:off x="1600200" y="2209800"/>
            <a:ext cx="198240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6600"/>
                </a:solidFill>
              </a:rPr>
              <a:t>=&gt; CP Conserving</a:t>
            </a:r>
          </a:p>
        </p:txBody>
      </p:sp>
      <p:sp>
        <p:nvSpPr>
          <p:cNvPr id="55316" name="Text Box 20"/>
          <p:cNvSpPr txBox="1">
            <a:spLocks noChangeArrowheads="1"/>
          </p:cNvSpPr>
          <p:nvPr/>
        </p:nvSpPr>
        <p:spPr bwMode="auto">
          <a:xfrm>
            <a:off x="1655138" y="3304486"/>
            <a:ext cx="198240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6600"/>
                </a:solidFill>
              </a:rPr>
              <a:t>=&gt; CP Conserving</a:t>
            </a:r>
          </a:p>
        </p:txBody>
      </p:sp>
      <p:sp>
        <p:nvSpPr>
          <p:cNvPr id="55318" name="Text Box 22"/>
          <p:cNvSpPr txBox="1">
            <a:spLocks noChangeArrowheads="1"/>
          </p:cNvSpPr>
          <p:nvPr/>
        </p:nvSpPr>
        <p:spPr bwMode="auto">
          <a:xfrm>
            <a:off x="1655694" y="4191000"/>
            <a:ext cx="375859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=&gt; CP violating with a single phase</a:t>
            </a:r>
          </a:p>
        </p:txBody>
      </p:sp>
      <p:sp>
        <p:nvSpPr>
          <p:cNvPr id="55319" name="AutoShape 23"/>
          <p:cNvSpPr>
            <a:spLocks/>
          </p:cNvSpPr>
          <p:nvPr/>
        </p:nvSpPr>
        <p:spPr bwMode="auto">
          <a:xfrm>
            <a:off x="6629416" y="4876800"/>
            <a:ext cx="228600" cy="533400"/>
          </a:xfrm>
          <a:prstGeom prst="rightBrace">
            <a:avLst>
              <a:gd name="adj1" fmla="val 19444"/>
              <a:gd name="adj2" fmla="val 51736"/>
            </a:avLst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55320" name="AutoShape 24"/>
          <p:cNvSpPr>
            <a:spLocks/>
          </p:cNvSpPr>
          <p:nvPr/>
        </p:nvSpPr>
        <p:spPr bwMode="auto">
          <a:xfrm>
            <a:off x="6629416" y="5486400"/>
            <a:ext cx="228600" cy="533400"/>
          </a:xfrm>
          <a:prstGeom prst="rightBrace">
            <a:avLst>
              <a:gd name="adj1" fmla="val 19444"/>
              <a:gd name="adj2" fmla="val 50000"/>
            </a:avLst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55321" name="Text Box 25"/>
          <p:cNvSpPr txBox="1">
            <a:spLocks noChangeArrowheads="1"/>
          </p:cNvSpPr>
          <p:nvPr/>
        </p:nvSpPr>
        <p:spPr bwMode="auto">
          <a:xfrm>
            <a:off x="6897716" y="4953000"/>
            <a:ext cx="17462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=&gt; CP-violating</a:t>
            </a:r>
          </a:p>
        </p:txBody>
      </p:sp>
      <p:sp>
        <p:nvSpPr>
          <p:cNvPr id="55322" name="Text Box 26"/>
          <p:cNvSpPr txBox="1">
            <a:spLocks noChangeArrowheads="1"/>
          </p:cNvSpPr>
          <p:nvPr/>
        </p:nvSpPr>
        <p:spPr bwMode="auto">
          <a:xfrm>
            <a:off x="6924706" y="5562600"/>
            <a:ext cx="20764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6600"/>
                </a:solidFill>
              </a:rPr>
              <a:t>=&gt; CP-conserving!</a:t>
            </a:r>
          </a:p>
        </p:txBody>
      </p:sp>
      <p:sp>
        <p:nvSpPr>
          <p:cNvPr id="55323" name="Text Box 27"/>
          <p:cNvSpPr txBox="1">
            <a:spLocks noChangeArrowheads="1"/>
          </p:cNvSpPr>
          <p:nvPr/>
        </p:nvSpPr>
        <p:spPr bwMode="auto">
          <a:xfrm>
            <a:off x="5029200" y="6248400"/>
            <a:ext cx="375859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=&gt; CP violating with a single phase</a:t>
            </a: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29" y="1013486"/>
            <a:ext cx="4559300" cy="2921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42" y="1619206"/>
            <a:ext cx="762000" cy="2540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04" y="2721390"/>
            <a:ext cx="673100" cy="2921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47" y="3969636"/>
            <a:ext cx="863600" cy="254000"/>
          </a:xfrm>
          <a:prstGeom prst="rect">
            <a:avLst/>
          </a:prstGeom>
        </p:spPr>
      </p:pic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59" y="6310518"/>
            <a:ext cx="762000" cy="2540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38" y="4826000"/>
            <a:ext cx="2006600" cy="254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54594" y="908380"/>
            <a:ext cx="4821798" cy="485824"/>
          </a:xfrm>
          <a:prstGeom prst="rect">
            <a:avLst/>
          </a:prstGeom>
          <a:noFill/>
          <a:ln w="12700">
            <a:solidFill>
              <a:srgbClr val="99009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37" y="157718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90099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>
              <a:solidFill>
                <a:srgbClr val="990099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8590" y="62435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90099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>
              <a:solidFill>
                <a:srgbClr val="990099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8279" y="476833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90099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>
              <a:solidFill>
                <a:srgbClr val="990099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8985" y="267572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90099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>
              <a:solidFill>
                <a:srgbClr val="990099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655" y="391059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90099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>
              <a:solidFill>
                <a:srgbClr val="99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127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9A7BE-E41F-4C33-9C26-36B72D02278F}" type="slidenum">
              <a:rPr lang="en-US"/>
              <a:pPr/>
              <a:t>8</a:t>
            </a:fld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Fields: Notation</a:t>
            </a:r>
          </a:p>
        </p:txBody>
      </p:sp>
      <p:sp>
        <p:nvSpPr>
          <p:cNvPr id="5144" name="Text Box 24"/>
          <p:cNvSpPr txBox="1">
            <a:spLocks noChangeArrowheads="1"/>
          </p:cNvSpPr>
          <p:nvPr/>
        </p:nvSpPr>
        <p:spPr bwMode="auto">
          <a:xfrm>
            <a:off x="304800" y="1676400"/>
            <a:ext cx="9902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u="sng" dirty="0">
                <a:solidFill>
                  <a:srgbClr val="FF0000"/>
                </a:solidFill>
              </a:rPr>
              <a:t>Quarks:</a:t>
            </a:r>
          </a:p>
        </p:txBody>
      </p:sp>
      <p:sp>
        <p:nvSpPr>
          <p:cNvPr id="5145" name="Text Box 25"/>
          <p:cNvSpPr txBox="1">
            <a:spLocks noChangeArrowheads="1"/>
          </p:cNvSpPr>
          <p:nvPr/>
        </p:nvSpPr>
        <p:spPr bwMode="auto">
          <a:xfrm>
            <a:off x="304800" y="4267200"/>
            <a:ext cx="10770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u="sng" dirty="0">
                <a:solidFill>
                  <a:srgbClr val="FF0000"/>
                </a:solidFill>
              </a:rPr>
              <a:t>Leptons:</a:t>
            </a:r>
          </a:p>
        </p:txBody>
      </p:sp>
      <p:sp>
        <p:nvSpPr>
          <p:cNvPr id="5146" name="Text Box 26"/>
          <p:cNvSpPr txBox="1">
            <a:spLocks noChangeArrowheads="1"/>
          </p:cNvSpPr>
          <p:nvPr/>
        </p:nvSpPr>
        <p:spPr bwMode="auto">
          <a:xfrm>
            <a:off x="228600" y="5943600"/>
            <a:ext cx="13928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u="sng" dirty="0">
                <a:solidFill>
                  <a:srgbClr val="FF0000"/>
                </a:solidFill>
              </a:rPr>
              <a:t>Scalar field:</a:t>
            </a:r>
          </a:p>
        </p:txBody>
      </p:sp>
      <p:sp>
        <p:nvSpPr>
          <p:cNvPr id="5168" name="Text Box 48"/>
          <p:cNvSpPr txBox="1">
            <a:spLocks noChangeArrowheads="1"/>
          </p:cNvSpPr>
          <p:nvPr/>
        </p:nvSpPr>
        <p:spPr bwMode="auto">
          <a:xfrm>
            <a:off x="1600200" y="2057400"/>
            <a:ext cx="40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800" dirty="0"/>
              <a:t> </a:t>
            </a:r>
          </a:p>
        </p:txBody>
      </p:sp>
      <p:sp>
        <p:nvSpPr>
          <p:cNvPr id="5169" name="Text Box 49"/>
          <p:cNvSpPr txBox="1">
            <a:spLocks noChangeArrowheads="1"/>
          </p:cNvSpPr>
          <p:nvPr/>
        </p:nvSpPr>
        <p:spPr bwMode="auto">
          <a:xfrm>
            <a:off x="4953000" y="3429000"/>
            <a:ext cx="40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800"/>
              <a:t> </a:t>
            </a:r>
          </a:p>
        </p:txBody>
      </p:sp>
      <p:sp>
        <p:nvSpPr>
          <p:cNvPr id="5170" name="Text Box 50"/>
          <p:cNvSpPr txBox="1">
            <a:spLocks noChangeArrowheads="1"/>
          </p:cNvSpPr>
          <p:nvPr/>
        </p:nvSpPr>
        <p:spPr bwMode="auto">
          <a:xfrm>
            <a:off x="1600200" y="3429000"/>
            <a:ext cx="40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800"/>
              <a:t> </a:t>
            </a:r>
          </a:p>
        </p:txBody>
      </p:sp>
      <p:sp>
        <p:nvSpPr>
          <p:cNvPr id="5171" name="Text Box 51"/>
          <p:cNvSpPr txBox="1">
            <a:spLocks noChangeArrowheads="1"/>
          </p:cNvSpPr>
          <p:nvPr/>
        </p:nvSpPr>
        <p:spPr bwMode="auto">
          <a:xfrm>
            <a:off x="1600200" y="4267200"/>
            <a:ext cx="40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800"/>
              <a:t> </a:t>
            </a:r>
          </a:p>
        </p:txBody>
      </p:sp>
      <p:sp>
        <p:nvSpPr>
          <p:cNvPr id="5172" name="Text Box 52"/>
          <p:cNvSpPr txBox="1">
            <a:spLocks noChangeArrowheads="1"/>
          </p:cNvSpPr>
          <p:nvPr/>
        </p:nvSpPr>
        <p:spPr bwMode="auto">
          <a:xfrm>
            <a:off x="1714480" y="5143512"/>
            <a:ext cx="40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800"/>
              <a:t> </a:t>
            </a:r>
          </a:p>
        </p:txBody>
      </p:sp>
      <p:sp>
        <p:nvSpPr>
          <p:cNvPr id="5173" name="Text Box 53"/>
          <p:cNvSpPr txBox="1">
            <a:spLocks noChangeArrowheads="1"/>
          </p:cNvSpPr>
          <p:nvPr/>
        </p:nvSpPr>
        <p:spPr bwMode="auto">
          <a:xfrm>
            <a:off x="5029200" y="5181600"/>
            <a:ext cx="40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800" dirty="0"/>
              <a:t> </a:t>
            </a:r>
          </a:p>
        </p:txBody>
      </p:sp>
      <p:sp>
        <p:nvSpPr>
          <p:cNvPr id="5174" name="Text Box 54"/>
          <p:cNvSpPr txBox="1">
            <a:spLocks noChangeArrowheads="1"/>
          </p:cNvSpPr>
          <p:nvPr/>
        </p:nvSpPr>
        <p:spPr bwMode="auto">
          <a:xfrm>
            <a:off x="1752600" y="6019800"/>
            <a:ext cx="40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800"/>
              <a:t> </a:t>
            </a:r>
          </a:p>
        </p:txBody>
      </p:sp>
      <p:sp>
        <p:nvSpPr>
          <p:cNvPr id="5175" name="Text Box 55"/>
          <p:cNvSpPr txBox="1">
            <a:spLocks noChangeArrowheads="1"/>
          </p:cNvSpPr>
          <p:nvPr/>
        </p:nvSpPr>
        <p:spPr bwMode="auto">
          <a:xfrm>
            <a:off x="7696200" y="228600"/>
            <a:ext cx="1258888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Q = T</a:t>
            </a:r>
            <a:r>
              <a:rPr lang="en-US" sz="1800" baseline="-25000"/>
              <a:t>3</a:t>
            </a:r>
            <a:r>
              <a:rPr lang="en-US" sz="1800"/>
              <a:t> + Y</a:t>
            </a:r>
          </a:p>
        </p:txBody>
      </p:sp>
      <p:sp>
        <p:nvSpPr>
          <p:cNvPr id="5176" name="Text Box 56"/>
          <p:cNvSpPr txBox="1">
            <a:spLocks noChangeArrowheads="1"/>
          </p:cNvSpPr>
          <p:nvPr/>
        </p:nvSpPr>
        <p:spPr bwMode="auto">
          <a:xfrm>
            <a:off x="228600" y="2286000"/>
            <a:ext cx="1305165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/>
              <a:t>Under SU2:</a:t>
            </a:r>
          </a:p>
          <a:p>
            <a:r>
              <a:rPr lang="en-US" sz="1000"/>
              <a:t>Left handed doublets</a:t>
            </a:r>
          </a:p>
          <a:p>
            <a:r>
              <a:rPr lang="en-US" sz="1000"/>
              <a:t>Right hander singlets </a:t>
            </a:r>
          </a:p>
        </p:txBody>
      </p:sp>
      <p:sp>
        <p:nvSpPr>
          <p:cNvPr id="5177" name="Text Box 57"/>
          <p:cNvSpPr txBox="1">
            <a:spLocks noChangeArrowheads="1"/>
          </p:cNvSpPr>
          <p:nvPr/>
        </p:nvSpPr>
        <p:spPr bwMode="auto">
          <a:xfrm>
            <a:off x="5791200" y="5857892"/>
            <a:ext cx="3068638" cy="954107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990099"/>
                </a:solidFill>
              </a:rPr>
              <a:t>Note:</a:t>
            </a:r>
          </a:p>
          <a:p>
            <a:r>
              <a:rPr lang="en-US" sz="1400" dirty="0">
                <a:solidFill>
                  <a:srgbClr val="990099"/>
                </a:solidFill>
              </a:rPr>
              <a:t>Interaction representation: standard model interaction is independent of generation </a:t>
            </a:r>
            <a:r>
              <a:rPr lang="en-US" sz="1400" dirty="0" smtClean="0">
                <a:solidFill>
                  <a:srgbClr val="990099"/>
                </a:solidFill>
              </a:rPr>
              <a:t>number. Why 3???</a:t>
            </a:r>
            <a:endParaRPr lang="en-US" sz="1400" dirty="0">
              <a:solidFill>
                <a:srgbClr val="990099"/>
              </a:solidFill>
            </a:endParaRP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5562600" y="5181600"/>
            <a:ext cx="533400" cy="533400"/>
            <a:chOff x="3504" y="3072"/>
            <a:chExt cx="336" cy="336"/>
          </a:xfrm>
        </p:grpSpPr>
        <p:sp>
          <p:nvSpPr>
            <p:cNvPr id="5178" name="Line 58"/>
            <p:cNvSpPr>
              <a:spLocks noChangeShapeType="1"/>
            </p:cNvSpPr>
            <p:nvPr/>
          </p:nvSpPr>
          <p:spPr bwMode="auto">
            <a:xfrm flipV="1">
              <a:off x="3504" y="3072"/>
              <a:ext cx="336" cy="336"/>
            </a:xfrm>
            <a:prstGeom prst="line">
              <a:avLst/>
            </a:prstGeom>
            <a:noFill/>
            <a:ln w="12700">
              <a:solidFill>
                <a:srgbClr val="990000"/>
              </a:solidFill>
              <a:prstDash val="dash"/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5179" name="Line 59"/>
            <p:cNvSpPr>
              <a:spLocks noChangeShapeType="1"/>
            </p:cNvSpPr>
            <p:nvPr/>
          </p:nvSpPr>
          <p:spPr bwMode="auto">
            <a:xfrm>
              <a:off x="3504" y="3072"/>
              <a:ext cx="336" cy="336"/>
            </a:xfrm>
            <a:prstGeom prst="line">
              <a:avLst/>
            </a:prstGeom>
            <a:noFill/>
            <a:ln w="12700">
              <a:solidFill>
                <a:srgbClr val="990000"/>
              </a:solidFill>
              <a:prstDash val="dash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nl-NL"/>
            </a:p>
          </p:txBody>
        </p:sp>
      </p:grpSp>
      <p:sp>
        <p:nvSpPr>
          <p:cNvPr id="5182" name="Text Box 62"/>
          <p:cNvSpPr txBox="1">
            <a:spLocks noChangeArrowheads="1"/>
          </p:cNvSpPr>
          <p:nvPr/>
        </p:nvSpPr>
        <p:spPr bwMode="auto">
          <a:xfrm>
            <a:off x="304800" y="914400"/>
            <a:ext cx="15240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u="sng" dirty="0">
                <a:solidFill>
                  <a:srgbClr val="FF0000"/>
                </a:solidFill>
              </a:rPr>
              <a:t>Fermions:</a:t>
            </a:r>
          </a:p>
        </p:txBody>
      </p:sp>
      <p:sp>
        <p:nvSpPr>
          <p:cNvPr id="5186" name="Line 66"/>
          <p:cNvSpPr>
            <a:spLocks noChangeShapeType="1"/>
          </p:cNvSpPr>
          <p:nvPr/>
        </p:nvSpPr>
        <p:spPr bwMode="auto">
          <a:xfrm>
            <a:off x="0" y="5791200"/>
            <a:ext cx="90678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lgDash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5187" name="Line 67"/>
          <p:cNvSpPr>
            <a:spLocks noChangeShapeType="1"/>
          </p:cNvSpPr>
          <p:nvPr/>
        </p:nvSpPr>
        <p:spPr bwMode="auto">
          <a:xfrm>
            <a:off x="0" y="3962400"/>
            <a:ext cx="90678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lgDash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5188" name="Line 68"/>
          <p:cNvSpPr>
            <a:spLocks noChangeShapeType="1"/>
          </p:cNvSpPr>
          <p:nvPr/>
        </p:nvSpPr>
        <p:spPr bwMode="auto">
          <a:xfrm>
            <a:off x="76200" y="1600200"/>
            <a:ext cx="90678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lgDash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866665"/>
            <a:ext cx="7126289" cy="5588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995630" y="1662112"/>
            <a:ext cx="4801563" cy="1760993"/>
            <a:chOff x="1956910" y="1662112"/>
            <a:chExt cx="4801563" cy="1760993"/>
          </a:xfrm>
        </p:grpSpPr>
        <p:sp>
          <p:nvSpPr>
            <p:cNvPr id="5129" name="Line 9"/>
            <p:cNvSpPr>
              <a:spLocks noChangeShapeType="1"/>
            </p:cNvSpPr>
            <p:nvPr/>
          </p:nvSpPr>
          <p:spPr bwMode="auto">
            <a:xfrm flipV="1">
              <a:off x="4744264" y="2569670"/>
              <a:ext cx="205955" cy="271655"/>
            </a:xfrm>
            <a:prstGeom prst="line">
              <a:avLst/>
            </a:prstGeom>
            <a:noFill/>
            <a:ln w="9525">
              <a:solidFill>
                <a:srgbClr val="990000"/>
              </a:solidFill>
              <a:round/>
              <a:headEnd/>
              <a:tailEnd type="triangle" w="lg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5130" name="Line 10"/>
            <p:cNvSpPr>
              <a:spLocks noChangeShapeType="1"/>
            </p:cNvSpPr>
            <p:nvPr/>
          </p:nvSpPr>
          <p:spPr bwMode="auto">
            <a:xfrm flipH="1" flipV="1">
              <a:off x="5150452" y="2577815"/>
              <a:ext cx="0" cy="380317"/>
            </a:xfrm>
            <a:prstGeom prst="line">
              <a:avLst/>
            </a:prstGeom>
            <a:noFill/>
            <a:ln w="9525">
              <a:solidFill>
                <a:srgbClr val="990000"/>
              </a:solidFill>
              <a:round/>
              <a:headEnd/>
              <a:tailEnd type="triangle" w="lg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5131" name="Line 11"/>
            <p:cNvSpPr>
              <a:spLocks noChangeShapeType="1"/>
            </p:cNvSpPr>
            <p:nvPr/>
          </p:nvSpPr>
          <p:spPr bwMode="auto">
            <a:xfrm flipH="1">
              <a:off x="5039345" y="1871513"/>
              <a:ext cx="274606" cy="271655"/>
            </a:xfrm>
            <a:prstGeom prst="line">
              <a:avLst/>
            </a:prstGeom>
            <a:noFill/>
            <a:ln w="9525">
              <a:solidFill>
                <a:srgbClr val="99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5132" name="Line 12"/>
            <p:cNvSpPr>
              <a:spLocks noChangeShapeType="1"/>
            </p:cNvSpPr>
            <p:nvPr/>
          </p:nvSpPr>
          <p:spPr bwMode="auto">
            <a:xfrm flipH="1" flipV="1">
              <a:off x="5438613" y="2461230"/>
              <a:ext cx="0" cy="217324"/>
            </a:xfrm>
            <a:prstGeom prst="line">
              <a:avLst/>
            </a:prstGeom>
            <a:noFill/>
            <a:ln w="9525">
              <a:solidFill>
                <a:srgbClr val="990000"/>
              </a:solidFill>
              <a:round/>
              <a:headEnd/>
              <a:tailEnd type="triangle" w="lg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5133" name="Text Box 13"/>
            <p:cNvSpPr txBox="1">
              <a:spLocks noChangeArrowheads="1"/>
            </p:cNvSpPr>
            <p:nvPr/>
          </p:nvSpPr>
          <p:spPr bwMode="auto">
            <a:xfrm>
              <a:off x="5248706" y="2631261"/>
              <a:ext cx="729423" cy="304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990000"/>
                  </a:solidFill>
                </a:rPr>
                <a:t>SU(3)</a:t>
              </a:r>
              <a:r>
                <a:rPr lang="en-US" sz="1400" baseline="-25000" dirty="0">
                  <a:solidFill>
                    <a:srgbClr val="990000"/>
                  </a:solidFill>
                </a:rPr>
                <a:t>C</a:t>
              </a:r>
              <a:endParaRPr lang="en-US" sz="1400" dirty="0">
                <a:solidFill>
                  <a:srgbClr val="990000"/>
                </a:solidFill>
              </a:endParaRPr>
            </a:p>
          </p:txBody>
        </p:sp>
        <p:sp>
          <p:nvSpPr>
            <p:cNvPr id="5134" name="Line 14"/>
            <p:cNvSpPr>
              <a:spLocks noChangeShapeType="1"/>
            </p:cNvSpPr>
            <p:nvPr/>
          </p:nvSpPr>
          <p:spPr bwMode="auto">
            <a:xfrm flipH="1" flipV="1">
              <a:off x="5753594" y="2469153"/>
              <a:ext cx="205955" cy="271655"/>
            </a:xfrm>
            <a:prstGeom prst="line">
              <a:avLst/>
            </a:prstGeom>
            <a:noFill/>
            <a:ln w="9525">
              <a:solidFill>
                <a:srgbClr val="99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5135" name="Text Box 15"/>
            <p:cNvSpPr txBox="1">
              <a:spLocks noChangeArrowheads="1"/>
            </p:cNvSpPr>
            <p:nvPr/>
          </p:nvSpPr>
          <p:spPr bwMode="auto">
            <a:xfrm>
              <a:off x="5856387" y="2672673"/>
              <a:ext cx="710829" cy="304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990000"/>
                  </a:solidFill>
                </a:rPr>
                <a:t>SU(2)</a:t>
              </a:r>
              <a:r>
                <a:rPr lang="en-US" sz="1400" baseline="-25000" dirty="0">
                  <a:solidFill>
                    <a:srgbClr val="990000"/>
                  </a:solidFill>
                </a:rPr>
                <a:t>L</a:t>
              </a:r>
              <a:endParaRPr lang="en-US" sz="1400" dirty="0">
                <a:solidFill>
                  <a:srgbClr val="990000"/>
                </a:solidFill>
              </a:endParaRPr>
            </a:p>
          </p:txBody>
        </p:sp>
        <p:sp>
          <p:nvSpPr>
            <p:cNvPr id="5137" name="Line 17"/>
            <p:cNvSpPr>
              <a:spLocks noChangeShapeType="1"/>
            </p:cNvSpPr>
            <p:nvPr/>
          </p:nvSpPr>
          <p:spPr bwMode="auto">
            <a:xfrm flipH="1" flipV="1">
              <a:off x="6244020" y="2511487"/>
              <a:ext cx="205955" cy="108662"/>
            </a:xfrm>
            <a:prstGeom prst="line">
              <a:avLst/>
            </a:prstGeom>
            <a:noFill/>
            <a:ln w="9525">
              <a:solidFill>
                <a:srgbClr val="990000"/>
              </a:solidFill>
              <a:round/>
              <a:headEnd/>
              <a:tailEnd type="triangle" w="lg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5138" name="Text Box 18"/>
            <p:cNvSpPr txBox="1">
              <a:spLocks noChangeArrowheads="1"/>
            </p:cNvSpPr>
            <p:nvPr/>
          </p:nvSpPr>
          <p:spPr bwMode="auto">
            <a:xfrm>
              <a:off x="6422367" y="2483879"/>
              <a:ext cx="336106" cy="366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rgbClr val="990000"/>
                  </a:solidFill>
                </a:rPr>
                <a:t>Y</a:t>
              </a:r>
            </a:p>
          </p:txBody>
        </p:sp>
        <p:sp>
          <p:nvSpPr>
            <p:cNvPr id="5139" name="Text Box 19"/>
            <p:cNvSpPr txBox="1">
              <a:spLocks noChangeArrowheads="1"/>
            </p:cNvSpPr>
            <p:nvPr/>
          </p:nvSpPr>
          <p:spPr bwMode="auto">
            <a:xfrm>
              <a:off x="4332355" y="2739948"/>
              <a:ext cx="823818" cy="518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990000"/>
                  </a:solidFill>
                </a:rPr>
                <a:t>Left-</a:t>
              </a:r>
            </a:p>
            <a:p>
              <a:r>
                <a:rPr lang="en-US" sz="1400" dirty="0">
                  <a:solidFill>
                    <a:srgbClr val="990000"/>
                  </a:solidFill>
                </a:rPr>
                <a:t> handed</a:t>
              </a:r>
            </a:p>
          </p:txBody>
        </p:sp>
        <p:sp>
          <p:nvSpPr>
            <p:cNvPr id="5140" name="Text Box 20"/>
            <p:cNvSpPr txBox="1">
              <a:spLocks noChangeArrowheads="1"/>
            </p:cNvSpPr>
            <p:nvPr/>
          </p:nvSpPr>
          <p:spPr bwMode="auto">
            <a:xfrm>
              <a:off x="5050191" y="2905829"/>
              <a:ext cx="1021192" cy="517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990000"/>
                  </a:solidFill>
                </a:rPr>
                <a:t>generation</a:t>
              </a:r>
            </a:p>
            <a:p>
              <a:r>
                <a:rPr lang="en-US" sz="1400" dirty="0">
                  <a:solidFill>
                    <a:srgbClr val="990000"/>
                  </a:solidFill>
                </a:rPr>
                <a:t>index</a:t>
              </a:r>
            </a:p>
          </p:txBody>
        </p:sp>
        <p:sp>
          <p:nvSpPr>
            <p:cNvPr id="5141" name="Text Box 21"/>
            <p:cNvSpPr txBox="1">
              <a:spLocks noChangeArrowheads="1"/>
            </p:cNvSpPr>
            <p:nvPr/>
          </p:nvSpPr>
          <p:spPr bwMode="auto">
            <a:xfrm>
              <a:off x="5269162" y="1662112"/>
              <a:ext cx="1364449" cy="304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990000"/>
                  </a:solidFill>
                </a:rPr>
                <a:t>Interaction rep.</a:t>
              </a:r>
            </a:p>
          </p:txBody>
        </p:sp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6910" y="2032699"/>
              <a:ext cx="4483100" cy="635000"/>
            </a:xfrm>
            <a:prstGeom prst="rect">
              <a:avLst/>
            </a:prstGeom>
          </p:spPr>
        </p:pic>
      </p:grp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625" y="4289992"/>
            <a:ext cx="4889500" cy="6350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6032560"/>
            <a:ext cx="2781300" cy="6223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880" y="3488534"/>
            <a:ext cx="1676400" cy="3175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00" y="3488534"/>
            <a:ext cx="1892300" cy="3175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5254094"/>
            <a:ext cx="1536700" cy="3175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710" y="5267450"/>
            <a:ext cx="3937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689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4A6C-79EF-4523-9751-E8E33021C133}" type="slidenum">
              <a:rPr lang="en-US"/>
              <a:pPr/>
              <a:t>9</a:t>
            </a:fld>
            <a:endParaRPr lang="en-US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Fields: Notation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81000" y="990600"/>
            <a:ext cx="11721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u="sng" dirty="0"/>
              <a:t>Explicitly: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285720" y="2857496"/>
            <a:ext cx="32515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Similarly for the quark </a:t>
            </a:r>
            <a:r>
              <a:rPr lang="en-US" dirty="0" err="1"/>
              <a:t>singlets</a:t>
            </a:r>
            <a:r>
              <a:rPr lang="en-US" dirty="0"/>
              <a:t>: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320458" y="5845750"/>
            <a:ext cx="37514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And similarly the (charged) </a:t>
            </a:r>
            <a:r>
              <a:rPr lang="en-US" dirty="0" err="1"/>
              <a:t>singlets</a:t>
            </a:r>
            <a:r>
              <a:rPr lang="en-US" dirty="0"/>
              <a:t>: 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285720" y="4357694"/>
            <a:ext cx="26479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The left handed leptons:</a:t>
            </a:r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285720" y="1371600"/>
            <a:ext cx="33264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The left handed quark doublet :</a:t>
            </a:r>
          </a:p>
        </p:txBody>
      </p:sp>
      <p:sp>
        <p:nvSpPr>
          <p:cNvPr id="10256" name="Text Box 16"/>
          <p:cNvSpPr txBox="1">
            <a:spLocks noChangeArrowheads="1"/>
          </p:cNvSpPr>
          <p:nvPr/>
        </p:nvSpPr>
        <p:spPr bwMode="auto">
          <a:xfrm>
            <a:off x="7696200" y="228600"/>
            <a:ext cx="1258888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Q = T</a:t>
            </a:r>
            <a:r>
              <a:rPr lang="en-US" sz="1800" baseline="-25000"/>
              <a:t>3</a:t>
            </a:r>
            <a:r>
              <a:rPr lang="en-US" sz="1800"/>
              <a:t> + Y</a:t>
            </a:r>
          </a:p>
        </p:txBody>
      </p: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674" y="1902325"/>
            <a:ext cx="2138713" cy="6477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064" y="3399311"/>
            <a:ext cx="998534" cy="7747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384" y="4831003"/>
            <a:ext cx="2218312" cy="6477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50" y="4840576"/>
            <a:ext cx="4566353" cy="7112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642" y="5922982"/>
            <a:ext cx="2644134" cy="2921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856" y="5973782"/>
            <a:ext cx="798302" cy="241300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31" y="1878573"/>
            <a:ext cx="6057281" cy="7239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07" y="3315708"/>
            <a:ext cx="5979984" cy="1016000"/>
          </a:xfrm>
          <a:prstGeom prst="rect">
            <a:avLst/>
          </a:prstGeom>
        </p:spPr>
      </p:pic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307758" y="6391850"/>
            <a:ext cx="31085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</a:t>
            </a:r>
            <a:r>
              <a:rPr lang="en-US" dirty="0" smtClean="0"/>
              <a:t>Repeat for three generations.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402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6053</TotalTime>
  <Words>4132</Words>
  <Application>Microsoft Macintosh PowerPoint</Application>
  <PresentationFormat>On-screen Show (4:3)</PresentationFormat>
  <Paragraphs>588</Paragraphs>
  <Slides>57</Slides>
  <Notes>27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60" baseType="lpstr">
      <vt:lpstr>Office Theme</vt:lpstr>
      <vt:lpstr>Photo Editor Photo</vt:lpstr>
      <vt:lpstr>Equation</vt:lpstr>
      <vt:lpstr>CP Violation in the Standard Model</vt:lpstr>
      <vt:lpstr>CP in the Standard Model Lagrangian (The origin of the CKM-matrix)</vt:lpstr>
      <vt:lpstr>Lagrangian and Hermeticity</vt:lpstr>
      <vt:lpstr>Structure of a Lagrangian</vt:lpstr>
      <vt:lpstr>Transformation Properties</vt:lpstr>
      <vt:lpstr>CP in the Standard Model Lagrangian (The origin of the CKM-matrix)</vt:lpstr>
      <vt:lpstr>The Standard Model Lagrangian</vt:lpstr>
      <vt:lpstr>Fields: Notation</vt:lpstr>
      <vt:lpstr>Fields: Notation</vt:lpstr>
      <vt:lpstr>Intermezzo: Local Gauge Invariance in a single transparancy </vt:lpstr>
      <vt:lpstr>                                         :The Kinetic Part</vt:lpstr>
      <vt:lpstr>                                         :The Kinetic Part</vt:lpstr>
      <vt:lpstr>PowerPoint Presentation</vt:lpstr>
      <vt:lpstr>                                               : The Higgs Potential</vt:lpstr>
      <vt:lpstr>                                           : The Yukawa Part</vt:lpstr>
      <vt:lpstr>                                           : The Yukawa Part</vt:lpstr>
      <vt:lpstr>                                           : The Yukawa Part</vt:lpstr>
      <vt:lpstr>                                           : The Yukawa Part</vt:lpstr>
      <vt:lpstr>                                           : The Yukawa Part</vt:lpstr>
      <vt:lpstr>So far, so good…?</vt:lpstr>
      <vt:lpstr>Hope not…</vt:lpstr>
      <vt:lpstr>                                 : The Fermion Masses</vt:lpstr>
      <vt:lpstr>                                 : The Fermion Masses</vt:lpstr>
      <vt:lpstr>                                 : The Fermion Masses</vt:lpstr>
      <vt:lpstr>                                 : The Charged Current</vt:lpstr>
      <vt:lpstr>Charged Currents</vt:lpstr>
      <vt:lpstr>Flavour Changing Neutral Currents - skip</vt:lpstr>
      <vt:lpstr>Where were we?                                                                       </vt:lpstr>
      <vt:lpstr>The Standard Model Lagrangian (recap)</vt:lpstr>
      <vt:lpstr>Flavour Changing Quark Interactions</vt:lpstr>
      <vt:lpstr>Flavour Changing Quark Interactions</vt:lpstr>
      <vt:lpstr>Flavour Changing Quark Interactions</vt:lpstr>
      <vt:lpstr>Flavour Changing Quark Interactions</vt:lpstr>
      <vt:lpstr>Flavour Changing Quark Interactions</vt:lpstr>
      <vt:lpstr>Flavour Changing Quark Interactions</vt:lpstr>
      <vt:lpstr>Flavour Changing Quark Interactions</vt:lpstr>
      <vt:lpstr>Quark field re-phasing</vt:lpstr>
      <vt:lpstr>The LEP collider @ CERN</vt:lpstr>
      <vt:lpstr>The lepton sector (Intermezzo)</vt:lpstr>
      <vt:lpstr>Lepton mixing and neutrino oscillations</vt:lpstr>
      <vt:lpstr>Indian Yoga…</vt:lpstr>
      <vt:lpstr>Russian Yoga…</vt:lpstr>
      <vt:lpstr>Rephasing Invariants</vt:lpstr>
      <vt:lpstr>Rephasing Invariants</vt:lpstr>
      <vt:lpstr>The Unitarity Triangle</vt:lpstr>
      <vt:lpstr>The CKM Matrix VCKM</vt:lpstr>
      <vt:lpstr>The CKM Matrix VCKM</vt:lpstr>
      <vt:lpstr>The CKM Matrix VCKM</vt:lpstr>
      <vt:lpstr>CP Violation and quark masses</vt:lpstr>
      <vt:lpstr>The Amount of CP Violation</vt:lpstr>
      <vt:lpstr>Mass Patterns</vt:lpstr>
      <vt:lpstr>In Summary…</vt:lpstr>
      <vt:lpstr>PowerPoint Presentation</vt:lpstr>
      <vt:lpstr>PowerPoint Presentation</vt:lpstr>
      <vt:lpstr>The Baryogenesis Puzzle</vt:lpstr>
      <vt:lpstr>PowerPoint Presentation</vt:lpstr>
      <vt:lpstr>Next Lecture</vt:lpstr>
    </vt:vector>
  </TitlesOfParts>
  <Company>Nikhef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Topical Lectures</dc:title>
  <dc:creator>Marcel Merk</dc:creator>
  <cp:lastModifiedBy>Marcel Merk</cp:lastModifiedBy>
  <cp:revision>237</cp:revision>
  <dcterms:created xsi:type="dcterms:W3CDTF">2016-10-17T11:13:56Z</dcterms:created>
  <dcterms:modified xsi:type="dcterms:W3CDTF">2016-12-13T20:38:25Z</dcterms:modified>
</cp:coreProperties>
</file>