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25" r:id="rId2"/>
    <p:sldId id="545" r:id="rId3"/>
    <p:sldId id="256" r:id="rId4"/>
    <p:sldId id="470" r:id="rId5"/>
    <p:sldId id="469" r:id="rId6"/>
    <p:sldId id="433" r:id="rId7"/>
    <p:sldId id="522" r:id="rId8"/>
    <p:sldId id="524" r:id="rId9"/>
    <p:sldId id="538" r:id="rId10"/>
    <p:sldId id="517" r:id="rId11"/>
    <p:sldId id="540" r:id="rId12"/>
    <p:sldId id="471" r:id="rId13"/>
    <p:sldId id="530" r:id="rId14"/>
    <p:sldId id="533" r:id="rId15"/>
    <p:sldId id="541" r:id="rId16"/>
    <p:sldId id="526" r:id="rId17"/>
    <p:sldId id="450" r:id="rId18"/>
    <p:sldId id="528" r:id="rId19"/>
    <p:sldId id="542" r:id="rId20"/>
    <p:sldId id="544" r:id="rId21"/>
    <p:sldId id="257" r:id="rId22"/>
    <p:sldId id="527" r:id="rId23"/>
    <p:sldId id="482" r:id="rId24"/>
    <p:sldId id="492" r:id="rId25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AB0B2-EDD3-4E2B-8819-39DD264D80F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067BB-4983-44C8-AE2E-98879C30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17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4C1A7-CD0E-0E4F-9DFB-6457089D870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68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4C1A7-CD0E-0E4F-9DFB-6457089D87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89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D9031-7A8F-C543-8D85-60FF87EDE8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82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171DB-37D6-2E16-48D5-B4E6A89A2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56452-F31E-DEAA-CD70-19985A766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52093-22D2-168C-A011-D5128F1FF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9D779-5B17-4A0C-BECB-50B74180C580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AF0F3-48F7-4250-B495-F306B0199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F9100-1423-6FE5-40E7-0D058452D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8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8A28-54D1-75D6-820F-02D37F3AF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D8FB83-52FE-FE6E-D2AB-ACB0FFE52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492AC-8960-D6A6-4D9A-78FED4421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9D91-A8E2-4923-AC80-CD02D24A96BF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8C5FB-37D8-611E-8E51-43B582E76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D8E10-8F6F-3DBC-A533-DA00CD0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67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A50978-0685-7CD0-05D9-D52AB5280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37D8E-661C-C4FF-D0F0-2F3A65839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5FFFB-201B-E104-4C18-B8F55364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397FC-50AD-489E-A398-A43DBECB16CD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80FCD-2C69-7705-785D-6CF63EF6C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5DCCD-EB0F-83D4-48EB-253526EBC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16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C4FC4-EC21-6B08-4CB7-03360AB4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FFB67-4056-8902-5380-88CED1702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3B275-F4B9-85B8-2B93-1D533CB6B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2176-5E5E-4A7C-97A6-46A4EA023CD5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32ACC-E486-5085-6CAA-1AE7EA400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B326D-9254-7ED5-48CE-D02FCB855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0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8E56A-CBAC-0FD9-9518-2837D2BDC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69E9F-56A8-F143-7E10-FD1CBF1B2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C8217-39B3-F535-D2E7-6C85F22E4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2932E-C10E-457A-B1F3-475C4E029C89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10AAA-CBC8-2DF2-3D20-14EB5047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DEAF2-92E0-709F-F9C7-ED60F717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0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C3FE-E33A-B878-4DD1-C83631F3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D2743-7242-FDE3-F8EE-7E16ECD126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14030-6770-1021-200E-DD54AD875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D2E74-F6E9-81A9-3351-7EE684777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A4975-604C-4CA0-852F-12F23EA0634A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E9179-39DB-D25D-A11C-3C07F08E8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C9BE6-8506-75CA-056B-3A50BCE5E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6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418E7-8283-36D7-1478-A8D53E411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41CD2-ADEE-FC33-ABB8-34F92EE10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64E49-42E3-A860-B6CE-469931E7D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001D4-0AEC-84C1-4971-6BBD0618E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80C446-BF16-2D7C-F360-BA7CEF4CEE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A4D2D6-CC50-4286-5454-5656C1675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2F419-E298-435F-937D-C18B543BD8D2}" type="datetime1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4FC15F-86C5-1DF0-70C6-7471C9C1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A416B4-BA57-D35C-B783-C5B121FD0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19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20C6-9E8D-B13E-8070-4F0F407CE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42D45-4BBA-CE84-8F1D-E2A5CF61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984D-DD32-445C-9EB6-C13BF8FEFF65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A1D2D2-38B4-44BD-FEBA-9B2EAC07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686D9-68EC-897C-D1ED-50CCBDAB8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52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FC1202-F9E7-8C27-02B8-21E5B213A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6D54-3709-4BB4-857F-8939184E112C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C979B4-22A7-34FC-C3F3-3E80CFE6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AED3A-A652-55D6-42AD-1D02ACF0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58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0A93D-98BB-9FD0-745E-A95BC4385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94B51-BBAB-30D6-EF90-35DBCE009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E477A-9318-DA4F-B316-3A551DC44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B9BF1-9DC8-87D5-EC44-8E0D1352F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93EF-CA21-4F5F-BE29-51336A64AB83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A0C50C-8548-0CB9-A05C-58DE63A19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38896-3B89-8285-2585-167C2711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6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5AE0F-8C22-CD83-1350-704710DCF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53C3B-0B37-3FDA-4C4E-3692744103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EA3DB9-E6A8-5414-AD1C-7B99CFB24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83864-8F8F-F1E2-A5D3-9791303DE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1BD0-1F89-4FB3-B23C-ECDDC16699CE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F33BA-678F-8EBD-59E4-6EB0A89AA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9D975-547F-2F65-CE6B-FB7D37A0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7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455B72-63A0-362E-A919-321027F2F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18D50-280F-F9BF-C9B5-C91EEB518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FF6D1-0E64-7FC2-47F1-3FDA90664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2DBA-0C1B-400F-B061-E249FBAE0F95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4EA57-5395-3513-69C4-754886747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849D3-CB30-996C-1214-E42FB0052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66C9F-E955-4593-969A-98F4DDE0F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5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1.wdp"/><Relationship Id="rId5" Type="http://schemas.microsoft.com/office/2007/relationships/hdphoto" Target="../media/hdphoto3.wdp"/><Relationship Id="rId10" Type="http://schemas.openxmlformats.org/officeDocument/2006/relationships/image" Target="../media/image33.png"/><Relationship Id="rId4" Type="http://schemas.openxmlformats.org/officeDocument/2006/relationships/image" Target="../media/image35.png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8" Type="http://schemas.openxmlformats.org/officeDocument/2006/relationships/image" Target="../media/image1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10" Type="http://schemas.openxmlformats.org/officeDocument/2006/relationships/image" Target="../media/image126.png"/><Relationship Id="rId19" Type="http://schemas.openxmlformats.org/officeDocument/2006/relationships/image" Target="../media/image3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.png"/><Relationship Id="rId3" Type="http://schemas.openxmlformats.org/officeDocument/2006/relationships/image" Target="../media/image780.png"/><Relationship Id="rId7" Type="http://schemas.openxmlformats.org/officeDocument/2006/relationships/image" Target="../media/image161.png"/><Relationship Id="rId12" Type="http://schemas.openxmlformats.org/officeDocument/2006/relationships/image" Target="../media/image10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5.png"/><Relationship Id="rId6" Type="http://schemas.openxmlformats.org/officeDocument/2006/relationships/image" Target="../media/image810.png"/><Relationship Id="rId5" Type="http://schemas.openxmlformats.org/officeDocument/2006/relationships/image" Target="../media/image800.png"/><Relationship Id="rId10" Type="http://schemas.openxmlformats.org/officeDocument/2006/relationships/image" Target="../media/image164.png"/><Relationship Id="rId9" Type="http://schemas.openxmlformats.org/officeDocument/2006/relationships/image" Target="../media/image168.png"/><Relationship Id="rId4" Type="http://schemas.openxmlformats.org/officeDocument/2006/relationships/image" Target="../media/image790.pn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17" Type="http://schemas.openxmlformats.org/officeDocument/2006/relationships/image" Target="../media/image560.png"/><Relationship Id="rId2" Type="http://schemas.openxmlformats.org/officeDocument/2006/relationships/image" Target="../media/image34.png"/><Relationship Id="rId16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1.wdp"/><Relationship Id="rId5" Type="http://schemas.microsoft.com/office/2007/relationships/hdphoto" Target="../media/hdphoto3.wdp"/><Relationship Id="rId15" Type="http://schemas.openxmlformats.org/officeDocument/2006/relationships/image" Target="../media/image41.png"/><Relationship Id="rId10" Type="http://schemas.openxmlformats.org/officeDocument/2006/relationships/image" Target="../media/image33.png"/><Relationship Id="rId4" Type="http://schemas.openxmlformats.org/officeDocument/2006/relationships/image" Target="../media/image35.png"/><Relationship Id="rId9" Type="http://schemas.microsoft.com/office/2007/relationships/hdphoto" Target="../media/hdphoto5.wdp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BA8E-187F-4FB1-AA0C-9597F379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62782"/>
            <a:ext cx="12145564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Current state and future prospects </a:t>
            </a:r>
            <a:br>
              <a:rPr lang="en-US" dirty="0"/>
            </a:br>
            <a:r>
              <a:rPr lang="en-US" dirty="0"/>
              <a:t>of the NL-</a:t>
            </a:r>
            <a:r>
              <a:rPr lang="en-US" dirty="0" err="1"/>
              <a:t>eEDM</a:t>
            </a:r>
            <a:r>
              <a:rPr lang="en-US" dirty="0"/>
              <a:t> experiment</a:t>
            </a:r>
            <a:endParaRPr lang="LID4096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208031-519F-CBB2-811E-9B9D72F2C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0353"/>
            <a:ext cx="1631618" cy="73764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098E53-0A08-EB2D-DE7C-5EAC6B664345}"/>
              </a:ext>
            </a:extLst>
          </p:cNvPr>
          <p:cNvSpPr txBox="1"/>
          <p:nvPr/>
        </p:nvSpPr>
        <p:spPr>
          <a:xfrm>
            <a:off x="358219" y="1623789"/>
            <a:ext cx="2896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Jelmer Levenga </a:t>
            </a:r>
            <a:endParaRPr lang="LID4096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0F2556-F750-7815-957D-BE1D71E1D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329" y="1985845"/>
            <a:ext cx="7541342" cy="397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FB9899-FF63-4B91-F4D4-18CACEA58302}"/>
              </a:ext>
            </a:extLst>
          </p:cNvPr>
          <p:cNvSpPr txBox="1"/>
          <p:nvPr/>
        </p:nvSpPr>
        <p:spPr>
          <a:xfrm>
            <a:off x="8316921" y="5632750"/>
            <a:ext cx="1959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Anno </a:t>
            </a:r>
            <a:r>
              <a:rPr lang="en-US" i="1" dirty="0" err="1"/>
              <a:t>Touwen</a:t>
            </a:r>
            <a:endParaRPr lang="LID4096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A283FC-8464-D8A3-914F-D8324329B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791" y="6002082"/>
            <a:ext cx="3080774" cy="78627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55476D7-5320-8633-0CDE-4A963462223F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17D85-57F2-76DC-64F3-3EC59F0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1</a:t>
            </a:fld>
            <a:endParaRPr lang="en-U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EB386F9-D3D5-B3B1-DC6A-81A860EC1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5167" y="1669955"/>
            <a:ext cx="53527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LID4096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NNV section for (astro)particle physics fall meeting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ID4096" altLang="LID4096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A120C7-1DB4-3378-A921-57100FFCAA6E}"/>
              </a:ext>
            </a:extLst>
          </p:cNvPr>
          <p:cNvSpPr txBox="1"/>
          <p:nvPr/>
        </p:nvSpPr>
        <p:spPr>
          <a:xfrm>
            <a:off x="10275998" y="1643898"/>
            <a:ext cx="121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8-11-2024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78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EAED-58E4-F3C6-F217-7E8AD7026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Measured signals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98E80-4164-8701-C174-DCB3F7451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01" t="-1" b="967"/>
          <a:stretch/>
        </p:blipFill>
        <p:spPr>
          <a:xfrm>
            <a:off x="321822" y="1451712"/>
            <a:ext cx="6720661" cy="51255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E5FE0C-E613-763A-C3DB-31DB6F0C5B28}"/>
                  </a:ext>
                </a:extLst>
              </p:cNvPr>
              <p:cNvSpPr txBox="1"/>
              <p:nvPr/>
            </p:nvSpPr>
            <p:spPr>
              <a:xfrm>
                <a:off x="7558861" y="1678362"/>
                <a:ext cx="3694729" cy="44056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600" b="0" dirty="0"/>
                  <a:t> </a:t>
                </a:r>
                <a:r>
                  <a:rPr lang="en-US" sz="2600" dirty="0"/>
                  <a:t>Implication for EDM limit</a:t>
                </a:r>
              </a:p>
              <a:p>
                <a:r>
                  <a:rPr lang="en-US" sz="2600" dirty="0"/>
                  <a:t>(2 hour measurement)</a:t>
                </a:r>
              </a:p>
              <a:p>
                <a:r>
                  <a:rPr lang="en-US" sz="2600" dirty="0"/>
                  <a:t> </a:t>
                </a:r>
              </a:p>
              <a:p>
                <a:r>
                  <a:rPr lang="en-US" sz="26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rad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600" b="0" i="0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𝑓𝑒𝑤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−25</m:t>
                          </m:r>
                        </m:sup>
                      </m:sSup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sz="2600" b="0" dirty="0"/>
              </a:p>
              <a:p>
                <a:endParaRPr lang="en-US" sz="2600" b="0" dirty="0"/>
              </a:p>
              <a:p>
                <a:r>
                  <a:rPr lang="en-US" sz="26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 lang="en-US" sz="2600" dirty="0"/>
              </a:p>
              <a:p>
                <a:r>
                  <a:rPr lang="en-US" sz="2600" dirty="0"/>
                  <a:t>Limits systematics to level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−26</m:t>
                          </m:r>
                        </m:sup>
                      </m:sSup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sz="2600" b="0" dirty="0"/>
              </a:p>
              <a:p>
                <a:endParaRPr lang="en-US" sz="2600" dirty="0"/>
              </a:p>
              <a:p>
                <a:r>
                  <a:rPr lang="en-US" sz="2600" b="0" dirty="0"/>
                  <a:t>S</a:t>
                </a:r>
                <a:r>
                  <a:rPr lang="en-US" sz="2600" dirty="0"/>
                  <a:t>tatistics for both the same</a:t>
                </a:r>
                <a:endParaRPr lang="en-US" sz="260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E5FE0C-E613-763A-C3DB-31DB6F0C5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8861" y="1678362"/>
                <a:ext cx="3694729" cy="4405693"/>
              </a:xfrm>
              <a:prstGeom prst="rect">
                <a:avLst/>
              </a:prstGeom>
              <a:blipFill>
                <a:blip r:embed="rId3"/>
                <a:stretch>
                  <a:fillRect l="-5446" t="-2075" r="-4455" b="-3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FE7355A-5321-AB5F-B35C-A9D22FED9C8C}"/>
              </a:ext>
            </a:extLst>
          </p:cNvPr>
          <p:cNvSpPr txBox="1"/>
          <p:nvPr/>
        </p:nvSpPr>
        <p:spPr>
          <a:xfrm>
            <a:off x="11750925" y="654245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87D7D0-5612-A339-0B0B-C21DD765697B}"/>
                  </a:ext>
                </a:extLst>
              </p:cNvPr>
              <p:cNvSpPr txBox="1"/>
              <p:nvPr/>
            </p:nvSpPr>
            <p:spPr>
              <a:xfrm>
                <a:off x="2861500" y="3674546"/>
                <a:ext cx="219643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HFS</m:t>
                              </m:r>
                            </m:sub>
                          </m:sSub>
                        </m:e>
                      </m:d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MHz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87D7D0-5612-A339-0B0B-C21DD7656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500" y="3674546"/>
                <a:ext cx="2196435" cy="276999"/>
              </a:xfrm>
              <a:prstGeom prst="rect">
                <a:avLst/>
              </a:prstGeom>
              <a:blipFill>
                <a:blip r:embed="rId4"/>
                <a:stretch>
                  <a:fillRect t="-8696" r="-344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0B22A2-41F7-0C81-2749-E2E1F49A5E89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4A6AF-257F-60C5-49E2-5C0FEC732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10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C61102-1725-F86D-076D-9A668A2DDA78}"/>
              </a:ext>
            </a:extLst>
          </p:cNvPr>
          <p:cNvCxnSpPr>
            <a:cxnSpLocks/>
          </p:cNvCxnSpPr>
          <p:nvPr/>
        </p:nvCxnSpPr>
        <p:spPr>
          <a:xfrm>
            <a:off x="3913239" y="4965290"/>
            <a:ext cx="110121" cy="1451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B7A765-74B1-E0FD-EEB4-56C543C109A7}"/>
              </a:ext>
            </a:extLst>
          </p:cNvPr>
          <p:cNvCxnSpPr>
            <a:cxnSpLocks/>
          </p:cNvCxnSpPr>
          <p:nvPr/>
        </p:nvCxnSpPr>
        <p:spPr>
          <a:xfrm flipH="1">
            <a:off x="2118360" y="5603240"/>
            <a:ext cx="66040" cy="2692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A0FD36-55B5-BBAE-1C84-B05531C5AC27}"/>
              </a:ext>
            </a:extLst>
          </p:cNvPr>
          <p:cNvCxnSpPr>
            <a:cxnSpLocks/>
          </p:cNvCxnSpPr>
          <p:nvPr/>
        </p:nvCxnSpPr>
        <p:spPr>
          <a:xfrm flipH="1">
            <a:off x="5892800" y="4348480"/>
            <a:ext cx="76200" cy="355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650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1831A-56D1-68FF-AE42-46C69269B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8E4A0-46AB-6846-1A5C-45DAF9DE5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Conclusion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F8896-89F3-722F-7BAE-42596255C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737" y="1769015"/>
            <a:ext cx="8062732" cy="4351338"/>
          </a:xfrm>
        </p:spPr>
        <p:txBody>
          <a:bodyPr>
            <a:normAutofit/>
          </a:bodyPr>
          <a:lstStyle/>
          <a:p>
            <a:pPr>
              <a:buClr>
                <a:schemeClr val="accent6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3600" dirty="0"/>
              <a:t>Completed experimental checkup</a:t>
            </a:r>
          </a:p>
          <a:p>
            <a:pPr>
              <a:buClr>
                <a:schemeClr val="accent6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3600" dirty="0"/>
              <a:t>Developed signal description for</a:t>
            </a:r>
          </a:p>
          <a:p>
            <a:pPr marL="0" indent="0">
              <a:buNone/>
            </a:pPr>
            <a:r>
              <a:rPr lang="en-US" sz="3600" dirty="0"/>
              <a:t>	 analysis</a:t>
            </a:r>
          </a:p>
          <a:p>
            <a:pPr marL="0" indent="0">
              <a:buNone/>
            </a:pPr>
            <a:r>
              <a:rPr lang="en-US" sz="3600" dirty="0"/>
              <a:t>	 systematics</a:t>
            </a:r>
          </a:p>
          <a:p>
            <a:pPr>
              <a:buClr>
                <a:schemeClr val="accent6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3600" dirty="0"/>
              <a:t>Collected first data</a:t>
            </a:r>
          </a:p>
          <a:p>
            <a:pPr>
              <a:buClr>
                <a:schemeClr val="accent6"/>
              </a:buClr>
              <a:buSzPct val="150000"/>
              <a:buFont typeface="Wingdings" panose="05000000000000000000" pitchFamily="2" charset="2"/>
              <a:buChar char="ü"/>
            </a:pPr>
            <a:endParaRPr lang="en-US" sz="3600" dirty="0"/>
          </a:p>
          <a:p>
            <a:pPr marL="0" indent="0">
              <a:buClr>
                <a:schemeClr val="accent6"/>
              </a:buClr>
              <a:buSzPct val="150000"/>
              <a:buNone/>
            </a:pPr>
            <a:r>
              <a:rPr lang="en-US" sz="3600" dirty="0"/>
              <a:t>What next?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201A60-3A71-F066-B99B-F214CB5FCFDF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A713A-0540-CB30-17A7-99CFC841F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80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9C45E-5952-598E-8FEE-66E0BEBAA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In new lab!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2849775-78FE-112D-14D5-6ABAE75C9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48" y="936521"/>
            <a:ext cx="7895304" cy="5921479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A4AF4E-5154-F5D9-330D-63FA4CE7763E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E63043-D6E7-CB62-2546-4160D948A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89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6A803-BEC4-5F0D-DFC6-5FDA8191B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AA8827B-447D-F638-AAA8-2FE0070ED14F}"/>
                  </a:ext>
                </a:extLst>
              </p:cNvPr>
              <p:cNvSpPr txBox="1"/>
              <p:nvPr/>
            </p:nvSpPr>
            <p:spPr>
              <a:xfrm>
                <a:off x="474563" y="1564350"/>
                <a:ext cx="9572262" cy="200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sSub>
                            <m:sSubPr>
                              <m:ctrlPr>
                                <a:rPr lang="en-US" sz="5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1" i="1" smtClean="0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54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sub>
                      </m:sSub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sSub>
                            <m:sSubPr>
                              <m:ctrlPr>
                                <a:rPr lang="en-US" sz="5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5400" b="1" i="1" smtClean="0">
                                  <a:latin typeface="Cambria Math" panose="02040503050406030204" pitchFamily="18" charset="0"/>
                                </a:rPr>
                                <m:t>𝒆𝒇𝒇</m:t>
                              </m:r>
                            </m:sub>
                          </m:sSub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5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54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54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𝒆𝒙𝒕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 √</m:t>
                          </m:r>
                          <m:sSub>
                            <m:sSubPr>
                              <m:ctrlPr>
                                <a:rPr lang="en-US" sz="5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5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𝒕𝒐𝒕</m:t>
                              </m:r>
                            </m:sub>
                          </m:sSub>
                          <m:r>
                            <a:rPr lang="en-US" sz="5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𝝐</m:t>
                          </m:r>
                        </m:den>
                      </m:f>
                    </m:oMath>
                  </m:oMathPara>
                </a14:m>
                <a:endParaRPr lang="en-US" sz="5400" b="1" i="1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AA8827B-447D-F638-AAA8-2FE0070ED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63" y="1564350"/>
                <a:ext cx="9572262" cy="20034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itle 50">
            <a:extLst>
              <a:ext uri="{FF2B5EF4-FFF2-40B4-BE49-F238E27FC236}">
                <a16:creationId xmlns:a16="http://schemas.microsoft.com/office/drawing/2014/main" id="{2D955384-9F7F-8CB8-A73E-C2A5148F5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Sensitivity</a:t>
            </a:r>
            <a:endParaRPr lang="de-DE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8A833E-27E0-6B4B-9E78-3AF8D4710810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9C1CD0-EA3B-A669-0A5A-327ACE34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13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9C45B6-D794-B736-7115-A1718B050755}"/>
              </a:ext>
            </a:extLst>
          </p:cNvPr>
          <p:cNvCxnSpPr>
            <a:cxnSpLocks/>
          </p:cNvCxnSpPr>
          <p:nvPr/>
        </p:nvCxnSpPr>
        <p:spPr>
          <a:xfrm flipH="1">
            <a:off x="1365042" y="3429000"/>
            <a:ext cx="1815038" cy="6870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9302C0-616F-2786-1054-2C629BBBD0E9}"/>
              </a:ext>
            </a:extLst>
          </p:cNvPr>
          <p:cNvCxnSpPr>
            <a:cxnSpLocks/>
            <a:endCxn id="33" idx="0"/>
          </p:cNvCxnSpPr>
          <p:nvPr/>
        </p:nvCxnSpPr>
        <p:spPr>
          <a:xfrm flipH="1">
            <a:off x="3488738" y="3567784"/>
            <a:ext cx="1926542" cy="22865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8E4FB9-D0A4-196B-F5BE-0D7420F06BE8}"/>
              </a:ext>
            </a:extLst>
          </p:cNvPr>
          <p:cNvCxnSpPr>
            <a:cxnSpLocks/>
          </p:cNvCxnSpPr>
          <p:nvPr/>
        </p:nvCxnSpPr>
        <p:spPr>
          <a:xfrm flipH="1">
            <a:off x="6969760" y="3429000"/>
            <a:ext cx="121920" cy="909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E2C9BB-F040-3B7C-B635-E34FC375F199}"/>
              </a:ext>
            </a:extLst>
          </p:cNvPr>
          <p:cNvCxnSpPr>
            <a:cxnSpLocks/>
          </p:cNvCxnSpPr>
          <p:nvPr/>
        </p:nvCxnSpPr>
        <p:spPr>
          <a:xfrm flipH="1">
            <a:off x="7402267" y="3429000"/>
            <a:ext cx="800775" cy="22106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9873C5F-CA1B-EB2B-2F32-131184EC0EE6}"/>
              </a:ext>
            </a:extLst>
          </p:cNvPr>
          <p:cNvCxnSpPr>
            <a:cxnSpLocks/>
          </p:cNvCxnSpPr>
          <p:nvPr/>
        </p:nvCxnSpPr>
        <p:spPr>
          <a:xfrm>
            <a:off x="8002270" y="2644775"/>
            <a:ext cx="163576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250E1A0-FC99-209D-96AF-61C71D0BCD56}"/>
              </a:ext>
            </a:extLst>
          </p:cNvPr>
          <p:cNvSpPr txBox="1"/>
          <p:nvPr/>
        </p:nvSpPr>
        <p:spPr>
          <a:xfrm>
            <a:off x="197349" y="4062856"/>
            <a:ext cx="2581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Molecular parameter:</a:t>
            </a:r>
          </a:p>
          <a:p>
            <a:r>
              <a:rPr lang="en-US" sz="2000" dirty="0"/>
              <a:t>Enhancement 6.5 GV/cm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2422F3-278D-84DC-B062-D77873A7F978}"/>
              </a:ext>
            </a:extLst>
          </p:cNvPr>
          <p:cNvSpPr txBox="1"/>
          <p:nvPr/>
        </p:nvSpPr>
        <p:spPr>
          <a:xfrm>
            <a:off x="1924098" y="5854339"/>
            <a:ext cx="3129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Polarization in external field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46D362-684A-319F-0155-751222FC57F3}"/>
              </a:ext>
            </a:extLst>
          </p:cNvPr>
          <p:cNvSpPr txBox="1"/>
          <p:nvPr/>
        </p:nvSpPr>
        <p:spPr>
          <a:xfrm>
            <a:off x="5527040" y="4321816"/>
            <a:ext cx="2899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Coherence time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9DF5EA-ACEA-CD59-2B62-DE805E8D6278}"/>
              </a:ext>
            </a:extLst>
          </p:cNvPr>
          <p:cNvSpPr txBox="1"/>
          <p:nvPr/>
        </p:nvSpPr>
        <p:spPr>
          <a:xfrm>
            <a:off x="6456230" y="5775767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Total number of measurable particles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AF5FA1B-CA03-425F-C5FC-27207592C90E}"/>
              </a:ext>
            </a:extLst>
          </p:cNvPr>
          <p:cNvCxnSpPr>
            <a:cxnSpLocks/>
          </p:cNvCxnSpPr>
          <p:nvPr/>
        </p:nvCxnSpPr>
        <p:spPr>
          <a:xfrm>
            <a:off x="9510017" y="3316967"/>
            <a:ext cx="730363" cy="25082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FD3E96E-21CC-5883-52E8-E84816F7ED5A}"/>
              </a:ext>
            </a:extLst>
          </p:cNvPr>
          <p:cNvSpPr txBox="1"/>
          <p:nvPr/>
        </p:nvSpPr>
        <p:spPr>
          <a:xfrm>
            <a:off x="9243092" y="5825248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Efficiency: Fraction </a:t>
            </a:r>
          </a:p>
          <a:p>
            <a:r>
              <a:rPr lang="en-US" sz="2000" dirty="0"/>
              <a:t>of measured particles</a:t>
            </a:r>
          </a:p>
        </p:txBody>
      </p:sp>
    </p:spTree>
    <p:extLst>
      <p:ext uri="{BB962C8B-B14F-4D97-AF65-F5344CB8AC3E}">
        <p14:creationId xmlns:p14="http://schemas.microsoft.com/office/powerpoint/2010/main" val="360586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B6E03-9752-BCF7-E3C8-74015530F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11EDF-C4A1-915E-140A-758F5C84F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Increasing external electric field strength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764F5-7A67-0096-F458-75F2B4BC8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74" y="1825626"/>
            <a:ext cx="10515600" cy="4351338"/>
          </a:xfrm>
        </p:spPr>
        <p:txBody>
          <a:bodyPr/>
          <a:lstStyle/>
          <a:p>
            <a:r>
              <a:rPr lang="en-US" dirty="0"/>
              <a:t>Polarization as a function </a:t>
            </a:r>
          </a:p>
          <a:p>
            <a:pPr marL="0" indent="0">
              <a:buNone/>
            </a:pPr>
            <a:r>
              <a:rPr lang="en-US" dirty="0"/>
              <a:t>   of the external field</a:t>
            </a:r>
          </a:p>
          <a:p>
            <a:endParaRPr lang="en-US" dirty="0"/>
          </a:p>
          <a:p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700" dirty="0"/>
              <a:t>factor 3 increased </a:t>
            </a:r>
          </a:p>
          <a:p>
            <a:pPr marL="0" indent="0">
              <a:buNone/>
            </a:pPr>
            <a:r>
              <a:rPr lang="en-US" sz="2700" dirty="0"/>
              <a:t>    sensitivity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CA4B86-5902-DA7C-69D0-B6E2935479A9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F112B4-73E1-1C6C-75DF-CDB4C7201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697" y="1264012"/>
            <a:ext cx="7480020" cy="491295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BEF957-8F65-AC1F-5A26-B3454CAFA59D}"/>
              </a:ext>
            </a:extLst>
          </p:cNvPr>
          <p:cNvCxnSpPr>
            <a:cxnSpLocks/>
          </p:cNvCxnSpPr>
          <p:nvPr/>
        </p:nvCxnSpPr>
        <p:spPr>
          <a:xfrm flipV="1">
            <a:off x="5997678" y="4473677"/>
            <a:ext cx="0" cy="11238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9B5AB5-BB40-F532-F9CD-00661FD914E7}"/>
              </a:ext>
            </a:extLst>
          </p:cNvPr>
          <p:cNvCxnSpPr>
            <a:cxnSpLocks/>
          </p:cNvCxnSpPr>
          <p:nvPr/>
        </p:nvCxnSpPr>
        <p:spPr>
          <a:xfrm>
            <a:off x="5201920" y="4489653"/>
            <a:ext cx="81607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3E58BF-AB99-649A-9685-57F4017B5B6E}"/>
              </a:ext>
            </a:extLst>
          </p:cNvPr>
          <p:cNvCxnSpPr>
            <a:cxnSpLocks/>
          </p:cNvCxnSpPr>
          <p:nvPr/>
        </p:nvCxnSpPr>
        <p:spPr>
          <a:xfrm>
            <a:off x="5201920" y="2468880"/>
            <a:ext cx="3323221" cy="230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70CE87-6500-0086-801B-C982BB43E2E7}"/>
              </a:ext>
            </a:extLst>
          </p:cNvPr>
          <p:cNvCxnSpPr>
            <a:cxnSpLocks/>
          </p:cNvCxnSpPr>
          <p:nvPr/>
        </p:nvCxnSpPr>
        <p:spPr>
          <a:xfrm flipV="1">
            <a:off x="8525141" y="2468880"/>
            <a:ext cx="0" cy="310195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5FA2D1-DBD6-864B-7F2D-A631FE71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DBCA80-F490-5425-491E-292D42A17668}"/>
              </a:ext>
            </a:extLst>
          </p:cNvPr>
          <p:cNvSpPr txBox="1"/>
          <p:nvPr/>
        </p:nvSpPr>
        <p:spPr>
          <a:xfrm rot="10800000">
            <a:off x="4501558" y="1018071"/>
            <a:ext cx="461665" cy="38149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Polarization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0BAA5-8A76-55D9-4F54-334F7D99D8B4}"/>
              </a:ext>
            </a:extLst>
          </p:cNvPr>
          <p:cNvSpPr txBox="1"/>
          <p:nvPr/>
        </p:nvSpPr>
        <p:spPr>
          <a:xfrm rot="10800000">
            <a:off x="4501556" y="2241940"/>
            <a:ext cx="461665" cy="1219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(E)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1A6E67-EFF5-1F2B-A001-B4AF0B78E0FB}"/>
                  </a:ext>
                </a:extLst>
              </p:cNvPr>
              <p:cNvSpPr txBox="1"/>
              <p:nvPr/>
            </p:nvSpPr>
            <p:spPr>
              <a:xfrm>
                <a:off x="56283" y="5841035"/>
                <a:ext cx="4026993" cy="941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𝒆𝒇𝒇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𝒆𝒙𝒕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√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𝒕𝒐𝒕</m:t>
                              </m:r>
                            </m:sub>
                          </m:sSub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𝝐</m:t>
                          </m:r>
                        </m:den>
                      </m:f>
                    </m:oMath>
                  </m:oMathPara>
                </a14:m>
                <a:endParaRPr lang="en-US" sz="2400" b="1" i="1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1A6E67-EFF5-1F2B-A001-B4AF0B78E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3" y="5841035"/>
                <a:ext cx="4026993" cy="9417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43284BB-4849-A1F4-DAC8-C57B185957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24613" t="18052" r="24456" b="5019"/>
          <a:stretch/>
        </p:blipFill>
        <p:spPr>
          <a:xfrm rot="5400000">
            <a:off x="9171501" y="2285601"/>
            <a:ext cx="2581364" cy="3468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32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FA08D-E1C5-EEF7-2261-611DE6479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light collection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07935A-AA7A-08B5-575F-36B2D71DF6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1: 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molecules seen</a:t>
                </a:r>
              </a:p>
              <a:p>
                <a:endParaRPr lang="en-US" dirty="0"/>
              </a:p>
              <a:p>
                <a:r>
                  <a:rPr lang="en-US" dirty="0"/>
                  <a:t>PMT 10% Q.E -&gt; Silicon APD’s up to 65% Q.E.</a:t>
                </a:r>
              </a:p>
              <a:p>
                <a:endParaRPr lang="en-US" dirty="0"/>
              </a:p>
              <a:p>
                <a:r>
                  <a:rPr lang="en-US" dirty="0"/>
                  <a:t>Increase solid angle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4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Other optical transitions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07935A-AA7A-08B5-575F-36B2D71DF6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53F3B-CC27-1C1D-462B-1A391A865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708BC0-1DF1-6BB3-947F-132370769DB6}"/>
                  </a:ext>
                </a:extLst>
              </p:cNvPr>
              <p:cNvSpPr txBox="1"/>
              <p:nvPr/>
            </p:nvSpPr>
            <p:spPr>
              <a:xfrm>
                <a:off x="56283" y="5841035"/>
                <a:ext cx="4026993" cy="941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𝒆𝒇𝒇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𝒆𝒙𝒕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√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𝒕𝒐𝒕</m:t>
                              </m:r>
                            </m:sub>
                          </m:sSub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𝝐</m:t>
                          </m:r>
                        </m:den>
                      </m:f>
                    </m:oMath>
                  </m:oMathPara>
                </a14:m>
                <a:endParaRPr lang="en-US" sz="2400" b="1" i="1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708BC0-1DF1-6BB3-947F-132370769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3" y="5841035"/>
                <a:ext cx="4026993" cy="9417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4D9224-254A-A7B9-4538-5CD46E018799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3BBC58-97D2-E49F-0C90-E52917240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2995" y="462782"/>
            <a:ext cx="3396401" cy="63199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6AA21E-B96E-9EA5-D5CA-15F5C74CD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8" y="681037"/>
            <a:ext cx="8861237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4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DCEE9-022A-815D-06FF-D36405B86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C115C-88B4-FDA2-9E96-B44EAAEAE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Systematics and the magnetic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78E89-2AEA-8A2C-1AFF-F8C9DD43E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75915"/>
            <a:ext cx="10515600" cy="4351338"/>
          </a:xfrm>
        </p:spPr>
        <p:txBody>
          <a:bodyPr/>
          <a:lstStyle/>
          <a:p>
            <a:r>
              <a:rPr lang="en-US" dirty="0"/>
              <a:t>Better magnetic field </a:t>
            </a:r>
          </a:p>
          <a:p>
            <a:pPr marL="0" indent="0">
              <a:buNone/>
            </a:pPr>
            <a:r>
              <a:rPr lang="en-US" dirty="0"/>
              <a:t>   control</a:t>
            </a:r>
          </a:p>
          <a:p>
            <a:r>
              <a:rPr lang="en-US" dirty="0"/>
              <a:t>Cosine coil for biased field</a:t>
            </a:r>
          </a:p>
          <a:p>
            <a:pPr marL="0" indent="0">
              <a:buNone/>
            </a:pPr>
            <a:r>
              <a:rPr lang="en-US" dirty="0"/>
              <a:t>   on the order of ~ </a:t>
            </a:r>
            <a:r>
              <a:rPr lang="en-US" dirty="0" err="1"/>
              <a:t>nT</a:t>
            </a:r>
            <a:endParaRPr lang="en-US" dirty="0"/>
          </a:p>
          <a:p>
            <a:r>
              <a:rPr lang="en-US" dirty="0"/>
              <a:t>Magnetic field map &lt; </a:t>
            </a:r>
            <a:r>
              <a:rPr lang="en-US" dirty="0" err="1"/>
              <a:t>nT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451AAF-CD47-34DE-938A-48A5720E3877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B51F62-50CA-DB67-2774-939AD1A79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16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95619A-0B2E-603A-6CA7-020C27633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800" y="1690688"/>
            <a:ext cx="4249560" cy="5155864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22A49EE-85A1-9585-F331-79C384375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19" y="4078949"/>
            <a:ext cx="4249561" cy="2792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49B91-5751-3393-8E93-94FB57163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06174"/>
            <a:ext cx="12192000" cy="714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D6AAE2-DCD6-2434-1051-D38E92494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Long term improvements 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DC337D-A9DC-2175-05E2-FADE5DD33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238" y="1336116"/>
            <a:ext cx="10515600" cy="4351338"/>
          </a:xfrm>
        </p:spPr>
        <p:txBody>
          <a:bodyPr/>
          <a:lstStyle/>
          <a:p>
            <a:r>
              <a:rPr lang="en-US" dirty="0"/>
              <a:t>More, slower molecules</a:t>
            </a:r>
          </a:p>
          <a:p>
            <a:r>
              <a:rPr lang="en-US" dirty="0"/>
              <a:t>Laser cooled source</a:t>
            </a:r>
          </a:p>
          <a:p>
            <a:r>
              <a:rPr lang="en-US" dirty="0"/>
              <a:t>Expected ~100x higher flux </a:t>
            </a:r>
          </a:p>
          <a:p>
            <a:r>
              <a:rPr lang="en-US" dirty="0"/>
              <a:t>Joost van </a:t>
            </a:r>
            <a:r>
              <a:rPr lang="en-US" dirty="0" err="1"/>
              <a:t>Hofslot</a:t>
            </a:r>
            <a:r>
              <a:rPr lang="en-US" dirty="0"/>
              <a:t> at </a:t>
            </a:r>
            <a:r>
              <a:rPr lang="en-US" dirty="0" err="1"/>
              <a:t>Nikhef</a:t>
            </a:r>
            <a:r>
              <a:rPr lang="en-US" dirty="0"/>
              <a:t> Jamboree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856B53-CCA2-5970-60D3-9DFDB4CFC3D4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9B2849-DCA0-0A23-2B5D-F25BB5CC0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599" y="2663660"/>
            <a:ext cx="12192000" cy="34636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438F54-88A1-15EF-C8EF-5BFB7CD70DA9}"/>
                  </a:ext>
                </a:extLst>
              </p:cNvPr>
              <p:cNvSpPr txBox="1"/>
              <p:nvPr/>
            </p:nvSpPr>
            <p:spPr>
              <a:xfrm>
                <a:off x="56283" y="5841035"/>
                <a:ext cx="4026993" cy="941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𝒆𝒇𝒇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𝒆𝒙𝒕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√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𝒕𝒐𝒕</m:t>
                              </m:r>
                            </m:sub>
                          </m:sSub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𝝐</m:t>
                          </m:r>
                        </m:den>
                      </m:f>
                    </m:oMath>
                  </m:oMathPara>
                </a14:m>
                <a:endParaRPr lang="en-US" sz="2400" b="1" i="1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438F54-88A1-15EF-C8EF-5BFB7CD70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3" y="5841035"/>
                <a:ext cx="4026993" cy="9417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8C78C09-E492-67E6-0655-161E9594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F66C9F-E955-4593-969A-98F4DDE0F5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72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76DD-F038-75F9-3F1A-8D5D9EB8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70ED5-CDDA-7BBB-E670-F919E5EB7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80" y="1769015"/>
            <a:ext cx="11560277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EDM measurement requires well defined symmetries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NL-</a:t>
            </a:r>
            <a:r>
              <a:rPr lang="en-US" sz="2600" i="1" dirty="0" err="1"/>
              <a:t>e</a:t>
            </a:r>
            <a:r>
              <a:rPr lang="en-US" sz="2600" dirty="0" err="1"/>
              <a:t>EDM</a:t>
            </a:r>
            <a:r>
              <a:rPr lang="en-US" sz="2600" dirty="0"/>
              <a:t> experiment: </a:t>
            </a:r>
          </a:p>
          <a:p>
            <a:pPr lvl="1">
              <a:lnSpc>
                <a:spcPct val="150000"/>
              </a:lnSpc>
            </a:pPr>
            <a:r>
              <a:rPr lang="en-US" sz="2600" dirty="0"/>
              <a:t>Optically implemented spin precession </a:t>
            </a:r>
          </a:p>
          <a:p>
            <a:pPr lvl="1">
              <a:lnSpc>
                <a:spcPct val="150000"/>
              </a:lnSpc>
            </a:pPr>
            <a:r>
              <a:rPr lang="en-US" sz="2600" dirty="0"/>
              <a:t>Well understood measurement process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Novel spin-precession methods provides desired information</a:t>
            </a:r>
            <a:endParaRPr lang="en-US" sz="2200" dirty="0"/>
          </a:p>
          <a:p>
            <a:pPr>
              <a:lnSpc>
                <a:spcPct val="150000"/>
              </a:lnSpc>
            </a:pPr>
            <a:r>
              <a:rPr lang="en-US" sz="2400" dirty="0"/>
              <a:t>Improvements in statistics and experimental control provide for order of magnitude improvement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3FCAE5-3B7C-07E1-8AE6-DC8A87C2AC51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A9D7F2-2518-9A95-8DA9-594AB3CC7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1" y="6120353"/>
            <a:ext cx="1631618" cy="737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13791D-01B4-F832-305C-6F3ED453F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791" y="6053473"/>
            <a:ext cx="3080774" cy="7862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64A9B-79CC-3682-C799-9587C1444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2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EF7F1-BDBF-FEBC-19B3-46C3773F2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NL-</a:t>
            </a:r>
            <a:r>
              <a:rPr lang="en-US" dirty="0" err="1"/>
              <a:t>eEDM</a:t>
            </a:r>
            <a:r>
              <a:rPr lang="en-US" dirty="0"/>
              <a:t>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6B8C8-D047-8CEB-0B49-53CEB74C5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19</a:t>
            </a:fld>
            <a:endParaRPr lang="en-US"/>
          </a:p>
        </p:txBody>
      </p:sp>
      <p:sp>
        <p:nvSpPr>
          <p:cNvPr id="5" name="Group">
            <a:extLst>
              <a:ext uri="{FF2B5EF4-FFF2-40B4-BE49-F238E27FC236}">
                <a16:creationId xmlns:a16="http://schemas.microsoft.com/office/drawing/2014/main" id="{1F547FBE-3FD4-134F-A7F1-5F087520A85E}"/>
              </a:ext>
            </a:extLst>
          </p:cNvPr>
          <p:cNvSpPr txBox="1"/>
          <p:nvPr/>
        </p:nvSpPr>
        <p:spPr>
          <a:xfrm>
            <a:off x="510102" y="1690688"/>
            <a:ext cx="4605909" cy="4053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endParaRPr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Anastasia </a:t>
            </a:r>
            <a:r>
              <a:rPr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Borschevsky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Hendr</a:t>
            </a:r>
            <a:r>
              <a:rPr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ick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Bethlem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Steven Hoekstra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Steve Jones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Klaus Jungmann</a:t>
            </a: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 Timmermans</a:t>
            </a: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Wim </a:t>
            </a:r>
            <a:r>
              <a:rPr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Ubachs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Lorenz Willmann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Jordy de Vries </a:t>
            </a: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x-non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support:</a:t>
            </a:r>
          </a:p>
          <a:p>
            <a:pPr lvl="1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Leo Huisman</a:t>
            </a:r>
          </a:p>
          <a:p>
            <a:pPr lvl="1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Oliver </a:t>
            </a:r>
            <a:r>
              <a:rPr lang="nl-N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Böll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x-none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hD students:…">
            <a:extLst>
              <a:ext uri="{FF2B5EF4-FFF2-40B4-BE49-F238E27FC236}">
                <a16:creationId xmlns:a16="http://schemas.microsoft.com/office/drawing/2014/main" id="{EDC7DC38-E823-3045-232B-49B73B71229D}"/>
              </a:ext>
            </a:extLst>
          </p:cNvPr>
          <p:cNvSpPr txBox="1"/>
          <p:nvPr/>
        </p:nvSpPr>
        <p:spPr>
          <a:xfrm>
            <a:off x="2897272" y="1634554"/>
            <a:ext cx="3958800" cy="37569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Alexander </a:t>
            </a:r>
            <a:r>
              <a:rPr lang="nl-NL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Boeschoten</a:t>
            </a:r>
            <a:endParaRPr lang="nl-NL" sz="1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Joost van </a:t>
            </a:r>
            <a:r>
              <a:rPr lang="nl-N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Hofslot</a:t>
            </a:r>
            <a:endParaRPr lang="nl-N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Virginia Marshall</a:t>
            </a: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Thomas </a:t>
            </a:r>
            <a:r>
              <a:rPr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Meijknecht</a:t>
            </a:r>
            <a:endParaRPr sz="1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Maarten </a:t>
            </a:r>
            <a:r>
              <a:rPr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Mooij</a:t>
            </a:r>
            <a:endParaRPr sz="1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Anno </a:t>
            </a:r>
            <a:r>
              <a:rPr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Touwen</a:t>
            </a:r>
            <a:endParaRPr lang="en-US" sz="1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Jelmer Levenga</a:t>
            </a: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Bastiaan Nijman</a:t>
            </a: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Heleen Mulder</a:t>
            </a: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Ties Fikkers</a:t>
            </a: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Nitesh Balasubramanian</a:t>
            </a: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Bart Schellenberg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Lucas van Slooten</a:t>
            </a:r>
            <a:endParaRPr lang="nl-N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 Haase</a:t>
            </a:r>
          </a:p>
          <a:p>
            <a:pPr lvl="1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Parul</a:t>
            </a:r>
            <a:r>
              <a:rPr lang="nl-NL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Aggarwal</a:t>
            </a:r>
            <a:endParaRPr lang="nl-NL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Kevin Esajas</a:t>
            </a:r>
          </a:p>
          <a:p>
            <a:pPr lvl="1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Yanning Yin</a:t>
            </a:r>
          </a:p>
          <a:p>
            <a:pPr lvl="1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Malika Denis</a:t>
            </a:r>
          </a:p>
          <a:p>
            <a:pPr lvl="1">
              <a:defRPr sz="2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Roman Bause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E2B45B-65AC-FF5A-BA32-045883921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769" y="1939450"/>
            <a:ext cx="6477163" cy="2979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843721-E535-6868-8B5B-E9C824FD83EB}"/>
              </a:ext>
            </a:extLst>
          </p:cNvPr>
          <p:cNvSpPr txBox="1"/>
          <p:nvPr/>
        </p:nvSpPr>
        <p:spPr>
          <a:xfrm>
            <a:off x="5471769" y="4896091"/>
            <a:ext cx="6477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Picture of the team with unfortunately not every current member present</a:t>
            </a:r>
          </a:p>
        </p:txBody>
      </p:sp>
    </p:spTree>
    <p:extLst>
      <p:ext uri="{BB962C8B-B14F-4D97-AF65-F5344CB8AC3E}">
        <p14:creationId xmlns:p14="http://schemas.microsoft.com/office/powerpoint/2010/main" val="258759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ED68A-5BB8-6016-7BEA-114BFDA1D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0062"/>
            <a:ext cx="1219200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permanent electron electric dipole moment </a:t>
            </a:r>
            <a:r>
              <a:rPr lang="en-US" sz="4000" dirty="0" err="1"/>
              <a:t>eEDM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F7BAA6-7EB2-44C8-CDE6-1F5EE39A59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Dipole moments -&gt; linear energy shifts with electric/magnetic fields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F7BAA6-7EB2-44C8-CDE6-1F5EE39A59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7A217-B294-CB71-5553-DA3716DA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BDAB95-8548-7DEE-5565-4F32764BA9E2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3D3DD5-77D7-2F3E-7EB5-F28C6FA7BF4D}"/>
              </a:ext>
            </a:extLst>
          </p:cNvPr>
          <p:cNvCxnSpPr>
            <a:cxnSpLocks/>
          </p:cNvCxnSpPr>
          <p:nvPr/>
        </p:nvCxnSpPr>
        <p:spPr>
          <a:xfrm flipH="1">
            <a:off x="3356658" y="3541853"/>
            <a:ext cx="1006998" cy="9838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E108B9D-B78E-9D16-10CE-9712D4C9CAF8}"/>
              </a:ext>
            </a:extLst>
          </p:cNvPr>
          <p:cNvCxnSpPr>
            <a:cxnSpLocks/>
          </p:cNvCxnSpPr>
          <p:nvPr/>
        </p:nvCxnSpPr>
        <p:spPr>
          <a:xfrm>
            <a:off x="7674015" y="3604850"/>
            <a:ext cx="1134319" cy="972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3A28479-8DC5-7E0E-44DC-B64BDE963CA4}"/>
              </a:ext>
            </a:extLst>
          </p:cNvPr>
          <p:cNvSpPr txBox="1"/>
          <p:nvPr/>
        </p:nvSpPr>
        <p:spPr>
          <a:xfrm>
            <a:off x="3356658" y="3604850"/>
            <a:ext cx="1180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54BCF1-CFD3-498D-0695-84F39CA5F193}"/>
              </a:ext>
            </a:extLst>
          </p:cNvPr>
          <p:cNvSpPr txBox="1"/>
          <p:nvPr/>
        </p:nvSpPr>
        <p:spPr>
          <a:xfrm>
            <a:off x="8046817" y="3535011"/>
            <a:ext cx="1180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88B59D8-852D-4A43-64A8-732544EC3BF4}"/>
                  </a:ext>
                </a:extLst>
              </p:cNvPr>
              <p:cNvSpPr txBox="1"/>
              <p:nvPr/>
            </p:nvSpPr>
            <p:spPr>
              <a:xfrm>
                <a:off x="555585" y="4710896"/>
                <a:ext cx="3576577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4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88B59D8-852D-4A43-64A8-732544EC3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85" y="4710896"/>
                <a:ext cx="3576577" cy="9848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AFDCCDC-1AEE-3489-56AA-E7612A112A1F}"/>
                  </a:ext>
                </a:extLst>
              </p:cNvPr>
              <p:cNvSpPr txBox="1"/>
              <p:nvPr/>
            </p:nvSpPr>
            <p:spPr>
              <a:xfrm>
                <a:off x="7259256" y="4710895"/>
                <a:ext cx="3576577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4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AFDCCDC-1AEE-3489-56AA-E7612A112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256" y="4710895"/>
                <a:ext cx="3576577" cy="9848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92139E-EE73-B1CE-D748-610920743E33}"/>
                  </a:ext>
                </a:extLst>
              </p:cNvPr>
              <p:cNvSpPr txBox="1"/>
              <p:nvPr/>
            </p:nvSpPr>
            <p:spPr>
              <a:xfrm>
                <a:off x="682906" y="5613722"/>
                <a:ext cx="106708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Within molecules enhancement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 </m:t>
                    </m:r>
                    <m:sSup>
                      <m:sSup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borderBox>
                          <m:borderBoxPr>
                            <m:hideTop m:val="on"/>
                            <m:hideBot m:val="on"/>
                            <m:hideLeft m:val="on"/>
                            <m:hideRight m:val="on"/>
                            <m:strikeBLTR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borderBoxPr>
                          <m:e>
                            <m:r>
                              <m:rPr>
                                <m:brk m:alnAt="14"/>
                                <m:aln/>
                              </m:rPr>
                              <a:rPr lang="en-US" sz="2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borderBox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borderBox>
                          <m:borderBoxPr>
                            <m:hideTop m:val="on"/>
                            <m:hideBot m:val="on"/>
                            <m:hideLeft m:val="on"/>
                            <m:hideRight m:val="on"/>
                            <m:strikeBLTR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borderBox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borderBox>
                      </m:sup>
                    </m:sSup>
                  </m:oMath>
                </a14:m>
                <a:r>
                  <a:rPr lang="en-US" sz="2800" dirty="0"/>
                  <a:t>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800" dirty="0"/>
                  <a:t> for </a:t>
                </a:r>
                <a:r>
                  <a:rPr lang="en-US" sz="2800" dirty="0" err="1"/>
                  <a:t>BaF</a:t>
                </a:r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92139E-EE73-B1CE-D748-610920743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06" y="5613722"/>
                <a:ext cx="10670894" cy="523220"/>
              </a:xfrm>
              <a:prstGeom prst="rect">
                <a:avLst/>
              </a:prstGeom>
              <a:blipFill>
                <a:blip r:embed="rId5"/>
                <a:stretch>
                  <a:fillRect l="-1028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CD11ED7-96E5-19B3-233A-A51EED251ED8}"/>
              </a:ext>
            </a:extLst>
          </p:cNvPr>
          <p:cNvSpPr txBox="1"/>
          <p:nvPr/>
        </p:nvSpPr>
        <p:spPr>
          <a:xfrm>
            <a:off x="-1" y="6239960"/>
            <a:ext cx="12192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0" dirty="0">
                <a:solidFill>
                  <a:srgbClr val="666666"/>
                </a:solidFill>
                <a:effectLst/>
                <a:latin typeface="Nexus Sans Pro"/>
              </a:rPr>
              <a:t>Measuring the electric dipole moment of the electron in </a:t>
            </a:r>
            <a:r>
              <a:rPr lang="en-GB" sz="1400" b="1" i="0" dirty="0" err="1">
                <a:solidFill>
                  <a:srgbClr val="666666"/>
                </a:solidFill>
                <a:effectLst/>
                <a:latin typeface="Nexus Sans Pro"/>
              </a:rPr>
              <a:t>BaF</a:t>
            </a:r>
            <a:r>
              <a:rPr lang="en-GB" sz="1400" b="1" i="0" dirty="0">
                <a:solidFill>
                  <a:srgbClr val="666666"/>
                </a:solidFill>
                <a:effectLst/>
                <a:latin typeface="Nexus Sans Pro"/>
              </a:rPr>
              <a:t>.</a:t>
            </a:r>
            <a:r>
              <a:rPr lang="en-GB" sz="1400" b="0" i="0" dirty="0">
                <a:solidFill>
                  <a:srgbClr val="666666"/>
                </a:solidFill>
                <a:effectLst/>
                <a:latin typeface="Nexus Sans Pro"/>
              </a:rPr>
              <a:t> / The NL-</a:t>
            </a:r>
            <a:r>
              <a:rPr lang="en-GB" sz="1400" b="0" i="0" dirty="0" err="1">
                <a:solidFill>
                  <a:srgbClr val="666666"/>
                </a:solidFill>
                <a:effectLst/>
                <a:latin typeface="Nexus Sans Pro"/>
              </a:rPr>
              <a:t>eEDM</a:t>
            </a:r>
            <a:r>
              <a:rPr lang="en-GB" sz="1400" b="0" i="0" dirty="0">
                <a:solidFill>
                  <a:srgbClr val="666666"/>
                </a:solidFill>
                <a:effectLst/>
                <a:latin typeface="Nexus Sans Pro"/>
              </a:rPr>
              <a:t> collaboration. In: The European Physical Journal D, Vol. 72, No. 11, 197, 20.11.2018</a:t>
            </a:r>
            <a:r>
              <a:rPr lang="en-GB" sz="1200" b="0" i="0" dirty="0">
                <a:solidFill>
                  <a:srgbClr val="666666"/>
                </a:solidFill>
                <a:effectLst/>
                <a:latin typeface="Nexus Sans Pro"/>
              </a:rPr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1784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15DBD-6A53-19B4-6392-80F8D0F4E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ource" descr="Afbeelding met muur, binnen, meubels&#10;&#10;Automatisch gegenereerde beschrijving">
            <a:extLst>
              <a:ext uri="{FF2B5EF4-FFF2-40B4-BE49-F238E27FC236}">
                <a16:creationId xmlns:a16="http://schemas.microsoft.com/office/drawing/2014/main" id="{FE46321D-D679-5F41-BFEB-6004196DC0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umping" descr="Afbeelding met muur, binnen, meubels&#10;&#10;Automatisch gegenereerde beschrijving">
            <a:extLst>
              <a:ext uri="{FF2B5EF4-FFF2-40B4-BE49-F238E27FC236}">
                <a16:creationId xmlns:a16="http://schemas.microsoft.com/office/drawing/2014/main" id="{51ABBFE7-7B46-E866-8DD6-818359FE83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Creation" descr="Afbeelding met muur, binnen, kamer, levend&#10;&#10;Automatisch gegenereerde beschrijving">
            <a:extLst>
              <a:ext uri="{FF2B5EF4-FFF2-40B4-BE49-F238E27FC236}">
                <a16:creationId xmlns:a16="http://schemas.microsoft.com/office/drawing/2014/main" id="{64BBEF50-5F2E-F134-1D50-DF978C88DC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Evolution" descr="Afbeelding met muur, binnen, vloer, meubels&#10;&#10;Automatisch gegenereerde beschrijving">
            <a:extLst>
              <a:ext uri="{FF2B5EF4-FFF2-40B4-BE49-F238E27FC236}">
                <a16:creationId xmlns:a16="http://schemas.microsoft.com/office/drawing/2014/main" id="{FA918F32-A2A7-3880-1D6F-8A6A4E34C9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Collapse" descr="Afbeelding met muur, binnen, levend, kamer&#10;&#10;Automatisch gegenereerde beschrijving">
            <a:extLst>
              <a:ext uri="{FF2B5EF4-FFF2-40B4-BE49-F238E27FC236}">
                <a16:creationId xmlns:a16="http://schemas.microsoft.com/office/drawing/2014/main" id="{11142216-D5B4-0F07-6A55-769FB652D6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6E482294-1F13-DA5B-1EAB-1F98452FE5E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5250657" y="-5250659"/>
            <a:ext cx="1690688" cy="121920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3000">
                <a:srgbClr val="EBE2E0"/>
              </a:gs>
            </a:gsLst>
            <a:lin ang="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5"/>
            <a:endParaRPr lang="nl-NL" sz="2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92457C1-1024-37B3-7A16-6DF6ED946F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Thank You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CFEE4-A297-772D-FD31-15ECED291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72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1F20D-5E96-AE02-CB9B-6AC89C47E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332E-F56E-D125-8405-BE4C8344A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09A157-2093-0EA8-340E-BB5F6CB9D520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F0B619-B9B2-60E4-A681-DBC02825F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791" y="6053473"/>
            <a:ext cx="3080774" cy="7862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1F2AB-2BEA-AA0C-5BEE-F7488FD9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80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B3A34-2261-B01A-F1D8-BD88248F0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7BA6-E1B3-0474-B4C3-F355A37AA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163"/>
            <a:ext cx="9144000" cy="1013097"/>
          </a:xfrm>
        </p:spPr>
        <p:txBody>
          <a:bodyPr/>
          <a:lstStyle/>
          <a:p>
            <a:r>
              <a:rPr lang="en-US" dirty="0"/>
              <a:t>EDM </a:t>
            </a:r>
            <a:r>
              <a:rPr lang="en-US"/>
              <a:t>and theory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31BB67-6172-E6E8-ED3C-E5669F6AD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36" y="1084803"/>
            <a:ext cx="8284890" cy="530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CFAB87-20B5-7A1C-5C23-335C354F3B28}"/>
              </a:ext>
            </a:extLst>
          </p:cNvPr>
          <p:cNvSpPr txBox="1"/>
          <p:nvPr/>
        </p:nvSpPr>
        <p:spPr>
          <a:xfrm>
            <a:off x="203200" y="6441440"/>
            <a:ext cx="1232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RUG  Van </a:t>
            </a:r>
            <a:r>
              <a:rPr lang="en-US" dirty="0" err="1"/>
              <a:t>Swinderen</a:t>
            </a:r>
            <a:r>
              <a:rPr lang="en-US" dirty="0"/>
              <a:t> </a:t>
            </a:r>
            <a:r>
              <a:rPr lang="en-US" dirty="0" err="1"/>
              <a:t>Instituut</a:t>
            </a:r>
            <a:r>
              <a:rPr lang="en-US" dirty="0"/>
              <a:t>, accessed 16-10-2024 at https://www.rug.nl/research/vsi/newtopics/electron-edm?lang=en.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39E2058-7176-AE67-1C70-7EA5450E4FC0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FC11922-B1B0-4AD2-5045-FC2A628A8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1" y="6120353"/>
            <a:ext cx="1631618" cy="737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73A57B-D9D9-F4A6-C399-504812C63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791" y="6053473"/>
            <a:ext cx="3080774" cy="7862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5DC9D7-55FB-94B5-1B9A-DC9D438567C2}"/>
              </a:ext>
            </a:extLst>
          </p:cNvPr>
          <p:cNvSpPr txBox="1"/>
          <p:nvPr/>
        </p:nvSpPr>
        <p:spPr>
          <a:xfrm>
            <a:off x="363794" y="1465006"/>
            <a:ext cx="2556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CP violation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Strongly</a:t>
            </a:r>
          </a:p>
          <a:p>
            <a:r>
              <a:rPr lang="en-US" sz="3200" dirty="0"/>
              <a:t>Correlated to theory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6B53DE-26FF-D502-B19C-10C30065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64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B04DDB4-0615-17AA-C22E-B1FE49FD911D}"/>
                  </a:ext>
                </a:extLst>
              </p:cNvPr>
              <p:cNvSpPr txBox="1"/>
              <p:nvPr/>
            </p:nvSpPr>
            <p:spPr>
              <a:xfrm>
                <a:off x="5531249" y="4121100"/>
                <a:ext cx="75629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i="1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B04DDB4-0615-17AA-C22E-B1FE49FD9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249" y="4121100"/>
                <a:ext cx="756296" cy="615553"/>
              </a:xfrm>
              <a:prstGeom prst="rect">
                <a:avLst/>
              </a:prstGeom>
              <a:blipFill>
                <a:blip r:embed="rId3"/>
                <a:stretch>
                  <a:fillRect l="-5000" r="-6667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CBABA33-E6BE-537D-ABEB-1054F69198F2}"/>
                  </a:ext>
                </a:extLst>
              </p:cNvPr>
              <p:cNvSpPr txBox="1"/>
              <p:nvPr/>
            </p:nvSpPr>
            <p:spPr>
              <a:xfrm>
                <a:off x="5311726" y="1859292"/>
                <a:ext cx="932948" cy="6492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=1/2</m:t>
                      </m:r>
                    </m:oMath>
                  </m:oMathPara>
                </a14:m>
                <a:endParaRPr lang="en-US" sz="2000" i="1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CBABA33-E6BE-537D-ABEB-1054F6919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726" y="1859292"/>
                <a:ext cx="932948" cy="649280"/>
              </a:xfrm>
              <a:prstGeom prst="rect">
                <a:avLst/>
              </a:prstGeom>
              <a:blipFill>
                <a:blip r:embed="rId4"/>
                <a:stretch>
                  <a:fillRect l="-6757" r="-4054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61CF1F5C-D710-A9B7-19FB-19FEBD33C7C1}"/>
                  </a:ext>
                </a:extLst>
              </p:cNvPr>
              <p:cNvSpPr txBox="1"/>
              <p:nvPr/>
            </p:nvSpPr>
            <p:spPr>
              <a:xfrm>
                <a:off x="6874544" y="1819130"/>
                <a:ext cx="72955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i="1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61CF1F5C-D710-A9B7-19FB-19FEBD33C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544" y="1819130"/>
                <a:ext cx="729559" cy="307777"/>
              </a:xfrm>
              <a:prstGeom prst="rect">
                <a:avLst/>
              </a:prstGeom>
              <a:blipFill>
                <a:blip r:embed="rId5"/>
                <a:stretch>
                  <a:fillRect l="-5172" r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48E504F0-7596-BB78-61F4-5FA5316FFB76}"/>
                  </a:ext>
                </a:extLst>
              </p:cNvPr>
              <p:cNvSpPr txBox="1"/>
              <p:nvPr/>
            </p:nvSpPr>
            <p:spPr>
              <a:xfrm>
                <a:off x="6874544" y="2027860"/>
                <a:ext cx="72955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i="1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48E504F0-7596-BB78-61F4-5FA5316FF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544" y="2027860"/>
                <a:ext cx="729559" cy="307777"/>
              </a:xfrm>
              <a:prstGeom prst="rect">
                <a:avLst/>
              </a:prstGeom>
              <a:blipFill>
                <a:blip r:embed="rId6"/>
                <a:stretch>
                  <a:fillRect l="-5172" r="-5172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0013E22C-7B62-99EB-220E-C05FF5125BC7}"/>
                  </a:ext>
                </a:extLst>
              </p:cNvPr>
              <p:cNvSpPr txBox="1"/>
              <p:nvPr/>
            </p:nvSpPr>
            <p:spPr>
              <a:xfrm>
                <a:off x="6853372" y="3939528"/>
                <a:ext cx="72955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i="1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0013E22C-7B62-99EB-220E-C05FF5125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372" y="3939528"/>
                <a:ext cx="729559" cy="307777"/>
              </a:xfrm>
              <a:prstGeom prst="rect">
                <a:avLst/>
              </a:prstGeom>
              <a:blipFill>
                <a:blip r:embed="rId7"/>
                <a:stretch>
                  <a:fillRect l="-5085" r="-3390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3E09406-244A-FACD-8970-09800204E505}"/>
                  </a:ext>
                </a:extLst>
              </p:cNvPr>
              <p:cNvSpPr txBox="1"/>
              <p:nvPr/>
            </p:nvSpPr>
            <p:spPr>
              <a:xfrm>
                <a:off x="6853185" y="4391853"/>
                <a:ext cx="72955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i="1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3E09406-244A-FACD-8970-09800204E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185" y="4391853"/>
                <a:ext cx="729559" cy="307777"/>
              </a:xfrm>
              <a:prstGeom prst="rect">
                <a:avLst/>
              </a:prstGeom>
              <a:blipFill>
                <a:blip r:embed="rId8"/>
                <a:stretch>
                  <a:fillRect l="-5085" r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E9FAECA-DF8C-BBD9-B6A7-CF526AD5E25F}"/>
              </a:ext>
            </a:extLst>
          </p:cNvPr>
          <p:cNvCxnSpPr/>
          <p:nvPr/>
        </p:nvCxnSpPr>
        <p:spPr>
          <a:xfrm>
            <a:off x="8985241" y="4522961"/>
            <a:ext cx="578672" cy="0"/>
          </a:xfrm>
          <a:prstGeom prst="line">
            <a:avLst/>
          </a:pr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8582490A-57BF-F73F-591E-E989C4F0300A}"/>
              </a:ext>
            </a:extLst>
          </p:cNvPr>
          <p:cNvCxnSpPr/>
          <p:nvPr/>
        </p:nvCxnSpPr>
        <p:spPr>
          <a:xfrm>
            <a:off x="7958515" y="4076135"/>
            <a:ext cx="578672" cy="0"/>
          </a:xfrm>
          <a:prstGeom prst="line">
            <a:avLst/>
          </a:pr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06854C5D-66F1-A1D3-1690-79BF336D25C4}"/>
              </a:ext>
            </a:extLst>
          </p:cNvPr>
          <p:cNvCxnSpPr/>
          <p:nvPr/>
        </p:nvCxnSpPr>
        <p:spPr>
          <a:xfrm>
            <a:off x="8985241" y="4076135"/>
            <a:ext cx="578672" cy="0"/>
          </a:xfrm>
          <a:prstGeom prst="line">
            <a:avLst/>
          </a:pr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EF5647AF-3B2A-0F34-6D74-F0FEE39DF3AE}"/>
              </a:ext>
            </a:extLst>
          </p:cNvPr>
          <p:cNvCxnSpPr/>
          <p:nvPr/>
        </p:nvCxnSpPr>
        <p:spPr>
          <a:xfrm>
            <a:off x="10011447" y="4076135"/>
            <a:ext cx="578672" cy="0"/>
          </a:xfrm>
          <a:prstGeom prst="line">
            <a:avLst/>
          </a:pr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5B02F187-EF1A-AA20-3748-2422E7D8F24B}"/>
                  </a:ext>
                </a:extLst>
              </p:cNvPr>
              <p:cNvSpPr txBox="1"/>
              <p:nvPr/>
            </p:nvSpPr>
            <p:spPr>
              <a:xfrm>
                <a:off x="7217397" y="4644890"/>
                <a:ext cx="11037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000" i="1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5B02F187-EF1A-AA20-3748-2422E7D8F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397" y="4644890"/>
                <a:ext cx="1103700" cy="307777"/>
              </a:xfrm>
              <a:prstGeom prst="rect">
                <a:avLst/>
              </a:prstGeom>
              <a:blipFill>
                <a:blip r:embed="rId9"/>
                <a:stretch>
                  <a:fillRect l="-2273" r="-3409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C1B2457E-A57D-816C-586C-D743E7702D2A}"/>
              </a:ext>
            </a:extLst>
          </p:cNvPr>
          <p:cNvCxnSpPr/>
          <p:nvPr/>
        </p:nvCxnSpPr>
        <p:spPr>
          <a:xfrm>
            <a:off x="8985241" y="2157440"/>
            <a:ext cx="578672" cy="0"/>
          </a:xfrm>
          <a:prstGeom prst="line">
            <a:avLst/>
          </a:pr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54339CB9-5073-8192-A9BF-A981CE3F9DEC}"/>
              </a:ext>
            </a:extLst>
          </p:cNvPr>
          <p:cNvCxnSpPr/>
          <p:nvPr/>
        </p:nvCxnSpPr>
        <p:spPr>
          <a:xfrm>
            <a:off x="7959034" y="1962479"/>
            <a:ext cx="578672" cy="0"/>
          </a:xfrm>
          <a:prstGeom prst="line">
            <a:avLst/>
          </a:pr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BDC3BC4B-609A-8006-C380-029DC7B42CC4}"/>
              </a:ext>
            </a:extLst>
          </p:cNvPr>
          <p:cNvCxnSpPr/>
          <p:nvPr/>
        </p:nvCxnSpPr>
        <p:spPr>
          <a:xfrm>
            <a:off x="8985241" y="1961417"/>
            <a:ext cx="578672" cy="0"/>
          </a:xfrm>
          <a:prstGeom prst="line">
            <a:avLst/>
          </a:pr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952B5A1D-4BF9-2109-A8A5-41D502D4964A}"/>
              </a:ext>
            </a:extLst>
          </p:cNvPr>
          <p:cNvCxnSpPr/>
          <p:nvPr/>
        </p:nvCxnSpPr>
        <p:spPr>
          <a:xfrm>
            <a:off x="10011447" y="1962479"/>
            <a:ext cx="578672" cy="0"/>
          </a:xfrm>
          <a:prstGeom prst="line">
            <a:avLst/>
          </a:pr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F2787EDC-9098-2A3F-AB86-3B911B5FF517}"/>
              </a:ext>
            </a:extLst>
          </p:cNvPr>
          <p:cNvCxnSpPr>
            <a:cxnSpLocks/>
          </p:cNvCxnSpPr>
          <p:nvPr/>
        </p:nvCxnSpPr>
        <p:spPr>
          <a:xfrm flipV="1">
            <a:off x="9274126" y="2741149"/>
            <a:ext cx="0" cy="1764000"/>
          </a:xfrm>
          <a:prstGeom prst="straightConnector1">
            <a:avLst/>
          </a:prstGeom>
          <a:ln w="2540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54551A4F-2844-34F3-45BE-DBBBEDD26088}"/>
              </a:ext>
            </a:extLst>
          </p:cNvPr>
          <p:cNvCxnSpPr>
            <a:cxnSpLocks/>
          </p:cNvCxnSpPr>
          <p:nvPr/>
        </p:nvCxnSpPr>
        <p:spPr>
          <a:xfrm>
            <a:off x="8985241" y="2724406"/>
            <a:ext cx="588127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CEEF8A7-11D9-6866-249F-F96818A249DD}"/>
              </a:ext>
            </a:extLst>
          </p:cNvPr>
          <p:cNvCxnSpPr>
            <a:cxnSpLocks/>
          </p:cNvCxnSpPr>
          <p:nvPr/>
        </p:nvCxnSpPr>
        <p:spPr>
          <a:xfrm flipV="1">
            <a:off x="8266126" y="2735408"/>
            <a:ext cx="850677" cy="1268967"/>
          </a:xfrm>
          <a:prstGeom prst="straightConnector1">
            <a:avLst/>
          </a:prstGeom>
          <a:ln w="254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F2CFF705-3AEB-6D16-E787-B8D75AA9E17F}"/>
              </a:ext>
            </a:extLst>
          </p:cNvPr>
          <p:cNvCxnSpPr>
            <a:cxnSpLocks/>
          </p:cNvCxnSpPr>
          <p:nvPr/>
        </p:nvCxnSpPr>
        <p:spPr>
          <a:xfrm flipH="1" flipV="1">
            <a:off x="9418126" y="2735408"/>
            <a:ext cx="849600" cy="1270800"/>
          </a:xfrm>
          <a:prstGeom prst="straightConnector1">
            <a:avLst/>
          </a:prstGeom>
          <a:ln w="254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CB688A67-434C-BAEB-CC2D-B7BEB04FA553}"/>
                  </a:ext>
                </a:extLst>
              </p:cNvPr>
              <p:cNvSpPr txBox="1"/>
              <p:nvPr/>
            </p:nvSpPr>
            <p:spPr>
              <a:xfrm>
                <a:off x="9178163" y="3384859"/>
                <a:ext cx="59583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sz="2000" i="1" dirty="0">
                  <a:solidFill>
                    <a:prstClr val="black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CB688A67-434C-BAEB-CC2D-B7BEB04FA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163" y="3384859"/>
                <a:ext cx="595831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1085584D-EEC2-9D64-3282-B0BEDA7117A1}"/>
                  </a:ext>
                </a:extLst>
              </p:cNvPr>
              <p:cNvSpPr txBox="1"/>
              <p:nvPr/>
            </p:nvSpPr>
            <p:spPr>
              <a:xfrm>
                <a:off x="8281667" y="3059408"/>
                <a:ext cx="47300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000" i="1" dirty="0">
                  <a:solidFill>
                    <a:prstClr val="black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1085584D-EEC2-9D64-3282-B0BEDA711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667" y="3059408"/>
                <a:ext cx="473006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1D550305-D06A-D4BB-421F-95183334F30B}"/>
              </a:ext>
            </a:extLst>
          </p:cNvPr>
          <p:cNvCxnSpPr/>
          <p:nvPr/>
        </p:nvCxnSpPr>
        <p:spPr>
          <a:xfrm>
            <a:off x="7949590" y="4010607"/>
            <a:ext cx="578672" cy="0"/>
          </a:xfrm>
          <a:prstGeom prst="line">
            <a:avLst/>
          </a:prstGeom>
          <a:ln w="25400">
            <a:solidFill>
              <a:schemeClr val="tx1">
                <a:alpha val="96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8F2EB35-D540-081A-364B-5EB209653215}"/>
              </a:ext>
            </a:extLst>
          </p:cNvPr>
          <p:cNvCxnSpPr/>
          <p:nvPr/>
        </p:nvCxnSpPr>
        <p:spPr>
          <a:xfrm>
            <a:off x="10011447" y="4010607"/>
            <a:ext cx="578672" cy="0"/>
          </a:xfrm>
          <a:prstGeom prst="line">
            <a:avLst/>
          </a:prstGeom>
          <a:ln w="25400">
            <a:solidFill>
              <a:schemeClr val="tx1">
                <a:alpha val="96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B46A9D28-BA8A-9EF6-D4E0-CA3802AA8325}"/>
              </a:ext>
            </a:extLst>
          </p:cNvPr>
          <p:cNvCxnSpPr>
            <a:cxnSpLocks/>
          </p:cNvCxnSpPr>
          <p:nvPr/>
        </p:nvCxnSpPr>
        <p:spPr>
          <a:xfrm>
            <a:off x="8520747" y="4090965"/>
            <a:ext cx="0" cy="163818"/>
          </a:xfrm>
          <a:prstGeom prst="straightConnector1">
            <a:avLst/>
          </a:prstGeom>
          <a:ln w="158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565202AE-64FA-0542-4870-5A919F1EFF61}"/>
                  </a:ext>
                </a:extLst>
              </p:cNvPr>
              <p:cNvSpPr txBox="1"/>
              <p:nvPr/>
            </p:nvSpPr>
            <p:spPr>
              <a:xfrm>
                <a:off x="8604767" y="3899641"/>
                <a:ext cx="6859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sz="2000" i="1" dirty="0">
                  <a:solidFill>
                    <a:prstClr val="black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565202AE-64FA-0542-4870-5A919F1EF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767" y="3899641"/>
                <a:ext cx="68592" cy="400110"/>
              </a:xfrm>
              <a:prstGeom prst="rect">
                <a:avLst/>
              </a:prstGeom>
              <a:blipFill>
                <a:blip r:embed="rId12"/>
                <a:stretch>
                  <a:fillRect l="-71429" r="-2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84837F01-60CF-A924-1BA0-6CE77588F30F}"/>
              </a:ext>
            </a:extLst>
          </p:cNvPr>
          <p:cNvCxnSpPr>
            <a:cxnSpLocks/>
          </p:cNvCxnSpPr>
          <p:nvPr/>
        </p:nvCxnSpPr>
        <p:spPr>
          <a:xfrm>
            <a:off x="9274126" y="1979408"/>
            <a:ext cx="6021" cy="746377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762B0B34-5B40-1D18-73F4-2B57C1A5B382}"/>
                  </a:ext>
                </a:extLst>
              </p:cNvPr>
              <p:cNvSpPr txBox="1"/>
              <p:nvPr/>
            </p:nvSpPr>
            <p:spPr>
              <a:xfrm>
                <a:off x="9245396" y="2203499"/>
                <a:ext cx="27143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sz="2000" i="1" dirty="0">
                  <a:solidFill>
                    <a:prstClr val="black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762B0B34-5B40-1D18-73F4-2B57C1A5B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5396" y="2203499"/>
                <a:ext cx="271435" cy="400110"/>
              </a:xfrm>
              <a:prstGeom prst="rect">
                <a:avLst/>
              </a:prstGeom>
              <a:blipFill>
                <a:blip r:embed="rId13"/>
                <a:stretch>
                  <a:fillRect r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7F0F5A59-96A2-2ED3-1291-7D8873FA86A6}"/>
                  </a:ext>
                </a:extLst>
              </p:cNvPr>
              <p:cNvSpPr txBox="1"/>
              <p:nvPr/>
            </p:nvSpPr>
            <p:spPr>
              <a:xfrm>
                <a:off x="9003833" y="4588767"/>
                <a:ext cx="55707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7F0F5A59-96A2-2ED3-1291-7D8873FA8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3833" y="4588767"/>
                <a:ext cx="557073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B614952E-B4BC-5D4C-3629-ABA65202EB96}"/>
                  </a:ext>
                </a:extLst>
              </p:cNvPr>
              <p:cNvSpPr txBox="1"/>
              <p:nvPr/>
            </p:nvSpPr>
            <p:spPr>
              <a:xfrm>
                <a:off x="10023142" y="4588767"/>
                <a:ext cx="55707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B614952E-B4BC-5D4C-3629-ABA65202E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3142" y="4588767"/>
                <a:ext cx="557073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Freeform 168">
            <a:extLst>
              <a:ext uri="{FF2B5EF4-FFF2-40B4-BE49-F238E27FC236}">
                <a16:creationId xmlns:a16="http://schemas.microsoft.com/office/drawing/2014/main" id="{40E6D4E3-5945-0B4E-8A0A-FC7ACC41D5E8}"/>
              </a:ext>
            </a:extLst>
          </p:cNvPr>
          <p:cNvSpPr/>
          <p:nvPr/>
        </p:nvSpPr>
        <p:spPr>
          <a:xfrm>
            <a:off x="6283530" y="1964058"/>
            <a:ext cx="572251" cy="109991"/>
          </a:xfrm>
          <a:custGeom>
            <a:avLst/>
            <a:gdLst>
              <a:gd name="connsiteX0" fmla="*/ 0 w 263525"/>
              <a:gd name="connsiteY0" fmla="*/ 200025 h 200025"/>
              <a:gd name="connsiteX1" fmla="*/ 98425 w 263525"/>
              <a:gd name="connsiteY1" fmla="*/ 200025 h 200025"/>
              <a:gd name="connsiteX2" fmla="*/ 180975 w 263525"/>
              <a:gd name="connsiteY2" fmla="*/ 0 h 200025"/>
              <a:gd name="connsiteX3" fmla="*/ 263525 w 263525"/>
              <a:gd name="connsiteY3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525" h="200025">
                <a:moveTo>
                  <a:pt x="0" y="200025"/>
                </a:moveTo>
                <a:lnTo>
                  <a:pt x="98425" y="200025"/>
                </a:lnTo>
                <a:lnTo>
                  <a:pt x="180975" y="0"/>
                </a:lnTo>
                <a:lnTo>
                  <a:pt x="263525" y="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4AAF1530-54FE-40C0-A2A7-578C283A5522}"/>
              </a:ext>
            </a:extLst>
          </p:cNvPr>
          <p:cNvSpPr/>
          <p:nvPr/>
        </p:nvSpPr>
        <p:spPr>
          <a:xfrm flipV="1">
            <a:off x="6282114" y="2074049"/>
            <a:ext cx="572251" cy="98291"/>
          </a:xfrm>
          <a:custGeom>
            <a:avLst/>
            <a:gdLst>
              <a:gd name="connsiteX0" fmla="*/ 0 w 263525"/>
              <a:gd name="connsiteY0" fmla="*/ 200025 h 200025"/>
              <a:gd name="connsiteX1" fmla="*/ 98425 w 263525"/>
              <a:gd name="connsiteY1" fmla="*/ 200025 h 200025"/>
              <a:gd name="connsiteX2" fmla="*/ 180975 w 263525"/>
              <a:gd name="connsiteY2" fmla="*/ 0 h 200025"/>
              <a:gd name="connsiteX3" fmla="*/ 263525 w 263525"/>
              <a:gd name="connsiteY3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525" h="200025">
                <a:moveTo>
                  <a:pt x="0" y="200025"/>
                </a:moveTo>
                <a:lnTo>
                  <a:pt x="98425" y="200025"/>
                </a:lnTo>
                <a:lnTo>
                  <a:pt x="180975" y="0"/>
                </a:lnTo>
                <a:lnTo>
                  <a:pt x="263525" y="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7" name="Freeform 166">
            <a:extLst>
              <a:ext uri="{FF2B5EF4-FFF2-40B4-BE49-F238E27FC236}">
                <a16:creationId xmlns:a16="http://schemas.microsoft.com/office/drawing/2014/main" id="{F6E61141-8840-A617-4732-07592848915A}"/>
              </a:ext>
            </a:extLst>
          </p:cNvPr>
          <p:cNvSpPr/>
          <p:nvPr/>
        </p:nvSpPr>
        <p:spPr>
          <a:xfrm>
            <a:off x="6285232" y="4084238"/>
            <a:ext cx="572252" cy="243774"/>
          </a:xfrm>
          <a:custGeom>
            <a:avLst/>
            <a:gdLst>
              <a:gd name="connsiteX0" fmla="*/ 0 w 263525"/>
              <a:gd name="connsiteY0" fmla="*/ 200025 h 200025"/>
              <a:gd name="connsiteX1" fmla="*/ 98425 w 263525"/>
              <a:gd name="connsiteY1" fmla="*/ 200025 h 200025"/>
              <a:gd name="connsiteX2" fmla="*/ 180975 w 263525"/>
              <a:gd name="connsiteY2" fmla="*/ 0 h 200025"/>
              <a:gd name="connsiteX3" fmla="*/ 263525 w 263525"/>
              <a:gd name="connsiteY3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525" h="200025">
                <a:moveTo>
                  <a:pt x="0" y="200025"/>
                </a:moveTo>
                <a:lnTo>
                  <a:pt x="98425" y="200025"/>
                </a:lnTo>
                <a:lnTo>
                  <a:pt x="180975" y="0"/>
                </a:lnTo>
                <a:lnTo>
                  <a:pt x="263525" y="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8" name="Freeform 167">
            <a:extLst>
              <a:ext uri="{FF2B5EF4-FFF2-40B4-BE49-F238E27FC236}">
                <a16:creationId xmlns:a16="http://schemas.microsoft.com/office/drawing/2014/main" id="{1108BD0A-F7D8-86BF-0F03-17908708460F}"/>
              </a:ext>
            </a:extLst>
          </p:cNvPr>
          <p:cNvSpPr/>
          <p:nvPr/>
        </p:nvSpPr>
        <p:spPr>
          <a:xfrm flipV="1">
            <a:off x="6285230" y="4327586"/>
            <a:ext cx="572252" cy="208978"/>
          </a:xfrm>
          <a:custGeom>
            <a:avLst/>
            <a:gdLst>
              <a:gd name="connsiteX0" fmla="*/ 0 w 263525"/>
              <a:gd name="connsiteY0" fmla="*/ 200025 h 200025"/>
              <a:gd name="connsiteX1" fmla="*/ 98425 w 263525"/>
              <a:gd name="connsiteY1" fmla="*/ 200025 h 200025"/>
              <a:gd name="connsiteX2" fmla="*/ 180975 w 263525"/>
              <a:gd name="connsiteY2" fmla="*/ 0 h 200025"/>
              <a:gd name="connsiteX3" fmla="*/ 263525 w 263525"/>
              <a:gd name="connsiteY3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525" h="200025">
                <a:moveTo>
                  <a:pt x="0" y="200025"/>
                </a:moveTo>
                <a:lnTo>
                  <a:pt x="98425" y="200025"/>
                </a:lnTo>
                <a:lnTo>
                  <a:pt x="180975" y="0"/>
                </a:lnTo>
                <a:lnTo>
                  <a:pt x="263525" y="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583ABC7-D125-2576-4D1C-A0568EA53FA5}"/>
              </a:ext>
            </a:extLst>
          </p:cNvPr>
          <p:cNvCxnSpPr>
            <a:cxnSpLocks/>
          </p:cNvCxnSpPr>
          <p:nvPr/>
        </p:nvCxnSpPr>
        <p:spPr>
          <a:xfrm flipV="1">
            <a:off x="8520747" y="3851554"/>
            <a:ext cx="0" cy="163818"/>
          </a:xfrm>
          <a:prstGeom prst="straightConnector1">
            <a:avLst/>
          </a:prstGeom>
          <a:ln w="158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CF6FA6-40D5-16E3-1637-8C16F53BA0C0}"/>
                  </a:ext>
                </a:extLst>
              </p:cNvPr>
              <p:cNvSpPr txBox="1"/>
              <p:nvPr/>
            </p:nvSpPr>
            <p:spPr>
              <a:xfrm>
                <a:off x="9771418" y="3059408"/>
                <a:ext cx="47300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000" i="1" dirty="0">
                  <a:solidFill>
                    <a:prstClr val="black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CF6FA6-40D5-16E3-1637-8C16F53BA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1418" y="3059408"/>
                <a:ext cx="473006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3108317E-457E-738E-367B-0680166C3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Coupled multi-level system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57F5A3-EEB3-D354-4774-FFF5E6F704ED}"/>
              </a:ext>
            </a:extLst>
          </p:cNvPr>
          <p:cNvGrpSpPr/>
          <p:nvPr/>
        </p:nvGrpSpPr>
        <p:grpSpPr>
          <a:xfrm>
            <a:off x="1542259" y="2764530"/>
            <a:ext cx="1911936" cy="1087024"/>
            <a:chOff x="1926762" y="2755440"/>
            <a:chExt cx="1258164" cy="840155"/>
          </a:xfrm>
        </p:grpSpPr>
        <p:cxnSp>
          <p:nvCxnSpPr>
            <p:cNvPr id="13" name="Rechte verbindingslijn 18">
              <a:extLst>
                <a:ext uri="{FF2B5EF4-FFF2-40B4-BE49-F238E27FC236}">
                  <a16:creationId xmlns:a16="http://schemas.microsoft.com/office/drawing/2014/main" id="{DF840300-9F2F-5FF0-3E6E-42F159FA47E0}"/>
                </a:ext>
              </a:extLst>
            </p:cNvPr>
            <p:cNvCxnSpPr>
              <a:cxnSpLocks/>
            </p:cNvCxnSpPr>
            <p:nvPr/>
          </p:nvCxnSpPr>
          <p:spPr>
            <a:xfrm>
              <a:off x="1926762" y="2755440"/>
              <a:ext cx="411059" cy="0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19">
              <a:extLst>
                <a:ext uri="{FF2B5EF4-FFF2-40B4-BE49-F238E27FC236}">
                  <a16:creationId xmlns:a16="http://schemas.microsoft.com/office/drawing/2014/main" id="{7F7BEE23-F432-5C91-CFFD-534233BDF959}"/>
                </a:ext>
              </a:extLst>
            </p:cNvPr>
            <p:cNvCxnSpPr>
              <a:cxnSpLocks/>
            </p:cNvCxnSpPr>
            <p:nvPr/>
          </p:nvCxnSpPr>
          <p:spPr>
            <a:xfrm>
              <a:off x="2773867" y="2755440"/>
              <a:ext cx="411059" cy="0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20">
              <a:extLst>
                <a:ext uri="{FF2B5EF4-FFF2-40B4-BE49-F238E27FC236}">
                  <a16:creationId xmlns:a16="http://schemas.microsoft.com/office/drawing/2014/main" id="{E2AFC812-16F4-D6E1-7C67-9F68EF305563}"/>
                </a:ext>
              </a:extLst>
            </p:cNvPr>
            <p:cNvCxnSpPr>
              <a:cxnSpLocks/>
            </p:cNvCxnSpPr>
            <p:nvPr/>
          </p:nvCxnSpPr>
          <p:spPr>
            <a:xfrm>
              <a:off x="2360398" y="3595595"/>
              <a:ext cx="411059" cy="0"/>
            </a:xfrm>
            <a:prstGeom prst="line">
              <a:avLst/>
            </a:prstGeom>
            <a:ln w="57150" cap="rnd">
              <a:solidFill>
                <a:schemeClr val="tx1">
                  <a:alpha val="3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met pijl 21">
              <a:extLst>
                <a:ext uri="{FF2B5EF4-FFF2-40B4-BE49-F238E27FC236}">
                  <a16:creationId xmlns:a16="http://schemas.microsoft.com/office/drawing/2014/main" id="{C1A6639A-F581-8931-D6EE-DD7D779B6E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35397" y="2925282"/>
              <a:ext cx="258991" cy="533400"/>
            </a:xfrm>
            <a:prstGeom prst="straightConnector1">
              <a:avLst/>
            </a:prstGeom>
            <a:ln w="19050"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chte verbindingslijn met pijl 22">
              <a:extLst>
                <a:ext uri="{FF2B5EF4-FFF2-40B4-BE49-F238E27FC236}">
                  <a16:creationId xmlns:a16="http://schemas.microsoft.com/office/drawing/2014/main" id="{3522E794-AAE3-82AB-F71A-6238786554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0506" y="2932450"/>
              <a:ext cx="259200" cy="532800"/>
            </a:xfrm>
            <a:prstGeom prst="straightConnector1">
              <a:avLst/>
            </a:prstGeom>
            <a:ln w="19050"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ight Arrow 4">
            <a:extLst>
              <a:ext uri="{FF2B5EF4-FFF2-40B4-BE49-F238E27FC236}">
                <a16:creationId xmlns:a16="http://schemas.microsoft.com/office/drawing/2014/main" id="{AD7BCB14-A046-BDC8-B121-EF558CA3C4FC}"/>
              </a:ext>
            </a:extLst>
          </p:cNvPr>
          <p:cNvSpPr/>
          <p:nvPr/>
        </p:nvSpPr>
        <p:spPr>
          <a:xfrm>
            <a:off x="4096219" y="3078722"/>
            <a:ext cx="702822" cy="506192"/>
          </a:xfrm>
          <a:prstGeom prst="rightArrow">
            <a:avLst/>
          </a:prstGeom>
          <a:solidFill>
            <a:srgbClr val="3E28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3517453F-37B1-3ED0-8239-890BCA3DA1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2428" y="4582481"/>
                <a:ext cx="5395311" cy="1801793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r>
                  <a:rPr lang="en-US" sz="2600" dirty="0"/>
                  <a:t>state</a:t>
                </a:r>
              </a:p>
              <a:p>
                <a:r>
                  <a:rPr lang="en-US" sz="2600" dirty="0"/>
                  <a:t>2 laser fields: </a:t>
                </a:r>
                <a:r>
                  <a:rPr lang="en-US" sz="2600" dirty="0">
                    <a:solidFill>
                      <a:srgbClr val="FF0000"/>
                    </a:solidFill>
                  </a:rPr>
                  <a:t>Two-photon transition</a:t>
                </a:r>
              </a:p>
              <a:p>
                <a:r>
                  <a:rPr lang="en-US" sz="2600" dirty="0">
                    <a:solidFill>
                      <a:srgbClr val="FF0000"/>
                    </a:solidFill>
                  </a:rPr>
                  <a:t>8-levels </a:t>
                </a:r>
                <a:r>
                  <a:rPr lang="en-US" sz="2600" dirty="0"/>
                  <a:t>coupled and loss channel</a:t>
                </a:r>
              </a:p>
              <a:p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</a:rPr>
                  <a:t>fields: Zeeman and Stark shifts</a:t>
                </a:r>
              </a:p>
              <a:p>
                <a:endParaRPr lang="en-US" sz="2400" dirty="0"/>
              </a:p>
              <a:p>
                <a:endParaRPr lang="en-US" sz="2000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517453F-37B1-3ED0-8239-890BCA3DA1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2428" y="4582481"/>
                <a:ext cx="5395311" cy="1801793"/>
              </a:xfrm>
              <a:blipFill rotWithShape="1">
                <a:blip r:embed="rId17"/>
                <a:stretch>
                  <a:fillRect l="-1808" t="-5085" r="-565" b="-610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5745D3-A94E-FE97-ACFB-CA1D87DCE307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C87AFECC-F5BC-C706-95DA-1B59CBEA61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1" y="6120353"/>
            <a:ext cx="1631618" cy="737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A0370D-091D-81C2-55CB-19377D3844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791" y="6053473"/>
            <a:ext cx="3080774" cy="7862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2C459-E785-71E6-2471-636E412C4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4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16C4FF31-37A0-DBB7-9F8C-61992BB13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400" y="3431375"/>
            <a:ext cx="4337558" cy="3022069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2F480889-C213-F741-BF2A-3235EF6B6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31" y="365125"/>
            <a:ext cx="10515600" cy="1325563"/>
          </a:xfrm>
        </p:spPr>
        <p:txBody>
          <a:bodyPr/>
          <a:lstStyle/>
          <a:p>
            <a:r>
              <a:rPr lang="nl-NL" dirty="0" err="1"/>
              <a:t>Superposition</a:t>
            </a:r>
            <a:r>
              <a:rPr lang="nl-NL" dirty="0"/>
              <a:t> </a:t>
            </a:r>
            <a:r>
              <a:rPr lang="nl-NL" dirty="0" err="1"/>
              <a:t>creation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F7A391A-37FA-D031-95B9-36F76FE4727B}"/>
                  </a:ext>
                </a:extLst>
              </p:cNvPr>
              <p:cNvSpPr txBox="1"/>
              <p:nvPr/>
            </p:nvSpPr>
            <p:spPr>
              <a:xfrm>
                <a:off x="7487431" y="3929626"/>
                <a:ext cx="4976671" cy="1972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At </a:t>
                </a:r>
                <a14:m>
                  <m:oMath xmlns:m="http://schemas.openxmlformats.org/officeDocument/2006/math"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=50 </m:t>
                    </m:r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nl-NL" sz="20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en-US" sz="2000" b="0" dirty="0"/>
              </a:p>
              <a:p>
                <a:r>
                  <a:rPr lang="en-US" sz="2000" dirty="0"/>
                  <a:t>-   transfer from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to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:pPr marL="285750" indent="-285750">
                  <a:buFontTx/>
                  <a:buChar char="-"/>
                </a:pPr>
                <a:r>
                  <a:rPr lang="en-US" sz="2000" dirty="0"/>
                  <a:t>No population in other states</a:t>
                </a:r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nl-NL" sz="2000" b="0" i="1" smtClean="0">
                            <a:latin typeface="Cambria Math" panose="02040503050406030204" pitchFamily="18" charset="0"/>
                          </a:rPr>
                          <m:t>−1,1</m:t>
                        </m:r>
                      </m:sub>
                    </m:sSub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nl-NL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sub>
                    </m:sSub>
                    <m:sSubSup>
                      <m:sSubSupPr>
                        <m:ctrlP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nl-NL" sz="20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nl-NL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nl-NL" sz="20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nl-NL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≈0.5</m:t>
                    </m:r>
                    <m:r>
                      <a:rPr lang="nl-NL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nl-NL" sz="2000" dirty="0"/>
                </a:br>
                <a14:m>
                  <m:oMath xmlns:m="http://schemas.openxmlformats.org/officeDocument/2006/math"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 |</m:t>
                    </m:r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𝜓</m:t>
                    </m:r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⟩≈</m:t>
                    </m:r>
                    <m:f>
                      <m:fPr>
                        <m:ctrlP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nl-NL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nl-NL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1,−1</m:t>
                        </m:r>
                      </m:e>
                    </m:d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1,+1</m:t>
                        </m:r>
                      </m:e>
                    </m:d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F7A391A-37FA-D031-95B9-36F76FE47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7431" y="3929626"/>
                <a:ext cx="4976671" cy="1972591"/>
              </a:xfrm>
              <a:prstGeom prst="rect">
                <a:avLst/>
              </a:prstGeom>
              <a:blipFill>
                <a:blip r:embed="rId9"/>
                <a:stretch>
                  <a:fillRect l="-1272" t="-1923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44850E45-AA84-F266-0272-03B505B080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1526" y="1680697"/>
                <a:ext cx="6190263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/>
                  <a:t>Laser parameters: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nl-NL" sz="260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60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sz="2600" smtClean="0">
                        <a:latin typeface="Cambria Math" panose="02040503050406030204" pitchFamily="18" charset="0"/>
                      </a:rPr>
                      <m:t>GHz</m:t>
                    </m:r>
                    <m:r>
                      <a:rPr lang="nl-NL" sz="26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600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nl-NL" sz="2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nl-NL" sz="26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6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nl-NL" sz="2600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l-NL" sz="2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60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nl-NL" sz="260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nl-NL" sz="2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40</m:t>
                    </m:r>
                    <m:sSub>
                      <m:sSubPr>
                        <m:ctrlPr>
                          <a:rPr lang="en-US" sz="2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dirty="0" smtClean="0">
                            <a:latin typeface="Cambria Math" panose="02040503050406030204" pitchFamily="18" charset="0"/>
                          </a:rPr>
                          <m:t>sat</m:t>
                        </m:r>
                      </m:sub>
                    </m:sSub>
                  </m:oMath>
                </a14:m>
                <a:br>
                  <a:rPr lang="nl-NL" sz="2600" b="1" dirty="0"/>
                </a:br>
                <a:endParaRPr lang="nl-NL" sz="26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nl-NL" sz="2600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600" b="1" dirty="0"/>
                  <a:t> Rabi oscillations </a:t>
                </a:r>
              </a:p>
              <a:p>
                <a:endParaRPr lang="nl-NL" sz="2600" dirty="0"/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44850E45-AA84-F266-0272-03B505B08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26" y="1680697"/>
                <a:ext cx="6190263" cy="4351338"/>
              </a:xfrm>
              <a:prstGeom prst="rect">
                <a:avLst/>
              </a:prstGeom>
              <a:blipFill>
                <a:blip r:embed="rId10"/>
                <a:stretch>
                  <a:fillRect l="-1431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0237B9E-8BC1-7093-676D-5BD3FDFFA3F3}"/>
                  </a:ext>
                </a:extLst>
              </p:cNvPr>
              <p:cNvSpPr txBox="1"/>
              <p:nvPr/>
            </p:nvSpPr>
            <p:spPr>
              <a:xfrm>
                <a:off x="5058881" y="3006260"/>
                <a:ext cx="11288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2400" b="0" i="0" smtClean="0"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sz="2400" dirty="0"/>
                  <a:t> pulse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0237B9E-8BC1-7093-676D-5BD3FDFFA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881" y="3006260"/>
                <a:ext cx="1128835" cy="461665"/>
              </a:xfrm>
              <a:prstGeom prst="rect">
                <a:avLst/>
              </a:prstGeom>
              <a:blipFill>
                <a:blip r:embed="rId11"/>
                <a:stretch>
                  <a:fillRect l="-1111" t="-7895" r="-666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4D50D15F-CB0C-4BE3-62A9-87A837FEE43E}"/>
              </a:ext>
            </a:extLst>
          </p:cNvPr>
          <p:cNvCxnSpPr>
            <a:cxnSpLocks/>
          </p:cNvCxnSpPr>
          <p:nvPr/>
        </p:nvCxnSpPr>
        <p:spPr>
          <a:xfrm flipV="1">
            <a:off x="5613856" y="3429000"/>
            <a:ext cx="0" cy="2603035"/>
          </a:xfrm>
          <a:prstGeom prst="straightConnector1">
            <a:avLst/>
          </a:prstGeom>
          <a:ln w="34925">
            <a:solidFill>
              <a:srgbClr val="FF0000">
                <a:alpha val="57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9CA6529-C861-1543-8D79-6411B3AAF054}"/>
              </a:ext>
            </a:extLst>
          </p:cNvPr>
          <p:cNvGrpSpPr/>
          <p:nvPr/>
        </p:nvGrpSpPr>
        <p:grpSpPr>
          <a:xfrm>
            <a:off x="9088922" y="1052736"/>
            <a:ext cx="2097698" cy="2455657"/>
            <a:chOff x="9385846" y="778418"/>
            <a:chExt cx="2097698" cy="24556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kstvak 26">
                  <a:extLst>
                    <a:ext uri="{FF2B5EF4-FFF2-40B4-BE49-F238E27FC236}">
                      <a16:creationId xmlns:a16="http://schemas.microsoft.com/office/drawing/2014/main" id="{9B9FF280-5BFF-3145-99BA-CFCDAFB5FF51}"/>
                    </a:ext>
                  </a:extLst>
                </p:cNvPr>
                <p:cNvSpPr txBox="1"/>
                <p:nvPr/>
              </p:nvSpPr>
              <p:spPr>
                <a:xfrm>
                  <a:off x="11055696" y="2446161"/>
                  <a:ext cx="250254" cy="185189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nl-NL" sz="1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12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1,1</m:t>
                            </m:r>
                          </m:e>
                        </m:d>
                      </m:oMath>
                    </m:oMathPara>
                  </a14:m>
                  <a:endParaRPr lang="nl-N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kstvak 26">
                  <a:extLst>
                    <a:ext uri="{FF2B5EF4-FFF2-40B4-BE49-F238E27FC236}">
                      <a16:creationId xmlns:a16="http://schemas.microsoft.com/office/drawing/2014/main" id="{9B9FF280-5BFF-3145-99BA-CFCDAFB5FF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5696" y="2446161"/>
                  <a:ext cx="250254" cy="185189"/>
                </a:xfrm>
                <a:prstGeom prst="rect">
                  <a:avLst/>
                </a:prstGeom>
                <a:blipFill>
                  <a:blip r:embed="rId3"/>
                  <a:stretch>
                    <a:fillRect t="-131250" r="-150000" b="-262500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kstvak 25">
                  <a:extLst>
                    <a:ext uri="{FF2B5EF4-FFF2-40B4-BE49-F238E27FC236}">
                      <a16:creationId xmlns:a16="http://schemas.microsoft.com/office/drawing/2014/main" id="{AA4845D6-A775-5642-BBBF-A18DAAB0C2B4}"/>
                    </a:ext>
                  </a:extLst>
                </p:cNvPr>
                <p:cNvSpPr txBox="1"/>
                <p:nvPr/>
              </p:nvSpPr>
              <p:spPr>
                <a:xfrm>
                  <a:off x="10451742" y="2450506"/>
                  <a:ext cx="250254" cy="185189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nl-NL" sz="1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12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1,0</m:t>
                            </m:r>
                          </m:e>
                        </m:d>
                      </m:oMath>
                    </m:oMathPara>
                  </a14:m>
                  <a:endParaRPr lang="nl-N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kstvak 25">
                  <a:extLst>
                    <a:ext uri="{FF2B5EF4-FFF2-40B4-BE49-F238E27FC236}">
                      <a16:creationId xmlns:a16="http://schemas.microsoft.com/office/drawing/2014/main" id="{AA4845D6-A775-5642-BBBF-A18DAAB0C2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51742" y="2450506"/>
                  <a:ext cx="250254" cy="185189"/>
                </a:xfrm>
                <a:prstGeom prst="rect">
                  <a:avLst/>
                </a:prstGeom>
                <a:blipFill>
                  <a:blip r:embed="rId4"/>
                  <a:stretch>
                    <a:fillRect t="-131250" r="-138095" b="-262500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Rechte verbindingslijn 5">
              <a:extLst>
                <a:ext uri="{FF2B5EF4-FFF2-40B4-BE49-F238E27FC236}">
                  <a16:creationId xmlns:a16="http://schemas.microsoft.com/office/drawing/2014/main" id="{747B679C-7460-BC40-A66F-9080E2AD19BF}"/>
                </a:ext>
              </a:extLst>
            </p:cNvPr>
            <p:cNvCxnSpPr/>
            <p:nvPr/>
          </p:nvCxnSpPr>
          <p:spPr>
            <a:xfrm>
              <a:off x="9463966" y="2431359"/>
              <a:ext cx="42205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echte verbindingslijn 6">
              <a:extLst>
                <a:ext uri="{FF2B5EF4-FFF2-40B4-BE49-F238E27FC236}">
                  <a16:creationId xmlns:a16="http://schemas.microsoft.com/office/drawing/2014/main" id="{6B623C1C-A38E-CB4F-995C-214CBF809B36}"/>
                </a:ext>
              </a:extLst>
            </p:cNvPr>
            <p:cNvCxnSpPr/>
            <p:nvPr/>
          </p:nvCxnSpPr>
          <p:spPr>
            <a:xfrm>
              <a:off x="10285568" y="2435145"/>
              <a:ext cx="42205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chte verbindingslijn 7">
              <a:extLst>
                <a:ext uri="{FF2B5EF4-FFF2-40B4-BE49-F238E27FC236}">
                  <a16:creationId xmlns:a16="http://schemas.microsoft.com/office/drawing/2014/main" id="{3021CDE9-5371-D448-973C-A129BDD02F02}"/>
                </a:ext>
              </a:extLst>
            </p:cNvPr>
            <p:cNvCxnSpPr/>
            <p:nvPr/>
          </p:nvCxnSpPr>
          <p:spPr>
            <a:xfrm>
              <a:off x="11061488" y="2435833"/>
              <a:ext cx="42205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chte verbindingslijn 8">
              <a:extLst>
                <a:ext uri="{FF2B5EF4-FFF2-40B4-BE49-F238E27FC236}">
                  <a16:creationId xmlns:a16="http://schemas.microsoft.com/office/drawing/2014/main" id="{4E8C938F-6F7A-FA44-A0C3-C0A6C85C09C6}"/>
                </a:ext>
              </a:extLst>
            </p:cNvPr>
            <p:cNvCxnSpPr/>
            <p:nvPr/>
          </p:nvCxnSpPr>
          <p:spPr>
            <a:xfrm>
              <a:off x="10285568" y="3025135"/>
              <a:ext cx="42205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chte verbindingslijn met pijl 9">
              <a:extLst>
                <a:ext uri="{FF2B5EF4-FFF2-40B4-BE49-F238E27FC236}">
                  <a16:creationId xmlns:a16="http://schemas.microsoft.com/office/drawing/2014/main" id="{A7935905-05E2-184D-8B1F-BE08367BB5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3026" y="1503691"/>
              <a:ext cx="678069" cy="812616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kstvak 23">
                  <a:extLst>
                    <a:ext uri="{FF2B5EF4-FFF2-40B4-BE49-F238E27FC236}">
                      <a16:creationId xmlns:a16="http://schemas.microsoft.com/office/drawing/2014/main" id="{8592C9CC-69BC-044C-AC5C-0AB4A01B166C}"/>
                    </a:ext>
                  </a:extLst>
                </p:cNvPr>
                <p:cNvSpPr txBox="1"/>
                <p:nvPr/>
              </p:nvSpPr>
              <p:spPr>
                <a:xfrm>
                  <a:off x="10109794" y="3038903"/>
                  <a:ext cx="823257" cy="195172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nl-NL" sz="1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12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0,0</m:t>
                            </m:r>
                          </m:e>
                        </m:d>
                      </m:oMath>
                    </m:oMathPara>
                  </a14:m>
                  <a:endParaRPr lang="nl-N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kstvak 23">
                  <a:extLst>
                    <a:ext uri="{FF2B5EF4-FFF2-40B4-BE49-F238E27FC236}">
                      <a16:creationId xmlns:a16="http://schemas.microsoft.com/office/drawing/2014/main" id="{8592C9CC-69BC-044C-AC5C-0AB4A01B16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9794" y="3038903"/>
                  <a:ext cx="823257" cy="195172"/>
                </a:xfrm>
                <a:prstGeom prst="rect">
                  <a:avLst/>
                </a:prstGeom>
                <a:blipFill>
                  <a:blip r:embed="rId5"/>
                  <a:stretch>
                    <a:fillRect t="-131250" b="-256250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kstvak 24">
                  <a:extLst>
                    <a:ext uri="{FF2B5EF4-FFF2-40B4-BE49-F238E27FC236}">
                      <a16:creationId xmlns:a16="http://schemas.microsoft.com/office/drawing/2014/main" id="{902663E1-BC70-BF4A-BD42-331EF550A645}"/>
                    </a:ext>
                  </a:extLst>
                </p:cNvPr>
                <p:cNvSpPr txBox="1"/>
                <p:nvPr/>
              </p:nvSpPr>
              <p:spPr>
                <a:xfrm>
                  <a:off x="9385846" y="2482642"/>
                  <a:ext cx="250254" cy="185189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nl-NL" sz="1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12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1,−1</m:t>
                            </m:r>
                          </m:e>
                        </m:d>
                      </m:oMath>
                    </m:oMathPara>
                  </a14:m>
                  <a:endParaRPr lang="nl-N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kstvak 24">
                  <a:extLst>
                    <a:ext uri="{FF2B5EF4-FFF2-40B4-BE49-F238E27FC236}">
                      <a16:creationId xmlns:a16="http://schemas.microsoft.com/office/drawing/2014/main" id="{902663E1-BC70-BF4A-BD42-331EF550A6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5846" y="2482642"/>
                  <a:ext cx="250254" cy="185189"/>
                </a:xfrm>
                <a:prstGeom prst="rect">
                  <a:avLst/>
                </a:prstGeom>
                <a:blipFill>
                  <a:blip r:embed="rId6"/>
                  <a:stretch>
                    <a:fillRect t="-131250" r="-190476" b="-256250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Rechte verbindingslijn met pijl 18">
              <a:extLst>
                <a:ext uri="{FF2B5EF4-FFF2-40B4-BE49-F238E27FC236}">
                  <a16:creationId xmlns:a16="http://schemas.microsoft.com/office/drawing/2014/main" id="{CE37920E-0237-7342-AFCE-E7C26F22D424}"/>
                </a:ext>
              </a:extLst>
            </p:cNvPr>
            <p:cNvCxnSpPr>
              <a:cxnSpLocks/>
            </p:cNvCxnSpPr>
            <p:nvPr/>
          </p:nvCxnSpPr>
          <p:spPr>
            <a:xfrm>
              <a:off x="10584814" y="1504379"/>
              <a:ext cx="702841" cy="811928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Rechte verbindingslijn 19">
              <a:extLst>
                <a:ext uri="{FF2B5EF4-FFF2-40B4-BE49-F238E27FC236}">
                  <a16:creationId xmlns:a16="http://schemas.microsoft.com/office/drawing/2014/main" id="{8071128A-FF00-7341-A0FE-7F4B76877F7A}"/>
                </a:ext>
              </a:extLst>
            </p:cNvPr>
            <p:cNvCxnSpPr/>
            <p:nvPr/>
          </p:nvCxnSpPr>
          <p:spPr>
            <a:xfrm>
              <a:off x="10292850" y="1499560"/>
              <a:ext cx="422056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Rechte verbindingslijn met pijl 17">
              <a:extLst>
                <a:ext uri="{FF2B5EF4-FFF2-40B4-BE49-F238E27FC236}">
                  <a16:creationId xmlns:a16="http://schemas.microsoft.com/office/drawing/2014/main" id="{FF820EC0-BEE1-A946-BB48-2DA73F5B9347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976" y="1499560"/>
              <a:ext cx="6124" cy="1526263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Rechte verbindingslijn met pijl 52">
              <a:extLst>
                <a:ext uri="{FF2B5EF4-FFF2-40B4-BE49-F238E27FC236}">
                  <a16:creationId xmlns:a16="http://schemas.microsoft.com/office/drawing/2014/main" id="{7C658ACE-B11D-724B-91DD-B4E637D57FF1}"/>
                </a:ext>
              </a:extLst>
            </p:cNvPr>
            <p:cNvCxnSpPr>
              <a:cxnSpLocks/>
            </p:cNvCxnSpPr>
            <p:nvPr/>
          </p:nvCxnSpPr>
          <p:spPr>
            <a:xfrm>
              <a:off x="10739816" y="778418"/>
              <a:ext cx="0" cy="72114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Rechte verbindingslijn 5">
              <a:extLst>
                <a:ext uri="{FF2B5EF4-FFF2-40B4-BE49-F238E27FC236}">
                  <a16:creationId xmlns:a16="http://schemas.microsoft.com/office/drawing/2014/main" id="{BD8632F7-35EB-E341-AAFD-1FF2A359189A}"/>
                </a:ext>
              </a:extLst>
            </p:cNvPr>
            <p:cNvCxnSpPr/>
            <p:nvPr/>
          </p:nvCxnSpPr>
          <p:spPr>
            <a:xfrm>
              <a:off x="10278814" y="778418"/>
              <a:ext cx="42205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1DCD0DF-0454-3146-AAC4-32D2FD674D22}"/>
                    </a:ext>
                  </a:extLst>
                </p:cNvPr>
                <p:cNvSpPr/>
                <p:nvPr/>
              </p:nvSpPr>
              <p:spPr>
                <a:xfrm>
                  <a:off x="10691176" y="927781"/>
                  <a:ext cx="37542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1DCD0DF-0454-3146-AAC4-32D2FD674D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91176" y="927781"/>
                  <a:ext cx="375423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6DA7998-EBFD-9B4D-929A-0A4C70BBA5F3}"/>
              </a:ext>
            </a:extLst>
          </p:cNvPr>
          <p:cNvGrpSpPr/>
          <p:nvPr/>
        </p:nvGrpSpPr>
        <p:grpSpPr>
          <a:xfrm>
            <a:off x="6783687" y="1859669"/>
            <a:ext cx="1258164" cy="840155"/>
            <a:chOff x="5956515" y="2398864"/>
            <a:chExt cx="1258164" cy="840155"/>
          </a:xfrm>
        </p:grpSpPr>
        <p:cxnSp>
          <p:nvCxnSpPr>
            <p:cNvPr id="74" name="Rechte verbindingslijn 18">
              <a:extLst>
                <a:ext uri="{FF2B5EF4-FFF2-40B4-BE49-F238E27FC236}">
                  <a16:creationId xmlns:a16="http://schemas.microsoft.com/office/drawing/2014/main" id="{7CF17727-6E84-1F40-96B1-27D121C30B99}"/>
                </a:ext>
              </a:extLst>
            </p:cNvPr>
            <p:cNvCxnSpPr>
              <a:cxnSpLocks/>
            </p:cNvCxnSpPr>
            <p:nvPr/>
          </p:nvCxnSpPr>
          <p:spPr>
            <a:xfrm>
              <a:off x="5956515" y="2398864"/>
              <a:ext cx="411059" cy="0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Rechte verbindingslijn 19">
              <a:extLst>
                <a:ext uri="{FF2B5EF4-FFF2-40B4-BE49-F238E27FC236}">
                  <a16:creationId xmlns:a16="http://schemas.microsoft.com/office/drawing/2014/main" id="{B63847E0-668D-974C-BCA2-4B7724B54FD7}"/>
                </a:ext>
              </a:extLst>
            </p:cNvPr>
            <p:cNvCxnSpPr>
              <a:cxnSpLocks/>
            </p:cNvCxnSpPr>
            <p:nvPr/>
          </p:nvCxnSpPr>
          <p:spPr>
            <a:xfrm>
              <a:off x="6803620" y="2398864"/>
              <a:ext cx="411059" cy="0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Rechte verbindingslijn 20">
              <a:extLst>
                <a:ext uri="{FF2B5EF4-FFF2-40B4-BE49-F238E27FC236}">
                  <a16:creationId xmlns:a16="http://schemas.microsoft.com/office/drawing/2014/main" id="{308E533A-804F-B24F-8A69-7A03E6B14927}"/>
                </a:ext>
              </a:extLst>
            </p:cNvPr>
            <p:cNvCxnSpPr>
              <a:cxnSpLocks/>
            </p:cNvCxnSpPr>
            <p:nvPr/>
          </p:nvCxnSpPr>
          <p:spPr>
            <a:xfrm>
              <a:off x="6390151" y="3239019"/>
              <a:ext cx="411059" cy="0"/>
            </a:xfrm>
            <a:prstGeom prst="line">
              <a:avLst/>
            </a:prstGeom>
            <a:ln w="57150" cap="rnd">
              <a:solidFill>
                <a:schemeClr val="tx1">
                  <a:alpha val="3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Rechte verbindingslijn met pijl 21">
              <a:extLst>
                <a:ext uri="{FF2B5EF4-FFF2-40B4-BE49-F238E27FC236}">
                  <a16:creationId xmlns:a16="http://schemas.microsoft.com/office/drawing/2014/main" id="{8B01E651-C32E-2E43-A1DB-BC5F8066BB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5150" y="2596420"/>
              <a:ext cx="258991" cy="53340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Rechte verbindingslijn met pijl 22">
              <a:extLst>
                <a:ext uri="{FF2B5EF4-FFF2-40B4-BE49-F238E27FC236}">
                  <a16:creationId xmlns:a16="http://schemas.microsoft.com/office/drawing/2014/main" id="{552CBCFC-90C8-5542-AE5E-B23D07FA1F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60259" y="2603588"/>
              <a:ext cx="259200" cy="53280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Down Arrow 78">
            <a:extLst>
              <a:ext uri="{FF2B5EF4-FFF2-40B4-BE49-F238E27FC236}">
                <a16:creationId xmlns:a16="http://schemas.microsoft.com/office/drawing/2014/main" id="{3DBA3D12-FD7D-1147-AF1E-77587BE3F356}"/>
              </a:ext>
            </a:extLst>
          </p:cNvPr>
          <p:cNvSpPr/>
          <p:nvPr/>
        </p:nvSpPr>
        <p:spPr>
          <a:xfrm rot="16200000">
            <a:off x="8704312" y="1924838"/>
            <a:ext cx="180088" cy="6579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80" name="Rechte verbindingslijn 5">
            <a:extLst>
              <a:ext uri="{FF2B5EF4-FFF2-40B4-BE49-F238E27FC236}">
                <a16:creationId xmlns:a16="http://schemas.microsoft.com/office/drawing/2014/main" id="{C8B2CAF9-5241-2A3A-3829-C54FD04C33B8}"/>
              </a:ext>
            </a:extLst>
          </p:cNvPr>
          <p:cNvCxnSpPr/>
          <p:nvPr/>
        </p:nvCxnSpPr>
        <p:spPr>
          <a:xfrm>
            <a:off x="9172153" y="2592719"/>
            <a:ext cx="422056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echte verbindingslijn 7">
            <a:extLst>
              <a:ext uri="{FF2B5EF4-FFF2-40B4-BE49-F238E27FC236}">
                <a16:creationId xmlns:a16="http://schemas.microsoft.com/office/drawing/2014/main" id="{939B787E-FA06-4BAB-E890-FB66C00121AB}"/>
              </a:ext>
            </a:extLst>
          </p:cNvPr>
          <p:cNvCxnSpPr/>
          <p:nvPr/>
        </p:nvCxnSpPr>
        <p:spPr>
          <a:xfrm>
            <a:off x="10769675" y="2597193"/>
            <a:ext cx="422056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7C47F04-8E30-7D85-3E6D-B9F1D675111C}"/>
              </a:ext>
            </a:extLst>
          </p:cNvPr>
          <p:cNvCxnSpPr>
            <a:cxnSpLocks/>
          </p:cNvCxnSpPr>
          <p:nvPr/>
        </p:nvCxnSpPr>
        <p:spPr>
          <a:xfrm>
            <a:off x="11175589" y="2690054"/>
            <a:ext cx="0" cy="163818"/>
          </a:xfrm>
          <a:prstGeom prst="straightConnector1">
            <a:avLst/>
          </a:prstGeom>
          <a:ln w="158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85D344D0-A831-CE05-B2C1-19366F82F046}"/>
                  </a:ext>
                </a:extLst>
              </p:cNvPr>
              <p:cNvSpPr txBox="1"/>
              <p:nvPr/>
            </p:nvSpPr>
            <p:spPr>
              <a:xfrm>
                <a:off x="11259609" y="2498730"/>
                <a:ext cx="685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sz="1600" i="1" dirty="0">
                  <a:solidFill>
                    <a:prstClr val="black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5D344D0-A831-CE05-B2C1-19366F82F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9609" y="2498730"/>
                <a:ext cx="68592" cy="369332"/>
              </a:xfrm>
              <a:prstGeom prst="rect">
                <a:avLst/>
              </a:prstGeom>
              <a:blipFill rotWithShape="1">
                <a:blip r:embed="rId12"/>
                <a:stretch>
                  <a:fillRect l="-72727" r="-2636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F3BFD18-BAF0-FE8D-A78C-C8A611C16DAC}"/>
              </a:ext>
            </a:extLst>
          </p:cNvPr>
          <p:cNvCxnSpPr>
            <a:cxnSpLocks/>
          </p:cNvCxnSpPr>
          <p:nvPr/>
        </p:nvCxnSpPr>
        <p:spPr>
          <a:xfrm flipV="1">
            <a:off x="11175589" y="2450643"/>
            <a:ext cx="0" cy="163818"/>
          </a:xfrm>
          <a:prstGeom prst="straightConnector1">
            <a:avLst/>
          </a:prstGeom>
          <a:ln w="158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EAE758-F1C1-24E1-D500-388A7A84DC81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3F13D261-53B2-3C4C-20A6-30463CEDA7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1" y="6120353"/>
            <a:ext cx="1631618" cy="737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85EDDF-B25B-73D7-505C-1FBCC029E3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791" y="6053473"/>
            <a:ext cx="3080774" cy="78627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03ABF-163F-C4EE-BD1F-44410FD5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72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552B1-4804-61F5-863D-97D5C4142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5169"/>
            <a:ext cx="9144000" cy="1013097"/>
          </a:xfrm>
        </p:spPr>
        <p:txBody>
          <a:bodyPr/>
          <a:lstStyle/>
          <a:p>
            <a:r>
              <a:rPr lang="en-US" dirty="0"/>
              <a:t>Importance of </a:t>
            </a:r>
            <a:r>
              <a:rPr lang="en-US" dirty="0" err="1"/>
              <a:t>eEDM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ABA958-54B8-2636-D7E2-110EE8464C29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ED5572-2AB1-A3AF-A058-88618097BF32}"/>
              </a:ext>
            </a:extLst>
          </p:cNvPr>
          <p:cNvSpPr txBox="1"/>
          <p:nvPr/>
        </p:nvSpPr>
        <p:spPr>
          <a:xfrm>
            <a:off x="363793" y="1465006"/>
            <a:ext cx="662731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Measure of CP violation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Neutron, electron,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Beyond the standard model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CP Violation in SM &gt; 10</a:t>
            </a:r>
            <a:r>
              <a:rPr lang="en-US" sz="3200" baseline="30000" dirty="0"/>
              <a:t>-38 </a:t>
            </a:r>
            <a:r>
              <a:rPr lang="en-US" sz="3200" dirty="0" err="1"/>
              <a:t>ecm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2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202122"/>
                </a:solidFill>
                <a:latin typeface="Arial" panose="020B0604020202020204" pitchFamily="34" charset="0"/>
              </a:rPr>
              <a:t>Current best Limits</a:t>
            </a:r>
          </a:p>
          <a:p>
            <a:r>
              <a:rPr lang="nl-NL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	</a:t>
            </a:r>
            <a:r>
              <a:rPr lang="nl-NL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eEDM limit JILA 4.1×10</a:t>
            </a:r>
            <a:r>
              <a:rPr lang="nl-NL" sz="2400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−30</a:t>
            </a:r>
            <a:r>
              <a:rPr lang="nl-NL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nl-NL" sz="2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</a:t>
            </a:r>
            <a:r>
              <a:rPr lang="nl-NL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⋅cm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HfF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+</a:t>
            </a:r>
          </a:p>
          <a:p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	</a:t>
            </a:r>
            <a:r>
              <a:rPr lang="en-US" sz="2400" dirty="0" err="1">
                <a:solidFill>
                  <a:srgbClr val="202122"/>
                </a:solidFill>
                <a:latin typeface="Arial" panose="020B0604020202020204" pitchFamily="34" charset="0"/>
              </a:rPr>
              <a:t>eEDM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 limit ACME II </a:t>
            </a:r>
            <a:r>
              <a:rPr lang="nl-NL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1.1×10</a:t>
            </a:r>
            <a:r>
              <a:rPr lang="nl-NL" sz="2400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−29</a:t>
            </a:r>
            <a:r>
              <a:rPr lang="nl-NL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nl-NL" sz="2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</a:t>
            </a:r>
            <a:r>
              <a:rPr lang="nl-NL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⋅cm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ThO</a:t>
            </a:r>
            <a:endParaRPr lang="en-US" sz="240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2005C6-417E-03A9-49D8-6A2907238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000" y="1228719"/>
            <a:ext cx="3495199" cy="49968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0E7F84-848B-2A4D-2C60-9DC4644E4CF3}"/>
              </a:ext>
            </a:extLst>
          </p:cNvPr>
          <p:cNvSpPr txBox="1"/>
          <p:nvPr/>
        </p:nvSpPr>
        <p:spPr>
          <a:xfrm>
            <a:off x="8520376" y="5773878"/>
            <a:ext cx="462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Anno </a:t>
            </a:r>
            <a:r>
              <a:rPr lang="en-US" sz="2400" i="1" dirty="0" err="1"/>
              <a:t>Touwen</a:t>
            </a:r>
            <a:endParaRPr lang="en-US" sz="2400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3FA9C-7C49-2404-8BC9-564C3FCF7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07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EBCB3-5829-5FC9-6E66-9340A6AC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80504" cy="1325563"/>
          </a:xfrm>
        </p:spPr>
        <p:txBody>
          <a:bodyPr/>
          <a:lstStyle/>
          <a:p>
            <a:r>
              <a:rPr lang="en-US" b="1" dirty="0"/>
              <a:t>Symmetry breaking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AC9783F-6504-FD77-F212-7885273F12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215" y="1690688"/>
                <a:ext cx="5710338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EDM P,T violating</a:t>
                </a:r>
              </a:p>
              <a:p>
                <a:endParaRPr lang="en-US" sz="3600" b="0" i="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borderBox>
                          <m:borderBoxPr>
                            <m:hideTop m:val="on"/>
                            <m:hideBot m:val="on"/>
                            <m:hideLeft m:val="on"/>
                            <m:hideRight m:val="on"/>
                            <m:strikeBLTR m:val="on"/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borderBoxPr>
                          <m:e>
                            <m:r>
                              <m:rPr>
                                <m:brk m:alnAt="14"/>
                                <m:aln/>
                              </m:rPr>
                              <a:rPr lang="en-US" sz="36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borderBox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,</m:t>
                        </m:r>
                        <m:borderBox>
                          <m:borderBoxPr>
                            <m:hideTop m:val="on"/>
                            <m:hideBot m:val="on"/>
                            <m:hideLeft m:val="on"/>
                            <m:hideRight m:val="on"/>
                            <m:strikeBLTR m:val="on"/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borderBox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borderBox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3600" b="0" dirty="0"/>
              </a:p>
              <a:p>
                <a:endParaRPr lang="en-US" sz="3600" dirty="0">
                  <a:solidFill>
                    <a:prstClr val="black"/>
                  </a:solidFill>
                </a:endParaRPr>
              </a:p>
              <a:p>
                <a:r>
                  <a:rPr lang="en-US" dirty="0">
                    <a:solidFill>
                      <a:prstClr val="black"/>
                    </a:solidFill>
                  </a:rPr>
                  <a:t>3 states: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±1</m:t>
                    </m:r>
                  </m:oMath>
                </a14:m>
                <a:endParaRPr lang="en-US" b="0" dirty="0">
                  <a:solidFill>
                    <a:prstClr val="black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prstClr val="black"/>
                    </a:solidFill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endParaRPr lang="en-US" sz="260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Δ</m:t>
                    </m:r>
                    <m:acc>
                      <m:accPr>
                        <m:chr m:val="̃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ac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borderBox>
                          <m:borderBoxPr>
                            <m:hideTop m:val="on"/>
                            <m:hideBot m:val="on"/>
                            <m:hideLeft m:val="on"/>
                            <m:hideRight m:val="on"/>
                            <m:strikeBLTR m:val="on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borderBoxPr>
                          <m:e>
                            <m:r>
                              <m:rPr>
                                <m:brk m:alnAt="14"/>
                                <m:aln/>
                              </m:rPr>
                              <a:rPr lang="en-US" sz="32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borderBox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borderBox>
                          <m:borderBoxPr>
                            <m:hideTop m:val="on"/>
                            <m:hideBot m:val="on"/>
                            <m:hideLeft m:val="on"/>
                            <m:hideRight m:val="on"/>
                            <m:strikeBLTR m:val="on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borderBox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borderBox>
                      </m:sup>
                    </m:sSup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mHz</m:t>
                    </m:r>
                  </m:oMath>
                </a14:m>
                <a:endParaRPr lang="en-US" sz="3200" dirty="0"/>
              </a:p>
              <a:p>
                <a:pPr marL="457200" lvl="1" indent="0">
                  <a:buNone/>
                </a:pPr>
                <a:endParaRPr lang="en-US" sz="2600" dirty="0"/>
              </a:p>
              <a:p>
                <a:pPr marL="457200" lvl="1" indent="0">
                  <a:buNone/>
                </a:pPr>
                <a:endParaRPr lang="en-US" sz="2600" dirty="0"/>
              </a:p>
              <a:p>
                <a:pPr marL="457200" lvl="1" indent="0">
                  <a:buNone/>
                </a:pPr>
                <a:endParaRPr lang="en-US" sz="2600" dirty="0"/>
              </a:p>
              <a:p>
                <a:pPr lvl="1"/>
                <a:endParaRPr lang="en-US" sz="26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AC9783F-6504-FD77-F212-7885273F12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215" y="1690688"/>
                <a:ext cx="5710338" cy="4351338"/>
              </a:xfrm>
              <a:blipFill>
                <a:blip r:embed="rId2"/>
                <a:stretch>
                  <a:fillRect l="-1921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AAB8124-62A5-6EBA-1270-BE6CFC2642F9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C4F9600-442D-FB79-63E1-B33EBAE2D36D}"/>
                  </a:ext>
                </a:extLst>
              </p:cNvPr>
              <p:cNvSpPr txBox="1"/>
              <p:nvPr/>
            </p:nvSpPr>
            <p:spPr>
              <a:xfrm>
                <a:off x="2270322" y="5673658"/>
                <a:ext cx="4467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~ 100 </m:t>
                      </m:r>
                      <m:r>
                        <a:rPr lang="en-US" sz="2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sz="2600" dirty="0">
                  <a:solidFill>
                    <a:prstClr val="black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C4F9600-442D-FB79-63E1-B33EBAE2D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322" y="5673658"/>
                <a:ext cx="4467616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EDC65FE-15A6-4C9F-3DE1-2F9B84D3F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0929737-BF35-DA67-583F-DCCD81E19DBC}"/>
                  </a:ext>
                </a:extLst>
              </p:cNvPr>
              <p:cNvSpPr txBox="1"/>
              <p:nvPr/>
            </p:nvSpPr>
            <p:spPr>
              <a:xfrm>
                <a:off x="6468683" y="5259704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0929737-BF35-DA67-583F-DCCD81E19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8683" y="5259704"/>
                <a:ext cx="21336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DF3A7DD-6E2E-B3A9-5022-F711ED70C748}"/>
                  </a:ext>
                </a:extLst>
              </p:cNvPr>
              <p:cNvSpPr txBox="1"/>
              <p:nvPr/>
            </p:nvSpPr>
            <p:spPr>
              <a:xfrm>
                <a:off x="5305967" y="1821901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=+1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DF3A7DD-6E2E-B3A9-5022-F711ED70C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967" y="1821901"/>
                <a:ext cx="21336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45536505-AE2E-2378-91D7-3D89917A6A83}"/>
              </a:ext>
            </a:extLst>
          </p:cNvPr>
          <p:cNvSpPr txBox="1"/>
          <p:nvPr/>
        </p:nvSpPr>
        <p:spPr>
          <a:xfrm rot="16200000">
            <a:off x="4677108" y="2934176"/>
            <a:ext cx="105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50CE3D3-3A87-1A6A-7D97-C7EE6BB98050}"/>
                  </a:ext>
                </a:extLst>
              </p:cNvPr>
              <p:cNvSpPr txBox="1"/>
              <p:nvPr/>
            </p:nvSpPr>
            <p:spPr>
              <a:xfrm>
                <a:off x="7544609" y="2881609"/>
                <a:ext cx="4767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50CE3D3-3A87-1A6A-7D97-C7EE6BB98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4609" y="2881609"/>
                <a:ext cx="47679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83B6318-81FB-3727-C803-C5FB61EA3B1A}"/>
                  </a:ext>
                </a:extLst>
              </p:cNvPr>
              <p:cNvSpPr txBox="1"/>
              <p:nvPr/>
            </p:nvSpPr>
            <p:spPr>
              <a:xfrm>
                <a:off x="6089749" y="2902598"/>
                <a:ext cx="4767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83B6318-81FB-3727-C803-C5FB61EA3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749" y="2902598"/>
                <a:ext cx="47679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Rechte verbindingslijn 18">
            <a:extLst>
              <a:ext uri="{FF2B5EF4-FFF2-40B4-BE49-F238E27FC236}">
                <a16:creationId xmlns:a16="http://schemas.microsoft.com/office/drawing/2014/main" id="{DD17C1F1-B5DB-7C0C-DA67-3BFF59BB7C22}"/>
              </a:ext>
            </a:extLst>
          </p:cNvPr>
          <p:cNvCxnSpPr>
            <a:cxnSpLocks/>
            <a:endCxn id="46" idx="0"/>
          </p:cNvCxnSpPr>
          <p:nvPr/>
        </p:nvCxnSpPr>
        <p:spPr>
          <a:xfrm flipV="1">
            <a:off x="5683707" y="3303581"/>
            <a:ext cx="885589" cy="1977"/>
          </a:xfrm>
          <a:prstGeom prst="line">
            <a:avLst/>
          </a:prstGeom>
          <a:ln w="57150" cap="rnd">
            <a:solidFill>
              <a:schemeClr val="tx1">
                <a:alpha val="72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18">
            <a:extLst>
              <a:ext uri="{FF2B5EF4-FFF2-40B4-BE49-F238E27FC236}">
                <a16:creationId xmlns:a16="http://schemas.microsoft.com/office/drawing/2014/main" id="{B11F262C-9BD4-DBD1-9DD1-7C3930C1F96D}"/>
              </a:ext>
            </a:extLst>
          </p:cNvPr>
          <p:cNvCxnSpPr>
            <a:cxnSpLocks/>
          </p:cNvCxnSpPr>
          <p:nvPr/>
        </p:nvCxnSpPr>
        <p:spPr>
          <a:xfrm>
            <a:off x="7148210" y="3271930"/>
            <a:ext cx="873196" cy="0"/>
          </a:xfrm>
          <a:prstGeom prst="line">
            <a:avLst/>
          </a:prstGeom>
          <a:ln w="57150" cap="rnd">
            <a:solidFill>
              <a:schemeClr val="tx1">
                <a:alpha val="72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18">
            <a:extLst>
              <a:ext uri="{FF2B5EF4-FFF2-40B4-BE49-F238E27FC236}">
                <a16:creationId xmlns:a16="http://schemas.microsoft.com/office/drawing/2014/main" id="{2961AFAA-58CE-CF97-6022-686D8320789A}"/>
              </a:ext>
            </a:extLst>
          </p:cNvPr>
          <p:cNvCxnSpPr>
            <a:cxnSpLocks/>
          </p:cNvCxnSpPr>
          <p:nvPr/>
        </p:nvCxnSpPr>
        <p:spPr>
          <a:xfrm>
            <a:off x="7094001" y="4899643"/>
            <a:ext cx="927405" cy="0"/>
          </a:xfrm>
          <a:prstGeom prst="line">
            <a:avLst/>
          </a:prstGeom>
          <a:ln w="57150" cap="rnd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18">
            <a:extLst>
              <a:ext uri="{FF2B5EF4-FFF2-40B4-BE49-F238E27FC236}">
                <a16:creationId xmlns:a16="http://schemas.microsoft.com/office/drawing/2014/main" id="{53652755-C2E2-188D-463D-49B77339DC33}"/>
              </a:ext>
            </a:extLst>
          </p:cNvPr>
          <p:cNvCxnSpPr>
            <a:cxnSpLocks/>
          </p:cNvCxnSpPr>
          <p:nvPr/>
        </p:nvCxnSpPr>
        <p:spPr>
          <a:xfrm>
            <a:off x="5683707" y="1632856"/>
            <a:ext cx="717093" cy="0"/>
          </a:xfrm>
          <a:prstGeom prst="line">
            <a:avLst/>
          </a:prstGeom>
          <a:ln w="57150" cap="rnd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7656220-CA24-E5B0-D0AE-C4FB2BB77C9B}"/>
              </a:ext>
            </a:extLst>
          </p:cNvPr>
          <p:cNvCxnSpPr>
            <a:cxnSpLocks/>
          </p:cNvCxnSpPr>
          <p:nvPr/>
        </p:nvCxnSpPr>
        <p:spPr>
          <a:xfrm flipV="1">
            <a:off x="5683707" y="1582160"/>
            <a:ext cx="0" cy="16897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9B78A99-D487-705A-9D53-B386DFF6DD49}"/>
              </a:ext>
            </a:extLst>
          </p:cNvPr>
          <p:cNvCxnSpPr>
            <a:cxnSpLocks/>
          </p:cNvCxnSpPr>
          <p:nvPr/>
        </p:nvCxnSpPr>
        <p:spPr>
          <a:xfrm flipV="1">
            <a:off x="7146620" y="3303581"/>
            <a:ext cx="0" cy="1602556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69B7CFA-9448-6137-28BD-0C5747A724E8}"/>
              </a:ext>
            </a:extLst>
          </p:cNvPr>
          <p:cNvCxnSpPr>
            <a:cxnSpLocks/>
          </p:cNvCxnSpPr>
          <p:nvPr/>
        </p:nvCxnSpPr>
        <p:spPr>
          <a:xfrm flipV="1">
            <a:off x="5351126" y="1457574"/>
            <a:ext cx="0" cy="37658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BCFF10F-92C7-13F0-C170-A7F845D329F2}"/>
                  </a:ext>
                </a:extLst>
              </p:cNvPr>
              <p:cNvSpPr txBox="1"/>
              <p:nvPr/>
            </p:nvSpPr>
            <p:spPr>
              <a:xfrm>
                <a:off x="5502496" y="3303581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BCFF10F-92C7-13F0-C170-A7F845D32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496" y="3303581"/>
                <a:ext cx="21336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AB45A6B-443D-EBCD-9781-F9CC9B079CE6}"/>
              </a:ext>
            </a:extLst>
          </p:cNvPr>
          <p:cNvCxnSpPr>
            <a:cxnSpLocks/>
          </p:cNvCxnSpPr>
          <p:nvPr/>
        </p:nvCxnSpPr>
        <p:spPr>
          <a:xfrm flipV="1">
            <a:off x="5988842" y="5275840"/>
            <a:ext cx="0" cy="14680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840ECC9-6380-DFCE-72AD-8DD4EED578B3}"/>
                  </a:ext>
                </a:extLst>
              </p:cNvPr>
              <p:cNvSpPr txBox="1"/>
              <p:nvPr/>
            </p:nvSpPr>
            <p:spPr>
              <a:xfrm>
                <a:off x="5683707" y="5813701"/>
                <a:ext cx="222169" cy="295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840ECC9-6380-DFCE-72AD-8DD4EED57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707" y="5813701"/>
                <a:ext cx="222169" cy="295581"/>
              </a:xfrm>
              <a:prstGeom prst="rect">
                <a:avLst/>
              </a:prstGeom>
              <a:blipFill>
                <a:blip r:embed="rId9"/>
                <a:stretch>
                  <a:fillRect r="-4594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E4CDC67-3611-1858-85B0-47EA587760E2}"/>
              </a:ext>
            </a:extLst>
          </p:cNvPr>
          <p:cNvCxnSpPr>
            <a:cxnSpLocks/>
          </p:cNvCxnSpPr>
          <p:nvPr/>
        </p:nvCxnSpPr>
        <p:spPr>
          <a:xfrm flipV="1">
            <a:off x="9389566" y="5307998"/>
            <a:ext cx="0" cy="14680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5895509-E5A6-1EBC-D5B5-3367974C4D95}"/>
                  </a:ext>
                </a:extLst>
              </p:cNvPr>
              <p:cNvSpPr txBox="1"/>
              <p:nvPr/>
            </p:nvSpPr>
            <p:spPr>
              <a:xfrm>
                <a:off x="9084431" y="5758491"/>
                <a:ext cx="222169" cy="295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5895509-E5A6-1EBC-D5B5-3367974C4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431" y="5758491"/>
                <a:ext cx="222169" cy="295581"/>
              </a:xfrm>
              <a:prstGeom prst="rect">
                <a:avLst/>
              </a:prstGeom>
              <a:blipFill>
                <a:blip r:embed="rId10"/>
                <a:stretch>
                  <a:fillRect r="-4594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DE7EFAA-44FE-1383-DC91-E1AE11F36E33}"/>
                  </a:ext>
                </a:extLst>
              </p:cNvPr>
              <p:cNvSpPr txBox="1"/>
              <p:nvPr/>
            </p:nvSpPr>
            <p:spPr>
              <a:xfrm>
                <a:off x="9755960" y="4783823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DE7EFAA-44FE-1383-DC91-E1AE11F36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960" y="4783823"/>
                <a:ext cx="213360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017147C-E103-162B-7344-201301CBC15B}"/>
                  </a:ext>
                </a:extLst>
              </p:cNvPr>
              <p:cNvSpPr txBox="1"/>
              <p:nvPr/>
            </p:nvSpPr>
            <p:spPr>
              <a:xfrm>
                <a:off x="8618704" y="1013289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=+1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017147C-E103-162B-7344-201301CBC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8704" y="1013289"/>
                <a:ext cx="213360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230B964-57FB-9638-DFF7-53532C3ED2D9}"/>
                  </a:ext>
                </a:extLst>
              </p:cNvPr>
              <p:cNvSpPr txBox="1"/>
              <p:nvPr/>
            </p:nvSpPr>
            <p:spPr>
              <a:xfrm>
                <a:off x="10774288" y="2717906"/>
                <a:ext cx="4767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230B964-57FB-9638-DFF7-53532C3ED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4288" y="2717906"/>
                <a:ext cx="476797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A0DDE24-1821-7BB8-E83C-0481C4C953A2}"/>
                  </a:ext>
                </a:extLst>
              </p:cNvPr>
              <p:cNvSpPr txBox="1"/>
              <p:nvPr/>
            </p:nvSpPr>
            <p:spPr>
              <a:xfrm>
                <a:off x="9319428" y="2738895"/>
                <a:ext cx="4767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A0DDE24-1821-7BB8-E83C-0481C4C95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9428" y="2738895"/>
                <a:ext cx="476797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Rechte verbindingslijn 18">
            <a:extLst>
              <a:ext uri="{FF2B5EF4-FFF2-40B4-BE49-F238E27FC236}">
                <a16:creationId xmlns:a16="http://schemas.microsoft.com/office/drawing/2014/main" id="{D26A7635-A0D7-1279-9015-8C6B71DED1B7}"/>
              </a:ext>
            </a:extLst>
          </p:cNvPr>
          <p:cNvCxnSpPr>
            <a:cxnSpLocks/>
            <a:endCxn id="100" idx="0"/>
          </p:cNvCxnSpPr>
          <p:nvPr/>
        </p:nvCxnSpPr>
        <p:spPr>
          <a:xfrm flipV="1">
            <a:off x="8913386" y="3139878"/>
            <a:ext cx="885589" cy="1977"/>
          </a:xfrm>
          <a:prstGeom prst="line">
            <a:avLst/>
          </a:prstGeom>
          <a:ln w="57150" cap="rnd">
            <a:solidFill>
              <a:schemeClr val="tx1">
                <a:alpha val="72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echte verbindingslijn 18">
            <a:extLst>
              <a:ext uri="{FF2B5EF4-FFF2-40B4-BE49-F238E27FC236}">
                <a16:creationId xmlns:a16="http://schemas.microsoft.com/office/drawing/2014/main" id="{BE851FCB-3AA1-5774-3531-C4A8A6CC98DD}"/>
              </a:ext>
            </a:extLst>
          </p:cNvPr>
          <p:cNvCxnSpPr>
            <a:cxnSpLocks/>
          </p:cNvCxnSpPr>
          <p:nvPr/>
        </p:nvCxnSpPr>
        <p:spPr>
          <a:xfrm>
            <a:off x="10377889" y="3108227"/>
            <a:ext cx="873196" cy="0"/>
          </a:xfrm>
          <a:prstGeom prst="line">
            <a:avLst/>
          </a:prstGeom>
          <a:ln w="57150" cap="rnd">
            <a:solidFill>
              <a:schemeClr val="tx1">
                <a:alpha val="72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echte verbindingslijn 18">
            <a:extLst>
              <a:ext uri="{FF2B5EF4-FFF2-40B4-BE49-F238E27FC236}">
                <a16:creationId xmlns:a16="http://schemas.microsoft.com/office/drawing/2014/main" id="{1313350A-BA54-7E5F-5B4D-376A1BA4E014}"/>
              </a:ext>
            </a:extLst>
          </p:cNvPr>
          <p:cNvCxnSpPr>
            <a:cxnSpLocks/>
          </p:cNvCxnSpPr>
          <p:nvPr/>
        </p:nvCxnSpPr>
        <p:spPr>
          <a:xfrm>
            <a:off x="10323680" y="4769023"/>
            <a:ext cx="927405" cy="0"/>
          </a:xfrm>
          <a:prstGeom prst="line">
            <a:avLst/>
          </a:prstGeom>
          <a:ln w="57150" cap="rnd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Rechte verbindingslijn 18">
            <a:extLst>
              <a:ext uri="{FF2B5EF4-FFF2-40B4-BE49-F238E27FC236}">
                <a16:creationId xmlns:a16="http://schemas.microsoft.com/office/drawing/2014/main" id="{B6787E49-CBE5-84C5-7317-BCC98C033801}"/>
              </a:ext>
            </a:extLst>
          </p:cNvPr>
          <p:cNvCxnSpPr>
            <a:cxnSpLocks/>
          </p:cNvCxnSpPr>
          <p:nvPr/>
        </p:nvCxnSpPr>
        <p:spPr>
          <a:xfrm>
            <a:off x="8913386" y="1632856"/>
            <a:ext cx="717093" cy="0"/>
          </a:xfrm>
          <a:prstGeom prst="line">
            <a:avLst/>
          </a:prstGeom>
          <a:ln w="57150" cap="rnd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6D9EE8F1-FC16-C920-CB92-086B72B14CA2}"/>
              </a:ext>
            </a:extLst>
          </p:cNvPr>
          <p:cNvCxnSpPr>
            <a:cxnSpLocks/>
          </p:cNvCxnSpPr>
          <p:nvPr/>
        </p:nvCxnSpPr>
        <p:spPr>
          <a:xfrm flipV="1">
            <a:off x="8913386" y="1632856"/>
            <a:ext cx="0" cy="14753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3D435023-92AF-38D9-B1D2-EC296E04EF44}"/>
              </a:ext>
            </a:extLst>
          </p:cNvPr>
          <p:cNvCxnSpPr>
            <a:cxnSpLocks/>
          </p:cNvCxnSpPr>
          <p:nvPr/>
        </p:nvCxnSpPr>
        <p:spPr>
          <a:xfrm flipV="1">
            <a:off x="10376299" y="3139878"/>
            <a:ext cx="0" cy="1602556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3B739C3E-6B46-2D55-4C3C-E33F4AA1CC05}"/>
                  </a:ext>
                </a:extLst>
              </p:cNvPr>
              <p:cNvSpPr txBox="1"/>
              <p:nvPr/>
            </p:nvSpPr>
            <p:spPr>
              <a:xfrm>
                <a:off x="8732175" y="3139878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3B739C3E-6B46-2D55-4C3C-E33F4AA1C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2175" y="3139878"/>
                <a:ext cx="2133600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05CC25B-B0F8-EDCC-748D-20D4D5AD4DAA}"/>
              </a:ext>
            </a:extLst>
          </p:cNvPr>
          <p:cNvCxnSpPr>
            <a:cxnSpLocks/>
          </p:cNvCxnSpPr>
          <p:nvPr/>
        </p:nvCxnSpPr>
        <p:spPr>
          <a:xfrm>
            <a:off x="8522000" y="485203"/>
            <a:ext cx="15264" cy="6258693"/>
          </a:xfrm>
          <a:prstGeom prst="line">
            <a:avLst/>
          </a:prstGeom>
          <a:ln w="762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507409A3-9AEC-11DF-D13A-1C635B6C05B2}"/>
              </a:ext>
            </a:extLst>
          </p:cNvPr>
          <p:cNvCxnSpPr>
            <a:cxnSpLocks/>
          </p:cNvCxnSpPr>
          <p:nvPr/>
        </p:nvCxnSpPr>
        <p:spPr>
          <a:xfrm flipV="1">
            <a:off x="6430522" y="5275840"/>
            <a:ext cx="0" cy="14680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6FD0EA0A-DF8F-6069-34E4-AED89BF6BBE3}"/>
                  </a:ext>
                </a:extLst>
              </p:cNvPr>
              <p:cNvSpPr txBox="1"/>
              <p:nvPr/>
            </p:nvSpPr>
            <p:spPr>
              <a:xfrm>
                <a:off x="6125387" y="5813701"/>
                <a:ext cx="390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6FD0EA0A-DF8F-6069-34E4-AED89BF6B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5387" y="5813701"/>
                <a:ext cx="39087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DA9548F4-4163-505F-7AEF-C64C7CAC7D7D}"/>
              </a:ext>
            </a:extLst>
          </p:cNvPr>
          <p:cNvCxnSpPr>
            <a:cxnSpLocks/>
          </p:cNvCxnSpPr>
          <p:nvPr/>
        </p:nvCxnSpPr>
        <p:spPr>
          <a:xfrm>
            <a:off x="9796225" y="5331254"/>
            <a:ext cx="0" cy="14456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D2DA16B-112C-ADA4-1A03-A20C7901667C}"/>
                  </a:ext>
                </a:extLst>
              </p:cNvPr>
              <p:cNvSpPr txBox="1"/>
              <p:nvPr/>
            </p:nvSpPr>
            <p:spPr>
              <a:xfrm>
                <a:off x="9530802" y="5758491"/>
                <a:ext cx="390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D2DA16B-112C-ADA4-1A03-A20C79016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802" y="5758491"/>
                <a:ext cx="39087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3F00AA5F-CCEE-C435-07C4-03F31DBF6CCC}"/>
              </a:ext>
            </a:extLst>
          </p:cNvPr>
          <p:cNvCxnSpPr>
            <a:cxnSpLocks/>
          </p:cNvCxnSpPr>
          <p:nvPr/>
        </p:nvCxnSpPr>
        <p:spPr>
          <a:xfrm flipV="1">
            <a:off x="6060487" y="1437863"/>
            <a:ext cx="0" cy="1949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B9845995-E1EE-8661-BFAC-9248E10A1DA0}"/>
              </a:ext>
            </a:extLst>
          </p:cNvPr>
          <p:cNvCxnSpPr>
            <a:cxnSpLocks/>
          </p:cNvCxnSpPr>
          <p:nvPr/>
        </p:nvCxnSpPr>
        <p:spPr>
          <a:xfrm flipV="1">
            <a:off x="10811489" y="4564957"/>
            <a:ext cx="0" cy="1949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D2DDF558-E618-F6DE-F2A5-517DCACE8720}"/>
              </a:ext>
            </a:extLst>
          </p:cNvPr>
          <p:cNvCxnSpPr>
            <a:cxnSpLocks/>
          </p:cNvCxnSpPr>
          <p:nvPr/>
        </p:nvCxnSpPr>
        <p:spPr>
          <a:xfrm>
            <a:off x="7622009" y="4926680"/>
            <a:ext cx="0" cy="2939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FCD7BD56-0FBD-CEA7-78E1-C482082841A5}"/>
              </a:ext>
            </a:extLst>
          </p:cNvPr>
          <p:cNvCxnSpPr>
            <a:cxnSpLocks/>
          </p:cNvCxnSpPr>
          <p:nvPr/>
        </p:nvCxnSpPr>
        <p:spPr>
          <a:xfrm>
            <a:off x="9327234" y="1691390"/>
            <a:ext cx="0" cy="2939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C9442F1-100F-3415-468E-5E3CF1EC068A}"/>
                  </a:ext>
                </a:extLst>
              </p:cNvPr>
              <p:cNvSpPr txBox="1"/>
              <p:nvPr/>
            </p:nvSpPr>
            <p:spPr>
              <a:xfrm>
                <a:off x="6402935" y="4714977"/>
                <a:ext cx="10043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C9442F1-100F-3415-468E-5E3CF1EC0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2935" y="4714977"/>
                <a:ext cx="1004344" cy="369332"/>
              </a:xfrm>
              <a:prstGeom prst="rect">
                <a:avLst/>
              </a:prstGeom>
              <a:blipFill>
                <a:blip r:embed="rId18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B13ABC8-334B-C5D6-38C1-D8B0EDB2E47C}"/>
                  </a:ext>
                </a:extLst>
              </p:cNvPr>
              <p:cNvSpPr txBox="1"/>
              <p:nvPr/>
            </p:nvSpPr>
            <p:spPr>
              <a:xfrm>
                <a:off x="6221206" y="1621553"/>
                <a:ext cx="10043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B13ABC8-334B-C5D6-38C1-D8B0EDB2E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206" y="1621553"/>
                <a:ext cx="1004344" cy="369332"/>
              </a:xfrm>
              <a:prstGeom prst="rect">
                <a:avLst/>
              </a:prstGeom>
              <a:blipFill>
                <a:blip r:embed="rId19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5C69F8F-C32F-E0E8-D8CF-25D2C2EB3A4A}"/>
                  </a:ext>
                </a:extLst>
              </p:cNvPr>
              <p:cNvSpPr txBox="1"/>
              <p:nvPr/>
            </p:nvSpPr>
            <p:spPr>
              <a:xfrm>
                <a:off x="9383364" y="1391694"/>
                <a:ext cx="10043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5C69F8F-C32F-E0E8-D8CF-25D2C2EB3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3364" y="1391694"/>
                <a:ext cx="1004344" cy="369332"/>
              </a:xfrm>
              <a:prstGeom prst="rect">
                <a:avLst/>
              </a:prstGeom>
              <a:blipFill>
                <a:blip r:embed="rId20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305FE2D0-AADC-8200-F7D8-33404DA07373}"/>
                  </a:ext>
                </a:extLst>
              </p:cNvPr>
              <p:cNvSpPr txBox="1"/>
              <p:nvPr/>
            </p:nvSpPr>
            <p:spPr>
              <a:xfrm>
                <a:off x="10953624" y="4584357"/>
                <a:ext cx="10043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305FE2D0-AADC-8200-F7D8-33404DA07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3624" y="4584357"/>
                <a:ext cx="1004344" cy="369332"/>
              </a:xfrm>
              <a:prstGeom prst="rect">
                <a:avLst/>
              </a:prstGeom>
              <a:blipFill>
                <a:blip r:embed="rId21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EEF0873-2D91-6984-7349-081EBFFC7143}"/>
                  </a:ext>
                </a:extLst>
              </p:cNvPr>
              <p:cNvSpPr txBox="1"/>
              <p:nvPr/>
            </p:nvSpPr>
            <p:spPr>
              <a:xfrm>
                <a:off x="5603468" y="1053345"/>
                <a:ext cx="10043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borderBox>
                            <m:borderBoxPr>
                              <m:hideTop m:val="on"/>
                              <m:hideBot m:val="on"/>
                              <m:hideLeft m:val="on"/>
                              <m:hideRight m:val="on"/>
                              <m:strikeBLTR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orderBoxPr>
                            <m:e>
                              <m:r>
                                <m:rPr>
                                  <m:brk m:alnAt="14"/>
                                  <m:aln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borderBox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borderBox>
                            <m:borderBoxPr>
                              <m:hideTop m:val="on"/>
                              <m:hideBot m:val="on"/>
                              <m:hideLeft m:val="on"/>
                              <m:hideRight m:val="on"/>
                              <m:strikeBLTR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orderBox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borderBox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EEF0873-2D91-6984-7349-081EBFFC7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468" y="1053345"/>
                <a:ext cx="1004344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D0F4180-54E1-D638-D968-DA75FEF68839}"/>
                  </a:ext>
                </a:extLst>
              </p:cNvPr>
              <p:cNvSpPr txBox="1"/>
              <p:nvPr/>
            </p:nvSpPr>
            <p:spPr>
              <a:xfrm>
                <a:off x="6314489" y="5073612"/>
                <a:ext cx="10043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borderBox>
                            <m:borderBoxPr>
                              <m:hideTop m:val="on"/>
                              <m:hideBot m:val="on"/>
                              <m:hideLeft m:val="on"/>
                              <m:hideRight m:val="on"/>
                              <m:strikeBLTR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orderBoxPr>
                            <m:e>
                              <m:r>
                                <m:rPr>
                                  <m:brk m:alnAt="14"/>
                                  <m:aln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borderBox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borderBox>
                            <m:borderBoxPr>
                              <m:hideTop m:val="on"/>
                              <m:hideBot m:val="on"/>
                              <m:hideLeft m:val="on"/>
                              <m:hideRight m:val="on"/>
                              <m:strikeBLTR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orderBox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borderBox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D0F4180-54E1-D638-D968-DA75FEF68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489" y="5073612"/>
                <a:ext cx="1004344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A11D1200-E440-A774-51EF-1D21BAE493CA}"/>
                  </a:ext>
                </a:extLst>
              </p:cNvPr>
              <p:cNvSpPr txBox="1"/>
              <p:nvPr/>
            </p:nvSpPr>
            <p:spPr>
              <a:xfrm>
                <a:off x="9530802" y="1799552"/>
                <a:ext cx="10043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borderBox>
                            <m:borderBoxPr>
                              <m:hideTop m:val="on"/>
                              <m:hideBot m:val="on"/>
                              <m:hideLeft m:val="on"/>
                              <m:hideRight m:val="on"/>
                              <m:strikeBLTR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orderBoxPr>
                            <m:e>
                              <m:r>
                                <m:rPr>
                                  <m:brk m:alnAt="14"/>
                                  <m:aln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borderBox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borderBox>
                            <m:borderBoxPr>
                              <m:hideTop m:val="on"/>
                              <m:hideBot m:val="on"/>
                              <m:hideLeft m:val="on"/>
                              <m:hideRight m:val="on"/>
                              <m:strikeBLTR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orderBox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borderBox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A11D1200-E440-A774-51EF-1D21BAE49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802" y="1799552"/>
                <a:ext cx="1004344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F803BE73-CCA9-6913-EDAB-475B3254B122}"/>
                  </a:ext>
                </a:extLst>
              </p:cNvPr>
              <p:cNvSpPr txBox="1"/>
              <p:nvPr/>
            </p:nvSpPr>
            <p:spPr>
              <a:xfrm>
                <a:off x="11104620" y="4347072"/>
                <a:ext cx="10043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borderBox>
                            <m:borderBoxPr>
                              <m:hideTop m:val="on"/>
                              <m:hideBot m:val="on"/>
                              <m:hideLeft m:val="on"/>
                              <m:hideRight m:val="on"/>
                              <m:strikeBLTR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orderBoxPr>
                            <m:e>
                              <m:r>
                                <m:rPr>
                                  <m:brk m:alnAt="14"/>
                                  <m:aln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borderBox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borderBox>
                            <m:borderBoxPr>
                              <m:hideTop m:val="on"/>
                              <m:hideBot m:val="on"/>
                              <m:hideLeft m:val="on"/>
                              <m:hideRight m:val="on"/>
                              <m:strikeBLTR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orderBox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borderBox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F803BE73-CCA9-6913-EDAB-475B3254B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4620" y="4347072"/>
                <a:ext cx="1004344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832A62A1-0C04-9F3F-D8C4-675E82B21D5F}"/>
              </a:ext>
            </a:extLst>
          </p:cNvPr>
          <p:cNvCxnSpPr/>
          <p:nvPr/>
        </p:nvCxnSpPr>
        <p:spPr>
          <a:xfrm>
            <a:off x="7956560" y="5252154"/>
            <a:ext cx="3229679" cy="0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9E0FC66F-5EA7-D6B3-608F-50FCF0F4DD25}"/>
              </a:ext>
            </a:extLst>
          </p:cNvPr>
          <p:cNvCxnSpPr/>
          <p:nvPr/>
        </p:nvCxnSpPr>
        <p:spPr>
          <a:xfrm>
            <a:off x="6430522" y="1400670"/>
            <a:ext cx="3229679" cy="0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F6A0A45D-F9D6-7D25-6411-CBB4A7DFACB0}"/>
              </a:ext>
            </a:extLst>
          </p:cNvPr>
          <p:cNvCxnSpPr/>
          <p:nvPr/>
        </p:nvCxnSpPr>
        <p:spPr>
          <a:xfrm>
            <a:off x="5711638" y="1391693"/>
            <a:ext cx="746815" cy="897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6BD3C4AA-0433-7B31-8C7A-870C4004B0CD}"/>
              </a:ext>
            </a:extLst>
          </p:cNvPr>
          <p:cNvCxnSpPr/>
          <p:nvPr/>
        </p:nvCxnSpPr>
        <p:spPr>
          <a:xfrm>
            <a:off x="7209745" y="5243178"/>
            <a:ext cx="746815" cy="897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2F6A9A4E-C876-A5AC-77E9-2F1E9EB29F20}"/>
              </a:ext>
            </a:extLst>
          </p:cNvPr>
          <p:cNvCxnSpPr>
            <a:cxnSpLocks/>
          </p:cNvCxnSpPr>
          <p:nvPr/>
        </p:nvCxnSpPr>
        <p:spPr>
          <a:xfrm flipV="1">
            <a:off x="10333285" y="4508046"/>
            <a:ext cx="912771" cy="14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2DF5EB9-2BEC-6195-B284-A9FF16BA06EE}"/>
              </a:ext>
            </a:extLst>
          </p:cNvPr>
          <p:cNvCxnSpPr>
            <a:cxnSpLocks/>
          </p:cNvCxnSpPr>
          <p:nvPr/>
        </p:nvCxnSpPr>
        <p:spPr>
          <a:xfrm>
            <a:off x="8922935" y="2016990"/>
            <a:ext cx="759409" cy="11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36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  <p:bldP spid="143" grpId="0"/>
      <p:bldP spid="144" grpId="0"/>
      <p:bldP spid="145" grpId="0"/>
      <p:bldP spid="1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llapse" descr="Afbeelding met muur, binnen, levend, kamer&#10;&#10;Automatisch gegenereerde beschrijving">
            <a:extLst>
              <a:ext uri="{FF2B5EF4-FFF2-40B4-BE49-F238E27FC236}">
                <a16:creationId xmlns:a16="http://schemas.microsoft.com/office/drawing/2014/main" id="{D9196BEF-958C-B0E0-4F38-B30087C6FD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44716" y="4001294"/>
            <a:ext cx="3320020" cy="132556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prstClr val="black"/>
                </a:solidFill>
              </a:rPr>
              <a:t>Glass tube with electric field plates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27604" y="4851400"/>
            <a:ext cx="3223158" cy="132556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dirty="0">
                <a:solidFill>
                  <a:prstClr val="black"/>
                </a:solidFill>
              </a:rPr>
              <a:t>Magnetic shield</a:t>
            </a:r>
            <a:br>
              <a:rPr lang="en-GB" sz="3400" dirty="0">
                <a:solidFill>
                  <a:prstClr val="black"/>
                </a:solidFill>
              </a:rPr>
            </a:br>
            <a:r>
              <a:rPr lang="en-GB" sz="3400" dirty="0">
                <a:solidFill>
                  <a:prstClr val="black"/>
                </a:solidFill>
              </a:rPr>
              <a:t> 5 mu-metal layers</a:t>
            </a:r>
            <a:endParaRPr lang="nl-NL" sz="3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/>
              <p:cNvSpPr txBox="1">
                <a:spLocks/>
              </p:cNvSpPr>
              <p:nvPr/>
            </p:nvSpPr>
            <p:spPr>
              <a:xfrm>
                <a:off x="5759524" y="108893"/>
                <a:ext cx="1690446" cy="482568"/>
              </a:xfrm>
              <a:prstGeom prst="roundRect">
                <a:avLst/>
              </a:prstGeom>
              <a:solidFill>
                <a:schemeClr val="lt1">
                  <a:alpha val="9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24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GB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GB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μT</m:t>
                    </m:r>
                  </m:oMath>
                </a14:m>
                <a:endParaRPr lang="nl-NL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524" y="108893"/>
                <a:ext cx="1690446" cy="482568"/>
              </a:xfrm>
              <a:prstGeom prst="roundRect">
                <a:avLst/>
              </a:prstGeom>
              <a:blipFill>
                <a:blip r:embed="rId5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F35E0A94-0422-9821-BD1C-43B9C93903ED}"/>
              </a:ext>
            </a:extLst>
          </p:cNvPr>
          <p:cNvSpPr txBox="1">
            <a:spLocks/>
          </p:cNvSpPr>
          <p:nvPr/>
        </p:nvSpPr>
        <p:spPr>
          <a:xfrm>
            <a:off x="1296364" y="2124276"/>
            <a:ext cx="2638171" cy="865715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prstClr val="black"/>
                </a:solidFill>
              </a:rPr>
              <a:t>Supersonic beam source</a:t>
            </a:r>
            <a:endParaRPr lang="nl-NL" sz="3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FAF87FAD-7C95-BAAF-3CA7-9828840B21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4716" y="1690688"/>
                <a:ext cx="2162746" cy="902916"/>
              </a:xfrm>
              <a:prstGeom prst="roundRect">
                <a:avLst/>
              </a:prstGeom>
              <a:solidFill>
                <a:schemeClr val="lt1">
                  <a:alpha val="9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24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en-GB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m:rPr>
                          <m:sty m:val="p"/>
                        </m:rPr>
                        <a:rPr lang="en-US" sz="24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kV</m:t>
                      </m:r>
                      <m:r>
                        <a:rPr lang="en-US" sz="24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4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FAF87FAD-7C95-BAAF-3CA7-9828840B2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716" y="1690688"/>
                <a:ext cx="2162746" cy="902916"/>
              </a:xfrm>
              <a:prstGeom prst="roundRect">
                <a:avLst/>
              </a:prstGeom>
              <a:blipFill>
                <a:blip r:embed="rId6"/>
                <a:stretch>
                  <a:fillRect b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B5A69390-5CE1-E590-9FB6-7586C9B95AB3}"/>
              </a:ext>
            </a:extLst>
          </p:cNvPr>
          <p:cNvSpPr txBox="1">
            <a:spLocks/>
          </p:cNvSpPr>
          <p:nvPr/>
        </p:nvSpPr>
        <p:spPr>
          <a:xfrm>
            <a:off x="8973847" y="1795728"/>
            <a:ext cx="3320020" cy="132556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prstClr val="black"/>
                </a:solidFill>
              </a:rPr>
              <a:t>Counter-propagating laser beams</a:t>
            </a:r>
            <a:endParaRPr lang="nl-NL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3828F1-F7B3-7F63-29F7-1D660BC5C655}"/>
              </a:ext>
            </a:extLst>
          </p:cNvPr>
          <p:cNvCxnSpPr>
            <a:cxnSpLocks/>
          </p:cNvCxnSpPr>
          <p:nvPr/>
        </p:nvCxnSpPr>
        <p:spPr>
          <a:xfrm flipH="1">
            <a:off x="8157769" y="3429000"/>
            <a:ext cx="1527005" cy="0"/>
          </a:xfrm>
          <a:prstGeom prst="straightConnector1">
            <a:avLst/>
          </a:prstGeom>
          <a:ln w="1143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9446AF-744D-0934-4773-FD84B544F9BD}"/>
              </a:ext>
            </a:extLst>
          </p:cNvPr>
          <p:cNvCxnSpPr>
            <a:cxnSpLocks/>
          </p:cNvCxnSpPr>
          <p:nvPr/>
        </p:nvCxnSpPr>
        <p:spPr>
          <a:xfrm>
            <a:off x="2592692" y="3429000"/>
            <a:ext cx="1527005" cy="0"/>
          </a:xfrm>
          <a:prstGeom prst="straightConnector1">
            <a:avLst/>
          </a:prstGeom>
          <a:ln w="1143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526DEF-2852-A6C2-1FB7-F4DD43CC5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1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ource" descr="Afbeelding met muur, binnen, meubels&#10;&#10;Automatisch gegenereerde beschrijving">
            <a:extLst>
              <a:ext uri="{FF2B5EF4-FFF2-40B4-BE49-F238E27FC236}">
                <a16:creationId xmlns:a16="http://schemas.microsoft.com/office/drawing/2014/main" id="{1DB210D4-730E-BE39-A962-0DE999C2FC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umping" descr="Afbeelding met muur, binnen, meubels&#10;&#10;Automatisch gegenereerde beschrijving">
            <a:extLst>
              <a:ext uri="{FF2B5EF4-FFF2-40B4-BE49-F238E27FC236}">
                <a16:creationId xmlns:a16="http://schemas.microsoft.com/office/drawing/2014/main" id="{1A222880-1ADA-67D9-DC9D-3F1C0ACA02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Creation" descr="Afbeelding met muur, binnen, kamer, levend&#10;&#10;Automatisch gegenereerde beschrijving">
            <a:extLst>
              <a:ext uri="{FF2B5EF4-FFF2-40B4-BE49-F238E27FC236}">
                <a16:creationId xmlns:a16="http://schemas.microsoft.com/office/drawing/2014/main" id="{CD268E05-54B4-8F70-DD9D-94FDB20D73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Evolution" descr="Afbeelding met muur, binnen, vloer, meubels&#10;&#10;Automatisch gegenereerde beschrijving">
            <a:extLst>
              <a:ext uri="{FF2B5EF4-FFF2-40B4-BE49-F238E27FC236}">
                <a16:creationId xmlns:a16="http://schemas.microsoft.com/office/drawing/2014/main" id="{5D271DC4-AA81-3A89-EAD5-8F24E36B8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Collapse" descr="Afbeelding met muur, binnen, levend, kamer&#10;&#10;Automatisch gegenereerde beschrijving">
            <a:extLst>
              <a:ext uri="{FF2B5EF4-FFF2-40B4-BE49-F238E27FC236}">
                <a16:creationId xmlns:a16="http://schemas.microsoft.com/office/drawing/2014/main" id="{D9196BEF-958C-B0E0-4F38-B30087C6FD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153EB74A-318D-08C1-6301-A420CD0C75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5250657" y="-5250659"/>
            <a:ext cx="1690688" cy="121920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3000">
                <a:srgbClr val="EBE2E0"/>
              </a:gs>
            </a:gsLst>
            <a:lin ang="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5"/>
            <a:endParaRPr lang="nl-NL" sz="2200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E0EA467F-10AD-39F8-52CF-7272A736E28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489449" y="-479426"/>
            <a:ext cx="3213100" cy="121920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3000">
                <a:srgbClr val="FFF0EC">
                  <a:lumMod val="96000"/>
                  <a:lumOff val="4000"/>
                  <a:alpha val="86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5"/>
            <a:endParaRPr lang="nl-NL" sz="2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4A6E0C-220B-10D3-EF7B-FB94BA824A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Spin precession</a:t>
            </a:r>
            <a:endParaRPr lang="en-GB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6FFDE70-959D-F01E-5B05-5EE6DF5BF7DC}"/>
              </a:ext>
            </a:extLst>
          </p:cNvPr>
          <p:cNvSpPr>
            <a:spLocks/>
          </p:cNvSpPr>
          <p:nvPr/>
        </p:nvSpPr>
        <p:spPr>
          <a:xfrm>
            <a:off x="4661094" y="1844258"/>
            <a:ext cx="4190298" cy="5013741"/>
          </a:xfrm>
          <a:prstGeom prst="rect">
            <a:avLst/>
          </a:prstGeom>
          <a:noFill/>
          <a:ln w="44450" cmpd="sng">
            <a:solidFill>
              <a:srgbClr val="006400">
                <a:alpha val="80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190298"/>
                      <a:gd name="connsiteY0" fmla="*/ 0 h 4320000"/>
                      <a:gd name="connsiteX1" fmla="*/ 656480 w 4190298"/>
                      <a:gd name="connsiteY1" fmla="*/ 0 h 4320000"/>
                      <a:gd name="connsiteX2" fmla="*/ 1229154 w 4190298"/>
                      <a:gd name="connsiteY2" fmla="*/ 0 h 4320000"/>
                      <a:gd name="connsiteX3" fmla="*/ 2011343 w 4190298"/>
                      <a:gd name="connsiteY3" fmla="*/ 0 h 4320000"/>
                      <a:gd name="connsiteX4" fmla="*/ 2667823 w 4190298"/>
                      <a:gd name="connsiteY4" fmla="*/ 0 h 4320000"/>
                      <a:gd name="connsiteX5" fmla="*/ 3324303 w 4190298"/>
                      <a:gd name="connsiteY5" fmla="*/ 0 h 4320000"/>
                      <a:gd name="connsiteX6" fmla="*/ 4190298 w 4190298"/>
                      <a:gd name="connsiteY6" fmla="*/ 0 h 4320000"/>
                      <a:gd name="connsiteX7" fmla="*/ 4190298 w 4190298"/>
                      <a:gd name="connsiteY7" fmla="*/ 530743 h 4320000"/>
                      <a:gd name="connsiteX8" fmla="*/ 4190298 w 4190298"/>
                      <a:gd name="connsiteY8" fmla="*/ 1147886 h 4320000"/>
                      <a:gd name="connsiteX9" fmla="*/ 4190298 w 4190298"/>
                      <a:gd name="connsiteY9" fmla="*/ 1678629 h 4320000"/>
                      <a:gd name="connsiteX10" fmla="*/ 4190298 w 4190298"/>
                      <a:gd name="connsiteY10" fmla="*/ 2209371 h 4320000"/>
                      <a:gd name="connsiteX11" fmla="*/ 4190298 w 4190298"/>
                      <a:gd name="connsiteY11" fmla="*/ 2826514 h 4320000"/>
                      <a:gd name="connsiteX12" fmla="*/ 4190298 w 4190298"/>
                      <a:gd name="connsiteY12" fmla="*/ 3486857 h 4320000"/>
                      <a:gd name="connsiteX13" fmla="*/ 4190298 w 4190298"/>
                      <a:gd name="connsiteY13" fmla="*/ 4320000 h 4320000"/>
                      <a:gd name="connsiteX14" fmla="*/ 3491915 w 4190298"/>
                      <a:gd name="connsiteY14" fmla="*/ 4320000 h 4320000"/>
                      <a:gd name="connsiteX15" fmla="*/ 2877338 w 4190298"/>
                      <a:gd name="connsiteY15" fmla="*/ 4320000 h 4320000"/>
                      <a:gd name="connsiteX16" fmla="*/ 2178955 w 4190298"/>
                      <a:gd name="connsiteY16" fmla="*/ 4320000 h 4320000"/>
                      <a:gd name="connsiteX17" fmla="*/ 1396766 w 4190298"/>
                      <a:gd name="connsiteY17" fmla="*/ 4320000 h 4320000"/>
                      <a:gd name="connsiteX18" fmla="*/ 698383 w 4190298"/>
                      <a:gd name="connsiteY18" fmla="*/ 4320000 h 4320000"/>
                      <a:gd name="connsiteX19" fmla="*/ 0 w 4190298"/>
                      <a:gd name="connsiteY19" fmla="*/ 4320000 h 4320000"/>
                      <a:gd name="connsiteX20" fmla="*/ 0 w 4190298"/>
                      <a:gd name="connsiteY20" fmla="*/ 3789257 h 4320000"/>
                      <a:gd name="connsiteX21" fmla="*/ 0 w 4190298"/>
                      <a:gd name="connsiteY21" fmla="*/ 3215314 h 4320000"/>
                      <a:gd name="connsiteX22" fmla="*/ 0 w 4190298"/>
                      <a:gd name="connsiteY22" fmla="*/ 2511771 h 4320000"/>
                      <a:gd name="connsiteX23" fmla="*/ 0 w 4190298"/>
                      <a:gd name="connsiteY23" fmla="*/ 1894629 h 4320000"/>
                      <a:gd name="connsiteX24" fmla="*/ 0 w 4190298"/>
                      <a:gd name="connsiteY24" fmla="*/ 1320686 h 4320000"/>
                      <a:gd name="connsiteX25" fmla="*/ 0 w 4190298"/>
                      <a:gd name="connsiteY25" fmla="*/ 833143 h 4320000"/>
                      <a:gd name="connsiteX26" fmla="*/ 0 w 4190298"/>
                      <a:gd name="connsiteY26" fmla="*/ 0 h 432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190298" h="4320000" extrusionOk="0">
                        <a:moveTo>
                          <a:pt x="0" y="0"/>
                        </a:moveTo>
                        <a:cubicBezTo>
                          <a:pt x="233366" y="-16133"/>
                          <a:pt x="377187" y="21979"/>
                          <a:pt x="656480" y="0"/>
                        </a:cubicBezTo>
                        <a:cubicBezTo>
                          <a:pt x="935773" y="-21979"/>
                          <a:pt x="1112744" y="2202"/>
                          <a:pt x="1229154" y="0"/>
                        </a:cubicBezTo>
                        <a:cubicBezTo>
                          <a:pt x="1345564" y="-2202"/>
                          <a:pt x="1663471" y="-13605"/>
                          <a:pt x="2011343" y="0"/>
                        </a:cubicBezTo>
                        <a:cubicBezTo>
                          <a:pt x="2359215" y="13605"/>
                          <a:pt x="2490479" y="22013"/>
                          <a:pt x="2667823" y="0"/>
                        </a:cubicBezTo>
                        <a:cubicBezTo>
                          <a:pt x="2845167" y="-22013"/>
                          <a:pt x="3016813" y="-25591"/>
                          <a:pt x="3324303" y="0"/>
                        </a:cubicBezTo>
                        <a:cubicBezTo>
                          <a:pt x="3631793" y="25591"/>
                          <a:pt x="3972360" y="15794"/>
                          <a:pt x="4190298" y="0"/>
                        </a:cubicBezTo>
                        <a:cubicBezTo>
                          <a:pt x="4195220" y="134764"/>
                          <a:pt x="4168109" y="325482"/>
                          <a:pt x="4190298" y="530743"/>
                        </a:cubicBezTo>
                        <a:cubicBezTo>
                          <a:pt x="4212487" y="736004"/>
                          <a:pt x="4177629" y="1014828"/>
                          <a:pt x="4190298" y="1147886"/>
                        </a:cubicBezTo>
                        <a:cubicBezTo>
                          <a:pt x="4202967" y="1280944"/>
                          <a:pt x="4194650" y="1486807"/>
                          <a:pt x="4190298" y="1678629"/>
                        </a:cubicBezTo>
                        <a:cubicBezTo>
                          <a:pt x="4185946" y="1870451"/>
                          <a:pt x="4215719" y="2096213"/>
                          <a:pt x="4190298" y="2209371"/>
                        </a:cubicBezTo>
                        <a:cubicBezTo>
                          <a:pt x="4164877" y="2322529"/>
                          <a:pt x="4192211" y="2665971"/>
                          <a:pt x="4190298" y="2826514"/>
                        </a:cubicBezTo>
                        <a:cubicBezTo>
                          <a:pt x="4188385" y="2987057"/>
                          <a:pt x="4199465" y="3336080"/>
                          <a:pt x="4190298" y="3486857"/>
                        </a:cubicBezTo>
                        <a:cubicBezTo>
                          <a:pt x="4181131" y="3637634"/>
                          <a:pt x="4166617" y="3994554"/>
                          <a:pt x="4190298" y="4320000"/>
                        </a:cubicBezTo>
                        <a:cubicBezTo>
                          <a:pt x="3937816" y="4306369"/>
                          <a:pt x="3769062" y="4298526"/>
                          <a:pt x="3491915" y="4320000"/>
                        </a:cubicBezTo>
                        <a:cubicBezTo>
                          <a:pt x="3214768" y="4341474"/>
                          <a:pt x="3088216" y="4309496"/>
                          <a:pt x="2877338" y="4320000"/>
                        </a:cubicBezTo>
                        <a:cubicBezTo>
                          <a:pt x="2666460" y="4330504"/>
                          <a:pt x="2397646" y="4321784"/>
                          <a:pt x="2178955" y="4320000"/>
                        </a:cubicBezTo>
                        <a:cubicBezTo>
                          <a:pt x="1960264" y="4318216"/>
                          <a:pt x="1767877" y="4295930"/>
                          <a:pt x="1396766" y="4320000"/>
                        </a:cubicBezTo>
                        <a:cubicBezTo>
                          <a:pt x="1025655" y="4344070"/>
                          <a:pt x="1036626" y="4351655"/>
                          <a:pt x="698383" y="4320000"/>
                        </a:cubicBezTo>
                        <a:cubicBezTo>
                          <a:pt x="360140" y="4288345"/>
                          <a:pt x="283770" y="4308025"/>
                          <a:pt x="0" y="4320000"/>
                        </a:cubicBezTo>
                        <a:cubicBezTo>
                          <a:pt x="18462" y="4162371"/>
                          <a:pt x="-19778" y="3967270"/>
                          <a:pt x="0" y="3789257"/>
                        </a:cubicBezTo>
                        <a:cubicBezTo>
                          <a:pt x="19778" y="3611244"/>
                          <a:pt x="3968" y="3416542"/>
                          <a:pt x="0" y="3215314"/>
                        </a:cubicBezTo>
                        <a:cubicBezTo>
                          <a:pt x="-3968" y="3014086"/>
                          <a:pt x="-16215" y="2814834"/>
                          <a:pt x="0" y="2511771"/>
                        </a:cubicBezTo>
                        <a:cubicBezTo>
                          <a:pt x="16215" y="2208708"/>
                          <a:pt x="-25172" y="2059718"/>
                          <a:pt x="0" y="1894629"/>
                        </a:cubicBezTo>
                        <a:cubicBezTo>
                          <a:pt x="25172" y="1729540"/>
                          <a:pt x="-2426" y="1498371"/>
                          <a:pt x="0" y="1320686"/>
                        </a:cubicBezTo>
                        <a:cubicBezTo>
                          <a:pt x="2426" y="1143001"/>
                          <a:pt x="12896" y="1031359"/>
                          <a:pt x="0" y="833143"/>
                        </a:cubicBezTo>
                        <a:cubicBezTo>
                          <a:pt x="-12896" y="634927"/>
                          <a:pt x="707" y="2832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6400"/>
              </a:solidFill>
            </a:endParaRPr>
          </a:p>
          <a:p>
            <a:pPr algn="ctr"/>
            <a:endParaRPr lang="en-GB" sz="2400" dirty="0">
              <a:solidFill>
                <a:srgbClr val="006400"/>
              </a:solidFill>
            </a:endParaRPr>
          </a:p>
          <a:p>
            <a:pPr algn="ctr"/>
            <a:endParaRPr lang="en-GB" sz="2400" dirty="0">
              <a:solidFill>
                <a:srgbClr val="006400"/>
              </a:solidFill>
            </a:endParaRPr>
          </a:p>
          <a:p>
            <a:pPr algn="ctr"/>
            <a:endParaRPr lang="en-GB" dirty="0">
              <a:solidFill>
                <a:srgbClr val="960000"/>
              </a:solidFill>
            </a:endParaRPr>
          </a:p>
          <a:p>
            <a:endParaRPr lang="en-GB" dirty="0">
              <a:solidFill>
                <a:srgbClr val="960000"/>
              </a:solidFill>
            </a:endParaRPr>
          </a:p>
          <a:p>
            <a:endParaRPr lang="en-GB" dirty="0">
              <a:solidFill>
                <a:srgbClr val="960000"/>
              </a:solidFill>
            </a:endParaRPr>
          </a:p>
          <a:p>
            <a:endParaRPr lang="en-GB" dirty="0">
              <a:solidFill>
                <a:srgbClr val="960000"/>
              </a:solidFill>
            </a:endParaRPr>
          </a:p>
          <a:p>
            <a:endParaRPr lang="en-GB" dirty="0">
              <a:solidFill>
                <a:srgbClr val="960000"/>
              </a:solidFill>
            </a:endParaRPr>
          </a:p>
          <a:p>
            <a:endParaRPr lang="en-GB" dirty="0">
              <a:solidFill>
                <a:srgbClr val="960000"/>
              </a:solidFill>
            </a:endParaRPr>
          </a:p>
          <a:p>
            <a:endParaRPr lang="en-GB" dirty="0">
              <a:solidFill>
                <a:srgbClr val="960000"/>
              </a:solidFill>
            </a:endParaRPr>
          </a:p>
          <a:p>
            <a:endParaRPr lang="en-GB" dirty="0">
              <a:solidFill>
                <a:srgbClr val="960000"/>
              </a:solidFill>
            </a:endParaRPr>
          </a:p>
          <a:p>
            <a:endParaRPr lang="en-GB" dirty="0">
              <a:solidFill>
                <a:srgbClr val="96000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43ECA6C-83CE-874B-BC08-1CCCEEBD3F52}"/>
              </a:ext>
            </a:extLst>
          </p:cNvPr>
          <p:cNvSpPr>
            <a:spLocks/>
          </p:cNvSpPr>
          <p:nvPr/>
        </p:nvSpPr>
        <p:spPr>
          <a:xfrm>
            <a:off x="8964736" y="1844259"/>
            <a:ext cx="3152201" cy="5013740"/>
          </a:xfrm>
          <a:prstGeom prst="rect">
            <a:avLst/>
          </a:prstGeom>
          <a:noFill/>
          <a:ln w="44450" cmpd="sng">
            <a:solidFill>
              <a:srgbClr val="000096">
                <a:alpha val="80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980000"/>
                      <a:gd name="connsiteY0" fmla="*/ 0 h 4320000"/>
                      <a:gd name="connsiteX1" fmla="*/ 640200 w 1980000"/>
                      <a:gd name="connsiteY1" fmla="*/ 0 h 4320000"/>
                      <a:gd name="connsiteX2" fmla="*/ 1240800 w 1980000"/>
                      <a:gd name="connsiteY2" fmla="*/ 0 h 4320000"/>
                      <a:gd name="connsiteX3" fmla="*/ 1980000 w 1980000"/>
                      <a:gd name="connsiteY3" fmla="*/ 0 h 4320000"/>
                      <a:gd name="connsiteX4" fmla="*/ 1980000 w 1980000"/>
                      <a:gd name="connsiteY4" fmla="*/ 573943 h 4320000"/>
                      <a:gd name="connsiteX5" fmla="*/ 1980000 w 1980000"/>
                      <a:gd name="connsiteY5" fmla="*/ 1104686 h 4320000"/>
                      <a:gd name="connsiteX6" fmla="*/ 1980000 w 1980000"/>
                      <a:gd name="connsiteY6" fmla="*/ 1635429 h 4320000"/>
                      <a:gd name="connsiteX7" fmla="*/ 1980000 w 1980000"/>
                      <a:gd name="connsiteY7" fmla="*/ 2252571 h 4320000"/>
                      <a:gd name="connsiteX8" fmla="*/ 1980000 w 1980000"/>
                      <a:gd name="connsiteY8" fmla="*/ 2869714 h 4320000"/>
                      <a:gd name="connsiteX9" fmla="*/ 1980000 w 1980000"/>
                      <a:gd name="connsiteY9" fmla="*/ 3400457 h 4320000"/>
                      <a:gd name="connsiteX10" fmla="*/ 1980000 w 1980000"/>
                      <a:gd name="connsiteY10" fmla="*/ 4320000 h 4320000"/>
                      <a:gd name="connsiteX11" fmla="*/ 1320000 w 1980000"/>
                      <a:gd name="connsiteY11" fmla="*/ 4320000 h 4320000"/>
                      <a:gd name="connsiteX12" fmla="*/ 679800 w 1980000"/>
                      <a:gd name="connsiteY12" fmla="*/ 4320000 h 4320000"/>
                      <a:gd name="connsiteX13" fmla="*/ 0 w 1980000"/>
                      <a:gd name="connsiteY13" fmla="*/ 4320000 h 4320000"/>
                      <a:gd name="connsiteX14" fmla="*/ 0 w 1980000"/>
                      <a:gd name="connsiteY14" fmla="*/ 3616457 h 4320000"/>
                      <a:gd name="connsiteX15" fmla="*/ 0 w 1980000"/>
                      <a:gd name="connsiteY15" fmla="*/ 2912914 h 4320000"/>
                      <a:gd name="connsiteX16" fmla="*/ 0 w 1980000"/>
                      <a:gd name="connsiteY16" fmla="*/ 2295771 h 4320000"/>
                      <a:gd name="connsiteX17" fmla="*/ 0 w 1980000"/>
                      <a:gd name="connsiteY17" fmla="*/ 1721829 h 4320000"/>
                      <a:gd name="connsiteX18" fmla="*/ 0 w 1980000"/>
                      <a:gd name="connsiteY18" fmla="*/ 1234286 h 4320000"/>
                      <a:gd name="connsiteX19" fmla="*/ 0 w 1980000"/>
                      <a:gd name="connsiteY19" fmla="*/ 703543 h 4320000"/>
                      <a:gd name="connsiteX20" fmla="*/ 0 w 1980000"/>
                      <a:gd name="connsiteY20" fmla="*/ 0 h 432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980000" h="4320000" extrusionOk="0">
                        <a:moveTo>
                          <a:pt x="0" y="0"/>
                        </a:moveTo>
                        <a:cubicBezTo>
                          <a:pt x="248429" y="-24823"/>
                          <a:pt x="360126" y="24377"/>
                          <a:pt x="640200" y="0"/>
                        </a:cubicBezTo>
                        <a:cubicBezTo>
                          <a:pt x="920274" y="-24377"/>
                          <a:pt x="1068759" y="-28141"/>
                          <a:pt x="1240800" y="0"/>
                        </a:cubicBezTo>
                        <a:cubicBezTo>
                          <a:pt x="1412841" y="28141"/>
                          <a:pt x="1731378" y="-379"/>
                          <a:pt x="1980000" y="0"/>
                        </a:cubicBezTo>
                        <a:cubicBezTo>
                          <a:pt x="1994224" y="128431"/>
                          <a:pt x="1962746" y="372694"/>
                          <a:pt x="1980000" y="573943"/>
                        </a:cubicBezTo>
                        <a:cubicBezTo>
                          <a:pt x="1997254" y="775192"/>
                          <a:pt x="1994357" y="884782"/>
                          <a:pt x="1980000" y="1104686"/>
                        </a:cubicBezTo>
                        <a:cubicBezTo>
                          <a:pt x="1965643" y="1324590"/>
                          <a:pt x="1967941" y="1451982"/>
                          <a:pt x="1980000" y="1635429"/>
                        </a:cubicBezTo>
                        <a:cubicBezTo>
                          <a:pt x="1992059" y="1818876"/>
                          <a:pt x="1983352" y="1985685"/>
                          <a:pt x="1980000" y="2252571"/>
                        </a:cubicBezTo>
                        <a:cubicBezTo>
                          <a:pt x="1976648" y="2519457"/>
                          <a:pt x="1967331" y="2736656"/>
                          <a:pt x="1980000" y="2869714"/>
                        </a:cubicBezTo>
                        <a:cubicBezTo>
                          <a:pt x="1992669" y="3002772"/>
                          <a:pt x="1984352" y="3208635"/>
                          <a:pt x="1980000" y="3400457"/>
                        </a:cubicBezTo>
                        <a:cubicBezTo>
                          <a:pt x="1975648" y="3592279"/>
                          <a:pt x="1941773" y="4102179"/>
                          <a:pt x="1980000" y="4320000"/>
                        </a:cubicBezTo>
                        <a:cubicBezTo>
                          <a:pt x="1657106" y="4289469"/>
                          <a:pt x="1479892" y="4315366"/>
                          <a:pt x="1320000" y="4320000"/>
                        </a:cubicBezTo>
                        <a:cubicBezTo>
                          <a:pt x="1160108" y="4324634"/>
                          <a:pt x="951879" y="4310972"/>
                          <a:pt x="679800" y="4320000"/>
                        </a:cubicBezTo>
                        <a:cubicBezTo>
                          <a:pt x="407721" y="4329028"/>
                          <a:pt x="261849" y="4311766"/>
                          <a:pt x="0" y="4320000"/>
                        </a:cubicBezTo>
                        <a:cubicBezTo>
                          <a:pt x="29512" y="4033710"/>
                          <a:pt x="-16650" y="3839952"/>
                          <a:pt x="0" y="3616457"/>
                        </a:cubicBezTo>
                        <a:cubicBezTo>
                          <a:pt x="16650" y="3392962"/>
                          <a:pt x="-33164" y="3087983"/>
                          <a:pt x="0" y="2912914"/>
                        </a:cubicBezTo>
                        <a:cubicBezTo>
                          <a:pt x="33164" y="2737845"/>
                          <a:pt x="-19578" y="2555967"/>
                          <a:pt x="0" y="2295771"/>
                        </a:cubicBezTo>
                        <a:cubicBezTo>
                          <a:pt x="19578" y="2035575"/>
                          <a:pt x="-7631" y="1879468"/>
                          <a:pt x="0" y="1721829"/>
                        </a:cubicBezTo>
                        <a:cubicBezTo>
                          <a:pt x="7631" y="1564190"/>
                          <a:pt x="3224" y="1454215"/>
                          <a:pt x="0" y="1234286"/>
                        </a:cubicBezTo>
                        <a:cubicBezTo>
                          <a:pt x="-3224" y="1014357"/>
                          <a:pt x="-22775" y="911438"/>
                          <a:pt x="0" y="703543"/>
                        </a:cubicBezTo>
                        <a:cubicBezTo>
                          <a:pt x="22775" y="495648"/>
                          <a:pt x="13743" y="2046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0096"/>
              </a:solidFill>
            </a:endParaRPr>
          </a:p>
          <a:p>
            <a:pPr algn="ctr"/>
            <a:endParaRPr lang="en-GB" sz="2400" dirty="0">
              <a:solidFill>
                <a:srgbClr val="000096"/>
              </a:solidFill>
            </a:endParaRPr>
          </a:p>
          <a:p>
            <a:pPr algn="ctr"/>
            <a:endParaRPr lang="en-GB" dirty="0">
              <a:solidFill>
                <a:srgbClr val="000096"/>
              </a:solidFill>
            </a:endParaRPr>
          </a:p>
          <a:p>
            <a:pPr algn="ctr"/>
            <a:endParaRPr lang="en-GB" dirty="0">
              <a:solidFill>
                <a:srgbClr val="960000"/>
              </a:solidFill>
            </a:endParaRPr>
          </a:p>
          <a:p>
            <a:endParaRPr lang="en-GB" dirty="0">
              <a:solidFill>
                <a:srgbClr val="960000"/>
              </a:solidFill>
            </a:endParaRPr>
          </a:p>
          <a:p>
            <a:endParaRPr lang="en-GB" dirty="0">
              <a:solidFill>
                <a:srgbClr val="960000"/>
              </a:solidFill>
            </a:endParaRPr>
          </a:p>
          <a:p>
            <a:endParaRPr lang="en-GB" dirty="0">
              <a:solidFill>
                <a:srgbClr val="960000"/>
              </a:solidFill>
            </a:endParaRPr>
          </a:p>
          <a:p>
            <a:endParaRPr lang="en-GB" dirty="0">
              <a:solidFill>
                <a:srgbClr val="960000"/>
              </a:solidFill>
            </a:endParaRPr>
          </a:p>
          <a:p>
            <a:endParaRPr lang="en-GB" dirty="0">
              <a:solidFill>
                <a:srgbClr val="960000"/>
              </a:solidFill>
            </a:endParaRPr>
          </a:p>
          <a:p>
            <a:endParaRPr lang="en-GB" dirty="0">
              <a:solidFill>
                <a:srgbClr val="960000"/>
              </a:solidFill>
            </a:endParaRPr>
          </a:p>
          <a:p>
            <a:endParaRPr lang="en-GB" dirty="0">
              <a:solidFill>
                <a:srgbClr val="960000"/>
              </a:solidFill>
            </a:endParaRPr>
          </a:p>
          <a:p>
            <a:endParaRPr lang="en-GB" dirty="0">
              <a:solidFill>
                <a:srgbClr val="960000"/>
              </a:solidFill>
            </a:endParaRPr>
          </a:p>
        </p:txBody>
      </p:sp>
      <p:grpSp>
        <p:nvGrpSpPr>
          <p:cNvPr id="122" name="Groep 121">
            <a:extLst>
              <a:ext uri="{FF2B5EF4-FFF2-40B4-BE49-F238E27FC236}">
                <a16:creationId xmlns:a16="http://schemas.microsoft.com/office/drawing/2014/main" id="{86F4F1AA-19B8-D9BB-EF71-13659741274B}"/>
              </a:ext>
            </a:extLst>
          </p:cNvPr>
          <p:cNvGrpSpPr/>
          <p:nvPr/>
        </p:nvGrpSpPr>
        <p:grpSpPr>
          <a:xfrm>
            <a:off x="4713039" y="4488996"/>
            <a:ext cx="1283200" cy="1190625"/>
            <a:chOff x="5222093" y="4488996"/>
            <a:chExt cx="1283200" cy="1190625"/>
          </a:xfrm>
        </p:grpSpPr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6A40EF79-CF87-641E-AFF5-B9DF9022AE51}"/>
                </a:ext>
              </a:extLst>
            </p:cNvPr>
            <p:cNvCxnSpPr>
              <a:cxnSpLocks/>
            </p:cNvCxnSpPr>
            <p:nvPr/>
          </p:nvCxnSpPr>
          <p:spPr>
            <a:xfrm>
              <a:off x="5222093" y="5241471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B0BE8E0F-6652-CC84-BAED-15CF3902FC31}"/>
                </a:ext>
              </a:extLst>
            </p:cNvPr>
            <p:cNvCxnSpPr>
              <a:cxnSpLocks/>
            </p:cNvCxnSpPr>
            <p:nvPr/>
          </p:nvCxnSpPr>
          <p:spPr>
            <a:xfrm>
              <a:off x="5683693" y="5679621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00C80494-ABE0-0A03-827C-6B67E75E049E}"/>
                </a:ext>
              </a:extLst>
            </p:cNvPr>
            <p:cNvCxnSpPr>
              <a:cxnSpLocks/>
            </p:cNvCxnSpPr>
            <p:nvPr/>
          </p:nvCxnSpPr>
          <p:spPr>
            <a:xfrm>
              <a:off x="6145293" y="5241471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Ovaal 71">
              <a:extLst>
                <a:ext uri="{FF2B5EF4-FFF2-40B4-BE49-F238E27FC236}">
                  <a16:creationId xmlns:a16="http://schemas.microsoft.com/office/drawing/2014/main" id="{91E6C6A0-4AEB-B383-4913-06DF57A9915D}"/>
                </a:ext>
              </a:extLst>
            </p:cNvPr>
            <p:cNvSpPr>
              <a:spLocks/>
            </p:cNvSpPr>
            <p:nvPr/>
          </p:nvSpPr>
          <p:spPr>
            <a:xfrm>
              <a:off x="5327178" y="5164146"/>
              <a:ext cx="144000" cy="144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6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3" name="Rechte verbindingslijn met pijl 72">
              <a:extLst>
                <a:ext uri="{FF2B5EF4-FFF2-40B4-BE49-F238E27FC236}">
                  <a16:creationId xmlns:a16="http://schemas.microsoft.com/office/drawing/2014/main" id="{8728869B-14B0-5AAC-2090-49658D4E87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66377" y="4642568"/>
              <a:ext cx="348199" cy="503392"/>
            </a:xfrm>
            <a:prstGeom prst="straightConnector1">
              <a:avLst/>
            </a:prstGeom>
            <a:ln w="28575">
              <a:solidFill>
                <a:srgbClr val="0064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Rechte verbindingslijn met pijl 74">
              <a:extLst>
                <a:ext uri="{FF2B5EF4-FFF2-40B4-BE49-F238E27FC236}">
                  <a16:creationId xmlns:a16="http://schemas.microsoft.com/office/drawing/2014/main" id="{5D93DFB7-FC50-55B4-089B-366CD7E0D035}"/>
                </a:ext>
              </a:extLst>
            </p:cNvPr>
            <p:cNvCxnSpPr>
              <a:cxnSpLocks/>
            </p:cNvCxnSpPr>
            <p:nvPr/>
          </p:nvCxnSpPr>
          <p:spPr>
            <a:xfrm>
              <a:off x="5862642" y="4660621"/>
              <a:ext cx="0" cy="987704"/>
            </a:xfrm>
            <a:prstGeom prst="straightConnector1">
              <a:avLst/>
            </a:prstGeom>
            <a:ln w="28575">
              <a:solidFill>
                <a:srgbClr val="00640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FEC63CD3-8C6B-2489-118E-FFCE03477952}"/>
                </a:ext>
              </a:extLst>
            </p:cNvPr>
            <p:cNvCxnSpPr>
              <a:cxnSpLocks/>
            </p:cNvCxnSpPr>
            <p:nvPr/>
          </p:nvCxnSpPr>
          <p:spPr>
            <a:xfrm>
              <a:off x="5682642" y="4488996"/>
              <a:ext cx="360000" cy="0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Rechte verbindingslijn met pijl 76">
              <a:extLst>
                <a:ext uri="{FF2B5EF4-FFF2-40B4-BE49-F238E27FC236}">
                  <a16:creationId xmlns:a16="http://schemas.microsoft.com/office/drawing/2014/main" id="{10DC7263-8F72-0A9B-FBA4-3F34CA999C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14589" y="4642568"/>
              <a:ext cx="337651" cy="482969"/>
            </a:xfrm>
            <a:prstGeom prst="straightConnector1">
              <a:avLst/>
            </a:prstGeom>
            <a:ln w="28575">
              <a:solidFill>
                <a:srgbClr val="0064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al 86">
              <a:extLst>
                <a:ext uri="{FF2B5EF4-FFF2-40B4-BE49-F238E27FC236}">
                  <a16:creationId xmlns:a16="http://schemas.microsoft.com/office/drawing/2014/main" id="{41800511-CF36-C93E-0497-F317810C6586}"/>
                </a:ext>
              </a:extLst>
            </p:cNvPr>
            <p:cNvSpPr>
              <a:spLocks/>
            </p:cNvSpPr>
            <p:nvPr/>
          </p:nvSpPr>
          <p:spPr>
            <a:xfrm>
              <a:off x="6252242" y="5163872"/>
              <a:ext cx="144000" cy="144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6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4" name="Groep 143">
            <a:extLst>
              <a:ext uri="{FF2B5EF4-FFF2-40B4-BE49-F238E27FC236}">
                <a16:creationId xmlns:a16="http://schemas.microsoft.com/office/drawing/2014/main" id="{6F2369B2-C80C-BB4C-D432-E774A3FB2945}"/>
              </a:ext>
            </a:extLst>
          </p:cNvPr>
          <p:cNvGrpSpPr/>
          <p:nvPr/>
        </p:nvGrpSpPr>
        <p:grpSpPr>
          <a:xfrm>
            <a:off x="6093128" y="5163872"/>
            <a:ext cx="2152869" cy="894188"/>
            <a:chOff x="6093128" y="5163872"/>
            <a:chExt cx="2152869" cy="894188"/>
          </a:xfrm>
        </p:grpSpPr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532BA6FD-1EB9-8D78-1411-04392DDCF581}"/>
                </a:ext>
              </a:extLst>
            </p:cNvPr>
            <p:cNvCxnSpPr>
              <a:cxnSpLocks/>
            </p:cNvCxnSpPr>
            <p:nvPr/>
          </p:nvCxnSpPr>
          <p:spPr>
            <a:xfrm>
              <a:off x="6093128" y="5241471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18E3E108-8ADB-AFF1-BF6B-33E579761EFC}"/>
                </a:ext>
              </a:extLst>
            </p:cNvPr>
            <p:cNvCxnSpPr>
              <a:cxnSpLocks/>
            </p:cNvCxnSpPr>
            <p:nvPr/>
          </p:nvCxnSpPr>
          <p:spPr>
            <a:xfrm>
              <a:off x="6554728" y="5679621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4" name="Gedeeltelijke cirkel 123">
              <a:extLst>
                <a:ext uri="{FF2B5EF4-FFF2-40B4-BE49-F238E27FC236}">
                  <a16:creationId xmlns:a16="http://schemas.microsoft.com/office/drawing/2014/main" id="{E86FEF40-03EF-956F-0235-26995C77DA4E}"/>
                </a:ext>
              </a:extLst>
            </p:cNvPr>
            <p:cNvSpPr/>
            <p:nvPr/>
          </p:nvSpPr>
          <p:spPr>
            <a:xfrm>
              <a:off x="6194181" y="5166253"/>
              <a:ext cx="143999" cy="144000"/>
            </a:xfrm>
            <a:prstGeom prst="pie">
              <a:avLst>
                <a:gd name="adj1" fmla="val 2606116"/>
                <a:gd name="adj2" fmla="val 16200000"/>
              </a:avLst>
            </a:prstGeom>
            <a:solidFill>
              <a:schemeClr val="bg1"/>
            </a:solidFill>
            <a:ln w="19050">
              <a:solidFill>
                <a:srgbClr val="006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6" name="Gedeeltelijke cirkel 125">
              <a:extLst>
                <a:ext uri="{FF2B5EF4-FFF2-40B4-BE49-F238E27FC236}">
                  <a16:creationId xmlns:a16="http://schemas.microsoft.com/office/drawing/2014/main" id="{C7D1FF83-9B8E-3ED9-7F24-419398134DC1}"/>
                </a:ext>
              </a:extLst>
            </p:cNvPr>
            <p:cNvSpPr/>
            <p:nvPr/>
          </p:nvSpPr>
          <p:spPr>
            <a:xfrm>
              <a:off x="6195671" y="5166124"/>
              <a:ext cx="143999" cy="144000"/>
            </a:xfrm>
            <a:prstGeom prst="pie">
              <a:avLst>
                <a:gd name="adj1" fmla="val 16242788"/>
                <a:gd name="adj2" fmla="val 2516118"/>
              </a:avLst>
            </a:prstGeom>
            <a:solidFill>
              <a:schemeClr val="bg1"/>
            </a:solidFill>
            <a:ln w="19050">
              <a:solidFill>
                <a:srgbClr val="006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69784338-F63E-6E3C-BA30-9B99E7A09071}"/>
                </a:ext>
              </a:extLst>
            </p:cNvPr>
            <p:cNvCxnSpPr>
              <a:cxnSpLocks/>
            </p:cNvCxnSpPr>
            <p:nvPr/>
          </p:nvCxnSpPr>
          <p:spPr>
            <a:xfrm>
              <a:off x="7016328" y="5241471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0" name="Tekstvak 119">
              <a:extLst>
                <a:ext uri="{FF2B5EF4-FFF2-40B4-BE49-F238E27FC236}">
                  <a16:creationId xmlns:a16="http://schemas.microsoft.com/office/drawing/2014/main" id="{DAF0E513-432A-6F34-CFEC-DB2FC851DFAF}"/>
                </a:ext>
              </a:extLst>
            </p:cNvPr>
            <p:cNvSpPr txBox="1"/>
            <p:nvPr/>
          </p:nvSpPr>
          <p:spPr>
            <a:xfrm>
              <a:off x="6173862" y="5688728"/>
              <a:ext cx="2072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Precession</a:t>
              </a:r>
            </a:p>
          </p:txBody>
        </p:sp>
        <p:sp>
          <p:nvSpPr>
            <p:cNvPr id="142" name="Gedeeltelijke cirkel 141">
              <a:extLst>
                <a:ext uri="{FF2B5EF4-FFF2-40B4-BE49-F238E27FC236}">
                  <a16:creationId xmlns:a16="http://schemas.microsoft.com/office/drawing/2014/main" id="{D0984C34-3DBE-4B6F-38B5-03566331B692}"/>
                </a:ext>
              </a:extLst>
            </p:cNvPr>
            <p:cNvSpPr/>
            <p:nvPr/>
          </p:nvSpPr>
          <p:spPr>
            <a:xfrm>
              <a:off x="7120893" y="5165109"/>
              <a:ext cx="143999" cy="144000"/>
            </a:xfrm>
            <a:prstGeom prst="pie">
              <a:avLst>
                <a:gd name="adj1" fmla="val 16242788"/>
                <a:gd name="adj2" fmla="val 2516118"/>
              </a:avLst>
            </a:prstGeom>
            <a:solidFill>
              <a:schemeClr val="bg1"/>
            </a:solidFill>
            <a:ln w="19050">
              <a:solidFill>
                <a:srgbClr val="006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5" name="Gedeeltelijke cirkel 124">
              <a:extLst>
                <a:ext uri="{FF2B5EF4-FFF2-40B4-BE49-F238E27FC236}">
                  <a16:creationId xmlns:a16="http://schemas.microsoft.com/office/drawing/2014/main" id="{FA501B2F-D445-83B7-EE7F-16226D32961B}"/>
                </a:ext>
              </a:extLst>
            </p:cNvPr>
            <p:cNvSpPr/>
            <p:nvPr/>
          </p:nvSpPr>
          <p:spPr>
            <a:xfrm>
              <a:off x="7123275" y="5163872"/>
              <a:ext cx="143999" cy="144000"/>
            </a:xfrm>
            <a:prstGeom prst="pie">
              <a:avLst>
                <a:gd name="adj1" fmla="val 2606116"/>
                <a:gd name="adj2" fmla="val 16200000"/>
              </a:avLst>
            </a:prstGeom>
            <a:solidFill>
              <a:schemeClr val="bg1"/>
            </a:solidFill>
            <a:ln w="19050">
              <a:solidFill>
                <a:srgbClr val="006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146" name="Rechte verbindingslijn met pijl 145">
            <a:extLst>
              <a:ext uri="{FF2B5EF4-FFF2-40B4-BE49-F238E27FC236}">
                <a16:creationId xmlns:a16="http://schemas.microsoft.com/office/drawing/2014/main" id="{CC76DE99-58DF-E879-E886-1D0AA8F31961}"/>
              </a:ext>
            </a:extLst>
          </p:cNvPr>
          <p:cNvCxnSpPr>
            <a:cxnSpLocks/>
          </p:cNvCxnSpPr>
          <p:nvPr/>
        </p:nvCxnSpPr>
        <p:spPr>
          <a:xfrm>
            <a:off x="6048913" y="5125408"/>
            <a:ext cx="0" cy="926607"/>
          </a:xfrm>
          <a:prstGeom prst="straightConnector1">
            <a:avLst/>
          </a:prstGeom>
          <a:ln w="28575">
            <a:solidFill>
              <a:srgbClr val="0064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Groep 152">
            <a:extLst>
              <a:ext uri="{FF2B5EF4-FFF2-40B4-BE49-F238E27FC236}">
                <a16:creationId xmlns:a16="http://schemas.microsoft.com/office/drawing/2014/main" id="{50EC0B3D-DD4E-FA82-AAD2-A378A6D9BCC1}"/>
              </a:ext>
            </a:extLst>
          </p:cNvPr>
          <p:cNvGrpSpPr/>
          <p:nvPr/>
        </p:nvGrpSpPr>
        <p:grpSpPr>
          <a:xfrm>
            <a:off x="7077377" y="4488867"/>
            <a:ext cx="2072135" cy="1569201"/>
            <a:chOff x="7077377" y="4488867"/>
            <a:chExt cx="2072135" cy="1569201"/>
          </a:xfrm>
        </p:grpSpPr>
        <p:cxnSp>
          <p:nvCxnSpPr>
            <p:cNvPr id="130" name="Rechte verbindingslijn 129">
              <a:extLst>
                <a:ext uri="{FF2B5EF4-FFF2-40B4-BE49-F238E27FC236}">
                  <a16:creationId xmlns:a16="http://schemas.microsoft.com/office/drawing/2014/main" id="{F742D726-F45A-6B45-2905-900FCE9F29B8}"/>
                </a:ext>
              </a:extLst>
            </p:cNvPr>
            <p:cNvCxnSpPr>
              <a:cxnSpLocks/>
            </p:cNvCxnSpPr>
            <p:nvPr/>
          </p:nvCxnSpPr>
          <p:spPr>
            <a:xfrm>
              <a:off x="7472896" y="5241342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263B693A-D45C-A184-84E5-5A9B15E91DC2}"/>
                </a:ext>
              </a:extLst>
            </p:cNvPr>
            <p:cNvCxnSpPr>
              <a:cxnSpLocks/>
            </p:cNvCxnSpPr>
            <p:nvPr/>
          </p:nvCxnSpPr>
          <p:spPr>
            <a:xfrm>
              <a:off x="7934496" y="5679492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Rechte verbindingslijn 132">
              <a:extLst>
                <a:ext uri="{FF2B5EF4-FFF2-40B4-BE49-F238E27FC236}">
                  <a16:creationId xmlns:a16="http://schemas.microsoft.com/office/drawing/2014/main" id="{B8409BBF-91AC-DAB3-0500-5F19FC3B2311}"/>
                </a:ext>
              </a:extLst>
            </p:cNvPr>
            <p:cNvCxnSpPr>
              <a:cxnSpLocks/>
            </p:cNvCxnSpPr>
            <p:nvPr/>
          </p:nvCxnSpPr>
          <p:spPr>
            <a:xfrm>
              <a:off x="8396096" y="5241342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Rechte verbindingslijn met pijl 133">
              <a:extLst>
                <a:ext uri="{FF2B5EF4-FFF2-40B4-BE49-F238E27FC236}">
                  <a16:creationId xmlns:a16="http://schemas.microsoft.com/office/drawing/2014/main" id="{BFA9A61D-C04E-DC59-0950-9C6552DD69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7180" y="4642439"/>
              <a:ext cx="348199" cy="503392"/>
            </a:xfrm>
            <a:prstGeom prst="straightConnector1">
              <a:avLst/>
            </a:prstGeom>
            <a:ln w="28575">
              <a:solidFill>
                <a:srgbClr val="0064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chte verbindingslijn met pijl 134">
              <a:extLst>
                <a:ext uri="{FF2B5EF4-FFF2-40B4-BE49-F238E27FC236}">
                  <a16:creationId xmlns:a16="http://schemas.microsoft.com/office/drawing/2014/main" id="{DC11B58F-CCA9-E510-93F3-88C102DF2977}"/>
                </a:ext>
              </a:extLst>
            </p:cNvPr>
            <p:cNvCxnSpPr>
              <a:cxnSpLocks/>
            </p:cNvCxnSpPr>
            <p:nvPr/>
          </p:nvCxnSpPr>
          <p:spPr>
            <a:xfrm>
              <a:off x="8113445" y="4660492"/>
              <a:ext cx="0" cy="876579"/>
            </a:xfrm>
            <a:prstGeom prst="straightConnector1">
              <a:avLst/>
            </a:prstGeom>
            <a:ln w="28575">
              <a:solidFill>
                <a:srgbClr val="006400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chte verbindingslijn 135">
              <a:extLst>
                <a:ext uri="{FF2B5EF4-FFF2-40B4-BE49-F238E27FC236}">
                  <a16:creationId xmlns:a16="http://schemas.microsoft.com/office/drawing/2014/main" id="{3148BA3D-2D72-15EC-FA2A-A2655A7F0564}"/>
                </a:ext>
              </a:extLst>
            </p:cNvPr>
            <p:cNvCxnSpPr>
              <a:cxnSpLocks/>
            </p:cNvCxnSpPr>
            <p:nvPr/>
          </p:nvCxnSpPr>
          <p:spPr>
            <a:xfrm>
              <a:off x="7933445" y="4488867"/>
              <a:ext cx="360000" cy="0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Rechte verbindingslijn met pijl 136">
              <a:extLst>
                <a:ext uri="{FF2B5EF4-FFF2-40B4-BE49-F238E27FC236}">
                  <a16:creationId xmlns:a16="http://schemas.microsoft.com/office/drawing/2014/main" id="{92937AD8-8768-8F72-938A-C348FF16DE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65392" y="4642439"/>
              <a:ext cx="337651" cy="482969"/>
            </a:xfrm>
            <a:prstGeom prst="straightConnector1">
              <a:avLst/>
            </a:prstGeom>
            <a:ln w="28575">
              <a:solidFill>
                <a:srgbClr val="0064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kstvak 137">
              <a:extLst>
                <a:ext uri="{FF2B5EF4-FFF2-40B4-BE49-F238E27FC236}">
                  <a16:creationId xmlns:a16="http://schemas.microsoft.com/office/drawing/2014/main" id="{65435028-6F53-688B-2790-395F01910425}"/>
                </a:ext>
              </a:extLst>
            </p:cNvPr>
            <p:cNvSpPr txBox="1"/>
            <p:nvPr/>
          </p:nvSpPr>
          <p:spPr>
            <a:xfrm>
              <a:off x="7077377" y="5688736"/>
              <a:ext cx="2072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150" name="Gedeeltelijke cirkel 149">
              <a:extLst>
                <a:ext uri="{FF2B5EF4-FFF2-40B4-BE49-F238E27FC236}">
                  <a16:creationId xmlns:a16="http://schemas.microsoft.com/office/drawing/2014/main" id="{94F67305-F5D8-3260-3DE7-C8701C860951}"/>
                </a:ext>
              </a:extLst>
            </p:cNvPr>
            <p:cNvSpPr/>
            <p:nvPr/>
          </p:nvSpPr>
          <p:spPr>
            <a:xfrm>
              <a:off x="7569161" y="5159558"/>
              <a:ext cx="143999" cy="144000"/>
            </a:xfrm>
            <a:prstGeom prst="pie">
              <a:avLst>
                <a:gd name="adj1" fmla="val 16242788"/>
                <a:gd name="adj2" fmla="val 2516118"/>
              </a:avLst>
            </a:prstGeom>
            <a:solidFill>
              <a:schemeClr val="bg1"/>
            </a:solidFill>
            <a:ln w="19050">
              <a:solidFill>
                <a:srgbClr val="006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1" name="Gedeeltelijke cirkel 150">
              <a:extLst>
                <a:ext uri="{FF2B5EF4-FFF2-40B4-BE49-F238E27FC236}">
                  <a16:creationId xmlns:a16="http://schemas.microsoft.com/office/drawing/2014/main" id="{A188AFE9-6D51-7637-6C65-E31170EAD501}"/>
                </a:ext>
              </a:extLst>
            </p:cNvPr>
            <p:cNvSpPr/>
            <p:nvPr/>
          </p:nvSpPr>
          <p:spPr>
            <a:xfrm>
              <a:off x="8494383" y="5158543"/>
              <a:ext cx="143999" cy="144000"/>
            </a:xfrm>
            <a:prstGeom prst="pie">
              <a:avLst>
                <a:gd name="adj1" fmla="val 16242788"/>
                <a:gd name="adj2" fmla="val 2516118"/>
              </a:avLst>
            </a:prstGeom>
            <a:solidFill>
              <a:schemeClr val="bg1"/>
            </a:solidFill>
            <a:ln w="19050">
              <a:solidFill>
                <a:srgbClr val="006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2" name="Ovaal 151">
              <a:extLst>
                <a:ext uri="{FF2B5EF4-FFF2-40B4-BE49-F238E27FC236}">
                  <a16:creationId xmlns:a16="http://schemas.microsoft.com/office/drawing/2014/main" id="{8D2791F7-6155-CD10-DF34-49006C6E30C0}"/>
                </a:ext>
              </a:extLst>
            </p:cNvPr>
            <p:cNvSpPr>
              <a:spLocks/>
            </p:cNvSpPr>
            <p:nvPr/>
          </p:nvSpPr>
          <p:spPr>
            <a:xfrm>
              <a:off x="8059444" y="5634607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6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4" name="Groep 173">
            <a:extLst>
              <a:ext uri="{FF2B5EF4-FFF2-40B4-BE49-F238E27FC236}">
                <a16:creationId xmlns:a16="http://schemas.microsoft.com/office/drawing/2014/main" id="{5B5EEFE2-C593-1090-0A1F-46A4B1E3D12F}"/>
              </a:ext>
            </a:extLst>
          </p:cNvPr>
          <p:cNvGrpSpPr/>
          <p:nvPr/>
        </p:nvGrpSpPr>
        <p:grpSpPr>
          <a:xfrm>
            <a:off x="9754907" y="4556318"/>
            <a:ext cx="1283200" cy="1253740"/>
            <a:chOff x="9322865" y="4488867"/>
            <a:chExt cx="1283200" cy="1253740"/>
          </a:xfrm>
        </p:grpSpPr>
        <p:cxnSp>
          <p:nvCxnSpPr>
            <p:cNvPr id="155" name="Rechte verbindingslijn 154">
              <a:extLst>
                <a:ext uri="{FF2B5EF4-FFF2-40B4-BE49-F238E27FC236}">
                  <a16:creationId xmlns:a16="http://schemas.microsoft.com/office/drawing/2014/main" id="{FB801535-C0DF-9A2F-A899-1FA519D09D8B}"/>
                </a:ext>
              </a:extLst>
            </p:cNvPr>
            <p:cNvCxnSpPr>
              <a:cxnSpLocks/>
            </p:cNvCxnSpPr>
            <p:nvPr/>
          </p:nvCxnSpPr>
          <p:spPr>
            <a:xfrm>
              <a:off x="9322865" y="5241342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Rechte verbindingslijn 156">
              <a:extLst>
                <a:ext uri="{FF2B5EF4-FFF2-40B4-BE49-F238E27FC236}">
                  <a16:creationId xmlns:a16="http://schemas.microsoft.com/office/drawing/2014/main" id="{689F3CF0-06CF-3D20-1B5C-126D4975FD51}"/>
                </a:ext>
              </a:extLst>
            </p:cNvPr>
            <p:cNvCxnSpPr>
              <a:cxnSpLocks/>
            </p:cNvCxnSpPr>
            <p:nvPr/>
          </p:nvCxnSpPr>
          <p:spPr>
            <a:xfrm>
              <a:off x="9784465" y="5679492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Rechte verbindingslijn 157">
              <a:extLst>
                <a:ext uri="{FF2B5EF4-FFF2-40B4-BE49-F238E27FC236}">
                  <a16:creationId xmlns:a16="http://schemas.microsoft.com/office/drawing/2014/main" id="{155A4480-DE7B-AEC8-03EE-83D6D8B4E729}"/>
                </a:ext>
              </a:extLst>
            </p:cNvPr>
            <p:cNvCxnSpPr>
              <a:cxnSpLocks/>
            </p:cNvCxnSpPr>
            <p:nvPr/>
          </p:nvCxnSpPr>
          <p:spPr>
            <a:xfrm>
              <a:off x="10246065" y="5241342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Rechte verbindingslijn met pijl 158">
              <a:extLst>
                <a:ext uri="{FF2B5EF4-FFF2-40B4-BE49-F238E27FC236}">
                  <a16:creationId xmlns:a16="http://schemas.microsoft.com/office/drawing/2014/main" id="{3AE23A5B-FF72-7038-EB7B-39FD054895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9169" y="4514214"/>
              <a:ext cx="0" cy="1034514"/>
            </a:xfrm>
            <a:prstGeom prst="straightConnector1">
              <a:avLst/>
            </a:prstGeom>
            <a:ln w="28575">
              <a:solidFill>
                <a:srgbClr val="00009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Rechte verbindingslijn 160">
              <a:extLst>
                <a:ext uri="{FF2B5EF4-FFF2-40B4-BE49-F238E27FC236}">
                  <a16:creationId xmlns:a16="http://schemas.microsoft.com/office/drawing/2014/main" id="{286F6A4E-EAAE-AD95-BB40-20EBA239C667}"/>
                </a:ext>
              </a:extLst>
            </p:cNvPr>
            <p:cNvCxnSpPr>
              <a:cxnSpLocks/>
            </p:cNvCxnSpPr>
            <p:nvPr/>
          </p:nvCxnSpPr>
          <p:spPr>
            <a:xfrm>
              <a:off x="9783414" y="4488867"/>
              <a:ext cx="360000" cy="0"/>
            </a:xfrm>
            <a:prstGeom prst="line">
              <a:avLst/>
            </a:prstGeom>
            <a:ln w="38100"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4" name="Gedeeltelijke cirkel 163">
              <a:extLst>
                <a:ext uri="{FF2B5EF4-FFF2-40B4-BE49-F238E27FC236}">
                  <a16:creationId xmlns:a16="http://schemas.microsoft.com/office/drawing/2014/main" id="{D601C29E-29B1-FFFF-733E-134133B5C7D0}"/>
                </a:ext>
              </a:extLst>
            </p:cNvPr>
            <p:cNvSpPr/>
            <p:nvPr/>
          </p:nvSpPr>
          <p:spPr>
            <a:xfrm>
              <a:off x="9419130" y="5159558"/>
              <a:ext cx="143999" cy="144000"/>
            </a:xfrm>
            <a:prstGeom prst="pie">
              <a:avLst>
                <a:gd name="adj1" fmla="val 16242788"/>
                <a:gd name="adj2" fmla="val 2516118"/>
              </a:avLst>
            </a:prstGeom>
            <a:solidFill>
              <a:schemeClr val="bg1"/>
            </a:solidFill>
            <a:ln w="19050">
              <a:solidFill>
                <a:srgbClr val="0000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5" name="Gedeeltelijke cirkel 164">
              <a:extLst>
                <a:ext uri="{FF2B5EF4-FFF2-40B4-BE49-F238E27FC236}">
                  <a16:creationId xmlns:a16="http://schemas.microsoft.com/office/drawing/2014/main" id="{95069FB9-863E-D04E-4042-1019FB31381E}"/>
                </a:ext>
              </a:extLst>
            </p:cNvPr>
            <p:cNvSpPr/>
            <p:nvPr/>
          </p:nvSpPr>
          <p:spPr>
            <a:xfrm>
              <a:off x="10344352" y="5158543"/>
              <a:ext cx="143999" cy="144000"/>
            </a:xfrm>
            <a:prstGeom prst="pie">
              <a:avLst>
                <a:gd name="adj1" fmla="val 16242788"/>
                <a:gd name="adj2" fmla="val 2516118"/>
              </a:avLst>
            </a:prstGeom>
            <a:solidFill>
              <a:schemeClr val="bg1"/>
            </a:solidFill>
            <a:ln w="19050">
              <a:solidFill>
                <a:srgbClr val="0000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6" name="Ovaal 165">
              <a:extLst>
                <a:ext uri="{FF2B5EF4-FFF2-40B4-BE49-F238E27FC236}">
                  <a16:creationId xmlns:a16="http://schemas.microsoft.com/office/drawing/2014/main" id="{702EDA2C-895E-E652-7D7B-EC7A121F7600}"/>
                </a:ext>
              </a:extLst>
            </p:cNvPr>
            <p:cNvSpPr>
              <a:spLocks/>
            </p:cNvSpPr>
            <p:nvPr/>
          </p:nvSpPr>
          <p:spPr>
            <a:xfrm>
              <a:off x="9909413" y="5634607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00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8" name="Rechte verbindingslijn met pijl 167">
              <a:extLst>
                <a:ext uri="{FF2B5EF4-FFF2-40B4-BE49-F238E27FC236}">
                  <a16:creationId xmlns:a16="http://schemas.microsoft.com/office/drawing/2014/main" id="{93E51A5D-57B8-07DC-EFD9-50B017F4B1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7413" y="4514214"/>
              <a:ext cx="0" cy="1034514"/>
            </a:xfrm>
            <a:prstGeom prst="straightConnector1">
              <a:avLst/>
            </a:prstGeom>
            <a:ln w="28575">
              <a:solidFill>
                <a:srgbClr val="000096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2" name="Rechte verbindingslijn met pijl 171">
            <a:extLst>
              <a:ext uri="{FF2B5EF4-FFF2-40B4-BE49-F238E27FC236}">
                <a16:creationId xmlns:a16="http://schemas.microsoft.com/office/drawing/2014/main" id="{843E0C06-A67C-5EC5-F713-96F1BE41D0F5}"/>
              </a:ext>
            </a:extLst>
          </p:cNvPr>
          <p:cNvCxnSpPr>
            <a:cxnSpLocks/>
          </p:cNvCxnSpPr>
          <p:nvPr/>
        </p:nvCxnSpPr>
        <p:spPr>
          <a:xfrm>
            <a:off x="7419813" y="5125408"/>
            <a:ext cx="0" cy="926607"/>
          </a:xfrm>
          <a:prstGeom prst="straightConnector1">
            <a:avLst/>
          </a:prstGeom>
          <a:ln w="28575">
            <a:solidFill>
              <a:srgbClr val="0064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C9C0335-E405-F671-943D-35BF989EA9C7}"/>
                  </a:ext>
                </a:extLst>
              </p:cNvPr>
              <p:cNvSpPr txBox="1"/>
              <p:nvPr/>
            </p:nvSpPr>
            <p:spPr>
              <a:xfrm>
                <a:off x="5173588" y="6240791"/>
                <a:ext cx="31647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borderBox>
                                <m:borderBoxPr>
                                  <m:hideTop m:val="on"/>
                                  <m:hideBot m:val="on"/>
                                  <m:hideLeft m:val="on"/>
                                  <m:hideRight m:val="on"/>
                                  <m:strikeBLTR m:val="on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borderBoxPr>
                                <m:e>
                                  <m:r>
                                    <m:rPr>
                                      <m:brk m:alnAt="14"/>
                                      <m:aln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borderBox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borderBox>
                                <m:borderBoxPr>
                                  <m:hideTop m:val="on"/>
                                  <m:hideBot m:val="on"/>
                                  <m:hideLeft m:val="on"/>
                                  <m:hideRight m:val="on"/>
                                  <m:strikeBLTR m:val="on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borderBox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borderBox>
                            </m:sup>
                          </m:s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/ℏ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C9C0335-E405-F671-943D-35BF989EA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588" y="6240791"/>
                <a:ext cx="3164701" cy="461665"/>
              </a:xfrm>
              <a:prstGeom prst="rect">
                <a:avLst/>
              </a:prstGeom>
              <a:blipFill>
                <a:blip r:embed="rId12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BEAF49E-55F8-5400-E292-E8D9BD1F9F44}"/>
              </a:ext>
            </a:extLst>
          </p:cNvPr>
          <p:cNvSpPr txBox="1"/>
          <p:nvPr/>
        </p:nvSpPr>
        <p:spPr>
          <a:xfrm>
            <a:off x="4661093" y="1878955"/>
            <a:ext cx="4183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6400"/>
                </a:solidFill>
                <a:effectLst>
                  <a:glow rad="254000">
                    <a:srgbClr val="EBE2E0">
                      <a:alpha val="60000"/>
                    </a:srgbClr>
                  </a:glow>
                </a:effectLst>
              </a:rPr>
              <a:t>Spin precession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496464-19A7-EA2E-E5D9-47C28ADA9F97}"/>
              </a:ext>
            </a:extLst>
          </p:cNvPr>
          <p:cNvSpPr txBox="1"/>
          <p:nvPr/>
        </p:nvSpPr>
        <p:spPr>
          <a:xfrm>
            <a:off x="8503043" y="1844129"/>
            <a:ext cx="4183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effectLst>
                  <a:glow rad="254000">
                    <a:srgbClr val="EBE2E0">
                      <a:alpha val="60000"/>
                    </a:srgbClr>
                  </a:glow>
                </a:effectLst>
              </a:rPr>
              <a:t>Detection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2403F9D-2ECB-5D91-510F-75674B723C69}"/>
                  </a:ext>
                </a:extLst>
              </p:cNvPr>
              <p:cNvSpPr txBox="1"/>
              <p:nvPr/>
            </p:nvSpPr>
            <p:spPr>
              <a:xfrm>
                <a:off x="-409459" y="5132286"/>
                <a:ext cx="14870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2403F9D-2ECB-5D91-510F-75674B723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09459" y="5132286"/>
                <a:ext cx="1487069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98CBE99-5DBE-DFC0-1B38-F76B662A3C25}"/>
                  </a:ext>
                </a:extLst>
              </p:cNvPr>
              <p:cNvSpPr txBox="1"/>
              <p:nvPr/>
            </p:nvSpPr>
            <p:spPr>
              <a:xfrm>
                <a:off x="-362731" y="5727299"/>
                <a:ext cx="14115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98CBE99-5DBE-DFC0-1B38-F76B662A3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2731" y="5727299"/>
                <a:ext cx="1411584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44938-4699-F881-FAAB-703CDCE4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162">
                <a:extLst>
                  <a:ext uri="{FF2B5EF4-FFF2-40B4-BE49-F238E27FC236}">
                    <a16:creationId xmlns:a16="http://schemas.microsoft.com/office/drawing/2014/main" id="{10E9A9C1-8AF7-A35E-6BF2-56543B3FA66D}"/>
                  </a:ext>
                </a:extLst>
              </p:cNvPr>
              <p:cNvSpPr txBox="1"/>
              <p:nvPr/>
            </p:nvSpPr>
            <p:spPr>
              <a:xfrm>
                <a:off x="9231875" y="5778361"/>
                <a:ext cx="2596059" cy="560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d>
                            <m:dPr>
                              <m:begChr m:val="|"/>
                              <m:endChr m:val=""/>
                              <m:ctrlPr>
                                <a:rPr lang="nl-NL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nl-NL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sub>
                      </m:sSub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nl-NL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nl-NL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5" name="Tekstvak 162">
                <a:extLst>
                  <a:ext uri="{FF2B5EF4-FFF2-40B4-BE49-F238E27FC236}">
                    <a16:creationId xmlns:a16="http://schemas.microsoft.com/office/drawing/2014/main" id="{10E9A9C1-8AF7-A35E-6BF2-56543B3FA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1875" y="5778361"/>
                <a:ext cx="2596059" cy="56053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hoek 4">
            <a:extLst>
              <a:ext uri="{FF2B5EF4-FFF2-40B4-BE49-F238E27FC236}">
                <a16:creationId xmlns:a16="http://schemas.microsoft.com/office/drawing/2014/main" id="{DE294E29-EAB7-FEF5-DAF9-0DC11A8472A0}"/>
              </a:ext>
            </a:extLst>
          </p:cNvPr>
          <p:cNvSpPr>
            <a:spLocks/>
          </p:cNvSpPr>
          <p:nvPr/>
        </p:nvSpPr>
        <p:spPr>
          <a:xfrm>
            <a:off x="838199" y="1844258"/>
            <a:ext cx="2081283" cy="5013741"/>
          </a:xfrm>
          <a:prstGeom prst="rect">
            <a:avLst/>
          </a:prstGeom>
          <a:noFill/>
          <a:ln w="44450" cmpd="sng">
            <a:solidFill>
              <a:srgbClr val="960000">
                <a:alpha val="80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81283"/>
                      <a:gd name="connsiteY0" fmla="*/ 0 h 4494640"/>
                      <a:gd name="connsiteX1" fmla="*/ 672948 w 2081283"/>
                      <a:gd name="connsiteY1" fmla="*/ 0 h 4494640"/>
                      <a:gd name="connsiteX2" fmla="*/ 1304271 w 2081283"/>
                      <a:gd name="connsiteY2" fmla="*/ 0 h 4494640"/>
                      <a:gd name="connsiteX3" fmla="*/ 2081283 w 2081283"/>
                      <a:gd name="connsiteY3" fmla="*/ 0 h 4494640"/>
                      <a:gd name="connsiteX4" fmla="*/ 2081283 w 2081283"/>
                      <a:gd name="connsiteY4" fmla="*/ 597145 h 4494640"/>
                      <a:gd name="connsiteX5" fmla="*/ 2081283 w 2081283"/>
                      <a:gd name="connsiteY5" fmla="*/ 1149344 h 4494640"/>
                      <a:gd name="connsiteX6" fmla="*/ 2081283 w 2081283"/>
                      <a:gd name="connsiteY6" fmla="*/ 1701542 h 4494640"/>
                      <a:gd name="connsiteX7" fmla="*/ 2081283 w 2081283"/>
                      <a:gd name="connsiteY7" fmla="*/ 2343634 h 4494640"/>
                      <a:gd name="connsiteX8" fmla="*/ 2081283 w 2081283"/>
                      <a:gd name="connsiteY8" fmla="*/ 2985725 h 4494640"/>
                      <a:gd name="connsiteX9" fmla="*/ 2081283 w 2081283"/>
                      <a:gd name="connsiteY9" fmla="*/ 3537924 h 4494640"/>
                      <a:gd name="connsiteX10" fmla="*/ 2081283 w 2081283"/>
                      <a:gd name="connsiteY10" fmla="*/ 4494640 h 4494640"/>
                      <a:gd name="connsiteX11" fmla="*/ 1387522 w 2081283"/>
                      <a:gd name="connsiteY11" fmla="*/ 4494640 h 4494640"/>
                      <a:gd name="connsiteX12" fmla="*/ 714574 w 2081283"/>
                      <a:gd name="connsiteY12" fmla="*/ 4494640 h 4494640"/>
                      <a:gd name="connsiteX13" fmla="*/ 0 w 2081283"/>
                      <a:gd name="connsiteY13" fmla="*/ 4494640 h 4494640"/>
                      <a:gd name="connsiteX14" fmla="*/ 0 w 2081283"/>
                      <a:gd name="connsiteY14" fmla="*/ 3762656 h 4494640"/>
                      <a:gd name="connsiteX15" fmla="*/ 0 w 2081283"/>
                      <a:gd name="connsiteY15" fmla="*/ 3030672 h 4494640"/>
                      <a:gd name="connsiteX16" fmla="*/ 0 w 2081283"/>
                      <a:gd name="connsiteY16" fmla="*/ 2388580 h 4494640"/>
                      <a:gd name="connsiteX17" fmla="*/ 0 w 2081283"/>
                      <a:gd name="connsiteY17" fmla="*/ 1791435 h 4494640"/>
                      <a:gd name="connsiteX18" fmla="*/ 0 w 2081283"/>
                      <a:gd name="connsiteY18" fmla="*/ 1284183 h 4494640"/>
                      <a:gd name="connsiteX19" fmla="*/ 0 w 2081283"/>
                      <a:gd name="connsiteY19" fmla="*/ 731984 h 4494640"/>
                      <a:gd name="connsiteX20" fmla="*/ 0 w 2081283"/>
                      <a:gd name="connsiteY20" fmla="*/ 0 h 4494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081283" h="4494640" extrusionOk="0">
                        <a:moveTo>
                          <a:pt x="0" y="0"/>
                        </a:moveTo>
                        <a:cubicBezTo>
                          <a:pt x="231463" y="32310"/>
                          <a:pt x="369120" y="14230"/>
                          <a:pt x="672948" y="0"/>
                        </a:cubicBezTo>
                        <a:cubicBezTo>
                          <a:pt x="976776" y="-14230"/>
                          <a:pt x="1027643" y="-9418"/>
                          <a:pt x="1304271" y="0"/>
                        </a:cubicBezTo>
                        <a:cubicBezTo>
                          <a:pt x="1580899" y="9418"/>
                          <a:pt x="1843373" y="740"/>
                          <a:pt x="2081283" y="0"/>
                        </a:cubicBezTo>
                        <a:cubicBezTo>
                          <a:pt x="2110223" y="138407"/>
                          <a:pt x="2090428" y="457502"/>
                          <a:pt x="2081283" y="597145"/>
                        </a:cubicBezTo>
                        <a:cubicBezTo>
                          <a:pt x="2072138" y="736788"/>
                          <a:pt x="2088349" y="985538"/>
                          <a:pt x="2081283" y="1149344"/>
                        </a:cubicBezTo>
                        <a:cubicBezTo>
                          <a:pt x="2074217" y="1313150"/>
                          <a:pt x="2092376" y="1506942"/>
                          <a:pt x="2081283" y="1701542"/>
                        </a:cubicBezTo>
                        <a:cubicBezTo>
                          <a:pt x="2070190" y="1896142"/>
                          <a:pt x="2060325" y="2078315"/>
                          <a:pt x="2081283" y="2343634"/>
                        </a:cubicBezTo>
                        <a:cubicBezTo>
                          <a:pt x="2102241" y="2608953"/>
                          <a:pt x="2083883" y="2797600"/>
                          <a:pt x="2081283" y="2985725"/>
                        </a:cubicBezTo>
                        <a:cubicBezTo>
                          <a:pt x="2078683" y="3173850"/>
                          <a:pt x="2092734" y="3423859"/>
                          <a:pt x="2081283" y="3537924"/>
                        </a:cubicBezTo>
                        <a:cubicBezTo>
                          <a:pt x="2069832" y="3651989"/>
                          <a:pt x="2065418" y="4187953"/>
                          <a:pt x="2081283" y="4494640"/>
                        </a:cubicBezTo>
                        <a:cubicBezTo>
                          <a:pt x="1798951" y="4510809"/>
                          <a:pt x="1667593" y="4464089"/>
                          <a:pt x="1387522" y="4494640"/>
                        </a:cubicBezTo>
                        <a:cubicBezTo>
                          <a:pt x="1107451" y="4525191"/>
                          <a:pt x="1048310" y="4488334"/>
                          <a:pt x="714574" y="4494640"/>
                        </a:cubicBezTo>
                        <a:cubicBezTo>
                          <a:pt x="380838" y="4500946"/>
                          <a:pt x="143174" y="4502732"/>
                          <a:pt x="0" y="4494640"/>
                        </a:cubicBezTo>
                        <a:cubicBezTo>
                          <a:pt x="16194" y="4238628"/>
                          <a:pt x="-28298" y="4128546"/>
                          <a:pt x="0" y="3762656"/>
                        </a:cubicBezTo>
                        <a:cubicBezTo>
                          <a:pt x="28298" y="3396766"/>
                          <a:pt x="26545" y="3321014"/>
                          <a:pt x="0" y="3030672"/>
                        </a:cubicBezTo>
                        <a:cubicBezTo>
                          <a:pt x="-26545" y="2740330"/>
                          <a:pt x="9729" y="2705119"/>
                          <a:pt x="0" y="2388580"/>
                        </a:cubicBezTo>
                        <a:cubicBezTo>
                          <a:pt x="-9729" y="2072041"/>
                          <a:pt x="-25072" y="1981453"/>
                          <a:pt x="0" y="1791435"/>
                        </a:cubicBezTo>
                        <a:cubicBezTo>
                          <a:pt x="25072" y="1601417"/>
                          <a:pt x="9087" y="1481995"/>
                          <a:pt x="0" y="1284183"/>
                        </a:cubicBezTo>
                        <a:cubicBezTo>
                          <a:pt x="-9087" y="1086371"/>
                          <a:pt x="10943" y="1007316"/>
                          <a:pt x="0" y="731984"/>
                        </a:cubicBezTo>
                        <a:cubicBezTo>
                          <a:pt x="-10943" y="456652"/>
                          <a:pt x="16317" y="14911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dirty="0">
              <a:solidFill>
                <a:srgbClr val="960000"/>
              </a:solidFill>
            </a:endParaRPr>
          </a:p>
          <a:p>
            <a:pPr algn="ctr"/>
            <a:endParaRPr lang="nl-NL" sz="2400" dirty="0">
              <a:solidFill>
                <a:srgbClr val="960000"/>
              </a:solidFill>
            </a:endParaRPr>
          </a:p>
          <a:p>
            <a:endParaRPr lang="nl-NL" dirty="0">
              <a:solidFill>
                <a:srgbClr val="960000"/>
              </a:solidFill>
            </a:endParaRPr>
          </a:p>
          <a:p>
            <a:endParaRPr lang="nl-NL" dirty="0">
              <a:solidFill>
                <a:srgbClr val="960000"/>
              </a:solidFill>
            </a:endParaRPr>
          </a:p>
          <a:p>
            <a:endParaRPr lang="nl-NL" dirty="0">
              <a:solidFill>
                <a:srgbClr val="960000"/>
              </a:solidFill>
            </a:endParaRPr>
          </a:p>
          <a:p>
            <a:endParaRPr lang="nl-NL" dirty="0">
              <a:solidFill>
                <a:srgbClr val="960000"/>
              </a:solidFill>
            </a:endParaRPr>
          </a:p>
          <a:p>
            <a:endParaRPr lang="nl-NL" dirty="0">
              <a:solidFill>
                <a:srgbClr val="960000"/>
              </a:solidFill>
            </a:endParaRPr>
          </a:p>
          <a:p>
            <a:endParaRPr lang="nl-NL" dirty="0">
              <a:solidFill>
                <a:srgbClr val="960000"/>
              </a:solidFill>
            </a:endParaRPr>
          </a:p>
          <a:p>
            <a:endParaRPr lang="nl-NL" dirty="0">
              <a:solidFill>
                <a:srgbClr val="960000"/>
              </a:solidFill>
            </a:endParaRPr>
          </a:p>
          <a:p>
            <a:endParaRPr lang="nl-NL" dirty="0">
              <a:solidFill>
                <a:srgbClr val="960000"/>
              </a:solidFill>
            </a:endParaRPr>
          </a:p>
          <a:p>
            <a:endParaRPr lang="en-GB" dirty="0">
              <a:solidFill>
                <a:srgbClr val="960000"/>
              </a:solidFill>
            </a:endParaRPr>
          </a:p>
        </p:txBody>
      </p:sp>
      <p:grpSp>
        <p:nvGrpSpPr>
          <p:cNvPr id="20" name="Groep 111">
            <a:extLst>
              <a:ext uri="{FF2B5EF4-FFF2-40B4-BE49-F238E27FC236}">
                <a16:creationId xmlns:a16="http://schemas.microsoft.com/office/drawing/2014/main" id="{5763D036-0591-B026-52A2-FA53399F5741}"/>
              </a:ext>
            </a:extLst>
          </p:cNvPr>
          <p:cNvGrpSpPr/>
          <p:nvPr/>
        </p:nvGrpSpPr>
        <p:grpSpPr>
          <a:xfrm>
            <a:off x="890128" y="5244952"/>
            <a:ext cx="1885635" cy="885614"/>
            <a:chOff x="739554" y="5169471"/>
            <a:chExt cx="1885635" cy="885614"/>
          </a:xfrm>
        </p:grpSpPr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46FE938D-24D5-B329-24E1-A1696C43CF59}"/>
                </a:ext>
              </a:extLst>
            </p:cNvPr>
            <p:cNvCxnSpPr>
              <a:cxnSpLocks/>
            </p:cNvCxnSpPr>
            <p:nvPr/>
          </p:nvCxnSpPr>
          <p:spPr>
            <a:xfrm>
              <a:off x="1028700" y="5241471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Rechte verbindingslijn 22">
              <a:extLst>
                <a:ext uri="{FF2B5EF4-FFF2-40B4-BE49-F238E27FC236}">
                  <a16:creationId xmlns:a16="http://schemas.microsoft.com/office/drawing/2014/main" id="{B102545C-F0F7-548A-0500-C0C740C7A0DA}"/>
                </a:ext>
              </a:extLst>
            </p:cNvPr>
            <p:cNvCxnSpPr>
              <a:cxnSpLocks/>
            </p:cNvCxnSpPr>
            <p:nvPr/>
          </p:nvCxnSpPr>
          <p:spPr>
            <a:xfrm>
              <a:off x="1490300" y="5679621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Rechte verbindingslijn 23">
              <a:extLst>
                <a:ext uri="{FF2B5EF4-FFF2-40B4-BE49-F238E27FC236}">
                  <a16:creationId xmlns:a16="http://schemas.microsoft.com/office/drawing/2014/main" id="{62247BF3-BAD1-5446-F76B-A475FEF789C8}"/>
                </a:ext>
              </a:extLst>
            </p:cNvPr>
            <p:cNvCxnSpPr>
              <a:cxnSpLocks/>
            </p:cNvCxnSpPr>
            <p:nvPr/>
          </p:nvCxnSpPr>
          <p:spPr>
            <a:xfrm>
              <a:off x="1951900" y="5241471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Ovaal 25">
              <a:extLst>
                <a:ext uri="{FF2B5EF4-FFF2-40B4-BE49-F238E27FC236}">
                  <a16:creationId xmlns:a16="http://schemas.microsoft.com/office/drawing/2014/main" id="{566B9D0B-EED2-DE05-2CA7-E8B1204CF751}"/>
                </a:ext>
              </a:extLst>
            </p:cNvPr>
            <p:cNvSpPr>
              <a:spLocks/>
            </p:cNvSpPr>
            <p:nvPr/>
          </p:nvSpPr>
          <p:spPr>
            <a:xfrm>
              <a:off x="1143237" y="5169471"/>
              <a:ext cx="144000" cy="144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9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al 27">
              <a:extLst>
                <a:ext uri="{FF2B5EF4-FFF2-40B4-BE49-F238E27FC236}">
                  <a16:creationId xmlns:a16="http://schemas.microsoft.com/office/drawing/2014/main" id="{F58CBC14-5089-C739-5226-8A25D4C68F2B}"/>
                </a:ext>
              </a:extLst>
            </p:cNvPr>
            <p:cNvSpPr>
              <a:spLocks/>
            </p:cNvSpPr>
            <p:nvPr/>
          </p:nvSpPr>
          <p:spPr>
            <a:xfrm>
              <a:off x="2066637" y="5169471"/>
              <a:ext cx="144000" cy="144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9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al 28">
              <a:extLst>
                <a:ext uri="{FF2B5EF4-FFF2-40B4-BE49-F238E27FC236}">
                  <a16:creationId xmlns:a16="http://schemas.microsoft.com/office/drawing/2014/main" id="{BE091540-0BA6-2ADC-8531-FDF8ADC8418D}"/>
                </a:ext>
              </a:extLst>
            </p:cNvPr>
            <p:cNvSpPr>
              <a:spLocks/>
            </p:cNvSpPr>
            <p:nvPr/>
          </p:nvSpPr>
          <p:spPr>
            <a:xfrm>
              <a:off x="1597249" y="5607621"/>
              <a:ext cx="144000" cy="144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9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kstvak 102">
                  <a:extLst>
                    <a:ext uri="{FF2B5EF4-FFF2-40B4-BE49-F238E27FC236}">
                      <a16:creationId xmlns:a16="http://schemas.microsoft.com/office/drawing/2014/main" id="{BEC19D03-F76F-0A72-E1DD-A3C1E46AAF7E}"/>
                    </a:ext>
                  </a:extLst>
                </p:cNvPr>
                <p:cNvSpPr txBox="1"/>
                <p:nvPr/>
              </p:nvSpPr>
              <p:spPr>
                <a:xfrm>
                  <a:off x="739554" y="5282376"/>
                  <a:ext cx="9666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nl-NL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nl-NL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3" name="Tekstvak 102">
                  <a:extLst>
                    <a:ext uri="{FF2B5EF4-FFF2-40B4-BE49-F238E27FC236}">
                      <a16:creationId xmlns:a16="http://schemas.microsoft.com/office/drawing/2014/main" id="{C50F763E-F8F0-8BAD-298B-58938A5C29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554" y="5282376"/>
                  <a:ext cx="966660" cy="369332"/>
                </a:xfrm>
                <a:prstGeom prst="rect">
                  <a:avLst/>
                </a:prstGeom>
                <a:blipFill>
                  <a:blip r:embed="rId16"/>
                  <a:stretch>
                    <a:fillRect l="-18354" t="-121667" r="-34810" b="-18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kstvak 103">
                  <a:extLst>
                    <a:ext uri="{FF2B5EF4-FFF2-40B4-BE49-F238E27FC236}">
                      <a16:creationId xmlns:a16="http://schemas.microsoft.com/office/drawing/2014/main" id="{6ADCC130-A17C-5A7C-D758-CB08FA1D90ED}"/>
                    </a:ext>
                  </a:extLst>
                </p:cNvPr>
                <p:cNvSpPr txBox="1"/>
                <p:nvPr/>
              </p:nvSpPr>
              <p:spPr>
                <a:xfrm>
                  <a:off x="1658529" y="5307872"/>
                  <a:ext cx="9666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nl-NL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nl-NL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nl-NL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4" name="Tekstvak 103">
                  <a:extLst>
                    <a:ext uri="{FF2B5EF4-FFF2-40B4-BE49-F238E27FC236}">
                      <a16:creationId xmlns:a16="http://schemas.microsoft.com/office/drawing/2014/main" id="{D8A8F0A7-7906-3102-2D71-F473E69619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529" y="5307872"/>
                  <a:ext cx="966660" cy="369332"/>
                </a:xfrm>
                <a:prstGeom prst="rect">
                  <a:avLst/>
                </a:prstGeom>
                <a:blipFill>
                  <a:blip r:embed="rId17"/>
                  <a:stretch>
                    <a:fillRect l="-18354" t="-121667" r="-34810" b="-18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kstvak 104">
                  <a:extLst>
                    <a:ext uri="{FF2B5EF4-FFF2-40B4-BE49-F238E27FC236}">
                      <a16:creationId xmlns:a16="http://schemas.microsoft.com/office/drawing/2014/main" id="{01A8B1F2-1C0B-8D38-0F38-12FADEFAC93A}"/>
                    </a:ext>
                  </a:extLst>
                </p:cNvPr>
                <p:cNvSpPr txBox="1"/>
                <p:nvPr/>
              </p:nvSpPr>
              <p:spPr>
                <a:xfrm>
                  <a:off x="1199622" y="5685753"/>
                  <a:ext cx="9666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nl-NL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nl-NL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9" name="Tekstvak 104">
                  <a:extLst>
                    <a:ext uri="{FF2B5EF4-FFF2-40B4-BE49-F238E27FC236}">
                      <a16:creationId xmlns:a16="http://schemas.microsoft.com/office/drawing/2014/main" id="{01A8B1F2-1C0B-8D38-0F38-12FADEFAC9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9622" y="5685753"/>
                  <a:ext cx="966660" cy="369332"/>
                </a:xfrm>
                <a:prstGeom prst="rect">
                  <a:avLst/>
                </a:prstGeom>
                <a:blipFill>
                  <a:blip r:embed="rId18"/>
                  <a:stretch>
                    <a:fillRect l="-8805" t="-119672" r="-25786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Rechthoek 3">
            <a:extLst>
              <a:ext uri="{FF2B5EF4-FFF2-40B4-BE49-F238E27FC236}">
                <a16:creationId xmlns:a16="http://schemas.microsoft.com/office/drawing/2014/main" id="{4EF52D3F-72D3-B4AB-56C0-4134D7C2E58D}"/>
              </a:ext>
            </a:extLst>
          </p:cNvPr>
          <p:cNvSpPr>
            <a:spLocks/>
          </p:cNvSpPr>
          <p:nvPr/>
        </p:nvSpPr>
        <p:spPr>
          <a:xfrm>
            <a:off x="2908877" y="1844258"/>
            <a:ext cx="1606435" cy="5013740"/>
          </a:xfrm>
          <a:prstGeom prst="rect">
            <a:avLst/>
          </a:prstGeom>
          <a:noFill/>
          <a:ln w="44450" cmpd="sng">
            <a:solidFill>
              <a:srgbClr val="FAAA00">
                <a:alpha val="80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606435"/>
                      <a:gd name="connsiteY0" fmla="*/ 0 h 5013740"/>
                      <a:gd name="connsiteX1" fmla="*/ 519414 w 1606435"/>
                      <a:gd name="connsiteY1" fmla="*/ 0 h 5013740"/>
                      <a:gd name="connsiteX2" fmla="*/ 1006699 w 1606435"/>
                      <a:gd name="connsiteY2" fmla="*/ 0 h 5013740"/>
                      <a:gd name="connsiteX3" fmla="*/ 1606435 w 1606435"/>
                      <a:gd name="connsiteY3" fmla="*/ 0 h 5013740"/>
                      <a:gd name="connsiteX4" fmla="*/ 1606435 w 1606435"/>
                      <a:gd name="connsiteY4" fmla="*/ 576580 h 5013740"/>
                      <a:gd name="connsiteX5" fmla="*/ 1606435 w 1606435"/>
                      <a:gd name="connsiteY5" fmla="*/ 1103023 h 5013740"/>
                      <a:gd name="connsiteX6" fmla="*/ 1606435 w 1606435"/>
                      <a:gd name="connsiteY6" fmla="*/ 1629466 h 5013740"/>
                      <a:gd name="connsiteX7" fmla="*/ 1606435 w 1606435"/>
                      <a:gd name="connsiteY7" fmla="*/ 2256183 h 5013740"/>
                      <a:gd name="connsiteX8" fmla="*/ 1606435 w 1606435"/>
                      <a:gd name="connsiteY8" fmla="*/ 2882901 h 5013740"/>
                      <a:gd name="connsiteX9" fmla="*/ 1606435 w 1606435"/>
                      <a:gd name="connsiteY9" fmla="*/ 3409343 h 5013740"/>
                      <a:gd name="connsiteX10" fmla="*/ 1606435 w 1606435"/>
                      <a:gd name="connsiteY10" fmla="*/ 3935786 h 5013740"/>
                      <a:gd name="connsiteX11" fmla="*/ 1606435 w 1606435"/>
                      <a:gd name="connsiteY11" fmla="*/ 5013740 h 5013740"/>
                      <a:gd name="connsiteX12" fmla="*/ 1054892 w 1606435"/>
                      <a:gd name="connsiteY12" fmla="*/ 5013740 h 5013740"/>
                      <a:gd name="connsiteX13" fmla="*/ 487285 w 1606435"/>
                      <a:gd name="connsiteY13" fmla="*/ 5013740 h 5013740"/>
                      <a:gd name="connsiteX14" fmla="*/ 0 w 1606435"/>
                      <a:gd name="connsiteY14" fmla="*/ 5013740 h 5013740"/>
                      <a:gd name="connsiteX15" fmla="*/ 0 w 1606435"/>
                      <a:gd name="connsiteY15" fmla="*/ 4487297 h 5013740"/>
                      <a:gd name="connsiteX16" fmla="*/ 0 w 1606435"/>
                      <a:gd name="connsiteY16" fmla="*/ 3860580 h 5013740"/>
                      <a:gd name="connsiteX17" fmla="*/ 0 w 1606435"/>
                      <a:gd name="connsiteY17" fmla="*/ 3284000 h 5013740"/>
                      <a:gd name="connsiteX18" fmla="*/ 0 w 1606435"/>
                      <a:gd name="connsiteY18" fmla="*/ 2807694 h 5013740"/>
                      <a:gd name="connsiteX19" fmla="*/ 0 w 1606435"/>
                      <a:gd name="connsiteY19" fmla="*/ 2281252 h 5013740"/>
                      <a:gd name="connsiteX20" fmla="*/ 0 w 1606435"/>
                      <a:gd name="connsiteY20" fmla="*/ 1754809 h 5013740"/>
                      <a:gd name="connsiteX21" fmla="*/ 0 w 1606435"/>
                      <a:gd name="connsiteY21" fmla="*/ 1178229 h 5013740"/>
                      <a:gd name="connsiteX22" fmla="*/ 0 w 1606435"/>
                      <a:gd name="connsiteY22" fmla="*/ 0 h 5013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606435" h="5013740" extrusionOk="0">
                        <a:moveTo>
                          <a:pt x="0" y="0"/>
                        </a:moveTo>
                        <a:cubicBezTo>
                          <a:pt x="160151" y="19617"/>
                          <a:pt x="361017" y="20236"/>
                          <a:pt x="519414" y="0"/>
                        </a:cubicBezTo>
                        <a:cubicBezTo>
                          <a:pt x="677811" y="-20236"/>
                          <a:pt x="873182" y="19130"/>
                          <a:pt x="1006699" y="0"/>
                        </a:cubicBezTo>
                        <a:cubicBezTo>
                          <a:pt x="1140216" y="-19130"/>
                          <a:pt x="1427214" y="4859"/>
                          <a:pt x="1606435" y="0"/>
                        </a:cubicBezTo>
                        <a:cubicBezTo>
                          <a:pt x="1612181" y="278792"/>
                          <a:pt x="1611556" y="356980"/>
                          <a:pt x="1606435" y="576580"/>
                        </a:cubicBezTo>
                        <a:cubicBezTo>
                          <a:pt x="1601314" y="796180"/>
                          <a:pt x="1592696" y="925201"/>
                          <a:pt x="1606435" y="1103023"/>
                        </a:cubicBezTo>
                        <a:cubicBezTo>
                          <a:pt x="1620174" y="1280845"/>
                          <a:pt x="1616525" y="1459640"/>
                          <a:pt x="1606435" y="1629466"/>
                        </a:cubicBezTo>
                        <a:cubicBezTo>
                          <a:pt x="1596345" y="1799292"/>
                          <a:pt x="1589834" y="2032573"/>
                          <a:pt x="1606435" y="2256183"/>
                        </a:cubicBezTo>
                        <a:cubicBezTo>
                          <a:pt x="1623036" y="2479793"/>
                          <a:pt x="1635980" y="2660821"/>
                          <a:pt x="1606435" y="2882901"/>
                        </a:cubicBezTo>
                        <a:cubicBezTo>
                          <a:pt x="1576890" y="3104981"/>
                          <a:pt x="1618040" y="3273555"/>
                          <a:pt x="1606435" y="3409343"/>
                        </a:cubicBezTo>
                        <a:cubicBezTo>
                          <a:pt x="1594830" y="3545131"/>
                          <a:pt x="1622418" y="3721149"/>
                          <a:pt x="1606435" y="3935786"/>
                        </a:cubicBezTo>
                        <a:cubicBezTo>
                          <a:pt x="1590452" y="4150423"/>
                          <a:pt x="1598461" y="4599721"/>
                          <a:pt x="1606435" y="5013740"/>
                        </a:cubicBezTo>
                        <a:cubicBezTo>
                          <a:pt x="1406115" y="5025810"/>
                          <a:pt x="1286196" y="5026971"/>
                          <a:pt x="1054892" y="5013740"/>
                        </a:cubicBezTo>
                        <a:cubicBezTo>
                          <a:pt x="823588" y="5000509"/>
                          <a:pt x="745699" y="5019543"/>
                          <a:pt x="487285" y="5013740"/>
                        </a:cubicBezTo>
                        <a:cubicBezTo>
                          <a:pt x="228871" y="5007937"/>
                          <a:pt x="182218" y="5025676"/>
                          <a:pt x="0" y="5013740"/>
                        </a:cubicBezTo>
                        <a:cubicBezTo>
                          <a:pt x="16435" y="4840734"/>
                          <a:pt x="25937" y="4737623"/>
                          <a:pt x="0" y="4487297"/>
                        </a:cubicBezTo>
                        <a:cubicBezTo>
                          <a:pt x="-25937" y="4236971"/>
                          <a:pt x="9058" y="4042627"/>
                          <a:pt x="0" y="3860580"/>
                        </a:cubicBezTo>
                        <a:cubicBezTo>
                          <a:pt x="-9058" y="3678533"/>
                          <a:pt x="439" y="3420496"/>
                          <a:pt x="0" y="3284000"/>
                        </a:cubicBezTo>
                        <a:cubicBezTo>
                          <a:pt x="-439" y="3147504"/>
                          <a:pt x="6963" y="2953707"/>
                          <a:pt x="0" y="2807694"/>
                        </a:cubicBezTo>
                        <a:cubicBezTo>
                          <a:pt x="-6963" y="2661681"/>
                          <a:pt x="-7673" y="2536298"/>
                          <a:pt x="0" y="2281252"/>
                        </a:cubicBezTo>
                        <a:cubicBezTo>
                          <a:pt x="7673" y="2026206"/>
                          <a:pt x="-16990" y="1970312"/>
                          <a:pt x="0" y="1754809"/>
                        </a:cubicBezTo>
                        <a:cubicBezTo>
                          <a:pt x="16990" y="1539306"/>
                          <a:pt x="17113" y="1432172"/>
                          <a:pt x="0" y="1178229"/>
                        </a:cubicBezTo>
                        <a:cubicBezTo>
                          <a:pt x="-17113" y="924286"/>
                          <a:pt x="54865" y="2742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dirty="0">
              <a:solidFill>
                <a:srgbClr val="FFC000"/>
              </a:solidFill>
              <a:effectLst>
                <a:glow rad="254000">
                  <a:srgbClr val="EBE2E0">
                    <a:alpha val="60000"/>
                  </a:srgbClr>
                </a:glow>
              </a:effectLst>
            </a:endParaRPr>
          </a:p>
          <a:p>
            <a:pPr algn="ctr"/>
            <a:endParaRPr lang="nl-NL" dirty="0">
              <a:solidFill>
                <a:srgbClr val="FFC000"/>
              </a:solidFill>
            </a:endParaRPr>
          </a:p>
          <a:p>
            <a:endParaRPr lang="nl-NL" dirty="0">
              <a:solidFill>
                <a:srgbClr val="FFC000"/>
              </a:solidFill>
            </a:endParaRPr>
          </a:p>
          <a:p>
            <a:endParaRPr lang="nl-NL" dirty="0">
              <a:solidFill>
                <a:srgbClr val="FFC000"/>
              </a:solidFill>
            </a:endParaRPr>
          </a:p>
          <a:p>
            <a:endParaRPr lang="nl-NL" dirty="0">
              <a:solidFill>
                <a:srgbClr val="FFC000"/>
              </a:solidFill>
            </a:endParaRPr>
          </a:p>
          <a:p>
            <a:endParaRPr lang="nl-NL" dirty="0">
              <a:solidFill>
                <a:srgbClr val="FFC000"/>
              </a:solidFill>
            </a:endParaRPr>
          </a:p>
          <a:p>
            <a:endParaRPr lang="nl-NL" dirty="0">
              <a:solidFill>
                <a:srgbClr val="FFC000"/>
              </a:solidFill>
            </a:endParaRPr>
          </a:p>
          <a:p>
            <a:endParaRPr lang="nl-NL" dirty="0">
              <a:solidFill>
                <a:srgbClr val="FFC000"/>
              </a:solidFill>
            </a:endParaRPr>
          </a:p>
          <a:p>
            <a:endParaRPr lang="nl-NL" dirty="0">
              <a:solidFill>
                <a:srgbClr val="FFC000"/>
              </a:solidFill>
            </a:endParaRPr>
          </a:p>
          <a:p>
            <a:endParaRPr lang="nl-NL" dirty="0">
              <a:solidFill>
                <a:srgbClr val="FFC000"/>
              </a:solidFill>
            </a:endParaRPr>
          </a:p>
          <a:p>
            <a:endParaRPr lang="nl-NL" dirty="0">
              <a:solidFill>
                <a:srgbClr val="FFC000"/>
              </a:solidFill>
            </a:endParaRPr>
          </a:p>
        </p:txBody>
      </p:sp>
      <p:grpSp>
        <p:nvGrpSpPr>
          <p:cNvPr id="31" name="Groep 122">
            <a:extLst>
              <a:ext uri="{FF2B5EF4-FFF2-40B4-BE49-F238E27FC236}">
                <a16:creationId xmlns:a16="http://schemas.microsoft.com/office/drawing/2014/main" id="{6BA21E0B-8A7C-E073-952F-B0AD1151FB3C}"/>
              </a:ext>
            </a:extLst>
          </p:cNvPr>
          <p:cNvGrpSpPr/>
          <p:nvPr/>
        </p:nvGrpSpPr>
        <p:grpSpPr>
          <a:xfrm>
            <a:off x="2901945" y="4702059"/>
            <a:ext cx="1683386" cy="1599118"/>
            <a:chOff x="2812042" y="4488996"/>
            <a:chExt cx="2040105" cy="1552178"/>
          </a:xfrm>
        </p:grpSpPr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id="{4604DDC2-9FCA-9ADC-4B40-752C1F40A5B4}"/>
                </a:ext>
              </a:extLst>
            </p:cNvPr>
            <p:cNvCxnSpPr>
              <a:cxnSpLocks/>
            </p:cNvCxnSpPr>
            <p:nvPr/>
          </p:nvCxnSpPr>
          <p:spPr>
            <a:xfrm>
              <a:off x="3108224" y="5241471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Rechte verbindingslijn 33">
              <a:extLst>
                <a:ext uri="{FF2B5EF4-FFF2-40B4-BE49-F238E27FC236}">
                  <a16:creationId xmlns:a16="http://schemas.microsoft.com/office/drawing/2014/main" id="{16957988-D060-828D-0DF4-6A8109174FB8}"/>
                </a:ext>
              </a:extLst>
            </p:cNvPr>
            <p:cNvCxnSpPr>
              <a:cxnSpLocks/>
            </p:cNvCxnSpPr>
            <p:nvPr/>
          </p:nvCxnSpPr>
          <p:spPr>
            <a:xfrm>
              <a:off x="3569824" y="5679621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Rechte verbindingslijn 34">
              <a:extLst>
                <a:ext uri="{FF2B5EF4-FFF2-40B4-BE49-F238E27FC236}">
                  <a16:creationId xmlns:a16="http://schemas.microsoft.com/office/drawing/2014/main" id="{E38790AC-AF89-057B-3D34-4A34896215F6}"/>
                </a:ext>
              </a:extLst>
            </p:cNvPr>
            <p:cNvCxnSpPr>
              <a:cxnSpLocks/>
            </p:cNvCxnSpPr>
            <p:nvPr/>
          </p:nvCxnSpPr>
          <p:spPr>
            <a:xfrm>
              <a:off x="4031424" y="5241471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Ovaal 38">
              <a:extLst>
                <a:ext uri="{FF2B5EF4-FFF2-40B4-BE49-F238E27FC236}">
                  <a16:creationId xmlns:a16="http://schemas.microsoft.com/office/drawing/2014/main" id="{EA531CBC-92E3-9CE4-5C66-31CF92193DA3}"/>
                </a:ext>
              </a:extLst>
            </p:cNvPr>
            <p:cNvSpPr>
              <a:spLocks/>
            </p:cNvSpPr>
            <p:nvPr/>
          </p:nvSpPr>
          <p:spPr>
            <a:xfrm>
              <a:off x="3640773" y="5571621"/>
              <a:ext cx="216000" cy="216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AA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" name="Rechte verbindingslijn met pijl 40">
              <a:extLst>
                <a:ext uri="{FF2B5EF4-FFF2-40B4-BE49-F238E27FC236}">
                  <a16:creationId xmlns:a16="http://schemas.microsoft.com/office/drawing/2014/main" id="{48817B9B-74D0-3141-9199-5458C426AB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8224" y="4488996"/>
              <a:ext cx="426524" cy="751449"/>
            </a:xfrm>
            <a:prstGeom prst="straightConnector1">
              <a:avLst/>
            </a:prstGeom>
            <a:ln w="28575">
              <a:solidFill>
                <a:srgbClr val="FAAA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Rechte verbindingslijn met pijl 52">
              <a:extLst>
                <a:ext uri="{FF2B5EF4-FFF2-40B4-BE49-F238E27FC236}">
                  <a16:creationId xmlns:a16="http://schemas.microsoft.com/office/drawing/2014/main" id="{CB52702E-FE9C-9A46-17A4-41052CA61DD7}"/>
                </a:ext>
              </a:extLst>
            </p:cNvPr>
            <p:cNvCxnSpPr>
              <a:cxnSpLocks/>
            </p:cNvCxnSpPr>
            <p:nvPr/>
          </p:nvCxnSpPr>
          <p:spPr>
            <a:xfrm>
              <a:off x="3748773" y="4511675"/>
              <a:ext cx="0" cy="1025525"/>
            </a:xfrm>
            <a:prstGeom prst="straightConnector1">
              <a:avLst/>
            </a:prstGeom>
            <a:ln w="28575">
              <a:solidFill>
                <a:srgbClr val="FAAA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Rechte verbindingslijn 56">
              <a:extLst>
                <a:ext uri="{FF2B5EF4-FFF2-40B4-BE49-F238E27FC236}">
                  <a16:creationId xmlns:a16="http://schemas.microsoft.com/office/drawing/2014/main" id="{8AEC5395-0B9A-8405-DD20-DC4637A0AFB1}"/>
                </a:ext>
              </a:extLst>
            </p:cNvPr>
            <p:cNvCxnSpPr>
              <a:cxnSpLocks/>
            </p:cNvCxnSpPr>
            <p:nvPr/>
          </p:nvCxnSpPr>
          <p:spPr>
            <a:xfrm>
              <a:off x="3568773" y="4488996"/>
              <a:ext cx="3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Rechte verbindingslijn met pijl 63">
              <a:extLst>
                <a:ext uri="{FF2B5EF4-FFF2-40B4-BE49-F238E27FC236}">
                  <a16:creationId xmlns:a16="http://schemas.microsoft.com/office/drawing/2014/main" id="{A7A15E67-4C86-86C5-6C8F-2D25D23C43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85548" y="4502155"/>
              <a:ext cx="426524" cy="751449"/>
            </a:xfrm>
            <a:prstGeom prst="straightConnector1">
              <a:avLst/>
            </a:prstGeom>
            <a:ln w="28575">
              <a:solidFill>
                <a:srgbClr val="FAAA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kstvak 116">
              <a:extLst>
                <a:ext uri="{FF2B5EF4-FFF2-40B4-BE49-F238E27FC236}">
                  <a16:creationId xmlns:a16="http://schemas.microsoft.com/office/drawing/2014/main" id="{2E8207BF-F9E8-103F-A8B9-113C593FF816}"/>
                </a:ext>
              </a:extLst>
            </p:cNvPr>
            <p:cNvSpPr txBox="1"/>
            <p:nvPr/>
          </p:nvSpPr>
          <p:spPr>
            <a:xfrm>
              <a:off x="2812042" y="5682683"/>
              <a:ext cx="2040105" cy="358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6BBFFD2-045A-04A8-1C57-B9E68A964E43}"/>
              </a:ext>
            </a:extLst>
          </p:cNvPr>
          <p:cNvSpPr txBox="1"/>
          <p:nvPr/>
        </p:nvSpPr>
        <p:spPr>
          <a:xfrm>
            <a:off x="3073544" y="1878955"/>
            <a:ext cx="1368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Pumping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92A581-ECE5-89B7-5CF8-E32E21EE4749}"/>
              </a:ext>
            </a:extLst>
          </p:cNvPr>
          <p:cNvSpPr txBox="1"/>
          <p:nvPr/>
        </p:nvSpPr>
        <p:spPr>
          <a:xfrm>
            <a:off x="1114341" y="1884588"/>
            <a:ext cx="1606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Supersonic source</a:t>
            </a:r>
          </a:p>
        </p:txBody>
      </p:sp>
    </p:spTree>
    <p:extLst>
      <p:ext uri="{BB962C8B-B14F-4D97-AF65-F5344CB8AC3E}">
        <p14:creationId xmlns:p14="http://schemas.microsoft.com/office/powerpoint/2010/main" val="69354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" grpId="0"/>
      <p:bldP spid="7" grpId="0"/>
      <p:bldP spid="14" grpId="0"/>
      <p:bldP spid="16" grpId="0"/>
      <p:bldP spid="18" grpId="0"/>
      <p:bldP spid="5" grpId="0"/>
      <p:bldP spid="8" grpId="0" animBg="1"/>
      <p:bldP spid="30" grpId="0" animBg="1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60648"/>
            <a:ext cx="10972800" cy="1143000"/>
          </a:xfrm>
        </p:spPr>
        <p:txBody>
          <a:bodyPr/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 </a:t>
            </a:r>
            <a:endParaRPr lang="de-DE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574E-8C89-4B76-A6A8-EAF476191207}" type="slidenum">
              <a:rPr lang="de-DE" smtClean="0"/>
              <a:t>7</a:t>
            </a:fld>
            <a:endParaRPr lang="de-DE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499" y="1254683"/>
            <a:ext cx="556306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6EE7BAC-635C-34DF-50ED-F0528BD315AE}"/>
                  </a:ext>
                </a:extLst>
              </p:cNvPr>
              <p:cNvSpPr txBox="1"/>
              <p:nvPr/>
            </p:nvSpPr>
            <p:spPr>
              <a:xfrm>
                <a:off x="754392" y="2344197"/>
                <a:ext cx="5451677" cy="5282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3E28B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r>
                        <a:rPr lang="en-US" sz="26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6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6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600" b="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m:rPr>
                              <m:lit/>
                            </m:rPr>
                            <a:rPr lang="en-US" sz="26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6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26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m:rPr>
                              <m:lit/>
                            </m:rPr>
                            <a:rPr lang="en-US" sz="2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26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6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m:rPr>
                              <m:lit/>
                            </m:rPr>
                            <a:rPr lang="en-US" sz="2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26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US" sz="2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sz="2600" b="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6EE7BAC-635C-34DF-50ED-F0528BD31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92" y="2344197"/>
                <a:ext cx="5451677" cy="5282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3E28B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1CA038B-4B1A-04DF-72A2-2AAAAA2A9F68}"/>
              </a:ext>
            </a:extLst>
          </p:cNvPr>
          <p:cNvSpPr txBox="1"/>
          <p:nvPr/>
        </p:nvSpPr>
        <p:spPr>
          <a:xfrm>
            <a:off x="105941" y="6241665"/>
            <a:ext cx="1124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Boeschoten, A., et al. ‘Spin-Precession Method for Sensitive Electric Dipole Moment Searches’. Phys Rev A L010801. </a:t>
            </a:r>
            <a:endParaRPr lang="nl-NL" dirty="0">
              <a:effectLst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3C60E7-19E0-30D3-9374-78A78748795B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CB2C30-B32C-1CC3-4123-0D4479A0B53D}"/>
              </a:ext>
            </a:extLst>
          </p:cNvPr>
          <p:cNvCxnSpPr>
            <a:cxnSpLocks/>
          </p:cNvCxnSpPr>
          <p:nvPr/>
        </p:nvCxnSpPr>
        <p:spPr>
          <a:xfrm>
            <a:off x="7219950" y="3398889"/>
            <a:ext cx="39547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4484204-DF3C-C16C-70D2-75823B0FEE07}"/>
              </a:ext>
            </a:extLst>
          </p:cNvPr>
          <p:cNvSpPr/>
          <p:nvPr/>
        </p:nvSpPr>
        <p:spPr>
          <a:xfrm>
            <a:off x="7353300" y="5593080"/>
            <a:ext cx="2903220" cy="3651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BC3E4E-76D5-DF75-69B1-57A02021EFDE}"/>
                  </a:ext>
                </a:extLst>
              </p:cNvPr>
              <p:cNvSpPr txBox="1"/>
              <p:nvPr/>
            </p:nvSpPr>
            <p:spPr>
              <a:xfrm>
                <a:off x="8679180" y="5544806"/>
                <a:ext cx="9296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detuning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BC3E4E-76D5-DF75-69B1-57A02021E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9180" y="5544806"/>
                <a:ext cx="929640" cy="461665"/>
              </a:xfrm>
              <a:prstGeom prst="rect">
                <a:avLst/>
              </a:prstGeom>
              <a:blipFill>
                <a:blip r:embed="rId4"/>
                <a:stretch>
                  <a:fillRect l="-5921" r="-73026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6F58F96-9CCC-C5BB-EB7E-FABB0E1324C3}"/>
              </a:ext>
            </a:extLst>
          </p:cNvPr>
          <p:cNvSpPr/>
          <p:nvPr/>
        </p:nvSpPr>
        <p:spPr>
          <a:xfrm rot="16200000">
            <a:off x="5334434" y="3303590"/>
            <a:ext cx="2903220" cy="3651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EE3789-304B-0564-AAE3-F7F999C37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415" y="1828661"/>
            <a:ext cx="457240" cy="16003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C6CFD-9505-FFF5-CB44-F44FC2E6CC2E}"/>
              </a:ext>
            </a:extLst>
          </p:cNvPr>
          <p:cNvSpPr txBox="1"/>
          <p:nvPr/>
        </p:nvSpPr>
        <p:spPr>
          <a:xfrm rot="10800000">
            <a:off x="6414606" y="2849366"/>
            <a:ext cx="553998" cy="21979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400" dirty="0"/>
              <a:t>Laser intensity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162">
                <a:extLst>
                  <a:ext uri="{FF2B5EF4-FFF2-40B4-BE49-F238E27FC236}">
                    <a16:creationId xmlns:a16="http://schemas.microsoft.com/office/drawing/2014/main" id="{E2900D26-36F2-272F-98EA-9F24F04DECE6}"/>
                  </a:ext>
                </a:extLst>
              </p:cNvPr>
              <p:cNvSpPr txBox="1"/>
              <p:nvPr/>
            </p:nvSpPr>
            <p:spPr>
              <a:xfrm>
                <a:off x="1901387" y="1473312"/>
                <a:ext cx="2596059" cy="560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d>
                            <m:dPr>
                              <m:begChr m:val="|"/>
                              <m:endChr m:val=""/>
                              <m:ctrlPr>
                                <a:rPr lang="nl-NL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nl-NL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sub>
                      </m:sSub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nl-NL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nl-NL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0" name="Tekstvak 162">
                <a:extLst>
                  <a:ext uri="{FF2B5EF4-FFF2-40B4-BE49-F238E27FC236}">
                    <a16:creationId xmlns:a16="http://schemas.microsoft.com/office/drawing/2014/main" id="{E2900D26-36F2-272F-98EA-9F24F04DE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387" y="1473312"/>
                <a:ext cx="2596059" cy="5605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01CF5C-5166-6ED8-5265-C8CF6E655319}"/>
                  </a:ext>
                </a:extLst>
              </p:cNvPr>
              <p:cNvSpPr txBox="1"/>
              <p:nvPr/>
            </p:nvSpPr>
            <p:spPr>
              <a:xfrm>
                <a:off x="1348990" y="2974399"/>
                <a:ext cx="3230096" cy="3452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/>
                  <a:t>Detunings</a:t>
                </a:r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Timings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/>
                  <a:t> Laser Intensity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Light polarization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Laser phase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Electric and magnetic field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01CF5C-5166-6ED8-5265-C8CF6E655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990" y="2974399"/>
                <a:ext cx="3230096" cy="3452868"/>
              </a:xfrm>
              <a:prstGeom prst="rect">
                <a:avLst/>
              </a:prstGeom>
              <a:blipFill>
                <a:blip r:embed="rId7"/>
                <a:stretch>
                  <a:fillRect t="-1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488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A3B39-A749-9438-1C35-52C1A1B35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442E1CB-B7B4-9CAA-A0DB-BBE8BB96C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31" y="3084229"/>
            <a:ext cx="4974959" cy="268185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C269FF4-9BAC-3FEA-606C-F1DEBA60E99D}"/>
              </a:ext>
            </a:extLst>
          </p:cNvPr>
          <p:cNvSpPr/>
          <p:nvPr/>
        </p:nvSpPr>
        <p:spPr>
          <a:xfrm>
            <a:off x="591461" y="1482693"/>
            <a:ext cx="4623795" cy="2744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80E0A8-FD11-4BFB-DDC6-61C3DD4E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33"/>
            <a:ext cx="10972800" cy="1143000"/>
          </a:xfrm>
        </p:spPr>
        <p:txBody>
          <a:bodyPr/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</a:t>
            </a:r>
            <a:endParaRPr lang="de-DE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C03B0-E788-0DA9-3E82-48183EB1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574E-8C89-4B76-A6A8-EAF476191207}" type="slidenum">
              <a:rPr lang="de-DE" smtClean="0"/>
              <a:t>8</a:t>
            </a:fld>
            <a:endParaRPr lang="de-DE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94326F-2A40-415E-8E5C-D94ED4DE0007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222F3D-B561-BF50-B14D-BFF33AFE72AD}"/>
              </a:ext>
            </a:extLst>
          </p:cNvPr>
          <p:cNvSpPr txBox="1"/>
          <p:nvPr/>
        </p:nvSpPr>
        <p:spPr>
          <a:xfrm>
            <a:off x="5731415" y="1257580"/>
            <a:ext cx="5941563" cy="40010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Calculated prediction lines up very well</a:t>
            </a:r>
          </a:p>
          <a:p>
            <a:r>
              <a:rPr lang="en-US" sz="2600" dirty="0"/>
              <a:t>      with measurement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Error bars due to counting statistic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Future: More data</a:t>
            </a:r>
          </a:p>
          <a:p>
            <a:r>
              <a:rPr lang="en-US" sz="2600" b="0" dirty="0"/>
              <a:t>      Smaller error bars permits identification </a:t>
            </a:r>
          </a:p>
          <a:p>
            <a:r>
              <a:rPr lang="en-US" sz="2600" dirty="0"/>
              <a:t>      </a:t>
            </a:r>
            <a:r>
              <a:rPr lang="en-US" sz="2600" b="0" dirty="0"/>
              <a:t>of systemic biases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Key requirement for such </a:t>
            </a:r>
          </a:p>
          <a:p>
            <a:r>
              <a:rPr lang="en-US" sz="2600" dirty="0"/>
              <a:t>      precision experiments</a:t>
            </a:r>
            <a:r>
              <a:rPr lang="en-US" sz="2600" b="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AC9987-7A52-8D57-9711-1EE232E61710}"/>
              </a:ext>
            </a:extLst>
          </p:cNvPr>
          <p:cNvSpPr txBox="1"/>
          <p:nvPr/>
        </p:nvSpPr>
        <p:spPr>
          <a:xfrm>
            <a:off x="5611478" y="5519704"/>
            <a:ext cx="658052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err="1"/>
              <a:t>Boeschoten</a:t>
            </a:r>
            <a:r>
              <a:rPr lang="en-GB" dirty="0"/>
              <a:t>, Alexander. ‘Precision Measurements in Diatomic Molecules: A Route to a Permanent Electric Dipole Moment’. PhD Thesis, University of Groningen, 2023. </a:t>
            </a:r>
            <a:endParaRPr lang="en-GB" dirty="0">
              <a:effectLst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4B3E6E-B171-E9AF-62D3-9B063113FEB7}"/>
              </a:ext>
            </a:extLst>
          </p:cNvPr>
          <p:cNvSpPr/>
          <p:nvPr/>
        </p:nvSpPr>
        <p:spPr>
          <a:xfrm>
            <a:off x="0" y="1152625"/>
            <a:ext cx="670560" cy="5020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1897A2-5B69-4118-B1A8-D55204E8E34E}"/>
              </a:ext>
            </a:extLst>
          </p:cNvPr>
          <p:cNvSpPr/>
          <p:nvPr/>
        </p:nvSpPr>
        <p:spPr>
          <a:xfrm>
            <a:off x="17534" y="3982497"/>
            <a:ext cx="670560" cy="5020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1EE409-3488-7833-8A9F-7AB7AAA02363}"/>
              </a:ext>
            </a:extLst>
          </p:cNvPr>
          <p:cNvCxnSpPr>
            <a:cxnSpLocks/>
            <a:endCxn id="14" idx="3"/>
          </p:cNvCxnSpPr>
          <p:nvPr/>
        </p:nvCxnSpPr>
        <p:spPr>
          <a:xfrm>
            <a:off x="971839" y="4425155"/>
            <a:ext cx="4181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>
            <a:extLst>
              <a:ext uri="{FF2B5EF4-FFF2-40B4-BE49-F238E27FC236}">
                <a16:creationId xmlns:a16="http://schemas.microsoft.com/office/drawing/2014/main" id="{E2C11688-478E-FE8A-7CCC-9BCFDBE7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0" y="1002003"/>
            <a:ext cx="3730115" cy="313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149B7B-E526-A64C-A526-486E3DDD4534}"/>
              </a:ext>
            </a:extLst>
          </p:cNvPr>
          <p:cNvCxnSpPr>
            <a:cxnSpLocks/>
          </p:cNvCxnSpPr>
          <p:nvPr/>
        </p:nvCxnSpPr>
        <p:spPr>
          <a:xfrm>
            <a:off x="824845" y="2269338"/>
            <a:ext cx="281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D90EA1-1BE0-36D5-46C0-9FECD09E33B4}"/>
              </a:ext>
            </a:extLst>
          </p:cNvPr>
          <p:cNvCxnSpPr>
            <a:cxnSpLocks/>
          </p:cNvCxnSpPr>
          <p:nvPr/>
        </p:nvCxnSpPr>
        <p:spPr>
          <a:xfrm flipV="1">
            <a:off x="1030605" y="2354904"/>
            <a:ext cx="711835" cy="19846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957FE7-1C5C-9F6F-20EC-ADF1EB5E12D2}"/>
              </a:ext>
            </a:extLst>
          </p:cNvPr>
          <p:cNvCxnSpPr>
            <a:cxnSpLocks/>
          </p:cNvCxnSpPr>
          <p:nvPr/>
        </p:nvCxnSpPr>
        <p:spPr>
          <a:xfrm flipH="1" flipV="1">
            <a:off x="2532380" y="2354904"/>
            <a:ext cx="2540635" cy="19846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ABD5D3DB-AE62-6BDC-918E-86ABF7571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43" y="5683904"/>
            <a:ext cx="4721347" cy="113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0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424DC-19C6-FF76-9A8C-D8FF54D02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2B44E-F921-A3D5-1FB6-7479EB973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Disentangling the EDM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AD36C5D1-DC4D-D737-9E0D-DAA91CC9A7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7345" y="1825625"/>
                <a:ext cx="5602098" cy="466725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20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m:rPr>
                                <m:lit/>
                              </m:r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m:rPr>
                                <m:lit/>
                              </m:r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m:rPr>
                                <m:lit/>
                              </m:r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  <m:r>
                          <a:rPr lang="en-US" sz="2000" b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∝</m:t>
                    </m:r>
                    <m:func>
                      <m:func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</m:func>
                  </m:oMath>
                </a14:m>
                <a:endParaRPr lang="en-US" sz="2000" dirty="0"/>
              </a:p>
              <a:p>
                <a:pPr lvl="0"/>
                <a:endParaRPr lang="en-US" sz="20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=2(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borderBox>
                          <m:borderBoxPr>
                            <m:hideTop m:val="on"/>
                            <m:hideBot m:val="on"/>
                            <m:hideLeft m:val="on"/>
                            <m:hideRight m:val="on"/>
                            <m:strikeBLTR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borderBoxPr>
                          <m:e>
                            <m:r>
                              <m:rPr>
                                <m:brk m:alnAt="14"/>
                                <m:aln/>
                              </m:rPr>
                              <a:rPr lang="en-US" sz="20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borderBox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borderBox>
                          <m:borderBoxPr>
                            <m:hideTop m:val="on"/>
                            <m:hideBot m:val="on"/>
                            <m:hideLeft m:val="on"/>
                            <m:hideRight m:val="on"/>
                            <m:strikeBLTR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borderBox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borderBox>
                      </m:sup>
                    </m:sSup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000" dirty="0">
                  <a:solidFill>
                    <a:prstClr val="black"/>
                  </a:solidFill>
                </a:endParaRPr>
              </a:p>
              <a:p>
                <a:pPr lvl="0"/>
                <a:endParaRPr lang="en-US" sz="2000" dirty="0">
                  <a:solidFill>
                    <a:prstClr val="black"/>
                  </a:solidFill>
                </a:endParaRPr>
              </a:p>
              <a:p>
                <a:pPr lvl="0"/>
                <a:endParaRPr lang="en-US" sz="2000" dirty="0">
                  <a:solidFill>
                    <a:prstClr val="black"/>
                  </a:solidFill>
                </a:endParaRPr>
              </a:p>
              <a:p>
                <a:pPr lvl="0"/>
                <a:endParaRPr lang="en-US" sz="20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en-US" sz="2400" dirty="0">
                  <a:solidFill>
                    <a:prstClr val="black"/>
                  </a:solidFill>
                </a:endParaRP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FF0000"/>
                    </a:solidFill>
                  </a:rPr>
                  <a:t>Systematic change of E distinguishable   </a:t>
                </a:r>
              </a:p>
              <a:p>
                <a:pPr marL="0" lvl="0" indent="0">
                  <a:buNone/>
                </a:pPr>
                <a:endParaRPr lang="en-US" sz="2400" dirty="0">
                  <a:solidFill>
                    <a:prstClr val="black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AD36C5D1-DC4D-D737-9E0D-DAA91CC9A7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7345" y="1825625"/>
                <a:ext cx="5602098" cy="4667250"/>
              </a:xfrm>
              <a:blipFill>
                <a:blip r:embed="rId2"/>
                <a:stretch>
                  <a:fillRect l="-1741" t="-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6ED2791-E027-1B82-7DDF-A25B634B7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05" b="47887"/>
          <a:stretch/>
        </p:blipFill>
        <p:spPr>
          <a:xfrm>
            <a:off x="5684029" y="1180394"/>
            <a:ext cx="3541400" cy="27797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32A3D1-14CE-C5B4-A767-B87C3214A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355" r="2774" b="6109"/>
          <a:stretch/>
        </p:blipFill>
        <p:spPr>
          <a:xfrm>
            <a:off x="5040000" y="3636173"/>
            <a:ext cx="6914656" cy="1885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9A0BAC2-13C3-F2E1-A53C-669CADE6A59E}"/>
                  </a:ext>
                </a:extLst>
              </p:cNvPr>
              <p:cNvSpPr txBox="1"/>
              <p:nvPr/>
            </p:nvSpPr>
            <p:spPr>
              <a:xfrm>
                <a:off x="4070555" y="3731642"/>
                <a:ext cx="6096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/2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kHz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9A0BAC2-13C3-F2E1-A53C-669CADE6A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0555" y="3731642"/>
                <a:ext cx="6096000" cy="338554"/>
              </a:xfrm>
              <a:prstGeom prst="rect">
                <a:avLst/>
              </a:prstGeom>
              <a:blipFill>
                <a:blip r:embed="rId4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628A4C-2669-A2E5-42E5-2609D70D37B1}"/>
                  </a:ext>
                </a:extLst>
              </p:cNvPr>
              <p:cNvSpPr txBox="1"/>
              <p:nvPr/>
            </p:nvSpPr>
            <p:spPr>
              <a:xfrm>
                <a:off x="4070555" y="6270469"/>
                <a:ext cx="6096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/2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kHz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628A4C-2669-A2E5-42E5-2609D70D3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0555" y="6270469"/>
                <a:ext cx="6096000" cy="338554"/>
              </a:xfrm>
              <a:prstGeom prst="rect">
                <a:avLst/>
              </a:prstGeom>
              <a:blipFill>
                <a:blip r:embed="rId5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147AAC-E1E6-2BA4-1DD5-10BA0592E20D}"/>
              </a:ext>
            </a:extLst>
          </p:cNvPr>
          <p:cNvSpPr/>
          <p:nvPr/>
        </p:nvSpPr>
        <p:spPr>
          <a:xfrm>
            <a:off x="0" y="-97657"/>
            <a:ext cx="12192000" cy="56043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16CEF-41C0-1063-B3FC-225BFA39E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9F-E955-4593-969A-98F4DDE0F524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CA1AD9-D71E-6DA6-8CFA-6F487C7B4C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642" b="47887"/>
          <a:stretch/>
        </p:blipFill>
        <p:spPr>
          <a:xfrm>
            <a:off x="5261885" y="3864189"/>
            <a:ext cx="3652587" cy="2492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C8DD6F-4266-7617-4A8D-338691145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355" r="2774" b="6109"/>
          <a:stretch/>
        </p:blipFill>
        <p:spPr>
          <a:xfrm>
            <a:off x="5153272" y="6138320"/>
            <a:ext cx="6914656" cy="188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503648-EDA7-B152-BD31-1203B3A02308}"/>
              </a:ext>
            </a:extLst>
          </p:cNvPr>
          <p:cNvSpPr/>
          <p:nvPr/>
        </p:nvSpPr>
        <p:spPr>
          <a:xfrm>
            <a:off x="8884286" y="3596705"/>
            <a:ext cx="2783983" cy="4572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AEAA87-6EA0-55B9-2A9A-C159BD6385A1}"/>
              </a:ext>
            </a:extLst>
          </p:cNvPr>
          <p:cNvSpPr/>
          <p:nvPr/>
        </p:nvSpPr>
        <p:spPr>
          <a:xfrm>
            <a:off x="8985105" y="6046202"/>
            <a:ext cx="2783983" cy="4572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9DE168-6186-44D5-DD5F-7D9F3710495D}"/>
              </a:ext>
            </a:extLst>
          </p:cNvPr>
          <p:cNvSpPr txBox="1"/>
          <p:nvPr/>
        </p:nvSpPr>
        <p:spPr>
          <a:xfrm>
            <a:off x="8809283" y="2292197"/>
            <a:ext cx="2345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Changing 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4FA08B-37F3-CE3F-0135-372B958B4C11}"/>
                  </a:ext>
                </a:extLst>
              </p:cNvPr>
              <p:cNvSpPr txBox="1"/>
              <p:nvPr/>
            </p:nvSpPr>
            <p:spPr>
              <a:xfrm>
                <a:off x="8809283" y="4969418"/>
                <a:ext cx="23458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Changing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4FA08B-37F3-CE3F-0135-372B958B4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9283" y="4969418"/>
                <a:ext cx="2345834" cy="369332"/>
              </a:xfrm>
              <a:prstGeom prst="rect">
                <a:avLst/>
              </a:prstGeom>
              <a:blipFill>
                <a:blip r:embed="rId6"/>
                <a:stretch>
                  <a:fillRect l="-207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175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6361</TotalTime>
  <Words>1037</Words>
  <Application>Microsoft Office PowerPoint</Application>
  <PresentationFormat>Widescreen</PresentationFormat>
  <Paragraphs>341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CMU SERIF ROMAN</vt:lpstr>
      <vt:lpstr>Nexus Sans Pro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Current state and future prospects  of the NL-eEDM experiment</vt:lpstr>
      <vt:lpstr>The permanent electron electric dipole moment eEDM</vt:lpstr>
      <vt:lpstr>Importance of eEDM</vt:lpstr>
      <vt:lpstr>Symmetry breaking</vt:lpstr>
      <vt:lpstr>PowerPoint Presentation</vt:lpstr>
      <vt:lpstr>Spin precession</vt:lpstr>
      <vt:lpstr>Signal </vt:lpstr>
      <vt:lpstr>Measurement</vt:lpstr>
      <vt:lpstr>Disentangling the EDM</vt:lpstr>
      <vt:lpstr>Measured signals</vt:lpstr>
      <vt:lpstr>Conclusion status</vt:lpstr>
      <vt:lpstr>In new lab!</vt:lpstr>
      <vt:lpstr>Experimental Sensitivity</vt:lpstr>
      <vt:lpstr>Increasing external electric field strength</vt:lpstr>
      <vt:lpstr>Addressing light collection</vt:lpstr>
      <vt:lpstr>Systematics and the magnetic field</vt:lpstr>
      <vt:lpstr>Long term improvements </vt:lpstr>
      <vt:lpstr>Conclusion</vt:lpstr>
      <vt:lpstr>The NL-eEDM team</vt:lpstr>
      <vt:lpstr>Thank You</vt:lpstr>
      <vt:lpstr>Backup Slides</vt:lpstr>
      <vt:lpstr>EDM and theory</vt:lpstr>
      <vt:lpstr>Coupled multi-level system</vt:lpstr>
      <vt:lpstr>Superposition creation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Jelmer Levenga</dc:creator>
  <cp:lastModifiedBy>Jelmer Levenga</cp:lastModifiedBy>
  <cp:revision>45</cp:revision>
  <dcterms:created xsi:type="dcterms:W3CDTF">2024-10-16T07:59:06Z</dcterms:created>
  <dcterms:modified xsi:type="dcterms:W3CDTF">2024-11-08T08:47:09Z</dcterms:modified>
</cp:coreProperties>
</file>