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modernComment_13D_FE1DDD4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sldIdLst>
    <p:sldId id="256" r:id="rId2"/>
    <p:sldId id="322" r:id="rId3"/>
    <p:sldId id="323" r:id="rId4"/>
    <p:sldId id="298" r:id="rId5"/>
    <p:sldId id="299" r:id="rId6"/>
    <p:sldId id="289" r:id="rId7"/>
    <p:sldId id="301" r:id="rId8"/>
    <p:sldId id="295" r:id="rId9"/>
    <p:sldId id="329" r:id="rId10"/>
    <p:sldId id="335" r:id="rId11"/>
    <p:sldId id="324" r:id="rId12"/>
    <p:sldId id="336" r:id="rId13"/>
    <p:sldId id="294" r:id="rId14"/>
    <p:sldId id="334" r:id="rId15"/>
    <p:sldId id="341" r:id="rId16"/>
    <p:sldId id="267" r:id="rId17"/>
    <p:sldId id="330" r:id="rId18"/>
    <p:sldId id="317" r:id="rId19"/>
    <p:sldId id="320" r:id="rId20"/>
    <p:sldId id="312" r:id="rId21"/>
    <p:sldId id="318" r:id="rId22"/>
    <p:sldId id="338" r:id="rId23"/>
    <p:sldId id="296" r:id="rId24"/>
    <p:sldId id="309" r:id="rId25"/>
    <p:sldId id="292" r:id="rId26"/>
    <p:sldId id="310" r:id="rId27"/>
    <p:sldId id="313" r:id="rId28"/>
    <p:sldId id="308" r:id="rId29"/>
    <p:sldId id="311" r:id="rId30"/>
    <p:sldId id="321" r:id="rId31"/>
    <p:sldId id="307" r:id="rId32"/>
    <p:sldId id="340" r:id="rId33"/>
    <p:sldId id="314" r:id="rId34"/>
    <p:sldId id="342" r:id="rId35"/>
    <p:sldId id="343" r:id="rId36"/>
    <p:sldId id="316" r:id="rId37"/>
    <p:sldId id="302" r:id="rId38"/>
    <p:sldId id="315" r:id="rId39"/>
    <p:sldId id="30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367E40-9029-D36A-7907-9A84B4A0D465}" name="Chiotopoulos, Xenofon (DACS)" initials="" userId="S::xenofon.chiotopoulos@maastrichtuniversity.nl::cbb7f48c-d854-4fb2-90bf-d39f38143d0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D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31"/>
    <p:restoredTop sz="96327"/>
  </p:normalViewPr>
  <p:slideViewPr>
    <p:cSldViewPr snapToGrid="0">
      <p:cViewPr varScale="1">
        <p:scale>
          <a:sx n="149" d="100"/>
          <a:sy n="149" d="100"/>
        </p:scale>
        <p:origin x="20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omments/modernComment_13D_FE1DDD4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2D1CD58-8C8A-D645-BCD0-8B1C6C6CABF1}" authorId="{F7367E40-9029-D36A-7907-9A84B4A0D465}" created="2024-11-07T12:42:59.968">
    <pc:sldMkLst xmlns:pc="http://schemas.microsoft.com/office/powerpoint/2013/main/command">
      <pc:docMk/>
      <pc:sldMk cId="4263370048" sldId="317"/>
    </pc:sldMkLst>
    <p188:txBody>
      <a:bodyPr/>
      <a:lstStyle/>
      <a:p>
        <a:r>
          <a:rPr lang="en-GB"/>
          <a:t>Opps don’t commute so the exponential cannot be exactly decomposed so this Is an approximation of that. 
</a:t>
        </a:r>
      </a:p>
    </p188:txBody>
  </p188:cm>
  <p188:cm id="{E176F363-D6AB-3741-9AA7-ABDC08F49149}" authorId="{F7367E40-9029-D36A-7907-9A84B4A0D465}" created="2024-11-07T12:43:58.593">
    <pc:sldMkLst xmlns:pc="http://schemas.microsoft.com/office/powerpoint/2013/main/command">
      <pc:docMk/>
      <pc:sldMk cId="4263370048" sldId="317"/>
    </pc:sldMkLst>
    <p188:txBody>
      <a:bodyPr/>
      <a:lstStyle/>
      <a:p>
        <a:r>
          <a:rPr lang="en-GB"/>
          <a:t>Sz to deal with non-commuting operators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2FCC8-E4B5-254A-8D04-71B6795C21A1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028C2-4189-F847-BBCF-95DE51E0F3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1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90739" y="6562271"/>
            <a:ext cx="1001261" cy="29572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562271"/>
            <a:ext cx="11190739" cy="295729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Xenofon Chiotopoulos				NNV (astro)particle physics fall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04173DF1-44AB-D24E-A4C3-D4F09D8550CE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7D7956C-A5D6-8D40-8E3D-B0C995A0BDBF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1E1D6554-8357-EC44-AB81-2C17C0E00F4B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2913ADBA-E30C-FB40-90D9-48B7CCECE202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EE2F189F-127E-AF4C-B55F-476FDAEEE3CC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BA01BF48-721A-864D-B068-DBA6952674AA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F21198D6-CD2D-9A40-A13C-D019F5DB555F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22D4630-45FC-A045-94A6-9E51655106B4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456D98E9-501B-4049-81F8-40597A5F0F04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DF38EB25-25C6-B243-9BD3-8162D5D15677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B340D9CA-BA0B-BD47-9D99-5D497C54568B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15741D95-82A2-9047-985C-479221E94EE1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EA12F19D-F6DB-2349-9C98-AD7C42E557E1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5974AA70-8F56-E740-9D69-DBD15E84A57E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0E3E8703-327C-B340-9474-2496729A155C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/>
          <a:lstStyle/>
          <a:p>
            <a:fld id="{44DDCBE8-CDB2-954A-B64F-565E9469CBC1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7867261" y="1767065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23613" y="6553199"/>
            <a:ext cx="1057726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8B4F683-03EA-1749-BD58-968ACC63A0E8}" type="datetime1">
              <a:rPr lang="en-US" smtClean="0"/>
              <a:t>11/7/24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71061"/>
            <a:ext cx="4037012" cy="386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hyperlink" Target="https://arxiv.org/abs/2308.00619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iopscience.iop.org/article/10.1088/1748-0221/18/11/P1102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microsoft.com/office/2018/10/relationships/comments" Target="../comments/modernComment_13D_FE1DDD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5" Type="http://schemas.openxmlformats.org/officeDocument/2006/relationships/image" Target="../media/image57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3.png"/><Relationship Id="rId7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opscience.iop.org/article/10.1088/1748-0221/18/11/P11028" TargetMode="External"/><Relationship Id="rId2" Type="http://schemas.openxmlformats.org/officeDocument/2006/relationships/hyperlink" Target="https://arxiv.org/abs/2308.0061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4D1D-2BD9-093D-BA97-853BC8DE98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5785" y="2072386"/>
            <a:ext cx="9420429" cy="1549942"/>
          </a:xfrm>
        </p:spPr>
        <p:txBody>
          <a:bodyPr/>
          <a:lstStyle/>
          <a:p>
            <a:r>
              <a:rPr lang="en-GB" sz="4000" i="0" dirty="0" err="1">
                <a:solidFill>
                  <a:schemeClr val="tx1"/>
                </a:solidFill>
                <a:effectLst/>
              </a:rPr>
              <a:t>TrackHHL</a:t>
            </a:r>
            <a:r>
              <a:rPr lang="en-GB" sz="4000" i="0" dirty="0">
                <a:solidFill>
                  <a:schemeClr val="tx1"/>
                </a:solidFill>
                <a:effectLst/>
              </a:rPr>
              <a:t>: </a:t>
            </a:r>
            <a:r>
              <a:rPr lang="en-GB" sz="4000" i="0" dirty="0" err="1">
                <a:solidFill>
                  <a:schemeClr val="tx1"/>
                </a:solidFill>
                <a:effectLst/>
              </a:rPr>
              <a:t>LHCb</a:t>
            </a:r>
            <a:r>
              <a:rPr lang="en-GB" sz="4000" i="0" dirty="0">
                <a:solidFill>
                  <a:schemeClr val="tx1"/>
                </a:solidFill>
                <a:effectLst/>
              </a:rPr>
              <a:t> Track Reconstruction using novel quantum algorithms</a:t>
            </a:r>
            <a:endParaRPr lang="en-NL" sz="40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86866E-674F-BE07-57DF-0E1F78E88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2239" y="5085835"/>
            <a:ext cx="8825658" cy="718530"/>
          </a:xfrm>
        </p:spPr>
        <p:txBody>
          <a:bodyPr>
            <a:normAutofit/>
          </a:bodyPr>
          <a:lstStyle/>
          <a:p>
            <a:r>
              <a:rPr lang="en-NL" dirty="0">
                <a:solidFill>
                  <a:schemeClr val="tx1">
                    <a:lumMod val="65000"/>
                  </a:schemeClr>
                </a:solidFill>
              </a:rPr>
              <a:t>Xenofon Chiotopoulos</a:t>
            </a:r>
          </a:p>
          <a:p>
            <a:endParaRPr lang="en-NL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7EA06CE2-D8A2-F44D-874D-B2B0CE7EC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510513" y="1641395"/>
            <a:ext cx="3089105" cy="64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56836CE-6018-F177-A9BA-157D9AA7F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32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8AD003-FA02-E834-E114-6D8BA141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861" y="0"/>
            <a:ext cx="3986278" cy="125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BC5224-FEE7-89BF-E1FA-36388B147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4546" y="10740"/>
            <a:ext cx="2697454" cy="12084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4B2D2-D931-4891-032B-DBBE164AA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1" y="6079573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8F4D37-44E2-C20D-9006-7EB46FE4FA83}"/>
              </a:ext>
            </a:extLst>
          </p:cNvPr>
          <p:cNvSpPr txBox="1"/>
          <p:nvPr/>
        </p:nvSpPr>
        <p:spPr>
          <a:xfrm>
            <a:off x="987495" y="6232583"/>
            <a:ext cx="8507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>
                    <a:lumMod val="65000"/>
                  </a:schemeClr>
                </a:solidFill>
              </a:rPr>
              <a:t>NNV Section for (astro)particle physics fall meeting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D1C27-D16B-2F2A-9994-A191ED6954EA}"/>
              </a:ext>
            </a:extLst>
          </p:cNvPr>
          <p:cNvSpPr txBox="1"/>
          <p:nvPr/>
        </p:nvSpPr>
        <p:spPr>
          <a:xfrm>
            <a:off x="962239" y="5371687"/>
            <a:ext cx="17298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2000" dirty="0">
                <a:solidFill>
                  <a:schemeClr val="tx1">
                    <a:lumMod val="65000"/>
                  </a:schemeClr>
                </a:solidFill>
              </a:rPr>
            </a:br>
            <a:r>
              <a:rPr lang="en-GB" sz="2000" b="0" i="0" dirty="0" err="1">
                <a:solidFill>
                  <a:schemeClr val="tx1">
                    <a:lumMod val="65000"/>
                  </a:schemeClr>
                </a:solidFill>
                <a:effectLst/>
              </a:rPr>
              <a:t>xenofon.chiotopoulos@maastrichtuniversity.nl</a:t>
            </a:r>
            <a:endParaRPr lang="en-NL" sz="2000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440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D0AED-326A-5A40-6C48-8DED056A6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65DFD382-719A-8500-D73B-5B9C7F37B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227" name="Freeform 7">
            <a:extLst>
              <a:ext uri="{FF2B5EF4-FFF2-40B4-BE49-F238E27FC236}">
                <a16:creationId xmlns:a16="http://schemas.microsoft.com/office/drawing/2014/main" id="{82C75AD8-617B-0A59-916F-366440D68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9EB6D-7B73-2EBF-B7A4-09DEFA48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382949"/>
            <a:ext cx="9404723" cy="8673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solidFill>
                  <a:schemeClr val="tx1"/>
                </a:solidFill>
              </a:rPr>
              <a:t>Translation For </a:t>
            </a:r>
            <a:r>
              <a:rPr lang="en-GB" sz="4000" dirty="0">
                <a:solidFill>
                  <a:srgbClr val="EBEBEB"/>
                </a:solidFill>
              </a:rPr>
              <a:t>Quantum</a:t>
            </a:r>
            <a:r>
              <a:rPr lang="en-GB" sz="4000" dirty="0">
                <a:solidFill>
                  <a:schemeClr val="tx1"/>
                </a:solidFill>
              </a:rPr>
              <a:t> Advantage</a:t>
            </a:r>
            <a:br>
              <a:rPr lang="en-GB" sz="2800" b="0" dirty="0">
                <a:solidFill>
                  <a:schemeClr val="tx1"/>
                </a:solidFill>
                <a:effectLst/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endParaRPr lang="en-US" sz="4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24F4A35-8595-2AF0-D188-D3DB1A88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28" y="2322850"/>
            <a:ext cx="10502143" cy="12865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96231-D77D-B321-88B4-8C47D54A9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FC25C-8D5D-C3ED-7B0F-FF8D80794661}"/>
              </a:ext>
            </a:extLst>
          </p:cNvPr>
          <p:cNvGrpSpPr/>
          <p:nvPr/>
        </p:nvGrpSpPr>
        <p:grpSpPr>
          <a:xfrm>
            <a:off x="5159214" y="4240337"/>
            <a:ext cx="1873570" cy="1384995"/>
            <a:chOff x="981391" y="3848684"/>
            <a:chExt cx="1873570" cy="13849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0EBD76-317A-1BFD-4C76-CBE310A2C63E}"/>
                    </a:ext>
                  </a:extLst>
                </p:cNvPr>
                <p:cNvSpPr txBox="1"/>
                <p:nvPr/>
              </p:nvSpPr>
              <p:spPr>
                <a:xfrm>
                  <a:off x="981391" y="3848684"/>
                  <a:ext cx="187357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𝐴𝑆</m:t>
                        </m:r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GB" sz="280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sz="2800" dirty="0">
                    <a:solidFill>
                      <a:schemeClr val="bg1"/>
                    </a:solidFill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nl-NL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GB" sz="28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DB0EBD76-317A-1BFD-4C76-CBE310A2C6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1391" y="3848684"/>
                  <a:ext cx="1873570" cy="1384995"/>
                </a:xfrm>
                <a:prstGeom prst="rect">
                  <a:avLst/>
                </a:prstGeom>
                <a:blipFill>
                  <a:blip r:embed="rId3"/>
                  <a:stretch>
                    <a:fillRect l="-202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F608F8-DAB7-C239-31F0-C528C46055C6}"/>
                </a:ext>
              </a:extLst>
            </p:cNvPr>
            <p:cNvSpPr/>
            <p:nvPr/>
          </p:nvSpPr>
          <p:spPr>
            <a:xfrm>
              <a:off x="1818640" y="4381721"/>
              <a:ext cx="375920" cy="355600"/>
            </a:xfrm>
            <a:prstGeom prst="rect">
              <a:avLst/>
            </a:prstGeom>
            <a:solidFill>
              <a:srgbClr val="00B0F0">
                <a:alpha val="4991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178CAF-054C-B445-C0AF-05C266DD38E0}"/>
                </a:ext>
              </a:extLst>
            </p:cNvPr>
            <p:cNvSpPr/>
            <p:nvPr/>
          </p:nvSpPr>
          <p:spPr>
            <a:xfrm>
              <a:off x="1818640" y="4842798"/>
              <a:ext cx="375920" cy="3556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A6ED7E7-8284-EADC-932A-DA547EE0E5B7}"/>
              </a:ext>
            </a:extLst>
          </p:cNvPr>
          <p:cNvSpPr/>
          <p:nvPr/>
        </p:nvSpPr>
        <p:spPr>
          <a:xfrm>
            <a:off x="2934587" y="2322850"/>
            <a:ext cx="6485860" cy="1286510"/>
          </a:xfrm>
          <a:prstGeom prst="rect">
            <a:avLst/>
          </a:prstGeom>
          <a:solidFill>
            <a:srgbClr val="00B0F0">
              <a:alpha val="499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9D346F-9468-0369-AC94-84281D6672D7}"/>
              </a:ext>
            </a:extLst>
          </p:cNvPr>
          <p:cNvSpPr/>
          <p:nvPr/>
        </p:nvSpPr>
        <p:spPr>
          <a:xfrm>
            <a:off x="9420447" y="2322850"/>
            <a:ext cx="333154" cy="128651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99C33C-5464-0463-EFE1-539EB8C0BF65}"/>
              </a:ext>
            </a:extLst>
          </p:cNvPr>
          <p:cNvSpPr/>
          <p:nvPr/>
        </p:nvSpPr>
        <p:spPr>
          <a:xfrm>
            <a:off x="9747695" y="2319403"/>
            <a:ext cx="1599376" cy="1286510"/>
          </a:xfrm>
          <a:prstGeom prst="rect">
            <a:avLst/>
          </a:prstGeom>
          <a:solidFill>
            <a:srgbClr val="00B0F0">
              <a:alpha val="499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BD3ADBCE-37C3-F244-8B7E-56FE1282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Xenofon Chiotopoulos                  				NNV (astro)particle physics fall meeting</a:t>
            </a:r>
          </a:p>
        </p:txBody>
      </p: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64D33B3A-BF89-ECEC-7302-EE64FABC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08/11/24</a:t>
            </a:r>
          </a:p>
        </p:txBody>
      </p:sp>
    </p:spTree>
    <p:extLst>
      <p:ext uri="{BB962C8B-B14F-4D97-AF65-F5344CB8AC3E}">
        <p14:creationId xmlns:p14="http://schemas.microsoft.com/office/powerpoint/2010/main" val="10664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2B19-00C1-B4B4-1EC5-482ED48F5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F9723261-B008-6350-F1DC-5B580294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913" y="1308917"/>
            <a:ext cx="4704826" cy="53560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6213A-7474-2F1B-20CD-24A6F48BB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7" y="306007"/>
            <a:ext cx="10078495" cy="14005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Most Trivial Tracking Scenario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E19DDBD-DEFE-15C7-CB5E-A6374B48E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4F32A8-8A4F-7313-154C-9975CC2A90EE}"/>
              </a:ext>
            </a:extLst>
          </p:cNvPr>
          <p:cNvCxnSpPr>
            <a:cxnSpLocks/>
          </p:cNvCxnSpPr>
          <p:nvPr/>
        </p:nvCxnSpPr>
        <p:spPr>
          <a:xfrm>
            <a:off x="7141464" y="2959847"/>
            <a:ext cx="3806136" cy="0"/>
          </a:xfrm>
          <a:prstGeom prst="line">
            <a:avLst/>
          </a:prstGeom>
          <a:ln w="50800" cap="flat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764B60-C133-A590-B5C9-5DB7DB691188}"/>
                  </a:ext>
                </a:extLst>
              </p:cNvPr>
              <p:cNvSpPr txBox="1"/>
              <p:nvPr/>
            </p:nvSpPr>
            <p:spPr>
              <a:xfrm>
                <a:off x="7229601" y="5549090"/>
                <a:ext cx="3585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764B60-C133-A590-B5C9-5DB7DB691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601" y="5549090"/>
                <a:ext cx="35858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95AFEB-2C58-1206-2313-91286DFA5891}"/>
                  </a:ext>
                </a:extLst>
              </p:cNvPr>
              <p:cNvSpPr txBox="1"/>
              <p:nvPr/>
            </p:nvSpPr>
            <p:spPr>
              <a:xfrm>
                <a:off x="7682751" y="5549090"/>
                <a:ext cx="3316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695AFEB-2C58-1206-2313-91286DFA5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2751" y="5549090"/>
                <a:ext cx="331695" cy="369332"/>
              </a:xfrm>
              <a:prstGeom prst="rect">
                <a:avLst/>
              </a:prstGeom>
              <a:blipFill>
                <a:blip r:embed="rId4"/>
                <a:stretch>
                  <a:fillRect r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59CC87-669B-9B53-C75E-1BA1519E2EB6}"/>
                  </a:ext>
                </a:extLst>
              </p:cNvPr>
              <p:cNvSpPr txBox="1"/>
              <p:nvPr/>
            </p:nvSpPr>
            <p:spPr>
              <a:xfrm>
                <a:off x="8184776" y="5549090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59CC87-669B-9B53-C75E-1BA1519E2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776" y="5549090"/>
                <a:ext cx="349624" cy="369332"/>
              </a:xfrm>
              <a:prstGeom prst="rect">
                <a:avLst/>
              </a:prstGeom>
              <a:blipFill>
                <a:blip r:embed="rId5"/>
                <a:stretch>
                  <a:fillRect r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7917F5-353E-1263-1F88-F67C1C1E4993}"/>
                  </a:ext>
                </a:extLst>
              </p:cNvPr>
              <p:cNvSpPr txBox="1"/>
              <p:nvPr/>
            </p:nvSpPr>
            <p:spPr>
              <a:xfrm>
                <a:off x="8635339" y="5539999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7917F5-353E-1263-1F88-F67C1C1E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339" y="5539999"/>
                <a:ext cx="34962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3D7FDD-9FB4-A427-2C7E-581853801DCA}"/>
                  </a:ext>
                </a:extLst>
              </p:cNvPr>
              <p:cNvSpPr txBox="1"/>
              <p:nvPr/>
            </p:nvSpPr>
            <p:spPr>
              <a:xfrm>
                <a:off x="9110737" y="5539936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63D7FDD-9FB4-A427-2C7E-581853801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0737" y="5539936"/>
                <a:ext cx="34962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014C2E-369C-1719-566C-CA6CAE97B63C}"/>
                  </a:ext>
                </a:extLst>
              </p:cNvPr>
              <p:cNvSpPr txBox="1"/>
              <p:nvPr/>
            </p:nvSpPr>
            <p:spPr>
              <a:xfrm>
                <a:off x="9558971" y="5549090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014C2E-369C-1719-566C-CA6CAE97B6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8971" y="5549090"/>
                <a:ext cx="349624" cy="369332"/>
              </a:xfrm>
              <a:prstGeom prst="rect">
                <a:avLst/>
              </a:prstGeom>
              <a:blipFill>
                <a:blip r:embed="rId8"/>
                <a:stretch>
                  <a:fillRect r="-3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738B14-E88F-15E5-4038-8D0CD076E5CC}"/>
                  </a:ext>
                </a:extLst>
              </p:cNvPr>
              <p:cNvSpPr txBox="1"/>
              <p:nvPr/>
            </p:nvSpPr>
            <p:spPr>
              <a:xfrm>
                <a:off x="10029713" y="5549090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D738B14-E88F-15E5-4038-8D0CD076E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9713" y="5549090"/>
                <a:ext cx="34962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0B40C2-3BE7-C12C-4B18-81516E7A8C6C}"/>
                  </a:ext>
                </a:extLst>
              </p:cNvPr>
              <p:cNvSpPr txBox="1"/>
              <p:nvPr/>
            </p:nvSpPr>
            <p:spPr>
              <a:xfrm>
                <a:off x="10505182" y="5549090"/>
                <a:ext cx="34962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50B40C2-3BE7-C12C-4B18-81516E7A8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5182" y="5549090"/>
                <a:ext cx="34962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216F9B00-D34C-81DA-E12A-F3912DEB1B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1317" r="21080"/>
          <a:stretch/>
        </p:blipFill>
        <p:spPr>
          <a:xfrm>
            <a:off x="1337194" y="1211262"/>
            <a:ext cx="4325715" cy="545366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0A64B5-59AC-BE88-CF36-FAB1F2A41F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B9A14-DE99-AA13-6188-6A16C70F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555114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AAAD0-8C5A-7C7A-02D3-B38EC69D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BCE9-6FA0-ACC1-10B9-A6F8D8D17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1" y="147487"/>
            <a:ext cx="9404723" cy="1400530"/>
          </a:xfrm>
        </p:spPr>
        <p:txBody>
          <a:bodyPr/>
          <a:lstStyle/>
          <a:p>
            <a:r>
              <a:rPr lang="en-GB" sz="4400" dirty="0">
                <a:solidFill>
                  <a:schemeClr val="tx1"/>
                </a:solidFill>
              </a:rPr>
              <a:t>Solving it Classically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5DD1E-85E5-E94E-E7C1-6B21F1CE7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5240" y="-144747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2B943D-289C-4466-FF99-2C2935832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0" b="3451"/>
          <a:stretch/>
        </p:blipFill>
        <p:spPr>
          <a:xfrm>
            <a:off x="257922" y="2266454"/>
            <a:ext cx="11676155" cy="30849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8EA355-DCA9-DF20-6586-7B60680FCCE2}"/>
              </a:ext>
            </a:extLst>
          </p:cNvPr>
          <p:cNvSpPr txBox="1"/>
          <p:nvPr/>
        </p:nvSpPr>
        <p:spPr>
          <a:xfrm>
            <a:off x="9693207" y="4889732"/>
            <a:ext cx="2182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en-NL" sz="2400" dirty="0">
                <a:latin typeface="Calibri" panose="020F0502020204030204" pitchFamily="34" charset="0"/>
                <a:cs typeface="Calibri" panose="020F0502020204030204" pitchFamily="34" charset="0"/>
              </a:rPr>
              <a:t> “tracks”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520BD-6754-AFB6-E463-E1C54317B72C}"/>
              </a:ext>
            </a:extLst>
          </p:cNvPr>
          <p:cNvSpPr txBox="1"/>
          <p:nvPr/>
        </p:nvSpPr>
        <p:spPr>
          <a:xfrm>
            <a:off x="257922" y="5351397"/>
            <a:ext cx="462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Creator: Davide Nicotra  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FA36DEC9-DA27-35AF-84A3-22E07180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AB97748-41B8-7546-8C26-A63D6C0E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403927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05445EA2-B163-ACF5-B38E-AFD183095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" y="658537"/>
            <a:ext cx="12192000" cy="567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83E89-9A46-D436-1791-55DB43A4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7DA628-52DF-F44D-44A8-AAB0D0AC8D96}"/>
              </a:ext>
            </a:extLst>
          </p:cNvPr>
          <p:cNvSpPr txBox="1"/>
          <p:nvPr/>
        </p:nvSpPr>
        <p:spPr>
          <a:xfrm>
            <a:off x="0" y="614150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Benchmarked on a Classical Equivalent of the Quantum algorithm </a:t>
            </a:r>
            <a:r>
              <a:rPr lang="en-GB" sz="1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[</a:t>
            </a:r>
            <a:r>
              <a:rPr lang="en-GB" sz="1800" b="0" i="0" u="sng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arXiv:2308.00619</a:t>
            </a:r>
            <a:r>
              <a:rPr lang="en-GB" sz="1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], [</a:t>
            </a:r>
            <a:r>
              <a:rPr lang="en-GB" sz="1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  <a:hlinkClick r:id="rId4"/>
              </a:rPr>
              <a:t>JINST</a:t>
            </a:r>
            <a:r>
              <a:rPr lang="en-GB" sz="1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] </a:t>
            </a:r>
            <a:r>
              <a:rPr lang="en-GB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E15A9E-F6B3-DB7C-7727-58EF34ADBBF0}"/>
              </a:ext>
            </a:extLst>
          </p:cNvPr>
          <p:cNvSpPr/>
          <p:nvPr/>
        </p:nvSpPr>
        <p:spPr>
          <a:xfrm>
            <a:off x="4320792" y="1702645"/>
            <a:ext cx="1451936" cy="19293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850EF8-FD60-F086-A79E-7723C2C32660}"/>
              </a:ext>
            </a:extLst>
          </p:cNvPr>
          <p:cNvSpPr/>
          <p:nvPr/>
        </p:nvSpPr>
        <p:spPr>
          <a:xfrm>
            <a:off x="10352540" y="2136618"/>
            <a:ext cx="1489391" cy="21059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D0D0D6-919C-D284-A2D5-FDFB703A8398}"/>
              </a:ext>
            </a:extLst>
          </p:cNvPr>
          <p:cNvSpPr/>
          <p:nvPr/>
        </p:nvSpPr>
        <p:spPr>
          <a:xfrm>
            <a:off x="4320792" y="4988904"/>
            <a:ext cx="1451936" cy="19269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C8B92-15DE-8695-A235-1F3947660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053" y="4872737"/>
            <a:ext cx="1854200" cy="25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A33C96-FC4C-0FF1-D567-CE9FC702D5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2028"/>
          <a:stretch/>
        </p:blipFill>
        <p:spPr>
          <a:xfrm>
            <a:off x="4320792" y="1765774"/>
            <a:ext cx="1451936" cy="138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627372-D0B6-898F-F036-0097392AB8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989" r="73027" b="34225"/>
          <a:stretch/>
        </p:blipFill>
        <p:spPr>
          <a:xfrm rot="5400000">
            <a:off x="5467531" y="1951464"/>
            <a:ext cx="369334" cy="502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3171F7-E542-0AD5-C906-B0C9750DB1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7207" r="78534" b="35889"/>
          <a:stretch/>
        </p:blipFill>
        <p:spPr>
          <a:xfrm rot="5400000">
            <a:off x="11505613" y="2352197"/>
            <a:ext cx="266281" cy="4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9D676-6F74-BE3A-4F7B-55C79FA7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59472" t="-24383" r="229348" b="15242"/>
          <a:stretch/>
        </p:blipFill>
        <p:spPr>
          <a:xfrm rot="5400000">
            <a:off x="5860633" y="3223077"/>
            <a:ext cx="369332" cy="183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25046B-78B8-3F6C-DE1C-5B27C618CC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0961" r="73818" b="30039"/>
          <a:stretch/>
        </p:blipFill>
        <p:spPr>
          <a:xfrm rot="5400000">
            <a:off x="5472000" y="5089056"/>
            <a:ext cx="369334" cy="7536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9DA47D8-9D19-8D70-0156-D5751C3EC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98" y="68371"/>
            <a:ext cx="9404723" cy="8673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solidFill>
                  <a:schemeClr val="tx1"/>
                </a:solidFill>
              </a:rPr>
              <a:t>Solving it Classically</a:t>
            </a:r>
            <a:endParaRPr lang="en-US" sz="4000" dirty="0"/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168AE499-8823-1994-BED8-9A309DC95F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9" name="Footer Placeholder 7">
            <a:extLst>
              <a:ext uri="{FF2B5EF4-FFF2-40B4-BE49-F238E27FC236}">
                <a16:creationId xmlns:a16="http://schemas.microsoft.com/office/drawing/2014/main" id="{147C6936-D5AE-ECAC-758F-A784BB36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487A1A-C600-F253-049F-7433DC14ED23}"/>
                  </a:ext>
                </a:extLst>
              </p:cNvPr>
              <p:cNvSpPr txBox="1"/>
              <p:nvPr/>
            </p:nvSpPr>
            <p:spPr>
              <a:xfrm>
                <a:off x="3726903" y="2460821"/>
                <a:ext cx="2226745" cy="7356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𝑝𝑢𝑟𝑒</m:t>
                          </m:r>
                        </m:sub>
                      </m:sSub>
                      <m:r>
                        <a:rPr lang="nl-NL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𝑐𝑜𝑟𝑟𝑒𝑐𝑡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𝑎𝑙𝑙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0487A1A-C600-F253-049F-7433DC14E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903" y="2460821"/>
                <a:ext cx="2226745" cy="735651"/>
              </a:xfrm>
              <a:prstGeom prst="rect">
                <a:avLst/>
              </a:prstGeom>
              <a:blipFill>
                <a:blip r:embed="rId6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0D92B7-98DB-C804-5834-00D130761345}"/>
                  </a:ext>
                </a:extLst>
              </p:cNvPr>
              <p:cNvSpPr txBox="1"/>
              <p:nvPr/>
            </p:nvSpPr>
            <p:spPr>
              <a:xfrm>
                <a:off x="4050447" y="3782935"/>
                <a:ext cx="1757806" cy="754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  <m:r>
                        <a:rPr lang="nl-NL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𝑐𝑜𝑟𝑟𝑒𝑐𝑡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h𝑖𝑡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𝑔𝑒𝑛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D0D92B7-98DB-C804-5834-00D130761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0447" y="3782935"/>
                <a:ext cx="1757806" cy="754758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049A9A-9D00-3C79-C7B6-A1AD4FF41B20}"/>
                  </a:ext>
                </a:extLst>
              </p:cNvPr>
              <p:cNvSpPr txBox="1"/>
              <p:nvPr/>
            </p:nvSpPr>
            <p:spPr>
              <a:xfrm>
                <a:off x="10146600" y="4090837"/>
                <a:ext cx="1695331" cy="7133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𝑡𝑟𝑎𝑐𝑘</m:t>
                          </m:r>
                        </m:sub>
                      </m:sSub>
                      <m:r>
                        <a:rPr lang="nl-NL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𝑡𝑟𝑎𝑐𝑘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𝑐𝑜𝑟𝑟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𝑔𝑒𝑛</m:t>
                              </m:r>
                            </m:sub>
                            <m:sup>
                              <m:r>
                                <a:rPr lang="nl-NL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𝑎𝑐𝑐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049A9A-9D00-3C79-C7B6-A1AD4FF41B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6600" y="4090837"/>
                <a:ext cx="1695331" cy="713337"/>
              </a:xfrm>
              <a:prstGeom prst="rect">
                <a:avLst/>
              </a:prstGeom>
              <a:blipFill>
                <a:blip r:embed="rId8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791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0D8A8-6B47-E766-75FC-4A512E6B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81" y="410068"/>
            <a:ext cx="3681429" cy="144475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EBEBEB"/>
                </a:solidFill>
              </a:rPr>
              <a:t>HHL(</a:t>
            </a:r>
            <a:r>
              <a:rPr lang="en-GB" sz="3600" b="0" i="0" dirty="0">
                <a:solidFill>
                  <a:srgbClr val="EBEBEB"/>
                </a:solidFill>
                <a:effectLst/>
              </a:rPr>
              <a:t>Harrow–Hassidim–Lloyd</a:t>
            </a:r>
            <a:r>
              <a:rPr lang="en-GB" sz="3600" dirty="0">
                <a:solidFill>
                  <a:srgbClr val="EBEBEB"/>
                </a:solidFill>
              </a:rPr>
              <a:t>) algorithm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E1816-BE64-BA01-8A00-ACA7925E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40D130D-18ED-9DBE-7FC7-F9B4C9E5B002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497795" y="2088827"/>
                <a:ext cx="3304254" cy="2947415"/>
              </a:xfrm>
              <a:prstGeom prst="rect">
                <a:avLst/>
              </a:prstGeom>
            </p:spPr>
            <p:txBody>
              <a:bodyPr rtlCol="0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𝐴𝑆</m:t>
                      </m:r>
                      <m:r>
                        <a:rPr lang="nl-NL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18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  <a:latin typeface="+mn-lt"/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r>
                  <a:rPr lang="en-GB" sz="1800" dirty="0">
                    <a:solidFill>
                      <a:srgbClr val="FFFFFF"/>
                    </a:solidFill>
                  </a:rPr>
                  <a:t>Classical Complexity: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sz="1800" dirty="0">
                    <a:solidFill>
                      <a:srgbClr val="FFFFFF"/>
                    </a:solidFill>
                  </a:rPr>
                  <a:t>*</a:t>
                </a:r>
              </a:p>
              <a:p>
                <a:pPr marL="0" indent="0">
                  <a:buNone/>
                </a:pPr>
                <a:r>
                  <a:rPr lang="en-GB" sz="1800" dirty="0">
                    <a:solidFill>
                      <a:srgbClr val="FFFFFF"/>
                    </a:solidFill>
                  </a:rPr>
                  <a:t>HHL Complexity: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1800" b="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nl-NL" sz="1800" b="0" i="1" dirty="0">
                  <a:solidFill>
                    <a:srgbClr val="FFFF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𝑖𝑛𝑝𝑢𝑡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𝑚𝑎𝑡𝑟𝑖𝑥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𝑠𝑖𝑧𝑒</m:t>
                    </m:r>
                  </m:oMath>
                </a14:m>
                <a:endParaRPr lang="en-GB" sz="1800" dirty="0">
                  <a:solidFill>
                    <a:srgbClr val="FFFFFF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𝑐𝑜𝑛𝑑𝑖𝑡𝑖𝑜𝑛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</m:oMath>
                </a14:m>
                <a:endParaRPr lang="en-GB" sz="18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40D130D-18ED-9DBE-7FC7-F9B4C9E5B00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7795" y="2088827"/>
                <a:ext cx="3304254" cy="2947415"/>
              </a:xfrm>
              <a:prstGeom prst="rect">
                <a:avLst/>
              </a:prstGeom>
              <a:blipFill>
                <a:blip r:embed="rId2"/>
                <a:stretch>
                  <a:fillRect l="-1533" r="-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91BE152-3797-AEFD-3E0A-7F015E2EE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51" y="2426510"/>
            <a:ext cx="6495847" cy="2614579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A6CC97-7A0D-A19D-645F-D7DB1179C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3" y="1585884"/>
            <a:ext cx="7279461" cy="36862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8E6FCE-1794-8BA1-182E-7AF308CBDE8E}"/>
                  </a:ext>
                </a:extLst>
              </p:cNvPr>
              <p:cNvSpPr txBox="1"/>
              <p:nvPr/>
            </p:nvSpPr>
            <p:spPr>
              <a:xfrm>
                <a:off x="531503" y="5026351"/>
                <a:ext cx="38096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dirty="0">
                    <a:solidFill>
                      <a:schemeClr val="bg1"/>
                    </a:solidFill>
                  </a:rPr>
                  <a:t>System </a:t>
                </a:r>
                <a:r>
                  <a:rPr lang="en-GB" dirty="0">
                    <a:solidFill>
                      <a:schemeClr val="bg1"/>
                    </a:solidFill>
                  </a:rPr>
                  <a:t>size scales</a:t>
                </a: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:r>
                  <a:rPr lang="en-GB" dirty="0">
                    <a:solidFill>
                      <a:schemeClr val="bg1"/>
                    </a:solidFill>
                  </a:rPr>
                  <a:t>with: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nl-NL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𝐴𝑣𝑒𝑟𝑎𝑔𝑒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𝐻𝑖𝑡𝑠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𝑃𝑒𝑟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𝑇𝑟𝑎𝑐𝑘</m:t>
                    </m:r>
                  </m:oMath>
                </a14:m>
                <a:endParaRPr lang="nl-NL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𝑝𝑎𝑟𝑡𝑖𝑐𝑙𝑒𝑠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𝑖𝑛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𝑑𝑒𝑡𝑒𝑐𝑡𝑜𝑟</m:t>
                    </m:r>
                  </m:oMath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8E6FCE-1794-8BA1-182E-7AF308CBD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03" y="5026351"/>
                <a:ext cx="3809610" cy="923330"/>
              </a:xfrm>
              <a:prstGeom prst="rect">
                <a:avLst/>
              </a:prstGeom>
              <a:blipFill>
                <a:blip r:embed="rId5"/>
                <a:stretch>
                  <a:fillRect l="-1329" t="-4110" b="-82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BBBDE067-C3D9-40C1-F765-2551C30E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B807ECAA-D2DC-713C-4E6D-F5657911A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14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7420B-BCF3-DCE6-8BB9-1F6821124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94134D-9D87-CAD5-DDF8-B9C238C2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BA33B-078E-FDAA-B642-BCBC5658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81" y="410068"/>
            <a:ext cx="3681429" cy="1444752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GB" sz="3600" dirty="0">
                <a:solidFill>
                  <a:srgbClr val="EBEBEB"/>
                </a:solidFill>
              </a:rPr>
              <a:t>HHL(</a:t>
            </a:r>
            <a:r>
              <a:rPr lang="en-GB" sz="3600" b="0" i="0" dirty="0">
                <a:solidFill>
                  <a:srgbClr val="EBEBEB"/>
                </a:solidFill>
                <a:effectLst/>
              </a:rPr>
              <a:t>Harrow–Hassidim–Lloyd</a:t>
            </a:r>
            <a:r>
              <a:rPr lang="en-GB" sz="3600" dirty="0">
                <a:solidFill>
                  <a:srgbClr val="EBEBEB"/>
                </a:solidFill>
              </a:rPr>
              <a:t>) algorithm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CC92D323-386D-0C11-4731-4783AFE8D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9F09CDA3-7AE0-20FE-C696-599F40D58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CC4E8C-6DFA-959F-546C-98C33B188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18938-A6E8-39C3-FBD9-EE475FE8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0B9D472-9B0F-512C-4177-FADC0EB0C2B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85138" y="2093674"/>
                <a:ext cx="3304254" cy="2947415"/>
              </a:xfrm>
              <a:prstGeom prst="rect">
                <a:avLst/>
              </a:prstGeom>
            </p:spPr>
            <p:txBody>
              <a:bodyPr rtlCol="0"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𝐴𝑆</m:t>
                      </m:r>
                      <m:r>
                        <a:rPr lang="nl-NL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18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1800" dirty="0">
                  <a:solidFill>
                    <a:srgbClr val="FFFFFF"/>
                  </a:solidFill>
                  <a:latin typeface="+mn-lt"/>
                </a:endParaRPr>
              </a:p>
              <a:p>
                <a:pPr marL="0" indent="0">
                  <a:buNone/>
                </a:pPr>
                <a:endParaRPr lang="en-GB" sz="18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r>
                  <a:rPr lang="en-GB" sz="1800" dirty="0">
                    <a:solidFill>
                      <a:srgbClr val="FFFFFF"/>
                    </a:solidFill>
                  </a:rPr>
                  <a:t>Classical Complexity: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1800" dirty="0">
                    <a:solidFill>
                      <a:srgbClr val="FFFFFF"/>
                    </a:solidFill>
                  </a:rPr>
                  <a:t>*</a:t>
                </a:r>
              </a:p>
              <a:p>
                <a:pPr marL="0" indent="0">
                  <a:buNone/>
                </a:pPr>
                <a:r>
                  <a:rPr lang="en-GB" sz="1800" dirty="0">
                    <a:solidFill>
                      <a:srgbClr val="FFFFFF"/>
                    </a:solidFill>
                  </a:rPr>
                  <a:t>HHL Complexity: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nl-NL" sz="18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𝜅</m:t>
                            </m:r>
                          </m:e>
                          <m:sup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1800" b="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nl-NL" sz="18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nl-NL" sz="1800" b="0" i="1" dirty="0">
                  <a:solidFill>
                    <a:srgbClr val="FFFF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𝑖𝑛𝑝𝑢𝑡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𝑚𝑎𝑡𝑟𝑖𝑥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𝑠𝑖𝑧𝑒</m:t>
                    </m:r>
                  </m:oMath>
                </a14:m>
                <a:endParaRPr lang="en-GB" sz="1800" dirty="0">
                  <a:solidFill>
                    <a:srgbClr val="FFFFFF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𝑐𝑜𝑛𝑑𝑖𝑡𝑖𝑜𝑛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8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𝑛𝑢𝑚𝑏𝑒𝑟</m:t>
                    </m:r>
                  </m:oMath>
                </a14:m>
                <a:endParaRPr lang="en-GB" sz="18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GB" sz="14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940D130D-18ED-9DBE-7FC7-F9B4C9E5B00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5138" y="2093674"/>
                <a:ext cx="3304254" cy="2947415"/>
              </a:xfrm>
              <a:prstGeom prst="rect">
                <a:avLst/>
              </a:prstGeom>
              <a:blipFill>
                <a:blip r:embed="rId2"/>
                <a:stretch>
                  <a:fillRect l="-1533" r="-7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702565F6-21D8-B1BB-305D-0A6D6B93D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451" y="2426510"/>
            <a:ext cx="6495847" cy="2614579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EA6C28-1F4A-84F7-DF5C-6A4B4E20C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643" y="1585884"/>
            <a:ext cx="7279461" cy="3686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2F7930-BA31-8ED0-0D12-4EE9C960399F}"/>
                  </a:ext>
                </a:extLst>
              </p:cNvPr>
              <p:cNvSpPr txBox="1"/>
              <p:nvPr/>
            </p:nvSpPr>
            <p:spPr>
              <a:xfrm>
                <a:off x="260815" y="5049304"/>
                <a:ext cx="48536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System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size scales</a:t>
                </a:r>
                <a:r>
                  <a:rPr kumimoji="0" lang="nl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with:</a:t>
                </a: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:r>
                  <a:rPr kumimoji="0" lang="nl-NL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nl-NL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n</m:t>
                    </m:r>
                    <m:r>
                      <a:rPr kumimoji="0" lang="nl-NL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nl-N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nl-N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nl-NL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kumimoji="0" lang="nl-NL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𝐴𝑣𝑒𝑟𝑎𝑔𝑒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𝐻𝑖𝑡𝑠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𝑃𝑒𝑟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𝑇𝑟𝑎𝑐𝑘</m:t>
                    </m:r>
                  </m:oMath>
                </a14:m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Cambria Math" panose="02040503050406030204" pitchFamily="18" charset="0"/>
                  <a:cs typeface="+mn-cs"/>
                </a:endParaRPr>
              </a:p>
              <a:p>
                <a:pPr marL="285750" marR="0" lvl="0" indent="-28575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Ø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𝑝𝑎𝑟𝑡𝑖𝑐𝑙𝑒𝑠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𝑖𝑛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nl-NL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𝑑𝑒𝑡𝑒𝑐𝑡𝑜𝑟</m:t>
                    </m:r>
                  </m:oMath>
                </a14:m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D8E6FCE-1794-8BA1-182E-7AF308CBDE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15" y="5049304"/>
                <a:ext cx="4853652" cy="923330"/>
              </a:xfrm>
              <a:prstGeom prst="rect">
                <a:avLst/>
              </a:prstGeom>
              <a:blipFill>
                <a:blip r:embed="rId5"/>
                <a:stretch>
                  <a:fillRect l="-1044" t="-2703" b="-81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E6500D08-FB08-3CEF-FD67-08A2A521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Xenofon Chiotopoulos                  				NNV (astro)particle physics fall meeting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5EC6ABF8-61D6-2584-5B81-FEDECCA4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08/11/24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9F17C5-FBFA-A537-B00E-B276EE0B60ED}"/>
              </a:ext>
            </a:extLst>
          </p:cNvPr>
          <p:cNvSpPr txBox="1"/>
          <p:nvPr/>
        </p:nvSpPr>
        <p:spPr>
          <a:xfrm>
            <a:off x="151561" y="2440232"/>
            <a:ext cx="4727291" cy="193899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GB" sz="4000" dirty="0"/>
              <a:t>Current Best IBM:</a:t>
            </a:r>
          </a:p>
          <a:p>
            <a:r>
              <a:rPr lang="en-GB" sz="4000" dirty="0"/>
              <a:t>			~3000 gates</a:t>
            </a:r>
          </a:p>
          <a:p>
            <a:r>
              <a:rPr lang="en-GB" sz="4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031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B22C1-AD47-7B79-4FE9-9AA4D3F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911" y="2375464"/>
            <a:ext cx="4397828" cy="21066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Challenges with HHL</a:t>
            </a:r>
          </a:p>
        </p:txBody>
      </p:sp>
      <p:pic>
        <p:nvPicPr>
          <p:cNvPr id="4" name="Picture 3" descr="A screenshot of a phone&#10;&#10;Description automatically generated">
            <a:extLst>
              <a:ext uri="{FF2B5EF4-FFF2-40B4-BE49-F238E27FC236}">
                <a16:creationId xmlns:a16="http://schemas.microsoft.com/office/drawing/2014/main" id="{CF45E8C1-0A3C-E243-9C3B-7F48150A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785" y="647698"/>
            <a:ext cx="5186694" cy="5562139"/>
          </a:xfrm>
          <a:prstGeom prst="rect">
            <a:avLst/>
          </a:prstGeom>
          <a:effectLst/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86516E5-D219-6F70-DF03-8C76C4C5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F630B443-E72E-813C-7110-8107F33B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8EF5E1DD-3927-D354-4BC9-753760BB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168391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" name="Picture 5" descr="Stock exchange numbers">
            <a:extLst>
              <a:ext uri="{FF2B5EF4-FFF2-40B4-BE49-F238E27FC236}">
                <a16:creationId xmlns:a16="http://schemas.microsoft.com/office/drawing/2014/main" id="{0DC65DC9-2ABB-B1A2-7A74-A96A1DE33E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2BC5D8-B7E5-0720-0A83-078E693D8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877" y="1735033"/>
            <a:ext cx="8359527" cy="33295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7200" dirty="0"/>
              <a:t>1-Bit Phase Estimation </a:t>
            </a:r>
            <a:br>
              <a:rPr lang="en-US" sz="7200" dirty="0"/>
            </a:br>
            <a:endParaRPr lang="en-US" sz="7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437330-03E3-4163-07C0-6DEA34982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 smtClean="0"/>
              <a:pPr defTabSz="914400"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6C817EAF-D4CE-002B-671C-E36B80A747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120BC82-E4F5-AD70-4805-949FB4B2E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1953725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09764-E669-E3E9-4C58-18533386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22FCDCD-41A7-C503-0FCD-08D944FDC9E9}"/>
              </a:ext>
            </a:extLst>
          </p:cNvPr>
          <p:cNvGrpSpPr/>
          <p:nvPr/>
        </p:nvGrpSpPr>
        <p:grpSpPr>
          <a:xfrm>
            <a:off x="2209800" y="538918"/>
            <a:ext cx="7772400" cy="5780164"/>
            <a:chOff x="2209800" y="538918"/>
            <a:chExt cx="7772400" cy="57801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B22A888-9E10-B9E5-AA78-E918B3C8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800" y="538918"/>
              <a:ext cx="7772400" cy="578016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BA57B95-9620-5395-7232-2EC7608CD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9366" y="2053510"/>
              <a:ext cx="493268" cy="34018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7CB007-0CC5-3BD9-1BB7-98B409B4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4003" y="1533691"/>
              <a:ext cx="276860" cy="2307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EDEC56F-57C0-DB7C-BE44-7BCE4B4AA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5815" y="1538816"/>
              <a:ext cx="3710518" cy="239183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1A4D61-B48A-C42E-FDB9-72FAB20FC73C}"/>
                </a:ext>
              </a:extLst>
            </p:cNvPr>
            <p:cNvCxnSpPr>
              <a:cxnSpLocks/>
            </p:cNvCxnSpPr>
            <p:nvPr/>
          </p:nvCxnSpPr>
          <p:spPr>
            <a:xfrm>
              <a:off x="3649134" y="1394881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FA107F0-A28A-AA59-9983-FB424201B700}"/>
                </a:ext>
              </a:extLst>
            </p:cNvPr>
            <p:cNvCxnSpPr>
              <a:cxnSpLocks/>
            </p:cNvCxnSpPr>
            <p:nvPr/>
          </p:nvCxnSpPr>
          <p:spPr>
            <a:xfrm>
              <a:off x="4445001" y="1394881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5A43D3-09EE-DCC4-8416-BDCDF16155BB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1394881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D8FE6D-E3E5-1D8C-3E92-A238D68AA46C}"/>
                </a:ext>
              </a:extLst>
            </p:cNvPr>
            <p:cNvCxnSpPr>
              <a:cxnSpLocks/>
            </p:cNvCxnSpPr>
            <p:nvPr/>
          </p:nvCxnSpPr>
          <p:spPr>
            <a:xfrm>
              <a:off x="6066000" y="1394880"/>
              <a:ext cx="0" cy="511200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0720521-C120-4682-ABF9-08C95651EA48}"/>
                </a:ext>
              </a:extLst>
            </p:cNvPr>
            <p:cNvCxnSpPr>
              <a:cxnSpLocks/>
            </p:cNvCxnSpPr>
            <p:nvPr/>
          </p:nvCxnSpPr>
          <p:spPr>
            <a:xfrm>
              <a:off x="6876000" y="1394880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DC57AE-C63B-1C58-9355-A468EFFE9F5D}"/>
                </a:ext>
              </a:extLst>
            </p:cNvPr>
            <p:cNvCxnSpPr>
              <a:cxnSpLocks/>
            </p:cNvCxnSpPr>
            <p:nvPr/>
          </p:nvCxnSpPr>
          <p:spPr>
            <a:xfrm>
              <a:off x="7687734" y="1394880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241C20-C293-34FA-AE3A-18399AF4B449}"/>
                </a:ext>
              </a:extLst>
            </p:cNvPr>
            <p:cNvCxnSpPr>
              <a:cxnSpLocks/>
            </p:cNvCxnSpPr>
            <p:nvPr/>
          </p:nvCxnSpPr>
          <p:spPr>
            <a:xfrm>
              <a:off x="8500534" y="1394880"/>
              <a:ext cx="0" cy="510119"/>
            </a:xfrm>
            <a:prstGeom prst="line">
              <a:avLst/>
            </a:prstGeom>
            <a:ln w="38100" cap="sq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995495F-8AE6-4F54-47AA-8B8D952B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55704" y="1538816"/>
              <a:ext cx="276860" cy="23071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068679-BEFD-9CB7-AA51-907508770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2534" y="1538816"/>
              <a:ext cx="276860" cy="230717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FF1A48B-3607-B23B-CB91-ECC680A83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1644" y="1534580"/>
              <a:ext cx="276860" cy="230717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3818290-B2F2-3E83-0E79-35C09FD46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2124" y="1534580"/>
              <a:ext cx="276860" cy="2307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D85DE3-B8F0-EF2F-33C4-4E00D7D3F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1258" y="1538816"/>
              <a:ext cx="276860" cy="23071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9AA3E1-B2B8-FD80-2185-140349C8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33400" y="1533691"/>
              <a:ext cx="276860" cy="23071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4266526-D235-B010-494C-05C94325C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7876" y="1534580"/>
              <a:ext cx="276860" cy="23071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3D2AC2E-9F97-2B91-C7D5-A9F16D7AE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29024" y="3629440"/>
              <a:ext cx="4864100" cy="54610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2B27E0D-7D26-85AB-1768-E6A4BED2C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65404" y="693849"/>
              <a:ext cx="4864100" cy="5461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8772B84-ABF7-1862-B9FC-565437BA2378}"/>
                </a:ext>
              </a:extLst>
            </p:cNvPr>
            <p:cNvSpPr txBox="1"/>
            <p:nvPr/>
          </p:nvSpPr>
          <p:spPr>
            <a:xfrm>
              <a:off x="3297158" y="698604"/>
              <a:ext cx="5605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+mj-lt"/>
                </a:rPr>
                <a:t>3-Bit Phase Estimation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BC08935-2EF5-26AE-C233-A4790CE92304}"/>
                </a:ext>
              </a:extLst>
            </p:cNvPr>
            <p:cNvSpPr txBox="1"/>
            <p:nvPr/>
          </p:nvSpPr>
          <p:spPr>
            <a:xfrm>
              <a:off x="3256848" y="3527265"/>
              <a:ext cx="5605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+mj-lt"/>
                </a:rPr>
                <a:t>1-Bit Phase Estimation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08C19DA-C1FA-35B1-2D4A-8CD771EAE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7083" y="5046133"/>
              <a:ext cx="5050794" cy="68817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9503F46-7073-01D6-1B0A-B09950D48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48024" y="5675538"/>
              <a:ext cx="4864100" cy="5461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024600-F4E7-2CC5-5109-41AF89687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53581" y="2343244"/>
              <a:ext cx="4864100" cy="5461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C1BB79F-4FA3-17F7-83AD-C83291726550}"/>
                </a:ext>
              </a:extLst>
            </p:cNvPr>
            <p:cNvSpPr txBox="1"/>
            <p:nvPr/>
          </p:nvSpPr>
          <p:spPr>
            <a:xfrm>
              <a:off x="3380863" y="2351710"/>
              <a:ext cx="5605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8 possible phase discretization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2B8958-1112-40A5-8FD1-9F5ACD6B57AD}"/>
                </a:ext>
              </a:extLst>
            </p:cNvPr>
            <p:cNvSpPr txBox="1"/>
            <p:nvPr/>
          </p:nvSpPr>
          <p:spPr>
            <a:xfrm>
              <a:off x="3265404" y="5213873"/>
              <a:ext cx="56050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bg1"/>
                  </a:solidFill>
                  <a:latin typeface="+mj-lt"/>
                </a:rPr>
                <a:t>Binary phase discretization </a:t>
              </a:r>
            </a:p>
          </p:txBody>
        </p:sp>
      </p:grp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560A8E89-2D49-5F8E-8DEA-A9046129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31" name="Footer Placeholder 7">
            <a:extLst>
              <a:ext uri="{FF2B5EF4-FFF2-40B4-BE49-F238E27FC236}">
                <a16:creationId xmlns:a16="http://schemas.microsoft.com/office/drawing/2014/main" id="{6CB71CF5-B3DF-6401-F5A9-041E69F9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426337004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146AD-6017-FF1B-93DF-FD431D53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1026" name="Picture 2" descr="Quantum Phase Estimation Algorithm | A Bit of Qubit">
            <a:extLst>
              <a:ext uri="{FF2B5EF4-FFF2-40B4-BE49-F238E27FC236}">
                <a16:creationId xmlns:a16="http://schemas.microsoft.com/office/drawing/2014/main" id="{D90214D5-48D6-FEED-E8D7-FD2E6F88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15" y="176298"/>
            <a:ext cx="7482625" cy="308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0BC443-B880-CBDF-A4C6-AE57529EF050}"/>
              </a:ext>
            </a:extLst>
          </p:cNvPr>
          <p:cNvSpPr txBox="1"/>
          <p:nvPr/>
        </p:nvSpPr>
        <p:spPr>
          <a:xfrm>
            <a:off x="425003" y="953037"/>
            <a:ext cx="208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N-Bit QPE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68B673-8940-1A2C-E8DB-5A87E49B9603}"/>
              </a:ext>
            </a:extLst>
          </p:cNvPr>
          <p:cNvSpPr txBox="1"/>
          <p:nvPr/>
        </p:nvSpPr>
        <p:spPr>
          <a:xfrm>
            <a:off x="425003" y="4870685"/>
            <a:ext cx="2086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1-Bit QPE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5C3051-AF0D-CF84-AA7F-3C572C8ED25D}"/>
              </a:ext>
            </a:extLst>
          </p:cNvPr>
          <p:cNvGrpSpPr/>
          <p:nvPr/>
        </p:nvGrpSpPr>
        <p:grpSpPr>
          <a:xfrm>
            <a:off x="3478429" y="3884308"/>
            <a:ext cx="6265596" cy="2649452"/>
            <a:chOff x="3476295" y="4032250"/>
            <a:chExt cx="6265596" cy="26494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9C5DFC6-3822-582D-450D-8A70073CA74D}"/>
                </a:ext>
              </a:extLst>
            </p:cNvPr>
            <p:cNvGrpSpPr/>
            <p:nvPr/>
          </p:nvGrpSpPr>
          <p:grpSpPr>
            <a:xfrm>
              <a:off x="3476295" y="4032250"/>
              <a:ext cx="6265596" cy="2649452"/>
              <a:chOff x="3476295" y="4032250"/>
              <a:chExt cx="6265596" cy="264945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A312B47-CB91-C862-D5C7-F9D3E0056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21927"/>
              <a:stretch/>
            </p:blipFill>
            <p:spPr>
              <a:xfrm>
                <a:off x="3476295" y="4142232"/>
                <a:ext cx="6265596" cy="2539470"/>
              </a:xfrm>
              <a:prstGeom prst="rect">
                <a:avLst/>
              </a:prstGeom>
            </p:spPr>
          </p:pic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83ECCBFE-4491-B8B6-58EC-C0A6590BB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10" t="3909"/>
              <a:stretch/>
            </p:blipFill>
            <p:spPr>
              <a:xfrm>
                <a:off x="3476295" y="4032250"/>
                <a:ext cx="6265596" cy="10998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6813D0B-FC8F-B246-1486-CEAC90D8A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3587"/>
              <a:stretch/>
            </p:blipFill>
            <p:spPr>
              <a:xfrm>
                <a:off x="7504572" y="4192697"/>
                <a:ext cx="1179409" cy="512318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1C352CF8-57F9-B474-8E56-D77FBABDB0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20731" b="4944"/>
              <a:stretch/>
            </p:blipFill>
            <p:spPr>
              <a:xfrm>
                <a:off x="7421141" y="4479069"/>
                <a:ext cx="1262840" cy="369023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79D05AB-4FDE-1C93-ABC2-DC3842C09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4129" y="4142232"/>
              <a:ext cx="450013" cy="286372"/>
            </a:xfrm>
            <a:prstGeom prst="rect">
              <a:avLst/>
            </a:prstGeom>
          </p:spPr>
        </p:pic>
      </p:grpSp>
      <p:sp>
        <p:nvSpPr>
          <p:cNvPr id="16" name="Date Placeholder 6">
            <a:extLst>
              <a:ext uri="{FF2B5EF4-FFF2-40B4-BE49-F238E27FC236}">
                <a16:creationId xmlns:a16="http://schemas.microsoft.com/office/drawing/2014/main" id="{DB458534-5DE3-DB77-1375-CFB24B453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57166A94-1995-68F9-0430-AD90ABAD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05548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B89E5C5-A037-45B3-9D37-3658914D4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CB93B0-521E-443D-9750-AFCFDDB3E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A1DAC79-DDBA-4382-9D43-6E5F685BE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5878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880F10-995F-4F01-A83B-7ECDB7BE7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D49266-1F08-40F2-B0E1-1D919DCB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AACA73D-178F-4CFC-99E3-9F4FCBBD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 descr="A 3d model of a building&#10;&#10;Description automatically generated">
            <a:extLst>
              <a:ext uri="{FF2B5EF4-FFF2-40B4-BE49-F238E27FC236}">
                <a16:creationId xmlns:a16="http://schemas.microsoft.com/office/drawing/2014/main" id="{1CE30D8D-7427-3020-F7CC-452A135374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20" y="9842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2B1435E-BAB8-43AB-AF6A-C15D437DC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002D2-2B1D-D416-A9E0-8BEDD65D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770154-5B22-1AB0-40C1-E30E42B01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206" y="20238"/>
            <a:ext cx="3988622" cy="1043178"/>
          </a:xfrm>
          <a:prstGeom prst="rect">
            <a:avLst/>
          </a:prstGeom>
        </p:spPr>
      </p:pic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779975D9-7F90-0230-0382-EF846513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052B6C7C-CD49-BED3-08C8-B35312FF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07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BC972-8E07-83F4-9DAE-1F54F195A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AC6BA-B22E-7E72-441F-CC857F89C4B7}"/>
              </a:ext>
            </a:extLst>
          </p:cNvPr>
          <p:cNvSpPr txBox="1"/>
          <p:nvPr/>
        </p:nvSpPr>
        <p:spPr>
          <a:xfrm>
            <a:off x="121731" y="113727"/>
            <a:ext cx="93240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Trying to solve our Phase Estimation Problem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200A0-E080-EF77-6249-C9E47CD21F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49" t="8151" r="21717" b="8073"/>
          <a:stretch/>
        </p:blipFill>
        <p:spPr>
          <a:xfrm>
            <a:off x="8001001" y="44642"/>
            <a:ext cx="1701682" cy="187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9DB77-A73E-4F73-E9EC-0B02EE3F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801" y="1923688"/>
            <a:ext cx="10208938" cy="4610072"/>
          </a:xfrm>
          <a:prstGeom prst="rect">
            <a:avLst/>
          </a:prstGeom>
        </p:spPr>
      </p:pic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4D5F1520-DD0B-8337-2CA3-132F0B54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31CF4D1-566C-F6B1-B362-8F99274E3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980243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997AA-1707-8FB4-22B9-C7A1ADD24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0162"/>
          </a:xfrm>
        </p:spPr>
        <p:txBody>
          <a:bodyPr/>
          <a:lstStyle/>
          <a:p>
            <a:r>
              <a:rPr lang="en-GB" dirty="0"/>
              <a:t>Output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D2118F-EA7E-4E8E-20F7-6F6528FFF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BE132-7F0B-47F7-80DD-2F5F83D49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96" y="1436549"/>
            <a:ext cx="8821096" cy="438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1D0AFB-8614-43EC-BB7A-E537898FDEB2}"/>
                  </a:ext>
                </a:extLst>
              </p:cNvPr>
              <p:cNvSpPr txBox="1"/>
              <p:nvPr/>
            </p:nvSpPr>
            <p:spPr>
              <a:xfrm>
                <a:off x="1675512" y="5903760"/>
                <a:ext cx="42230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𝐴𝑣𝑒𝑟𝑎𝑔𝑒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𝐻𝑖𝑡𝑠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𝑃𝑒𝑟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𝑇𝑟𝑎𝑐𝑘</m:t>
                    </m:r>
                  </m:oMath>
                </a14:m>
                <a:endParaRPr lang="nl-NL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nl-NL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𝐴𝑣𝑒𝑟𝑎𝑔𝑒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𝐻𝑖𝑡𝑠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𝑃𝑒𝑟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nl-NL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𝑇𝑟𝑎𝑐𝑘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A1D0AFB-8614-43EC-BB7A-E537898FDE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5512" y="5903760"/>
                <a:ext cx="4223004" cy="646331"/>
              </a:xfrm>
              <a:prstGeom prst="rect">
                <a:avLst/>
              </a:prstGeom>
              <a:blipFill>
                <a:blip r:embed="rId3"/>
                <a:stretch>
                  <a:fillRect l="-901" b="-1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F300608-10D9-5FEA-50B8-E00012CC7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97" y="1420218"/>
            <a:ext cx="8821095" cy="438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A2B48-4708-F8FF-C39B-4BD77B472E62}"/>
                  </a:ext>
                </a:extLst>
              </p:cNvPr>
              <p:cNvSpPr txBox="1"/>
              <p:nvPr/>
            </p:nvSpPr>
            <p:spPr>
              <a:xfrm>
                <a:off x="9271001" y="2545144"/>
                <a:ext cx="273060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0" dirty="0"/>
                  <a:t>Event with 1500 particles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4.8</m:t>
                        </m:r>
                      </m:sup>
                    </m:sSup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samples for 1-Bit     </a:t>
                </a:r>
                <a:endParaRPr lang="en-GB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DA2B48-4708-F8FF-C39B-4BD77B472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01" y="2545144"/>
                <a:ext cx="2730602" cy="923330"/>
              </a:xfrm>
              <a:prstGeom prst="rect">
                <a:avLst/>
              </a:prstGeom>
              <a:blipFill>
                <a:blip r:embed="rId5"/>
                <a:stretch>
                  <a:fillRect l="-1389" t="-2703" b="-9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12D8D-914B-B2D0-29BA-D0777EE9FC80}"/>
                  </a:ext>
                </a:extLst>
              </p:cNvPr>
              <p:cNvSpPr txBox="1"/>
              <p:nvPr/>
            </p:nvSpPr>
            <p:spPr>
              <a:xfrm>
                <a:off x="9271001" y="4087242"/>
                <a:ext cx="2730602" cy="946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GB" b="0" dirty="0"/>
                  <a:t>Event with 1500 particles needs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8.6</m:t>
                        </m:r>
                      </m:sup>
                    </m:sSup>
                  </m:oMath>
                </a14:m>
                <a:r>
                  <a: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>
                    <a:ea typeface="Cambria Math" panose="02040503050406030204" pitchFamily="18" charset="0"/>
                  </a:rPr>
                  <a:t>samples for HHL     </a:t>
                </a:r>
                <a:endParaRPr lang="en-GB" i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1F12D8D-914B-B2D0-29BA-D0777EE9F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1001" y="4087242"/>
                <a:ext cx="2730602" cy="946991"/>
              </a:xfrm>
              <a:prstGeom prst="rect">
                <a:avLst/>
              </a:prstGeom>
              <a:blipFill>
                <a:blip r:embed="rId6"/>
                <a:stretch>
                  <a:fillRect l="-1389" t="-2632" b="-65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3966906D-AD1B-A4CD-F6E5-F44F577AA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190965F6-103E-E156-BF3B-F007F93AA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78188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B325C-3E35-45CF-9D07-3BCB281F3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832CC-9196-C896-9FBE-DBE3AB89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318" y="76200"/>
            <a:ext cx="3352375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Qubit Reduction</a:t>
            </a:r>
          </a:p>
        </p:txBody>
      </p:sp>
      <p:sp>
        <p:nvSpPr>
          <p:cNvPr id="34" name="Freeform 36">
            <a:extLst>
              <a:ext uri="{FF2B5EF4-FFF2-40B4-BE49-F238E27FC236}">
                <a16:creationId xmlns:a16="http://schemas.microsoft.com/office/drawing/2014/main" id="{C24BEC42-AFF3-40D1-93A2-A27A42E1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608F427C-1EC9-4280-9367-F2B3AA063E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809954" cy="6858000"/>
          </a:xfrm>
          <a:custGeom>
            <a:avLst/>
            <a:gdLst>
              <a:gd name="connsiteX0" fmla="*/ 6465239 w 7809954"/>
              <a:gd name="connsiteY0" fmla="*/ 0 h 6858000"/>
              <a:gd name="connsiteX1" fmla="*/ 7808777 w 7809954"/>
              <a:gd name="connsiteY1" fmla="*/ 0 h 6858000"/>
              <a:gd name="connsiteX2" fmla="*/ 7783732 w 7809954"/>
              <a:gd name="connsiteY2" fmla="*/ 155676 h 6858000"/>
              <a:gd name="connsiteX3" fmla="*/ 7759863 w 7809954"/>
              <a:gd name="connsiteY3" fmla="*/ 310667 h 6858000"/>
              <a:gd name="connsiteX4" fmla="*/ 7736499 w 7809954"/>
              <a:gd name="connsiteY4" fmla="*/ 466344 h 6858000"/>
              <a:gd name="connsiteX5" fmla="*/ 7716496 w 7809954"/>
              <a:gd name="connsiteY5" fmla="*/ 622706 h 6858000"/>
              <a:gd name="connsiteX6" fmla="*/ 7696325 w 7809954"/>
              <a:gd name="connsiteY6" fmla="*/ 778383 h 6858000"/>
              <a:gd name="connsiteX7" fmla="*/ 7677499 w 7809954"/>
              <a:gd name="connsiteY7" fmla="*/ 934745 h 6858000"/>
              <a:gd name="connsiteX8" fmla="*/ 7661363 w 7809954"/>
              <a:gd name="connsiteY8" fmla="*/ 1089050 h 6858000"/>
              <a:gd name="connsiteX9" fmla="*/ 7646067 w 7809954"/>
              <a:gd name="connsiteY9" fmla="*/ 1245413 h 6858000"/>
              <a:gd name="connsiteX10" fmla="*/ 7632115 w 7809954"/>
              <a:gd name="connsiteY10" fmla="*/ 1401089 h 6858000"/>
              <a:gd name="connsiteX11" fmla="*/ 7620013 w 7809954"/>
              <a:gd name="connsiteY11" fmla="*/ 1554023 h 6858000"/>
              <a:gd name="connsiteX12" fmla="*/ 7607910 w 7809954"/>
              <a:gd name="connsiteY12" fmla="*/ 1709013 h 6858000"/>
              <a:gd name="connsiteX13" fmla="*/ 7597825 w 7809954"/>
              <a:gd name="connsiteY13" fmla="*/ 1861947 h 6858000"/>
              <a:gd name="connsiteX14" fmla="*/ 7589925 w 7809954"/>
              <a:gd name="connsiteY14" fmla="*/ 2014880 h 6858000"/>
              <a:gd name="connsiteX15" fmla="*/ 7581688 w 7809954"/>
              <a:gd name="connsiteY15" fmla="*/ 2167128 h 6858000"/>
              <a:gd name="connsiteX16" fmla="*/ 7574797 w 7809954"/>
              <a:gd name="connsiteY16" fmla="*/ 2318004 h 6858000"/>
              <a:gd name="connsiteX17" fmla="*/ 7569922 w 7809954"/>
              <a:gd name="connsiteY17" fmla="*/ 2467508 h 6858000"/>
              <a:gd name="connsiteX18" fmla="*/ 7565720 w 7809954"/>
              <a:gd name="connsiteY18" fmla="*/ 2617013 h 6858000"/>
              <a:gd name="connsiteX19" fmla="*/ 7561686 w 7809954"/>
              <a:gd name="connsiteY19" fmla="*/ 2765145 h 6858000"/>
              <a:gd name="connsiteX20" fmla="*/ 7559837 w 7809954"/>
              <a:gd name="connsiteY20" fmla="*/ 2911221 h 6858000"/>
              <a:gd name="connsiteX21" fmla="*/ 7557820 w 7809954"/>
              <a:gd name="connsiteY21" fmla="*/ 3057296 h 6858000"/>
              <a:gd name="connsiteX22" fmla="*/ 7556811 w 7809954"/>
              <a:gd name="connsiteY22" fmla="*/ 3201314 h 6858000"/>
              <a:gd name="connsiteX23" fmla="*/ 7557820 w 7809954"/>
              <a:gd name="connsiteY23" fmla="*/ 3343960 h 6858000"/>
              <a:gd name="connsiteX24" fmla="*/ 7557820 w 7809954"/>
              <a:gd name="connsiteY24" fmla="*/ 3485235 h 6858000"/>
              <a:gd name="connsiteX25" fmla="*/ 7559837 w 7809954"/>
              <a:gd name="connsiteY25" fmla="*/ 3625138 h 6858000"/>
              <a:gd name="connsiteX26" fmla="*/ 7562862 w 7809954"/>
              <a:gd name="connsiteY26" fmla="*/ 3762298 h 6858000"/>
              <a:gd name="connsiteX27" fmla="*/ 7565720 w 7809954"/>
              <a:gd name="connsiteY27" fmla="*/ 3898087 h 6858000"/>
              <a:gd name="connsiteX28" fmla="*/ 7568914 w 7809954"/>
              <a:gd name="connsiteY28" fmla="*/ 4031132 h 6858000"/>
              <a:gd name="connsiteX29" fmla="*/ 7573788 w 7809954"/>
              <a:gd name="connsiteY29" fmla="*/ 4163491 h 6858000"/>
              <a:gd name="connsiteX30" fmla="*/ 7578999 w 7809954"/>
              <a:gd name="connsiteY30" fmla="*/ 4293793 h 6858000"/>
              <a:gd name="connsiteX31" fmla="*/ 7583705 w 7809954"/>
              <a:gd name="connsiteY31" fmla="*/ 4421352 h 6858000"/>
              <a:gd name="connsiteX32" fmla="*/ 7596985 w 7809954"/>
              <a:gd name="connsiteY32" fmla="*/ 4670298 h 6858000"/>
              <a:gd name="connsiteX33" fmla="*/ 7611104 w 7809954"/>
              <a:gd name="connsiteY33" fmla="*/ 4908956 h 6858000"/>
              <a:gd name="connsiteX34" fmla="*/ 7625896 w 7809954"/>
              <a:gd name="connsiteY34" fmla="*/ 5138013 h 6858000"/>
              <a:gd name="connsiteX35" fmla="*/ 7642201 w 7809954"/>
              <a:gd name="connsiteY35" fmla="*/ 5354726 h 6858000"/>
              <a:gd name="connsiteX36" fmla="*/ 7659178 w 7809954"/>
              <a:gd name="connsiteY36" fmla="*/ 5561838 h 6858000"/>
              <a:gd name="connsiteX37" fmla="*/ 7677499 w 7809954"/>
              <a:gd name="connsiteY37" fmla="*/ 5753862 h 6858000"/>
              <a:gd name="connsiteX38" fmla="*/ 7695485 w 7809954"/>
              <a:gd name="connsiteY38" fmla="*/ 5934227 h 6858000"/>
              <a:gd name="connsiteX39" fmla="*/ 7713470 w 7809954"/>
              <a:gd name="connsiteY39" fmla="*/ 6100191 h 6858000"/>
              <a:gd name="connsiteX40" fmla="*/ 7730447 w 7809954"/>
              <a:gd name="connsiteY40" fmla="*/ 6252438 h 6858000"/>
              <a:gd name="connsiteX41" fmla="*/ 7746584 w 7809954"/>
              <a:gd name="connsiteY41" fmla="*/ 6387541 h 6858000"/>
              <a:gd name="connsiteX42" fmla="*/ 7761880 w 7809954"/>
              <a:gd name="connsiteY42" fmla="*/ 6509613 h 6858000"/>
              <a:gd name="connsiteX43" fmla="*/ 7774655 w 7809954"/>
              <a:gd name="connsiteY43" fmla="*/ 6612483 h 6858000"/>
              <a:gd name="connsiteX44" fmla="*/ 7786757 w 7809954"/>
              <a:gd name="connsiteY44" fmla="*/ 6698894 h 6858000"/>
              <a:gd name="connsiteX45" fmla="*/ 7804071 w 7809954"/>
              <a:gd name="connsiteY45" fmla="*/ 6817538 h 6858000"/>
              <a:gd name="connsiteX46" fmla="*/ 7809954 w 7809954"/>
              <a:gd name="connsiteY46" fmla="*/ 6858000 h 6858000"/>
              <a:gd name="connsiteX47" fmla="*/ 7157124 w 7809954"/>
              <a:gd name="connsiteY47" fmla="*/ 6858000 h 6858000"/>
              <a:gd name="connsiteX48" fmla="*/ 7157124 w 7809954"/>
              <a:gd name="connsiteY48" fmla="*/ 6858000 h 6858000"/>
              <a:gd name="connsiteX49" fmla="*/ 0 w 7809954"/>
              <a:gd name="connsiteY49" fmla="*/ 6858000 h 6858000"/>
              <a:gd name="connsiteX50" fmla="*/ 0 w 7809954"/>
              <a:gd name="connsiteY50" fmla="*/ 0 h 6858000"/>
              <a:gd name="connsiteX51" fmla="*/ 6465239 w 7809954"/>
              <a:gd name="connsiteY5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7809954" h="6858000">
                <a:moveTo>
                  <a:pt x="6465239" y="0"/>
                </a:moveTo>
                <a:lnTo>
                  <a:pt x="7808777" y="0"/>
                </a:lnTo>
                <a:lnTo>
                  <a:pt x="7783732" y="155676"/>
                </a:lnTo>
                <a:lnTo>
                  <a:pt x="7759863" y="310667"/>
                </a:lnTo>
                <a:lnTo>
                  <a:pt x="7736499" y="466344"/>
                </a:lnTo>
                <a:lnTo>
                  <a:pt x="7716496" y="622706"/>
                </a:lnTo>
                <a:lnTo>
                  <a:pt x="7696325" y="778383"/>
                </a:lnTo>
                <a:lnTo>
                  <a:pt x="7677499" y="934745"/>
                </a:lnTo>
                <a:lnTo>
                  <a:pt x="7661363" y="1089050"/>
                </a:lnTo>
                <a:lnTo>
                  <a:pt x="7646067" y="1245413"/>
                </a:lnTo>
                <a:lnTo>
                  <a:pt x="7632115" y="1401089"/>
                </a:lnTo>
                <a:lnTo>
                  <a:pt x="7620013" y="1554023"/>
                </a:lnTo>
                <a:lnTo>
                  <a:pt x="7607910" y="1709013"/>
                </a:lnTo>
                <a:lnTo>
                  <a:pt x="7597825" y="1861947"/>
                </a:lnTo>
                <a:lnTo>
                  <a:pt x="7589925" y="2014880"/>
                </a:lnTo>
                <a:lnTo>
                  <a:pt x="7581688" y="2167128"/>
                </a:lnTo>
                <a:lnTo>
                  <a:pt x="7574797" y="2318004"/>
                </a:lnTo>
                <a:lnTo>
                  <a:pt x="7569922" y="2467508"/>
                </a:lnTo>
                <a:lnTo>
                  <a:pt x="7565720" y="2617013"/>
                </a:lnTo>
                <a:lnTo>
                  <a:pt x="7561686" y="2765145"/>
                </a:lnTo>
                <a:lnTo>
                  <a:pt x="7559837" y="2911221"/>
                </a:lnTo>
                <a:lnTo>
                  <a:pt x="7557820" y="3057296"/>
                </a:lnTo>
                <a:lnTo>
                  <a:pt x="7556811" y="3201314"/>
                </a:lnTo>
                <a:lnTo>
                  <a:pt x="7557820" y="3343960"/>
                </a:lnTo>
                <a:lnTo>
                  <a:pt x="7557820" y="3485235"/>
                </a:lnTo>
                <a:lnTo>
                  <a:pt x="7559837" y="3625138"/>
                </a:lnTo>
                <a:lnTo>
                  <a:pt x="7562862" y="3762298"/>
                </a:lnTo>
                <a:lnTo>
                  <a:pt x="7565720" y="3898087"/>
                </a:lnTo>
                <a:lnTo>
                  <a:pt x="7568914" y="4031132"/>
                </a:lnTo>
                <a:lnTo>
                  <a:pt x="7573788" y="4163491"/>
                </a:lnTo>
                <a:lnTo>
                  <a:pt x="7578999" y="4293793"/>
                </a:lnTo>
                <a:lnTo>
                  <a:pt x="7583705" y="4421352"/>
                </a:lnTo>
                <a:lnTo>
                  <a:pt x="7596985" y="4670298"/>
                </a:lnTo>
                <a:lnTo>
                  <a:pt x="7611104" y="4908956"/>
                </a:lnTo>
                <a:lnTo>
                  <a:pt x="7625896" y="5138013"/>
                </a:lnTo>
                <a:lnTo>
                  <a:pt x="7642201" y="5354726"/>
                </a:lnTo>
                <a:lnTo>
                  <a:pt x="7659178" y="5561838"/>
                </a:lnTo>
                <a:lnTo>
                  <a:pt x="7677499" y="5753862"/>
                </a:lnTo>
                <a:lnTo>
                  <a:pt x="7695485" y="5934227"/>
                </a:lnTo>
                <a:lnTo>
                  <a:pt x="7713470" y="6100191"/>
                </a:lnTo>
                <a:lnTo>
                  <a:pt x="7730447" y="6252438"/>
                </a:lnTo>
                <a:lnTo>
                  <a:pt x="7746584" y="6387541"/>
                </a:lnTo>
                <a:lnTo>
                  <a:pt x="7761880" y="6509613"/>
                </a:lnTo>
                <a:lnTo>
                  <a:pt x="7774655" y="6612483"/>
                </a:lnTo>
                <a:lnTo>
                  <a:pt x="7786757" y="6698894"/>
                </a:lnTo>
                <a:lnTo>
                  <a:pt x="7804071" y="6817538"/>
                </a:lnTo>
                <a:lnTo>
                  <a:pt x="7809954" y="6858000"/>
                </a:lnTo>
                <a:lnTo>
                  <a:pt x="7157124" y="6858000"/>
                </a:lnTo>
                <a:lnTo>
                  <a:pt x="7157124" y="6858000"/>
                </a:lnTo>
                <a:lnTo>
                  <a:pt x="0" y="6858000"/>
                </a:lnTo>
                <a:lnTo>
                  <a:pt x="0" y="0"/>
                </a:lnTo>
                <a:lnTo>
                  <a:pt x="646523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8810A7-E114-447A-A7D6-69B27CFB5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B77E-5717-279E-B2BF-BE599409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graph with a blue line&#10;&#10;Description automatically generated">
            <a:extLst>
              <a:ext uri="{FF2B5EF4-FFF2-40B4-BE49-F238E27FC236}">
                <a16:creationId xmlns:a16="http://schemas.microsoft.com/office/drawing/2014/main" id="{76A8C836-A588-8ED2-76A7-530EA3DF5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313" y="253752"/>
            <a:ext cx="6270662" cy="4138635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3B1334-D36E-B2D2-610F-A91A783ED0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5826662"/>
                  </p:ext>
                </p:extLst>
              </p:nvPr>
            </p:nvGraphicFramePr>
            <p:xfrm>
              <a:off x="614314" y="5002910"/>
              <a:ext cx="6270663" cy="955104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899584">
                      <a:extLst>
                        <a:ext uri="{9D8B030D-6E8A-4147-A177-3AD203B41FA5}">
                          <a16:colId xmlns:a16="http://schemas.microsoft.com/office/drawing/2014/main" val="1466933144"/>
                        </a:ext>
                      </a:extLst>
                    </a:gridCol>
                    <a:gridCol w="518466">
                      <a:extLst>
                        <a:ext uri="{9D8B030D-6E8A-4147-A177-3AD203B41FA5}">
                          <a16:colId xmlns:a16="http://schemas.microsoft.com/office/drawing/2014/main" val="2202560355"/>
                        </a:ext>
                      </a:extLst>
                    </a:gridCol>
                    <a:gridCol w="534408">
                      <a:extLst>
                        <a:ext uri="{9D8B030D-6E8A-4147-A177-3AD203B41FA5}">
                          <a16:colId xmlns:a16="http://schemas.microsoft.com/office/drawing/2014/main" val="3711516706"/>
                        </a:ext>
                      </a:extLst>
                    </a:gridCol>
                    <a:gridCol w="570034">
                      <a:extLst>
                        <a:ext uri="{9D8B030D-6E8A-4147-A177-3AD203B41FA5}">
                          <a16:colId xmlns:a16="http://schemas.microsoft.com/office/drawing/2014/main" val="463896847"/>
                        </a:ext>
                      </a:extLst>
                    </a:gridCol>
                    <a:gridCol w="596754">
                      <a:extLst>
                        <a:ext uri="{9D8B030D-6E8A-4147-A177-3AD203B41FA5}">
                          <a16:colId xmlns:a16="http://schemas.microsoft.com/office/drawing/2014/main" val="1170457375"/>
                        </a:ext>
                      </a:extLst>
                    </a:gridCol>
                    <a:gridCol w="605662">
                      <a:extLst>
                        <a:ext uri="{9D8B030D-6E8A-4147-A177-3AD203B41FA5}">
                          <a16:colId xmlns:a16="http://schemas.microsoft.com/office/drawing/2014/main" val="3275845950"/>
                        </a:ext>
                      </a:extLst>
                    </a:gridCol>
                    <a:gridCol w="587848">
                      <a:extLst>
                        <a:ext uri="{9D8B030D-6E8A-4147-A177-3AD203B41FA5}">
                          <a16:colId xmlns:a16="http://schemas.microsoft.com/office/drawing/2014/main" val="3280496412"/>
                        </a:ext>
                      </a:extLst>
                    </a:gridCol>
                    <a:gridCol w="587847">
                      <a:extLst>
                        <a:ext uri="{9D8B030D-6E8A-4147-A177-3AD203B41FA5}">
                          <a16:colId xmlns:a16="http://schemas.microsoft.com/office/drawing/2014/main" val="4152578592"/>
                        </a:ext>
                      </a:extLst>
                    </a:gridCol>
                    <a:gridCol w="614569">
                      <a:extLst>
                        <a:ext uri="{9D8B030D-6E8A-4147-A177-3AD203B41FA5}">
                          <a16:colId xmlns:a16="http://schemas.microsoft.com/office/drawing/2014/main" val="2933807580"/>
                        </a:ext>
                      </a:extLst>
                    </a:gridCol>
                    <a:gridCol w="755491">
                      <a:extLst>
                        <a:ext uri="{9D8B030D-6E8A-4147-A177-3AD203B41FA5}">
                          <a16:colId xmlns:a16="http://schemas.microsoft.com/office/drawing/2014/main" val="240664965"/>
                        </a:ext>
                      </a:extLst>
                    </a:gridCol>
                  </a:tblGrid>
                  <a:tr h="305975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𝟓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𝟔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𝟕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GB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nl-NL" b="1" i="1" smtClean="0">
                                        <a:latin typeface="Cambria Math" panose="02040503050406030204" pitchFamily="18" charset="0"/>
                                      </a:rPr>
                                      <m:t>𝟗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19643434"/>
                      </a:ext>
                    </a:extLst>
                  </a:tr>
                  <a:tr h="471287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Particles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83865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1D3B1334-D36E-B2D2-610F-A91A783ED0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65826662"/>
                  </p:ext>
                </p:extLst>
              </p:nvPr>
            </p:nvGraphicFramePr>
            <p:xfrm>
              <a:off x="614314" y="5002910"/>
              <a:ext cx="6270663" cy="955104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899584">
                      <a:extLst>
                        <a:ext uri="{9D8B030D-6E8A-4147-A177-3AD203B41FA5}">
                          <a16:colId xmlns:a16="http://schemas.microsoft.com/office/drawing/2014/main" val="1466933144"/>
                        </a:ext>
                      </a:extLst>
                    </a:gridCol>
                    <a:gridCol w="518466">
                      <a:extLst>
                        <a:ext uri="{9D8B030D-6E8A-4147-A177-3AD203B41FA5}">
                          <a16:colId xmlns:a16="http://schemas.microsoft.com/office/drawing/2014/main" val="2202560355"/>
                        </a:ext>
                      </a:extLst>
                    </a:gridCol>
                    <a:gridCol w="534408">
                      <a:extLst>
                        <a:ext uri="{9D8B030D-6E8A-4147-A177-3AD203B41FA5}">
                          <a16:colId xmlns:a16="http://schemas.microsoft.com/office/drawing/2014/main" val="3711516706"/>
                        </a:ext>
                      </a:extLst>
                    </a:gridCol>
                    <a:gridCol w="570034">
                      <a:extLst>
                        <a:ext uri="{9D8B030D-6E8A-4147-A177-3AD203B41FA5}">
                          <a16:colId xmlns:a16="http://schemas.microsoft.com/office/drawing/2014/main" val="463896847"/>
                        </a:ext>
                      </a:extLst>
                    </a:gridCol>
                    <a:gridCol w="596754">
                      <a:extLst>
                        <a:ext uri="{9D8B030D-6E8A-4147-A177-3AD203B41FA5}">
                          <a16:colId xmlns:a16="http://schemas.microsoft.com/office/drawing/2014/main" val="1170457375"/>
                        </a:ext>
                      </a:extLst>
                    </a:gridCol>
                    <a:gridCol w="605662">
                      <a:extLst>
                        <a:ext uri="{9D8B030D-6E8A-4147-A177-3AD203B41FA5}">
                          <a16:colId xmlns:a16="http://schemas.microsoft.com/office/drawing/2014/main" val="3275845950"/>
                        </a:ext>
                      </a:extLst>
                    </a:gridCol>
                    <a:gridCol w="587848">
                      <a:extLst>
                        <a:ext uri="{9D8B030D-6E8A-4147-A177-3AD203B41FA5}">
                          <a16:colId xmlns:a16="http://schemas.microsoft.com/office/drawing/2014/main" val="3280496412"/>
                        </a:ext>
                      </a:extLst>
                    </a:gridCol>
                    <a:gridCol w="587847">
                      <a:extLst>
                        <a:ext uri="{9D8B030D-6E8A-4147-A177-3AD203B41FA5}">
                          <a16:colId xmlns:a16="http://schemas.microsoft.com/office/drawing/2014/main" val="4152578592"/>
                        </a:ext>
                      </a:extLst>
                    </a:gridCol>
                    <a:gridCol w="614569">
                      <a:extLst>
                        <a:ext uri="{9D8B030D-6E8A-4147-A177-3AD203B41FA5}">
                          <a16:colId xmlns:a16="http://schemas.microsoft.com/office/drawing/2014/main" val="2933807580"/>
                        </a:ext>
                      </a:extLst>
                    </a:gridCol>
                    <a:gridCol w="755491">
                      <a:extLst>
                        <a:ext uri="{9D8B030D-6E8A-4147-A177-3AD203B41FA5}">
                          <a16:colId xmlns:a16="http://schemas.microsoft.com/office/drawing/2014/main" val="240664965"/>
                        </a:ext>
                      </a:extLst>
                    </a:gridCol>
                  </a:tblGrid>
                  <a:tr h="375984"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175610" r="-939024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269048" r="-816667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344444" r="-662222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425532" r="-534043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514583" r="-422917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641304" r="-341304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725532" r="-234043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808333" r="-129167" b="-1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7"/>
                          <a:stretch>
                            <a:fillRect l="-726667" r="-3333" b="-16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964343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Particles</a:t>
                          </a:r>
                        </a:p>
                        <a:p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5000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GB" sz="1400" dirty="0"/>
                            <a:t>15811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83865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19BE394-D998-4427-D4A8-C6C966490882}"/>
              </a:ext>
            </a:extLst>
          </p:cNvPr>
          <p:cNvSpPr txBox="1"/>
          <p:nvPr/>
        </p:nvSpPr>
        <p:spPr>
          <a:xfrm>
            <a:off x="472915" y="5967708"/>
            <a:ext cx="33704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*5 Hits Per Track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568971-AA72-A467-5FFA-22EC07BF4A55}"/>
                  </a:ext>
                </a:extLst>
              </p:cNvPr>
              <p:cNvSpPr txBox="1"/>
              <p:nvPr/>
            </p:nvSpPr>
            <p:spPr>
              <a:xfrm>
                <a:off x="7499288" y="4397424"/>
                <a:ext cx="4389120" cy="590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90000"/>
                  </a:lnSpc>
                  <a:buFont typeface="Wingdings" pitchFamily="2" charset="2"/>
                  <a:buChar char="Ø"/>
                </a:pP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nl-NL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qubits for HHL</a:t>
                </a:r>
              </a:p>
              <a:p>
                <a:pPr marL="742950" lvl="1" indent="-285750">
                  <a:lnSpc>
                    <a:spcPct val="90000"/>
                  </a:lnSpc>
                  <a:buFont typeface="Wingdings" pitchFamily="2" charset="2"/>
                  <a:buChar char="Ø"/>
                </a:pPr>
                <a:r>
                  <a:rPr lang="nl-NL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nl-NL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b="0" i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nl-NL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GB" dirty="0">
                    <a:solidFill>
                      <a:schemeClr val="bg1"/>
                    </a:solidFill>
                  </a:rPr>
                  <a:t> qubits for 1-Bit HHL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568971-AA72-A467-5FFA-22EC07BF4A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288" y="4397424"/>
                <a:ext cx="4389120" cy="590931"/>
              </a:xfrm>
              <a:prstGeom prst="rect">
                <a:avLst/>
              </a:prstGeom>
              <a:blipFill>
                <a:blip r:embed="rId8"/>
                <a:stretch>
                  <a:fillRect t="-10638" b="-170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4EA0AB8E-2D7E-D3D9-D949-D4385D9F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4F121029-CBD7-9E8C-E1F4-8CB1C262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025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5120-C590-6F25-0A0B-1E3D057198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0" t="4197" r="1154" b="6259"/>
          <a:stretch/>
        </p:blipFill>
        <p:spPr>
          <a:xfrm>
            <a:off x="502339" y="2232694"/>
            <a:ext cx="11392118" cy="28921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146C7E-55DF-A1B3-6764-30F2074E36E5}"/>
              </a:ext>
            </a:extLst>
          </p:cNvPr>
          <p:cNvSpPr txBox="1"/>
          <p:nvPr/>
        </p:nvSpPr>
        <p:spPr>
          <a:xfrm>
            <a:off x="121731" y="113727"/>
            <a:ext cx="10230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Solving our Phase Estimation Problem</a:t>
            </a:r>
          </a:p>
          <a:p>
            <a:r>
              <a:rPr lang="en-GB" sz="3600" dirty="0"/>
              <a:t>1-Bit Phase Estimation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8F57F66-41D2-32F6-6012-CE749690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8B494-AAE5-D82B-53E1-87A6AA504E05}"/>
              </a:ext>
            </a:extLst>
          </p:cNvPr>
          <p:cNvSpPr txBox="1"/>
          <p:nvPr/>
        </p:nvSpPr>
        <p:spPr>
          <a:xfrm>
            <a:off x="2216149" y="5498592"/>
            <a:ext cx="775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Achieved through circuit optimization and 1-bit phase estimation</a:t>
            </a:r>
          </a:p>
          <a:p>
            <a:endParaRPr lang="en-GB" dirty="0"/>
          </a:p>
          <a:p>
            <a:r>
              <a:rPr lang="en-GB" dirty="0"/>
              <a:t>* Represents the 1-Bit Phase estimation results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7C8817-336C-9874-E16B-25B3875EF6E8}"/>
              </a:ext>
            </a:extLst>
          </p:cNvPr>
          <p:cNvSpPr/>
          <p:nvPr/>
        </p:nvSpPr>
        <p:spPr>
          <a:xfrm>
            <a:off x="3922776" y="2232694"/>
            <a:ext cx="3118103" cy="2904992"/>
          </a:xfrm>
          <a:prstGeom prst="rect">
            <a:avLst/>
          </a:prstGeom>
          <a:solidFill>
            <a:srgbClr val="D2E200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5B0C6-9787-1DF9-57E1-31AD641B710D}"/>
              </a:ext>
            </a:extLst>
          </p:cNvPr>
          <p:cNvSpPr/>
          <p:nvPr/>
        </p:nvSpPr>
        <p:spPr>
          <a:xfrm>
            <a:off x="7040880" y="2232694"/>
            <a:ext cx="4853577" cy="2904992"/>
          </a:xfrm>
          <a:prstGeom prst="rect">
            <a:avLst/>
          </a:prstGeom>
          <a:solidFill>
            <a:srgbClr val="F700E6">
              <a:alpha val="4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0ADF85D8-C007-974E-706F-7A97809BC3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24CEF924-0B53-4516-2B66-3EC124797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633662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AA2C49-3342-5EB4-6878-CA60DB0F0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530" y="214685"/>
            <a:ext cx="12530409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ECDF6-7DC4-AC90-5F27-7180F5AA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B415AC-50EB-8E72-A7FD-1E029975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21" y="5608488"/>
            <a:ext cx="8173050" cy="4233582"/>
          </a:xfrm>
        </p:spPr>
        <p:txBody>
          <a:bodyPr/>
          <a:lstStyle/>
          <a:p>
            <a:r>
              <a:rPr lang="en-GB" dirty="0"/>
              <a:t>Largest Simulated Event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F5577A1D-0ABC-7B88-BFA2-BF413D571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A0B54B9-A3BF-8C2C-9380-8DCBE8766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4282631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3F4807A-5068-4492-8025-D75F320E9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10300-91E1-1C16-7922-37663F7A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837" y="1325880"/>
            <a:ext cx="3543464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rgbClr val="EBEBEB"/>
                </a:solidFill>
              </a:rPr>
              <a:t>Largest Simulated Event</a:t>
            </a:r>
            <a:br>
              <a:rPr lang="en-US" sz="4800">
                <a:solidFill>
                  <a:srgbClr val="EBEBEB"/>
                </a:solidFill>
              </a:rPr>
            </a:br>
            <a:r>
              <a:rPr lang="en-US" sz="4800">
                <a:solidFill>
                  <a:srgbClr val="EBEBEB"/>
                </a:solidFill>
              </a:rPr>
              <a:t>Matrix</a:t>
            </a:r>
          </a:p>
        </p:txBody>
      </p:sp>
      <p:sp>
        <p:nvSpPr>
          <p:cNvPr id="68" name="Freeform 36">
            <a:extLst>
              <a:ext uri="{FF2B5EF4-FFF2-40B4-BE49-F238E27FC236}">
                <a16:creationId xmlns:a16="http://schemas.microsoft.com/office/drawing/2014/main" id="{B24996F8-180C-4DCB-8A26-DFA336CDE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13666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een square with a rainbow colored square&#10;&#10;Description automatically generated">
            <a:extLst>
              <a:ext uri="{FF2B5EF4-FFF2-40B4-BE49-F238E27FC236}">
                <a16:creationId xmlns:a16="http://schemas.microsoft.com/office/drawing/2014/main" id="{932E1819-8E97-6D87-D55E-B5F4ED2BAE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91" b="-1"/>
          <a:stretch/>
        </p:blipFill>
        <p:spPr>
          <a:xfrm>
            <a:off x="0" y="9"/>
            <a:ext cx="7759920" cy="6857991"/>
          </a:xfrm>
          <a:custGeom>
            <a:avLst/>
            <a:gdLst/>
            <a:ahLst/>
            <a:cxnLst/>
            <a:rect l="l" t="t" r="r" b="b"/>
            <a:pathLst>
              <a:path w="7759940" h="6858001">
                <a:moveTo>
                  <a:pt x="0" y="0"/>
                </a:moveTo>
                <a:lnTo>
                  <a:pt x="1296537" y="0"/>
                </a:lnTo>
                <a:lnTo>
                  <a:pt x="1296537" y="1"/>
                </a:lnTo>
                <a:lnTo>
                  <a:pt x="6415225" y="1"/>
                </a:lnTo>
                <a:lnTo>
                  <a:pt x="6415225" y="0"/>
                </a:lnTo>
                <a:lnTo>
                  <a:pt x="7758763" y="0"/>
                </a:lnTo>
                <a:lnTo>
                  <a:pt x="7733718" y="155677"/>
                </a:lnTo>
                <a:lnTo>
                  <a:pt x="7709849" y="310668"/>
                </a:lnTo>
                <a:lnTo>
                  <a:pt x="7686485" y="466344"/>
                </a:lnTo>
                <a:lnTo>
                  <a:pt x="7666482" y="622707"/>
                </a:lnTo>
                <a:lnTo>
                  <a:pt x="7646311" y="778383"/>
                </a:lnTo>
                <a:lnTo>
                  <a:pt x="7627485" y="934746"/>
                </a:lnTo>
                <a:lnTo>
                  <a:pt x="7611349" y="1089051"/>
                </a:lnTo>
                <a:lnTo>
                  <a:pt x="7596053" y="1245413"/>
                </a:lnTo>
                <a:lnTo>
                  <a:pt x="7582101" y="1401090"/>
                </a:lnTo>
                <a:lnTo>
                  <a:pt x="7569999" y="1554023"/>
                </a:lnTo>
                <a:lnTo>
                  <a:pt x="7557896" y="1709014"/>
                </a:lnTo>
                <a:lnTo>
                  <a:pt x="7547811" y="1861947"/>
                </a:lnTo>
                <a:lnTo>
                  <a:pt x="7539911" y="2014881"/>
                </a:lnTo>
                <a:lnTo>
                  <a:pt x="7531674" y="2167128"/>
                </a:lnTo>
                <a:lnTo>
                  <a:pt x="7524783" y="2318004"/>
                </a:lnTo>
                <a:lnTo>
                  <a:pt x="7519908" y="2467509"/>
                </a:lnTo>
                <a:lnTo>
                  <a:pt x="7515706" y="2617013"/>
                </a:lnTo>
                <a:lnTo>
                  <a:pt x="7511672" y="2765146"/>
                </a:lnTo>
                <a:lnTo>
                  <a:pt x="7509823" y="2911221"/>
                </a:lnTo>
                <a:lnTo>
                  <a:pt x="7507806" y="3057297"/>
                </a:lnTo>
                <a:lnTo>
                  <a:pt x="7506797" y="3201315"/>
                </a:lnTo>
                <a:lnTo>
                  <a:pt x="7507806" y="3343961"/>
                </a:lnTo>
                <a:lnTo>
                  <a:pt x="7507806" y="3485236"/>
                </a:lnTo>
                <a:lnTo>
                  <a:pt x="7509823" y="3625139"/>
                </a:lnTo>
                <a:lnTo>
                  <a:pt x="7512848" y="3762299"/>
                </a:lnTo>
                <a:lnTo>
                  <a:pt x="7515706" y="3898087"/>
                </a:lnTo>
                <a:lnTo>
                  <a:pt x="7518900" y="4031133"/>
                </a:lnTo>
                <a:lnTo>
                  <a:pt x="7523774" y="4163492"/>
                </a:lnTo>
                <a:lnTo>
                  <a:pt x="7528985" y="4293793"/>
                </a:lnTo>
                <a:lnTo>
                  <a:pt x="7533691" y="4421352"/>
                </a:lnTo>
                <a:lnTo>
                  <a:pt x="7546971" y="4670298"/>
                </a:lnTo>
                <a:lnTo>
                  <a:pt x="7561090" y="4908956"/>
                </a:lnTo>
                <a:lnTo>
                  <a:pt x="7575882" y="5138013"/>
                </a:lnTo>
                <a:lnTo>
                  <a:pt x="7592187" y="5354726"/>
                </a:lnTo>
                <a:lnTo>
                  <a:pt x="7609164" y="5561838"/>
                </a:lnTo>
                <a:lnTo>
                  <a:pt x="7627485" y="5753862"/>
                </a:lnTo>
                <a:lnTo>
                  <a:pt x="7645471" y="5934227"/>
                </a:lnTo>
                <a:lnTo>
                  <a:pt x="7663456" y="6100191"/>
                </a:lnTo>
                <a:lnTo>
                  <a:pt x="7680433" y="6252438"/>
                </a:lnTo>
                <a:lnTo>
                  <a:pt x="7696570" y="6387541"/>
                </a:lnTo>
                <a:lnTo>
                  <a:pt x="7711866" y="6509613"/>
                </a:lnTo>
                <a:lnTo>
                  <a:pt x="7724641" y="6612483"/>
                </a:lnTo>
                <a:lnTo>
                  <a:pt x="7736743" y="6698894"/>
                </a:lnTo>
                <a:lnTo>
                  <a:pt x="7754057" y="6817538"/>
                </a:lnTo>
                <a:lnTo>
                  <a:pt x="7759940" y="6858000"/>
                </a:lnTo>
                <a:lnTo>
                  <a:pt x="6854586" y="6858000"/>
                </a:lnTo>
                <a:lnTo>
                  <a:pt x="6854586" y="6858001"/>
                </a:lnTo>
                <a:lnTo>
                  <a:pt x="764022" y="6858001"/>
                </a:lnTo>
                <a:lnTo>
                  <a:pt x="7640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630182B0-3559-41D5-9EBC-0BD86BEDA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46747-1A4A-584A-8094-8C432DA6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1EE5533-6B33-D503-75DA-487BAE7B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22249F3-7A74-02C5-1FC9-778E7128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085207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B3078-FD38-0E26-37F2-2EA23231D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AE9AB-10DE-36D0-8B99-759835B7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600" y="0"/>
            <a:ext cx="12496800" cy="6858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8AA0B8F-87ED-8914-AB1C-CA61121B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FD1ABE81-E622-7E51-A70E-0798E447D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522403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26F8E5-EDB1-191C-91EC-9E0694BD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4910E-3B7B-57D3-7330-C8D1B01BB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1" y="0"/>
            <a:ext cx="12461847" cy="6858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0380F5F-43F7-84E9-2377-674B73E97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83844478-7658-4CE5-A93B-0CF1F47A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532881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4D294-A6AC-CD10-627B-1C2B84AC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BC641D-12E0-9501-B2B2-97B1382A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1" y="0"/>
            <a:ext cx="12461847" cy="6858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C4BA23A9-BF17-EB7A-8641-1E68C83F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13690A65-8E78-0DFF-2235-254592DB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1135130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99647-7CDF-C27F-46EF-951DD9E98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206A7-047B-7D58-6BB2-C4872FEC2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1" y="0"/>
            <a:ext cx="12461847" cy="6858000"/>
          </a:xfrm>
          <a:prstGeom prst="rect">
            <a:avLst/>
          </a:prstGeom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EEB74D2-314C-79C3-BA3A-B1C59AB61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B741C2E-D319-3E5A-C8B8-EF22A5EB4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187999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B8CBC-ACD4-5636-6534-6EED90D3E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3d model of a building&#10;&#10;Description automatically generated">
            <a:extLst>
              <a:ext uri="{FF2B5EF4-FFF2-40B4-BE49-F238E27FC236}">
                <a16:creationId xmlns:a16="http://schemas.microsoft.com/office/drawing/2014/main" id="{89377422-300D-C93D-83AF-BA1991CC0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20" y="10"/>
            <a:ext cx="12191980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B1A26-BF09-5839-3905-3A96EAB27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B94999-2F80-5D5E-1014-E9DF4ACC8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06" y="20238"/>
            <a:ext cx="3988622" cy="1043178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789739D-8BD9-3CED-857F-74C479A070AA}"/>
              </a:ext>
            </a:extLst>
          </p:cNvPr>
          <p:cNvSpPr/>
          <p:nvPr/>
        </p:nvSpPr>
        <p:spPr>
          <a:xfrm>
            <a:off x="0" y="10"/>
            <a:ext cx="12192000" cy="6857990"/>
          </a:xfrm>
          <a:custGeom>
            <a:avLst/>
            <a:gdLst>
              <a:gd name="connsiteX0" fmla="*/ 2066544 w 12192000"/>
              <a:gd name="connsiteY0" fmla="*/ 3995918 h 6857990"/>
              <a:gd name="connsiteX1" fmla="*/ 2066544 w 12192000"/>
              <a:gd name="connsiteY1" fmla="*/ 5879582 h 6857990"/>
              <a:gd name="connsiteX2" fmla="*/ 4233672 w 12192000"/>
              <a:gd name="connsiteY2" fmla="*/ 5879582 h 6857990"/>
              <a:gd name="connsiteX3" fmla="*/ 4233672 w 12192000"/>
              <a:gd name="connsiteY3" fmla="*/ 3995918 h 6857990"/>
              <a:gd name="connsiteX4" fmla="*/ 0 w 12192000"/>
              <a:gd name="connsiteY4" fmla="*/ 0 h 6857990"/>
              <a:gd name="connsiteX5" fmla="*/ 12192000 w 12192000"/>
              <a:gd name="connsiteY5" fmla="*/ 0 h 6857990"/>
              <a:gd name="connsiteX6" fmla="*/ 12192000 w 12192000"/>
              <a:gd name="connsiteY6" fmla="*/ 6857990 h 6857990"/>
              <a:gd name="connsiteX7" fmla="*/ 0 w 12192000"/>
              <a:gd name="connsiteY7" fmla="*/ 6857990 h 68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7990">
                <a:moveTo>
                  <a:pt x="2066544" y="3995918"/>
                </a:moveTo>
                <a:lnTo>
                  <a:pt x="2066544" y="5879582"/>
                </a:lnTo>
                <a:lnTo>
                  <a:pt x="4233672" y="5879582"/>
                </a:lnTo>
                <a:lnTo>
                  <a:pt x="4233672" y="399591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7990"/>
                </a:lnTo>
                <a:lnTo>
                  <a:pt x="0" y="6857990"/>
                </a:lnTo>
                <a:close/>
              </a:path>
            </a:pathLst>
          </a:custGeom>
          <a:solidFill>
            <a:schemeClr val="tx1">
              <a:lumMod val="50000"/>
              <a:alpha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2E020DBD-CD90-5D60-A966-6D30BEB98A0C}"/>
              </a:ext>
            </a:extLst>
          </p:cNvPr>
          <p:cNvSpPr/>
          <p:nvPr/>
        </p:nvSpPr>
        <p:spPr>
          <a:xfrm>
            <a:off x="2066544" y="3986784"/>
            <a:ext cx="2176272" cy="1920240"/>
          </a:xfrm>
          <a:prstGeom prst="fra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1F55A1-8941-C8A5-7E2D-067F0D42F28C}"/>
              </a:ext>
            </a:extLst>
          </p:cNvPr>
          <p:cNvCxnSpPr/>
          <p:nvPr/>
        </p:nvCxnSpPr>
        <p:spPr>
          <a:xfrm flipV="1">
            <a:off x="3191256" y="2267712"/>
            <a:ext cx="3096000" cy="171907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E769E3-C693-6F9E-BEF7-9345CF6D2E60}"/>
              </a:ext>
            </a:extLst>
          </p:cNvPr>
          <p:cNvCxnSpPr/>
          <p:nvPr/>
        </p:nvCxnSpPr>
        <p:spPr>
          <a:xfrm flipV="1">
            <a:off x="4242816" y="3227832"/>
            <a:ext cx="3096000" cy="1719072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BF8BC257-BAA6-1FCF-3B86-4BF6F7AD59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83" t="21151" r="13617" b="19218"/>
          <a:stretch/>
        </p:blipFill>
        <p:spPr>
          <a:xfrm>
            <a:off x="5066106" y="364366"/>
            <a:ext cx="4870373" cy="340488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710677-2B80-E734-0B37-524C5376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6277400-1311-2507-0A45-E5C32D45E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839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1884FC-6B1A-9D03-2291-900CB51A1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6188190" cy="1622321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EBEBEB"/>
                </a:solidFill>
              </a:rPr>
              <a:t>Benefits of 1-Bit HHL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41C8C9-91F1-F70F-AE80-B1AE7A8E8A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8930" y="2438400"/>
                <a:ext cx="6188189" cy="3785419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>
                    <a:solidFill>
                      <a:srgbClr val="FFFFFF"/>
                    </a:solidFill>
                  </a:rPr>
                  <a:t>Upto a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nl-NL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10,000</m:t>
                    </m:r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 reduction in circuit depth</a:t>
                </a:r>
              </a:p>
              <a:p>
                <a:pPr>
                  <a:lnSpc>
                    <a:spcPct val="90000"/>
                  </a:lnSpc>
                </a:pPr>
                <a:endParaRPr lang="en-GB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GB">
                    <a:solidFill>
                      <a:srgbClr val="FFFFFF"/>
                    </a:solidFill>
                  </a:rPr>
                  <a:t>Pre-processing inside quantum circuit, logarithmic reduction in samples needed for reconstruction </a:t>
                </a:r>
              </a:p>
              <a:p>
                <a:pPr>
                  <a:lnSpc>
                    <a:spcPct val="90000"/>
                  </a:lnSpc>
                </a:pPr>
                <a:endParaRPr lang="en-GB">
                  <a:solidFill>
                    <a:srgbClr val="FFFFFF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GB">
                    <a:solidFill>
                      <a:srgbClr val="FFFFFF"/>
                    </a:solidFill>
                  </a:rPr>
                  <a:t>Reduction in qubits needed (where N is matrix dimension):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nl-NL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nl-NL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nl-NL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nl-NL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b="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nl-NL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+2</m:t>
                    </m:r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 qubits originally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nl-NL">
                    <a:solidFill>
                      <a:srgbClr val="FFFFFF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nl-NL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nl-NL" b="0" i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nl-NL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r>
                          <a:rPr lang="nl-NL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  <m:r>
                      <a:rPr lang="nl-NL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+3</m:t>
                    </m:r>
                  </m:oMath>
                </a14:m>
                <a:r>
                  <a:rPr lang="en-GB">
                    <a:solidFill>
                      <a:srgbClr val="FFFFFF"/>
                    </a:solidFill>
                  </a:rPr>
                  <a:t> qubits for 1-Bit HHL</a:t>
                </a:r>
              </a:p>
              <a:p>
                <a:pPr lvl="1">
                  <a:lnSpc>
                    <a:spcPct val="90000"/>
                  </a:lnSpc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41C8C9-91F1-F70F-AE80-B1AE7A8E8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8930" y="2438400"/>
                <a:ext cx="6188189" cy="3785419"/>
              </a:xfrm>
              <a:blipFill>
                <a:blip r:embed="rId3"/>
                <a:stretch>
                  <a:fillRect l="-409" t="-2007" r="-20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81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5974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BM releases quantum computing software stack | Fierce Electronics">
            <a:extLst>
              <a:ext uri="{FF2B5EF4-FFF2-40B4-BE49-F238E27FC236}">
                <a16:creationId xmlns:a16="http://schemas.microsoft.com/office/drawing/2014/main" id="{32C3DD85-7440-43E5-F7C9-09646D2EF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r="22659" b="-2"/>
          <a:stretch/>
        </p:blipFill>
        <p:spPr bwMode="auto">
          <a:xfrm>
            <a:off x="7229175" y="1"/>
            <a:ext cx="4963245" cy="6858001"/>
          </a:xfrm>
          <a:custGeom>
            <a:avLst/>
            <a:gdLst/>
            <a:ahLst/>
            <a:cxnLst/>
            <a:rect l="l" t="t" r="r" b="b"/>
            <a:pathLst>
              <a:path w="4963245" h="6858001">
                <a:moveTo>
                  <a:pt x="1177" y="0"/>
                </a:moveTo>
                <a:lnTo>
                  <a:pt x="1344715" y="0"/>
                </a:lnTo>
                <a:lnTo>
                  <a:pt x="1344715" y="1"/>
                </a:lnTo>
                <a:lnTo>
                  <a:pt x="4963245" y="1"/>
                </a:lnTo>
                <a:lnTo>
                  <a:pt x="4963244" y="6858001"/>
                </a:lnTo>
                <a:lnTo>
                  <a:pt x="900697" y="6858001"/>
                </a:lnTo>
                <a:lnTo>
                  <a:pt x="900697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9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9" y="5934227"/>
                </a:lnTo>
                <a:lnTo>
                  <a:pt x="132454" y="5753862"/>
                </a:lnTo>
                <a:lnTo>
                  <a:pt x="150776" y="5561838"/>
                </a:lnTo>
                <a:lnTo>
                  <a:pt x="167753" y="5354726"/>
                </a:lnTo>
                <a:lnTo>
                  <a:pt x="184058" y="5138013"/>
                </a:lnTo>
                <a:lnTo>
                  <a:pt x="198849" y="4908956"/>
                </a:lnTo>
                <a:lnTo>
                  <a:pt x="212969" y="4670298"/>
                </a:lnTo>
                <a:lnTo>
                  <a:pt x="226248" y="4421352"/>
                </a:lnTo>
                <a:lnTo>
                  <a:pt x="230955" y="4293793"/>
                </a:lnTo>
                <a:lnTo>
                  <a:pt x="236165" y="4163492"/>
                </a:lnTo>
                <a:lnTo>
                  <a:pt x="241040" y="4031133"/>
                </a:lnTo>
                <a:lnTo>
                  <a:pt x="244234" y="3898087"/>
                </a:lnTo>
                <a:lnTo>
                  <a:pt x="247091" y="3762299"/>
                </a:lnTo>
                <a:lnTo>
                  <a:pt x="250117" y="3625139"/>
                </a:lnTo>
                <a:lnTo>
                  <a:pt x="252134" y="3485236"/>
                </a:lnTo>
                <a:lnTo>
                  <a:pt x="252134" y="3343961"/>
                </a:lnTo>
                <a:lnTo>
                  <a:pt x="253142" y="3201315"/>
                </a:lnTo>
                <a:lnTo>
                  <a:pt x="252134" y="3057297"/>
                </a:lnTo>
                <a:lnTo>
                  <a:pt x="250117" y="2911221"/>
                </a:lnTo>
                <a:lnTo>
                  <a:pt x="248268" y="2765146"/>
                </a:lnTo>
                <a:lnTo>
                  <a:pt x="244234" y="2617013"/>
                </a:lnTo>
                <a:lnTo>
                  <a:pt x="240032" y="2467509"/>
                </a:lnTo>
                <a:lnTo>
                  <a:pt x="235157" y="2318004"/>
                </a:lnTo>
                <a:lnTo>
                  <a:pt x="228266" y="2167128"/>
                </a:lnTo>
                <a:lnTo>
                  <a:pt x="220029" y="2014881"/>
                </a:lnTo>
                <a:lnTo>
                  <a:pt x="212129" y="1861947"/>
                </a:lnTo>
                <a:lnTo>
                  <a:pt x="202044" y="1709014"/>
                </a:lnTo>
                <a:lnTo>
                  <a:pt x="189941" y="1554023"/>
                </a:lnTo>
                <a:lnTo>
                  <a:pt x="177839" y="1401090"/>
                </a:lnTo>
                <a:lnTo>
                  <a:pt x="163887" y="1245413"/>
                </a:lnTo>
                <a:lnTo>
                  <a:pt x="148591" y="1089051"/>
                </a:lnTo>
                <a:lnTo>
                  <a:pt x="132455" y="934746"/>
                </a:lnTo>
                <a:lnTo>
                  <a:pt x="113629" y="778383"/>
                </a:lnTo>
                <a:lnTo>
                  <a:pt x="93458" y="622707"/>
                </a:lnTo>
                <a:lnTo>
                  <a:pt x="73455" y="466344"/>
                </a:lnTo>
                <a:lnTo>
                  <a:pt x="50091" y="310668"/>
                </a:lnTo>
                <a:lnTo>
                  <a:pt x="26222" y="1556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0F80B7-2417-E753-8D17-75130FCF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A6B1B08-285B-B136-C558-7E3404AC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7C358117-EFC9-B17A-CFC5-511CE2500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809448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D2D942E-F85E-7238-C614-0FCB8187AC6B}"/>
              </a:ext>
            </a:extLst>
          </p:cNvPr>
          <p:cNvSpPr/>
          <p:nvPr/>
        </p:nvSpPr>
        <p:spPr>
          <a:xfrm>
            <a:off x="7393788" y="1766813"/>
            <a:ext cx="4603140" cy="3877056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E22AA7-0DE0-648B-7AF3-1C23EFAB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F6D57-39A9-DA3E-1683-710219E99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6BB5DE-18E8-963E-B547-BBBFF10DD41A}"/>
              </a:ext>
            </a:extLst>
          </p:cNvPr>
          <p:cNvGrpSpPr/>
          <p:nvPr/>
        </p:nvGrpSpPr>
        <p:grpSpPr>
          <a:xfrm>
            <a:off x="7540800" y="2249424"/>
            <a:ext cx="4306795" cy="2755329"/>
            <a:chOff x="19883729" y="19887831"/>
            <a:chExt cx="9644831" cy="57384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5C8C1E-60F7-2627-EBD3-35B2C4E10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83729" y="19887831"/>
              <a:ext cx="9505104" cy="55976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37449A7-5574-15A3-726C-56B0EFAD5C31}"/>
                </a:ext>
              </a:extLst>
            </p:cNvPr>
            <p:cNvSpPr/>
            <p:nvPr/>
          </p:nvSpPr>
          <p:spPr>
            <a:xfrm>
              <a:off x="21391418" y="22920036"/>
              <a:ext cx="794328" cy="2706255"/>
            </a:xfrm>
            <a:prstGeom prst="rect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7030A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09B935-0DF4-E865-B568-B4F3222B1B1C}"/>
                </a:ext>
              </a:extLst>
            </p:cNvPr>
            <p:cNvSpPr/>
            <p:nvPr/>
          </p:nvSpPr>
          <p:spPr>
            <a:xfrm>
              <a:off x="22606000" y="20567722"/>
              <a:ext cx="923636" cy="4910231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1355E6-55D9-DD26-9C05-A49731D8CC56}"/>
                </a:ext>
              </a:extLst>
            </p:cNvPr>
            <p:cNvSpPr/>
            <p:nvPr/>
          </p:nvSpPr>
          <p:spPr>
            <a:xfrm>
              <a:off x="25790089" y="20567722"/>
              <a:ext cx="923636" cy="4910231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4D37C9-D736-CAFD-DB73-9E1DBD439676}"/>
                </a:ext>
              </a:extLst>
            </p:cNvPr>
            <p:cNvSpPr/>
            <p:nvPr/>
          </p:nvSpPr>
          <p:spPr>
            <a:xfrm>
              <a:off x="27178000" y="22890270"/>
              <a:ext cx="2350560" cy="266213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2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AC45D35-374C-BA27-9C6A-58B740641091}"/>
              </a:ext>
            </a:extLst>
          </p:cNvPr>
          <p:cNvSpPr txBox="1"/>
          <p:nvPr/>
        </p:nvSpPr>
        <p:spPr>
          <a:xfrm>
            <a:off x="448904" y="1283213"/>
            <a:ext cx="67901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00000"/>
              </a:lnSpc>
              <a:buFont typeface="Wingdings" pitchFamily="2" charset="2"/>
              <a:buChar char="Ø"/>
            </a:pPr>
            <a:r>
              <a:rPr lang="en-GB" dirty="0"/>
              <a:t>Matrix inversion track solvers have a good performance classically, HHL quantum version also shows good results 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b="0" i="0" dirty="0">
                <a:effectLst/>
              </a:rPr>
              <a:t>Adopting 1-bit phase estimation HHL significantly improves feasibility in qubits, circuit depth and read-out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0AC274-2AAA-8E03-3AF1-3CB58B00ECA6}"/>
              </a:ext>
            </a:extLst>
          </p:cNvPr>
          <p:cNvSpPr txBox="1"/>
          <p:nvPr/>
        </p:nvSpPr>
        <p:spPr>
          <a:xfrm>
            <a:off x="495975" y="4138212"/>
            <a:ext cx="64876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Take advantage of sparsity structures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Encoding geometry information into the Hamiltonian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Benchmarking the Primary Vertex finding on data with PV information</a:t>
            </a:r>
          </a:p>
          <a:p>
            <a:pPr marL="285750" indent="-285750">
              <a:buFont typeface="Wingdings" pitchFamily="2" charset="2"/>
              <a:buChar char="Ø"/>
            </a:pPr>
            <a:endParaRPr lang="en-GB" dirty="0"/>
          </a:p>
          <a:p>
            <a:pPr marL="285750" lvl="0" indent="-285750">
              <a:buFont typeface="Wingdings" pitchFamily="2" charset="2"/>
              <a:buChar char="Ø"/>
            </a:pP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543B59-438D-708A-74D4-77C375B29398}"/>
              </a:ext>
            </a:extLst>
          </p:cNvPr>
          <p:cNvSpPr txBox="1"/>
          <p:nvPr/>
        </p:nvSpPr>
        <p:spPr>
          <a:xfrm>
            <a:off x="531817" y="3543463"/>
            <a:ext cx="60944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200" dirty="0">
                <a:latin typeface="+mj-lt"/>
              </a:rPr>
              <a:t>Future Work</a:t>
            </a:r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7624505B-B8C6-A036-9FC7-A953FAEF9B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F351BB73-C41C-7AF1-A062-ECFD242D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90151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D13DD-85AB-D597-640D-BB44AEE1B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AB92B3-A123-8590-1146-23204B978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603440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6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Backup Slides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65B6C-0DD4-B6A4-3889-C435F994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3573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32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0130E36E-197F-493E-6B5A-796793AD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/>
              <a:t>Xenofon Chiotopoulos                  				NNV (astro)particle physics fall meeting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26A939CB-0B33-19CA-2D65-39BBB3023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8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88000"/>
                <a:satMod val="130000"/>
                <a:lumMod val="124000"/>
              </a:schemeClr>
            </a:gs>
            <a:gs pos="100000">
              <a:schemeClr val="bg2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9EC6FFF-3949-4638-A265-B1515909B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89A3A-D2A0-1E08-3BBF-BB7FBA4C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94" y="1063416"/>
            <a:ext cx="5274946" cy="4811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4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Further Solving our Read-Out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05BC5F-3118-49D0-B18C-5D9CC922C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0733" y="0"/>
            <a:ext cx="321564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A4B1E59-3C8A-453C-B841-6AB3B0CF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8C8C1-02A1-160B-2502-366833CB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3573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b="0" i="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0A9B1D3-76D6-585C-3EB5-C73ADA6D5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98E3110-D2B6-7273-8D24-6097E66C6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066845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AA24-6DAD-84B4-D33C-5CF323775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Evolution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87422-94B3-B2A6-873D-6E9047A0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8DA42-EC6B-700B-BAE2-128EE891E03B}"/>
                  </a:ext>
                </a:extLst>
              </p:cNvPr>
              <p:cNvSpPr txBox="1"/>
              <p:nvPr/>
            </p:nvSpPr>
            <p:spPr>
              <a:xfrm>
                <a:off x="2808717" y="1397450"/>
                <a:ext cx="6096000" cy="911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f>
                        <m:f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nl-NL" sz="2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8DA42-EC6B-700B-BAE2-128EE891E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717" y="1397450"/>
                <a:ext cx="6096000" cy="911596"/>
              </a:xfrm>
              <a:prstGeom prst="rect">
                <a:avLst/>
              </a:prstGeom>
              <a:blipFill>
                <a:blip r:embed="rId2"/>
                <a:stretch>
                  <a:fillRect t="-50685" b="-10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DC7DAA-DF17-A33F-FC9F-E473AB51A4A9}"/>
                  </a:ext>
                </a:extLst>
              </p:cNvPr>
              <p:cNvSpPr txBox="1"/>
              <p:nvPr/>
            </p:nvSpPr>
            <p:spPr>
              <a:xfrm>
                <a:off x="2948055" y="4094835"/>
                <a:ext cx="60960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nl-NL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nl-NL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nl-NL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𝑈</m:t>
                          </m:r>
                          <m:d>
                            <m:dPr>
                              <m:ctrlP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d>
                        <m:dPr>
                          <m:begChr m:val=""/>
                          <m:endChr m:val="⟩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nl-NL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𝑖𝐻𝑡</m:t>
                          </m:r>
                          <m:r>
                            <a:rPr lang="nl-NL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nl-NL" sz="2800" i="1">
                          <a:latin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"/>
                          <m:endChr m:val="⟩"/>
                          <m:ctrlPr>
                            <a:rPr lang="nl-NL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nl-NL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nl-NL" sz="2800" b="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BDC7DAA-DF17-A33F-FC9F-E473AB51A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055" y="4094835"/>
                <a:ext cx="6096000" cy="539315"/>
              </a:xfrm>
              <a:prstGeom prst="rect">
                <a:avLst/>
              </a:prstGeom>
              <a:blipFill>
                <a:blip r:embed="rId3"/>
                <a:stretch>
                  <a:fillRect t="-125581" r="-3950" b="-20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F471147-04D9-E97E-C6C2-EFE96609E98C}"/>
              </a:ext>
            </a:extLst>
          </p:cNvPr>
          <p:cNvSpPr txBox="1"/>
          <p:nvPr/>
        </p:nvSpPr>
        <p:spPr>
          <a:xfrm>
            <a:off x="3245071" y="2787844"/>
            <a:ext cx="5223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	Time </a:t>
            </a:r>
            <a:r>
              <a:rPr lang="en-GB" sz="2800" dirty="0"/>
              <a:t>Evolution</a:t>
            </a:r>
            <a:r>
              <a:rPr lang="nl-NL" sz="2800" dirty="0"/>
              <a:t> Operator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D94D6B-7C32-BBCA-BFC8-9653DEEDB64B}"/>
              </a:ext>
            </a:extLst>
          </p:cNvPr>
          <p:cNvSpPr txBox="1"/>
          <p:nvPr/>
        </p:nvSpPr>
        <p:spPr>
          <a:xfrm>
            <a:off x="3158189" y="5156311"/>
            <a:ext cx="52232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dirty="0"/>
              <a:t>Via </a:t>
            </a:r>
            <a:r>
              <a:rPr lang="en-GB" sz="2800" dirty="0" err="1"/>
              <a:t>Trotterization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999310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ECF3F-B475-98CC-4323-CFB6BFD71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5840147" cy="1400530"/>
          </a:xfrm>
        </p:spPr>
        <p:txBody>
          <a:bodyPr/>
          <a:lstStyle/>
          <a:p>
            <a:r>
              <a:rPr lang="en-US" sz="4000" dirty="0"/>
              <a:t>Suzuki Trotter Decomposition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994C8-4B97-844E-66D0-5F8D1E66EB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60653" y="2257883"/>
                <a:ext cx="5925605" cy="4195481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𝑖𝐻𝑡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/ℏ</m:t>
                        </m:r>
                      </m:sup>
                    </m:sSup>
                  </m:oMath>
                </a14:m>
                <a:endParaRPr lang="en-GB" i="1" dirty="0">
                  <a:latin typeface="Cambria Math" panose="02040503050406030204" pitchFamily="18" charset="0"/>
                </a:endParaRPr>
              </a:p>
              <a:p>
                <a:endParaRPr lang="en-GB" i="1" dirty="0">
                  <a:latin typeface="Cambria Math" panose="02040503050406030204" pitchFamily="18" charset="0"/>
                </a:endParaRPr>
              </a:p>
              <a:p>
                <a:r>
                  <a:rPr lang="en-GB" dirty="0">
                    <a:latin typeface="Cambria Math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</a:rPr>
                  <a:t> computing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/ℏ</m:t>
                        </m:r>
                      </m:sup>
                    </m:sSup>
                  </m:oMath>
                </a14:m>
                <a:r>
                  <a:rPr lang="en-GB" dirty="0">
                    <a:latin typeface="Cambria Math" panose="02040503050406030204" pitchFamily="18" charset="0"/>
                  </a:rPr>
                  <a:t> is very expensive</a:t>
                </a:r>
              </a:p>
              <a:p>
                <a:endParaRPr lang="en-GB" dirty="0">
                  <a:latin typeface="Cambria Math" panose="02040503050406030204" pitchFamily="18" charset="0"/>
                </a:endParaRPr>
              </a:p>
              <a:p>
                <a:r>
                  <a:rPr lang="en-GB" dirty="0">
                    <a:latin typeface="Cambria Math" panose="02040503050406030204" pitchFamily="18" charset="0"/>
                  </a:rPr>
                  <a:t>So, we use the Suzuki-Trotter decomposition to do time evolution</a:t>
                </a:r>
              </a:p>
              <a:p>
                <a:endParaRPr lang="en-GB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/ℏ</m:t>
                        </m:r>
                      </m:sup>
                    </m:sSup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nl-NL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p>
                        </m:sSup>
                        <m:r>
                          <a:rPr lang="nl-NL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nl-NL" i="1" dirty="0">
                    <a:latin typeface="Cambria Math" panose="02040503050406030204" pitchFamily="18" charset="0"/>
                  </a:rPr>
                  <a:t> </a:t>
                </a:r>
              </a:p>
              <a:p>
                <a:endParaRPr lang="nl-NL" i="1" dirty="0">
                  <a:latin typeface="Cambria Math" panose="02040503050406030204" pitchFamily="18" charset="0"/>
                </a:endParaRPr>
              </a:p>
              <a:p>
                <a:r>
                  <a:rPr lang="en-GB" dirty="0">
                    <a:latin typeface="Cambria Math" panose="02040503050406030204" pitchFamily="18" charset="0"/>
                  </a:rPr>
                  <a:t>where</a:t>
                </a:r>
                <a:r>
                  <a:rPr lang="nl-NL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type m:val="skw"/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num>
                      <m:den>
                        <m:r>
                          <a:rPr lang="nl-NL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nl-NL" i="1" dirty="0">
                    <a:latin typeface="Cambria Math" panose="02040503050406030204" pitchFamily="18" charset="0"/>
                  </a:rPr>
                  <a:t> </a:t>
                </a:r>
                <a:r>
                  <a:rPr lang="en-GB" dirty="0">
                    <a:latin typeface="Cambria Math" panose="02040503050406030204" pitchFamily="18" charset="0"/>
                  </a:rPr>
                  <a:t>and</a:t>
                </a:r>
                <a:r>
                  <a:rPr lang="nl-NL" dirty="0">
                    <a:latin typeface="Cambria Math" panose="02040503050406030204" pitchFamily="18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nl-NL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nl-NL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nl-NL" dirty="0">
                    <a:latin typeface="Cambria Math" panose="02040503050406030204" pitchFamily="18" charset="0"/>
                  </a:rPr>
                  <a:t> </a:t>
                </a:r>
                <a:r>
                  <a:rPr lang="en-GB" dirty="0">
                    <a:latin typeface="Cambria Math" panose="02040503050406030204" pitchFamily="18" charset="0"/>
                  </a:rPr>
                  <a:t>the approximation becomes exact.</a:t>
                </a:r>
                <a:r>
                  <a:rPr lang="nl-NL" dirty="0">
                    <a:latin typeface="Cambria Math" panose="02040503050406030204" pitchFamily="18" charset="0"/>
                  </a:rPr>
                  <a:t> </a:t>
                </a:r>
                <a:endParaRPr lang="nl-NL" i="1" dirty="0">
                  <a:latin typeface="Cambria Math" panose="02040503050406030204" pitchFamily="18" charset="0"/>
                </a:endParaRPr>
              </a:p>
              <a:p>
                <a:endParaRPr lang="nl-NL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E994C8-4B97-844E-66D0-5F8D1E66EB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60653" y="2257883"/>
                <a:ext cx="5925605" cy="4195481"/>
              </a:xfrm>
              <a:blipFill>
                <a:blip r:embed="rId2"/>
                <a:stretch>
                  <a:fillRect l="-428" b="-57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6E707F-88F1-82F8-2E25-6B2F0D5F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  <p:pic>
        <p:nvPicPr>
          <p:cNvPr id="1028" name="Picture 4" descr="Create a tall and thin visual representation of the first-order Suzuki-Trotter decomposition in quantum mechanics. Show a vertical timeline divided into equal intervals labeled as Δt, illustrating the sequential application of two exponentiated operators, representing parts of a Hamiltonian, A and B. Use distinct colors for each exponential term (e^A and e^B) and arrange them in an alternating order, with e^A applied at the beginning and end of each interval, to represent the symmetric Suzuki-Trotter approach. Avoid using text, focusing on visual clarity and simplicity. Use clean shapes and bright, contrasting colors to emphasize the symmetric decomposition process.">
            <a:extLst>
              <a:ext uri="{FF2B5EF4-FFF2-40B4-BE49-F238E27FC236}">
                <a16:creationId xmlns:a16="http://schemas.microsoft.com/office/drawing/2014/main" id="{6C06CB3E-A975-4136-6705-4A927BE05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003" y="0"/>
            <a:ext cx="3919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B38AB2F7-19E1-999D-CFAD-63BA0D8A8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9971A245-EB10-A161-42CF-14F854F6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13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5635-BF99-70CB-E28B-E399415B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6C2EA-00C4-F23A-B223-610921C70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1" y="0"/>
            <a:ext cx="12461847" cy="6858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0A4EB-C1D1-98AC-D1F9-BD3FC6F8C8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D93E882-F5BD-4D95-B16E-B85CCDD3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292564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36C71-9E45-FFB9-4544-0FD21C374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216C-6D92-B5D0-1615-0DAC1B80AB6A}"/>
              </a:ext>
            </a:extLst>
          </p:cNvPr>
          <p:cNvSpPr txBox="1"/>
          <p:nvPr/>
        </p:nvSpPr>
        <p:spPr>
          <a:xfrm>
            <a:off x="0" y="135207"/>
            <a:ext cx="1035827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/>
              <a:t>Solving the Readout Problem: </a:t>
            </a:r>
            <a:r>
              <a:rPr lang="en-GB" sz="2800" dirty="0"/>
              <a:t>Reconstruct the Primary Vertices and re-find all tracks</a:t>
            </a:r>
            <a:endParaRPr lang="en-GB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33F920-C161-EF85-3BC0-CEF4F58C9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5" y="2148422"/>
            <a:ext cx="11894949" cy="4413849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1EDDEFC1-AE4D-CE68-627D-580DC2C2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F135147C-979A-C6A5-65D5-5BE9441C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1953053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13C047-558B-797C-F310-EEA16810E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1C184-1369-186E-1FB2-21A522F18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3901" y="0"/>
            <a:ext cx="12461847" cy="6858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B95EC3-79FD-C0D6-D598-36706CE0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54B9B0A7-9643-2FA7-5413-0B435713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330305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7C2F-F9FD-20F5-2175-99D002EFD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1" y="122518"/>
            <a:ext cx="9404723" cy="1400530"/>
          </a:xfrm>
        </p:spPr>
        <p:txBody>
          <a:bodyPr/>
          <a:lstStyle/>
          <a:p>
            <a:r>
              <a:rPr lang="en-GB" sz="5400" dirty="0"/>
              <a:t>The Hough Transform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1FE811-0198-E4B4-7B99-3E00DA56F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0B9F7-C598-8745-196F-DE057D4F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02" y="1250287"/>
            <a:ext cx="10695995" cy="5311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E8332E-F1B7-98CC-F554-AF3E77527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266" b="5191"/>
          <a:stretch/>
        </p:blipFill>
        <p:spPr>
          <a:xfrm>
            <a:off x="748002" y="6015716"/>
            <a:ext cx="10695994" cy="241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AB6000-1707-149B-B523-4EF991A959AC}"/>
                  </a:ext>
                </a:extLst>
              </p:cNvPr>
              <p:cNvSpPr txBox="1"/>
              <p:nvPr/>
            </p:nvSpPr>
            <p:spPr>
              <a:xfrm>
                <a:off x="1441621" y="5421554"/>
                <a:ext cx="1647118" cy="530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box>
                        <m:boxPr>
                          <m:ctrlP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≔−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nl-NL" b="0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tan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nl-NL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nl-NL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num>
                                        <m:den>
                                          <m:r>
                                            <a:rPr lang="nl-NL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func>
                                </m:e>
                              </m:d>
                            </m:e>
                          </m:func>
                        </m:e>
                      </m:box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4AB6000-1707-149B-B523-4EF991A95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621" y="5421554"/>
                <a:ext cx="1647118" cy="530210"/>
              </a:xfrm>
              <a:prstGeom prst="rect">
                <a:avLst/>
              </a:prstGeom>
              <a:blipFill>
                <a:blip r:embed="rId4"/>
                <a:stretch>
                  <a:fillRect l="-3053" t="-2326" b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E3873F5E-A8FA-E0CB-D9B5-A846DC4722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81C2029A-F13F-059C-B8E5-1B8BCEE9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96133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6965-4524-A1AC-6132-C61753D7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Hits in the VELO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06C73-AE98-5FD6-EAEF-81596219A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E00758-A104-0D71-971F-F18FBE3B9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91" b="25493"/>
          <a:stretch/>
        </p:blipFill>
        <p:spPr>
          <a:xfrm>
            <a:off x="302579" y="1594484"/>
            <a:ext cx="11600634" cy="395541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BFAAB0-A486-65F4-F7EF-E77A901A179B}"/>
              </a:ext>
            </a:extLst>
          </p:cNvPr>
          <p:cNvSpPr txBox="1"/>
          <p:nvPr/>
        </p:nvSpPr>
        <p:spPr>
          <a:xfrm>
            <a:off x="302578" y="5549899"/>
            <a:ext cx="4485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Creator: Davide Nicotra  </a:t>
            </a:r>
          </a:p>
        </p:txBody>
      </p:sp>
      <p:sp>
        <p:nvSpPr>
          <p:cNvPr id="10" name="Date Placeholder 6">
            <a:extLst>
              <a:ext uri="{FF2B5EF4-FFF2-40B4-BE49-F238E27FC236}">
                <a16:creationId xmlns:a16="http://schemas.microsoft.com/office/drawing/2014/main" id="{9C3462C9-8FCE-B52C-801C-42D31291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53DF17C8-922E-4F8F-7AD3-04AC645B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45029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AF9B2-59E5-2A5B-68C7-9BEC6E7F7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811" y="147487"/>
            <a:ext cx="9404723" cy="1400530"/>
          </a:xfrm>
        </p:spPr>
        <p:txBody>
          <a:bodyPr/>
          <a:lstStyle/>
          <a:p>
            <a:r>
              <a:rPr lang="en-GB" dirty="0"/>
              <a:t>Tracks in the VELO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F0474-748B-99B2-BA74-96AF1096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5240" y="-144747"/>
            <a:ext cx="838199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CC75D4-53A1-2506-96C4-4B45B978C8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0" b="3451"/>
          <a:stretch/>
        </p:blipFill>
        <p:spPr>
          <a:xfrm>
            <a:off x="257922" y="2266454"/>
            <a:ext cx="11676155" cy="308494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822451-B43C-4874-C4EE-9AD84CA55CD2}"/>
              </a:ext>
            </a:extLst>
          </p:cNvPr>
          <p:cNvSpPr txBox="1"/>
          <p:nvPr/>
        </p:nvSpPr>
        <p:spPr>
          <a:xfrm>
            <a:off x="9693207" y="4889732"/>
            <a:ext cx="2182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Particle</a:t>
            </a:r>
            <a:r>
              <a:rPr lang="en-NL" sz="2400" dirty="0">
                <a:latin typeface="Calibri" panose="020F0502020204030204" pitchFamily="34" charset="0"/>
                <a:cs typeface="Calibri" panose="020F0502020204030204" pitchFamily="34" charset="0"/>
              </a:rPr>
              <a:t> “tracks”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C91E2B-6321-8582-61C9-F48C58CD42C7}"/>
              </a:ext>
            </a:extLst>
          </p:cNvPr>
          <p:cNvSpPr txBox="1"/>
          <p:nvPr/>
        </p:nvSpPr>
        <p:spPr>
          <a:xfrm>
            <a:off x="257922" y="5351397"/>
            <a:ext cx="462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Creator: Davide Nicotra  </a:t>
            </a:r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ED7E95D5-D95A-3A3E-D94D-E8E3B3C6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FFA00A32-80FB-7088-4DF9-CB60F68A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216904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8" name="Picture 615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160" name="Picture 6159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162" name="Oval 6161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6164" name="Picture 616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166" name="Picture 6165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168" name="Rectangle 6167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6170" name="Rectangle 6169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IBM - Image Gallery">
            <a:extLst>
              <a:ext uri="{FF2B5EF4-FFF2-40B4-BE49-F238E27FC236}">
                <a16:creationId xmlns:a16="http://schemas.microsoft.com/office/drawing/2014/main" id="{D4BC9D74-E30C-790C-39ED-56C9A5A57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6F237C-1E1B-9504-7A1F-3D3A02C0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159" y="1437126"/>
            <a:ext cx="10177580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</a:rPr>
              <a:t>New Quantum Computing algorithm for Track Reconstruction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37357-A1EE-D47C-5E0D-39D052A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89D4D61-D493-EE71-A295-AC5BAD377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2130AE9-0C42-2E7F-D754-EF766A52F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330659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87762-A942-3EC8-1F8F-084799D8B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7" y="306007"/>
            <a:ext cx="10078495" cy="140053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4000" dirty="0">
                <a:solidFill>
                  <a:schemeClr val="tx1"/>
                </a:solidFill>
              </a:rPr>
              <a:t>Translation For </a:t>
            </a:r>
            <a:r>
              <a:rPr lang="en-GB" sz="4000" dirty="0">
                <a:solidFill>
                  <a:srgbClr val="EBEBEB"/>
                </a:solidFill>
              </a:rPr>
              <a:t>Quantum</a:t>
            </a:r>
            <a:r>
              <a:rPr lang="en-GB" sz="4000" dirty="0">
                <a:solidFill>
                  <a:schemeClr val="tx1"/>
                </a:solidFill>
              </a:rPr>
              <a:t> Advantage</a:t>
            </a:r>
            <a:br>
              <a:rPr lang="en-GB" sz="2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</a:br>
            <a:r>
              <a:rPr lang="en-GB" sz="2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[</a:t>
            </a:r>
            <a:r>
              <a:rPr lang="en-GB" sz="2800" b="0" i="0" u="sng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arXiv:2308.00619</a:t>
            </a:r>
            <a:r>
              <a:rPr lang="en-GB" sz="2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] [</a:t>
            </a:r>
            <a:r>
              <a:rPr lang="en-GB" sz="2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  <a:hlinkClick r:id="rId3"/>
              </a:rPr>
              <a:t>JINST</a:t>
            </a:r>
            <a:r>
              <a:rPr lang="en-GB" sz="2800" b="0" i="0" u="none" strike="noStrike" dirty="0">
                <a:solidFill>
                  <a:schemeClr val="tx1"/>
                </a:solidFill>
                <a:effectLst/>
                <a:latin typeface="Work Sans" panose="020F0502020204030204" pitchFamily="34" charset="0"/>
              </a:rPr>
              <a:t>]</a:t>
            </a:r>
            <a:br>
              <a:rPr lang="en-GB" sz="2800" b="0" dirty="0">
                <a:solidFill>
                  <a:schemeClr val="tx1"/>
                </a:solidFill>
                <a:effectLst/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endParaRPr lang="en-GB" sz="40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527D08-2D2F-A966-D7C2-46B805B74C23}"/>
              </a:ext>
            </a:extLst>
          </p:cNvPr>
          <p:cNvSpPr txBox="1"/>
          <p:nvPr/>
        </p:nvSpPr>
        <p:spPr>
          <a:xfrm>
            <a:off x="2606808" y="5510035"/>
            <a:ext cx="7071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effectLst/>
                <a:latin typeface="Work Sans" pitchFamily="2" charset="77"/>
              </a:rPr>
              <a:t>Segment [S</a:t>
            </a:r>
            <a:r>
              <a:rPr lang="en-GB" sz="1800" b="0" i="0" u="none" strike="noStrike" baseline="-25000" dirty="0">
                <a:effectLst/>
                <a:latin typeface="Work Sans" pitchFamily="2" charset="77"/>
              </a:rPr>
              <a:t>ab</a:t>
            </a:r>
            <a:r>
              <a:rPr lang="en-GB" sz="1800" b="0" i="0" u="none" strike="noStrike" dirty="0">
                <a:effectLst/>
                <a:latin typeface="Work Sans" pitchFamily="2" charset="77"/>
              </a:rPr>
              <a:t>]: combination of hit </a:t>
            </a:r>
            <a:r>
              <a:rPr lang="en-GB" sz="1800" b="0" i="1" u="none" strike="noStrike" dirty="0">
                <a:effectLst/>
                <a:latin typeface="Work Sans" pitchFamily="2" charset="77"/>
              </a:rPr>
              <a:t>a </a:t>
            </a:r>
            <a:r>
              <a:rPr lang="en-GB" sz="1800" b="0" i="0" u="none" strike="noStrike" dirty="0">
                <a:effectLst/>
                <a:latin typeface="Work Sans" pitchFamily="2" charset="77"/>
              </a:rPr>
              <a:t>and hit </a:t>
            </a:r>
            <a:r>
              <a:rPr lang="en-GB" sz="1800" b="0" i="1" u="none" strike="noStrike" dirty="0">
                <a:effectLst/>
                <a:latin typeface="Work Sans" pitchFamily="2" charset="77"/>
              </a:rPr>
              <a:t>b </a:t>
            </a:r>
            <a:endParaRPr lang="en-GB" b="0" dirty="0">
              <a:effectLst/>
            </a:endParaRPr>
          </a:p>
          <a:p>
            <a:pPr indent="457200" algn="ctr"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effectLst/>
                <a:latin typeface="Work Sans" pitchFamily="2" charset="77"/>
              </a:rPr>
              <a:t>→ in consecutive layers - for now</a:t>
            </a:r>
            <a:br>
              <a:rPr lang="en-GB" dirty="0"/>
            </a:b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8D00E9-D0C2-4833-6736-1D00BCEE40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02" b="2316"/>
          <a:stretch/>
        </p:blipFill>
        <p:spPr>
          <a:xfrm>
            <a:off x="2513590" y="1492498"/>
            <a:ext cx="6978384" cy="387300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DAD1F39-01A7-C41A-5B34-4CF7C30D1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4C95A-F2F3-EBAB-9B1C-F537620389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/>
              <a:t>08/11/24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9B1B57-7C5B-5F2A-67C1-22413FD1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33760"/>
            <a:ext cx="11190739" cy="304801"/>
          </a:xfrm>
        </p:spPr>
        <p:txBody>
          <a:bodyPr/>
          <a:lstStyle/>
          <a:p>
            <a:r>
              <a:rPr lang="en-US" dirty="0"/>
              <a:t>Xenofon Chiotopoulos                  				NNV (astro)particle physics fall meeting</a:t>
            </a:r>
          </a:p>
        </p:txBody>
      </p:sp>
    </p:spTree>
    <p:extLst>
      <p:ext uri="{BB962C8B-B14F-4D97-AF65-F5344CB8AC3E}">
        <p14:creationId xmlns:p14="http://schemas.microsoft.com/office/powerpoint/2010/main" val="4265326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BC004C91-9324-4E94-BC28-856AE162D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227" name="Freeform 7">
            <a:extLst>
              <a:ext uri="{FF2B5EF4-FFF2-40B4-BE49-F238E27FC236}">
                <a16:creationId xmlns:a16="http://schemas.microsoft.com/office/drawing/2014/main" id="{5B562CD4-39C5-44ED-BD68-B789B305E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A5D891-B0C9-CAFF-8161-F61A69C92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382949"/>
            <a:ext cx="9404723" cy="118071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solidFill>
                  <a:schemeClr val="tx1"/>
                </a:solidFill>
              </a:rPr>
              <a:t>Translation For </a:t>
            </a:r>
            <a:r>
              <a:rPr lang="en-GB" sz="4000" dirty="0">
                <a:solidFill>
                  <a:srgbClr val="EBEBEB"/>
                </a:solidFill>
              </a:rPr>
              <a:t>Quantum</a:t>
            </a:r>
            <a:r>
              <a:rPr lang="en-GB" sz="4000" dirty="0">
                <a:solidFill>
                  <a:schemeClr val="tx1"/>
                </a:solidFill>
              </a:rPr>
              <a:t> Advantage</a:t>
            </a:r>
            <a:br>
              <a:rPr lang="en-GB" sz="2800" b="0" dirty="0">
                <a:solidFill>
                  <a:schemeClr val="tx1"/>
                </a:solidFill>
                <a:effectLst/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75DC7-6B57-DADC-5655-51985F89BE16}"/>
              </a:ext>
            </a:extLst>
          </p:cNvPr>
          <p:cNvSpPr txBox="1"/>
          <p:nvPr/>
        </p:nvSpPr>
        <p:spPr>
          <a:xfrm>
            <a:off x="2959100" y="3837900"/>
            <a:ext cx="8387971" cy="486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u="none" strike="noStrike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        			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(a)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                                              (</a:t>
            </a:r>
            <a: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</a:t>
            </a:r>
            <a:r>
              <a:rPr lang="en-US" u="none" strike="noStrike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)                             (c) </a:t>
            </a:r>
            <a:br>
              <a:rPr lang="en-US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1768BCDD-ED02-D499-1821-C5EE4CAE8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5500" y="4461238"/>
            <a:ext cx="4228344" cy="9408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9BB96DD-8A1D-9A9C-9688-2D7D9EDE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28" y="2322850"/>
            <a:ext cx="10502143" cy="12865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ED794B-7124-ED55-3A59-4B403598CB0B}"/>
              </a:ext>
            </a:extLst>
          </p:cNvPr>
          <p:cNvSpPr txBox="1"/>
          <p:nvPr/>
        </p:nvSpPr>
        <p:spPr>
          <a:xfrm>
            <a:off x="1587499" y="5694359"/>
            <a:ext cx="901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673AB7"/>
                </a:solidFill>
                <a:effectLst/>
                <a:latin typeface="Work Sans" pitchFamily="2" charset="77"/>
              </a:rPr>
              <a:t>(a) Angular term: </a:t>
            </a:r>
            <a:r>
              <a:rPr lang="en-GB" dirty="0">
                <a:solidFill>
                  <a:srgbClr val="000000"/>
                </a:solidFill>
                <a:latin typeface="Work Sans" pitchFamily="2" charset="77"/>
              </a:rPr>
              <a:t>assigns values for straight doublets</a:t>
            </a:r>
            <a:endParaRPr lang="en-GB" sz="1800" b="1" i="0" u="none" strike="noStrike" dirty="0">
              <a:solidFill>
                <a:srgbClr val="673AB7"/>
              </a:solidFill>
              <a:effectLst/>
              <a:latin typeface="Work Sans" pitchFamily="2" charset="77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673AB7"/>
                </a:solidFill>
                <a:effectLst/>
                <a:latin typeface="Work Sans" pitchFamily="2" charset="77"/>
              </a:rPr>
              <a:t>(b) </a:t>
            </a:r>
            <a:r>
              <a:rPr lang="en-GB" b="1" dirty="0">
                <a:solidFill>
                  <a:srgbClr val="673AB7"/>
                </a:solidFill>
                <a:latin typeface="Work Sans" pitchFamily="2" charset="77"/>
              </a:rPr>
              <a:t>R</a:t>
            </a:r>
            <a:r>
              <a:rPr lang="en-GB" sz="1800" b="1" i="0" u="none" strike="noStrike" dirty="0">
                <a:solidFill>
                  <a:srgbClr val="673AB7"/>
                </a:solidFill>
                <a:effectLst/>
                <a:latin typeface="Work Sans" pitchFamily="2" charset="77"/>
              </a:rPr>
              <a:t>egularization term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Work Sans" pitchFamily="2" charset="77"/>
              </a:rPr>
              <a:t>: makes the spectrum of A positive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b="1" i="0" u="none" strike="noStrike" dirty="0">
                <a:solidFill>
                  <a:srgbClr val="673AB7"/>
                </a:solidFill>
                <a:effectLst/>
                <a:latin typeface="Work Sans" pitchFamily="2" charset="77"/>
              </a:rPr>
              <a:t>(c) </a:t>
            </a:r>
            <a:r>
              <a:rPr lang="en-GB" b="1" dirty="0">
                <a:solidFill>
                  <a:srgbClr val="673AB7"/>
                </a:solidFill>
                <a:latin typeface="Work Sans" pitchFamily="2" charset="77"/>
              </a:rPr>
              <a:t>G</a:t>
            </a:r>
            <a:r>
              <a:rPr lang="en-GB" sz="1800" b="1" i="0" u="none" strike="noStrike" dirty="0">
                <a:solidFill>
                  <a:srgbClr val="673AB7"/>
                </a:solidFill>
                <a:effectLst/>
                <a:latin typeface="Work Sans" pitchFamily="2" charset="77"/>
              </a:rPr>
              <a:t>ap term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Work Sans" pitchFamily="2" charset="77"/>
              </a:rPr>
              <a:t>: ensures gap in the solution spectrum</a:t>
            </a:r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8A5E1-4EF3-95FC-1D68-4FB03AA0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A68D5348-CC1E-FDB2-1D61-C8070CE9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Xenofon Chiotopoulos                  				NNV (astro)particle physics fall meeting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3FE9EAA2-E0E3-82AB-74AE-191337A86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08/11/24</a:t>
            </a:r>
          </a:p>
        </p:txBody>
      </p:sp>
    </p:spTree>
    <p:extLst>
      <p:ext uri="{BB962C8B-B14F-4D97-AF65-F5344CB8AC3E}">
        <p14:creationId xmlns:p14="http://schemas.microsoft.com/office/powerpoint/2010/main" val="898207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4F6F1-CABD-8E4F-A346-42C556A56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Freeform: Shape 9224">
            <a:extLst>
              <a:ext uri="{FF2B5EF4-FFF2-40B4-BE49-F238E27FC236}">
                <a16:creationId xmlns:a16="http://schemas.microsoft.com/office/drawing/2014/main" id="{7C8146D9-4645-B3A6-EC98-049C27BE8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9227" name="Freeform 7">
            <a:extLst>
              <a:ext uri="{FF2B5EF4-FFF2-40B4-BE49-F238E27FC236}">
                <a16:creationId xmlns:a16="http://schemas.microsoft.com/office/drawing/2014/main" id="{8F5CDFA1-DB39-1B4D-D893-3B3776C3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6B688-C1AC-EF2F-2162-DBF661494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382949"/>
            <a:ext cx="9404723" cy="8673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4000" dirty="0">
                <a:solidFill>
                  <a:schemeClr val="tx1"/>
                </a:solidFill>
              </a:rPr>
              <a:t>Translation For </a:t>
            </a:r>
            <a:r>
              <a:rPr lang="en-GB" sz="4000" dirty="0">
                <a:solidFill>
                  <a:srgbClr val="EBEBEB"/>
                </a:solidFill>
              </a:rPr>
              <a:t>Quantum</a:t>
            </a:r>
            <a:r>
              <a:rPr lang="en-GB" sz="4000" dirty="0">
                <a:solidFill>
                  <a:schemeClr val="tx1"/>
                </a:solidFill>
              </a:rPr>
              <a:t> Advantage</a:t>
            </a:r>
            <a:br>
              <a:rPr lang="en-GB" sz="2800" b="0" dirty="0">
                <a:solidFill>
                  <a:schemeClr val="tx1"/>
                </a:solidFill>
                <a:effectLst/>
              </a:rPr>
            </a:br>
            <a:br>
              <a:rPr lang="en-GB" sz="4000" dirty="0">
                <a:solidFill>
                  <a:schemeClr val="tx1"/>
                </a:solidFill>
              </a:rPr>
            </a:br>
            <a:endParaRPr lang="en-US" sz="40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70637FB-AD1F-B7B5-AF52-A4129021D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28" y="2322850"/>
            <a:ext cx="10502143" cy="12865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A2023-5D09-5851-E940-D777F744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40DBE-B155-2B52-BBD4-8AFE401B8106}"/>
                  </a:ext>
                </a:extLst>
              </p:cNvPr>
              <p:cNvSpPr txBox="1"/>
              <p:nvPr/>
            </p:nvSpPr>
            <p:spPr>
              <a:xfrm>
                <a:off x="3675855" y="6028773"/>
                <a:ext cx="48402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𝐴𝑆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440DBE-B155-2B52-BBD4-8AFE401B8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855" y="6028773"/>
                <a:ext cx="484028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03685D-F1CD-04E7-4F96-B2E8AC8EA566}"/>
                  </a:ext>
                </a:extLst>
              </p:cNvPr>
              <p:cNvSpPr txBox="1"/>
              <p:nvPr/>
            </p:nvSpPr>
            <p:spPr>
              <a:xfrm>
                <a:off x="2757657" y="3979504"/>
                <a:ext cx="667668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𝑅𝑒𝑙𝑎𝑥𝑎𝑡𝑖𝑜𝑛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𝑏𝑖𝑛𝑎𝑟𝑦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𝑣𝑎𝑙𝑢𝑒𝑠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𝑎𝑙𝑙𝑜𝑤𝑠</m:t>
                      </m:r>
                      <m:r>
                        <a:rPr lang="nl-NL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2800" i="1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l-NL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nl-NL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b>
                          <m:r>
                            <a:rPr lang="nl-NL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F03685D-F1CD-04E7-4F96-B2E8AC8EA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657" y="3979504"/>
                <a:ext cx="6676683" cy="954107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8D700-6B93-E68B-6604-6C2715D33A88}"/>
                  </a:ext>
                </a:extLst>
              </p:cNvPr>
              <p:cNvSpPr txBox="1"/>
              <p:nvPr/>
            </p:nvSpPr>
            <p:spPr>
              <a:xfrm>
                <a:off x="3675855" y="5219582"/>
                <a:ext cx="48402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𝐴𝑆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nl-NL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98D700-6B93-E68B-6604-6C2715D33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855" y="5219582"/>
                <a:ext cx="484028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CE7F3B9A-ECF5-D12E-2F8D-28A5A3B82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58046"/>
            <a:ext cx="11190739" cy="30480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Xenofon Chiotopoulos                  				NNV (astro)particle physics fall meeting</a:t>
            </a:r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E43E32E0-E71E-2F12-311D-5C8C559DB7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01401" y="6533762"/>
            <a:ext cx="1011190" cy="30479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65000"/>
                    <a:alpha val="60000"/>
                  </a:schemeClr>
                </a:solidFill>
              </a:rPr>
              <a:t>08/11/24</a:t>
            </a:r>
          </a:p>
        </p:txBody>
      </p:sp>
    </p:spTree>
    <p:extLst>
      <p:ext uri="{BB962C8B-B14F-4D97-AF65-F5344CB8AC3E}">
        <p14:creationId xmlns:p14="http://schemas.microsoft.com/office/powerpoint/2010/main" val="5758721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61702</TotalTime>
  <Words>1291</Words>
  <Application>Microsoft Macintosh PowerPoint</Application>
  <PresentationFormat>Widescreen</PresentationFormat>
  <Paragraphs>264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Aptos</vt:lpstr>
      <vt:lpstr>Arial</vt:lpstr>
      <vt:lpstr>Calibri</vt:lpstr>
      <vt:lpstr>Cambria Math</vt:lpstr>
      <vt:lpstr>Century Gothic</vt:lpstr>
      <vt:lpstr>Wingdings</vt:lpstr>
      <vt:lpstr>Wingdings 3</vt:lpstr>
      <vt:lpstr>Work Sans</vt:lpstr>
      <vt:lpstr>Ion</vt:lpstr>
      <vt:lpstr>TrackHHL: LHCb Track Reconstruction using novel quantum algorithms</vt:lpstr>
      <vt:lpstr>PowerPoint Presentation</vt:lpstr>
      <vt:lpstr>PowerPoint Presentation</vt:lpstr>
      <vt:lpstr>Hits in the VELO</vt:lpstr>
      <vt:lpstr>Tracks in the VELO</vt:lpstr>
      <vt:lpstr>New Quantum Computing algorithm for Track Reconstruction</vt:lpstr>
      <vt:lpstr>Translation For Quantum Advantage [arXiv:2308.00619] [JINST]  </vt:lpstr>
      <vt:lpstr>Translation For Quantum Advantage  </vt:lpstr>
      <vt:lpstr>Translation For Quantum Advantage  </vt:lpstr>
      <vt:lpstr>Translation For Quantum Advantage  </vt:lpstr>
      <vt:lpstr>Most Trivial Tracking Scenario</vt:lpstr>
      <vt:lpstr>Solving it Classically</vt:lpstr>
      <vt:lpstr>Solving it Classically</vt:lpstr>
      <vt:lpstr>HHL(Harrow–Hassidim–Lloyd) algorithm</vt:lpstr>
      <vt:lpstr>HHL(Harrow–Hassidim–Lloyd) algorithm</vt:lpstr>
      <vt:lpstr>Challenges with HHL</vt:lpstr>
      <vt:lpstr>1-Bit Phase Estimation  </vt:lpstr>
      <vt:lpstr>PowerPoint Presentation</vt:lpstr>
      <vt:lpstr>PowerPoint Presentation</vt:lpstr>
      <vt:lpstr>PowerPoint Presentation</vt:lpstr>
      <vt:lpstr>Output Problem</vt:lpstr>
      <vt:lpstr>Qubit Reduction</vt:lpstr>
      <vt:lpstr>PowerPoint Presentation</vt:lpstr>
      <vt:lpstr>Largest Simulated Event</vt:lpstr>
      <vt:lpstr>Largest Simulated Event Matrix</vt:lpstr>
      <vt:lpstr>PowerPoint Presentation</vt:lpstr>
      <vt:lpstr>PowerPoint Presentation</vt:lpstr>
      <vt:lpstr>PowerPoint Presentation</vt:lpstr>
      <vt:lpstr>PowerPoint Presentation</vt:lpstr>
      <vt:lpstr>Benefits of 1-Bit HHL</vt:lpstr>
      <vt:lpstr>Conclusions</vt:lpstr>
      <vt:lpstr>Backup Slides</vt:lpstr>
      <vt:lpstr>Further Solving our Read-Out Problem</vt:lpstr>
      <vt:lpstr>Time Evolution</vt:lpstr>
      <vt:lpstr>Suzuki Trotter Decomposition</vt:lpstr>
      <vt:lpstr>PowerPoint Presentation</vt:lpstr>
      <vt:lpstr>PowerPoint Presentation</vt:lpstr>
      <vt:lpstr>PowerPoint Presentation</vt:lpstr>
      <vt:lpstr>The Hough Transform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1D Track Finding</dc:title>
  <dc:creator>Chiotopoulos, Xenofon (DACS)</dc:creator>
  <cp:lastModifiedBy>Chiotopoulos, Xenofon (DACS)</cp:lastModifiedBy>
  <cp:revision>193</cp:revision>
  <dcterms:created xsi:type="dcterms:W3CDTF">2023-11-27T13:48:45Z</dcterms:created>
  <dcterms:modified xsi:type="dcterms:W3CDTF">2024-11-07T21:40:20Z</dcterms:modified>
</cp:coreProperties>
</file>