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7" r:id="rId5"/>
    <p:sldId id="383" r:id="rId6"/>
    <p:sldId id="266" r:id="rId7"/>
    <p:sldId id="351" r:id="rId8"/>
    <p:sldId id="264" r:id="rId9"/>
    <p:sldId id="347" r:id="rId10"/>
    <p:sldId id="360" r:id="rId11"/>
    <p:sldId id="361" r:id="rId12"/>
    <p:sldId id="386" r:id="rId13"/>
    <p:sldId id="273" r:id="rId14"/>
    <p:sldId id="293" r:id="rId15"/>
    <p:sldId id="357" r:id="rId16"/>
    <p:sldId id="368" r:id="rId17"/>
    <p:sldId id="373" r:id="rId18"/>
    <p:sldId id="365" r:id="rId19"/>
    <p:sldId id="375" r:id="rId20"/>
    <p:sldId id="384" r:id="rId21"/>
    <p:sldId id="381" r:id="rId22"/>
    <p:sldId id="277" r:id="rId23"/>
    <p:sldId id="271" r:id="rId24"/>
    <p:sldId id="385" r:id="rId25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7T18:34:31.28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24575,'4'1'0,"0"0"0,0 0 0,0 0 0,0 1 0,0-1 0,-1 1 0,1 0 0,-1 0 0,1 0 0,-1 0 0,1 1 0,-1-1 0,3 4 0,26 16 0,110 33 0,-111-42 0,0-1 0,1-1 0,0-2 0,1-1 0,0-1 0,0-2 0,1-2 0,43 0 0,562-4 0,-624 0 0,-1-1 0,0 0 0,-1-2 0,1 1 0,0-2 0,-1 0 0,0 0 0,14-9 0,-9 6 0,1 0 0,0 0 0,20-4 0,-20 8 86,1-2-1,-1 0 0,21-11 1,-30 12-300,0 0 1,-1 0 0,1-1-1,-2-1 1,1 1 0,-1-2-1,11-10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07T14:34:25.837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07T14:34:28.33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07T14:34:29.702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07T14:34:46.330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F0EB6-8FE4-4EA7-92B1-027AADD138A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44109-6D48-46C7-BED4-9ED36253D3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81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19321-0FB0-4EE0-8293-CCA474E65F8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61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D0C-28AC-4A5D-95CF-CD1F19C40EE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0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375F3-00E3-E9E4-5316-9EFA94822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E32DFF-9823-03E7-6D49-E42DA613A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B2E31-E4C9-26A6-3C8F-8706F4C4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B7BF0-9EA2-4B24-958C-1BEF4BEBC1F8}" type="datetime1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E235E-EE6F-E909-5754-E65590DB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A61C0-E334-6A23-6A65-6A9EDD8B3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4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59F1-172F-6202-7896-4C961104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B35AA-D719-4B31-2879-9701BD4DE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E60E6-50CD-A887-8752-46A03D8C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2552-6578-4FBF-A4B8-0E0E2D038B58}" type="datetime1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E58AB-F57B-54D4-D075-06BBC216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4B5AC-2431-816C-7267-9C6CFA32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25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65477-238E-A3ED-5169-08EAB7EE9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033B6-72FE-B7B7-0452-DA8C26314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C1591-9296-7017-436D-FBCB1BD4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C3EA-95F8-40F0-8F72-8DA91AEDDA8F}" type="datetime1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013A5-10ED-DE32-546D-9A80719E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903A1-E7BC-58B8-7F0E-5C329EA4F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33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CFD5-A8EC-2D3E-12AB-C77A5D72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E1BBE-EEBB-1935-7892-9E0A8BEAA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82FB1-BF87-5029-99F9-B44AF5FE0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1208A-65E7-4024-B792-843D4163A75D}" type="datetime1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9212A-7D85-9FE3-A7F7-87A8F28D2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C97B4-58DB-7668-A9BF-2C4697E5C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4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B26C-4B04-6DB9-CE95-0C38AB67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4AA6A-7A2C-92B7-C487-BB7478505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B16A3-9081-E3E3-EFF5-39C07011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FD5F-F718-47E7-A222-09DB43BAA1DC}" type="datetime1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99D1-C966-3E21-27A5-66F6FDC3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A2D5-C733-FFB1-F408-C98225AEB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18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B590-C2F2-8F60-7034-D8C2569C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58ED0-3532-B741-6A47-2A15DB09F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C06C2-2465-8998-6D7A-2298EC8D0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8CAB3-972D-0E37-563A-2618E583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73D10-7286-4A2F-96D8-815A59D707C3}" type="datetime1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0A72F-7AF2-9A30-84F7-2EDC70C8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6723A-D971-2011-1F8D-BF04FFEA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9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F1A52-5A74-BB67-5192-D96121EE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14688-E587-C2FD-D65A-F0DF97DF0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764DB-EFB3-187D-053A-C90C1CEB2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20242-B61F-E5B1-764E-BEB89DDD9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7ADF9-7365-B472-5ABA-6B7CE4DD7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A8AB2-CEB7-449C-5F21-EBA70372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469-D9A9-4B48-B713-EADBD8C51955}" type="datetime1">
              <a:rPr lang="en-GB" smtClean="0"/>
              <a:t>12/11/2024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CC125-2113-4F01-AED7-C8B291D4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8C604-3E69-B6E6-6FE9-52B12A95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650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0AE7-F5C0-3450-59FA-2C6D7CAB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588B92-D638-2666-6C84-8A2DA652D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9DC8-B7D1-4276-82C0-E9E309C5C7C1}" type="datetime1">
              <a:rPr lang="en-GB" smtClean="0"/>
              <a:t>12/11/2024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497C9-C437-6C69-AF08-0DF28DBE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46D57-12F3-7EDF-03A6-4A3476053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8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05DAC-55A1-D685-9956-1BFEF495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9D87-67FA-4B6D-91CE-5C47AF8828B8}" type="datetime1">
              <a:rPr lang="en-GB" smtClean="0"/>
              <a:t>12/11/2024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786A98-CF58-8286-9C7C-66C5C3A8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61379-55F7-A35F-0319-89770E16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68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D8C3-1018-9D3C-ADC3-6B10AE04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5F98-A951-6B2C-B3D7-27339F37A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BD17B-981B-E4C9-CAFE-29301E131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E848D-A97F-CBD9-847A-ABEF18B1C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E1C6-9940-4BC2-81FF-A01EC36F7468}" type="datetime1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C00E9-C144-15A3-DB86-8B1808A5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F5D7E-4AE6-A988-D985-5CF81938C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51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EFC10-DE6C-A91E-D9FD-05D919B2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069F44-CCBB-99DB-0AD6-3D13B930CC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045BA-D8C8-4477-3B4A-95D54A2E2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68D9D-7F06-0FF6-DBC7-D5FB96DDB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31B3B-0A06-4002-B0AC-12057EC22134}" type="datetime1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5112C-558F-01B4-60E3-03412304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F795C-E610-3E91-C46D-12675C79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20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71226-38FD-C92C-4235-DAE19DBE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362A9-6FA0-3AF8-26CF-08B67043C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9F370-32D5-6B1A-234D-88DAB7E364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142CCB-3E73-492D-8039-F9850B1DE4F4}" type="datetime1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2B91A-EDF7-CA27-9477-58125410C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NNV Meeting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A7CDB-F362-CE1C-644B-B0D2881E8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8203B-E7FF-41AA-B7B9-957200A22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28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0.wdp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microsoft.com/office/2007/relationships/hdphoto" Target="../media/hdphoto9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48.png"/><Relationship Id="rId5" Type="http://schemas.openxmlformats.org/officeDocument/2006/relationships/customXml" Target="../ink/ink3.xml"/><Relationship Id="rId10" Type="http://schemas.openxmlformats.org/officeDocument/2006/relationships/image" Target="../media/image490.png"/><Relationship Id="rId4" Type="http://schemas.openxmlformats.org/officeDocument/2006/relationships/image" Target="../media/image460.png"/><Relationship Id="rId9" Type="http://schemas.openxmlformats.org/officeDocument/2006/relationships/customXml" Target="../ink/ink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30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A96869-C4AF-A2B1-2A31-861646BD6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8690" r="11421" b="19708"/>
          <a:stretch/>
        </p:blipFill>
        <p:spPr>
          <a:xfrm>
            <a:off x="6959604" y="57278"/>
            <a:ext cx="2480931" cy="1431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65FC60-2522-4703-1365-A789C4BA3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327" y="773267"/>
            <a:ext cx="4665011" cy="402056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rlin Sans FB" panose="020E0602020502020306" pitchFamily="34" charset="0"/>
              </a:rPr>
              <a:t>Radio </a:t>
            </a:r>
            <a:r>
              <a:rPr lang="en-GB" dirty="0">
                <a:latin typeface="Berlin Sans FB" panose="020E0602020502020306" pitchFamily="34" charset="0"/>
              </a:rPr>
              <a:t>interferometry</a:t>
            </a:r>
            <a:r>
              <a:rPr lang="nl-NL" dirty="0">
                <a:latin typeface="Berlin Sans FB" panose="020E0602020502020306" pitchFamily="34" charset="0"/>
              </a:rPr>
              <a:t> </a:t>
            </a:r>
            <a:r>
              <a:rPr lang="nl-NL" dirty="0" err="1">
                <a:latin typeface="Berlin Sans FB" panose="020E0602020502020306" pitchFamily="34" charset="0"/>
              </a:rPr>
              <a:t>for</a:t>
            </a:r>
            <a:r>
              <a:rPr lang="nl-NL" dirty="0">
                <a:latin typeface="Berlin Sans FB" panose="020E0602020502020306" pitchFamily="34" charset="0"/>
              </a:rPr>
              <a:t> </a:t>
            </a:r>
            <a:r>
              <a:rPr lang="nl-NL" dirty="0" err="1">
                <a:latin typeface="Berlin Sans FB" panose="020E0602020502020306" pitchFamily="34" charset="0"/>
              </a:rPr>
              <a:t>AugerPrime</a:t>
            </a:r>
            <a:r>
              <a:rPr lang="nl-NL" dirty="0">
                <a:latin typeface="Berlin Sans FB" panose="020E0602020502020306" pitchFamily="34" charset="0"/>
              </a:rPr>
              <a:t> RD</a:t>
            </a: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46A5B-7129-BF9F-CF63-A76802D45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5026" y="4857407"/>
            <a:ext cx="4147279" cy="165576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By </a:t>
            </a:r>
          </a:p>
          <a:p>
            <a:r>
              <a:rPr lang="en-GB" dirty="0"/>
              <a:t>Anthony Bwembya</a:t>
            </a:r>
          </a:p>
          <a:p>
            <a:r>
              <a:rPr lang="en-GB" dirty="0"/>
              <a:t>Supervisors: </a:t>
            </a:r>
          </a:p>
          <a:p>
            <a:r>
              <a:rPr lang="en-GB" dirty="0"/>
              <a:t>Harm </a:t>
            </a:r>
            <a:r>
              <a:rPr lang="en-GB" dirty="0" err="1"/>
              <a:t>Schoorlemmer</a:t>
            </a:r>
            <a:endParaRPr lang="en-GB" dirty="0"/>
          </a:p>
          <a:p>
            <a:r>
              <a:rPr lang="en-GB" dirty="0"/>
              <a:t> Charles Timmermans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F2ECD-6D55-DAAA-C280-9E800491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7190" t="10351" r="-3961" b="6017"/>
          <a:stretch/>
        </p:blipFill>
        <p:spPr>
          <a:xfrm>
            <a:off x="-1" y="0"/>
            <a:ext cx="720652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15A89-BBB7-16E4-935D-8EE1FD98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6E2C1-949D-3263-F3F4-EA5DEC304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56" y="-78086"/>
            <a:ext cx="2106131" cy="2013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36487-8DA1-1DFD-345A-0C8CAE9C6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589" y="344831"/>
            <a:ext cx="1724345" cy="67824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364F3-039F-FC34-46E6-A96B1C2B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</p:spTree>
    <p:extLst>
      <p:ext uri="{BB962C8B-B14F-4D97-AF65-F5344CB8AC3E}">
        <p14:creationId xmlns:p14="http://schemas.microsoft.com/office/powerpoint/2010/main" val="2508679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DA35-50E1-134F-3535-8D0E7B8E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0" y="124757"/>
            <a:ext cx="10515600" cy="940066"/>
          </a:xfrm>
        </p:spPr>
        <p:txBody>
          <a:bodyPr>
            <a:normAutofit/>
          </a:bodyPr>
          <a:lstStyle/>
          <a:p>
            <a:r>
              <a:rPr lang="en-GB" dirty="0"/>
              <a:t>Solution : Radio interferometry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9DD7D55-D27E-51B8-7833-E381918EE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-20000" contrast="40000"/>
          </a:blip>
          <a:srcRect l="1069" t="1902" r="1952" b="2834"/>
          <a:stretch/>
        </p:blipFill>
        <p:spPr>
          <a:xfrm>
            <a:off x="56300" y="1396006"/>
            <a:ext cx="6901092" cy="43408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87BD21-A7D3-5F92-2701-7C13516D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10</a:t>
            </a:fld>
            <a:endParaRPr lang="en-GB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E674BB6-1A97-F7BB-B621-B8BFB6D5A4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2" y="1070484"/>
            <a:ext cx="5234608" cy="5179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BD4110-BC78-8559-A35C-A6605B19C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86" y="1655440"/>
            <a:ext cx="3279932" cy="493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D1348-DCF5-9E08-68DC-9F2395304B3B}"/>
              </a:ext>
            </a:extLst>
          </p:cNvPr>
          <p:cNvSpPr txBox="1"/>
          <p:nvPr/>
        </p:nvSpPr>
        <p:spPr>
          <a:xfrm>
            <a:off x="838200" y="6068028"/>
            <a:ext cx="10856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H. </a:t>
            </a:r>
            <a:r>
              <a:rPr lang="en-US" sz="1200" dirty="0" err="1"/>
              <a:t>Schoorlemmer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“Radio Interferometry applied to air showers recorded by the Auger Engineering Radio Array,” </a:t>
            </a:r>
            <a:r>
              <a:rPr lang="en-US" sz="1200" i="1" dirty="0"/>
              <a:t>ICRC</a:t>
            </a:r>
            <a:r>
              <a:rPr lang="en-US" sz="1200" dirty="0"/>
              <a:t>, Jul. 2023, </a:t>
            </a:r>
            <a:r>
              <a:rPr lang="en-US" sz="1200" dirty="0" err="1"/>
              <a:t>doi</a:t>
            </a:r>
            <a:r>
              <a:rPr lang="en-US" sz="1200" dirty="0"/>
              <a:t>: 10.22323/1.444.0380</a:t>
            </a:r>
            <a:endParaRPr lang="en-GB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307C9-46F4-5DFD-FB1E-C674245F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</p:spTree>
    <p:extLst>
      <p:ext uri="{BB962C8B-B14F-4D97-AF65-F5344CB8AC3E}">
        <p14:creationId xmlns:p14="http://schemas.microsoft.com/office/powerpoint/2010/main" val="3694504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7389-E3B5-6137-402F-821F7323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" y="-95247"/>
            <a:ext cx="10515600" cy="1112233"/>
          </a:xfrm>
        </p:spPr>
        <p:txBody>
          <a:bodyPr/>
          <a:lstStyle/>
          <a:p>
            <a:r>
              <a:rPr lang="en-GB" dirty="0"/>
              <a:t>Interferometry for very inclined showers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96FB00-E295-5D57-661C-1944B9411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" y="1909866"/>
            <a:ext cx="3633858" cy="34247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FF541-5973-23D2-6A81-6BA8D8802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83" y="1939072"/>
            <a:ext cx="4093362" cy="3332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4D8703-F200-F483-8FF8-5105B8CB6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245" y="1868147"/>
            <a:ext cx="4093362" cy="35344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517890-BEAA-785C-5CA3-6EB292813CD1}"/>
              </a:ext>
            </a:extLst>
          </p:cNvPr>
          <p:cNvSpPr txBox="1"/>
          <p:nvPr/>
        </p:nvSpPr>
        <p:spPr>
          <a:xfrm>
            <a:off x="289484" y="5464522"/>
            <a:ext cx="9568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 interferometry we can determine </a:t>
            </a:r>
            <a:r>
              <a:rPr lang="en-US" sz="2400" dirty="0" err="1"/>
              <a:t>X</a:t>
            </a:r>
            <a:r>
              <a:rPr lang="en-US" sz="2400" baseline="-25000" dirty="0" err="1"/>
              <a:t>max</a:t>
            </a:r>
            <a:r>
              <a:rPr lang="en-US" sz="2400" dirty="0"/>
              <a:t> for very inclined air showers with the radio detection technique.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AA4A0-CD25-A137-46CB-E26001CF4965}"/>
              </a:ext>
            </a:extLst>
          </p:cNvPr>
          <p:cNvSpPr txBox="1"/>
          <p:nvPr/>
        </p:nvSpPr>
        <p:spPr>
          <a:xfrm>
            <a:off x="10217255" y="1498815"/>
            <a:ext cx="313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  <a:r>
              <a:rPr lang="en-GB" dirty="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8A2ED-DAFD-FEBD-F4B9-000057D9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8BAF5-0983-6295-B786-4C092F5A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4217CC-C2EB-C945-3802-91F7EDBA7A45}"/>
              </a:ext>
            </a:extLst>
          </p:cNvPr>
          <p:cNvSpPr txBox="1"/>
          <p:nvPr/>
        </p:nvSpPr>
        <p:spPr>
          <a:xfrm>
            <a:off x="338345" y="852484"/>
            <a:ext cx="8840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Using 1EeV </a:t>
            </a:r>
            <a:r>
              <a:rPr lang="en-GB" sz="2400" dirty="0" err="1"/>
              <a:t>ZHAires</a:t>
            </a:r>
            <a:r>
              <a:rPr lang="en-GB" sz="2400" dirty="0"/>
              <a:t> proton simulations, with an Auger like atmosphere , altitude  and  triangular grid at 82 degrees.</a:t>
            </a:r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DD75D5-E79A-CEBE-528B-7717A7011A7C}"/>
              </a:ext>
            </a:extLst>
          </p:cNvPr>
          <p:cNvSpPr txBox="1"/>
          <p:nvPr/>
        </p:nvSpPr>
        <p:spPr>
          <a:xfrm>
            <a:off x="100273" y="6296434"/>
            <a:ext cx="6533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http://aires.fisica.unlp.edu.ar/zhaires/</a:t>
            </a:r>
          </a:p>
        </p:txBody>
      </p:sp>
    </p:spTree>
    <p:extLst>
      <p:ext uri="{BB962C8B-B14F-4D97-AF65-F5344CB8AC3E}">
        <p14:creationId xmlns:p14="http://schemas.microsoft.com/office/powerpoint/2010/main" val="2547653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563B-FC58-E927-250C-5FC4F37A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2" y="-96424"/>
            <a:ext cx="10515600" cy="1196089"/>
          </a:xfrm>
        </p:spPr>
        <p:txBody>
          <a:bodyPr>
            <a:normAutofit fontScale="90000"/>
          </a:bodyPr>
          <a:lstStyle/>
          <a:p>
            <a:r>
              <a:rPr lang="en-GB" dirty="0"/>
              <a:t>How to implement interferometry at </a:t>
            </a:r>
            <a:r>
              <a:rPr lang="en-GB" dirty="0" err="1"/>
              <a:t>Augerprime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02E6B-B7DF-FD2E-5CA0-EDA525C2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74" y="1073921"/>
            <a:ext cx="4346419" cy="4462158"/>
          </a:xfrm>
        </p:spPr>
        <p:txBody>
          <a:bodyPr>
            <a:normAutofit/>
          </a:bodyPr>
          <a:lstStyle/>
          <a:p>
            <a:r>
              <a:rPr lang="en-GB" sz="2400" dirty="0"/>
              <a:t>This would require:</a:t>
            </a:r>
          </a:p>
          <a:p>
            <a:pPr lvl="1"/>
            <a:r>
              <a:rPr lang="en-US" dirty="0"/>
              <a:t>Timing precision </a:t>
            </a:r>
            <a:r>
              <a:rPr lang="en-US" b="1" dirty="0"/>
              <a:t>O(ns) </a:t>
            </a:r>
          </a:p>
          <a:p>
            <a:pPr lvl="1"/>
            <a:r>
              <a:rPr lang="en-US" dirty="0"/>
              <a:t>Station localization of the </a:t>
            </a:r>
            <a:r>
              <a:rPr lang="en-US" b="1" dirty="0"/>
              <a:t>O(30 cm)</a:t>
            </a:r>
          </a:p>
          <a:p>
            <a:r>
              <a:rPr lang="en-US" sz="2400" dirty="0"/>
              <a:t>A beacon emitting multiple sine waves can reach </a:t>
            </a:r>
            <a:r>
              <a:rPr lang="en-US" sz="2400" b="1" dirty="0"/>
              <a:t>O(ns) </a:t>
            </a:r>
            <a:r>
              <a:rPr lang="en-US" sz="2400" dirty="0"/>
              <a:t>demonstrated at Auger on a 10 km scale.</a:t>
            </a:r>
          </a:p>
          <a:p>
            <a:r>
              <a:rPr lang="en-US" sz="2400" dirty="0"/>
              <a:t>We will be using the existing beacon as a proof of principle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51A3EE-7B78-CD46-D261-36AF8E923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98" y="2527365"/>
            <a:ext cx="1072244" cy="1169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DB1911-96BC-72F2-91E5-1EBCB77A9A2C}"/>
              </a:ext>
            </a:extLst>
          </p:cNvPr>
          <p:cNvSpPr txBox="1"/>
          <p:nvPr/>
        </p:nvSpPr>
        <p:spPr>
          <a:xfrm>
            <a:off x="6326874" y="1692011"/>
            <a:ext cx="187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Beacon</a:t>
            </a:r>
            <a:r>
              <a:rPr lang="en-GB" sz="1600" dirty="0"/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DB013D-271E-39E8-BCBA-9E900D050A49}"/>
              </a:ext>
            </a:extLst>
          </p:cNvPr>
          <p:cNvCxnSpPr>
            <a:cxnSpLocks/>
          </p:cNvCxnSpPr>
          <p:nvPr/>
        </p:nvCxnSpPr>
        <p:spPr>
          <a:xfrm>
            <a:off x="13839520" y="2681625"/>
            <a:ext cx="7794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40EBA41-3BAC-0D7A-70A8-3BF1D3B19D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44971" y="3449910"/>
            <a:ext cx="481755" cy="8309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390167-E1AE-9BCD-8F01-947C3974B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4941" y="3573121"/>
            <a:ext cx="526806" cy="9018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B14D9F-DF1F-4154-FBCB-92ACB9979A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33524" y="3456937"/>
            <a:ext cx="470268" cy="8239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CFB047-44E4-4FE3-E522-982FD910C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587" y="3433650"/>
            <a:ext cx="470268" cy="8472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4B6EC4-48E9-6217-4EDF-231115B939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16721" y="3573121"/>
            <a:ext cx="526807" cy="912914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3C7F9E5-030C-EDC6-5707-77A023A19666}"/>
              </a:ext>
            </a:extLst>
          </p:cNvPr>
          <p:cNvSpPr/>
          <p:nvPr/>
        </p:nvSpPr>
        <p:spPr>
          <a:xfrm>
            <a:off x="6188375" y="3379056"/>
            <a:ext cx="1731290" cy="90180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8409285-4931-09B2-4209-B87844652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7290" y="3049613"/>
            <a:ext cx="1767993" cy="13456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ED72E5E-177F-3030-39B0-04B1DBE68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783" y="3542685"/>
            <a:ext cx="1646506" cy="857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BA5F8-F533-8DF7-FCF2-E6D3D718C36F}"/>
              </a:ext>
            </a:extLst>
          </p:cNvPr>
          <p:cNvSpPr txBox="1"/>
          <p:nvPr/>
        </p:nvSpPr>
        <p:spPr>
          <a:xfrm>
            <a:off x="141637" y="6090972"/>
            <a:ext cx="7706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effectLst/>
              </a:rPr>
              <a:t>*A. Aab </a:t>
            </a:r>
            <a:r>
              <a:rPr lang="da-DK" sz="1400" i="1" dirty="0">
                <a:effectLst/>
              </a:rPr>
              <a:t>et al</a:t>
            </a:r>
            <a:r>
              <a:rPr lang="da-DK" sz="1400" dirty="0">
                <a:effectLst/>
              </a:rPr>
              <a:t> 2016 </a:t>
            </a:r>
            <a:r>
              <a:rPr lang="da-DK" sz="1400" i="1" dirty="0">
                <a:effectLst/>
              </a:rPr>
              <a:t>JINST</a:t>
            </a:r>
            <a:r>
              <a:rPr lang="da-DK" sz="1400" dirty="0">
                <a:effectLst/>
              </a:rPr>
              <a:t> </a:t>
            </a:r>
            <a:r>
              <a:rPr lang="da-DK" sz="1400" b="1" dirty="0">
                <a:effectLst/>
              </a:rPr>
              <a:t>11</a:t>
            </a:r>
            <a:r>
              <a:rPr lang="da-DK" sz="1400" dirty="0">
                <a:effectLst/>
              </a:rPr>
              <a:t> P01018 :</a:t>
            </a:r>
            <a:r>
              <a:rPr lang="nl-NL" sz="1400" b="1" dirty="0">
                <a:effectLst/>
              </a:rPr>
              <a:t>DOI</a:t>
            </a:r>
            <a:r>
              <a:rPr lang="nl-NL" sz="1400" dirty="0">
                <a:effectLst/>
              </a:rPr>
              <a:t> 10.1088/1748-0221/11/01/P01018</a:t>
            </a:r>
            <a:endParaRPr lang="en-GB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544868-DD71-EF00-BEDF-F9B8484DC6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1749">
            <a:off x="7576443" y="2449451"/>
            <a:ext cx="1391231" cy="449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E5269-7A0C-2CA6-A5F9-276FEA99B0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59838">
            <a:off x="7434299" y="2795781"/>
            <a:ext cx="1467086" cy="3287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53A71-F622-28B0-26A8-7A3051680C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79934">
            <a:off x="7347614" y="3021580"/>
            <a:ext cx="1296808" cy="273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D1D768-77B3-0BAB-26FD-B2463B3559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842351">
            <a:off x="7261689" y="3202077"/>
            <a:ext cx="1270953" cy="20584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82444-693A-6E41-68ED-73C34B29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671CF-8C0D-9833-E260-2FDDE47F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</p:spTree>
    <p:extLst>
      <p:ext uri="{BB962C8B-B14F-4D97-AF65-F5344CB8AC3E}">
        <p14:creationId xmlns:p14="http://schemas.microsoft.com/office/powerpoint/2010/main" val="335453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2E87-EA5A-C909-D31B-7DD2C622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62" y="-146510"/>
            <a:ext cx="10515600" cy="1325563"/>
          </a:xfrm>
        </p:spPr>
        <p:txBody>
          <a:bodyPr/>
          <a:lstStyle/>
          <a:p>
            <a:r>
              <a:rPr lang="en-GB" dirty="0"/>
              <a:t>Locating our antennas accurately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5A47C-1ED1-B27A-EF4B-D4A843221D8E}"/>
              </a:ext>
            </a:extLst>
          </p:cNvPr>
          <p:cNvSpPr txBox="1"/>
          <p:nvPr/>
        </p:nvSpPr>
        <p:spPr>
          <a:xfrm>
            <a:off x="402218" y="1004384"/>
            <a:ext cx="6459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Performed a differential GPS survey campaigns on the RD: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Ordinary GPS is accurate to about 5 meters.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Differential GPS can achieve accuracy on the order of a few centimeters.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22205-47AB-BAC5-4CF0-90464D6C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6F1B6-D5E8-94F0-1046-D026E876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255" y="836841"/>
            <a:ext cx="3574419" cy="5400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7EA543-8AB8-BF4A-15E6-A7F5808E2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242" y="3239868"/>
            <a:ext cx="5777804" cy="3005099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560D09-682E-2445-1C8B-A3D954712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</p:spTree>
    <p:extLst>
      <p:ext uri="{BB962C8B-B14F-4D97-AF65-F5344CB8AC3E}">
        <p14:creationId xmlns:p14="http://schemas.microsoft.com/office/powerpoint/2010/main" val="51450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D3972-EE48-2C63-500B-EEFF4DE28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01" y="1076722"/>
            <a:ext cx="4944145" cy="3204986"/>
          </a:xfrm>
        </p:spPr>
        <p:txBody>
          <a:bodyPr>
            <a:normAutofit/>
          </a:bodyPr>
          <a:lstStyle/>
          <a:p>
            <a:r>
              <a:rPr lang="en-GB" dirty="0"/>
              <a:t>In total 64 stations were surveyed using DGPS, covering an area of ~35km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All surveyed stations had enough signal from the beacon to reach </a:t>
            </a:r>
            <a:r>
              <a:rPr lang="en-GB" b="1" dirty="0"/>
              <a:t>O(ns).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87B45-E450-83B0-788E-DD2E4169FDB2}"/>
              </a:ext>
            </a:extLst>
          </p:cNvPr>
          <p:cNvSpPr txBox="1">
            <a:spLocks/>
          </p:cNvSpPr>
          <p:nvPr/>
        </p:nvSpPr>
        <p:spPr>
          <a:xfrm>
            <a:off x="0" y="-69959"/>
            <a:ext cx="10515600" cy="1062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Survey Result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4600C1-4AE2-7692-EF94-E15F1E640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247" y="668242"/>
            <a:ext cx="7131652" cy="56242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F1912B-39BD-E59C-1102-C8C76344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7166C-DBD9-1B8F-9E98-C1D39FB2E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</p:spTree>
    <p:extLst>
      <p:ext uri="{BB962C8B-B14F-4D97-AF65-F5344CB8AC3E}">
        <p14:creationId xmlns:p14="http://schemas.microsoft.com/office/powerpoint/2010/main" val="366494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4729024-4D38-672B-2734-4F61DD1EF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75" y="3340831"/>
            <a:ext cx="5227513" cy="3126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DAAF0-FE18-24EB-472C-4F5EA278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" y="-48490"/>
            <a:ext cx="7816906" cy="1112996"/>
          </a:xfrm>
        </p:spPr>
        <p:txBody>
          <a:bodyPr>
            <a:normAutofit fontScale="90000"/>
          </a:bodyPr>
          <a:lstStyle/>
          <a:p>
            <a:r>
              <a:rPr lang="en-GB" dirty="0"/>
              <a:t>Timing precision of synchronisation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3A78E-6429-26ED-2720-4659AE600593}"/>
              </a:ext>
            </a:extLst>
          </p:cNvPr>
          <p:cNvSpPr txBox="1"/>
          <p:nvPr/>
        </p:nvSpPr>
        <p:spPr>
          <a:xfrm>
            <a:off x="291319" y="1119429"/>
            <a:ext cx="5387473" cy="494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use a TV signal, dominant in the EW channel of our antennas, as an independent test to assess the precision of our timing correction.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The distribution of phase difference on the TV line gives a standard deviation of 0.83 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There might be some broadening in the phase difference distribution due to the TV signal being amplitude-modulated.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1AC01-579B-85FD-FD96-CE90ADF4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15D21-7155-9065-FD14-9C4153A7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B17AE7E-8A4E-AA2B-AB7A-D84AF2EF2A0F}"/>
                  </a:ext>
                </a:extLst>
              </p14:cNvPr>
              <p14:cNvContentPartPr/>
              <p14:nvPr/>
            </p14:nvContentPartPr>
            <p14:xfrm>
              <a:off x="12592270" y="73949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B17AE7E-8A4E-AA2B-AB7A-D84AF2EF2A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29270" y="361858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2787D3-ED5E-FBC2-34EA-E27FB8C08A4C}"/>
                  </a:ext>
                </a:extLst>
              </p14:cNvPr>
              <p14:cNvContentPartPr/>
              <p14:nvPr/>
            </p14:nvContentPartPr>
            <p14:xfrm>
              <a:off x="11244790" y="39065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2787D3-ED5E-FBC2-34EA-E27FB8C08A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81790" y="12658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D69F84C-03A1-A31E-39EB-ACA404D2C20E}"/>
                  </a:ext>
                </a:extLst>
              </p14:cNvPr>
              <p14:cNvContentPartPr/>
              <p14:nvPr/>
            </p14:nvContentPartPr>
            <p14:xfrm>
              <a:off x="11042470" y="1025698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D69F84C-03A1-A31E-39EB-ACA404D2C2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979470" y="648058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1961616-9A71-7E79-DD90-4FBEAA3A3DAC}"/>
                  </a:ext>
                </a:extLst>
              </p14:cNvPr>
              <p14:cNvContentPartPr/>
              <p14:nvPr/>
            </p14:nvContentPartPr>
            <p14:xfrm>
              <a:off x="5876830" y="50396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1961616-9A71-7E79-DD90-4FBEAA3A3D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4190" y="4661698"/>
                <a:ext cx="126000" cy="756000"/>
              </a:xfrm>
              <a:prstGeom prst="rect">
                <a:avLst/>
              </a:prstGeom>
            </p:spPr>
          </p:pic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930AE01D-79FE-3980-DBEC-9316175498D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21"/>
          <a:stretch/>
        </p:blipFill>
        <p:spPr>
          <a:xfrm>
            <a:off x="6513209" y="621340"/>
            <a:ext cx="5114244" cy="30222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0D1978E-3373-69B0-0BBC-6D138871916A}"/>
              </a:ext>
            </a:extLst>
          </p:cNvPr>
          <p:cNvSpPr txBox="1"/>
          <p:nvPr/>
        </p:nvSpPr>
        <p:spPr>
          <a:xfrm>
            <a:off x="7582799" y="5228693"/>
            <a:ext cx="2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After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4D353B-4F2C-5B35-835E-A559C540F792}"/>
              </a:ext>
            </a:extLst>
          </p:cNvPr>
          <p:cNvSpPr txBox="1"/>
          <p:nvPr/>
        </p:nvSpPr>
        <p:spPr>
          <a:xfrm>
            <a:off x="9586525" y="1316653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705847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B3C3-2A60-CE06-9497-961A12C3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4" y="-38620"/>
            <a:ext cx="10515600" cy="1107809"/>
          </a:xfrm>
        </p:spPr>
        <p:txBody>
          <a:bodyPr/>
          <a:lstStyle/>
          <a:p>
            <a:r>
              <a:rPr lang="en-GB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EC392-63F6-ED69-CDE7-C887C1520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88" y="981252"/>
            <a:ext cx="10572312" cy="4351338"/>
          </a:xfrm>
        </p:spPr>
        <p:txBody>
          <a:bodyPr/>
          <a:lstStyle/>
          <a:p>
            <a:r>
              <a:rPr lang="en-GB" dirty="0"/>
              <a:t>Interferometry can determine in the </a:t>
            </a:r>
            <a:r>
              <a:rPr lang="en-GB" dirty="0" err="1"/>
              <a:t>X</a:t>
            </a:r>
            <a:r>
              <a:rPr lang="en-GB" baseline="-25000" dirty="0" err="1"/>
              <a:t>max</a:t>
            </a:r>
            <a:r>
              <a:rPr lang="en-GB" dirty="0"/>
              <a:t> of very inclined  showers .</a:t>
            </a:r>
          </a:p>
          <a:p>
            <a:r>
              <a:rPr lang="en-GB" dirty="0"/>
              <a:t>Currently have  surveyed an area of ~ 35 km</a:t>
            </a:r>
            <a:r>
              <a:rPr lang="en-GB" baseline="30000" dirty="0"/>
              <a:t>2</a:t>
            </a:r>
            <a:r>
              <a:rPr lang="en-GB" dirty="0"/>
              <a:t> .</a:t>
            </a:r>
          </a:p>
          <a:p>
            <a:r>
              <a:rPr lang="en-GB" dirty="0"/>
              <a:t>Aim to increase the range of the beacon and number of surveyed stations soon.</a:t>
            </a:r>
            <a:endParaRPr lang="en-GB" baseline="30000" dirty="0"/>
          </a:p>
          <a:p>
            <a:r>
              <a:rPr lang="en-GB" dirty="0"/>
              <a:t>We can synchronise the RD to a precision of 0.83 ns.</a:t>
            </a:r>
          </a:p>
          <a:p>
            <a:r>
              <a:rPr lang="en-GB" dirty="0"/>
              <a:t>Selection candidate events for interferometry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55A57-398A-E0B1-7BB9-AEE1927A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C436D-7DFD-E740-09D1-6F91E15A3F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1498" y="2945625"/>
            <a:ext cx="5366200" cy="341072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1630C-43DF-B726-13EC-C7DDCBB46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</p:spTree>
    <p:extLst>
      <p:ext uri="{BB962C8B-B14F-4D97-AF65-F5344CB8AC3E}">
        <p14:creationId xmlns:p14="http://schemas.microsoft.com/office/powerpoint/2010/main" val="1395392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C965-A75B-760D-DF61-65E3CEFD4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47" y="973271"/>
            <a:ext cx="1786337" cy="596488"/>
          </a:xfrm>
        </p:spPr>
        <p:txBody>
          <a:bodyPr/>
          <a:lstStyle/>
          <a:p>
            <a:r>
              <a:rPr lang="en-GB" dirty="0"/>
              <a:t>End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F96B1-3071-B1E0-3040-E14CD6DDE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7C439-AB3A-EE3D-6F6A-0C5F04BC8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203B-E7FF-41AA-B7B9-957200A221C9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03B1B-6EB9-9793-3C92-3F439D14F9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5895" y="973271"/>
            <a:ext cx="7727348" cy="491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52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B162-1B04-041D-ADAC-54A7C984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2" y="0"/>
            <a:ext cx="10515600" cy="1325563"/>
          </a:xfrm>
        </p:spPr>
        <p:txBody>
          <a:bodyPr/>
          <a:lstStyle/>
          <a:p>
            <a:r>
              <a:rPr lang="en-GB" dirty="0"/>
              <a:t>Synchronisation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01517-BC7D-A550-DD97-FD99E486E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6394" y="1226545"/>
            <a:ext cx="8564483" cy="44049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94E95-03D8-C4DA-8AA7-1B026AC7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18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FA75FE-7BFB-97E1-A9F4-823FC78D5891}"/>
              </a:ext>
            </a:extLst>
          </p:cNvPr>
          <p:cNvCxnSpPr>
            <a:cxnSpLocks/>
          </p:cNvCxnSpPr>
          <p:nvPr/>
        </p:nvCxnSpPr>
        <p:spPr>
          <a:xfrm>
            <a:off x="8911652" y="2968052"/>
            <a:ext cx="0" cy="3147935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2EA7CF-CEF8-F988-8B7A-CCE2CD35B092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968635" y="5631455"/>
            <a:ext cx="1" cy="484532"/>
          </a:xfrm>
          <a:prstGeom prst="line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4FF51EF-126B-AE4E-0E57-063F18363294}"/>
              </a:ext>
            </a:extLst>
          </p:cNvPr>
          <p:cNvSpPr txBox="1"/>
          <p:nvPr/>
        </p:nvSpPr>
        <p:spPr>
          <a:xfrm>
            <a:off x="6791820" y="5719323"/>
            <a:ext cx="129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 offset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07FB13-2295-6916-3BE8-ADDD26CC0F12}"/>
              </a:ext>
            </a:extLst>
          </p:cNvPr>
          <p:cNvCxnSpPr>
            <a:cxnSpLocks/>
          </p:cNvCxnSpPr>
          <p:nvPr/>
        </p:nvCxnSpPr>
        <p:spPr>
          <a:xfrm>
            <a:off x="6027923" y="6115987"/>
            <a:ext cx="2793788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57212-B62B-02A6-E6A9-1E87F17F9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BC6EB-E2F0-96DA-9E63-18AA6F4E06B7}"/>
              </a:ext>
            </a:extLst>
          </p:cNvPr>
          <p:cNvSpPr txBox="1"/>
          <p:nvPr/>
        </p:nvSpPr>
        <p:spPr>
          <a:xfrm>
            <a:off x="10447374" y="273282"/>
            <a:ext cx="233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::Extra::</a:t>
            </a:r>
          </a:p>
        </p:txBody>
      </p:sp>
    </p:spTree>
    <p:extLst>
      <p:ext uri="{BB962C8B-B14F-4D97-AF65-F5344CB8AC3E}">
        <p14:creationId xmlns:p14="http://schemas.microsoft.com/office/powerpoint/2010/main" val="2656802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9C159-C056-64E5-96BE-CF4A09F5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299405" cy="984885"/>
          </a:xfrm>
        </p:spPr>
        <p:txBody>
          <a:bodyPr/>
          <a:lstStyle/>
          <a:p>
            <a:r>
              <a:rPr lang="en-GB" dirty="0"/>
              <a:t>Effects of </a:t>
            </a:r>
            <a:r>
              <a:rPr lang="en-GB" dirty="0" err="1"/>
              <a:t>X</a:t>
            </a:r>
            <a:r>
              <a:rPr lang="en-GB" baseline="-25000" dirty="0" err="1"/>
              <a:t>max</a:t>
            </a:r>
            <a:r>
              <a:rPr lang="en-GB" dirty="0"/>
              <a:t> and n on the footprint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6EFCE9-DC76-9757-5C56-9891DD1D5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8354" y="2267826"/>
            <a:ext cx="4038601" cy="4076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F42081-DB35-3A97-75AE-985AD2A8F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12" y="1724907"/>
            <a:ext cx="4414428" cy="4604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955C9-43B9-677B-7A18-B0D8542FAD89}"/>
              </a:ext>
            </a:extLst>
          </p:cNvPr>
          <p:cNvSpPr txBox="1"/>
          <p:nvPr/>
        </p:nvSpPr>
        <p:spPr>
          <a:xfrm>
            <a:off x="2594345" y="1691776"/>
            <a:ext cx="35016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deeper the </a:t>
            </a:r>
            <a:r>
              <a:rPr lang="en-GB" sz="2000" dirty="0" err="1"/>
              <a:t>X</a:t>
            </a:r>
            <a:r>
              <a:rPr lang="en-GB" sz="2000" baseline="-25000" dirty="0" err="1"/>
              <a:t>max</a:t>
            </a:r>
            <a:r>
              <a:rPr lang="en-GB" sz="2000" dirty="0"/>
              <a:t> the smaller the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07B18-BF11-8529-E5C9-07F5873E2736}"/>
              </a:ext>
            </a:extLst>
          </p:cNvPr>
          <p:cNvSpPr txBox="1"/>
          <p:nvPr/>
        </p:nvSpPr>
        <p:spPr>
          <a:xfrm>
            <a:off x="8586603" y="1547841"/>
            <a:ext cx="342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greater the n the wider the opening angle.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BEDB06-1718-ACAE-99C0-D86E0A13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0DD4A-FB6D-4913-F301-A7B5D0C2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A6611-70D6-3F58-7598-E50AF31A0293}"/>
              </a:ext>
            </a:extLst>
          </p:cNvPr>
          <p:cNvSpPr txBox="1"/>
          <p:nvPr/>
        </p:nvSpPr>
        <p:spPr>
          <a:xfrm>
            <a:off x="10447374" y="138603"/>
            <a:ext cx="233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::Extra::</a:t>
            </a:r>
          </a:p>
        </p:txBody>
      </p:sp>
    </p:spTree>
    <p:extLst>
      <p:ext uri="{BB962C8B-B14F-4D97-AF65-F5344CB8AC3E}">
        <p14:creationId xmlns:p14="http://schemas.microsoft.com/office/powerpoint/2010/main" val="2596501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B09E8181-303C-9172-0A8C-F45DC1D89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24" y="0"/>
            <a:ext cx="12344400" cy="6972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4B7FA-0BC3-92DD-9A19-4747A1E7B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93"/>
          <a:stretch/>
        </p:blipFill>
        <p:spPr>
          <a:xfrm rot="6027718">
            <a:off x="-2070614" y="-2353635"/>
            <a:ext cx="6046038" cy="6046038"/>
          </a:xfrm>
          <a:prstGeom prst="rect">
            <a:avLst/>
          </a:prstGeom>
        </p:spPr>
      </p:pic>
      <p:sp>
        <p:nvSpPr>
          <p:cNvPr id="52" name="Circle: Hollow 51">
            <a:extLst>
              <a:ext uri="{FF2B5EF4-FFF2-40B4-BE49-F238E27FC236}">
                <a16:creationId xmlns:a16="http://schemas.microsoft.com/office/drawing/2014/main" id="{DEC8612F-32A5-ED51-8E33-13E816DF5807}"/>
              </a:ext>
            </a:extLst>
          </p:cNvPr>
          <p:cNvSpPr/>
          <p:nvPr/>
        </p:nvSpPr>
        <p:spPr>
          <a:xfrm rot="3114635">
            <a:off x="8828219" y="3674789"/>
            <a:ext cx="3635972" cy="3540124"/>
          </a:xfrm>
          <a:prstGeom prst="donut">
            <a:avLst/>
          </a:prstGeom>
          <a:solidFill>
            <a:srgbClr val="4472C4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C6E81BA-6351-875D-09A1-C53C666CA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6446">
            <a:off x="-2860927" y="-2720758"/>
            <a:ext cx="8782924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EB6C3CC-DBAA-BBC6-9FC0-D17591240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6627">
            <a:off x="-1666156" y="-1626983"/>
            <a:ext cx="5714286" cy="571428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87BFAC-1FA3-8D11-1089-F1611A6F9DA3}"/>
              </a:ext>
            </a:extLst>
          </p:cNvPr>
          <p:cNvCxnSpPr>
            <a:cxnSpLocks/>
          </p:cNvCxnSpPr>
          <p:nvPr/>
        </p:nvCxnSpPr>
        <p:spPr>
          <a:xfrm>
            <a:off x="1060511" y="1195306"/>
            <a:ext cx="7823818" cy="3509545"/>
          </a:xfrm>
          <a:prstGeom prst="straightConnector1">
            <a:avLst/>
          </a:prstGeom>
          <a:ln w="76200">
            <a:solidFill>
              <a:srgbClr val="2DDBCA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F3C6276-8EED-ACB0-6AFE-32E22C262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54" y="5457763"/>
            <a:ext cx="1156855" cy="1156855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C53E3D6-D08F-7413-E8CE-D4300A9C3188}"/>
              </a:ext>
            </a:extLst>
          </p:cNvPr>
          <p:cNvSpPr/>
          <p:nvPr/>
        </p:nvSpPr>
        <p:spPr>
          <a:xfrm>
            <a:off x="1095808" y="1268204"/>
            <a:ext cx="8107100" cy="4959952"/>
          </a:xfrm>
          <a:custGeom>
            <a:avLst/>
            <a:gdLst>
              <a:gd name="connsiteX0" fmla="*/ 0 w 7587343"/>
              <a:gd name="connsiteY0" fmla="*/ 0 h 5181600"/>
              <a:gd name="connsiteX1" fmla="*/ 32657 w 7587343"/>
              <a:gd name="connsiteY1" fmla="*/ 54428 h 5181600"/>
              <a:gd name="connsiteX2" fmla="*/ 174172 w 7587343"/>
              <a:gd name="connsiteY2" fmla="*/ 206828 h 5181600"/>
              <a:gd name="connsiteX3" fmla="*/ 391886 w 7587343"/>
              <a:gd name="connsiteY3" fmla="*/ 642257 h 5181600"/>
              <a:gd name="connsiteX4" fmla="*/ 620486 w 7587343"/>
              <a:gd name="connsiteY4" fmla="*/ 947057 h 5181600"/>
              <a:gd name="connsiteX5" fmla="*/ 1251857 w 7587343"/>
              <a:gd name="connsiteY5" fmla="*/ 1774371 h 5181600"/>
              <a:gd name="connsiteX6" fmla="*/ 1545772 w 7587343"/>
              <a:gd name="connsiteY6" fmla="*/ 1948543 h 5181600"/>
              <a:gd name="connsiteX7" fmla="*/ 1774372 w 7587343"/>
              <a:gd name="connsiteY7" fmla="*/ 1981200 h 5181600"/>
              <a:gd name="connsiteX8" fmla="*/ 2100943 w 7587343"/>
              <a:gd name="connsiteY8" fmla="*/ 1905000 h 5181600"/>
              <a:gd name="connsiteX9" fmla="*/ 2144486 w 7587343"/>
              <a:gd name="connsiteY9" fmla="*/ 1839686 h 5181600"/>
              <a:gd name="connsiteX10" fmla="*/ 2046514 w 7587343"/>
              <a:gd name="connsiteY10" fmla="*/ 1719943 h 5181600"/>
              <a:gd name="connsiteX11" fmla="*/ 1970314 w 7587343"/>
              <a:gd name="connsiteY11" fmla="*/ 1676400 h 5181600"/>
              <a:gd name="connsiteX12" fmla="*/ 1654629 w 7587343"/>
              <a:gd name="connsiteY12" fmla="*/ 1556657 h 5181600"/>
              <a:gd name="connsiteX13" fmla="*/ 1480457 w 7587343"/>
              <a:gd name="connsiteY13" fmla="*/ 1545771 h 5181600"/>
              <a:gd name="connsiteX14" fmla="*/ 1143000 w 7587343"/>
              <a:gd name="connsiteY14" fmla="*/ 1567543 h 5181600"/>
              <a:gd name="connsiteX15" fmla="*/ 1034143 w 7587343"/>
              <a:gd name="connsiteY15" fmla="*/ 1589314 h 5181600"/>
              <a:gd name="connsiteX16" fmla="*/ 718457 w 7587343"/>
              <a:gd name="connsiteY16" fmla="*/ 1828800 h 5181600"/>
              <a:gd name="connsiteX17" fmla="*/ 598714 w 7587343"/>
              <a:gd name="connsiteY17" fmla="*/ 1970314 h 5181600"/>
              <a:gd name="connsiteX18" fmla="*/ 370114 w 7587343"/>
              <a:gd name="connsiteY18" fmla="*/ 2286000 h 5181600"/>
              <a:gd name="connsiteX19" fmla="*/ 315686 w 7587343"/>
              <a:gd name="connsiteY19" fmla="*/ 2503714 h 5181600"/>
              <a:gd name="connsiteX20" fmla="*/ 217714 w 7587343"/>
              <a:gd name="connsiteY20" fmla="*/ 2862943 h 5181600"/>
              <a:gd name="connsiteX21" fmla="*/ 272143 w 7587343"/>
              <a:gd name="connsiteY21" fmla="*/ 3254828 h 5181600"/>
              <a:gd name="connsiteX22" fmla="*/ 326572 w 7587343"/>
              <a:gd name="connsiteY22" fmla="*/ 3429000 h 5181600"/>
              <a:gd name="connsiteX23" fmla="*/ 751114 w 7587343"/>
              <a:gd name="connsiteY23" fmla="*/ 4321628 h 5181600"/>
              <a:gd name="connsiteX24" fmla="*/ 925286 w 7587343"/>
              <a:gd name="connsiteY24" fmla="*/ 4572000 h 5181600"/>
              <a:gd name="connsiteX25" fmla="*/ 1371600 w 7587343"/>
              <a:gd name="connsiteY25" fmla="*/ 4953000 h 5181600"/>
              <a:gd name="connsiteX26" fmla="*/ 1763486 w 7587343"/>
              <a:gd name="connsiteY26" fmla="*/ 5105400 h 5181600"/>
              <a:gd name="connsiteX27" fmla="*/ 2144486 w 7587343"/>
              <a:gd name="connsiteY27" fmla="*/ 5148943 h 5181600"/>
              <a:gd name="connsiteX28" fmla="*/ 2601686 w 7587343"/>
              <a:gd name="connsiteY28" fmla="*/ 5181600 h 5181600"/>
              <a:gd name="connsiteX29" fmla="*/ 3429000 w 7587343"/>
              <a:gd name="connsiteY29" fmla="*/ 5072743 h 5181600"/>
              <a:gd name="connsiteX30" fmla="*/ 3810000 w 7587343"/>
              <a:gd name="connsiteY30" fmla="*/ 4942114 h 5181600"/>
              <a:gd name="connsiteX31" fmla="*/ 4288972 w 7587343"/>
              <a:gd name="connsiteY31" fmla="*/ 4669971 h 5181600"/>
              <a:gd name="connsiteX32" fmla="*/ 4474029 w 7587343"/>
              <a:gd name="connsiteY32" fmla="*/ 4572000 h 5181600"/>
              <a:gd name="connsiteX33" fmla="*/ 4659086 w 7587343"/>
              <a:gd name="connsiteY33" fmla="*/ 4506686 h 5181600"/>
              <a:gd name="connsiteX34" fmla="*/ 4833257 w 7587343"/>
              <a:gd name="connsiteY34" fmla="*/ 4430486 h 5181600"/>
              <a:gd name="connsiteX35" fmla="*/ 5225143 w 7587343"/>
              <a:gd name="connsiteY35" fmla="*/ 4332514 h 5181600"/>
              <a:gd name="connsiteX36" fmla="*/ 5856514 w 7587343"/>
              <a:gd name="connsiteY36" fmla="*/ 4267200 h 5181600"/>
              <a:gd name="connsiteX37" fmla="*/ 6270172 w 7587343"/>
              <a:gd name="connsiteY37" fmla="*/ 4223657 h 5181600"/>
              <a:gd name="connsiteX38" fmla="*/ 6444343 w 7587343"/>
              <a:gd name="connsiteY38" fmla="*/ 4180114 h 5181600"/>
              <a:gd name="connsiteX39" fmla="*/ 6738257 w 7587343"/>
              <a:gd name="connsiteY39" fmla="*/ 4180114 h 5181600"/>
              <a:gd name="connsiteX40" fmla="*/ 6890657 w 7587343"/>
              <a:gd name="connsiteY40" fmla="*/ 4158343 h 5181600"/>
              <a:gd name="connsiteX41" fmla="*/ 7075714 w 7587343"/>
              <a:gd name="connsiteY41" fmla="*/ 4136571 h 5181600"/>
              <a:gd name="connsiteX42" fmla="*/ 7151914 w 7587343"/>
              <a:gd name="connsiteY42" fmla="*/ 4114800 h 5181600"/>
              <a:gd name="connsiteX43" fmla="*/ 7358743 w 7587343"/>
              <a:gd name="connsiteY43" fmla="*/ 4082143 h 5181600"/>
              <a:gd name="connsiteX44" fmla="*/ 7587343 w 7587343"/>
              <a:gd name="connsiteY44" fmla="*/ 407125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587343" h="5181600">
                <a:moveTo>
                  <a:pt x="0" y="0"/>
                </a:moveTo>
                <a:cubicBezTo>
                  <a:pt x="10886" y="18143"/>
                  <a:pt x="19028" y="38244"/>
                  <a:pt x="32657" y="54428"/>
                </a:cubicBezTo>
                <a:cubicBezTo>
                  <a:pt x="77311" y="107455"/>
                  <a:pt x="138023" y="147675"/>
                  <a:pt x="174172" y="206828"/>
                </a:cubicBezTo>
                <a:cubicBezTo>
                  <a:pt x="258790" y="345294"/>
                  <a:pt x="294521" y="512437"/>
                  <a:pt x="391886" y="642257"/>
                </a:cubicBezTo>
                <a:cubicBezTo>
                  <a:pt x="468086" y="743857"/>
                  <a:pt x="549219" y="841938"/>
                  <a:pt x="620486" y="947057"/>
                </a:cubicBezTo>
                <a:cubicBezTo>
                  <a:pt x="820225" y="1241673"/>
                  <a:pt x="937442" y="1556699"/>
                  <a:pt x="1251857" y="1774371"/>
                </a:cubicBezTo>
                <a:cubicBezTo>
                  <a:pt x="1331615" y="1829588"/>
                  <a:pt x="1449420" y="1921014"/>
                  <a:pt x="1545772" y="1948543"/>
                </a:cubicBezTo>
                <a:cubicBezTo>
                  <a:pt x="1619784" y="1969689"/>
                  <a:pt x="1698172" y="1970314"/>
                  <a:pt x="1774372" y="1981200"/>
                </a:cubicBezTo>
                <a:cubicBezTo>
                  <a:pt x="1883229" y="1955800"/>
                  <a:pt x="1996534" y="1944921"/>
                  <a:pt x="2100943" y="1905000"/>
                </a:cubicBezTo>
                <a:cubicBezTo>
                  <a:pt x="2125383" y="1895655"/>
                  <a:pt x="2139805" y="1865430"/>
                  <a:pt x="2144486" y="1839686"/>
                </a:cubicBezTo>
                <a:cubicBezTo>
                  <a:pt x="2153090" y="1792364"/>
                  <a:pt x="2064276" y="1732630"/>
                  <a:pt x="2046514" y="1719943"/>
                </a:cubicBezTo>
                <a:cubicBezTo>
                  <a:pt x="2022709" y="1702939"/>
                  <a:pt x="1996480" y="1689483"/>
                  <a:pt x="1970314" y="1676400"/>
                </a:cubicBezTo>
                <a:cubicBezTo>
                  <a:pt x="1874237" y="1628361"/>
                  <a:pt x="1760532" y="1576514"/>
                  <a:pt x="1654629" y="1556657"/>
                </a:cubicBezTo>
                <a:cubicBezTo>
                  <a:pt x="1597455" y="1545937"/>
                  <a:pt x="1538514" y="1549400"/>
                  <a:pt x="1480457" y="1545771"/>
                </a:cubicBezTo>
                <a:cubicBezTo>
                  <a:pt x="1367971" y="1553028"/>
                  <a:pt x="1255187" y="1556598"/>
                  <a:pt x="1143000" y="1567543"/>
                </a:cubicBezTo>
                <a:cubicBezTo>
                  <a:pt x="1106171" y="1571136"/>
                  <a:pt x="1067503" y="1573301"/>
                  <a:pt x="1034143" y="1589314"/>
                </a:cubicBezTo>
                <a:cubicBezTo>
                  <a:pt x="948059" y="1630634"/>
                  <a:pt x="784619" y="1762638"/>
                  <a:pt x="718457" y="1828800"/>
                </a:cubicBezTo>
                <a:cubicBezTo>
                  <a:pt x="674763" y="1872494"/>
                  <a:pt x="636163" y="1921162"/>
                  <a:pt x="598714" y="1970314"/>
                </a:cubicBezTo>
                <a:cubicBezTo>
                  <a:pt x="519976" y="2073657"/>
                  <a:pt x="370114" y="2286000"/>
                  <a:pt x="370114" y="2286000"/>
                </a:cubicBezTo>
                <a:cubicBezTo>
                  <a:pt x="351971" y="2358571"/>
                  <a:pt x="335521" y="2431587"/>
                  <a:pt x="315686" y="2503714"/>
                </a:cubicBezTo>
                <a:cubicBezTo>
                  <a:pt x="202009" y="2917089"/>
                  <a:pt x="289423" y="2552212"/>
                  <a:pt x="217714" y="2862943"/>
                </a:cubicBezTo>
                <a:cubicBezTo>
                  <a:pt x="235857" y="2993571"/>
                  <a:pt x="247237" y="3125319"/>
                  <a:pt x="272143" y="3254828"/>
                </a:cubicBezTo>
                <a:cubicBezTo>
                  <a:pt x="283630" y="3314560"/>
                  <a:pt x="306635" y="3371534"/>
                  <a:pt x="326572" y="3429000"/>
                </a:cubicBezTo>
                <a:cubicBezTo>
                  <a:pt x="450003" y="3784772"/>
                  <a:pt x="517711" y="3986111"/>
                  <a:pt x="751114" y="4321628"/>
                </a:cubicBezTo>
                <a:cubicBezTo>
                  <a:pt x="809171" y="4405085"/>
                  <a:pt x="861318" y="4492981"/>
                  <a:pt x="925286" y="4572000"/>
                </a:cubicBezTo>
                <a:cubicBezTo>
                  <a:pt x="1046414" y="4721629"/>
                  <a:pt x="1198208" y="4864835"/>
                  <a:pt x="1371600" y="4953000"/>
                </a:cubicBezTo>
                <a:cubicBezTo>
                  <a:pt x="1496535" y="5016527"/>
                  <a:pt x="1627625" y="5070956"/>
                  <a:pt x="1763486" y="5105400"/>
                </a:cubicBezTo>
                <a:cubicBezTo>
                  <a:pt x="1887393" y="5136813"/>
                  <a:pt x="2017362" y="5135562"/>
                  <a:pt x="2144486" y="5148943"/>
                </a:cubicBezTo>
                <a:cubicBezTo>
                  <a:pt x="2375325" y="5173242"/>
                  <a:pt x="2377349" y="5170383"/>
                  <a:pt x="2601686" y="5181600"/>
                </a:cubicBezTo>
                <a:cubicBezTo>
                  <a:pt x="2847042" y="5157663"/>
                  <a:pt x="3184450" y="5135627"/>
                  <a:pt x="3429000" y="5072743"/>
                </a:cubicBezTo>
                <a:cubicBezTo>
                  <a:pt x="3559027" y="5039307"/>
                  <a:pt x="3683000" y="4985657"/>
                  <a:pt x="3810000" y="4942114"/>
                </a:cubicBezTo>
                <a:cubicBezTo>
                  <a:pt x="4150089" y="4704051"/>
                  <a:pt x="3899716" y="4859852"/>
                  <a:pt x="4288972" y="4669971"/>
                </a:cubicBezTo>
                <a:cubicBezTo>
                  <a:pt x="4351703" y="4639370"/>
                  <a:pt x="4410171" y="4600173"/>
                  <a:pt x="4474029" y="4572000"/>
                </a:cubicBezTo>
                <a:cubicBezTo>
                  <a:pt x="4533878" y="4545596"/>
                  <a:pt x="4598223" y="4530662"/>
                  <a:pt x="4659086" y="4506686"/>
                </a:cubicBezTo>
                <a:cubicBezTo>
                  <a:pt x="4718046" y="4483459"/>
                  <a:pt x="4773535" y="4451678"/>
                  <a:pt x="4833257" y="4430486"/>
                </a:cubicBezTo>
                <a:cubicBezTo>
                  <a:pt x="4885087" y="4412095"/>
                  <a:pt x="5201972" y="4336951"/>
                  <a:pt x="5225143" y="4332514"/>
                </a:cubicBezTo>
                <a:cubicBezTo>
                  <a:pt x="5629907" y="4255006"/>
                  <a:pt x="5404681" y="4314761"/>
                  <a:pt x="5856514" y="4267200"/>
                </a:cubicBezTo>
                <a:lnTo>
                  <a:pt x="6270172" y="4223657"/>
                </a:lnTo>
                <a:cubicBezTo>
                  <a:pt x="6328229" y="4209143"/>
                  <a:pt x="6385217" y="4189353"/>
                  <a:pt x="6444343" y="4180114"/>
                </a:cubicBezTo>
                <a:cubicBezTo>
                  <a:pt x="6577279" y="4159343"/>
                  <a:pt x="6616554" y="4169050"/>
                  <a:pt x="6738257" y="4180114"/>
                </a:cubicBezTo>
                <a:lnTo>
                  <a:pt x="6890657" y="4158343"/>
                </a:lnTo>
                <a:cubicBezTo>
                  <a:pt x="6952257" y="4150395"/>
                  <a:pt x="7014448" y="4146782"/>
                  <a:pt x="7075714" y="4136571"/>
                </a:cubicBezTo>
                <a:cubicBezTo>
                  <a:pt x="7101771" y="4132228"/>
                  <a:pt x="7125973" y="4119789"/>
                  <a:pt x="7151914" y="4114800"/>
                </a:cubicBezTo>
                <a:cubicBezTo>
                  <a:pt x="7220455" y="4101619"/>
                  <a:pt x="7289329" y="4089450"/>
                  <a:pt x="7358743" y="4082143"/>
                </a:cubicBezTo>
                <a:cubicBezTo>
                  <a:pt x="7465783" y="4070876"/>
                  <a:pt x="7507785" y="4071257"/>
                  <a:pt x="7587343" y="4071257"/>
                </a:cubicBezTo>
              </a:path>
            </a:pathLst>
          </a:custGeom>
          <a:noFill/>
          <a:ln w="57150">
            <a:solidFill>
              <a:srgbClr val="C00000"/>
            </a:solidFill>
            <a:prstDash val="lgDashDot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60A921-7888-F76C-B195-068B27D6A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583">
            <a:off x="9078275" y="4053577"/>
            <a:ext cx="2992510" cy="296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3B02A-6A97-56F2-A8DE-577A955849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795">
            <a:off x="5592268" y="3579052"/>
            <a:ext cx="645495" cy="423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D4FBE-C5E2-9813-AF2C-78EEE4C93197}"/>
              </a:ext>
            </a:extLst>
          </p:cNvPr>
          <p:cNvSpPr txBox="1"/>
          <p:nvPr/>
        </p:nvSpPr>
        <p:spPr>
          <a:xfrm>
            <a:off x="3293920" y="5435631"/>
            <a:ext cx="1405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Iron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4B444EB-D8C2-B39A-FA31-972B88245DEA}"/>
              </a:ext>
            </a:extLst>
          </p:cNvPr>
          <p:cNvSpPr/>
          <p:nvPr/>
        </p:nvSpPr>
        <p:spPr>
          <a:xfrm>
            <a:off x="1509486" y="1161143"/>
            <a:ext cx="7837714" cy="3360057"/>
          </a:xfrm>
          <a:custGeom>
            <a:avLst/>
            <a:gdLst>
              <a:gd name="connsiteX0" fmla="*/ 0 w 7837714"/>
              <a:gd name="connsiteY0" fmla="*/ 0 h 3360057"/>
              <a:gd name="connsiteX1" fmla="*/ 391886 w 7837714"/>
              <a:gd name="connsiteY1" fmla="*/ 36286 h 3360057"/>
              <a:gd name="connsiteX2" fmla="*/ 783771 w 7837714"/>
              <a:gd name="connsiteY2" fmla="*/ 72571 h 3360057"/>
              <a:gd name="connsiteX3" fmla="*/ 1458685 w 7837714"/>
              <a:gd name="connsiteY3" fmla="*/ 166914 h 3360057"/>
              <a:gd name="connsiteX4" fmla="*/ 1908628 w 7837714"/>
              <a:gd name="connsiteY4" fmla="*/ 232228 h 3360057"/>
              <a:gd name="connsiteX5" fmla="*/ 2039257 w 7837714"/>
              <a:gd name="connsiteY5" fmla="*/ 254000 h 3360057"/>
              <a:gd name="connsiteX6" fmla="*/ 2220685 w 7837714"/>
              <a:gd name="connsiteY6" fmla="*/ 326571 h 3360057"/>
              <a:gd name="connsiteX7" fmla="*/ 2329543 w 7837714"/>
              <a:gd name="connsiteY7" fmla="*/ 348343 h 3360057"/>
              <a:gd name="connsiteX8" fmla="*/ 2423885 w 7837714"/>
              <a:gd name="connsiteY8" fmla="*/ 391886 h 3360057"/>
              <a:gd name="connsiteX9" fmla="*/ 2481943 w 7837714"/>
              <a:gd name="connsiteY9" fmla="*/ 413657 h 3360057"/>
              <a:gd name="connsiteX10" fmla="*/ 2576285 w 7837714"/>
              <a:gd name="connsiteY10" fmla="*/ 471714 h 3360057"/>
              <a:gd name="connsiteX11" fmla="*/ 2786743 w 7837714"/>
              <a:gd name="connsiteY11" fmla="*/ 580571 h 3360057"/>
              <a:gd name="connsiteX12" fmla="*/ 2975428 w 7837714"/>
              <a:gd name="connsiteY12" fmla="*/ 711200 h 3360057"/>
              <a:gd name="connsiteX13" fmla="*/ 3084285 w 7837714"/>
              <a:gd name="connsiteY13" fmla="*/ 776514 h 3360057"/>
              <a:gd name="connsiteX14" fmla="*/ 3258457 w 7837714"/>
              <a:gd name="connsiteY14" fmla="*/ 907143 h 3360057"/>
              <a:gd name="connsiteX15" fmla="*/ 3381828 w 7837714"/>
              <a:gd name="connsiteY15" fmla="*/ 986971 h 3360057"/>
              <a:gd name="connsiteX16" fmla="*/ 3432628 w 7837714"/>
              <a:gd name="connsiteY16" fmla="*/ 1008743 h 3360057"/>
              <a:gd name="connsiteX17" fmla="*/ 3512457 w 7837714"/>
              <a:gd name="connsiteY17" fmla="*/ 1081314 h 3360057"/>
              <a:gd name="connsiteX18" fmla="*/ 3541485 w 7837714"/>
              <a:gd name="connsiteY18" fmla="*/ 1103086 h 3360057"/>
              <a:gd name="connsiteX19" fmla="*/ 3679371 w 7837714"/>
              <a:gd name="connsiteY19" fmla="*/ 1226457 h 3360057"/>
              <a:gd name="connsiteX20" fmla="*/ 3715657 w 7837714"/>
              <a:gd name="connsiteY20" fmla="*/ 1255486 h 3360057"/>
              <a:gd name="connsiteX21" fmla="*/ 3846285 w 7837714"/>
              <a:gd name="connsiteY21" fmla="*/ 1378857 h 3360057"/>
              <a:gd name="connsiteX22" fmla="*/ 3897085 w 7837714"/>
              <a:gd name="connsiteY22" fmla="*/ 1415143 h 3360057"/>
              <a:gd name="connsiteX23" fmla="*/ 3926114 w 7837714"/>
              <a:gd name="connsiteY23" fmla="*/ 1451428 h 3360057"/>
              <a:gd name="connsiteX24" fmla="*/ 3991428 w 7837714"/>
              <a:gd name="connsiteY24" fmla="*/ 1524000 h 3360057"/>
              <a:gd name="connsiteX25" fmla="*/ 4034971 w 7837714"/>
              <a:gd name="connsiteY25" fmla="*/ 1560286 h 3360057"/>
              <a:gd name="connsiteX26" fmla="*/ 4180114 w 7837714"/>
              <a:gd name="connsiteY26" fmla="*/ 1719943 h 3360057"/>
              <a:gd name="connsiteX27" fmla="*/ 4223657 w 7837714"/>
              <a:gd name="connsiteY27" fmla="*/ 1756228 h 3360057"/>
              <a:gd name="connsiteX28" fmla="*/ 4318000 w 7837714"/>
              <a:gd name="connsiteY28" fmla="*/ 1821543 h 3360057"/>
              <a:gd name="connsiteX29" fmla="*/ 4390571 w 7837714"/>
              <a:gd name="connsiteY29" fmla="*/ 1879600 h 3360057"/>
              <a:gd name="connsiteX30" fmla="*/ 4499428 w 7837714"/>
              <a:gd name="connsiteY30" fmla="*/ 1930400 h 3360057"/>
              <a:gd name="connsiteX31" fmla="*/ 4579257 w 7837714"/>
              <a:gd name="connsiteY31" fmla="*/ 1952171 h 3360057"/>
              <a:gd name="connsiteX32" fmla="*/ 4673600 w 7837714"/>
              <a:gd name="connsiteY32" fmla="*/ 2010228 h 3360057"/>
              <a:gd name="connsiteX33" fmla="*/ 4818743 w 7837714"/>
              <a:gd name="connsiteY33" fmla="*/ 2053771 h 3360057"/>
              <a:gd name="connsiteX34" fmla="*/ 4891314 w 7837714"/>
              <a:gd name="connsiteY34" fmla="*/ 2082800 h 3360057"/>
              <a:gd name="connsiteX35" fmla="*/ 4985657 w 7837714"/>
              <a:gd name="connsiteY35" fmla="*/ 2111828 h 3360057"/>
              <a:gd name="connsiteX36" fmla="*/ 5043714 w 7837714"/>
              <a:gd name="connsiteY36" fmla="*/ 2140857 h 3360057"/>
              <a:gd name="connsiteX37" fmla="*/ 5203371 w 7837714"/>
              <a:gd name="connsiteY37" fmla="*/ 2177143 h 3360057"/>
              <a:gd name="connsiteX38" fmla="*/ 5363028 w 7837714"/>
              <a:gd name="connsiteY38" fmla="*/ 2227943 h 3360057"/>
              <a:gd name="connsiteX39" fmla="*/ 5711371 w 7837714"/>
              <a:gd name="connsiteY39" fmla="*/ 2315028 h 3360057"/>
              <a:gd name="connsiteX40" fmla="*/ 5783943 w 7837714"/>
              <a:gd name="connsiteY40" fmla="*/ 2336800 h 3360057"/>
              <a:gd name="connsiteX41" fmla="*/ 5856514 w 7837714"/>
              <a:gd name="connsiteY41" fmla="*/ 2365828 h 3360057"/>
              <a:gd name="connsiteX42" fmla="*/ 5958114 w 7837714"/>
              <a:gd name="connsiteY42" fmla="*/ 2387600 h 3360057"/>
              <a:gd name="connsiteX43" fmla="*/ 6226628 w 7837714"/>
              <a:gd name="connsiteY43" fmla="*/ 2474686 h 3360057"/>
              <a:gd name="connsiteX44" fmla="*/ 6574971 w 7837714"/>
              <a:gd name="connsiteY44" fmla="*/ 2547257 h 3360057"/>
              <a:gd name="connsiteX45" fmla="*/ 6712857 w 7837714"/>
              <a:gd name="connsiteY45" fmla="*/ 2569028 h 3360057"/>
              <a:gd name="connsiteX46" fmla="*/ 6923314 w 7837714"/>
              <a:gd name="connsiteY46" fmla="*/ 2685143 h 3360057"/>
              <a:gd name="connsiteX47" fmla="*/ 6988628 w 7837714"/>
              <a:gd name="connsiteY47" fmla="*/ 2728686 h 3360057"/>
              <a:gd name="connsiteX48" fmla="*/ 7184571 w 7837714"/>
              <a:gd name="connsiteY48" fmla="*/ 2830286 h 3360057"/>
              <a:gd name="connsiteX49" fmla="*/ 7293428 w 7837714"/>
              <a:gd name="connsiteY49" fmla="*/ 2888343 h 3360057"/>
              <a:gd name="connsiteX50" fmla="*/ 7525657 w 7837714"/>
              <a:gd name="connsiteY50" fmla="*/ 3055257 h 3360057"/>
              <a:gd name="connsiteX51" fmla="*/ 7620000 w 7837714"/>
              <a:gd name="connsiteY51" fmla="*/ 3156857 h 3360057"/>
              <a:gd name="connsiteX52" fmla="*/ 7837714 w 7837714"/>
              <a:gd name="connsiteY52" fmla="*/ 3360057 h 336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837714" h="3360057" extrusionOk="0">
                <a:moveTo>
                  <a:pt x="0" y="0"/>
                </a:moveTo>
                <a:cubicBezTo>
                  <a:pt x="147758" y="-16474"/>
                  <a:pt x="210873" y="64265"/>
                  <a:pt x="391886" y="36286"/>
                </a:cubicBezTo>
                <a:cubicBezTo>
                  <a:pt x="572899" y="8307"/>
                  <a:pt x="600497" y="96535"/>
                  <a:pt x="783771" y="72571"/>
                </a:cubicBezTo>
                <a:cubicBezTo>
                  <a:pt x="1897555" y="278585"/>
                  <a:pt x="763440" y="-33577"/>
                  <a:pt x="1458685" y="166914"/>
                </a:cubicBezTo>
                <a:cubicBezTo>
                  <a:pt x="2037568" y="264548"/>
                  <a:pt x="1378182" y="40120"/>
                  <a:pt x="1908628" y="232228"/>
                </a:cubicBezTo>
                <a:cubicBezTo>
                  <a:pt x="1963064" y="246617"/>
                  <a:pt x="2006369" y="247064"/>
                  <a:pt x="2039257" y="254000"/>
                </a:cubicBezTo>
                <a:cubicBezTo>
                  <a:pt x="2234160" y="294524"/>
                  <a:pt x="2088019" y="269012"/>
                  <a:pt x="2220685" y="326571"/>
                </a:cubicBezTo>
                <a:cubicBezTo>
                  <a:pt x="2261449" y="339189"/>
                  <a:pt x="2297335" y="341527"/>
                  <a:pt x="2329543" y="348343"/>
                </a:cubicBezTo>
                <a:cubicBezTo>
                  <a:pt x="2358648" y="357585"/>
                  <a:pt x="2393004" y="386003"/>
                  <a:pt x="2423885" y="391886"/>
                </a:cubicBezTo>
                <a:cubicBezTo>
                  <a:pt x="2445165" y="401205"/>
                  <a:pt x="2466104" y="408314"/>
                  <a:pt x="2481943" y="413657"/>
                </a:cubicBezTo>
                <a:cubicBezTo>
                  <a:pt x="2524117" y="431432"/>
                  <a:pt x="2550805" y="452483"/>
                  <a:pt x="2576285" y="471714"/>
                </a:cubicBezTo>
                <a:cubicBezTo>
                  <a:pt x="2712007" y="531338"/>
                  <a:pt x="2677517" y="516345"/>
                  <a:pt x="2786743" y="580571"/>
                </a:cubicBezTo>
                <a:cubicBezTo>
                  <a:pt x="2867008" y="614761"/>
                  <a:pt x="2908688" y="668143"/>
                  <a:pt x="2975428" y="711200"/>
                </a:cubicBezTo>
                <a:cubicBezTo>
                  <a:pt x="3010358" y="735284"/>
                  <a:pt x="3050047" y="742366"/>
                  <a:pt x="3084285" y="776514"/>
                </a:cubicBezTo>
                <a:cubicBezTo>
                  <a:pt x="3139013" y="818876"/>
                  <a:pt x="3196967" y="875257"/>
                  <a:pt x="3258457" y="907143"/>
                </a:cubicBezTo>
                <a:cubicBezTo>
                  <a:pt x="3306908" y="931442"/>
                  <a:pt x="3337972" y="960769"/>
                  <a:pt x="3381828" y="986971"/>
                </a:cubicBezTo>
                <a:cubicBezTo>
                  <a:pt x="3394982" y="998952"/>
                  <a:pt x="3415449" y="1001020"/>
                  <a:pt x="3432628" y="1008743"/>
                </a:cubicBezTo>
                <a:cubicBezTo>
                  <a:pt x="3464195" y="1024166"/>
                  <a:pt x="3488504" y="1062283"/>
                  <a:pt x="3512457" y="1081314"/>
                </a:cubicBezTo>
                <a:cubicBezTo>
                  <a:pt x="3521463" y="1088217"/>
                  <a:pt x="3531947" y="1096313"/>
                  <a:pt x="3541485" y="1103086"/>
                </a:cubicBezTo>
                <a:cubicBezTo>
                  <a:pt x="3579880" y="1147378"/>
                  <a:pt x="3631542" y="1177883"/>
                  <a:pt x="3679371" y="1226457"/>
                </a:cubicBezTo>
                <a:cubicBezTo>
                  <a:pt x="3691236" y="1231755"/>
                  <a:pt x="3702283" y="1245197"/>
                  <a:pt x="3715657" y="1255486"/>
                </a:cubicBezTo>
                <a:cubicBezTo>
                  <a:pt x="3751550" y="1299334"/>
                  <a:pt x="3788413" y="1339630"/>
                  <a:pt x="3846285" y="1378857"/>
                </a:cubicBezTo>
                <a:cubicBezTo>
                  <a:pt x="3867283" y="1389685"/>
                  <a:pt x="3878457" y="1399682"/>
                  <a:pt x="3897085" y="1415143"/>
                </a:cubicBezTo>
                <a:cubicBezTo>
                  <a:pt x="3912066" y="1427620"/>
                  <a:pt x="3911656" y="1439968"/>
                  <a:pt x="3926114" y="1451428"/>
                </a:cubicBezTo>
                <a:cubicBezTo>
                  <a:pt x="3947972" y="1482426"/>
                  <a:pt x="3963408" y="1500787"/>
                  <a:pt x="3991428" y="1524000"/>
                </a:cubicBezTo>
                <a:cubicBezTo>
                  <a:pt x="4002359" y="1538760"/>
                  <a:pt x="4019326" y="1545343"/>
                  <a:pt x="4034971" y="1560286"/>
                </a:cubicBezTo>
                <a:cubicBezTo>
                  <a:pt x="4126386" y="1640147"/>
                  <a:pt x="4038780" y="1630252"/>
                  <a:pt x="4180114" y="1719943"/>
                </a:cubicBezTo>
                <a:cubicBezTo>
                  <a:pt x="4197968" y="1729400"/>
                  <a:pt x="4208042" y="1744776"/>
                  <a:pt x="4223657" y="1756228"/>
                </a:cubicBezTo>
                <a:cubicBezTo>
                  <a:pt x="4255956" y="1773991"/>
                  <a:pt x="4297534" y="1795316"/>
                  <a:pt x="4318000" y="1821543"/>
                </a:cubicBezTo>
                <a:cubicBezTo>
                  <a:pt x="4347161" y="1841650"/>
                  <a:pt x="4358503" y="1864892"/>
                  <a:pt x="4390571" y="1879600"/>
                </a:cubicBezTo>
                <a:cubicBezTo>
                  <a:pt x="4409917" y="1889973"/>
                  <a:pt x="4470962" y="1920084"/>
                  <a:pt x="4499428" y="1930400"/>
                </a:cubicBezTo>
                <a:cubicBezTo>
                  <a:pt x="4535564" y="1943735"/>
                  <a:pt x="4540982" y="1932357"/>
                  <a:pt x="4579257" y="1952171"/>
                </a:cubicBezTo>
                <a:cubicBezTo>
                  <a:pt x="4611032" y="1974108"/>
                  <a:pt x="4650115" y="1998395"/>
                  <a:pt x="4673600" y="2010228"/>
                </a:cubicBezTo>
                <a:cubicBezTo>
                  <a:pt x="4714994" y="2043371"/>
                  <a:pt x="4775667" y="2035018"/>
                  <a:pt x="4818743" y="2053771"/>
                </a:cubicBezTo>
                <a:cubicBezTo>
                  <a:pt x="4841723" y="2069203"/>
                  <a:pt x="4866792" y="2077164"/>
                  <a:pt x="4891314" y="2082800"/>
                </a:cubicBezTo>
                <a:cubicBezTo>
                  <a:pt x="5015382" y="2128810"/>
                  <a:pt x="4828891" y="2045625"/>
                  <a:pt x="4985657" y="2111828"/>
                </a:cubicBezTo>
                <a:cubicBezTo>
                  <a:pt x="5003809" y="2121655"/>
                  <a:pt x="5024928" y="2129206"/>
                  <a:pt x="5043714" y="2140857"/>
                </a:cubicBezTo>
                <a:cubicBezTo>
                  <a:pt x="5099246" y="2162049"/>
                  <a:pt x="5153206" y="2162411"/>
                  <a:pt x="5203371" y="2177143"/>
                </a:cubicBezTo>
                <a:cubicBezTo>
                  <a:pt x="5255850" y="2192798"/>
                  <a:pt x="5298255" y="2221224"/>
                  <a:pt x="5363028" y="2227943"/>
                </a:cubicBezTo>
                <a:cubicBezTo>
                  <a:pt x="5478537" y="2259295"/>
                  <a:pt x="5711371" y="2315028"/>
                  <a:pt x="5711371" y="2315028"/>
                </a:cubicBezTo>
                <a:cubicBezTo>
                  <a:pt x="5787737" y="2362644"/>
                  <a:pt x="5665713" y="2313659"/>
                  <a:pt x="5783943" y="2336800"/>
                </a:cubicBezTo>
                <a:cubicBezTo>
                  <a:pt x="5809523" y="2344240"/>
                  <a:pt x="5830290" y="2351123"/>
                  <a:pt x="5856514" y="2365828"/>
                </a:cubicBezTo>
                <a:cubicBezTo>
                  <a:pt x="5892808" y="2379103"/>
                  <a:pt x="5919875" y="2379926"/>
                  <a:pt x="5958114" y="2387600"/>
                </a:cubicBezTo>
                <a:cubicBezTo>
                  <a:pt x="6058363" y="2438329"/>
                  <a:pt x="6128587" y="2446106"/>
                  <a:pt x="6226628" y="2474686"/>
                </a:cubicBezTo>
                <a:cubicBezTo>
                  <a:pt x="6422262" y="2532512"/>
                  <a:pt x="6407847" y="2513257"/>
                  <a:pt x="6574971" y="2547257"/>
                </a:cubicBezTo>
                <a:cubicBezTo>
                  <a:pt x="6705278" y="2564552"/>
                  <a:pt x="6586073" y="2543413"/>
                  <a:pt x="6712857" y="2569028"/>
                </a:cubicBezTo>
                <a:cubicBezTo>
                  <a:pt x="6796285" y="2595747"/>
                  <a:pt x="6857656" y="2636969"/>
                  <a:pt x="6923314" y="2685143"/>
                </a:cubicBezTo>
                <a:cubicBezTo>
                  <a:pt x="6944920" y="2692982"/>
                  <a:pt x="6962259" y="2719896"/>
                  <a:pt x="6988628" y="2728686"/>
                </a:cubicBezTo>
                <a:cubicBezTo>
                  <a:pt x="7063240" y="2753706"/>
                  <a:pt x="7121966" y="2799206"/>
                  <a:pt x="7184571" y="2830286"/>
                </a:cubicBezTo>
                <a:cubicBezTo>
                  <a:pt x="7215189" y="2841212"/>
                  <a:pt x="7261820" y="2865786"/>
                  <a:pt x="7293428" y="2888343"/>
                </a:cubicBezTo>
                <a:cubicBezTo>
                  <a:pt x="7465974" y="3043337"/>
                  <a:pt x="7393498" y="2965227"/>
                  <a:pt x="7525657" y="3055257"/>
                </a:cubicBezTo>
                <a:cubicBezTo>
                  <a:pt x="7560490" y="3142627"/>
                  <a:pt x="7517359" y="3067724"/>
                  <a:pt x="7620000" y="3156857"/>
                </a:cubicBezTo>
                <a:cubicBezTo>
                  <a:pt x="7885117" y="3380514"/>
                  <a:pt x="7764472" y="3297549"/>
                  <a:pt x="7837714" y="3360057"/>
                </a:cubicBezTo>
              </a:path>
            </a:pathLst>
          </a:custGeom>
          <a:noFill/>
          <a:ln w="57150">
            <a:solidFill>
              <a:schemeClr val="accent5">
                <a:lumMod val="40000"/>
                <a:lumOff val="60000"/>
              </a:schemeClr>
            </a:solidFill>
            <a:prstDash val="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753898747">
                  <a:custGeom>
                    <a:avLst/>
                    <a:gdLst>
                      <a:gd name="connsiteX0" fmla="*/ 0 w 7837714"/>
                      <a:gd name="connsiteY0" fmla="*/ 0 h 3360057"/>
                      <a:gd name="connsiteX1" fmla="*/ 783771 w 7837714"/>
                      <a:gd name="connsiteY1" fmla="*/ 72571 h 3360057"/>
                      <a:gd name="connsiteX2" fmla="*/ 1458685 w 7837714"/>
                      <a:gd name="connsiteY2" fmla="*/ 166914 h 3360057"/>
                      <a:gd name="connsiteX3" fmla="*/ 1908628 w 7837714"/>
                      <a:gd name="connsiteY3" fmla="*/ 232228 h 3360057"/>
                      <a:gd name="connsiteX4" fmla="*/ 2039257 w 7837714"/>
                      <a:gd name="connsiteY4" fmla="*/ 254000 h 3360057"/>
                      <a:gd name="connsiteX5" fmla="*/ 2220685 w 7837714"/>
                      <a:gd name="connsiteY5" fmla="*/ 326571 h 3360057"/>
                      <a:gd name="connsiteX6" fmla="*/ 2329543 w 7837714"/>
                      <a:gd name="connsiteY6" fmla="*/ 348343 h 3360057"/>
                      <a:gd name="connsiteX7" fmla="*/ 2423885 w 7837714"/>
                      <a:gd name="connsiteY7" fmla="*/ 391886 h 3360057"/>
                      <a:gd name="connsiteX8" fmla="*/ 2481943 w 7837714"/>
                      <a:gd name="connsiteY8" fmla="*/ 413657 h 3360057"/>
                      <a:gd name="connsiteX9" fmla="*/ 2576285 w 7837714"/>
                      <a:gd name="connsiteY9" fmla="*/ 471714 h 3360057"/>
                      <a:gd name="connsiteX10" fmla="*/ 2786743 w 7837714"/>
                      <a:gd name="connsiteY10" fmla="*/ 580571 h 3360057"/>
                      <a:gd name="connsiteX11" fmla="*/ 2975428 w 7837714"/>
                      <a:gd name="connsiteY11" fmla="*/ 711200 h 3360057"/>
                      <a:gd name="connsiteX12" fmla="*/ 3084285 w 7837714"/>
                      <a:gd name="connsiteY12" fmla="*/ 776514 h 3360057"/>
                      <a:gd name="connsiteX13" fmla="*/ 3258457 w 7837714"/>
                      <a:gd name="connsiteY13" fmla="*/ 907143 h 3360057"/>
                      <a:gd name="connsiteX14" fmla="*/ 3381828 w 7837714"/>
                      <a:gd name="connsiteY14" fmla="*/ 986971 h 3360057"/>
                      <a:gd name="connsiteX15" fmla="*/ 3432628 w 7837714"/>
                      <a:gd name="connsiteY15" fmla="*/ 1008743 h 3360057"/>
                      <a:gd name="connsiteX16" fmla="*/ 3512457 w 7837714"/>
                      <a:gd name="connsiteY16" fmla="*/ 1081314 h 3360057"/>
                      <a:gd name="connsiteX17" fmla="*/ 3541485 w 7837714"/>
                      <a:gd name="connsiteY17" fmla="*/ 1103086 h 3360057"/>
                      <a:gd name="connsiteX18" fmla="*/ 3679371 w 7837714"/>
                      <a:gd name="connsiteY18" fmla="*/ 1226457 h 3360057"/>
                      <a:gd name="connsiteX19" fmla="*/ 3715657 w 7837714"/>
                      <a:gd name="connsiteY19" fmla="*/ 1255486 h 3360057"/>
                      <a:gd name="connsiteX20" fmla="*/ 3846285 w 7837714"/>
                      <a:gd name="connsiteY20" fmla="*/ 1378857 h 3360057"/>
                      <a:gd name="connsiteX21" fmla="*/ 3897085 w 7837714"/>
                      <a:gd name="connsiteY21" fmla="*/ 1415143 h 3360057"/>
                      <a:gd name="connsiteX22" fmla="*/ 3926114 w 7837714"/>
                      <a:gd name="connsiteY22" fmla="*/ 1451428 h 3360057"/>
                      <a:gd name="connsiteX23" fmla="*/ 3991428 w 7837714"/>
                      <a:gd name="connsiteY23" fmla="*/ 1524000 h 3360057"/>
                      <a:gd name="connsiteX24" fmla="*/ 4034971 w 7837714"/>
                      <a:gd name="connsiteY24" fmla="*/ 1560286 h 3360057"/>
                      <a:gd name="connsiteX25" fmla="*/ 4180114 w 7837714"/>
                      <a:gd name="connsiteY25" fmla="*/ 1719943 h 3360057"/>
                      <a:gd name="connsiteX26" fmla="*/ 4223657 w 7837714"/>
                      <a:gd name="connsiteY26" fmla="*/ 1756228 h 3360057"/>
                      <a:gd name="connsiteX27" fmla="*/ 4318000 w 7837714"/>
                      <a:gd name="connsiteY27" fmla="*/ 1821543 h 3360057"/>
                      <a:gd name="connsiteX28" fmla="*/ 4390571 w 7837714"/>
                      <a:gd name="connsiteY28" fmla="*/ 1879600 h 3360057"/>
                      <a:gd name="connsiteX29" fmla="*/ 4499428 w 7837714"/>
                      <a:gd name="connsiteY29" fmla="*/ 1930400 h 3360057"/>
                      <a:gd name="connsiteX30" fmla="*/ 4579257 w 7837714"/>
                      <a:gd name="connsiteY30" fmla="*/ 1952171 h 3360057"/>
                      <a:gd name="connsiteX31" fmla="*/ 4673600 w 7837714"/>
                      <a:gd name="connsiteY31" fmla="*/ 2010228 h 3360057"/>
                      <a:gd name="connsiteX32" fmla="*/ 4818743 w 7837714"/>
                      <a:gd name="connsiteY32" fmla="*/ 2053771 h 3360057"/>
                      <a:gd name="connsiteX33" fmla="*/ 4891314 w 7837714"/>
                      <a:gd name="connsiteY33" fmla="*/ 2082800 h 3360057"/>
                      <a:gd name="connsiteX34" fmla="*/ 4985657 w 7837714"/>
                      <a:gd name="connsiteY34" fmla="*/ 2111828 h 3360057"/>
                      <a:gd name="connsiteX35" fmla="*/ 5043714 w 7837714"/>
                      <a:gd name="connsiteY35" fmla="*/ 2140857 h 3360057"/>
                      <a:gd name="connsiteX36" fmla="*/ 5203371 w 7837714"/>
                      <a:gd name="connsiteY36" fmla="*/ 2177143 h 3360057"/>
                      <a:gd name="connsiteX37" fmla="*/ 5363028 w 7837714"/>
                      <a:gd name="connsiteY37" fmla="*/ 2227943 h 3360057"/>
                      <a:gd name="connsiteX38" fmla="*/ 5711371 w 7837714"/>
                      <a:gd name="connsiteY38" fmla="*/ 2315028 h 3360057"/>
                      <a:gd name="connsiteX39" fmla="*/ 5783943 w 7837714"/>
                      <a:gd name="connsiteY39" fmla="*/ 2336800 h 3360057"/>
                      <a:gd name="connsiteX40" fmla="*/ 5856514 w 7837714"/>
                      <a:gd name="connsiteY40" fmla="*/ 2365828 h 3360057"/>
                      <a:gd name="connsiteX41" fmla="*/ 5958114 w 7837714"/>
                      <a:gd name="connsiteY41" fmla="*/ 2387600 h 3360057"/>
                      <a:gd name="connsiteX42" fmla="*/ 6226628 w 7837714"/>
                      <a:gd name="connsiteY42" fmla="*/ 2474686 h 3360057"/>
                      <a:gd name="connsiteX43" fmla="*/ 6574971 w 7837714"/>
                      <a:gd name="connsiteY43" fmla="*/ 2547257 h 3360057"/>
                      <a:gd name="connsiteX44" fmla="*/ 6712857 w 7837714"/>
                      <a:gd name="connsiteY44" fmla="*/ 2569028 h 3360057"/>
                      <a:gd name="connsiteX45" fmla="*/ 6923314 w 7837714"/>
                      <a:gd name="connsiteY45" fmla="*/ 2685143 h 3360057"/>
                      <a:gd name="connsiteX46" fmla="*/ 6988628 w 7837714"/>
                      <a:gd name="connsiteY46" fmla="*/ 2728686 h 3360057"/>
                      <a:gd name="connsiteX47" fmla="*/ 7184571 w 7837714"/>
                      <a:gd name="connsiteY47" fmla="*/ 2830286 h 3360057"/>
                      <a:gd name="connsiteX48" fmla="*/ 7293428 w 7837714"/>
                      <a:gd name="connsiteY48" fmla="*/ 2888343 h 3360057"/>
                      <a:gd name="connsiteX49" fmla="*/ 7525657 w 7837714"/>
                      <a:gd name="connsiteY49" fmla="*/ 3055257 h 3360057"/>
                      <a:gd name="connsiteX50" fmla="*/ 7620000 w 7837714"/>
                      <a:gd name="connsiteY50" fmla="*/ 3156857 h 3360057"/>
                      <a:gd name="connsiteX51" fmla="*/ 7837714 w 7837714"/>
                      <a:gd name="connsiteY51" fmla="*/ 3360057 h 3360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7837714" h="3360057">
                        <a:moveTo>
                          <a:pt x="0" y="0"/>
                        </a:moveTo>
                        <a:lnTo>
                          <a:pt x="783771" y="72571"/>
                        </a:lnTo>
                        <a:cubicBezTo>
                          <a:pt x="1798401" y="178753"/>
                          <a:pt x="875680" y="86189"/>
                          <a:pt x="1458685" y="166914"/>
                        </a:cubicBezTo>
                        <a:cubicBezTo>
                          <a:pt x="2079481" y="252871"/>
                          <a:pt x="1417622" y="142954"/>
                          <a:pt x="1908628" y="232228"/>
                        </a:cubicBezTo>
                        <a:cubicBezTo>
                          <a:pt x="1952060" y="240125"/>
                          <a:pt x="1996268" y="243969"/>
                          <a:pt x="2039257" y="254000"/>
                        </a:cubicBezTo>
                        <a:cubicBezTo>
                          <a:pt x="2194654" y="290259"/>
                          <a:pt x="2058431" y="274417"/>
                          <a:pt x="2220685" y="326571"/>
                        </a:cubicBezTo>
                        <a:cubicBezTo>
                          <a:pt x="2255914" y="337895"/>
                          <a:pt x="2293257" y="341086"/>
                          <a:pt x="2329543" y="348343"/>
                        </a:cubicBezTo>
                        <a:cubicBezTo>
                          <a:pt x="2360990" y="362857"/>
                          <a:pt x="2392050" y="378243"/>
                          <a:pt x="2423885" y="391886"/>
                        </a:cubicBezTo>
                        <a:cubicBezTo>
                          <a:pt x="2442882" y="400028"/>
                          <a:pt x="2463634" y="404067"/>
                          <a:pt x="2481943" y="413657"/>
                        </a:cubicBezTo>
                        <a:cubicBezTo>
                          <a:pt x="2514652" y="430790"/>
                          <a:pt x="2543704" y="454338"/>
                          <a:pt x="2576285" y="471714"/>
                        </a:cubicBezTo>
                        <a:cubicBezTo>
                          <a:pt x="2705245" y="540492"/>
                          <a:pt x="2678751" y="509523"/>
                          <a:pt x="2786743" y="580571"/>
                        </a:cubicBezTo>
                        <a:cubicBezTo>
                          <a:pt x="2850650" y="622615"/>
                          <a:pt x="2909832" y="671843"/>
                          <a:pt x="2975428" y="711200"/>
                        </a:cubicBezTo>
                        <a:cubicBezTo>
                          <a:pt x="3011714" y="732971"/>
                          <a:pt x="3049493" y="752427"/>
                          <a:pt x="3084285" y="776514"/>
                        </a:cubicBezTo>
                        <a:cubicBezTo>
                          <a:pt x="3143953" y="817822"/>
                          <a:pt x="3199208" y="865235"/>
                          <a:pt x="3258457" y="907143"/>
                        </a:cubicBezTo>
                        <a:cubicBezTo>
                          <a:pt x="3298446" y="935428"/>
                          <a:pt x="3339519" y="962290"/>
                          <a:pt x="3381828" y="986971"/>
                        </a:cubicBezTo>
                        <a:cubicBezTo>
                          <a:pt x="3397741" y="996254"/>
                          <a:pt x="3416715" y="999460"/>
                          <a:pt x="3432628" y="1008743"/>
                        </a:cubicBezTo>
                        <a:cubicBezTo>
                          <a:pt x="3462137" y="1025957"/>
                          <a:pt x="3488183" y="1059467"/>
                          <a:pt x="3512457" y="1081314"/>
                        </a:cubicBezTo>
                        <a:cubicBezTo>
                          <a:pt x="3521447" y="1089405"/>
                          <a:pt x="3532358" y="1095149"/>
                          <a:pt x="3541485" y="1103086"/>
                        </a:cubicBezTo>
                        <a:cubicBezTo>
                          <a:pt x="3588024" y="1143555"/>
                          <a:pt x="3631212" y="1187930"/>
                          <a:pt x="3679371" y="1226457"/>
                        </a:cubicBezTo>
                        <a:cubicBezTo>
                          <a:pt x="3691466" y="1236133"/>
                          <a:pt x="3704218" y="1245042"/>
                          <a:pt x="3715657" y="1255486"/>
                        </a:cubicBezTo>
                        <a:cubicBezTo>
                          <a:pt x="3759887" y="1295870"/>
                          <a:pt x="3797549" y="1344045"/>
                          <a:pt x="3846285" y="1378857"/>
                        </a:cubicBezTo>
                        <a:cubicBezTo>
                          <a:pt x="3863218" y="1390952"/>
                          <a:pt x="3881687" y="1401145"/>
                          <a:pt x="3897085" y="1415143"/>
                        </a:cubicBezTo>
                        <a:cubicBezTo>
                          <a:pt x="3908546" y="1425562"/>
                          <a:pt x="3915970" y="1439723"/>
                          <a:pt x="3926114" y="1451428"/>
                        </a:cubicBezTo>
                        <a:cubicBezTo>
                          <a:pt x="3947429" y="1476022"/>
                          <a:pt x="3968415" y="1500987"/>
                          <a:pt x="3991428" y="1524000"/>
                        </a:cubicBezTo>
                        <a:cubicBezTo>
                          <a:pt x="4004788" y="1537360"/>
                          <a:pt x="4022115" y="1546441"/>
                          <a:pt x="4034971" y="1560286"/>
                        </a:cubicBezTo>
                        <a:cubicBezTo>
                          <a:pt x="4131706" y="1664462"/>
                          <a:pt x="4036227" y="1600040"/>
                          <a:pt x="4180114" y="1719943"/>
                        </a:cubicBezTo>
                        <a:cubicBezTo>
                          <a:pt x="4194628" y="1732038"/>
                          <a:pt x="4208447" y="1745021"/>
                          <a:pt x="4223657" y="1756228"/>
                        </a:cubicBezTo>
                        <a:cubicBezTo>
                          <a:pt x="4254449" y="1778917"/>
                          <a:pt x="4288133" y="1797649"/>
                          <a:pt x="4318000" y="1821543"/>
                        </a:cubicBezTo>
                        <a:cubicBezTo>
                          <a:pt x="4342190" y="1840895"/>
                          <a:pt x="4362863" y="1865746"/>
                          <a:pt x="4390571" y="1879600"/>
                        </a:cubicBezTo>
                        <a:cubicBezTo>
                          <a:pt x="4411058" y="1889843"/>
                          <a:pt x="4468730" y="1921191"/>
                          <a:pt x="4499428" y="1930400"/>
                        </a:cubicBezTo>
                        <a:cubicBezTo>
                          <a:pt x="4535398" y="1941191"/>
                          <a:pt x="4543012" y="1933095"/>
                          <a:pt x="4579257" y="1952171"/>
                        </a:cubicBezTo>
                        <a:cubicBezTo>
                          <a:pt x="4611933" y="1969369"/>
                          <a:pt x="4639607" y="1995807"/>
                          <a:pt x="4673600" y="2010228"/>
                        </a:cubicBezTo>
                        <a:cubicBezTo>
                          <a:pt x="4720100" y="2029955"/>
                          <a:pt x="4770824" y="2037798"/>
                          <a:pt x="4818743" y="2053771"/>
                        </a:cubicBezTo>
                        <a:cubicBezTo>
                          <a:pt x="4843460" y="2062010"/>
                          <a:pt x="4866597" y="2074561"/>
                          <a:pt x="4891314" y="2082800"/>
                        </a:cubicBezTo>
                        <a:cubicBezTo>
                          <a:pt x="4995332" y="2117473"/>
                          <a:pt x="4836517" y="2046579"/>
                          <a:pt x="4985657" y="2111828"/>
                        </a:cubicBezTo>
                        <a:cubicBezTo>
                          <a:pt x="5005480" y="2120500"/>
                          <a:pt x="5022990" y="2134640"/>
                          <a:pt x="5043714" y="2140857"/>
                        </a:cubicBezTo>
                        <a:cubicBezTo>
                          <a:pt x="5095988" y="2156540"/>
                          <a:pt x="5150718" y="2162783"/>
                          <a:pt x="5203371" y="2177143"/>
                        </a:cubicBezTo>
                        <a:cubicBezTo>
                          <a:pt x="5257251" y="2191838"/>
                          <a:pt x="5309130" y="2213314"/>
                          <a:pt x="5363028" y="2227943"/>
                        </a:cubicBezTo>
                        <a:cubicBezTo>
                          <a:pt x="5478537" y="2259295"/>
                          <a:pt x="5711371" y="2315028"/>
                          <a:pt x="5711371" y="2315028"/>
                        </a:cubicBezTo>
                        <a:cubicBezTo>
                          <a:pt x="5784559" y="2351623"/>
                          <a:pt x="5687567" y="2306683"/>
                          <a:pt x="5783943" y="2336800"/>
                        </a:cubicBezTo>
                        <a:cubicBezTo>
                          <a:pt x="5808811" y="2344571"/>
                          <a:pt x="5831502" y="2358533"/>
                          <a:pt x="5856514" y="2365828"/>
                        </a:cubicBezTo>
                        <a:cubicBezTo>
                          <a:pt x="5889764" y="2375526"/>
                          <a:pt x="5924886" y="2377827"/>
                          <a:pt x="5958114" y="2387600"/>
                        </a:cubicBezTo>
                        <a:cubicBezTo>
                          <a:pt x="6048385" y="2414150"/>
                          <a:pt x="6136206" y="2448655"/>
                          <a:pt x="6226628" y="2474686"/>
                        </a:cubicBezTo>
                        <a:cubicBezTo>
                          <a:pt x="6420139" y="2530394"/>
                          <a:pt x="6405892" y="2518106"/>
                          <a:pt x="6574971" y="2547257"/>
                        </a:cubicBezTo>
                        <a:cubicBezTo>
                          <a:pt x="6711346" y="2570769"/>
                          <a:pt x="6585444" y="2554871"/>
                          <a:pt x="6712857" y="2569028"/>
                        </a:cubicBezTo>
                        <a:cubicBezTo>
                          <a:pt x="6783009" y="2607733"/>
                          <a:pt x="6856649" y="2640699"/>
                          <a:pt x="6923314" y="2685143"/>
                        </a:cubicBezTo>
                        <a:cubicBezTo>
                          <a:pt x="6945085" y="2699657"/>
                          <a:pt x="6965755" y="2715979"/>
                          <a:pt x="6988628" y="2728686"/>
                        </a:cubicBezTo>
                        <a:cubicBezTo>
                          <a:pt x="7052942" y="2764416"/>
                          <a:pt x="7119398" y="2796148"/>
                          <a:pt x="7184571" y="2830286"/>
                        </a:cubicBezTo>
                        <a:cubicBezTo>
                          <a:pt x="7221000" y="2849368"/>
                          <a:pt x="7261043" y="2862998"/>
                          <a:pt x="7293428" y="2888343"/>
                        </a:cubicBezTo>
                        <a:cubicBezTo>
                          <a:pt x="7479956" y="3034320"/>
                          <a:pt x="7398583" y="2984659"/>
                          <a:pt x="7525657" y="3055257"/>
                        </a:cubicBezTo>
                        <a:cubicBezTo>
                          <a:pt x="7566463" y="3150473"/>
                          <a:pt x="7520469" y="3067803"/>
                          <a:pt x="7620000" y="3156857"/>
                        </a:cubicBezTo>
                        <a:cubicBezTo>
                          <a:pt x="7863583" y="3374799"/>
                          <a:pt x="7736942" y="3309671"/>
                          <a:pt x="7837714" y="3360057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E87CA-F0E1-3BA1-D16C-B2A813BEDE25}"/>
              </a:ext>
            </a:extLst>
          </p:cNvPr>
          <p:cNvSpPr txBox="1"/>
          <p:nvPr/>
        </p:nvSpPr>
        <p:spPr>
          <a:xfrm>
            <a:off x="5158398" y="1782239"/>
            <a:ext cx="1705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BDD7EE"/>
                </a:solidFill>
              </a:rPr>
              <a:t>Protons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522C33-7859-E7BD-FBD8-D5A3C7FC38F1}"/>
              </a:ext>
            </a:extLst>
          </p:cNvPr>
          <p:cNvSpPr txBox="1"/>
          <p:nvPr/>
        </p:nvSpPr>
        <p:spPr>
          <a:xfrm rot="1376469">
            <a:off x="4182173" y="3120924"/>
            <a:ext cx="158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2BD0C1"/>
                </a:solidFill>
              </a:rPr>
              <a:t>Neutrals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DBB787-BE22-E2CC-256A-47CB62611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37" y="4372683"/>
            <a:ext cx="2230195" cy="5309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72ECC-E16C-B9A4-E865-8A3AFCCE3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2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37B9D4-6C21-60A7-8341-227DA78E2859}"/>
              </a:ext>
            </a:extLst>
          </p:cNvPr>
          <p:cNvSpPr txBox="1"/>
          <p:nvPr/>
        </p:nvSpPr>
        <p:spPr>
          <a:xfrm>
            <a:off x="6770559" y="663817"/>
            <a:ext cx="5488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gency FB" panose="020B0503020202020204" pitchFamily="34" charset="0"/>
              </a:rPr>
              <a:t>Particles have energies &gt; 1 </a:t>
            </a:r>
            <a:r>
              <a:rPr lang="en-GB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EeV</a:t>
            </a:r>
            <a:endParaRPr lang="en-GB" sz="24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gency FB" panose="020B0503020202020204" pitchFamily="34" charset="0"/>
              </a:rPr>
              <a:t>Less than 1 particle/km</a:t>
            </a:r>
            <a:r>
              <a:rPr lang="en-GB" sz="2400" baseline="30000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latin typeface="Agency FB" panose="020B0503020202020204" pitchFamily="34" charset="0"/>
              </a:rPr>
              <a:t>/century for the highest energy particles</a:t>
            </a:r>
            <a:endParaRPr lang="en-GB" sz="2400" baseline="30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gency FB" panose="020B0503020202020204" pitchFamily="34" charset="0"/>
              </a:rPr>
              <a:t>The magnetic deflection D of the particles depends on their charge Q and energy 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gency FB" panose="020B0503020202020204" pitchFamily="34" charset="0"/>
              </a:rPr>
              <a:t>Detected through the interaction with the atmosphere via air showers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5B7B4-A0DA-AD5B-A3E1-5DF0459BBACF}"/>
              </a:ext>
            </a:extLst>
          </p:cNvPr>
          <p:cNvSpPr txBox="1"/>
          <p:nvPr/>
        </p:nvSpPr>
        <p:spPr>
          <a:xfrm>
            <a:off x="6768662" y="34909"/>
            <a:ext cx="5959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Ultra High Energy Cosmic Rays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B0F08-9DF6-B47C-16CB-18DB0CF6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</p:spTree>
    <p:extLst>
      <p:ext uri="{BB962C8B-B14F-4D97-AF65-F5344CB8AC3E}">
        <p14:creationId xmlns:p14="http://schemas.microsoft.com/office/powerpoint/2010/main" val="2269138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98FFD-7CD4-A50E-A96D-E2BCB80E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1" y="0"/>
            <a:ext cx="10515600" cy="1119963"/>
          </a:xfrm>
        </p:spPr>
        <p:txBody>
          <a:bodyPr>
            <a:normAutofit/>
          </a:bodyPr>
          <a:lstStyle/>
          <a:p>
            <a:r>
              <a:rPr lang="en-GB" dirty="0"/>
              <a:t>Simulated radio amplitude distribution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616580-3A64-7108-B753-5D45798B3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78" y="1891327"/>
            <a:ext cx="6604035" cy="4383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F975D1-2090-65FF-3B50-C3F4A71A732A}"/>
              </a:ext>
            </a:extLst>
          </p:cNvPr>
          <p:cNvSpPr/>
          <p:nvPr/>
        </p:nvSpPr>
        <p:spPr>
          <a:xfrm>
            <a:off x="2294089" y="4683683"/>
            <a:ext cx="1482174" cy="453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</a:t>
            </a:r>
            <a:r>
              <a:rPr lang="en-US" sz="2000" baseline="-25000" dirty="0"/>
              <a:t>c750</a:t>
            </a:r>
            <a:r>
              <a:rPr lang="en-US" sz="2000" dirty="0"/>
              <a:t>=125 m</a:t>
            </a:r>
            <a:endParaRPr lang="LID4096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E4FAAF-AA9B-7110-79C7-889FDF1E6E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5447" y="1809520"/>
            <a:ext cx="5179108" cy="4893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79FA0-4867-BED7-04B1-359E0DB5DEDD}"/>
              </a:ext>
            </a:extLst>
          </p:cNvPr>
          <p:cNvSpPr txBox="1"/>
          <p:nvPr/>
        </p:nvSpPr>
        <p:spPr>
          <a:xfrm>
            <a:off x="5799945" y="1355308"/>
            <a:ext cx="66030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Auger</a:t>
            </a:r>
            <a:r>
              <a:rPr lang="nl-NL" sz="10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Collaboration</a:t>
            </a:r>
            <a:r>
              <a:rPr lang="nl-NL" sz="1050" dirty="0">
                <a:solidFill>
                  <a:srgbClr val="000000"/>
                </a:solidFill>
                <a:latin typeface="Calibri" panose="020F0502020204030204" pitchFamily="34" charset="0"/>
              </a:rPr>
              <a:t>* , 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Radio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Measurements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Depth of Air-Shower Maximum at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Pierre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Auger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Observatory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EAC70-B9C0-8BC5-EC23-A9F415D1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20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00B65F-3DAB-0DBA-30A5-1290FCA3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E8087D-9771-A490-1248-D71BEED4A22B}"/>
              </a:ext>
            </a:extLst>
          </p:cNvPr>
          <p:cNvSpPr txBox="1"/>
          <p:nvPr/>
        </p:nvSpPr>
        <p:spPr>
          <a:xfrm>
            <a:off x="10312695" y="282652"/>
            <a:ext cx="233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::Extra::</a:t>
            </a:r>
          </a:p>
        </p:txBody>
      </p:sp>
    </p:spTree>
    <p:extLst>
      <p:ext uri="{BB962C8B-B14F-4D97-AF65-F5344CB8AC3E}">
        <p14:creationId xmlns:p14="http://schemas.microsoft.com/office/powerpoint/2010/main" val="127404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E3E5B-3C56-263C-FFF0-2A4EF11BB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FD0C8E-506E-EE3C-1381-4FD5DF0FB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63" y="2324390"/>
            <a:ext cx="7672274" cy="386937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EDF809-6302-B52E-0606-830A9FC0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8193"/>
            <a:ext cx="10515600" cy="1325563"/>
          </a:xfrm>
        </p:spPr>
        <p:txBody>
          <a:bodyPr/>
          <a:lstStyle/>
          <a:p>
            <a:r>
              <a:rPr lang="en-GB" dirty="0"/>
              <a:t>Locating our antennas accurately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C36FB-177C-5D42-FE56-7DEC68C521B4}"/>
              </a:ext>
            </a:extLst>
          </p:cNvPr>
          <p:cNvSpPr txBox="1"/>
          <p:nvPr/>
        </p:nvSpPr>
        <p:spPr>
          <a:xfrm>
            <a:off x="625839" y="1229951"/>
            <a:ext cx="4631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Performed a differential GPS survey campaigns on the RD.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517DB-9E9D-8574-60C6-B966BF28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21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664A9FD-4378-7405-6CEB-5F5015FB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E9960-6215-68F2-C237-68665B635FEC}"/>
              </a:ext>
            </a:extLst>
          </p:cNvPr>
          <p:cNvSpPr txBox="1"/>
          <p:nvPr/>
        </p:nvSpPr>
        <p:spPr>
          <a:xfrm>
            <a:off x="10312695" y="282652"/>
            <a:ext cx="233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::Extra::</a:t>
            </a:r>
          </a:p>
        </p:txBody>
      </p:sp>
    </p:spTree>
    <p:extLst>
      <p:ext uri="{BB962C8B-B14F-4D97-AF65-F5344CB8AC3E}">
        <p14:creationId xmlns:p14="http://schemas.microsoft.com/office/powerpoint/2010/main" val="11230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33EA1F-6F51-A607-66B7-8AF685DC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457015"/>
            <a:ext cx="6175675" cy="4634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1923E-7E21-6F4C-6DC5-0E5ECA8B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1190"/>
            <a:ext cx="10515600" cy="1132114"/>
          </a:xfrm>
        </p:spPr>
        <p:txBody>
          <a:bodyPr/>
          <a:lstStyle/>
          <a:p>
            <a:r>
              <a:rPr lang="en-GB" dirty="0"/>
              <a:t>The Pierre Auger Observatory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89E60E-F162-E870-87C0-DD53441A0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02" y="748543"/>
            <a:ext cx="4816589" cy="41052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E7BD6A-5474-7069-7F92-761B060FC70E}"/>
              </a:ext>
            </a:extLst>
          </p:cNvPr>
          <p:cNvSpPr txBox="1"/>
          <p:nvPr/>
        </p:nvSpPr>
        <p:spPr>
          <a:xfrm>
            <a:off x="5753108" y="857694"/>
            <a:ext cx="629609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located in the Argentinian pampas and has been collecting for 20 years.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observatory covers 3000 km</a:t>
            </a:r>
            <a:r>
              <a:rPr lang="en-GB" sz="20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area and comprises of 1660 water Cherenkov tanks.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Twenty four fluorescence detectors overlooking the array from four locations.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Currently undergoing an upgrade to </a:t>
            </a: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AugerPrime</a:t>
            </a:r>
          </a:p>
          <a:p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683EEB-1EAA-5C9F-83C1-03E377DA7BB6}"/>
              </a:ext>
            </a:extLst>
          </p:cNvPr>
          <p:cNvCxnSpPr>
            <a:cxnSpLocks/>
          </p:cNvCxnSpPr>
          <p:nvPr/>
        </p:nvCxnSpPr>
        <p:spPr>
          <a:xfrm>
            <a:off x="3531957" y="4178213"/>
            <a:ext cx="3223086" cy="7623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8F5FE7-A3BA-2632-FA2A-1AFD086B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2E343-63DF-2885-F55D-CACD951A3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3" y="4152654"/>
            <a:ext cx="1586184" cy="2299034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A0C650C-17ED-48C9-C04D-EFEAB6BED079}"/>
              </a:ext>
            </a:extLst>
          </p:cNvPr>
          <p:cNvSpPr/>
          <p:nvPr/>
        </p:nvSpPr>
        <p:spPr>
          <a:xfrm>
            <a:off x="435437" y="4948919"/>
            <a:ext cx="265265" cy="24854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15791EC-BC0C-DC73-9DB7-5DCE02492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9A808A-CE83-B9E7-56CA-276FAB685E06}"/>
              </a:ext>
            </a:extLst>
          </p:cNvPr>
          <p:cNvSpPr txBox="1"/>
          <p:nvPr/>
        </p:nvSpPr>
        <p:spPr>
          <a:xfrm>
            <a:off x="0" y="6451688"/>
            <a:ext cx="62716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https://east-usa.com/world/images/Argentina.jpg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F0475-0B17-874A-512B-5A0D58FDA0F4}"/>
              </a:ext>
            </a:extLst>
          </p:cNvPr>
          <p:cNvSpPr txBox="1"/>
          <p:nvPr/>
        </p:nvSpPr>
        <p:spPr>
          <a:xfrm>
            <a:off x="3175969" y="5549221"/>
            <a:ext cx="298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Water </a:t>
            </a:r>
            <a:r>
              <a:rPr lang="en-GB" dirty="0" err="1"/>
              <a:t>Cherrn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5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ECF6-4D93-52DB-BCBB-8D4D1D871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41161"/>
          </a:xfrm>
        </p:spPr>
        <p:txBody>
          <a:bodyPr/>
          <a:lstStyle/>
          <a:p>
            <a:r>
              <a:rPr lang="en-GB" dirty="0"/>
              <a:t>AugerPrime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57F16-ED76-481A-2B06-D4D15DB5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3C8186-0666-8830-F70F-5A931DDFD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8" t="14854" r="15888" b="19652"/>
          <a:stretch/>
        </p:blipFill>
        <p:spPr>
          <a:xfrm>
            <a:off x="8062264" y="2250784"/>
            <a:ext cx="4052874" cy="4105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82D8B-B5A6-47B6-E2DE-E41CD6961D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2" y="792702"/>
            <a:ext cx="4485817" cy="4295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CC3DCB-AAFD-40EE-69CC-462DD2524269}"/>
              </a:ext>
            </a:extLst>
          </p:cNvPr>
          <p:cNvSpPr txBox="1"/>
          <p:nvPr/>
        </p:nvSpPr>
        <p:spPr>
          <a:xfrm>
            <a:off x="67351" y="4816108"/>
            <a:ext cx="329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1425  Stations Taking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799B3-1AD7-3E8A-7C09-4D850873794B}"/>
              </a:ext>
            </a:extLst>
          </p:cNvPr>
          <p:cNvSpPr txBox="1"/>
          <p:nvPr/>
        </p:nvSpPr>
        <p:spPr>
          <a:xfrm>
            <a:off x="67351" y="6001728"/>
            <a:ext cx="138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11/05/2024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2D9CC-71CA-805F-662A-56607A955439}"/>
              </a:ext>
            </a:extLst>
          </p:cNvPr>
          <p:cNvSpPr txBox="1"/>
          <p:nvPr/>
        </p:nvSpPr>
        <p:spPr>
          <a:xfrm>
            <a:off x="5955696" y="486326"/>
            <a:ext cx="6132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AugerPrime is set to run for 10 years. New international agreement will be signed this  week.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Extra small PMT, scintillator and radio antenna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Dutch contribution to upgrade is the radio which will measure very inclined air showers.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Two polarisations , 30-80 MHz band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C8031-1A1C-32FF-8B4A-7C18C464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C951C-78AC-C76F-628E-4E213BD71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61" y="2391543"/>
            <a:ext cx="5835020" cy="437879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BDDD08-FB70-719E-2FBA-67E49A99BF99}"/>
              </a:ext>
            </a:extLst>
          </p:cNvPr>
          <p:cNvCxnSpPr>
            <a:cxnSpLocks/>
          </p:cNvCxnSpPr>
          <p:nvPr/>
        </p:nvCxnSpPr>
        <p:spPr>
          <a:xfrm>
            <a:off x="7698413" y="5343237"/>
            <a:ext cx="1427311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E82A3F4-71D2-AF41-6826-BE13C4CE9469}"/>
              </a:ext>
            </a:extLst>
          </p:cNvPr>
          <p:cNvSpPr txBox="1"/>
          <p:nvPr/>
        </p:nvSpPr>
        <p:spPr>
          <a:xfrm>
            <a:off x="7743846" y="5348849"/>
            <a:ext cx="129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5050"/>
                </a:solidFill>
              </a:rPr>
              <a:t>UPGRADE</a:t>
            </a:r>
          </a:p>
        </p:txBody>
      </p:sp>
    </p:spTree>
    <p:extLst>
      <p:ext uri="{BB962C8B-B14F-4D97-AF65-F5344CB8AC3E}">
        <p14:creationId xmlns:p14="http://schemas.microsoft.com/office/powerpoint/2010/main" val="88241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0240118_152256">
            <a:hlinkClick r:id="" action="ppaction://media"/>
            <a:extLst>
              <a:ext uri="{FF2B5EF4-FFF2-40B4-BE49-F238E27FC236}">
                <a16:creationId xmlns:a16="http://schemas.microsoft.com/office/drawing/2014/main" id="{59A3478C-07DD-3E8F-2A0C-DAA1B5B7CE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EBB28-B17B-E20F-45FB-C57A9964BD6B}"/>
              </a:ext>
            </a:extLst>
          </p:cNvPr>
          <p:cNvSpPr txBox="1"/>
          <p:nvPr/>
        </p:nvSpPr>
        <p:spPr>
          <a:xfrm>
            <a:off x="239487" y="717360"/>
            <a:ext cx="53319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The primary particle interacts with the atmosphere , creating  a cascade of secondary particles.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This cascade is then measured on the ground to derive the primary particle’s energy, mass and arrival direction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3AEFD-77A6-703D-F947-8A138445F69E}"/>
              </a:ext>
            </a:extLst>
          </p:cNvPr>
          <p:cNvSpPr txBox="1"/>
          <p:nvPr/>
        </p:nvSpPr>
        <p:spPr>
          <a:xfrm>
            <a:off x="7861005" y="6352143"/>
            <a:ext cx="640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https://opendata.auger.org/display.php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98177-AEBA-BE3B-5F93-91F6A35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5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F1B9DD-4C5B-485F-BB31-65606314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</p:spTree>
    <p:extLst>
      <p:ext uri="{BB962C8B-B14F-4D97-AF65-F5344CB8AC3E}">
        <p14:creationId xmlns:p14="http://schemas.microsoft.com/office/powerpoint/2010/main" val="22372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11C5-91DC-108F-E328-395465DA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9A4A72E-52A6-E037-0371-F0BAB7CF2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/>
          <a:stretch/>
        </p:blipFill>
        <p:spPr>
          <a:xfrm>
            <a:off x="0" y="0"/>
            <a:ext cx="12245163" cy="6858000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8CF5B9-9ECE-32F9-9B27-F3874C249C45}"/>
              </a:ext>
            </a:extLst>
          </p:cNvPr>
          <p:cNvSpPr/>
          <p:nvPr/>
        </p:nvSpPr>
        <p:spPr>
          <a:xfrm>
            <a:off x="7236144" y="285128"/>
            <a:ext cx="4114799" cy="3359889"/>
          </a:xfrm>
          <a:custGeom>
            <a:avLst/>
            <a:gdLst>
              <a:gd name="connsiteX0" fmla="*/ 0 w 4114799"/>
              <a:gd name="connsiteY0" fmla="*/ 3359889 h 3359889"/>
              <a:gd name="connsiteX1" fmla="*/ 49279 w 4114799"/>
              <a:gd name="connsiteY1" fmla="*/ 3345712 h 3359889"/>
              <a:gd name="connsiteX2" fmla="*/ 73918 w 4114799"/>
              <a:gd name="connsiteY2" fmla="*/ 3324447 h 3359889"/>
              <a:gd name="connsiteX3" fmla="*/ 141677 w 4114799"/>
              <a:gd name="connsiteY3" fmla="*/ 3281917 h 3359889"/>
              <a:gd name="connsiteX4" fmla="*/ 197116 w 4114799"/>
              <a:gd name="connsiteY4" fmla="*/ 3232298 h 3359889"/>
              <a:gd name="connsiteX5" fmla="*/ 252554 w 4114799"/>
              <a:gd name="connsiteY5" fmla="*/ 3203945 h 3359889"/>
              <a:gd name="connsiteX6" fmla="*/ 412711 w 4114799"/>
              <a:gd name="connsiteY6" fmla="*/ 3055089 h 3359889"/>
              <a:gd name="connsiteX7" fmla="*/ 474310 w 4114799"/>
              <a:gd name="connsiteY7" fmla="*/ 2998382 h 3359889"/>
              <a:gd name="connsiteX8" fmla="*/ 505110 w 4114799"/>
              <a:gd name="connsiteY8" fmla="*/ 2977117 h 3359889"/>
              <a:gd name="connsiteX9" fmla="*/ 554389 w 4114799"/>
              <a:gd name="connsiteY9" fmla="*/ 2913321 h 3359889"/>
              <a:gd name="connsiteX10" fmla="*/ 634467 w 4114799"/>
              <a:gd name="connsiteY10" fmla="*/ 2835349 h 3359889"/>
              <a:gd name="connsiteX11" fmla="*/ 683746 w 4114799"/>
              <a:gd name="connsiteY11" fmla="*/ 2743200 h 3359889"/>
              <a:gd name="connsiteX12" fmla="*/ 683746 w 4114799"/>
              <a:gd name="connsiteY12" fmla="*/ 2622698 h 3359889"/>
              <a:gd name="connsiteX13" fmla="*/ 634467 w 4114799"/>
              <a:gd name="connsiteY13" fmla="*/ 2495107 h 3359889"/>
              <a:gd name="connsiteX14" fmla="*/ 566708 w 4114799"/>
              <a:gd name="connsiteY14" fmla="*/ 2254103 h 3359889"/>
              <a:gd name="connsiteX15" fmla="*/ 517429 w 4114799"/>
              <a:gd name="connsiteY15" fmla="*/ 2020186 h 3359889"/>
              <a:gd name="connsiteX16" fmla="*/ 505110 w 4114799"/>
              <a:gd name="connsiteY16" fmla="*/ 1906772 h 3359889"/>
              <a:gd name="connsiteX17" fmla="*/ 474310 w 4114799"/>
              <a:gd name="connsiteY17" fmla="*/ 1772093 h 3359889"/>
              <a:gd name="connsiteX18" fmla="*/ 449670 w 4114799"/>
              <a:gd name="connsiteY18" fmla="*/ 1587796 h 3359889"/>
              <a:gd name="connsiteX19" fmla="*/ 461990 w 4114799"/>
              <a:gd name="connsiteY19" fmla="*/ 935666 h 3359889"/>
              <a:gd name="connsiteX20" fmla="*/ 511269 w 4114799"/>
              <a:gd name="connsiteY20" fmla="*/ 850605 h 3359889"/>
              <a:gd name="connsiteX21" fmla="*/ 905502 w 4114799"/>
              <a:gd name="connsiteY21" fmla="*/ 552893 h 3359889"/>
              <a:gd name="connsiteX22" fmla="*/ 967100 w 4114799"/>
              <a:gd name="connsiteY22" fmla="*/ 524540 h 3359889"/>
              <a:gd name="connsiteX23" fmla="*/ 1059499 w 4114799"/>
              <a:gd name="connsiteY23" fmla="*/ 489098 h 3359889"/>
              <a:gd name="connsiteX24" fmla="*/ 1195016 w 4114799"/>
              <a:gd name="connsiteY24" fmla="*/ 467833 h 3359889"/>
              <a:gd name="connsiteX25" fmla="*/ 1379812 w 4114799"/>
              <a:gd name="connsiteY25" fmla="*/ 453656 h 3359889"/>
              <a:gd name="connsiteX26" fmla="*/ 1669327 w 4114799"/>
              <a:gd name="connsiteY26" fmla="*/ 474921 h 3359889"/>
              <a:gd name="connsiteX27" fmla="*/ 1761724 w 4114799"/>
              <a:gd name="connsiteY27" fmla="*/ 510363 h 3359889"/>
              <a:gd name="connsiteX28" fmla="*/ 1940361 w 4114799"/>
              <a:gd name="connsiteY28" fmla="*/ 545805 h 3359889"/>
              <a:gd name="connsiteX29" fmla="*/ 2118998 w 4114799"/>
              <a:gd name="connsiteY29" fmla="*/ 637954 h 3359889"/>
              <a:gd name="connsiteX30" fmla="*/ 2328434 w 4114799"/>
              <a:gd name="connsiteY30" fmla="*/ 758456 h 3359889"/>
              <a:gd name="connsiteX31" fmla="*/ 2562509 w 4114799"/>
              <a:gd name="connsiteY31" fmla="*/ 822252 h 3359889"/>
              <a:gd name="connsiteX32" fmla="*/ 2796584 w 4114799"/>
              <a:gd name="connsiteY32" fmla="*/ 800986 h 3359889"/>
              <a:gd name="connsiteX33" fmla="*/ 3042979 w 4114799"/>
              <a:gd name="connsiteY33" fmla="*/ 737191 h 3359889"/>
              <a:gd name="connsiteX34" fmla="*/ 3190817 w 4114799"/>
              <a:gd name="connsiteY34" fmla="*/ 708838 h 3359889"/>
              <a:gd name="connsiteX35" fmla="*/ 3295534 w 4114799"/>
              <a:gd name="connsiteY35" fmla="*/ 659219 h 3359889"/>
              <a:gd name="connsiteX36" fmla="*/ 3369453 w 4114799"/>
              <a:gd name="connsiteY36" fmla="*/ 630866 h 3359889"/>
              <a:gd name="connsiteX37" fmla="*/ 3585049 w 4114799"/>
              <a:gd name="connsiteY37" fmla="*/ 510363 h 3359889"/>
              <a:gd name="connsiteX38" fmla="*/ 3819124 w 4114799"/>
              <a:gd name="connsiteY38" fmla="*/ 333154 h 3359889"/>
              <a:gd name="connsiteX39" fmla="*/ 3911522 w 4114799"/>
              <a:gd name="connsiteY39" fmla="*/ 248093 h 3359889"/>
              <a:gd name="connsiteX40" fmla="*/ 4114799 w 4114799"/>
              <a:gd name="connsiteY40" fmla="*/ 0 h 33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14799" h="3359889" extrusionOk="0">
                <a:moveTo>
                  <a:pt x="0" y="3359889"/>
                </a:moveTo>
                <a:cubicBezTo>
                  <a:pt x="7590" y="3359374"/>
                  <a:pt x="37518" y="3351446"/>
                  <a:pt x="49279" y="3345712"/>
                </a:cubicBezTo>
                <a:cubicBezTo>
                  <a:pt x="55691" y="3340652"/>
                  <a:pt x="62656" y="3331181"/>
                  <a:pt x="73918" y="3324447"/>
                </a:cubicBezTo>
                <a:cubicBezTo>
                  <a:pt x="97558" y="3307044"/>
                  <a:pt x="121794" y="3296636"/>
                  <a:pt x="141677" y="3281917"/>
                </a:cubicBezTo>
                <a:cubicBezTo>
                  <a:pt x="158964" y="3272379"/>
                  <a:pt x="175474" y="3244417"/>
                  <a:pt x="197116" y="3232298"/>
                </a:cubicBezTo>
                <a:cubicBezTo>
                  <a:pt x="214738" y="3220437"/>
                  <a:pt x="240709" y="3215420"/>
                  <a:pt x="252554" y="3203945"/>
                </a:cubicBezTo>
                <a:cubicBezTo>
                  <a:pt x="318755" y="3150873"/>
                  <a:pt x="362984" y="3104277"/>
                  <a:pt x="412711" y="3055089"/>
                </a:cubicBezTo>
                <a:cubicBezTo>
                  <a:pt x="432775" y="3029658"/>
                  <a:pt x="448819" y="3015820"/>
                  <a:pt x="474310" y="2998382"/>
                </a:cubicBezTo>
                <a:cubicBezTo>
                  <a:pt x="484718" y="2991628"/>
                  <a:pt x="498618" y="2987759"/>
                  <a:pt x="505110" y="2977117"/>
                </a:cubicBezTo>
                <a:cubicBezTo>
                  <a:pt x="524968" y="2962916"/>
                  <a:pt x="528582" y="2933689"/>
                  <a:pt x="554389" y="2913321"/>
                </a:cubicBezTo>
                <a:cubicBezTo>
                  <a:pt x="582461" y="2894066"/>
                  <a:pt x="615703" y="2874555"/>
                  <a:pt x="634467" y="2835349"/>
                </a:cubicBezTo>
                <a:cubicBezTo>
                  <a:pt x="655024" y="2805511"/>
                  <a:pt x="675060" y="2771893"/>
                  <a:pt x="683746" y="2743200"/>
                </a:cubicBezTo>
                <a:cubicBezTo>
                  <a:pt x="690532" y="2698478"/>
                  <a:pt x="695590" y="2666811"/>
                  <a:pt x="683746" y="2622698"/>
                </a:cubicBezTo>
                <a:cubicBezTo>
                  <a:pt x="671574" y="2576633"/>
                  <a:pt x="648878" y="2537716"/>
                  <a:pt x="634467" y="2495107"/>
                </a:cubicBezTo>
                <a:cubicBezTo>
                  <a:pt x="600928" y="2408030"/>
                  <a:pt x="598082" y="2328987"/>
                  <a:pt x="566708" y="2254103"/>
                </a:cubicBezTo>
                <a:cubicBezTo>
                  <a:pt x="545857" y="2173702"/>
                  <a:pt x="534539" y="2111414"/>
                  <a:pt x="517429" y="2020186"/>
                </a:cubicBezTo>
                <a:cubicBezTo>
                  <a:pt x="513878" y="1976002"/>
                  <a:pt x="502249" y="1949484"/>
                  <a:pt x="505110" y="1906772"/>
                </a:cubicBezTo>
                <a:cubicBezTo>
                  <a:pt x="498562" y="1860747"/>
                  <a:pt x="482195" y="1819701"/>
                  <a:pt x="474310" y="1772093"/>
                </a:cubicBezTo>
                <a:cubicBezTo>
                  <a:pt x="463120" y="1712851"/>
                  <a:pt x="461930" y="1651657"/>
                  <a:pt x="449670" y="1587796"/>
                </a:cubicBezTo>
                <a:cubicBezTo>
                  <a:pt x="456988" y="1393690"/>
                  <a:pt x="433564" y="1151431"/>
                  <a:pt x="461990" y="935666"/>
                </a:cubicBezTo>
                <a:cubicBezTo>
                  <a:pt x="464009" y="899069"/>
                  <a:pt x="490672" y="880000"/>
                  <a:pt x="511269" y="850605"/>
                </a:cubicBezTo>
                <a:cubicBezTo>
                  <a:pt x="691622" y="675794"/>
                  <a:pt x="741370" y="612877"/>
                  <a:pt x="905502" y="552893"/>
                </a:cubicBezTo>
                <a:cubicBezTo>
                  <a:pt x="926557" y="537504"/>
                  <a:pt x="948735" y="532126"/>
                  <a:pt x="967100" y="524540"/>
                </a:cubicBezTo>
                <a:cubicBezTo>
                  <a:pt x="1002740" y="516565"/>
                  <a:pt x="1028873" y="497803"/>
                  <a:pt x="1059499" y="489098"/>
                </a:cubicBezTo>
                <a:cubicBezTo>
                  <a:pt x="1103785" y="475502"/>
                  <a:pt x="1145919" y="462253"/>
                  <a:pt x="1195016" y="467833"/>
                </a:cubicBezTo>
                <a:cubicBezTo>
                  <a:pt x="1250194" y="452662"/>
                  <a:pt x="1312332" y="459925"/>
                  <a:pt x="1379812" y="453656"/>
                </a:cubicBezTo>
                <a:cubicBezTo>
                  <a:pt x="1488915" y="441195"/>
                  <a:pt x="1586653" y="460930"/>
                  <a:pt x="1669327" y="474921"/>
                </a:cubicBezTo>
                <a:cubicBezTo>
                  <a:pt x="1694448" y="482635"/>
                  <a:pt x="1722159" y="495706"/>
                  <a:pt x="1761724" y="510363"/>
                </a:cubicBezTo>
                <a:cubicBezTo>
                  <a:pt x="1825060" y="542410"/>
                  <a:pt x="1864590" y="543738"/>
                  <a:pt x="1940361" y="545805"/>
                </a:cubicBezTo>
                <a:cubicBezTo>
                  <a:pt x="2000519" y="580252"/>
                  <a:pt x="2062239" y="594240"/>
                  <a:pt x="2118998" y="637954"/>
                </a:cubicBezTo>
                <a:cubicBezTo>
                  <a:pt x="2200717" y="695319"/>
                  <a:pt x="2220405" y="716550"/>
                  <a:pt x="2328434" y="758456"/>
                </a:cubicBezTo>
                <a:cubicBezTo>
                  <a:pt x="2397400" y="783196"/>
                  <a:pt x="2477193" y="817483"/>
                  <a:pt x="2562509" y="822252"/>
                </a:cubicBezTo>
                <a:cubicBezTo>
                  <a:pt x="2658347" y="811561"/>
                  <a:pt x="2710900" y="818956"/>
                  <a:pt x="2796584" y="800986"/>
                </a:cubicBezTo>
                <a:cubicBezTo>
                  <a:pt x="2870379" y="765653"/>
                  <a:pt x="2960784" y="754065"/>
                  <a:pt x="3042979" y="737191"/>
                </a:cubicBezTo>
                <a:cubicBezTo>
                  <a:pt x="3093258" y="723694"/>
                  <a:pt x="3129284" y="718955"/>
                  <a:pt x="3190817" y="708838"/>
                </a:cubicBezTo>
                <a:cubicBezTo>
                  <a:pt x="3225680" y="689071"/>
                  <a:pt x="3267229" y="681554"/>
                  <a:pt x="3295534" y="659219"/>
                </a:cubicBezTo>
                <a:cubicBezTo>
                  <a:pt x="3313187" y="644521"/>
                  <a:pt x="3345291" y="640137"/>
                  <a:pt x="3369453" y="630866"/>
                </a:cubicBezTo>
                <a:cubicBezTo>
                  <a:pt x="3442829" y="605998"/>
                  <a:pt x="3512020" y="557129"/>
                  <a:pt x="3585049" y="510363"/>
                </a:cubicBezTo>
                <a:cubicBezTo>
                  <a:pt x="3693331" y="428997"/>
                  <a:pt x="3712646" y="425042"/>
                  <a:pt x="3819124" y="333154"/>
                </a:cubicBezTo>
                <a:cubicBezTo>
                  <a:pt x="3849436" y="311577"/>
                  <a:pt x="3874524" y="286999"/>
                  <a:pt x="3911522" y="248093"/>
                </a:cubicBezTo>
                <a:cubicBezTo>
                  <a:pt x="4132403" y="19403"/>
                  <a:pt x="4108897" y="98881"/>
                  <a:pt x="4114799" y="0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31901429">
                  <a:custGeom>
                    <a:avLst/>
                    <a:gdLst>
                      <a:gd name="connsiteX0" fmla="*/ 0 w 4735033"/>
                      <a:gd name="connsiteY0" fmla="*/ 3359889 h 3359889"/>
                      <a:gd name="connsiteX1" fmla="*/ 56707 w 4735033"/>
                      <a:gd name="connsiteY1" fmla="*/ 3345712 h 3359889"/>
                      <a:gd name="connsiteX2" fmla="*/ 85060 w 4735033"/>
                      <a:gd name="connsiteY2" fmla="*/ 3324447 h 3359889"/>
                      <a:gd name="connsiteX3" fmla="*/ 163033 w 4735033"/>
                      <a:gd name="connsiteY3" fmla="*/ 3281917 h 3359889"/>
                      <a:gd name="connsiteX4" fmla="*/ 226828 w 4735033"/>
                      <a:gd name="connsiteY4" fmla="*/ 3232298 h 3359889"/>
                      <a:gd name="connsiteX5" fmla="*/ 290623 w 4735033"/>
                      <a:gd name="connsiteY5" fmla="*/ 3203945 h 3359889"/>
                      <a:gd name="connsiteX6" fmla="*/ 474921 w 4735033"/>
                      <a:gd name="connsiteY6" fmla="*/ 3055089 h 3359889"/>
                      <a:gd name="connsiteX7" fmla="*/ 545805 w 4735033"/>
                      <a:gd name="connsiteY7" fmla="*/ 2998382 h 3359889"/>
                      <a:gd name="connsiteX8" fmla="*/ 581247 w 4735033"/>
                      <a:gd name="connsiteY8" fmla="*/ 2977117 h 3359889"/>
                      <a:gd name="connsiteX9" fmla="*/ 637954 w 4735033"/>
                      <a:gd name="connsiteY9" fmla="*/ 2913321 h 3359889"/>
                      <a:gd name="connsiteX10" fmla="*/ 730102 w 4735033"/>
                      <a:gd name="connsiteY10" fmla="*/ 2835349 h 3359889"/>
                      <a:gd name="connsiteX11" fmla="*/ 786809 w 4735033"/>
                      <a:gd name="connsiteY11" fmla="*/ 2743200 h 3359889"/>
                      <a:gd name="connsiteX12" fmla="*/ 786809 w 4735033"/>
                      <a:gd name="connsiteY12" fmla="*/ 2622698 h 3359889"/>
                      <a:gd name="connsiteX13" fmla="*/ 730102 w 4735033"/>
                      <a:gd name="connsiteY13" fmla="*/ 2495107 h 3359889"/>
                      <a:gd name="connsiteX14" fmla="*/ 652130 w 4735033"/>
                      <a:gd name="connsiteY14" fmla="*/ 2254103 h 3359889"/>
                      <a:gd name="connsiteX15" fmla="*/ 595423 w 4735033"/>
                      <a:gd name="connsiteY15" fmla="*/ 2020186 h 3359889"/>
                      <a:gd name="connsiteX16" fmla="*/ 581247 w 4735033"/>
                      <a:gd name="connsiteY16" fmla="*/ 1906772 h 3359889"/>
                      <a:gd name="connsiteX17" fmla="*/ 545805 w 4735033"/>
                      <a:gd name="connsiteY17" fmla="*/ 1772093 h 3359889"/>
                      <a:gd name="connsiteX18" fmla="*/ 517451 w 4735033"/>
                      <a:gd name="connsiteY18" fmla="*/ 1587796 h 3359889"/>
                      <a:gd name="connsiteX19" fmla="*/ 531628 w 4735033"/>
                      <a:gd name="connsiteY19" fmla="*/ 935666 h 3359889"/>
                      <a:gd name="connsiteX20" fmla="*/ 588335 w 4735033"/>
                      <a:gd name="connsiteY20" fmla="*/ 850605 h 3359889"/>
                      <a:gd name="connsiteX21" fmla="*/ 1041991 w 4735033"/>
                      <a:gd name="connsiteY21" fmla="*/ 552893 h 3359889"/>
                      <a:gd name="connsiteX22" fmla="*/ 1112874 w 4735033"/>
                      <a:gd name="connsiteY22" fmla="*/ 524540 h 3359889"/>
                      <a:gd name="connsiteX23" fmla="*/ 1219200 w 4735033"/>
                      <a:gd name="connsiteY23" fmla="*/ 489098 h 3359889"/>
                      <a:gd name="connsiteX24" fmla="*/ 1375144 w 4735033"/>
                      <a:gd name="connsiteY24" fmla="*/ 467833 h 3359889"/>
                      <a:gd name="connsiteX25" fmla="*/ 1587795 w 4735033"/>
                      <a:gd name="connsiteY25" fmla="*/ 453656 h 3359889"/>
                      <a:gd name="connsiteX26" fmla="*/ 1920949 w 4735033"/>
                      <a:gd name="connsiteY26" fmla="*/ 474921 h 3359889"/>
                      <a:gd name="connsiteX27" fmla="*/ 2027274 w 4735033"/>
                      <a:gd name="connsiteY27" fmla="*/ 510363 h 3359889"/>
                      <a:gd name="connsiteX28" fmla="*/ 2232837 w 4735033"/>
                      <a:gd name="connsiteY28" fmla="*/ 545805 h 3359889"/>
                      <a:gd name="connsiteX29" fmla="*/ 2438400 w 4735033"/>
                      <a:gd name="connsiteY29" fmla="*/ 637954 h 3359889"/>
                      <a:gd name="connsiteX30" fmla="*/ 2679405 w 4735033"/>
                      <a:gd name="connsiteY30" fmla="*/ 758456 h 3359889"/>
                      <a:gd name="connsiteX31" fmla="*/ 2948763 w 4735033"/>
                      <a:gd name="connsiteY31" fmla="*/ 822252 h 3359889"/>
                      <a:gd name="connsiteX32" fmla="*/ 3218121 w 4735033"/>
                      <a:gd name="connsiteY32" fmla="*/ 800986 h 3359889"/>
                      <a:gd name="connsiteX33" fmla="*/ 3501656 w 4735033"/>
                      <a:gd name="connsiteY33" fmla="*/ 737191 h 3359889"/>
                      <a:gd name="connsiteX34" fmla="*/ 3671777 w 4735033"/>
                      <a:gd name="connsiteY34" fmla="*/ 708838 h 3359889"/>
                      <a:gd name="connsiteX35" fmla="*/ 3792279 w 4735033"/>
                      <a:gd name="connsiteY35" fmla="*/ 659219 h 3359889"/>
                      <a:gd name="connsiteX36" fmla="*/ 3877340 w 4735033"/>
                      <a:gd name="connsiteY36" fmla="*/ 630866 h 3359889"/>
                      <a:gd name="connsiteX37" fmla="*/ 4125433 w 4735033"/>
                      <a:gd name="connsiteY37" fmla="*/ 510363 h 3359889"/>
                      <a:gd name="connsiteX38" fmla="*/ 4394791 w 4735033"/>
                      <a:gd name="connsiteY38" fmla="*/ 333154 h 3359889"/>
                      <a:gd name="connsiteX39" fmla="*/ 4501116 w 4735033"/>
                      <a:gd name="connsiteY39" fmla="*/ 248093 h 3359889"/>
                      <a:gd name="connsiteX40" fmla="*/ 4735033 w 4735033"/>
                      <a:gd name="connsiteY40" fmla="*/ 0 h 33598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735033" h="3359889">
                        <a:moveTo>
                          <a:pt x="0" y="3359889"/>
                        </a:moveTo>
                        <a:cubicBezTo>
                          <a:pt x="8970" y="3358095"/>
                          <a:pt x="44973" y="3352417"/>
                          <a:pt x="56707" y="3345712"/>
                        </a:cubicBezTo>
                        <a:cubicBezTo>
                          <a:pt x="66964" y="3339851"/>
                          <a:pt x="74930" y="3330525"/>
                          <a:pt x="85060" y="3324447"/>
                        </a:cubicBezTo>
                        <a:cubicBezTo>
                          <a:pt x="110447" y="3309215"/>
                          <a:pt x="138210" y="3298052"/>
                          <a:pt x="163033" y="3281917"/>
                        </a:cubicBezTo>
                        <a:cubicBezTo>
                          <a:pt x="185621" y="3267235"/>
                          <a:pt x="203841" y="3246346"/>
                          <a:pt x="226828" y="3232298"/>
                        </a:cubicBezTo>
                        <a:cubicBezTo>
                          <a:pt x="246684" y="3220163"/>
                          <a:pt x="270484" y="3215604"/>
                          <a:pt x="290623" y="3203945"/>
                        </a:cubicBezTo>
                        <a:cubicBezTo>
                          <a:pt x="360277" y="3163619"/>
                          <a:pt x="413619" y="3106959"/>
                          <a:pt x="474921" y="3055089"/>
                        </a:cubicBezTo>
                        <a:cubicBezTo>
                          <a:pt x="498020" y="3035544"/>
                          <a:pt x="519858" y="3013950"/>
                          <a:pt x="545805" y="2998382"/>
                        </a:cubicBezTo>
                        <a:cubicBezTo>
                          <a:pt x="557619" y="2991294"/>
                          <a:pt x="571123" y="2986462"/>
                          <a:pt x="581247" y="2977117"/>
                        </a:cubicBezTo>
                        <a:cubicBezTo>
                          <a:pt x="602154" y="2957819"/>
                          <a:pt x="617351" y="2932943"/>
                          <a:pt x="637954" y="2913321"/>
                        </a:cubicBezTo>
                        <a:cubicBezTo>
                          <a:pt x="667091" y="2885571"/>
                          <a:pt x="703606" y="2865630"/>
                          <a:pt x="730102" y="2835349"/>
                        </a:cubicBezTo>
                        <a:cubicBezTo>
                          <a:pt x="753852" y="2808206"/>
                          <a:pt x="767907" y="2773916"/>
                          <a:pt x="786809" y="2743200"/>
                        </a:cubicBezTo>
                        <a:cubicBezTo>
                          <a:pt x="793061" y="2699437"/>
                          <a:pt x="801523" y="2668474"/>
                          <a:pt x="786809" y="2622698"/>
                        </a:cubicBezTo>
                        <a:cubicBezTo>
                          <a:pt x="772567" y="2578389"/>
                          <a:pt x="746075" y="2538822"/>
                          <a:pt x="730102" y="2495107"/>
                        </a:cubicBezTo>
                        <a:cubicBezTo>
                          <a:pt x="701125" y="2415801"/>
                          <a:pt x="673885" y="2335687"/>
                          <a:pt x="652130" y="2254103"/>
                        </a:cubicBezTo>
                        <a:cubicBezTo>
                          <a:pt x="631162" y="2175471"/>
                          <a:pt x="609629" y="2100688"/>
                          <a:pt x="595423" y="2020186"/>
                        </a:cubicBezTo>
                        <a:cubicBezTo>
                          <a:pt x="588802" y="1982667"/>
                          <a:pt x="588719" y="1944131"/>
                          <a:pt x="581247" y="1906772"/>
                        </a:cubicBezTo>
                        <a:cubicBezTo>
                          <a:pt x="572143" y="1861252"/>
                          <a:pt x="554909" y="1817613"/>
                          <a:pt x="545805" y="1772093"/>
                        </a:cubicBezTo>
                        <a:cubicBezTo>
                          <a:pt x="533615" y="1711145"/>
                          <a:pt x="526902" y="1649228"/>
                          <a:pt x="517451" y="1587796"/>
                        </a:cubicBezTo>
                        <a:cubicBezTo>
                          <a:pt x="522177" y="1370419"/>
                          <a:pt x="510817" y="1152096"/>
                          <a:pt x="531628" y="935666"/>
                        </a:cubicBezTo>
                        <a:cubicBezTo>
                          <a:pt x="534890" y="901746"/>
                          <a:pt x="561901" y="872110"/>
                          <a:pt x="588335" y="850605"/>
                        </a:cubicBezTo>
                        <a:cubicBezTo>
                          <a:pt x="797216" y="680668"/>
                          <a:pt x="857264" y="633210"/>
                          <a:pt x="1041991" y="552893"/>
                        </a:cubicBezTo>
                        <a:cubicBezTo>
                          <a:pt x="1065328" y="542746"/>
                          <a:pt x="1088931" y="533160"/>
                          <a:pt x="1112874" y="524540"/>
                        </a:cubicBezTo>
                        <a:cubicBezTo>
                          <a:pt x="1148025" y="511886"/>
                          <a:pt x="1182685" y="496993"/>
                          <a:pt x="1219200" y="489098"/>
                        </a:cubicBezTo>
                        <a:cubicBezTo>
                          <a:pt x="1270477" y="478011"/>
                          <a:pt x="1322922" y="472854"/>
                          <a:pt x="1375144" y="467833"/>
                        </a:cubicBezTo>
                        <a:cubicBezTo>
                          <a:pt x="1445859" y="461033"/>
                          <a:pt x="1516911" y="458382"/>
                          <a:pt x="1587795" y="453656"/>
                        </a:cubicBezTo>
                        <a:cubicBezTo>
                          <a:pt x="1698846" y="460744"/>
                          <a:pt x="1810587" y="460681"/>
                          <a:pt x="1920949" y="474921"/>
                        </a:cubicBezTo>
                        <a:cubicBezTo>
                          <a:pt x="1958001" y="479702"/>
                          <a:pt x="1991260" y="500428"/>
                          <a:pt x="2027274" y="510363"/>
                        </a:cubicBezTo>
                        <a:cubicBezTo>
                          <a:pt x="2103492" y="531389"/>
                          <a:pt x="2154260" y="535328"/>
                          <a:pt x="2232837" y="545805"/>
                        </a:cubicBezTo>
                        <a:cubicBezTo>
                          <a:pt x="2301358" y="576521"/>
                          <a:pt x="2374448" y="598599"/>
                          <a:pt x="2438400" y="637954"/>
                        </a:cubicBezTo>
                        <a:cubicBezTo>
                          <a:pt x="2533570" y="696520"/>
                          <a:pt x="2561693" y="720019"/>
                          <a:pt x="2679405" y="758456"/>
                        </a:cubicBezTo>
                        <a:cubicBezTo>
                          <a:pt x="2767073" y="787082"/>
                          <a:pt x="2858422" y="804183"/>
                          <a:pt x="2948763" y="822252"/>
                        </a:cubicBezTo>
                        <a:cubicBezTo>
                          <a:pt x="3038549" y="815163"/>
                          <a:pt x="3129103" y="814681"/>
                          <a:pt x="3218121" y="800986"/>
                        </a:cubicBezTo>
                        <a:cubicBezTo>
                          <a:pt x="3313869" y="786255"/>
                          <a:pt x="3406720" y="756475"/>
                          <a:pt x="3501656" y="737191"/>
                        </a:cubicBezTo>
                        <a:cubicBezTo>
                          <a:pt x="3557995" y="725747"/>
                          <a:pt x="3615070" y="718289"/>
                          <a:pt x="3671777" y="708838"/>
                        </a:cubicBezTo>
                        <a:cubicBezTo>
                          <a:pt x="3711944" y="692298"/>
                          <a:pt x="3751663" y="674625"/>
                          <a:pt x="3792279" y="659219"/>
                        </a:cubicBezTo>
                        <a:cubicBezTo>
                          <a:pt x="3820224" y="648619"/>
                          <a:pt x="3850053" y="643058"/>
                          <a:pt x="3877340" y="630866"/>
                        </a:cubicBezTo>
                        <a:cubicBezTo>
                          <a:pt x="3961279" y="593361"/>
                          <a:pt x="4046985" y="558304"/>
                          <a:pt x="4125433" y="510363"/>
                        </a:cubicBezTo>
                        <a:cubicBezTo>
                          <a:pt x="4250909" y="433683"/>
                          <a:pt x="4271599" y="424668"/>
                          <a:pt x="4394791" y="333154"/>
                        </a:cubicBezTo>
                        <a:cubicBezTo>
                          <a:pt x="4431226" y="306088"/>
                          <a:pt x="4468347" y="279497"/>
                          <a:pt x="4501116" y="248093"/>
                        </a:cubicBezTo>
                        <a:cubicBezTo>
                          <a:pt x="4736679" y="22346"/>
                          <a:pt x="4735033" y="118684"/>
                          <a:pt x="4735033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5DBAA-396A-F393-7FE6-2C9C71FD121C}"/>
              </a:ext>
            </a:extLst>
          </p:cNvPr>
          <p:cNvSpPr txBox="1"/>
          <p:nvPr/>
        </p:nvSpPr>
        <p:spPr>
          <a:xfrm>
            <a:off x="134527" y="209256"/>
            <a:ext cx="62073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The point in particle cascade with the maximum number of particles is called the “Depth of Shower Maximum” or </a:t>
            </a:r>
            <a:r>
              <a:rPr lang="en-GB" sz="2400" dirty="0" err="1">
                <a:solidFill>
                  <a:schemeClr val="bg1"/>
                </a:solidFill>
              </a:rPr>
              <a:t>X</a:t>
            </a:r>
            <a:r>
              <a:rPr lang="en-GB" sz="2400" baseline="-25000" dirty="0" err="1">
                <a:solidFill>
                  <a:schemeClr val="bg1"/>
                </a:solidFill>
              </a:rPr>
              <a:t>max</a:t>
            </a:r>
            <a:endParaRPr lang="en-GB" sz="24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This depends on the mass of the incoming particle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 radio signal is generated when the particle  cascade interact with the Earth’s magnetic field.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54B51F8-3F66-DE24-0226-4204EAD8790A}"/>
              </a:ext>
            </a:extLst>
          </p:cNvPr>
          <p:cNvSpPr/>
          <p:nvPr/>
        </p:nvSpPr>
        <p:spPr>
          <a:xfrm rot="3183102">
            <a:off x="6869803" y="1711234"/>
            <a:ext cx="1655358" cy="4141951"/>
          </a:xfrm>
          <a:prstGeom prst="triangle">
            <a:avLst/>
          </a:prstGeom>
          <a:solidFill>
            <a:srgbClr val="FFFF00">
              <a:alpha val="53000"/>
            </a:srgbClr>
          </a:solidFill>
          <a:ln>
            <a:solidFill>
              <a:schemeClr val="accent1">
                <a:shade val="15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B41D08-A8F6-59B7-21BA-7C619D7D1380}"/>
              </a:ext>
            </a:extLst>
          </p:cNvPr>
          <p:cNvCxnSpPr/>
          <p:nvPr/>
        </p:nvCxnSpPr>
        <p:spPr>
          <a:xfrm>
            <a:off x="8153400" y="1133875"/>
            <a:ext cx="1155404" cy="1353879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82E450-0A9A-C364-6C7A-368C3B94070F}"/>
              </a:ext>
            </a:extLst>
          </p:cNvPr>
          <p:cNvSpPr txBox="1"/>
          <p:nvPr/>
        </p:nvSpPr>
        <p:spPr>
          <a:xfrm>
            <a:off x="7897362" y="4071185"/>
            <a:ext cx="2684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Radio emission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F60E87-80FF-52A0-7B33-68EC3A83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0578">
            <a:off x="6667371" y="2074235"/>
            <a:ext cx="657225" cy="7905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3DA391-9C4E-2974-CA43-2E134BFFD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AC236-5F10-916C-E618-CC9D31FD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</p:spTree>
    <p:extLst>
      <p:ext uri="{BB962C8B-B14F-4D97-AF65-F5344CB8AC3E}">
        <p14:creationId xmlns:p14="http://schemas.microsoft.com/office/powerpoint/2010/main" val="78749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5B15-DEC3-6A74-DAF2-31AC660D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6" y="184454"/>
            <a:ext cx="8422190" cy="1113064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Determining the shower maximum via radio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61DB-D02E-2CBE-B2F0-CFD416CE0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98" y="1444552"/>
            <a:ext cx="4789340" cy="4292387"/>
          </a:xfrm>
        </p:spPr>
        <p:txBody>
          <a:bodyPr>
            <a:normAutofit/>
          </a:bodyPr>
          <a:lstStyle/>
          <a:p>
            <a:pPr algn="just"/>
            <a:r>
              <a:rPr lang="en-GB" sz="2400" dirty="0"/>
              <a:t>The determination of the shower maximum is done by measuring the area illuminated on the ground or radio footprint.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The depth of the shower maximum determines the radius of the footprint.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46A1F-4F18-0803-9DA0-C912330C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87A749-6BBF-FB58-5952-71E75366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ACDB7F-E4A0-5989-68E9-CA2DEA956C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70" y="923493"/>
            <a:ext cx="2225384" cy="3705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6346B-7734-9413-6BF5-1D1F3DDB0C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123" y="-104730"/>
            <a:ext cx="2225384" cy="347560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B9829A9-7879-860D-F295-BCEFA7D55B0E}"/>
              </a:ext>
            </a:extLst>
          </p:cNvPr>
          <p:cNvSpPr/>
          <p:nvPr/>
        </p:nvSpPr>
        <p:spPr>
          <a:xfrm>
            <a:off x="6347504" y="5739819"/>
            <a:ext cx="1390551" cy="3993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DFB10E-A52E-CB96-A775-CA45ED6AD046}"/>
              </a:ext>
            </a:extLst>
          </p:cNvPr>
          <p:cNvSpPr/>
          <p:nvPr/>
        </p:nvSpPr>
        <p:spPr>
          <a:xfrm>
            <a:off x="7911324" y="5615071"/>
            <a:ext cx="3487540" cy="6388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0949C1-D303-0E2B-8B25-629820FF1BE4}"/>
              </a:ext>
            </a:extLst>
          </p:cNvPr>
          <p:cNvSpPr txBox="1"/>
          <p:nvPr/>
        </p:nvSpPr>
        <p:spPr>
          <a:xfrm>
            <a:off x="7352728" y="3304622"/>
            <a:ext cx="970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Proton</a:t>
            </a:r>
            <a:r>
              <a:rPr lang="en-GB" b="1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82D232-32CE-8A50-054E-2FC2337AA632}"/>
              </a:ext>
            </a:extLst>
          </p:cNvPr>
          <p:cNvSpPr txBox="1"/>
          <p:nvPr/>
        </p:nvSpPr>
        <p:spPr>
          <a:xfrm>
            <a:off x="9958661" y="1658459"/>
            <a:ext cx="1086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Iron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761A9B-CF59-AB10-0915-A5349DD27AF9}"/>
              </a:ext>
            </a:extLst>
          </p:cNvPr>
          <p:cNvCxnSpPr>
            <a:cxnSpLocks/>
          </p:cNvCxnSpPr>
          <p:nvPr/>
        </p:nvCxnSpPr>
        <p:spPr>
          <a:xfrm>
            <a:off x="10383537" y="2170827"/>
            <a:ext cx="0" cy="1047023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5026B6-3C52-A35C-7F5D-E87E4DBBC678}"/>
              </a:ext>
            </a:extLst>
          </p:cNvPr>
          <p:cNvCxnSpPr>
            <a:cxnSpLocks/>
          </p:cNvCxnSpPr>
          <p:nvPr/>
        </p:nvCxnSpPr>
        <p:spPr>
          <a:xfrm>
            <a:off x="6182007" y="3274476"/>
            <a:ext cx="4365004" cy="4834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3AC2D5-2EDE-2968-9FD5-164B6966D69A}"/>
              </a:ext>
            </a:extLst>
          </p:cNvPr>
          <p:cNvCxnSpPr>
            <a:cxnSpLocks/>
          </p:cNvCxnSpPr>
          <p:nvPr/>
        </p:nvCxnSpPr>
        <p:spPr>
          <a:xfrm>
            <a:off x="9494861" y="2081390"/>
            <a:ext cx="105215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3B4A7080-1426-68A6-2B5A-A3309B6331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59" y="2556467"/>
            <a:ext cx="1133475" cy="3810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C93BAF-9C9E-7DE3-AD61-9FF06D595C4C}"/>
              </a:ext>
            </a:extLst>
          </p:cNvPr>
          <p:cNvCxnSpPr>
            <a:cxnSpLocks/>
          </p:cNvCxnSpPr>
          <p:nvPr/>
        </p:nvCxnSpPr>
        <p:spPr>
          <a:xfrm>
            <a:off x="9494860" y="2081390"/>
            <a:ext cx="0" cy="1623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EFE6D8D-9D23-8D91-55FC-10E7F905EDEE}"/>
              </a:ext>
            </a:extLst>
          </p:cNvPr>
          <p:cNvCxnSpPr>
            <a:cxnSpLocks/>
            <a:endCxn id="12" idx="2"/>
          </p:cNvCxnSpPr>
          <p:nvPr/>
        </p:nvCxnSpPr>
        <p:spPr>
          <a:xfrm flipH="1">
            <a:off x="6347504" y="3301451"/>
            <a:ext cx="677825" cy="263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2EE4E93-90E1-9CE8-5503-08B3DCF6D675}"/>
              </a:ext>
            </a:extLst>
          </p:cNvPr>
          <p:cNvCxnSpPr>
            <a:cxnSpLocks/>
            <a:endCxn id="12" idx="6"/>
          </p:cNvCxnSpPr>
          <p:nvPr/>
        </p:nvCxnSpPr>
        <p:spPr>
          <a:xfrm>
            <a:off x="7036135" y="3301451"/>
            <a:ext cx="701920" cy="263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38AF9E5-0AE2-6224-C4F0-DBEE469C392A}"/>
              </a:ext>
            </a:extLst>
          </p:cNvPr>
          <p:cNvCxnSpPr>
            <a:cxnSpLocks/>
            <a:endCxn id="14" idx="2"/>
          </p:cNvCxnSpPr>
          <p:nvPr/>
        </p:nvCxnSpPr>
        <p:spPr>
          <a:xfrm flipH="1">
            <a:off x="7911324" y="2185327"/>
            <a:ext cx="1618222" cy="3749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D661626-1A7C-D28C-4CB5-0C79274FB989}"/>
              </a:ext>
            </a:extLst>
          </p:cNvPr>
          <p:cNvCxnSpPr>
            <a:cxnSpLocks/>
            <a:endCxn id="14" idx="6"/>
          </p:cNvCxnSpPr>
          <p:nvPr/>
        </p:nvCxnSpPr>
        <p:spPr>
          <a:xfrm>
            <a:off x="9456944" y="2211054"/>
            <a:ext cx="1941920" cy="3723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3E61F1-87A8-AED1-63F5-EFDFFA512483}"/>
              </a:ext>
            </a:extLst>
          </p:cNvPr>
          <p:cNvSpPr txBox="1"/>
          <p:nvPr/>
        </p:nvSpPr>
        <p:spPr>
          <a:xfrm>
            <a:off x="6429045" y="5736939"/>
            <a:ext cx="116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Footprint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5387C88-D6EC-B2A0-BAFA-D7B04DE0AFF4}"/>
                  </a:ext>
                </a:extLst>
              </p14:cNvPr>
              <p14:cNvContentPartPr/>
              <p14:nvPr/>
            </p14:nvContentPartPr>
            <p14:xfrm>
              <a:off x="9513910" y="3482758"/>
              <a:ext cx="582120" cy="63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5387C88-D6EC-B2A0-BAFA-D7B04DE0AF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50910" y="3419758"/>
                <a:ext cx="707760" cy="18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3B7B54FF-0CD2-9D9C-7E8F-42C4A9862728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7911324" y="5934507"/>
            <a:ext cx="1545620" cy="9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85B921-ACAD-1728-795A-8AC3D7C54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840" y="5467603"/>
            <a:ext cx="4095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E499A2E4-3169-ED3D-231B-6EC5A59FBC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80" y="3786681"/>
            <a:ext cx="746911" cy="281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22D0E6-B563-3DE4-8538-069187B7B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48" y="4768011"/>
            <a:ext cx="2505075" cy="381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631492-955B-BE10-E4A7-D41428E95B9A}"/>
              </a:ext>
            </a:extLst>
          </p:cNvPr>
          <p:cNvCxnSpPr>
            <a:cxnSpLocks/>
          </p:cNvCxnSpPr>
          <p:nvPr/>
        </p:nvCxnSpPr>
        <p:spPr>
          <a:xfrm flipH="1">
            <a:off x="6204180" y="3322816"/>
            <a:ext cx="32962" cy="2715016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056989-B6B9-CC2E-5494-12F4BC4D4974}"/>
              </a:ext>
            </a:extLst>
          </p:cNvPr>
          <p:cNvSpPr txBox="1"/>
          <p:nvPr/>
        </p:nvSpPr>
        <p:spPr>
          <a:xfrm rot="16200000">
            <a:off x="5706532" y="4178967"/>
            <a:ext cx="593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7508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98FFD-7CD4-A50E-A96D-E2BCB80E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1" y="1"/>
            <a:ext cx="10515600" cy="972336"/>
          </a:xfrm>
        </p:spPr>
        <p:txBody>
          <a:bodyPr>
            <a:normAutofit/>
          </a:bodyPr>
          <a:lstStyle/>
          <a:p>
            <a:r>
              <a:rPr lang="en-GB" dirty="0"/>
              <a:t>Radio amplitude distribution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616580-3A64-7108-B753-5D45798B3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1" y="2394369"/>
            <a:ext cx="6248195" cy="41424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F975D1-2090-65FF-3B50-C3F4A71A732A}"/>
              </a:ext>
            </a:extLst>
          </p:cNvPr>
          <p:cNvSpPr/>
          <p:nvPr/>
        </p:nvSpPr>
        <p:spPr>
          <a:xfrm>
            <a:off x="2084133" y="5022192"/>
            <a:ext cx="1480782" cy="481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500 m</a:t>
            </a:r>
            <a:endParaRPr lang="LID4096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66490-A371-EB1A-F7D3-EE542577B610}"/>
              </a:ext>
            </a:extLst>
          </p:cNvPr>
          <p:cNvSpPr txBox="1"/>
          <p:nvPr/>
        </p:nvSpPr>
        <p:spPr>
          <a:xfrm>
            <a:off x="309009" y="1029859"/>
            <a:ext cx="531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small zenith angles &lt; 60 degrees , strong dependance on the shower maximum .</a:t>
            </a:r>
            <a:endParaRPr lang="en-GB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A531F6-E180-31C5-D4ED-0FEBE0189B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88" y="2394368"/>
            <a:ext cx="5834012" cy="41424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200AE0-B4EE-CD93-27AE-8038120FF455}"/>
              </a:ext>
            </a:extLst>
          </p:cNvPr>
          <p:cNvSpPr/>
          <p:nvPr/>
        </p:nvSpPr>
        <p:spPr>
          <a:xfrm>
            <a:off x="8241430" y="4321393"/>
            <a:ext cx="1609858" cy="551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10,200 m</a:t>
            </a:r>
            <a:endParaRPr lang="LID4096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6D2B2-655A-E9F9-D78B-7AF72C29441F}"/>
              </a:ext>
            </a:extLst>
          </p:cNvPr>
          <p:cNvSpPr txBox="1"/>
          <p:nvPr/>
        </p:nvSpPr>
        <p:spPr>
          <a:xfrm>
            <a:off x="6463621" y="1005181"/>
            <a:ext cx="557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showers with zenith angles &gt; 60 degrees, weak/ nontrivial dependance on the shower maximum.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A6D8E-0CD3-724B-70F4-094AB462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8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F93845-1831-CC15-4013-6487D96F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04498-2185-166B-2CC9-29DAE322F1CD}"/>
              </a:ext>
            </a:extLst>
          </p:cNvPr>
          <p:cNvSpPr txBox="1"/>
          <p:nvPr/>
        </p:nvSpPr>
        <p:spPr>
          <a:xfrm>
            <a:off x="23141" y="2287710"/>
            <a:ext cx="147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*Simulation: </a:t>
            </a:r>
          </a:p>
        </p:txBody>
      </p:sp>
    </p:spTree>
    <p:extLst>
      <p:ext uri="{BB962C8B-B14F-4D97-AF65-F5344CB8AC3E}">
        <p14:creationId xmlns:p14="http://schemas.microsoft.com/office/powerpoint/2010/main" val="1541914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A3755-3D61-9E1C-3938-7902E8375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CD02A-AC9C-491A-C637-5AA2A776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65459" cy="1205414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The problem with very inclined showers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05245-0E6A-5757-CCC6-7B984C6DC55D}"/>
              </a:ext>
            </a:extLst>
          </p:cNvPr>
          <p:cNvSpPr txBox="1"/>
          <p:nvPr/>
        </p:nvSpPr>
        <p:spPr>
          <a:xfrm>
            <a:off x="7256332" y="1771314"/>
            <a:ext cx="416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Shallow showers are at smaller refractive indices and, thus have narrower beams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8176B-E34D-0D9D-A75D-61BC886F34B2}"/>
              </a:ext>
            </a:extLst>
          </p:cNvPr>
          <p:cNvSpPr txBox="1"/>
          <p:nvPr/>
        </p:nvSpPr>
        <p:spPr>
          <a:xfrm>
            <a:off x="7260285" y="3371849"/>
            <a:ext cx="4025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Deeper showers are at larger refractive indices and, thus have broader beams.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3D75B-8218-C43D-7523-178E3730271E}"/>
              </a:ext>
            </a:extLst>
          </p:cNvPr>
          <p:cNvSpPr txBox="1"/>
          <p:nvPr/>
        </p:nvSpPr>
        <p:spPr>
          <a:xfrm>
            <a:off x="7256332" y="4755815"/>
            <a:ext cx="4325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This results  in very inclined deep showers projecting larger areas in the ground than shallow ones.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98C06-10AD-A05B-FF88-BDA0141D7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74CB-70D5-4533-AB4C-4FE90612E434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89997-908F-03A9-E853-930EFE9C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NNV Meeting 2024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425CE91-E3E9-CEF6-51B2-1885E7A47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0" y="1252365"/>
            <a:ext cx="7029582" cy="48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90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E38789D7D84D4BB66AB348DFB6D021" ma:contentTypeVersion="13" ma:contentTypeDescription="Een nieuw document maken." ma:contentTypeScope="" ma:versionID="85f93e9b61e8f7a9c80a1fbf8ef03bb9">
  <xsd:schema xmlns:xsd="http://www.w3.org/2001/XMLSchema" xmlns:xs="http://www.w3.org/2001/XMLSchema" xmlns:p="http://schemas.microsoft.com/office/2006/metadata/properties" xmlns:ns3="af9a1c78-1384-4ad1-a80d-1791452f350b" xmlns:ns4="aab605b6-83e0-44a2-ae5e-45f4d83f4028" targetNamespace="http://schemas.microsoft.com/office/2006/metadata/properties" ma:root="true" ma:fieldsID="5bbb1fc9d4db5c76fa63f786c4b728b1" ns3:_="" ns4:_="">
    <xsd:import namespace="af9a1c78-1384-4ad1-a80d-1791452f350b"/>
    <xsd:import namespace="aab605b6-83e0-44a2-ae5e-45f4d83f402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a1c78-1384-4ad1-a80d-1791452f35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605b6-83e0-44a2-ae5e-45f4d83f40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f9a1c78-1384-4ad1-a80d-1791452f350b" xsi:nil="true"/>
  </documentManagement>
</p:properties>
</file>

<file path=customXml/itemProps1.xml><?xml version="1.0" encoding="utf-8"?>
<ds:datastoreItem xmlns:ds="http://schemas.openxmlformats.org/officeDocument/2006/customXml" ds:itemID="{D1122C64-4272-4E0F-9AB8-FDDF275B52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6CAE71-E5D0-4180-A750-0369C94DBC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9a1c78-1384-4ad1-a80d-1791452f350b"/>
    <ds:schemaRef ds:uri="aab605b6-83e0-44a2-ae5e-45f4d83f40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F04CBD-9CCA-451C-A5E5-4A6EDF3F93E8}">
  <ds:schemaRefs>
    <ds:schemaRef ds:uri="http://schemas.microsoft.com/office/2006/metadata/properties"/>
    <ds:schemaRef ds:uri="af9a1c78-1384-4ad1-a80d-1791452f350b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aab605b6-83e0-44a2-ae5e-45f4d83f4028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943</Words>
  <Application>Microsoft Office PowerPoint</Application>
  <PresentationFormat>Widescreen</PresentationFormat>
  <Paragraphs>153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Agency FB</vt:lpstr>
      <vt:lpstr>Aptos</vt:lpstr>
      <vt:lpstr>Aptos Display</vt:lpstr>
      <vt:lpstr>Arial</vt:lpstr>
      <vt:lpstr>Berlin Sans FB</vt:lpstr>
      <vt:lpstr>Calibri</vt:lpstr>
      <vt:lpstr>Office Theme</vt:lpstr>
      <vt:lpstr>Radio interferometry for AugerPrime RD</vt:lpstr>
      <vt:lpstr>PowerPoint Presentation</vt:lpstr>
      <vt:lpstr>The Pierre Auger Observatory</vt:lpstr>
      <vt:lpstr>AugerPrime</vt:lpstr>
      <vt:lpstr>PowerPoint Presentation</vt:lpstr>
      <vt:lpstr>PowerPoint Presentation</vt:lpstr>
      <vt:lpstr>Determining the shower maximum via radio detection</vt:lpstr>
      <vt:lpstr>Radio amplitude distribution</vt:lpstr>
      <vt:lpstr>The problem with very inclined showers</vt:lpstr>
      <vt:lpstr>Solution : Radio interferometry </vt:lpstr>
      <vt:lpstr>Interferometry for very inclined showers</vt:lpstr>
      <vt:lpstr>How to implement interferometry at Augerprime</vt:lpstr>
      <vt:lpstr>Locating our antennas accurately</vt:lpstr>
      <vt:lpstr>PowerPoint Presentation</vt:lpstr>
      <vt:lpstr>Timing precision of synchronisation</vt:lpstr>
      <vt:lpstr>Outlook</vt:lpstr>
      <vt:lpstr>PowerPoint Presentation</vt:lpstr>
      <vt:lpstr>Synchronisation</vt:lpstr>
      <vt:lpstr>Effects of Xmax and n on the footprint</vt:lpstr>
      <vt:lpstr>Simulated radio amplitude distribution</vt:lpstr>
      <vt:lpstr>Locating our antennas accurately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Bwembya, A. (Anthony)</dc:creator>
  <cp:lastModifiedBy>Bwembya, A. (Anthony)</cp:lastModifiedBy>
  <cp:revision>133</cp:revision>
  <dcterms:created xsi:type="dcterms:W3CDTF">2024-11-05T09:19:03Z</dcterms:created>
  <dcterms:modified xsi:type="dcterms:W3CDTF">2024-11-12T11:10:59Z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0x01010047E38789D7D84D4BB66AB348DFB6D021</vt:lpwstr>
  </property>
</Properties>
</file>