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</p:sldIdLst>
  <p:sldSz cy="5143500" cx="9144000"/>
  <p:notesSz cx="6858000" cy="9144000"/>
  <p:embeddedFontLst>
    <p:embeddedFont>
      <p:font typeface="Merriweather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2C7569CA-F774-424D-98AD-9D786127E225}">
  <a:tblStyle styleId="{2C7569CA-F774-424D-98AD-9D786127E22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font" Target="fonts/Merriweather-regular.fntdata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Merriweather-italic.fntdata"/><Relationship Id="rId25" Type="http://schemas.openxmlformats.org/officeDocument/2006/relationships/font" Target="fonts/Merriweather-bold.fntdata"/><Relationship Id="rId27" Type="http://schemas.openxmlformats.org/officeDocument/2006/relationships/font" Target="fonts/Merriweather-bold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11a00c0110_0_2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311a00c0110_0_2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11a00c0110_0_2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311a00c0110_0_2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11a00c0110_0_3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311a00c0110_0_3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11a00c0110_0_2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311a00c0110_0_2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11a00c0110_0_2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311a00c0110_0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11a00c0110_0_1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311a00c0110_0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11a00c0110_0_2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311a00c0110_0_2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311a00c0110_0_3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311a00c0110_0_3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11a00c0110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11a00c0110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11a00c0110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11a00c0110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11a00c0110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11a00c0110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11a00c0110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11a00c0110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11a00c0110_0_3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11a00c0110_0_3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11a00c0110_0_4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11a00c0110_0_4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11a00c0110_0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11a00c0110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11a00c0110_0_4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11a00c0110_0_4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1"/>
        </a:solid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Merriweather"/>
              <a:buNone/>
              <a:defRPr sz="52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4" name="Google Shape;14;p2"/>
          <p:cNvSpPr/>
          <p:nvPr/>
        </p:nvSpPr>
        <p:spPr>
          <a:xfrm>
            <a:off x="-50" y="4814900"/>
            <a:ext cx="9144000" cy="328500"/>
          </a:xfrm>
          <a:prstGeom prst="rect">
            <a:avLst/>
          </a:prstGeom>
          <a:solidFill>
            <a:srgbClr val="F1C232"/>
          </a:solidFill>
          <a:ln cap="flat" cmpd="sng" w="9525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613277" y="4814974"/>
            <a:ext cx="426900" cy="32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lnSpcReduction="10000"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-1 </a:t>
            </a: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-50" y="0"/>
            <a:ext cx="9144000" cy="328500"/>
          </a:xfrm>
          <a:prstGeom prst="rect">
            <a:avLst/>
          </a:prstGeom>
          <a:solidFill>
            <a:srgbClr val="F1C232"/>
          </a:solidFill>
          <a:ln cap="flat" cmpd="sng" w="9525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1" name="Google Shape;51;p11"/>
          <p:cNvSpPr txBox="1"/>
          <p:nvPr>
            <p:ph idx="12" type="sldNum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78833" y="47975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-121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Merriweather"/>
              <a:buNone/>
              <a:defRPr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311700" y="-121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311700" y="-121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" name="Google Shape;34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8" name="Google Shape;38;p8"/>
          <p:cNvSpPr txBox="1"/>
          <p:nvPr>
            <p:ph idx="12" type="sldNum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-121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/>
          <p:nvPr/>
        </p:nvSpPr>
        <p:spPr>
          <a:xfrm>
            <a:off x="0" y="-28525"/>
            <a:ext cx="9144000" cy="605400"/>
          </a:xfrm>
          <a:prstGeom prst="rect">
            <a:avLst/>
          </a:prstGeom>
          <a:solidFill>
            <a:srgbClr val="F1C232"/>
          </a:solidFill>
          <a:ln cap="flat" cmpd="sng" w="9525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" name="Google Shape;8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>
                <a:solidFill>
                  <a:schemeClr val="dk1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" name="Google Shape;9;p1"/>
          <p:cNvSpPr/>
          <p:nvPr/>
        </p:nvSpPr>
        <p:spPr>
          <a:xfrm>
            <a:off x="-50" y="4840575"/>
            <a:ext cx="9144000" cy="302700"/>
          </a:xfrm>
          <a:prstGeom prst="rect">
            <a:avLst/>
          </a:prstGeom>
          <a:solidFill>
            <a:srgbClr val="F1C232"/>
          </a:solidFill>
          <a:ln cap="flat" cmpd="sng" w="9525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Relationship Id="rId4" Type="http://schemas.openxmlformats.org/officeDocument/2006/relationships/image" Target="../media/image2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Relationship Id="rId4" Type="http://schemas.openxmlformats.org/officeDocument/2006/relationships/image" Target="../media/image10.png"/><Relationship Id="rId5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8.png"/><Relationship Id="rId5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9.png"/><Relationship Id="rId5" Type="http://schemas.openxmlformats.org/officeDocument/2006/relationships/image" Target="../media/image24.png"/><Relationship Id="rId6" Type="http://schemas.openxmlformats.org/officeDocument/2006/relationships/image" Target="../media/image7.png"/><Relationship Id="rId7" Type="http://schemas.openxmlformats.org/officeDocument/2006/relationships/image" Target="../media/image19.png"/><Relationship Id="rId8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12.png"/><Relationship Id="rId5" Type="http://schemas.openxmlformats.org/officeDocument/2006/relationships/image" Target="../media/image24.png"/><Relationship Id="rId6" Type="http://schemas.openxmlformats.org/officeDocument/2006/relationships/image" Target="../media/image7.png"/><Relationship Id="rId7" Type="http://schemas.openxmlformats.org/officeDocument/2006/relationships/image" Target="../media/image16.png"/><Relationship Id="rId8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18.png"/><Relationship Id="rId5" Type="http://schemas.openxmlformats.org/officeDocument/2006/relationships/image" Target="../media/image10.png"/><Relationship Id="rId6" Type="http://schemas.openxmlformats.org/officeDocument/2006/relationships/image" Target="../media/image12.png"/><Relationship Id="rId7" Type="http://schemas.openxmlformats.org/officeDocument/2006/relationships/image" Target="../media/image24.png"/><Relationship Id="rId8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gif"/><Relationship Id="rId4" Type="http://schemas.openxmlformats.org/officeDocument/2006/relationships/image" Target="../media/image27.png"/><Relationship Id="rId5" Type="http://schemas.openxmlformats.org/officeDocument/2006/relationships/image" Target="../media/image23.png"/><Relationship Id="rId6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/>
          <p:nvPr>
            <p:ph idx="1" type="subTitle"/>
          </p:nvPr>
        </p:nvSpPr>
        <p:spPr>
          <a:xfrm>
            <a:off x="311700" y="1887575"/>
            <a:ext cx="8520600" cy="295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2600">
                <a:solidFill>
                  <a:schemeClr val="dk1"/>
                </a:solidFill>
              </a:rPr>
              <a:t>Luca Negri</a:t>
            </a:r>
            <a:r>
              <a:rPr lang="it" sz="2600"/>
              <a:t> </a:t>
            </a:r>
            <a:endParaRPr sz="26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932"/>
              <a:t> </a:t>
            </a:r>
            <a:r>
              <a:rPr i="1" lang="it" sz="1932"/>
              <a:t>Utrecht University</a:t>
            </a:r>
            <a:endParaRPr i="1" sz="1932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932"/>
              <a:t>  </a:t>
            </a:r>
            <a:r>
              <a:rPr lang="it" sz="1932">
                <a:solidFill>
                  <a:schemeClr val="dk1"/>
                </a:solidFill>
              </a:rPr>
              <a:t> </a:t>
            </a:r>
            <a:endParaRPr sz="1932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32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32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32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32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1932">
                <a:solidFill>
                  <a:schemeClr val="dk2"/>
                </a:solidFill>
              </a:rPr>
              <a:t>NNV </a:t>
            </a:r>
            <a:r>
              <a:rPr i="1" lang="it" sz="1932">
                <a:solidFill>
                  <a:schemeClr val="dk2"/>
                </a:solidFill>
              </a:rPr>
              <a:t>Astroparticles</a:t>
            </a:r>
            <a:r>
              <a:rPr i="1" lang="it" sz="1932">
                <a:solidFill>
                  <a:schemeClr val="dk2"/>
                </a:solidFill>
              </a:rPr>
              <a:t> Meeting, 8 Nov. 2024</a:t>
            </a:r>
            <a:endParaRPr i="1" sz="1932">
              <a:solidFill>
                <a:schemeClr val="dk2"/>
              </a:solidFill>
            </a:endParaRPr>
          </a:p>
        </p:txBody>
      </p:sp>
      <p:sp>
        <p:nvSpPr>
          <p:cNvPr id="59" name="Google Shape;59;p13"/>
          <p:cNvSpPr txBox="1"/>
          <p:nvPr>
            <p:ph type="ctrTitle"/>
          </p:nvPr>
        </p:nvSpPr>
        <p:spPr>
          <a:xfrm>
            <a:off x="311700" y="616825"/>
            <a:ext cx="8520600" cy="134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it" sz="3580">
                <a:latin typeface="Merriweather"/>
                <a:ea typeface="Merriweather"/>
                <a:cs typeface="Merriweather"/>
                <a:sym typeface="Merriweather"/>
              </a:rPr>
              <a:t>A neural likelihood estimator for fast evidence computation</a:t>
            </a:r>
            <a:endParaRPr sz="358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60" name="Google Shape;6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381000"/>
            <a:ext cx="4872200" cy="192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0975" y="2743550"/>
            <a:ext cx="2498450" cy="11243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3"/>
          <p:cNvSpPr txBox="1"/>
          <p:nvPr/>
        </p:nvSpPr>
        <p:spPr>
          <a:xfrm>
            <a:off x="3783475" y="4275400"/>
            <a:ext cx="4167000" cy="4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63" name="Google Shape;63;p13"/>
          <p:cNvSpPr txBox="1"/>
          <p:nvPr/>
        </p:nvSpPr>
        <p:spPr>
          <a:xfrm>
            <a:off x="3920925" y="4535825"/>
            <a:ext cx="4167000" cy="4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64" name="Google Shape;64;p13"/>
          <p:cNvSpPr txBox="1"/>
          <p:nvPr/>
        </p:nvSpPr>
        <p:spPr>
          <a:xfrm>
            <a:off x="3067300" y="2908150"/>
            <a:ext cx="4167000" cy="4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2"/>
          <p:cNvSpPr/>
          <p:nvPr/>
        </p:nvSpPr>
        <p:spPr>
          <a:xfrm>
            <a:off x="4339300" y="1545775"/>
            <a:ext cx="4308900" cy="3180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22"/>
          <p:cNvSpPr/>
          <p:nvPr/>
        </p:nvSpPr>
        <p:spPr>
          <a:xfrm>
            <a:off x="311700" y="1545775"/>
            <a:ext cx="3829200" cy="3180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22"/>
          <p:cNvSpPr txBox="1"/>
          <p:nvPr>
            <p:ph type="title"/>
          </p:nvPr>
        </p:nvSpPr>
        <p:spPr>
          <a:xfrm>
            <a:off x="311700" y="-121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1.2 Reduce computation costs</a:t>
            </a:r>
            <a:endParaRPr/>
          </a:p>
        </p:txBody>
      </p:sp>
      <p:sp>
        <p:nvSpPr>
          <p:cNvPr id="240" name="Google Shape;240;p22"/>
          <p:cNvSpPr txBox="1"/>
          <p:nvPr>
            <p:ph idx="1" type="body"/>
          </p:nvPr>
        </p:nvSpPr>
        <p:spPr>
          <a:xfrm>
            <a:off x="311700" y="923875"/>
            <a:ext cx="8520600" cy="62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it"/>
              <a:t>We can also use </a:t>
            </a:r>
            <a:r>
              <a:rPr b="1" lang="it"/>
              <a:t>data augmentation </a:t>
            </a:r>
            <a:r>
              <a:rPr lang="it"/>
              <a:t>to reduce training costs </a:t>
            </a:r>
            <a:endParaRPr/>
          </a:p>
        </p:txBody>
      </p:sp>
      <p:pic>
        <p:nvPicPr>
          <p:cNvPr id="241" name="Google Shape;24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9800" y="1727187"/>
            <a:ext cx="2561450" cy="2007025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2"/>
          <p:cNvSpPr txBox="1"/>
          <p:nvPr/>
        </p:nvSpPr>
        <p:spPr>
          <a:xfrm>
            <a:off x="819800" y="3712325"/>
            <a:ext cx="2988600" cy="10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1"/>
                </a:solidFill>
              </a:rPr>
              <a:t>Generate one waveform (most expensive part the whole inference process) 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243" name="Google Shape;24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30622" y="1401275"/>
            <a:ext cx="3964325" cy="24962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4" name="Google Shape;244;p22"/>
          <p:cNvCxnSpPr/>
          <p:nvPr/>
        </p:nvCxnSpPr>
        <p:spPr>
          <a:xfrm flipH="1" rot="10800000">
            <a:off x="3537500" y="2300800"/>
            <a:ext cx="1815000" cy="429900"/>
          </a:xfrm>
          <a:prstGeom prst="straightConnector1">
            <a:avLst/>
          </a:prstGeom>
          <a:noFill/>
          <a:ln cap="flat" cmpd="sng" w="9525">
            <a:solidFill>
              <a:srgbClr val="4A86E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45" name="Google Shape;245;p22"/>
          <p:cNvCxnSpPr/>
          <p:nvPr/>
        </p:nvCxnSpPr>
        <p:spPr>
          <a:xfrm>
            <a:off x="3537500" y="2730700"/>
            <a:ext cx="2720100" cy="162600"/>
          </a:xfrm>
          <a:prstGeom prst="straightConnector1">
            <a:avLst/>
          </a:prstGeom>
          <a:noFill/>
          <a:ln cap="flat" cmpd="sng" w="9525">
            <a:solidFill>
              <a:srgbClr val="4A86E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46" name="Google Shape;246;p22"/>
          <p:cNvCxnSpPr/>
          <p:nvPr/>
        </p:nvCxnSpPr>
        <p:spPr>
          <a:xfrm flipH="1" rot="10800000">
            <a:off x="3537500" y="2196700"/>
            <a:ext cx="3534000" cy="534000"/>
          </a:xfrm>
          <a:prstGeom prst="straightConnector1">
            <a:avLst/>
          </a:prstGeom>
          <a:noFill/>
          <a:ln cap="flat" cmpd="sng" w="9525">
            <a:solidFill>
              <a:srgbClr val="4A86E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47" name="Google Shape;247;p22"/>
          <p:cNvCxnSpPr/>
          <p:nvPr/>
        </p:nvCxnSpPr>
        <p:spPr>
          <a:xfrm>
            <a:off x="3537500" y="2730700"/>
            <a:ext cx="3520800" cy="644400"/>
          </a:xfrm>
          <a:prstGeom prst="straightConnector1">
            <a:avLst/>
          </a:prstGeom>
          <a:noFill/>
          <a:ln cap="flat" cmpd="sng" w="9525">
            <a:solidFill>
              <a:srgbClr val="4A86E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48" name="Google Shape;248;p22"/>
          <p:cNvSpPr txBox="1"/>
          <p:nvPr/>
        </p:nvSpPr>
        <p:spPr>
          <a:xfrm>
            <a:off x="5229675" y="1959000"/>
            <a:ext cx="3189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rgbClr val="FF0000"/>
                </a:solidFill>
              </a:rPr>
              <a:t>✕</a:t>
            </a:r>
            <a:endParaRPr sz="1800">
              <a:solidFill>
                <a:srgbClr val="FF0000"/>
              </a:solidFill>
            </a:endParaRPr>
          </a:p>
        </p:txBody>
      </p:sp>
      <p:sp>
        <p:nvSpPr>
          <p:cNvPr id="249" name="Google Shape;249;p22"/>
          <p:cNvSpPr txBox="1"/>
          <p:nvPr/>
        </p:nvSpPr>
        <p:spPr>
          <a:xfrm>
            <a:off x="6982275" y="1882800"/>
            <a:ext cx="3189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rgbClr val="FF0000"/>
                </a:solidFill>
              </a:rPr>
              <a:t>✕</a:t>
            </a:r>
            <a:endParaRPr sz="1800">
              <a:solidFill>
                <a:srgbClr val="FF0000"/>
              </a:solidFill>
            </a:endParaRPr>
          </a:p>
        </p:txBody>
      </p:sp>
      <p:sp>
        <p:nvSpPr>
          <p:cNvPr id="250" name="Google Shape;250;p22"/>
          <p:cNvSpPr txBox="1"/>
          <p:nvPr/>
        </p:nvSpPr>
        <p:spPr>
          <a:xfrm>
            <a:off x="6153338" y="2592700"/>
            <a:ext cx="3189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rgbClr val="FF0000"/>
                </a:solidFill>
              </a:rPr>
              <a:t>✕</a:t>
            </a:r>
            <a:endParaRPr sz="1800">
              <a:solidFill>
                <a:srgbClr val="FF0000"/>
              </a:solidFill>
            </a:endParaRPr>
          </a:p>
        </p:txBody>
      </p:sp>
      <p:sp>
        <p:nvSpPr>
          <p:cNvPr id="251" name="Google Shape;251;p22"/>
          <p:cNvSpPr txBox="1"/>
          <p:nvPr/>
        </p:nvSpPr>
        <p:spPr>
          <a:xfrm>
            <a:off x="6956225" y="3103925"/>
            <a:ext cx="3189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rgbClr val="FF0000"/>
                </a:solidFill>
              </a:rPr>
              <a:t>✕</a:t>
            </a:r>
            <a:endParaRPr sz="1800">
              <a:solidFill>
                <a:srgbClr val="FF0000"/>
              </a:solidFill>
            </a:endParaRPr>
          </a:p>
        </p:txBody>
      </p:sp>
      <p:sp>
        <p:nvSpPr>
          <p:cNvPr id="252" name="Google Shape;252;p22"/>
          <p:cNvSpPr txBox="1"/>
          <p:nvPr/>
        </p:nvSpPr>
        <p:spPr>
          <a:xfrm>
            <a:off x="4552400" y="3788525"/>
            <a:ext cx="35208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1"/>
                </a:solidFill>
              </a:rPr>
              <a:t>Simulate it coming from different sky positions (cheap)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53" name="Google Shape;253;p22"/>
          <p:cNvSpPr txBox="1"/>
          <p:nvPr/>
        </p:nvSpPr>
        <p:spPr>
          <a:xfrm>
            <a:off x="4639425" y="3533825"/>
            <a:ext cx="3750300" cy="31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800">
                <a:solidFill>
                  <a:schemeClr val="dk1"/>
                </a:solidFill>
              </a:rPr>
              <a:t>Credit : ESA</a:t>
            </a:r>
            <a:endParaRPr b="1" sz="800">
              <a:solidFill>
                <a:schemeClr val="dk1"/>
              </a:solidFill>
            </a:endParaRPr>
          </a:p>
        </p:txBody>
      </p:sp>
      <p:sp>
        <p:nvSpPr>
          <p:cNvPr id="254" name="Google Shape;254;p22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 </a:t>
            </a:r>
            <a:endParaRPr/>
          </a:p>
        </p:txBody>
      </p:sp>
      <p:sp>
        <p:nvSpPr>
          <p:cNvPr id="255" name="Google Shape;255;p22"/>
          <p:cNvSpPr txBox="1"/>
          <p:nvPr>
            <p:ph idx="12" type="sldNum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3"/>
          <p:cNvSpPr txBox="1"/>
          <p:nvPr>
            <p:ph type="title"/>
          </p:nvPr>
        </p:nvSpPr>
        <p:spPr>
          <a:xfrm>
            <a:off x="311700" y="-121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2. </a:t>
            </a:r>
            <a:r>
              <a:rPr lang="it"/>
              <a:t>Training</a:t>
            </a:r>
            <a:r>
              <a:rPr lang="it"/>
              <a:t> the network</a:t>
            </a:r>
            <a:endParaRPr/>
          </a:p>
        </p:txBody>
      </p:sp>
      <p:sp>
        <p:nvSpPr>
          <p:cNvPr id="261" name="Google Shape;261;p23"/>
          <p:cNvSpPr txBox="1"/>
          <p:nvPr>
            <p:ph idx="1" type="body"/>
          </p:nvPr>
        </p:nvSpPr>
        <p:spPr>
          <a:xfrm>
            <a:off x="311700" y="6745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it"/>
              <a:t>After preparing the training set</a:t>
            </a:r>
            <a:r>
              <a:rPr lang="it"/>
              <a:t>, the network can finally learn to approximate the likelihood.</a:t>
            </a:r>
            <a:endParaRPr/>
          </a:p>
        </p:txBody>
      </p:sp>
      <p:pic>
        <p:nvPicPr>
          <p:cNvPr id="262" name="Google Shape;26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750" y="1391400"/>
            <a:ext cx="3594750" cy="269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3"/>
          <p:cNvPicPr preferRelativeResize="0"/>
          <p:nvPr/>
        </p:nvPicPr>
        <p:blipFill rotWithShape="1">
          <a:blip r:embed="rId4">
            <a:alphaModFix/>
          </a:blip>
          <a:srcRect b="65621" l="0" r="33541" t="0"/>
          <a:stretch/>
        </p:blipFill>
        <p:spPr>
          <a:xfrm>
            <a:off x="4199200" y="1288875"/>
            <a:ext cx="4633100" cy="17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23"/>
          <p:cNvSpPr txBox="1"/>
          <p:nvPr/>
        </p:nvSpPr>
        <p:spPr>
          <a:xfrm>
            <a:off x="537975" y="4214675"/>
            <a:ext cx="37503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chemeClr val="dk1"/>
                </a:solidFill>
              </a:rPr>
              <a:t>Trained to estimate the log likelihood, but error calculated on e</a:t>
            </a:r>
            <a:r>
              <a:rPr baseline="30000" lang="it" sz="1200">
                <a:solidFill>
                  <a:schemeClr val="dk1"/>
                </a:solidFill>
              </a:rPr>
              <a:t>log(ℒ) </a:t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265" name="Google Shape;265;p23"/>
          <p:cNvPicPr preferRelativeResize="0"/>
          <p:nvPr/>
        </p:nvPicPr>
        <p:blipFill rotWithShape="1">
          <a:blip r:embed="rId4">
            <a:alphaModFix/>
          </a:blip>
          <a:srcRect b="0" l="1091" r="67991" t="66511"/>
          <a:stretch/>
        </p:blipFill>
        <p:spPr>
          <a:xfrm>
            <a:off x="4309875" y="3034000"/>
            <a:ext cx="2155300" cy="175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3"/>
          <p:cNvPicPr preferRelativeResize="0"/>
          <p:nvPr/>
        </p:nvPicPr>
        <p:blipFill rotWithShape="1">
          <a:blip r:embed="rId4">
            <a:alphaModFix/>
          </a:blip>
          <a:srcRect b="33505" l="67852" r="1230" t="33006"/>
          <a:stretch/>
        </p:blipFill>
        <p:spPr>
          <a:xfrm>
            <a:off x="6672075" y="3034000"/>
            <a:ext cx="2155300" cy="175095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3"/>
          <p:cNvSpPr txBox="1"/>
          <p:nvPr>
            <p:ph idx="12" type="sldNum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4"/>
          <p:cNvSpPr/>
          <p:nvPr/>
        </p:nvSpPr>
        <p:spPr>
          <a:xfrm>
            <a:off x="138550" y="2754050"/>
            <a:ext cx="8693700" cy="1814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 </a:t>
            </a:r>
            <a:endParaRPr/>
          </a:p>
        </p:txBody>
      </p:sp>
      <p:sp>
        <p:nvSpPr>
          <p:cNvPr id="273" name="Google Shape;273;p24"/>
          <p:cNvSpPr/>
          <p:nvPr/>
        </p:nvSpPr>
        <p:spPr>
          <a:xfrm>
            <a:off x="138550" y="705249"/>
            <a:ext cx="8693700" cy="1973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 </a:t>
            </a:r>
            <a:endParaRPr/>
          </a:p>
        </p:txBody>
      </p:sp>
      <p:sp>
        <p:nvSpPr>
          <p:cNvPr id="274" name="Google Shape;274;p24"/>
          <p:cNvSpPr txBox="1"/>
          <p:nvPr>
            <p:ph type="title"/>
          </p:nvPr>
        </p:nvSpPr>
        <p:spPr>
          <a:xfrm>
            <a:off x="311700" y="-121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3. Inference</a:t>
            </a:r>
            <a:endParaRPr/>
          </a:p>
        </p:txBody>
      </p:sp>
      <p:sp>
        <p:nvSpPr>
          <p:cNvPr id="275" name="Google Shape;275;p24"/>
          <p:cNvSpPr txBox="1"/>
          <p:nvPr>
            <p:ph idx="1" type="body"/>
          </p:nvPr>
        </p:nvSpPr>
        <p:spPr>
          <a:xfrm>
            <a:off x="4123500" y="2838700"/>
            <a:ext cx="4708800" cy="149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We are using the Dynesty nested sampler to finally solve the Bayes theorem with the approximate likelihood</a:t>
            </a:r>
            <a:endParaRPr/>
          </a:p>
          <a:p>
            <a:pPr indent="-317182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it"/>
              <a:t>Very stable</a:t>
            </a:r>
            <a:endParaRPr/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it"/>
              <a:t>Very accurate</a:t>
            </a:r>
            <a:endParaRPr/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it"/>
              <a:t>Already used by the collaboration</a:t>
            </a:r>
            <a:endParaRPr/>
          </a:p>
        </p:txBody>
      </p:sp>
      <p:pic>
        <p:nvPicPr>
          <p:cNvPr id="276" name="Google Shape;27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311" y="3223550"/>
            <a:ext cx="3073564" cy="86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8803" y="3248275"/>
            <a:ext cx="920494" cy="416699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24"/>
          <p:cNvSpPr txBox="1"/>
          <p:nvPr/>
        </p:nvSpPr>
        <p:spPr>
          <a:xfrm>
            <a:off x="187750" y="728950"/>
            <a:ext cx="5678400" cy="9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1"/>
                </a:solidFill>
              </a:rPr>
              <a:t>Likelihood evaluations timing for a short BBH: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279" name="Google Shape;27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8228" y="1724950"/>
            <a:ext cx="920494" cy="416699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24"/>
          <p:cNvSpPr txBox="1"/>
          <p:nvPr/>
        </p:nvSpPr>
        <p:spPr>
          <a:xfrm>
            <a:off x="1477825" y="3633925"/>
            <a:ext cx="1662600" cy="1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281" name="Google Shape;281;p24"/>
          <p:cNvPicPr preferRelativeResize="0"/>
          <p:nvPr/>
        </p:nvPicPr>
        <p:blipFill rotWithShape="1">
          <a:blip r:embed="rId5">
            <a:alphaModFix/>
          </a:blip>
          <a:srcRect b="8408" l="0" r="0" t="0"/>
          <a:stretch/>
        </p:blipFill>
        <p:spPr>
          <a:xfrm>
            <a:off x="376544" y="1685137"/>
            <a:ext cx="912731" cy="328275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24"/>
          <p:cNvSpPr txBox="1"/>
          <p:nvPr/>
        </p:nvSpPr>
        <p:spPr>
          <a:xfrm>
            <a:off x="1578075" y="1617050"/>
            <a:ext cx="2378400" cy="5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200">
                <a:solidFill>
                  <a:schemeClr val="dk1"/>
                </a:solidFill>
              </a:rPr>
              <a:t>~13 000s (3 and a half hours) </a:t>
            </a:r>
            <a:r>
              <a:rPr lang="it" sz="1200">
                <a:solidFill>
                  <a:schemeClr val="dk1"/>
                </a:solidFill>
              </a:rPr>
              <a:t>for 3e6 evaluation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283" name="Google Shape;283;p24"/>
          <p:cNvSpPr txBox="1"/>
          <p:nvPr/>
        </p:nvSpPr>
        <p:spPr>
          <a:xfrm>
            <a:off x="5885100" y="1712850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200">
                <a:solidFill>
                  <a:schemeClr val="dk1"/>
                </a:solidFill>
              </a:rPr>
              <a:t>~1s (1/3600 of an hour) 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chemeClr val="dk1"/>
                </a:solidFill>
              </a:rPr>
              <a:t>for 3e6 evaluation</a:t>
            </a:r>
            <a:endParaRPr/>
          </a:p>
        </p:txBody>
      </p:sp>
      <p:sp>
        <p:nvSpPr>
          <p:cNvPr id="284" name="Google Shape;284;p24"/>
          <p:cNvSpPr txBox="1"/>
          <p:nvPr/>
        </p:nvSpPr>
        <p:spPr>
          <a:xfrm>
            <a:off x="220300" y="2165025"/>
            <a:ext cx="44379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rgbClr val="777777"/>
                </a:solidFill>
              </a:rPr>
              <a:t>Best case scenario for vanilla samplers  </a:t>
            </a:r>
            <a:endParaRPr sz="1500">
              <a:solidFill>
                <a:srgbClr val="777777"/>
              </a:solidFill>
            </a:endParaRPr>
          </a:p>
        </p:txBody>
      </p:sp>
      <p:sp>
        <p:nvSpPr>
          <p:cNvPr id="285" name="Google Shape;285;p24"/>
          <p:cNvSpPr txBox="1"/>
          <p:nvPr/>
        </p:nvSpPr>
        <p:spPr>
          <a:xfrm>
            <a:off x="1640700" y="1144075"/>
            <a:ext cx="4362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chemeClr val="dk1"/>
                </a:solidFill>
              </a:rPr>
              <a:t>🐌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286" name="Google Shape;286;p24"/>
          <p:cNvSpPr txBox="1"/>
          <p:nvPr/>
        </p:nvSpPr>
        <p:spPr>
          <a:xfrm>
            <a:off x="5803050" y="1223938"/>
            <a:ext cx="31641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chemeClr val="dk1"/>
                </a:solidFill>
              </a:rPr>
              <a:t>🏍️🏍️🏍️🏍️🏍️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287" name="Google Shape;287;p24"/>
          <p:cNvSpPr txBox="1"/>
          <p:nvPr>
            <p:ph idx="12" type="sldNum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5"/>
          <p:cNvSpPr/>
          <p:nvPr/>
        </p:nvSpPr>
        <p:spPr>
          <a:xfrm>
            <a:off x="138600" y="1855575"/>
            <a:ext cx="8693700" cy="2617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 </a:t>
            </a:r>
            <a:endParaRPr/>
          </a:p>
        </p:txBody>
      </p:sp>
      <p:sp>
        <p:nvSpPr>
          <p:cNvPr id="293" name="Google Shape;293;p25"/>
          <p:cNvSpPr txBox="1"/>
          <p:nvPr>
            <p:ph type="title"/>
          </p:nvPr>
        </p:nvSpPr>
        <p:spPr>
          <a:xfrm>
            <a:off x="311700" y="-121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Disclaimer</a:t>
            </a:r>
            <a:endParaRPr/>
          </a:p>
        </p:txBody>
      </p:sp>
      <p:sp>
        <p:nvSpPr>
          <p:cNvPr id="294" name="Google Shape;294;p25"/>
          <p:cNvSpPr txBox="1"/>
          <p:nvPr>
            <p:ph idx="1" type="body"/>
          </p:nvPr>
        </p:nvSpPr>
        <p:spPr>
          <a:xfrm>
            <a:off x="3067650" y="1074350"/>
            <a:ext cx="3008700" cy="59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it"/>
              <a:t>This is a work in progress!</a:t>
            </a:r>
            <a:endParaRPr/>
          </a:p>
        </p:txBody>
      </p:sp>
      <p:pic>
        <p:nvPicPr>
          <p:cNvPr id="295" name="Google Shape;29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2075" y="638650"/>
            <a:ext cx="1367249" cy="1367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8675" y="638650"/>
            <a:ext cx="1367249" cy="1367249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25"/>
          <p:cNvSpPr txBox="1"/>
          <p:nvPr/>
        </p:nvSpPr>
        <p:spPr>
          <a:xfrm>
            <a:off x="455775" y="2301975"/>
            <a:ext cx="7890900" cy="17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1"/>
                </a:solidFill>
              </a:rPr>
              <a:t>Dynesty</a:t>
            </a:r>
            <a:r>
              <a:rPr lang="it" sz="1800">
                <a:solidFill>
                  <a:schemeClr val="dk1"/>
                </a:solidFill>
              </a:rPr>
              <a:t>, while being amazing, it is not optimized for FLEX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it" sz="1800">
                <a:solidFill>
                  <a:schemeClr val="dk1"/>
                </a:solidFill>
              </a:rPr>
              <a:t>We are not seeing the theoretical 10</a:t>
            </a:r>
            <a:r>
              <a:rPr baseline="30000" lang="it" sz="1800">
                <a:solidFill>
                  <a:schemeClr val="dk1"/>
                </a:solidFill>
              </a:rPr>
              <a:t>4</a:t>
            </a:r>
            <a:r>
              <a:rPr lang="it" sz="1800">
                <a:solidFill>
                  <a:schemeClr val="dk1"/>
                </a:solidFill>
              </a:rPr>
              <a:t> speed improvement </a:t>
            </a:r>
            <a:r>
              <a:rPr lang="it" sz="1800">
                <a:solidFill>
                  <a:schemeClr val="dk1"/>
                </a:solidFill>
              </a:rPr>
              <a:t>since</a:t>
            </a:r>
            <a:r>
              <a:rPr lang="it" sz="1800">
                <a:solidFill>
                  <a:schemeClr val="dk1"/>
                </a:solidFill>
              </a:rPr>
              <a:t> there is a lot of overhead time 🐌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it" sz="1800">
                <a:solidFill>
                  <a:schemeClr val="dk1"/>
                </a:solidFill>
              </a:rPr>
              <a:t>This slow and steady approach allows us to ensure the FLEX likelihood is accurate 🎯</a:t>
            </a:r>
            <a:endParaRPr sz="18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1"/>
                </a:solidFill>
              </a:rPr>
              <a:t> 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98" name="Google Shape;298;p25"/>
          <p:cNvSpPr txBox="1"/>
          <p:nvPr>
            <p:ph idx="12" type="sldNum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6"/>
          <p:cNvSpPr txBox="1"/>
          <p:nvPr>
            <p:ph type="title"/>
          </p:nvPr>
        </p:nvSpPr>
        <p:spPr>
          <a:xfrm>
            <a:off x="311700" y="-121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So, is it good?</a:t>
            </a:r>
            <a:endParaRPr/>
          </a:p>
        </p:txBody>
      </p:sp>
      <p:graphicFrame>
        <p:nvGraphicFramePr>
          <p:cNvPr id="304" name="Google Shape;304;p26"/>
          <p:cNvGraphicFramePr/>
          <p:nvPr/>
        </p:nvGraphicFramePr>
        <p:xfrm>
          <a:off x="4333175" y="18650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{2C7569CA-F774-424D-98AD-9D786127E225}</a:tableStyleId>
              </a:tblPr>
              <a:tblGrid>
                <a:gridCol w="1205350"/>
                <a:gridCol w="1205350"/>
                <a:gridCol w="1205350"/>
              </a:tblGrid>
              <a:tr h="547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"/>
                        <a:t>Model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"/>
                        <a:t>Log Evidence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"/>
                        <a:t>N Waveforms</a:t>
                      </a:r>
                      <a:endParaRPr b="1"/>
                    </a:p>
                  </a:txBody>
                  <a:tcPr marT="91425" marB="91425" marR="91425" marL="91425"/>
                </a:tc>
              </a:tr>
              <a:tr h="664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/>
                        <a:t>Original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it">
                          <a:solidFill>
                            <a:schemeClr val="dk1"/>
                          </a:solidFill>
                        </a:rPr>
                        <a:t>-12087.07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/>
                        <a:t>~ 4e6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547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/>
                        <a:t>FLEX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/>
                        <a:t>-12087.14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/>
                        <a:t>~ 8e4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305" name="Google Shape;305;p26"/>
          <p:cNvSpPr txBox="1"/>
          <p:nvPr/>
        </p:nvSpPr>
        <p:spPr>
          <a:xfrm>
            <a:off x="484425" y="669025"/>
            <a:ext cx="7538400" cy="10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</a:rPr>
              <a:t>A lot of test carried out on simulated Binary Black Hole signals injected in the current gen of interferometers</a:t>
            </a:r>
            <a:endParaRPr sz="1600">
              <a:solidFill>
                <a:schemeClr val="dk1"/>
              </a:solidFill>
            </a:endParaRPr>
          </a:p>
        </p:txBody>
      </p:sp>
      <p:cxnSp>
        <p:nvCxnSpPr>
          <p:cNvPr id="306" name="Google Shape;306;p26"/>
          <p:cNvCxnSpPr/>
          <p:nvPr/>
        </p:nvCxnSpPr>
        <p:spPr>
          <a:xfrm>
            <a:off x="6014925" y="3607950"/>
            <a:ext cx="0" cy="204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07" name="Google Shape;307;p26"/>
          <p:cNvSpPr txBox="1"/>
          <p:nvPr/>
        </p:nvSpPr>
        <p:spPr>
          <a:xfrm>
            <a:off x="5728875" y="3741750"/>
            <a:ext cx="578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/>
              <a:t>🎯</a:t>
            </a:r>
            <a:endParaRPr sz="2400"/>
          </a:p>
        </p:txBody>
      </p:sp>
      <p:sp>
        <p:nvSpPr>
          <p:cNvPr id="308" name="Google Shape;308;p26"/>
          <p:cNvSpPr txBox="1"/>
          <p:nvPr/>
        </p:nvSpPr>
        <p:spPr>
          <a:xfrm>
            <a:off x="6821850" y="3669425"/>
            <a:ext cx="2170200" cy="4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777777"/>
                </a:solidFill>
              </a:rPr>
              <a:t>🏍️</a:t>
            </a:r>
            <a:endParaRPr sz="2400">
              <a:solidFill>
                <a:srgbClr val="77777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>
                <a:solidFill>
                  <a:srgbClr val="777777"/>
                </a:solidFill>
              </a:rPr>
              <a:t>(potentially)</a:t>
            </a:r>
            <a:endParaRPr sz="1000">
              <a:solidFill>
                <a:srgbClr val="777777"/>
              </a:solidFill>
            </a:endParaRPr>
          </a:p>
        </p:txBody>
      </p:sp>
      <p:sp>
        <p:nvSpPr>
          <p:cNvPr id="309" name="Google Shape;309;p26"/>
          <p:cNvSpPr/>
          <p:nvPr/>
        </p:nvSpPr>
        <p:spPr>
          <a:xfrm>
            <a:off x="7946625" y="2698350"/>
            <a:ext cx="180900" cy="716100"/>
          </a:xfrm>
          <a:prstGeom prst="curvedLeft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26"/>
          <p:cNvSpPr txBox="1"/>
          <p:nvPr/>
        </p:nvSpPr>
        <p:spPr>
          <a:xfrm>
            <a:off x="8277325" y="2680200"/>
            <a:ext cx="948300" cy="7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200">
                <a:solidFill>
                  <a:schemeClr val="dk1"/>
                </a:solidFill>
              </a:rPr>
              <a:t>50 times reduction</a:t>
            </a:r>
            <a:endParaRPr b="1" sz="1200">
              <a:solidFill>
                <a:schemeClr val="dk1"/>
              </a:solidFill>
            </a:endParaRPr>
          </a:p>
        </p:txBody>
      </p:sp>
      <p:cxnSp>
        <p:nvCxnSpPr>
          <p:cNvPr id="311" name="Google Shape;311;p26"/>
          <p:cNvCxnSpPr/>
          <p:nvPr/>
        </p:nvCxnSpPr>
        <p:spPr>
          <a:xfrm>
            <a:off x="7081725" y="3607950"/>
            <a:ext cx="0" cy="204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12" name="Google Shape;312;p26"/>
          <p:cNvSpPr txBox="1"/>
          <p:nvPr>
            <p:ph idx="12" type="sldNum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pic>
        <p:nvPicPr>
          <p:cNvPr id="313" name="Google Shape;31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308475"/>
            <a:ext cx="3558751" cy="3558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7"/>
          <p:cNvSpPr txBox="1"/>
          <p:nvPr>
            <p:ph type="title"/>
          </p:nvPr>
        </p:nvSpPr>
        <p:spPr>
          <a:xfrm>
            <a:off x="311700" y="-121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Using it on real data: GW150914</a:t>
            </a:r>
            <a:endParaRPr/>
          </a:p>
        </p:txBody>
      </p:sp>
      <p:pic>
        <p:nvPicPr>
          <p:cNvPr id="319" name="Google Shape;31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729200"/>
            <a:ext cx="4052602" cy="405260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20" name="Google Shape;320;p27"/>
          <p:cNvGraphicFramePr/>
          <p:nvPr/>
        </p:nvGraphicFramePr>
        <p:xfrm>
          <a:off x="4469550" y="947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{2C7569CA-F774-424D-98AD-9D786127E225}</a:tableStyleId>
              </a:tblPr>
              <a:tblGrid>
                <a:gridCol w="1205350"/>
                <a:gridCol w="1205350"/>
                <a:gridCol w="1205350"/>
              </a:tblGrid>
              <a:tr h="547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"/>
                        <a:t>Model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"/>
                        <a:t>Log Evidence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"/>
                        <a:t>N Waveforms</a:t>
                      </a:r>
                      <a:endParaRPr b="1"/>
                    </a:p>
                  </a:txBody>
                  <a:tcPr marT="91425" marB="91425" marR="91425" marL="91425"/>
                </a:tc>
              </a:tr>
              <a:tr h="664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/>
                        <a:t>Original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>
                          <a:solidFill>
                            <a:schemeClr val="dk1"/>
                          </a:solidFill>
                        </a:rPr>
                        <a:t>-5304.26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/>
                        <a:t>~ 2e7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547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/>
                        <a:t>FLEX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/>
                        <a:t>-5304.97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/>
                        <a:t>~ 3e5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321" name="Google Shape;321;p27"/>
          <p:cNvSpPr txBox="1"/>
          <p:nvPr/>
        </p:nvSpPr>
        <p:spPr>
          <a:xfrm>
            <a:off x="4545750" y="3092600"/>
            <a:ext cx="36981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1"/>
                </a:solidFill>
              </a:rPr>
              <a:t>Still obtaining decent results!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22" name="Google Shape;322;p27"/>
          <p:cNvSpPr/>
          <p:nvPr/>
        </p:nvSpPr>
        <p:spPr>
          <a:xfrm>
            <a:off x="8141200" y="1753350"/>
            <a:ext cx="180900" cy="716100"/>
          </a:xfrm>
          <a:prstGeom prst="curvedLeft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27"/>
          <p:cNvSpPr txBox="1"/>
          <p:nvPr/>
        </p:nvSpPr>
        <p:spPr>
          <a:xfrm>
            <a:off x="8319500" y="1735200"/>
            <a:ext cx="816000" cy="7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chemeClr val="dk1"/>
                </a:solidFill>
              </a:rPr>
              <a:t>6</a:t>
            </a:r>
            <a:r>
              <a:rPr lang="it" sz="1200">
                <a:solidFill>
                  <a:schemeClr val="dk1"/>
                </a:solidFill>
              </a:rPr>
              <a:t>0 times reduction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324" name="Google Shape;324;p27"/>
          <p:cNvSpPr txBox="1"/>
          <p:nvPr>
            <p:ph idx="12" type="sldNum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8"/>
          <p:cNvSpPr txBox="1"/>
          <p:nvPr>
            <p:ph type="title"/>
          </p:nvPr>
        </p:nvSpPr>
        <p:spPr>
          <a:xfrm>
            <a:off x="311700" y="-121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Conclusions</a:t>
            </a:r>
            <a:endParaRPr/>
          </a:p>
        </p:txBody>
      </p:sp>
      <p:sp>
        <p:nvSpPr>
          <p:cNvPr id="330" name="Google Shape;330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Neural Likelihood seem to be a viable </a:t>
            </a:r>
            <a:r>
              <a:rPr lang="it"/>
              <a:t>option for fast parameter estimation and get accurate evidence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Get similar results with ~50 times less waveform evaluations than vanilla runs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it"/>
              <a:t>But …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Still a lot of work to do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Make algorithm more stable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Test on different kinds of signals (BNSs, next gen)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Modify Dynesty to take advantage of FLEX</a:t>
            </a:r>
            <a:endParaRPr/>
          </a:p>
        </p:txBody>
      </p:sp>
      <p:sp>
        <p:nvSpPr>
          <p:cNvPr id="331" name="Google Shape;331;p28"/>
          <p:cNvSpPr txBox="1"/>
          <p:nvPr>
            <p:ph idx="12" type="sldNum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Thank you!</a:t>
            </a:r>
            <a:endParaRPr/>
          </a:p>
        </p:txBody>
      </p:sp>
      <p:sp>
        <p:nvSpPr>
          <p:cNvPr id="337" name="Google Shape;337;p2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:)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/>
          <p:nvPr/>
        </p:nvSpPr>
        <p:spPr>
          <a:xfrm>
            <a:off x="217675" y="3153025"/>
            <a:ext cx="8674800" cy="1619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14"/>
          <p:cNvSpPr/>
          <p:nvPr/>
        </p:nvSpPr>
        <p:spPr>
          <a:xfrm>
            <a:off x="4637275" y="693375"/>
            <a:ext cx="4255200" cy="2036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14"/>
          <p:cNvSpPr/>
          <p:nvPr/>
        </p:nvSpPr>
        <p:spPr>
          <a:xfrm>
            <a:off x="217675" y="693375"/>
            <a:ext cx="4255200" cy="2036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14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Introduction : Bayes theorem</a:t>
            </a:r>
            <a:endParaRPr/>
          </a:p>
        </p:txBody>
      </p:sp>
      <p:sp>
        <p:nvSpPr>
          <p:cNvPr id="73" name="Google Shape;73;p14"/>
          <p:cNvSpPr txBox="1"/>
          <p:nvPr>
            <p:ph idx="1" type="body"/>
          </p:nvPr>
        </p:nvSpPr>
        <p:spPr>
          <a:xfrm>
            <a:off x="2709100" y="2742525"/>
            <a:ext cx="4442700" cy="47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it" sz="1500"/>
              <a:t>We can find 𝜽 by using the </a:t>
            </a:r>
            <a:r>
              <a:rPr b="1" lang="it" sz="1500"/>
              <a:t>Bayes theorem</a:t>
            </a:r>
            <a:r>
              <a:rPr lang="it" sz="1500"/>
              <a:t>: </a:t>
            </a:r>
            <a:endParaRPr sz="1300"/>
          </a:p>
        </p:txBody>
      </p:sp>
      <p:pic>
        <p:nvPicPr>
          <p:cNvPr id="74" name="Google Shape;7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6350" y="3491586"/>
            <a:ext cx="4002051" cy="112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6719" y="1251575"/>
            <a:ext cx="2346080" cy="132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6750" y="1155436"/>
            <a:ext cx="2842401" cy="15085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4"/>
          <p:cNvSpPr txBox="1"/>
          <p:nvPr/>
        </p:nvSpPr>
        <p:spPr>
          <a:xfrm>
            <a:off x="194500" y="693375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it" sz="1300">
                <a:solidFill>
                  <a:schemeClr val="dk1"/>
                </a:solidFill>
              </a:rPr>
              <a:t>Given (noisy) data </a:t>
            </a:r>
            <a:r>
              <a:rPr i="1" lang="it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 : </a:t>
            </a:r>
            <a:endParaRPr sz="1200"/>
          </a:p>
        </p:txBody>
      </p:sp>
      <p:sp>
        <p:nvSpPr>
          <p:cNvPr id="78" name="Google Shape;78;p14"/>
          <p:cNvSpPr txBox="1"/>
          <p:nvPr/>
        </p:nvSpPr>
        <p:spPr>
          <a:xfrm>
            <a:off x="4734425" y="693375"/>
            <a:ext cx="3866400" cy="6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it" sz="1300">
                <a:solidFill>
                  <a:schemeClr val="dk1"/>
                </a:solidFill>
              </a:rPr>
              <a:t>And model </a:t>
            </a:r>
            <a:r>
              <a:rPr lang="it" sz="1300">
                <a:solidFill>
                  <a:schemeClr val="dk1"/>
                </a:solidFill>
              </a:rPr>
              <a:t>𝜧 </a:t>
            </a:r>
            <a:r>
              <a:rPr lang="it" sz="1300">
                <a:solidFill>
                  <a:schemeClr val="dk1"/>
                </a:solidFill>
              </a:rPr>
              <a:t>that depends on parameters 𝜽 =  [</a:t>
            </a:r>
            <a:r>
              <a:rPr i="1" lang="it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m1,m2,Dl, …</a:t>
            </a:r>
            <a:r>
              <a:rPr lang="it" sz="1300">
                <a:solidFill>
                  <a:schemeClr val="dk1"/>
                </a:solidFill>
              </a:rPr>
              <a:t>]: </a:t>
            </a:r>
            <a:endParaRPr sz="1200"/>
          </a:p>
        </p:txBody>
      </p:sp>
      <p:sp>
        <p:nvSpPr>
          <p:cNvPr id="79" name="Google Shape;79;p14"/>
          <p:cNvSpPr txBox="1"/>
          <p:nvPr/>
        </p:nvSpPr>
        <p:spPr>
          <a:xfrm>
            <a:off x="901825" y="3856275"/>
            <a:ext cx="1604100" cy="7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1"/>
                </a:solidFill>
              </a:rPr>
              <a:t>Posterior: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chemeClr val="dk2"/>
                </a:solidFill>
              </a:rPr>
              <a:t>what we want!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80" name="Google Shape;80;p14"/>
          <p:cNvSpPr txBox="1"/>
          <p:nvPr/>
        </p:nvSpPr>
        <p:spPr>
          <a:xfrm>
            <a:off x="4010600" y="3335275"/>
            <a:ext cx="1308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1"/>
                </a:solidFill>
              </a:rPr>
              <a:t>Likelihood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81" name="Google Shape;81;p14"/>
          <p:cNvSpPr txBox="1"/>
          <p:nvPr/>
        </p:nvSpPr>
        <p:spPr>
          <a:xfrm>
            <a:off x="5528100" y="3335275"/>
            <a:ext cx="774300" cy="4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1"/>
                </a:solidFill>
              </a:rPr>
              <a:t>Prior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82" name="Google Shape;82;p14"/>
          <p:cNvSpPr txBox="1"/>
          <p:nvPr/>
        </p:nvSpPr>
        <p:spPr>
          <a:xfrm>
            <a:off x="6725600" y="3961400"/>
            <a:ext cx="1604100" cy="7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1"/>
                </a:solidFill>
              </a:rPr>
              <a:t>Evidence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chemeClr val="dk2"/>
                </a:solidFill>
              </a:rPr>
              <a:t>Can be used for model comparison</a:t>
            </a:r>
            <a:endParaRPr sz="1200">
              <a:solidFill>
                <a:schemeClr val="dk2"/>
              </a:solidFill>
            </a:endParaRPr>
          </a:p>
        </p:txBody>
      </p:sp>
      <p:cxnSp>
        <p:nvCxnSpPr>
          <p:cNvPr id="83" name="Google Shape;83;p14"/>
          <p:cNvCxnSpPr/>
          <p:nvPr/>
        </p:nvCxnSpPr>
        <p:spPr>
          <a:xfrm rot="10800000">
            <a:off x="2070325" y="4087800"/>
            <a:ext cx="435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4" name="Google Shape;84;p14"/>
          <p:cNvCxnSpPr/>
          <p:nvPr/>
        </p:nvCxnSpPr>
        <p:spPr>
          <a:xfrm>
            <a:off x="5742500" y="4329650"/>
            <a:ext cx="9831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5" name="Google Shape;85;p14"/>
          <p:cNvSpPr txBox="1"/>
          <p:nvPr/>
        </p:nvSpPr>
        <p:spPr>
          <a:xfrm>
            <a:off x="5323075" y="2479638"/>
            <a:ext cx="3750300" cy="31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800">
                <a:solidFill>
                  <a:schemeClr val="dk1"/>
                </a:solidFill>
              </a:rPr>
              <a:t>Credit : Caltech</a:t>
            </a:r>
            <a:endParaRPr b="1" sz="800">
              <a:solidFill>
                <a:schemeClr val="dk1"/>
              </a:solidFill>
            </a:endParaRPr>
          </a:p>
        </p:txBody>
      </p:sp>
      <p:sp>
        <p:nvSpPr>
          <p:cNvPr id="86" name="Google Shape;86;p14"/>
          <p:cNvSpPr txBox="1"/>
          <p:nvPr>
            <p:ph idx="12" type="sldNum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/>
          <p:nvPr/>
        </p:nvSpPr>
        <p:spPr>
          <a:xfrm>
            <a:off x="4490700" y="1406275"/>
            <a:ext cx="4341600" cy="3309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5"/>
          <p:cNvSpPr/>
          <p:nvPr/>
        </p:nvSpPr>
        <p:spPr>
          <a:xfrm>
            <a:off x="141750" y="1406275"/>
            <a:ext cx="4088100" cy="3309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5"/>
          <p:cNvSpPr txBox="1"/>
          <p:nvPr>
            <p:ph type="title"/>
          </p:nvPr>
        </p:nvSpPr>
        <p:spPr>
          <a:xfrm>
            <a:off x="311700" y="-121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Introduction : S</a:t>
            </a:r>
            <a:r>
              <a:rPr lang="it"/>
              <a:t>tochastic</a:t>
            </a:r>
            <a:r>
              <a:rPr lang="it"/>
              <a:t> Samplers</a:t>
            </a:r>
            <a:endParaRPr/>
          </a:p>
        </p:txBody>
      </p:sp>
      <p:sp>
        <p:nvSpPr>
          <p:cNvPr id="94" name="Google Shape;94;p15"/>
          <p:cNvSpPr txBox="1"/>
          <p:nvPr>
            <p:ph idx="1" type="body"/>
          </p:nvPr>
        </p:nvSpPr>
        <p:spPr>
          <a:xfrm>
            <a:off x="149350" y="703725"/>
            <a:ext cx="9102600" cy="7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it" sz="1600"/>
              <a:t>Evaluating</a:t>
            </a:r>
            <a:r>
              <a:rPr lang="it" sz="1600"/>
              <a:t> posterior samples on a grid is a very bad idea (curse of dimensionality), so instead we use </a:t>
            </a:r>
            <a:r>
              <a:rPr b="1" lang="it" sz="1600"/>
              <a:t>Stochastic Samplers: </a:t>
            </a:r>
            <a:r>
              <a:rPr lang="it" sz="1600"/>
              <a:t> </a:t>
            </a:r>
            <a:endParaRPr sz="1600"/>
          </a:p>
        </p:txBody>
      </p:sp>
      <p:sp>
        <p:nvSpPr>
          <p:cNvPr id="95" name="Google Shape;95;p15"/>
          <p:cNvSpPr txBox="1"/>
          <p:nvPr/>
        </p:nvSpPr>
        <p:spPr>
          <a:xfrm>
            <a:off x="159300" y="1406275"/>
            <a:ext cx="4053000" cy="10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500">
                <a:solidFill>
                  <a:schemeClr val="dk1"/>
                </a:solidFill>
              </a:rPr>
              <a:t>Markov Chain Monte Carlo</a:t>
            </a:r>
            <a:r>
              <a:rPr lang="it" sz="1500">
                <a:solidFill>
                  <a:schemeClr val="dk1"/>
                </a:solidFill>
              </a:rPr>
              <a:t> (MCMC):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it" sz="1200">
                <a:solidFill>
                  <a:schemeClr val="dk2"/>
                </a:solidFill>
              </a:rPr>
              <a:t>Gets posterior by skipping evidence calculation 🥲</a:t>
            </a:r>
            <a:endParaRPr sz="1200">
              <a:solidFill>
                <a:schemeClr val="dk2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it" sz="1200">
                <a:solidFill>
                  <a:schemeClr val="dk2"/>
                </a:solidFill>
              </a:rPr>
              <a:t>Very versatile, well understood and tested for a long time (1957)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</p:txBody>
      </p:sp>
      <p:pic>
        <p:nvPicPr>
          <p:cNvPr id="96" name="Google Shape;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2500" y="2370755"/>
            <a:ext cx="4548924" cy="2179046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5"/>
          <p:cNvSpPr txBox="1"/>
          <p:nvPr/>
        </p:nvSpPr>
        <p:spPr>
          <a:xfrm>
            <a:off x="4502700" y="1406275"/>
            <a:ext cx="4167000" cy="13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500">
                <a:solidFill>
                  <a:schemeClr val="dk1"/>
                </a:solidFill>
              </a:rPr>
              <a:t>Nested sampling:</a:t>
            </a:r>
            <a:endParaRPr b="1"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it" sz="1200">
                <a:solidFill>
                  <a:schemeClr val="dk2"/>
                </a:solidFill>
              </a:rPr>
              <a:t>Stochastic</a:t>
            </a:r>
            <a:r>
              <a:rPr lang="it" sz="1200">
                <a:solidFill>
                  <a:schemeClr val="dk2"/>
                </a:solidFill>
              </a:rPr>
              <a:t> integrator that evaluates evidence! 🤩</a:t>
            </a:r>
            <a:endParaRPr sz="1200">
              <a:solidFill>
                <a:schemeClr val="dk2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it" sz="1200">
                <a:solidFill>
                  <a:schemeClr val="dk2"/>
                </a:solidFill>
              </a:rPr>
              <a:t>Harder sampling process, relatively new (2006) but growing fast 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1" lang="it" sz="1500">
                <a:solidFill>
                  <a:schemeClr val="dk1"/>
                </a:solidFill>
              </a:rPr>
            </a:br>
            <a:endParaRPr sz="1500">
              <a:solidFill>
                <a:schemeClr val="dk1"/>
              </a:solidFill>
            </a:endParaRPr>
          </a:p>
        </p:txBody>
      </p:sp>
      <p:pic>
        <p:nvPicPr>
          <p:cNvPr id="98" name="Google Shape;98;p15"/>
          <p:cNvPicPr preferRelativeResize="0"/>
          <p:nvPr/>
        </p:nvPicPr>
        <p:blipFill rotWithShape="1">
          <a:blip r:embed="rId4">
            <a:alphaModFix/>
          </a:blip>
          <a:srcRect b="-2130" l="0" r="0" t="2129"/>
          <a:stretch/>
        </p:blipFill>
        <p:spPr>
          <a:xfrm>
            <a:off x="962374" y="2461750"/>
            <a:ext cx="2446850" cy="2253825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5"/>
          <p:cNvSpPr txBox="1"/>
          <p:nvPr/>
        </p:nvSpPr>
        <p:spPr>
          <a:xfrm>
            <a:off x="4548275" y="4444200"/>
            <a:ext cx="3750300" cy="31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800">
                <a:solidFill>
                  <a:schemeClr val="dk1"/>
                </a:solidFill>
              </a:rPr>
              <a:t>Credit : John Skilling</a:t>
            </a:r>
            <a:endParaRPr b="1" sz="800">
              <a:solidFill>
                <a:schemeClr val="dk1"/>
              </a:solidFill>
            </a:endParaRPr>
          </a:p>
        </p:txBody>
      </p:sp>
      <p:sp>
        <p:nvSpPr>
          <p:cNvPr id="100" name="Google Shape;100;p15"/>
          <p:cNvSpPr txBox="1"/>
          <p:nvPr>
            <p:ph idx="12" type="sldNum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/>
          <p:nvPr/>
        </p:nvSpPr>
        <p:spPr>
          <a:xfrm>
            <a:off x="30625" y="1119850"/>
            <a:ext cx="9012600" cy="3083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6"/>
          <p:cNvSpPr txBox="1"/>
          <p:nvPr>
            <p:ph type="title"/>
          </p:nvPr>
        </p:nvSpPr>
        <p:spPr>
          <a:xfrm>
            <a:off x="311700" y="-121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Introduction: GW likelihoods are expensive</a:t>
            </a:r>
            <a:endParaRPr/>
          </a:p>
        </p:txBody>
      </p:sp>
      <p:sp>
        <p:nvSpPr>
          <p:cNvPr id="107" name="Google Shape;107;p16"/>
          <p:cNvSpPr txBox="1"/>
          <p:nvPr>
            <p:ph idx="1" type="body"/>
          </p:nvPr>
        </p:nvSpPr>
        <p:spPr>
          <a:xfrm>
            <a:off x="0" y="641275"/>
            <a:ext cx="8073300" cy="6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it"/>
              <a:t>We still need to evaluate the posterior for a lot of samples …</a:t>
            </a:r>
            <a:endParaRPr/>
          </a:p>
        </p:txBody>
      </p:sp>
      <p:pic>
        <p:nvPicPr>
          <p:cNvPr id="108" name="Google Shape;108;p16"/>
          <p:cNvPicPr preferRelativeResize="0"/>
          <p:nvPr/>
        </p:nvPicPr>
        <p:blipFill rotWithShape="1">
          <a:blip r:embed="rId3">
            <a:alphaModFix/>
          </a:blip>
          <a:srcRect b="2267" l="7638" r="9339" t="0"/>
          <a:stretch/>
        </p:blipFill>
        <p:spPr>
          <a:xfrm>
            <a:off x="100838" y="1793975"/>
            <a:ext cx="2467001" cy="163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03575" y="1607575"/>
            <a:ext cx="2561450" cy="200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00763" y="1856823"/>
            <a:ext cx="2842401" cy="1508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1" name="Google Shape;111;p16"/>
          <p:cNvCxnSpPr>
            <a:endCxn id="109" idx="1"/>
          </p:cNvCxnSpPr>
          <p:nvPr/>
        </p:nvCxnSpPr>
        <p:spPr>
          <a:xfrm>
            <a:off x="2643975" y="2611087"/>
            <a:ext cx="4596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2" name="Google Shape;112;p16"/>
          <p:cNvCxnSpPr>
            <a:stCxn id="109" idx="3"/>
            <a:endCxn id="110" idx="1"/>
          </p:cNvCxnSpPr>
          <p:nvPr/>
        </p:nvCxnSpPr>
        <p:spPr>
          <a:xfrm>
            <a:off x="5665025" y="2611087"/>
            <a:ext cx="535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3" name="Google Shape;113;p16"/>
          <p:cNvSpPr txBox="1"/>
          <p:nvPr/>
        </p:nvSpPr>
        <p:spPr>
          <a:xfrm>
            <a:off x="6758813" y="1171625"/>
            <a:ext cx="10752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700">
                <a:solidFill>
                  <a:schemeClr val="dk2"/>
                </a:solidFill>
              </a:rPr>
              <a:t>Compare</a:t>
            </a:r>
            <a:endParaRPr sz="1700">
              <a:solidFill>
                <a:schemeClr val="dk2"/>
              </a:solidFill>
            </a:endParaRPr>
          </a:p>
        </p:txBody>
      </p:sp>
      <p:sp>
        <p:nvSpPr>
          <p:cNvPr id="114" name="Google Shape;114;p16"/>
          <p:cNvSpPr txBox="1"/>
          <p:nvPr/>
        </p:nvSpPr>
        <p:spPr>
          <a:xfrm>
            <a:off x="3846688" y="1171625"/>
            <a:ext cx="10752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700">
                <a:solidFill>
                  <a:schemeClr val="dk2"/>
                </a:solidFill>
              </a:rPr>
              <a:t>Project</a:t>
            </a:r>
            <a:endParaRPr sz="1700">
              <a:solidFill>
                <a:schemeClr val="dk2"/>
              </a:solidFill>
            </a:endParaRPr>
          </a:p>
        </p:txBody>
      </p:sp>
      <p:sp>
        <p:nvSpPr>
          <p:cNvPr id="115" name="Google Shape;115;p16"/>
          <p:cNvSpPr txBox="1"/>
          <p:nvPr/>
        </p:nvSpPr>
        <p:spPr>
          <a:xfrm>
            <a:off x="451699" y="1171625"/>
            <a:ext cx="22437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700">
                <a:solidFill>
                  <a:schemeClr val="dk2"/>
                </a:solidFill>
              </a:rPr>
              <a:t>Simulate for some 𝜽</a:t>
            </a:r>
            <a:endParaRPr sz="1700">
              <a:solidFill>
                <a:schemeClr val="dk2"/>
              </a:solidFill>
            </a:endParaRPr>
          </a:p>
        </p:txBody>
      </p:sp>
      <p:pic>
        <p:nvPicPr>
          <p:cNvPr id="116" name="Google Shape;116;p16"/>
          <p:cNvPicPr preferRelativeResize="0"/>
          <p:nvPr/>
        </p:nvPicPr>
        <p:blipFill rotWithShape="1">
          <a:blip r:embed="rId6">
            <a:alphaModFix/>
          </a:blip>
          <a:srcRect b="8408" l="0" r="0" t="0"/>
          <a:stretch/>
        </p:blipFill>
        <p:spPr>
          <a:xfrm>
            <a:off x="7859344" y="1200137"/>
            <a:ext cx="912731" cy="328275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6"/>
          <p:cNvSpPr/>
          <p:nvPr/>
        </p:nvSpPr>
        <p:spPr>
          <a:xfrm>
            <a:off x="2138838" y="3500200"/>
            <a:ext cx="4727008" cy="275621"/>
          </a:xfrm>
          <a:custGeom>
            <a:rect b="b" l="l" r="r" t="t"/>
            <a:pathLst>
              <a:path extrusionOk="0" h="18247" w="202615">
                <a:moveTo>
                  <a:pt x="202615" y="0"/>
                </a:moveTo>
                <a:cubicBezTo>
                  <a:pt x="185427" y="3039"/>
                  <a:pt x="133253" y="18101"/>
                  <a:pt x="99484" y="18231"/>
                </a:cubicBezTo>
                <a:cubicBezTo>
                  <a:pt x="65715" y="18361"/>
                  <a:pt x="16581" y="3690"/>
                  <a:pt x="0" y="782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sp>
      <p:sp>
        <p:nvSpPr>
          <p:cNvPr id="118" name="Google Shape;118;p16"/>
          <p:cNvSpPr txBox="1"/>
          <p:nvPr/>
        </p:nvSpPr>
        <p:spPr>
          <a:xfrm>
            <a:off x="2669374" y="3765550"/>
            <a:ext cx="35316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700">
                <a:solidFill>
                  <a:schemeClr val="dk2"/>
                </a:solidFill>
              </a:rPr>
              <a:t>Repeat for </a:t>
            </a:r>
            <a:r>
              <a:rPr b="1" lang="it" sz="1700">
                <a:solidFill>
                  <a:schemeClr val="dk2"/>
                </a:solidFill>
              </a:rPr>
              <a:t>𝜪(10</a:t>
            </a:r>
            <a:r>
              <a:rPr b="1" baseline="30000" lang="it" sz="1700">
                <a:solidFill>
                  <a:schemeClr val="dk2"/>
                </a:solidFill>
              </a:rPr>
              <a:t>6</a:t>
            </a:r>
            <a:r>
              <a:rPr b="1" lang="it" sz="1700">
                <a:solidFill>
                  <a:schemeClr val="dk2"/>
                </a:solidFill>
              </a:rPr>
              <a:t>), 𝜪(10</a:t>
            </a:r>
            <a:r>
              <a:rPr b="1" baseline="30000" lang="it" sz="1700">
                <a:solidFill>
                  <a:schemeClr val="dk2"/>
                </a:solidFill>
              </a:rPr>
              <a:t>7</a:t>
            </a:r>
            <a:r>
              <a:rPr b="1" lang="it" sz="1700">
                <a:solidFill>
                  <a:schemeClr val="dk2"/>
                </a:solidFill>
              </a:rPr>
              <a:t>) times</a:t>
            </a:r>
            <a:endParaRPr b="1" sz="1300">
              <a:solidFill>
                <a:schemeClr val="dk2"/>
              </a:solidFill>
            </a:endParaRPr>
          </a:p>
        </p:txBody>
      </p:sp>
      <p:sp>
        <p:nvSpPr>
          <p:cNvPr id="119" name="Google Shape;119;p16"/>
          <p:cNvSpPr txBox="1"/>
          <p:nvPr/>
        </p:nvSpPr>
        <p:spPr>
          <a:xfrm>
            <a:off x="100850" y="4202950"/>
            <a:ext cx="5869500" cy="6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</a:rPr>
              <a:t>Assuming 1s per likelihood, and 3e6 evaluations: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</a:rPr>
              <a:t> ~ </a:t>
            </a:r>
            <a:r>
              <a:rPr lang="it" u="sng">
                <a:solidFill>
                  <a:schemeClr val="dk1"/>
                </a:solidFill>
              </a:rPr>
              <a:t>33 days</a:t>
            </a:r>
            <a:r>
              <a:rPr lang="it">
                <a:solidFill>
                  <a:schemeClr val="dk1"/>
                </a:solidFill>
              </a:rPr>
              <a:t> to analyze a single signal  …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20" name="Google Shape;120;p16"/>
          <p:cNvSpPr txBox="1"/>
          <p:nvPr>
            <p:ph idx="12" type="sldNum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7"/>
          <p:cNvSpPr txBox="1"/>
          <p:nvPr>
            <p:ph type="title"/>
          </p:nvPr>
        </p:nvSpPr>
        <p:spPr>
          <a:xfrm>
            <a:off x="311700" y="-121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Introduction : </a:t>
            </a:r>
            <a:r>
              <a:rPr lang="it"/>
              <a:t>It's</a:t>
            </a:r>
            <a:r>
              <a:rPr lang="it"/>
              <a:t> going to get much worse …</a:t>
            </a:r>
            <a:endParaRPr/>
          </a:p>
        </p:txBody>
      </p:sp>
      <p:sp>
        <p:nvSpPr>
          <p:cNvPr id="126" name="Google Shape;126;p17"/>
          <p:cNvSpPr/>
          <p:nvPr/>
        </p:nvSpPr>
        <p:spPr>
          <a:xfrm>
            <a:off x="4316625" y="936438"/>
            <a:ext cx="4759500" cy="3455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17"/>
          <p:cNvSpPr txBox="1"/>
          <p:nvPr>
            <p:ph idx="1" type="body"/>
          </p:nvPr>
        </p:nvSpPr>
        <p:spPr>
          <a:xfrm>
            <a:off x="4401175" y="975500"/>
            <a:ext cx="4648800" cy="345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700"/>
              <a:t>The next gen of interferometers will come </a:t>
            </a:r>
            <a:r>
              <a:rPr lang="it" sz="1700"/>
              <a:t>with</a:t>
            </a:r>
            <a:r>
              <a:rPr lang="it" sz="1700"/>
              <a:t> a new set of challenges:</a:t>
            </a:r>
            <a:endParaRPr sz="1700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it" sz="1300"/>
              <a:t>We are not ready to analyze this data!</a:t>
            </a:r>
            <a:endParaRPr sz="1300"/>
          </a:p>
        </p:txBody>
      </p:sp>
      <p:pic>
        <p:nvPicPr>
          <p:cNvPr id="128" name="Google Shape;12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400" y="748725"/>
            <a:ext cx="3928374" cy="392837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9" name="Google Shape;129;p17"/>
          <p:cNvGraphicFramePr/>
          <p:nvPr/>
        </p:nvGraphicFramePr>
        <p:xfrm>
          <a:off x="4454825" y="17748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{2C7569CA-F774-424D-98AD-9D786127E225}</a:tableStyleId>
              </a:tblPr>
              <a:tblGrid>
                <a:gridCol w="2887350"/>
                <a:gridCol w="1654125"/>
              </a:tblGrid>
              <a:tr h="403600">
                <a:tc>
                  <a:txBody>
                    <a:bodyPr/>
                    <a:lstStyle/>
                    <a:p>
                      <a:pPr indent="-3175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Char char="●"/>
                      </a:pPr>
                      <a:r>
                        <a:rPr lang="it">
                          <a:solidFill>
                            <a:schemeClr val="dk1"/>
                          </a:solidFill>
                        </a:rPr>
                        <a:t>~1000 times more signals → 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72000" marB="91425" marR="36000" marL="36000">
                    <a:lnL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/>
                        <a:t>~1000 more problems</a:t>
                      </a:r>
                      <a:endParaRPr/>
                    </a:p>
                  </a:txBody>
                  <a:tcPr marT="72000" marB="91425" marR="36000" marL="36000">
                    <a:lnL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5575">
                <a:tc>
                  <a:txBody>
                    <a:bodyPr/>
                    <a:lstStyle/>
                    <a:p>
                      <a:pPr indent="-3175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Char char="●"/>
                      </a:pPr>
                      <a:r>
                        <a:rPr lang="it">
                          <a:solidFill>
                            <a:schemeClr val="dk1"/>
                          </a:solidFill>
                        </a:rPr>
                        <a:t>Signals will be louder        →</a:t>
                      </a:r>
                      <a:endParaRPr/>
                    </a:p>
                  </a:txBody>
                  <a:tcPr marT="72000" marB="91425" marR="36000" marL="36000">
                    <a:lnL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/>
                        <a:t>Need more accurate modelling </a:t>
                      </a:r>
                      <a:endParaRPr/>
                    </a:p>
                  </a:txBody>
                  <a:tcPr marT="72000" marB="91425" marR="36000" marL="36000">
                    <a:lnL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5575">
                <a:tc>
                  <a:txBody>
                    <a:bodyPr/>
                    <a:lstStyle/>
                    <a:p>
                      <a:pPr indent="-3175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Char char="●"/>
                      </a:pPr>
                      <a:r>
                        <a:rPr lang="it">
                          <a:solidFill>
                            <a:schemeClr val="dk1"/>
                          </a:solidFill>
                        </a:rPr>
                        <a:t>Signals will be longer         →</a:t>
                      </a:r>
                      <a:endParaRPr/>
                    </a:p>
                  </a:txBody>
                  <a:tcPr marT="72000" marB="91425" marR="36000" marL="36000">
                    <a:lnL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/>
                        <a:t>Need longer simulation time</a:t>
                      </a:r>
                      <a:endParaRPr/>
                    </a:p>
                  </a:txBody>
                  <a:tcPr marT="72000" marB="91425" marR="36000" marL="36000">
                    <a:lnL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5575">
                <a:tc>
                  <a:txBody>
                    <a:bodyPr/>
                    <a:lstStyle/>
                    <a:p>
                      <a:pPr indent="-3175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Char char="●"/>
                      </a:pPr>
                      <a:r>
                        <a:rPr lang="it">
                          <a:solidFill>
                            <a:schemeClr val="dk1"/>
                          </a:solidFill>
                        </a:rPr>
                        <a:t>Overlapping signals           →</a:t>
                      </a:r>
                      <a:endParaRPr/>
                    </a:p>
                  </a:txBody>
                  <a:tcPr marT="72000" marB="91425" marR="36000" marL="36000">
                    <a:lnL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/>
                        <a:t>Parameter space harder to explore</a:t>
                      </a:r>
                      <a:endParaRPr/>
                    </a:p>
                  </a:txBody>
                  <a:tcPr marT="72000" marB="91425" marR="36000" marL="36000">
                    <a:lnL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30" name="Google Shape;130;p17"/>
          <p:cNvSpPr txBox="1"/>
          <p:nvPr/>
        </p:nvSpPr>
        <p:spPr>
          <a:xfrm>
            <a:off x="433475" y="4520400"/>
            <a:ext cx="3750300" cy="31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800">
                <a:solidFill>
                  <a:schemeClr val="dk1"/>
                </a:solidFill>
              </a:rPr>
              <a:t>Credit : Evan Hall, Salvatore Vitale/ MIT</a:t>
            </a:r>
            <a:endParaRPr b="1" sz="800">
              <a:solidFill>
                <a:schemeClr val="dk1"/>
              </a:solidFill>
            </a:endParaRPr>
          </a:p>
        </p:txBody>
      </p:sp>
      <p:sp>
        <p:nvSpPr>
          <p:cNvPr id="131" name="Google Shape;131;p17"/>
          <p:cNvSpPr txBox="1"/>
          <p:nvPr>
            <p:ph idx="12" type="sldNum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8"/>
          <p:cNvSpPr/>
          <p:nvPr/>
        </p:nvSpPr>
        <p:spPr>
          <a:xfrm>
            <a:off x="4708725" y="1178750"/>
            <a:ext cx="4257900" cy="3404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8"/>
          <p:cNvSpPr/>
          <p:nvPr/>
        </p:nvSpPr>
        <p:spPr>
          <a:xfrm>
            <a:off x="212925" y="1178750"/>
            <a:ext cx="4257900" cy="3404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18"/>
          <p:cNvSpPr txBox="1"/>
          <p:nvPr>
            <p:ph type="title"/>
          </p:nvPr>
        </p:nvSpPr>
        <p:spPr>
          <a:xfrm>
            <a:off x="311700" y="-121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Machine Learning can help! … Right?</a:t>
            </a:r>
            <a:endParaRPr/>
          </a:p>
        </p:txBody>
      </p:sp>
      <p:sp>
        <p:nvSpPr>
          <p:cNvPr id="139" name="Google Shape;139;p18"/>
          <p:cNvSpPr txBox="1"/>
          <p:nvPr>
            <p:ph idx="1" type="body"/>
          </p:nvPr>
        </p:nvSpPr>
        <p:spPr>
          <a:xfrm>
            <a:off x="311700" y="636400"/>
            <a:ext cx="8520600" cy="50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it"/>
              <a:t>Maybe! Many works already dedicated to speeding up calculations with ML: </a:t>
            </a:r>
            <a:endParaRPr/>
          </a:p>
        </p:txBody>
      </p:sp>
      <p:sp>
        <p:nvSpPr>
          <p:cNvPr id="140" name="Google Shape;140;p18"/>
          <p:cNvSpPr txBox="1"/>
          <p:nvPr/>
        </p:nvSpPr>
        <p:spPr>
          <a:xfrm>
            <a:off x="218725" y="1263075"/>
            <a:ext cx="4257900" cy="157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it" u="sng">
                <a:solidFill>
                  <a:schemeClr val="dk1"/>
                </a:solidFill>
              </a:rPr>
              <a:t>Neural posterior estimators</a:t>
            </a:r>
            <a:r>
              <a:rPr lang="it">
                <a:solidFill>
                  <a:schemeClr val="dk1"/>
                </a:solidFill>
              </a:rPr>
              <a:t> : Given the data, directly estimate the posterior (Dingo, 2021):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it">
                <a:solidFill>
                  <a:schemeClr val="dk1"/>
                </a:solidFill>
              </a:rPr>
              <a:t>Fastest inference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it">
                <a:solidFill>
                  <a:schemeClr val="dk1"/>
                </a:solidFill>
              </a:rPr>
              <a:t>Expensive training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it">
                <a:solidFill>
                  <a:schemeClr val="dk1"/>
                </a:solidFill>
              </a:rPr>
              <a:t>Not very flexible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it">
                <a:solidFill>
                  <a:schemeClr val="dk1"/>
                </a:solidFill>
              </a:rPr>
              <a:t>No reliable access to evidence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1"/>
                </a:solidFill>
              </a:rPr>
              <a:t>  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41" name="Google Shape;141;p18"/>
          <p:cNvSpPr txBox="1"/>
          <p:nvPr/>
        </p:nvSpPr>
        <p:spPr>
          <a:xfrm>
            <a:off x="4572000" y="1251425"/>
            <a:ext cx="44520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it" u="sng">
                <a:solidFill>
                  <a:schemeClr val="dk1"/>
                </a:solidFill>
              </a:rPr>
              <a:t>Neural proposals</a:t>
            </a:r>
            <a:r>
              <a:rPr lang="it">
                <a:solidFill>
                  <a:schemeClr val="dk1"/>
                </a:solidFill>
              </a:rPr>
              <a:t> : approximating the posterior to choose smart </a:t>
            </a:r>
            <a:r>
              <a:rPr lang="it">
                <a:solidFill>
                  <a:schemeClr val="dk1"/>
                </a:solidFill>
              </a:rPr>
              <a:t>𝜽s </a:t>
            </a:r>
            <a:r>
              <a:rPr lang="it">
                <a:solidFill>
                  <a:schemeClr val="dk1"/>
                </a:solidFill>
              </a:rPr>
              <a:t>(Nessai, 2022):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it">
                <a:solidFill>
                  <a:schemeClr val="dk1"/>
                </a:solidFill>
              </a:rPr>
              <a:t>Very flexible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it">
                <a:solidFill>
                  <a:schemeClr val="dk1"/>
                </a:solidFill>
              </a:rPr>
              <a:t>Reduction of likelihood evaluations by ~10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it">
                <a:solidFill>
                  <a:schemeClr val="dk1"/>
                </a:solidFill>
              </a:rPr>
              <a:t>Can get the evidence </a:t>
            </a:r>
            <a:endParaRPr sz="1600"/>
          </a:p>
        </p:txBody>
      </p:sp>
      <p:pic>
        <p:nvPicPr>
          <p:cNvPr id="142" name="Google Shape;14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5723" y="3331425"/>
            <a:ext cx="993951" cy="572701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8"/>
          <p:cNvSpPr txBox="1"/>
          <p:nvPr/>
        </p:nvSpPr>
        <p:spPr>
          <a:xfrm>
            <a:off x="906325" y="3371475"/>
            <a:ext cx="449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i="1" lang="it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</a:t>
            </a:r>
            <a:endParaRPr sz="2000"/>
          </a:p>
        </p:txBody>
      </p:sp>
      <p:pic>
        <p:nvPicPr>
          <p:cNvPr id="144" name="Google Shape;14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10200" y="2943825"/>
            <a:ext cx="1367402" cy="134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3498" y="2959350"/>
            <a:ext cx="993951" cy="57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18100" y="2938787"/>
            <a:ext cx="416700" cy="481046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8"/>
          <p:cNvSpPr/>
          <p:nvPr/>
        </p:nvSpPr>
        <p:spPr>
          <a:xfrm>
            <a:off x="4921875" y="2800975"/>
            <a:ext cx="312300" cy="8211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8" name="Google Shape;148;p18"/>
          <p:cNvPicPr preferRelativeResize="0"/>
          <p:nvPr/>
        </p:nvPicPr>
        <p:blipFill rotWithShape="1">
          <a:blip r:embed="rId6">
            <a:alphaModFix/>
          </a:blip>
          <a:srcRect b="26130" l="46879" r="37274" t="56361"/>
          <a:stretch/>
        </p:blipFill>
        <p:spPr>
          <a:xfrm>
            <a:off x="4947675" y="2800975"/>
            <a:ext cx="260700" cy="22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8"/>
          <p:cNvPicPr preferRelativeResize="0"/>
          <p:nvPr/>
        </p:nvPicPr>
        <p:blipFill rotWithShape="1">
          <a:blip r:embed="rId6">
            <a:alphaModFix/>
          </a:blip>
          <a:srcRect b="26130" l="46879" r="37274" t="56361"/>
          <a:stretch/>
        </p:blipFill>
        <p:spPr>
          <a:xfrm>
            <a:off x="4947675" y="3419825"/>
            <a:ext cx="260700" cy="229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0" name="Google Shape;150;p18"/>
          <p:cNvCxnSpPr>
            <a:stCxn id="151" idx="3"/>
          </p:cNvCxnSpPr>
          <p:nvPr/>
        </p:nvCxnSpPr>
        <p:spPr>
          <a:xfrm>
            <a:off x="7789350" y="3360438"/>
            <a:ext cx="228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2" name="Google Shape;152;p18"/>
          <p:cNvSpPr txBox="1"/>
          <p:nvPr/>
        </p:nvSpPr>
        <p:spPr>
          <a:xfrm>
            <a:off x="8017650" y="3174575"/>
            <a:ext cx="911400" cy="3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1"/>
                </a:solidFill>
              </a:rPr>
              <a:t>𝜽</a:t>
            </a:r>
            <a:r>
              <a:rPr baseline="-25000" i="1" lang="it" sz="1800">
                <a:solidFill>
                  <a:schemeClr val="dk1"/>
                </a:solidFill>
              </a:rPr>
              <a:t>N+1</a:t>
            </a:r>
            <a:endParaRPr baseline="-25000" i="1" sz="1800">
              <a:solidFill>
                <a:schemeClr val="dk1"/>
              </a:solidFill>
            </a:endParaRPr>
          </a:p>
        </p:txBody>
      </p:sp>
      <p:sp>
        <p:nvSpPr>
          <p:cNvPr id="153" name="Google Shape;153;p18"/>
          <p:cNvSpPr/>
          <p:nvPr/>
        </p:nvSpPr>
        <p:spPr>
          <a:xfrm flipH="1">
            <a:off x="4947575" y="3649600"/>
            <a:ext cx="3503400" cy="414900"/>
          </a:xfrm>
          <a:prstGeom prst="curvedUp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4" name="Google Shape;154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97389" y="4116600"/>
            <a:ext cx="690525" cy="33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75300" y="2637025"/>
            <a:ext cx="1396004" cy="134267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8"/>
          <p:cNvSpPr txBox="1"/>
          <p:nvPr>
            <p:ph idx="12" type="sldNum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9"/>
          <p:cNvSpPr/>
          <p:nvPr/>
        </p:nvSpPr>
        <p:spPr>
          <a:xfrm>
            <a:off x="212925" y="1028700"/>
            <a:ext cx="8682000" cy="3698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19"/>
          <p:cNvSpPr txBox="1"/>
          <p:nvPr>
            <p:ph type="title"/>
          </p:nvPr>
        </p:nvSpPr>
        <p:spPr>
          <a:xfrm>
            <a:off x="311700" y="-121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Neural likelihood estimators</a:t>
            </a:r>
            <a:endParaRPr/>
          </a:p>
        </p:txBody>
      </p:sp>
      <p:sp>
        <p:nvSpPr>
          <p:cNvPr id="163" name="Google Shape;163;p19"/>
          <p:cNvSpPr txBox="1"/>
          <p:nvPr/>
        </p:nvSpPr>
        <p:spPr>
          <a:xfrm>
            <a:off x="311700" y="1065138"/>
            <a:ext cx="4420800" cy="19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it">
                <a:solidFill>
                  <a:schemeClr val="dk1"/>
                </a:solidFill>
              </a:rPr>
              <a:t>Neural likelihood estimators: </a:t>
            </a:r>
            <a:r>
              <a:rPr lang="it">
                <a:solidFill>
                  <a:schemeClr val="dk1"/>
                </a:solidFill>
              </a:rPr>
              <a:t>Train a net to approximate the likelihood (Bambi, 2012):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✅"/>
            </a:pPr>
            <a:r>
              <a:rPr lang="it" sz="1200">
                <a:solidFill>
                  <a:schemeClr val="dk1"/>
                </a:solidFill>
              </a:rPr>
              <a:t>Speeds up inference</a:t>
            </a:r>
            <a:endParaRPr sz="1200">
              <a:solidFill>
                <a:schemeClr val="dk1"/>
              </a:solidFill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✅"/>
            </a:pPr>
            <a:r>
              <a:rPr lang="it" sz="1200">
                <a:solidFill>
                  <a:schemeClr val="dk1"/>
                </a:solidFill>
              </a:rPr>
              <a:t>Easily parallelizable with GPUs</a:t>
            </a:r>
            <a:endParaRPr sz="1200">
              <a:solidFill>
                <a:schemeClr val="dk1"/>
              </a:solidFill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✅"/>
            </a:pPr>
            <a:r>
              <a:rPr lang="it" sz="1200">
                <a:solidFill>
                  <a:schemeClr val="dk1"/>
                </a:solidFill>
              </a:rPr>
              <a:t>Quick access to the gradient of the likelihood</a:t>
            </a:r>
            <a:endParaRPr sz="1200">
              <a:solidFill>
                <a:schemeClr val="dk1"/>
              </a:solidFill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✅"/>
            </a:pPr>
            <a:r>
              <a:rPr lang="it" sz="1200">
                <a:solidFill>
                  <a:schemeClr val="dk1"/>
                </a:solidFill>
              </a:rPr>
              <a:t>Most flexible! You can use any sampler you want with the neural likelihood. (Nested sampling)</a:t>
            </a:r>
            <a:endParaRPr sz="12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64" name="Google Shape;164;p19"/>
          <p:cNvSpPr txBox="1"/>
          <p:nvPr/>
        </p:nvSpPr>
        <p:spPr>
          <a:xfrm>
            <a:off x="4572000" y="1519675"/>
            <a:ext cx="4323000" cy="12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❌"/>
            </a:pPr>
            <a:r>
              <a:rPr lang="it" sz="1200">
                <a:solidFill>
                  <a:schemeClr val="dk1"/>
                </a:solidFill>
              </a:rPr>
              <a:t>Generating the training set can be expensive</a:t>
            </a:r>
            <a:endParaRPr sz="1200">
              <a:solidFill>
                <a:schemeClr val="dk1"/>
              </a:solidFill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❌"/>
            </a:pPr>
            <a:r>
              <a:rPr lang="it" sz="1200">
                <a:solidFill>
                  <a:schemeClr val="dk1"/>
                </a:solidFill>
              </a:rPr>
              <a:t>… and you have to train a new one for every new signal</a:t>
            </a:r>
            <a:endParaRPr sz="1200">
              <a:solidFill>
                <a:schemeClr val="dk1"/>
              </a:solidFill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❌"/>
            </a:pPr>
            <a:r>
              <a:rPr lang="it" sz="1200">
                <a:solidFill>
                  <a:schemeClr val="dk1"/>
                </a:solidFill>
              </a:rPr>
              <a:t>… and still you have to run the sampler afterwards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65" name="Google Shape;165;p19"/>
          <p:cNvSpPr txBox="1"/>
          <p:nvPr/>
        </p:nvSpPr>
        <p:spPr>
          <a:xfrm>
            <a:off x="4659300" y="10856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it">
                <a:solidFill>
                  <a:schemeClr val="dk1"/>
                </a:solidFill>
              </a:rPr>
              <a:t>But …</a:t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166" name="Google Shape;16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4148" y="3595700"/>
            <a:ext cx="993951" cy="57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3774" y="3666613"/>
            <a:ext cx="416700" cy="41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7450" y="3643637"/>
            <a:ext cx="416700" cy="481046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9"/>
          <p:cNvSpPr/>
          <p:nvPr/>
        </p:nvSpPr>
        <p:spPr>
          <a:xfrm>
            <a:off x="691750" y="3502775"/>
            <a:ext cx="312300" cy="8211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9"/>
          <p:cNvSpPr/>
          <p:nvPr/>
        </p:nvSpPr>
        <p:spPr>
          <a:xfrm>
            <a:off x="1903775" y="3502775"/>
            <a:ext cx="504600" cy="8211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1" name="Google Shape;171;p19"/>
          <p:cNvPicPr preferRelativeResize="0"/>
          <p:nvPr/>
        </p:nvPicPr>
        <p:blipFill rotWithShape="1">
          <a:blip r:embed="rId6">
            <a:alphaModFix/>
          </a:blip>
          <a:srcRect b="26130" l="46879" r="37274" t="56361"/>
          <a:stretch/>
        </p:blipFill>
        <p:spPr>
          <a:xfrm>
            <a:off x="728725" y="3463375"/>
            <a:ext cx="260700" cy="22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9"/>
          <p:cNvPicPr preferRelativeResize="0"/>
          <p:nvPr/>
        </p:nvPicPr>
        <p:blipFill rotWithShape="1">
          <a:blip r:embed="rId6">
            <a:alphaModFix/>
          </a:blip>
          <a:srcRect b="26130" l="46879" r="37274" t="56361"/>
          <a:stretch/>
        </p:blipFill>
        <p:spPr>
          <a:xfrm>
            <a:off x="728725" y="4072975"/>
            <a:ext cx="260700" cy="22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9"/>
          <p:cNvPicPr preferRelativeResize="0"/>
          <p:nvPr/>
        </p:nvPicPr>
        <p:blipFill rotWithShape="1">
          <a:blip r:embed="rId6">
            <a:alphaModFix/>
          </a:blip>
          <a:srcRect b="26130" l="46879" r="37274" t="56361"/>
          <a:stretch/>
        </p:blipFill>
        <p:spPr>
          <a:xfrm>
            <a:off x="2024125" y="4072975"/>
            <a:ext cx="260700" cy="22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9"/>
          <p:cNvPicPr preferRelativeResize="0"/>
          <p:nvPr/>
        </p:nvPicPr>
        <p:blipFill rotWithShape="1">
          <a:blip r:embed="rId6">
            <a:alphaModFix/>
          </a:blip>
          <a:srcRect b="26130" l="46879" r="37274" t="56361"/>
          <a:stretch/>
        </p:blipFill>
        <p:spPr>
          <a:xfrm>
            <a:off x="2024125" y="3463375"/>
            <a:ext cx="260700" cy="22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08011" y="3480425"/>
            <a:ext cx="3073564" cy="86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6653" y="3523050"/>
            <a:ext cx="920494" cy="416699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9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 </a:t>
            </a:r>
            <a:endParaRPr/>
          </a:p>
        </p:txBody>
      </p:sp>
      <p:sp>
        <p:nvSpPr>
          <p:cNvPr id="178" name="Google Shape;178;p19"/>
          <p:cNvSpPr/>
          <p:nvPr/>
        </p:nvSpPr>
        <p:spPr>
          <a:xfrm>
            <a:off x="1406325" y="2938913"/>
            <a:ext cx="3515700" cy="524700"/>
          </a:xfrm>
          <a:prstGeom prst="curvedDown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19"/>
          <p:cNvSpPr/>
          <p:nvPr/>
        </p:nvSpPr>
        <p:spPr>
          <a:xfrm>
            <a:off x="3834850" y="4222775"/>
            <a:ext cx="3170700" cy="416700"/>
          </a:xfrm>
          <a:prstGeom prst="curvedUp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0" name="Google Shape;180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27275" y="2874863"/>
            <a:ext cx="1367402" cy="13479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19"/>
          <p:cNvSpPr txBox="1"/>
          <p:nvPr>
            <p:ph idx="12" type="sldNum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0"/>
          <p:cNvSpPr/>
          <p:nvPr/>
        </p:nvSpPr>
        <p:spPr>
          <a:xfrm>
            <a:off x="4622550" y="3001450"/>
            <a:ext cx="4140900" cy="1634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20"/>
          <p:cNvSpPr/>
          <p:nvPr/>
        </p:nvSpPr>
        <p:spPr>
          <a:xfrm>
            <a:off x="4622550" y="1601950"/>
            <a:ext cx="4140900" cy="1282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20"/>
          <p:cNvSpPr/>
          <p:nvPr/>
        </p:nvSpPr>
        <p:spPr>
          <a:xfrm>
            <a:off x="382200" y="1601950"/>
            <a:ext cx="4140900" cy="3033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20"/>
          <p:cNvSpPr txBox="1"/>
          <p:nvPr>
            <p:ph type="title"/>
          </p:nvPr>
        </p:nvSpPr>
        <p:spPr>
          <a:xfrm>
            <a:off x="311700" y="-121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Introducing FLEX </a:t>
            </a:r>
            <a:endParaRPr/>
          </a:p>
        </p:txBody>
      </p:sp>
      <p:sp>
        <p:nvSpPr>
          <p:cNvPr id="190" name="Google Shape;190;p20"/>
          <p:cNvSpPr txBox="1"/>
          <p:nvPr>
            <p:ph idx="1" type="body"/>
          </p:nvPr>
        </p:nvSpPr>
        <p:spPr>
          <a:xfrm>
            <a:off x="311700" y="737950"/>
            <a:ext cx="8520600" cy="78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it"/>
              <a:t>We are developing a framework that allows calculating </a:t>
            </a:r>
            <a:r>
              <a:rPr b="1" lang="it"/>
              <a:t>F</a:t>
            </a:r>
            <a:r>
              <a:rPr lang="it"/>
              <a:t>ast </a:t>
            </a:r>
            <a:r>
              <a:rPr b="1" lang="it"/>
              <a:t>L</a:t>
            </a:r>
            <a:r>
              <a:rPr lang="it"/>
              <a:t>ikelihoods for </a:t>
            </a:r>
            <a:r>
              <a:rPr b="1" lang="it"/>
              <a:t>E</a:t>
            </a:r>
            <a:r>
              <a:rPr lang="it"/>
              <a:t>vidence appro</a:t>
            </a:r>
            <a:r>
              <a:rPr b="1" lang="it"/>
              <a:t>X</a:t>
            </a:r>
            <a:r>
              <a:rPr lang="it"/>
              <a:t>imation (FLEX). How? Well:</a:t>
            </a:r>
            <a:endParaRPr/>
          </a:p>
        </p:txBody>
      </p:sp>
      <p:sp>
        <p:nvSpPr>
          <p:cNvPr id="191" name="Google Shape;191;p20"/>
          <p:cNvSpPr txBox="1"/>
          <p:nvPr/>
        </p:nvSpPr>
        <p:spPr>
          <a:xfrm>
            <a:off x="338550" y="1568425"/>
            <a:ext cx="4284000" cy="66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AutoNum type="arabicPeriod"/>
            </a:pPr>
            <a:r>
              <a:rPr lang="it" sz="1500">
                <a:solidFill>
                  <a:schemeClr val="dk1"/>
                </a:solidFill>
              </a:rPr>
              <a:t>Evaluate initial set of likelihoods with parameter sampled from the prior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192" name="Google Shape;192;p20"/>
          <p:cNvSpPr txBox="1"/>
          <p:nvPr/>
        </p:nvSpPr>
        <p:spPr>
          <a:xfrm>
            <a:off x="4599250" y="1601950"/>
            <a:ext cx="42840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dk1"/>
                </a:solidFill>
              </a:rPr>
              <a:t>3.   Train the network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dk1"/>
                </a:solidFill>
              </a:rPr>
              <a:t>4 . 	Run nested sampling on the FLEX likelihood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193" name="Google Shape;19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3975" y="2478076"/>
            <a:ext cx="1645175" cy="1312401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0"/>
          <p:cNvSpPr/>
          <p:nvPr/>
        </p:nvSpPr>
        <p:spPr>
          <a:xfrm>
            <a:off x="2483975" y="2552225"/>
            <a:ext cx="260700" cy="12111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20"/>
          <p:cNvSpPr/>
          <p:nvPr/>
        </p:nvSpPr>
        <p:spPr>
          <a:xfrm>
            <a:off x="3817002" y="2528725"/>
            <a:ext cx="312300" cy="12111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20"/>
          <p:cNvSpPr txBox="1"/>
          <p:nvPr/>
        </p:nvSpPr>
        <p:spPr>
          <a:xfrm>
            <a:off x="2848600" y="3967725"/>
            <a:ext cx="846300" cy="2772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>
                <a:solidFill>
                  <a:schemeClr val="dk1"/>
                </a:solidFill>
              </a:rPr>
              <a:t>Training set</a:t>
            </a:r>
            <a:endParaRPr sz="1000">
              <a:solidFill>
                <a:schemeClr val="dk1"/>
              </a:solidFill>
            </a:endParaRPr>
          </a:p>
        </p:txBody>
      </p:sp>
      <p:cxnSp>
        <p:nvCxnSpPr>
          <p:cNvPr id="197" name="Google Shape;197;p20"/>
          <p:cNvCxnSpPr/>
          <p:nvPr/>
        </p:nvCxnSpPr>
        <p:spPr>
          <a:xfrm>
            <a:off x="2770450" y="3821825"/>
            <a:ext cx="91200" cy="110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98" name="Google Shape;198;p20"/>
          <p:cNvCxnSpPr/>
          <p:nvPr/>
        </p:nvCxnSpPr>
        <p:spPr>
          <a:xfrm flipH="1">
            <a:off x="3684850" y="3821825"/>
            <a:ext cx="91200" cy="110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99" name="Google Shape;199;p20"/>
          <p:cNvSpPr/>
          <p:nvPr/>
        </p:nvSpPr>
        <p:spPr>
          <a:xfrm>
            <a:off x="1891500" y="2832200"/>
            <a:ext cx="462300" cy="865800"/>
          </a:xfrm>
          <a:prstGeom prst="curvedRight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0" name="Google Shape;20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500" y="2971829"/>
            <a:ext cx="1324566" cy="416688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0"/>
          <p:cNvSpPr txBox="1"/>
          <p:nvPr/>
        </p:nvSpPr>
        <p:spPr>
          <a:xfrm>
            <a:off x="446100" y="2523650"/>
            <a:ext cx="18426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>
                <a:solidFill>
                  <a:schemeClr val="dk1"/>
                </a:solidFill>
              </a:rPr>
              <a:t>Get more interesting samples by approx the posterior</a:t>
            </a:r>
            <a:endParaRPr sz="1000">
              <a:solidFill>
                <a:schemeClr val="dk1"/>
              </a:solidFill>
            </a:endParaRPr>
          </a:p>
        </p:txBody>
      </p:sp>
      <p:pic>
        <p:nvPicPr>
          <p:cNvPr id="202" name="Google Shape;20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77048" y="2065675"/>
            <a:ext cx="993951" cy="57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76674" y="2136588"/>
            <a:ext cx="416700" cy="41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60350" y="2113612"/>
            <a:ext cx="416700" cy="481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51311" y="3540950"/>
            <a:ext cx="3073564" cy="86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09953" y="3583575"/>
            <a:ext cx="920494" cy="416699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0"/>
          <p:cNvSpPr/>
          <p:nvPr/>
        </p:nvSpPr>
        <p:spPr>
          <a:xfrm>
            <a:off x="5164650" y="1972750"/>
            <a:ext cx="312300" cy="8211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20"/>
          <p:cNvSpPr/>
          <p:nvPr/>
        </p:nvSpPr>
        <p:spPr>
          <a:xfrm>
            <a:off x="6376675" y="1972750"/>
            <a:ext cx="504600" cy="8211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9" name="Google Shape;209;p20"/>
          <p:cNvPicPr preferRelativeResize="0"/>
          <p:nvPr/>
        </p:nvPicPr>
        <p:blipFill rotWithShape="1">
          <a:blip r:embed="rId3">
            <a:alphaModFix/>
          </a:blip>
          <a:srcRect b="26130" l="46879" r="37274" t="56361"/>
          <a:stretch/>
        </p:blipFill>
        <p:spPr>
          <a:xfrm>
            <a:off x="5201625" y="1933350"/>
            <a:ext cx="260700" cy="22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0"/>
          <p:cNvPicPr preferRelativeResize="0"/>
          <p:nvPr/>
        </p:nvPicPr>
        <p:blipFill rotWithShape="1">
          <a:blip r:embed="rId3">
            <a:alphaModFix/>
          </a:blip>
          <a:srcRect b="26130" l="46879" r="37274" t="56361"/>
          <a:stretch/>
        </p:blipFill>
        <p:spPr>
          <a:xfrm>
            <a:off x="5201625" y="2542950"/>
            <a:ext cx="260700" cy="22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0"/>
          <p:cNvPicPr preferRelativeResize="0"/>
          <p:nvPr/>
        </p:nvPicPr>
        <p:blipFill rotWithShape="1">
          <a:blip r:embed="rId3">
            <a:alphaModFix/>
          </a:blip>
          <a:srcRect b="26130" l="46879" r="37274" t="56361"/>
          <a:stretch/>
        </p:blipFill>
        <p:spPr>
          <a:xfrm>
            <a:off x="6497025" y="2542950"/>
            <a:ext cx="260700" cy="22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0"/>
          <p:cNvPicPr preferRelativeResize="0"/>
          <p:nvPr/>
        </p:nvPicPr>
        <p:blipFill rotWithShape="1">
          <a:blip r:embed="rId3">
            <a:alphaModFix/>
          </a:blip>
          <a:srcRect b="26130" l="46879" r="37274" t="56361"/>
          <a:stretch/>
        </p:blipFill>
        <p:spPr>
          <a:xfrm>
            <a:off x="6497025" y="1933350"/>
            <a:ext cx="260700" cy="229775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0"/>
          <p:cNvSpPr txBox="1"/>
          <p:nvPr>
            <p:ph idx="12" type="sldNum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1"/>
          <p:cNvSpPr txBox="1"/>
          <p:nvPr>
            <p:ph type="title"/>
          </p:nvPr>
        </p:nvSpPr>
        <p:spPr>
          <a:xfrm>
            <a:off x="311700" y="-121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Get training samples, in a smart way </a:t>
            </a:r>
            <a:endParaRPr/>
          </a:p>
        </p:txBody>
      </p:sp>
      <p:sp>
        <p:nvSpPr>
          <p:cNvPr id="219" name="Google Shape;219;p21"/>
          <p:cNvSpPr txBox="1"/>
          <p:nvPr>
            <p:ph idx="1" type="body"/>
          </p:nvPr>
        </p:nvSpPr>
        <p:spPr>
          <a:xfrm>
            <a:off x="311700" y="560525"/>
            <a:ext cx="8520600" cy="102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it"/>
              <a:t>Using weighted Kernel Density Estimation (KDE) allows us to get progressively less-awful approximations of the posterior</a:t>
            </a:r>
            <a:endParaRPr/>
          </a:p>
        </p:txBody>
      </p:sp>
      <p:sp>
        <p:nvSpPr>
          <p:cNvPr id="220" name="Google Shape;220;p21"/>
          <p:cNvSpPr txBox="1"/>
          <p:nvPr/>
        </p:nvSpPr>
        <p:spPr>
          <a:xfrm>
            <a:off x="3655125" y="1186200"/>
            <a:ext cx="4593900" cy="9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AutoNum type="arabicPeriod"/>
            </a:pPr>
            <a:r>
              <a:rPr lang="it" sz="1500">
                <a:solidFill>
                  <a:schemeClr val="dk1"/>
                </a:solidFill>
              </a:rPr>
              <a:t>Assign weights to each sample with softmax 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</p:txBody>
      </p:sp>
      <p:pic>
        <p:nvPicPr>
          <p:cNvPr id="221" name="Google Shape;22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550" y="1520125"/>
            <a:ext cx="3239750" cy="323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7150" y="1465500"/>
            <a:ext cx="1927325" cy="674338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1"/>
          <p:cNvSpPr txBox="1"/>
          <p:nvPr/>
        </p:nvSpPr>
        <p:spPr>
          <a:xfrm>
            <a:off x="5726650" y="2350025"/>
            <a:ext cx="3750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it" sz="1500">
                <a:solidFill>
                  <a:schemeClr val="dk1"/>
                </a:solidFill>
              </a:rPr>
              <a:t>2. </a:t>
            </a:r>
            <a:r>
              <a:rPr lang="it" sz="1500">
                <a:solidFill>
                  <a:schemeClr val="dk1"/>
                </a:solidFill>
              </a:rPr>
              <a:t>Train a KDE on {𝜽</a:t>
            </a:r>
            <a:r>
              <a:rPr baseline="-25000" lang="it" sz="1500">
                <a:solidFill>
                  <a:schemeClr val="dk1"/>
                </a:solidFill>
              </a:rPr>
              <a:t>i </a:t>
            </a:r>
            <a:r>
              <a:rPr lang="it" sz="1500">
                <a:solidFill>
                  <a:schemeClr val="dk1"/>
                </a:solidFill>
              </a:rPr>
              <a:t>} with weights {</a:t>
            </a:r>
            <a:r>
              <a:rPr i="1" lang="it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</a:t>
            </a:r>
            <a:r>
              <a:rPr baseline="-25000" i="1" lang="it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  <a:r>
              <a:rPr lang="it" sz="1500">
                <a:solidFill>
                  <a:schemeClr val="dk1"/>
                </a:solidFill>
              </a:rPr>
              <a:t>}</a:t>
            </a:r>
            <a:endParaRPr sz="1500">
              <a:solidFill>
                <a:schemeClr val="dk1"/>
              </a:solidFill>
            </a:endParaRPr>
          </a:p>
        </p:txBody>
      </p:sp>
      <p:pic>
        <p:nvPicPr>
          <p:cNvPr id="224" name="Google Shape;224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63684" y="2765526"/>
            <a:ext cx="1511267" cy="1448525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1"/>
          <p:cNvSpPr txBox="1"/>
          <p:nvPr/>
        </p:nvSpPr>
        <p:spPr>
          <a:xfrm>
            <a:off x="3831250" y="2859038"/>
            <a:ext cx="37503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dk1"/>
                </a:solidFill>
              </a:rPr>
              <a:t>3. Take K new </a:t>
            </a:r>
            <a:r>
              <a:rPr lang="it" sz="1500">
                <a:solidFill>
                  <a:schemeClr val="dk1"/>
                </a:solidFill>
              </a:rPr>
              <a:t>samples</a:t>
            </a:r>
            <a:r>
              <a:rPr lang="it" sz="1500">
                <a:solidFill>
                  <a:schemeClr val="dk1"/>
                </a:solidFill>
              </a:rPr>
              <a:t> from the KDE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dk1"/>
                </a:solidFill>
              </a:rPr>
              <a:t>and calculate their likelihood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226" name="Google Shape;226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08400" y="3449775"/>
            <a:ext cx="1396004" cy="134267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1"/>
          <p:cNvSpPr txBox="1"/>
          <p:nvPr/>
        </p:nvSpPr>
        <p:spPr>
          <a:xfrm>
            <a:off x="2285300" y="2350025"/>
            <a:ext cx="2799600" cy="5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</a:rPr>
              <a:t>4. Add new samples to </a:t>
            </a:r>
            <a:r>
              <a:rPr lang="it" sz="1500">
                <a:solidFill>
                  <a:schemeClr val="dk1"/>
                </a:solidFill>
              </a:rPr>
              <a:t>{𝜽</a:t>
            </a:r>
            <a:r>
              <a:rPr baseline="-25000" lang="it" sz="1500">
                <a:solidFill>
                  <a:schemeClr val="dk1"/>
                </a:solidFill>
              </a:rPr>
              <a:t>i </a:t>
            </a:r>
            <a:r>
              <a:rPr lang="it" sz="1500">
                <a:solidFill>
                  <a:schemeClr val="dk1"/>
                </a:solidFill>
              </a:rPr>
              <a:t>}</a:t>
            </a:r>
            <a:r>
              <a:rPr lang="it">
                <a:solidFill>
                  <a:schemeClr val="dk1"/>
                </a:solidFill>
              </a:rPr>
              <a:t> and repeat with lower </a:t>
            </a:r>
            <a:r>
              <a:rPr i="1" lang="it">
                <a:solidFill>
                  <a:schemeClr val="dk1"/>
                </a:solidFill>
              </a:rPr>
              <a:t>T</a:t>
            </a:r>
            <a:endParaRPr i="1">
              <a:solidFill>
                <a:schemeClr val="dk1"/>
              </a:solidFill>
            </a:endParaRPr>
          </a:p>
        </p:txBody>
      </p:sp>
      <p:sp>
        <p:nvSpPr>
          <p:cNvPr id="228" name="Google Shape;228;p21"/>
          <p:cNvSpPr/>
          <p:nvPr/>
        </p:nvSpPr>
        <p:spPr>
          <a:xfrm rot="5400000">
            <a:off x="7488675" y="1785125"/>
            <a:ext cx="717300" cy="6213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21"/>
          <p:cNvSpPr/>
          <p:nvPr/>
        </p:nvSpPr>
        <p:spPr>
          <a:xfrm rot="10800000">
            <a:off x="6599125" y="4086075"/>
            <a:ext cx="717300" cy="6213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21"/>
          <p:cNvSpPr/>
          <p:nvPr/>
        </p:nvSpPr>
        <p:spPr>
          <a:xfrm rot="-5400000">
            <a:off x="3558350" y="3875300"/>
            <a:ext cx="717300" cy="6213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21"/>
          <p:cNvSpPr/>
          <p:nvPr/>
        </p:nvSpPr>
        <p:spPr>
          <a:xfrm>
            <a:off x="3558350" y="1737125"/>
            <a:ext cx="717300" cy="6213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21"/>
          <p:cNvSpPr txBox="1"/>
          <p:nvPr>
            <p:ph idx="12" type="sldNum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