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7" r:id="rId3"/>
    <p:sldId id="312" r:id="rId4"/>
    <p:sldId id="300" r:id="rId5"/>
    <p:sldId id="309" r:id="rId6"/>
    <p:sldId id="305" r:id="rId7"/>
    <p:sldId id="311" r:id="rId8"/>
    <p:sldId id="313" r:id="rId9"/>
    <p:sldId id="310" r:id="rId10"/>
    <p:sldId id="302" r:id="rId11"/>
    <p:sldId id="299" r:id="rId12"/>
    <p:sldId id="314" r:id="rId13"/>
    <p:sldId id="318" r:id="rId14"/>
    <p:sldId id="315" r:id="rId15"/>
    <p:sldId id="317" r:id="rId16"/>
    <p:sldId id="304" r:id="rId17"/>
    <p:sldId id="320" r:id="rId18"/>
    <p:sldId id="316" r:id="rId19"/>
    <p:sldId id="30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  <p:cmAuthor id="2" name="Wouter Morren" initials="WM" lastIdx="4" clrIdx="1">
    <p:extLst>
      <p:ext uri="{19B8F6BF-5375-455C-9EA6-DF929625EA0E}">
        <p15:presenceInfo xmlns:p15="http://schemas.microsoft.com/office/powerpoint/2012/main" userId="6060eb15115396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2FC"/>
    <a:srgbClr val="2154AC"/>
    <a:srgbClr val="519A96"/>
    <a:srgbClr val="47958E"/>
    <a:srgbClr val="D6D4E1"/>
    <a:srgbClr val="24FFFF"/>
    <a:srgbClr val="469F95"/>
    <a:srgbClr val="71BEBA"/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86"/>
  </p:normalViewPr>
  <p:slideViewPr>
    <p:cSldViewPr snapToGrid="0" snapToObjects="1">
      <p:cViewPr>
        <p:scale>
          <a:sx n="100" d="100"/>
          <a:sy n="100" d="100"/>
        </p:scale>
        <p:origin x="792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1-07T14:11:48.199" idx="4">
    <p:pos x="5731" y="572"/>
    <p:text>Heavy enough for nuclear stability, but too light to form D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1-06T23:56:27.378" idx="1">
    <p:pos x="10" y="10"/>
    <p:text>sigma(DMp) S could improve fit of mass distribution in galaxies</p:text>
    <p:extLst>
      <p:ext uri="{C676402C-5697-4E1C-873F-D02D1690AC5C}">
        <p15:threadingInfo xmlns:p15="http://schemas.microsoft.com/office/powerpoint/2012/main" timeZoneBias="-60"/>
      </p:ext>
    </p:extLst>
  </p:cm>
  <p:cm authorId="2" dt="2024-11-07T14:09:26.413" idx="3">
    <p:pos x="1806" y="1646"/>
    <p:text>low mass NS with S core or higher mass NS with S layer.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5FC4307-AADB-BE47-352D-8E9764B34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542" y="2075542"/>
            <a:ext cx="2706915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-1"/>
            <a:ext cx="6024562" cy="636693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940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8632" y="4869770"/>
            <a:ext cx="1074737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650824"/>
            <a:ext cx="11376026" cy="549951"/>
          </a:xfrm>
        </p:spPr>
        <p:txBody>
          <a:bodyPr>
            <a:noAutofit/>
          </a:bodyPr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B4A7CD-041C-B2EA-8B83-3451E07EC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24" y="714489"/>
            <a:ext cx="2059046" cy="20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0"/>
            <a:ext cx="12192000" cy="637332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18162"/>
            <a:ext cx="4116387" cy="639468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915" y="6424993"/>
            <a:ext cx="17739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36B5EA5A-BC32-A742-B11B-8E7414D5B5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5352" y="6424993"/>
            <a:ext cx="67873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GB"/>
              <a:t>Wouter Morren | Sexaquarks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B0EED-0D00-C37F-0787-98F0B94C9550}"/>
              </a:ext>
            </a:extLst>
          </p:cNvPr>
          <p:cNvCxnSpPr>
            <a:cxnSpLocks/>
          </p:cNvCxnSpPr>
          <p:nvPr userDrawn="1"/>
        </p:nvCxnSpPr>
        <p:spPr>
          <a:xfrm>
            <a:off x="404070" y="6370802"/>
            <a:ext cx="1137994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2929EC-EE14-2FC5-158D-B07C2EFC934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4070" y="6439074"/>
            <a:ext cx="352448" cy="3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1.01334" TargetMode="External"/><Relationship Id="rId7" Type="http://schemas.openxmlformats.org/officeDocument/2006/relationships/hyperlink" Target="https://arxiv.org/abs/2306.03123" TargetMode="External"/><Relationship Id="rId2" Type="http://schemas.openxmlformats.org/officeDocument/2006/relationships/hyperlink" Target="https://lhcb-outreach.web.cern.ch/detecto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dimd.web.cern.ch/AFGQKyIDSiyHH1GNUlxM5w#Sexaquark-analyses" TargetMode="External"/><Relationship Id="rId5" Type="http://schemas.openxmlformats.org/officeDocument/2006/relationships/hyperlink" Target="https://www.nikhef.nl/~pkoppenb/particles.html" TargetMode="External"/><Relationship Id="rId4" Type="http://schemas.openxmlformats.org/officeDocument/2006/relationships/hyperlink" Target="https://indico.cern.ch/event/1469865/#32-sp-new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ownload wallpaper 1920x1080 hexagons, space, patterns full hd, hdtv ...">
            <a:extLst>
              <a:ext uri="{FF2B5EF4-FFF2-40B4-BE49-F238E27FC236}">
                <a16:creationId xmlns:a16="http://schemas.microsoft.com/office/drawing/2014/main" id="{0B34A9A4-7FF4-8843-DDA3-72FF511C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C55D0-EF65-5184-5180-70C748F9E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363" y="2789143"/>
            <a:ext cx="11376025" cy="2153265"/>
          </a:xfrm>
        </p:spPr>
        <p:txBody>
          <a:bodyPr/>
          <a:lstStyle/>
          <a:p>
            <a:r>
              <a:rPr lang="en-GB" dirty="0" err="1">
                <a:solidFill>
                  <a:srgbClr val="D6F2FC"/>
                </a:solidFill>
              </a:rPr>
              <a:t>Sexaquarks</a:t>
            </a:r>
            <a:r>
              <a:rPr lang="en-GB" dirty="0">
                <a:solidFill>
                  <a:srgbClr val="D6F2FC"/>
                </a:solidFill>
              </a:rPr>
              <a:t>: Quarks uniting to form Dark Matter at </a:t>
            </a:r>
            <a:r>
              <a:rPr lang="en-GB" dirty="0" err="1">
                <a:solidFill>
                  <a:srgbClr val="D6F2FC"/>
                </a:solidFill>
              </a:rPr>
              <a:t>LHCb</a:t>
            </a:r>
            <a:endParaRPr lang="en-GB" dirty="0">
              <a:solidFill>
                <a:srgbClr val="D6F2F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0DD35-25FE-650C-D3E7-DA9E47CBB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100" dirty="0">
                <a:solidFill>
                  <a:srgbClr val="2154AC"/>
                </a:solidFill>
              </a:rPr>
              <a:t>Wouter </a:t>
            </a:r>
            <a:r>
              <a:rPr lang="en-GB" sz="2100" dirty="0" err="1">
                <a:solidFill>
                  <a:srgbClr val="2154AC"/>
                </a:solidFill>
              </a:rPr>
              <a:t>Morren</a:t>
            </a:r>
            <a:endParaRPr lang="en-GB" sz="2100" dirty="0">
              <a:solidFill>
                <a:srgbClr val="2154AC"/>
              </a:solidFill>
            </a:endParaRPr>
          </a:p>
          <a:p>
            <a:r>
              <a:rPr lang="en-GB" sz="2100" b="0" dirty="0">
                <a:solidFill>
                  <a:srgbClr val="2154AC"/>
                </a:solidFill>
              </a:rPr>
              <a:t>8 November 2024</a:t>
            </a:r>
          </a:p>
        </p:txBody>
      </p:sp>
      <p:pic>
        <p:nvPicPr>
          <p:cNvPr id="1026" name="Picture 2" descr="Home - Nikhef">
            <a:extLst>
              <a:ext uri="{FF2B5EF4-FFF2-40B4-BE49-F238E27FC236}">
                <a16:creationId xmlns:a16="http://schemas.microsoft.com/office/drawing/2014/main" id="{D79365B2-3305-4CC1-C738-EDA5B456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19" y="1305789"/>
            <a:ext cx="2413935" cy="8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63FFA3-BEFD-7586-BC1B-C0019301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76" y="1167890"/>
            <a:ext cx="1831093" cy="11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50119A-0161-B71A-D6D6-A8C56537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71B31A-9D94-C57F-93C3-FF0EC9D5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F8B7CA-878D-C76E-8C82-A87286D6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9D30FF9-8841-94A5-6701-771262184851}"/>
              </a:ext>
            </a:extLst>
          </p:cNvPr>
          <p:cNvSpPr txBox="1">
            <a:spLocks/>
          </p:cNvSpPr>
          <p:nvPr/>
        </p:nvSpPr>
        <p:spPr>
          <a:xfrm>
            <a:off x="407989" y="373593"/>
            <a:ext cx="11376024" cy="1065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Annihilation vertices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id="{84339CC5-D4B3-F002-02D8-055596BEF2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87" y="1598658"/>
                <a:ext cx="5616575" cy="460851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/>
                  <a:buNone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23850" indent="-32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48000" indent="-32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7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72000" indent="-32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0" dirty="0"/>
                  <a:t>Showing simulated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/>
                  <a:t>annihilation vertices</a:t>
                </a:r>
              </a:p>
              <a:p>
                <a:r>
                  <a:rPr lang="en-GB" b="0" dirty="0"/>
                  <a:t>Even the vacuum RF box can be used</a:t>
                </a:r>
              </a:p>
              <a:p>
                <a:r>
                  <a:rPr lang="en-GB" b="0" dirty="0">
                    <a:sym typeface="Wingdings" panose="05000000000000000000" pitchFamily="2" charset="2"/>
                  </a:rPr>
                  <a:t> </a:t>
                </a:r>
                <a:r>
                  <a:rPr lang="en-GB" b="0" dirty="0"/>
                  <a:t>Add material selection</a:t>
                </a:r>
              </a:p>
              <a:p>
                <a:endParaRPr lang="en-GB" b="0" dirty="0"/>
              </a:p>
            </p:txBody>
          </p:sp>
        </mc:Choice>
        <mc:Fallback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id="{84339CC5-D4B3-F002-02D8-055596BE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7" y="1598658"/>
                <a:ext cx="5616575" cy="4608512"/>
              </a:xfrm>
              <a:prstGeom prst="rect">
                <a:avLst/>
              </a:prstGeom>
              <a:blipFill>
                <a:blip r:embed="rId2"/>
                <a:stretch>
                  <a:fillRect l="-1303" t="-15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>
            <a:extLst>
              <a:ext uri="{FF2B5EF4-FFF2-40B4-BE49-F238E27FC236}">
                <a16:creationId xmlns:a16="http://schemas.microsoft.com/office/drawing/2014/main" id="{DFCDEB10-0A2D-EDF6-BD79-72FC2E68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27" y="238539"/>
            <a:ext cx="5616573" cy="43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E9183F-10A2-210D-32A1-A9C5674E9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206" y="4255308"/>
            <a:ext cx="3776367" cy="19832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50D587-F919-4E2F-36AC-392496384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883" y="4282593"/>
            <a:ext cx="2069647" cy="19836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84BD43D-83D5-AF25-6DB7-6FE807266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60" y="4254934"/>
            <a:ext cx="3801368" cy="19836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7EC1EE6-50A2-734F-96E8-1099349276B2}"/>
              </a:ext>
            </a:extLst>
          </p:cNvPr>
          <p:cNvSpPr txBox="1"/>
          <p:nvPr/>
        </p:nvSpPr>
        <p:spPr>
          <a:xfrm>
            <a:off x="539782" y="4005594"/>
            <a:ext cx="37843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/>
              <a:t>Vertex Locator (VELO) &amp; RF box: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3185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30E2FB46-8081-1A30-A86D-0DECAD0B4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0" dirty="0"/>
                  <a:t>Started taking data with trigger line since late August</a:t>
                </a:r>
              </a:p>
              <a:p>
                <a:endParaRPr lang="en-GB" b="0" dirty="0"/>
              </a:p>
              <a:p>
                <a:r>
                  <a:rPr lang="en-GB" b="0" dirty="0"/>
                  <a:t>Found mass peak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acc>
                      <m:accPr>
                        <m:chr m:val="̅"/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b="0" dirty="0"/>
                  <a:t>)</a:t>
                </a:r>
              </a:p>
              <a:p>
                <a:r>
                  <a:rPr lang="en-GB" b="0" dirty="0"/>
                  <a:t>Useful for refining cuts</a:t>
                </a:r>
              </a:p>
              <a:p>
                <a:endParaRPr lang="en-GB" b="0" dirty="0"/>
              </a:p>
              <a:p>
                <a:r>
                  <a:rPr lang="en-GB" b="0" dirty="0"/>
                  <a:t>To be continued…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30E2FB46-8081-1A30-A86D-0DECAD0B4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58F07F47-457D-918C-8278-31721D28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data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A614D-82E5-07E4-E4A3-7D608DD5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EBC016-54A8-00FD-F625-62615A3B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23B99-B89C-8DA1-7113-E44D3C71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3B42FD9-1831-0DDF-319D-82F65E5D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584" y="4035119"/>
            <a:ext cx="4406900" cy="22995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AF564C-8C6E-74DB-A3A7-4F906B3F4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2572" y="4075587"/>
            <a:ext cx="2361012" cy="2262852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8C908E49-0079-353F-B927-A7A3BF85FE04}"/>
              </a:ext>
            </a:extLst>
          </p:cNvPr>
          <p:cNvGrpSpPr/>
          <p:nvPr/>
        </p:nvGrpSpPr>
        <p:grpSpPr>
          <a:xfrm>
            <a:off x="7602070" y="1663553"/>
            <a:ext cx="4589929" cy="2187816"/>
            <a:chOff x="7234128" y="1592263"/>
            <a:chExt cx="4957872" cy="2259106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2D39803-9614-C2F0-0C56-283675C2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445" r="6515" b="51634"/>
            <a:stretch/>
          </p:blipFill>
          <p:spPr>
            <a:xfrm>
              <a:off x="7234128" y="1592263"/>
              <a:ext cx="4957872" cy="2259106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0B1F4D0-00B0-253F-714F-6C98FAABEC36}"/>
                </a:ext>
              </a:extLst>
            </p:cNvPr>
            <p:cNvSpPr/>
            <p:nvPr/>
          </p:nvSpPr>
          <p:spPr>
            <a:xfrm>
              <a:off x="11448173" y="2063750"/>
              <a:ext cx="340627" cy="10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1D8509E-DED1-3807-4920-758893D02D41}"/>
                </a:ext>
              </a:extLst>
            </p:cNvPr>
            <p:cNvSpPr/>
            <p:nvPr/>
          </p:nvSpPr>
          <p:spPr>
            <a:xfrm>
              <a:off x="11443384" y="1796259"/>
              <a:ext cx="340627" cy="10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63612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B5A3328F-6020-1DEE-C820-E125D9714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0" dirty="0"/>
                  <a:t>Reconstruct mass of missing particle from all other particles:</a:t>
                </a:r>
              </a:p>
              <a:p>
                <a:pPr marL="342900" indent="-342900">
                  <a:buClr>
                    <a:schemeClr val="tx1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b="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b="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sym typeface="Wingdings" panose="05000000000000000000" pitchFamily="2" charset="2"/>
                  </a:rPr>
                  <a:t> We are here</a:t>
                </a:r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5840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en-GB" b="0" dirty="0"/>
                  <a:t>Background:</a:t>
                </a:r>
              </a:p>
              <a:p>
                <a:pPr marL="342900" indent="-3429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ΛΛ</m:t>
                    </m:r>
                    <m:acc>
                      <m:accPr>
                        <m:chr m:val="̅"/>
                        <m:ctrlP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GB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dirty="0">
                    <a:solidFill>
                      <a:schemeClr val="tx2"/>
                    </a:solidFill>
                  </a:rPr>
                  <a:t> </a:t>
                </a:r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GB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GB" b="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dirty="0">
                    <a:solidFill>
                      <a:srgbClr val="92D050"/>
                    </a:solidFill>
                  </a:rPr>
                  <a:t> </a:t>
                </a:r>
              </a:p>
              <a:p>
                <a:r>
                  <a:rPr lang="en-GB" b="0" dirty="0"/>
                  <a:t>Charge conjugate included</a:t>
                </a:r>
              </a:p>
              <a:p>
                <a:r>
                  <a:rPr lang="en-GB" b="0" dirty="0"/>
                  <a:t>Goal: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𝑆</m:t>
                    </m:r>
                    <m:acc>
                      <m:accPr>
                        <m:chr m:val="̅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GB" b="0" dirty="0"/>
              </a:p>
              <a:p>
                <a:endParaRPr lang="en-NL" b="0" dirty="0"/>
              </a:p>
            </p:txBody>
          </p:sp>
        </mc:Choice>
        <mc:Fallback xmlns="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B5A3328F-6020-1DEE-C820-E125D9714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69D3DD41-AF1E-A566-D9A7-6CAE034C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2: Missing momentum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C6120-73E3-6A03-28A4-760012C1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DDA12F-D69D-EC16-6654-D3A7F773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7108E3-B3F6-B7D8-37FA-72681B60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391A19-728A-ECB0-2185-D81AB6B3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15" y="421404"/>
            <a:ext cx="3592511" cy="30075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06044F-DB63-9B00-95CB-36B4A5EAA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09" y="3458968"/>
            <a:ext cx="4250592" cy="28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3339284-FBF1-4123-C66F-EB14ED9B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MSc Alex Doheny (finished):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Mass shape not understood, hard to assess if there is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Background source unknown and background search not fruitful yet</a:t>
            </a:r>
          </a:p>
          <a:p>
            <a:endParaRPr lang="en-GB" b="0" dirty="0"/>
          </a:p>
          <a:p>
            <a:r>
              <a:rPr lang="en-GB" b="0" dirty="0"/>
              <a:t>Niels </a:t>
            </a:r>
            <a:r>
              <a:rPr lang="en-GB" b="0" dirty="0" err="1"/>
              <a:t>Odijk</a:t>
            </a:r>
            <a:r>
              <a:rPr lang="en-GB" b="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Run 3: more data!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Looser selection cuts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Better understand background</a:t>
            </a:r>
          </a:p>
          <a:p>
            <a:endParaRPr lang="en-GB" b="0" dirty="0"/>
          </a:p>
          <a:p>
            <a:endParaRPr lang="en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71223F-6674-DBEC-03E7-E62AB9CC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F09A4C-826D-69B6-A358-B4156D02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9671F9-938B-B1DD-FA5F-392B0EEB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3AF23-86BC-E9DD-0F8A-87A5AEA9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929A99-BA29-3467-3EEC-620E699C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861" y="0"/>
            <a:ext cx="3221139" cy="321543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FF8D729-3367-B22F-E07B-40E8BF3A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59" y="3393856"/>
            <a:ext cx="2746548" cy="283924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90FCBE-4085-C601-B46C-25F41AC2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737" y="3368361"/>
            <a:ext cx="4009124" cy="27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3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76D146A2-1777-2F79-80DB-F483AC2D69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0" dirty="0"/>
                  <a:t>Advantages: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No need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bSup>
                  </m:oMath>
                </a14:m>
                <a:r>
                  <a:rPr lang="en-GB" b="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:r>
                  <a:rPr lang="en-GB" b="0" dirty="0"/>
                  <a:t>tagging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Clean sample</a:t>
                </a:r>
              </a:p>
              <a:p>
                <a:r>
                  <a:rPr lang="en-GB" b="0" dirty="0"/>
                  <a:t>Goal: cross section of S with matter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76D146A2-1777-2F79-80DB-F483AC2D6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FB87EB0A-5678-0EB4-2005-A12B0C2F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3: Why not both?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8E1FE2-A5EE-A16C-69A0-AF7B976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41CD3C-B115-034D-8B0A-4498BD3A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0A42F5-8229-3453-FD19-A01F8E11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Image tagged in memes,jokes,creepy pun hannibal - Imgflip">
            <a:extLst>
              <a:ext uri="{FF2B5EF4-FFF2-40B4-BE49-F238E27FC236}">
                <a16:creationId xmlns:a16="http://schemas.microsoft.com/office/drawing/2014/main" id="{4832B6B8-A5CC-8ED5-82D8-3E1D5B94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62" y="827116"/>
            <a:ext cx="3204038" cy="21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3370C5-24C2-9B5E-36AE-A2E4449E7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431" y="3275505"/>
            <a:ext cx="3888369" cy="26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9089AE8B-6D67-A9AB-5121-926A1B397E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0" dirty="0"/>
                  <a:t>To do: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>
                    <a:latin typeface="Cambria Math" panose="02040503050406030204" pitchFamily="18" charset="0"/>
                  </a:rPr>
                  <a:t>Find </a:t>
                </a:r>
                <a:r>
                  <a:rPr lang="en-GB" b="0" i="1" dirty="0">
                    <a:latin typeface="Cambria Math" panose="02040503050406030204" pitchFamily="18" charset="0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𝑆𝑋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DM?</a:t>
                </a:r>
                <a:endParaRPr lang="en-NL" b="0" dirty="0"/>
              </a:p>
            </p:txBody>
          </p:sp>
        </mc:Choice>
        <mc:Fallback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9089AE8B-6D67-A9AB-5121-926A1B397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B62D4BAA-AC1C-D171-ADC4-A87AE905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2D5F02-CD22-5DD1-DE68-CEA9972D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0AE86B-CE95-7CC5-9EAA-C5FB98A5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20900A-28C7-2D1C-15E3-B75FA428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E88753E-6FD6-ED5A-CCE5-1D75B5734D21}"/>
              </a:ext>
            </a:extLst>
          </p:cNvPr>
          <p:cNvGrpSpPr/>
          <p:nvPr/>
        </p:nvGrpSpPr>
        <p:grpSpPr>
          <a:xfrm>
            <a:off x="5485635" y="1592263"/>
            <a:ext cx="6303165" cy="4608512"/>
            <a:chOff x="5480846" y="1592263"/>
            <a:chExt cx="6303165" cy="4608512"/>
          </a:xfrm>
        </p:grpSpPr>
        <p:pic>
          <p:nvPicPr>
            <p:cNvPr id="7" name="Picture 2" descr="What do we want? Procrastination! When do we want it? Later! - What Do ...">
              <a:extLst>
                <a:ext uri="{FF2B5EF4-FFF2-40B4-BE49-F238E27FC236}">
                  <a16:creationId xmlns:a16="http://schemas.microsoft.com/office/drawing/2014/main" id="{61B164A0-0E5C-3D78-8587-D815B3297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16" r="310"/>
            <a:stretch/>
          </p:blipFill>
          <p:spPr bwMode="auto">
            <a:xfrm>
              <a:off x="5480846" y="1592263"/>
              <a:ext cx="6303165" cy="46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FEC4031-7D24-3110-B69B-7D91C2A6C931}"/>
                </a:ext>
              </a:extLst>
            </p:cNvPr>
            <p:cNvSpPr/>
            <p:nvPr/>
          </p:nvSpPr>
          <p:spPr>
            <a:xfrm>
              <a:off x="9268060" y="1601114"/>
              <a:ext cx="1960139" cy="46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3378C291-977A-D6D3-3E81-34FE1F5F7A82}"/>
                </a:ext>
              </a:extLst>
            </p:cNvPr>
            <p:cNvSpPr txBox="1"/>
            <p:nvPr/>
          </p:nvSpPr>
          <p:spPr>
            <a:xfrm>
              <a:off x="9751553" y="1612294"/>
              <a:ext cx="20324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600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Sexaquarks</a:t>
              </a:r>
              <a:r>
                <a:rPr lang="en-GB" sz="14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!</a:t>
              </a:r>
              <a:endParaRPr lang="en-NL" sz="1400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41440CC-74A3-2BDC-34B1-609AD0BFED77}"/>
                </a:ext>
              </a:extLst>
            </p:cNvPr>
            <p:cNvSpPr/>
            <p:nvPr/>
          </p:nvSpPr>
          <p:spPr>
            <a:xfrm>
              <a:off x="9160620" y="3947127"/>
              <a:ext cx="2175017" cy="46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CD523A0C-E774-568B-4399-7FC2050640B6}"/>
                </a:ext>
              </a:extLst>
            </p:cNvPr>
            <p:cNvSpPr txBox="1"/>
            <p:nvPr/>
          </p:nvSpPr>
          <p:spPr>
            <a:xfrm>
              <a:off x="8794376" y="3947127"/>
              <a:ext cx="265379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Using detector interactions and missing momentum</a:t>
              </a:r>
              <a:r>
                <a:rPr lang="en-GB" sz="14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!</a:t>
              </a:r>
              <a:endParaRPr lang="en-NL" sz="1400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82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ownload wallpaper 1920x1080 hexagons, space, patterns full hd, hdtv ...">
            <a:extLst>
              <a:ext uri="{FF2B5EF4-FFF2-40B4-BE49-F238E27FC236}">
                <a16:creationId xmlns:a16="http://schemas.microsoft.com/office/drawing/2014/main" id="{C283A4B0-F388-2E5F-6A3C-E05A553F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3443D4-921A-50E8-29E5-982324888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D6F2FC"/>
                </a:solidFill>
              </a:rPr>
              <a:t>Thanks!</a:t>
            </a:r>
            <a:endParaRPr lang="en-NL" dirty="0">
              <a:solidFill>
                <a:srgbClr val="D6F2FC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6B8E3C-F483-8C59-8255-C14141D81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D6F2FC"/>
                </a:solidFill>
              </a:rPr>
              <a:t>And stay tuned…</a:t>
            </a:r>
            <a:endParaRPr lang="en-NL" dirty="0">
              <a:solidFill>
                <a:srgbClr val="D6F2FC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BC6B7-6D22-5E86-4C20-8941987F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894C5E-0983-C73D-9ADC-9FCAF7AB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1E252B-320B-0A61-B579-E1190331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3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E19EFF9-D3FC-B145-4B9A-5F831FBD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LHCb</a:t>
            </a:r>
            <a:r>
              <a:rPr lang="en-GB" b="0" dirty="0"/>
              <a:t>. (n.d.). </a:t>
            </a:r>
            <a:r>
              <a:rPr lang="en-GB" b="0" i="1" dirty="0"/>
              <a:t>The </a:t>
            </a:r>
            <a:r>
              <a:rPr lang="en-GB" b="0" i="1" dirty="0" err="1"/>
              <a:t>LHCb</a:t>
            </a:r>
            <a:r>
              <a:rPr lang="en-GB" b="0" i="1" dirty="0"/>
              <a:t> Detector</a:t>
            </a:r>
            <a:r>
              <a:rPr lang="en-GB" b="0" dirty="0"/>
              <a:t>. </a:t>
            </a:r>
            <a:r>
              <a:rPr lang="en-GB" b="0" dirty="0">
                <a:hlinkClick r:id="rId2"/>
              </a:rPr>
              <a:t>https://lhcb-outreach.web.cern.ch/detector/</a:t>
            </a:r>
            <a:r>
              <a:rPr lang="en-GB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Farrar, G. R. (2022, January 4). </a:t>
            </a:r>
            <a:r>
              <a:rPr lang="en-GB" b="0" i="1" dirty="0"/>
              <a:t>A Stable </a:t>
            </a:r>
            <a:r>
              <a:rPr lang="en-GB" b="0" i="1" dirty="0" err="1"/>
              <a:t>Sexaquark</a:t>
            </a:r>
            <a:r>
              <a:rPr lang="en-GB" b="0" i="1" dirty="0"/>
              <a:t>: Overview and discovery strategies. </a:t>
            </a:r>
            <a:r>
              <a:rPr lang="en-GB" b="0" dirty="0"/>
              <a:t>arXiv.org. </a:t>
            </a:r>
            <a:r>
              <a:rPr lang="en-GB" b="0" dirty="0">
                <a:hlinkClick r:id="rId3"/>
              </a:rPr>
              <a:t>https://arxiv.org/abs/2201.01334</a:t>
            </a:r>
            <a:r>
              <a:rPr lang="en-GB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Doheny, A. (2024, August 23). </a:t>
            </a:r>
            <a:r>
              <a:rPr lang="en-GB" b="0" i="1" dirty="0"/>
              <a:t>Searching for </a:t>
            </a:r>
            <a:r>
              <a:rPr lang="en-GB" b="0" i="1" dirty="0" err="1"/>
              <a:t>Sexaquarks</a:t>
            </a:r>
            <a:r>
              <a:rPr lang="en-GB" b="0" i="1" dirty="0"/>
              <a:t> in </a:t>
            </a:r>
            <a:r>
              <a:rPr lang="en-GB" b="0" i="1" dirty="0" err="1"/>
              <a:t>Ξb</a:t>
            </a:r>
            <a:r>
              <a:rPr lang="en-GB" b="0" i="1" dirty="0"/>
              <a:t> decays at </a:t>
            </a:r>
            <a:r>
              <a:rPr lang="en-GB" b="0" i="1" dirty="0" err="1"/>
              <a:t>LHCb</a:t>
            </a:r>
            <a:r>
              <a:rPr lang="en-GB" b="0" i="1" dirty="0"/>
              <a:t>.</a:t>
            </a:r>
            <a:r>
              <a:rPr lang="en-GB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LHCb</a:t>
            </a:r>
            <a:r>
              <a:rPr lang="en-GB" b="0" dirty="0"/>
              <a:t> Collaboration. (2024, October 22) </a:t>
            </a:r>
            <a:r>
              <a:rPr lang="en-GB" b="0" i="1" dirty="0"/>
              <a:t>SP news. </a:t>
            </a:r>
            <a:r>
              <a:rPr lang="en-GB" b="0" dirty="0">
                <a:hlinkClick r:id="rId4"/>
              </a:rPr>
              <a:t>https://indico.cern.ch/event/1469865/#32-sp-news</a:t>
            </a:r>
            <a:r>
              <a:rPr lang="en-GB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Koppenburg</a:t>
            </a:r>
            <a:r>
              <a:rPr lang="en-GB" b="0" dirty="0"/>
              <a:t>, P. (2024, September 25). </a:t>
            </a:r>
            <a:r>
              <a:rPr lang="en-GB" b="0" i="1" dirty="0"/>
              <a:t>New particles discovered at the LHC. </a:t>
            </a:r>
            <a:r>
              <a:rPr lang="en-GB" b="0" dirty="0">
                <a:hlinkClick r:id="rId5"/>
              </a:rPr>
              <a:t>https://www.nikhef.nl/~pkoppenb/particles.html</a:t>
            </a:r>
            <a:r>
              <a:rPr lang="en-GB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Eckstein, E. (2024, September) </a:t>
            </a:r>
            <a:r>
              <a:rPr lang="en-GB" b="0" dirty="0" err="1"/>
              <a:t>Sexaquark</a:t>
            </a:r>
            <a:r>
              <a:rPr lang="en-GB" b="0" dirty="0"/>
              <a:t> analyses. </a:t>
            </a:r>
            <a:r>
              <a:rPr lang="en-GB" b="0" dirty="0">
                <a:hlinkClick r:id="rId6"/>
              </a:rPr>
              <a:t>https://codimd.web.cern.ch/AFGQKyIDSiyHH1GNUlxM5w#Sexaquark-analyses</a:t>
            </a:r>
            <a:r>
              <a:rPr lang="en-GB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Farrar, G. R., &amp; Wang, Z. (2023, June 5). Constraints on long-lived di-baryons and di-baryonic dark matter. arXiv.org. </a:t>
            </a:r>
            <a:r>
              <a:rPr lang="en-GB" b="0" dirty="0">
                <a:hlinkClick r:id="rId7"/>
              </a:rPr>
              <a:t>https://arxiv.org/abs/2306.03123</a:t>
            </a:r>
            <a:r>
              <a:rPr lang="en-GB" b="0" dirty="0"/>
              <a:t> </a:t>
            </a:r>
          </a:p>
          <a:p>
            <a:endParaRPr lang="en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FC34DB-B06B-7AC0-A5B4-E1BB668F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65739E-2C8E-B616-FDFB-54DD0DB9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468A76-EDA7-0D4A-028F-80746130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0B3449-DF68-F37C-4AA0-CF85381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8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EBF64-AA31-EAE3-8FAE-FE2B48C20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Back-up slides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6D87F6-3710-1E82-7B61-3B4732105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125F79-3320-0520-E737-514C0A65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37BF4-0C66-2E5D-2C34-434A1CA8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6E2F81-7B29-D519-1E9D-9EEE1065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5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AA1B2E59-828E-751D-5882-A2939F786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0" dirty="0"/>
                  <a:t>For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,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 are: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=1382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b="0" dirty="0"/>
                  <a:t>, else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sym typeface="Wingdings" panose="05000000000000000000" pitchFamily="2" charset="2"/>
                  </a:rPr>
                  <a:t> </a:t>
                </a:r>
                <a:r>
                  <a:rPr lang="en-GB" b="0" dirty="0"/>
                  <a:t>unstable nuclei &amp; neutron stars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1382 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b="0" dirty="0"/>
                  <a:t> unlikely, else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𝑆𝑋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sym typeface="Wingdings" panose="05000000000000000000" pitchFamily="2" charset="2"/>
                  </a:rPr>
                  <a:t></a:t>
                </a:r>
                <a:r>
                  <a:rPr lang="en-GB" b="0" dirty="0"/>
                  <a:t> unstable nuclei </a:t>
                </a:r>
                <a:r>
                  <a:rPr lang="en-GB" b="0" dirty="0">
                    <a:sym typeface="Wingdings" panose="05000000000000000000" pitchFamily="2" charset="2"/>
                  </a:rPr>
                  <a:t>(S fully stable)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1875.1=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=1876.1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b="0" dirty="0"/>
                  <a:t> (S stable)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1876=2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=2055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𝑁𝑁𝑋</m:t>
                    </m:r>
                  </m:oMath>
                </a14:m>
                <a:r>
                  <a:rPr lang="en-GB" b="0" dirty="0"/>
                  <a:t> possible (S </a:t>
                </a:r>
                <a:r>
                  <a:rPr lang="en-GB" b="0" dirty="0" err="1"/>
                  <a:t>cosm</a:t>
                </a:r>
                <a:r>
                  <a:rPr lang="en-GB" b="0" dirty="0"/>
                  <a:t>. stable)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Λ</m:t>
                    </m:r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GB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𝑆𝑋</m:t>
                    </m:r>
                  </m:oMath>
                </a14:m>
                <a:r>
                  <a:rPr lang="en-GB" b="0" dirty="0"/>
                  <a:t> possible (unstable)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GB" b="0" dirty="0">
                    <a:sym typeface="Wingdings" panose="05000000000000000000" pitchFamily="2" charset="2"/>
                  </a:rPr>
                  <a:t> S unbound broad resonance</a:t>
                </a:r>
              </a:p>
              <a:p>
                <a:endParaRPr lang="en-GB" b="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b="0" dirty="0">
                    <a:sym typeface="Wingdings" panose="05000000000000000000" pitchFamily="2" charset="2"/>
                  </a:rPr>
                  <a:t> Look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1875.1&lt;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&lt;2055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MeV</m:t>
                    </m:r>
                  </m:oMath>
                </a14:m>
                <a:endParaRPr lang="en-NL" b="0" dirty="0"/>
              </a:p>
            </p:txBody>
          </p:sp>
        </mc:Choice>
        <mc:Fallback xmlns="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AA1B2E59-828E-751D-5882-A2939F786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E4826E78-816C-D231-4757-389DB03B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C6747E-54C6-4F71-1956-E47215F5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383DA7-80AB-AE80-F225-668A1042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D4A6F6-6F38-2475-EE7F-B06E0A76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00B23F-3D47-559D-E312-219301DA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30" y="4108869"/>
            <a:ext cx="3468980" cy="22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A4DC6-5804-C0E9-66F9-11B8DC12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75" y="1368045"/>
            <a:ext cx="54959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5874E9E-02C6-79CD-5F8E-19D2C959831A}"/>
              </a:ext>
            </a:extLst>
          </p:cNvPr>
          <p:cNvSpPr/>
          <p:nvPr/>
        </p:nvSpPr>
        <p:spPr>
          <a:xfrm rot="21108824">
            <a:off x="8699952" y="3891425"/>
            <a:ext cx="2351771" cy="912114"/>
          </a:xfrm>
          <a:prstGeom prst="rect">
            <a:avLst/>
          </a:prstGeom>
          <a:solidFill>
            <a:srgbClr val="D6D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E2FB46-8081-1A30-A86D-0DECAD0B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What!?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How?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dirty="0"/>
              <a:t>Interaction with detector material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dirty="0"/>
              <a:t>Missing momentum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dirty="0"/>
              <a:t>Why not both?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F07F47-457D-918C-8278-31721D28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A614D-82E5-07E4-E4A3-7D608DD5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EBC016-54A8-00FD-F625-62615A3B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23B99-B89C-8DA1-7113-E44D3C71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48BA93-F300-747D-21B6-27B18D1358A6}"/>
              </a:ext>
            </a:extLst>
          </p:cNvPr>
          <p:cNvSpPr txBox="1"/>
          <p:nvPr/>
        </p:nvSpPr>
        <p:spPr>
          <a:xfrm rot="21229805">
            <a:off x="8988380" y="3909946"/>
            <a:ext cx="19154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Dark Matter is a baryon</a:t>
            </a:r>
            <a:endParaRPr lang="en-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90296-BF47-9663-1C1C-6260512C6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What!?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7ED029-A085-F90A-918A-960C79386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4A1D0B-4391-4E80-7D5E-596C6B32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4384BA-B063-8DA0-5E24-FA54CE78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3BEA20-4B6F-4A73-DFCE-8D203912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What do we want? Procrastination! When do we want it? Later! - What Do ...">
            <a:extLst>
              <a:ext uri="{FF2B5EF4-FFF2-40B4-BE49-F238E27FC236}">
                <a16:creationId xmlns:a16="http://schemas.microsoft.com/office/drawing/2014/main" id="{BA94683B-72BA-7ABD-8251-8031D7AB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891"/>
          <a:stretch/>
        </p:blipFill>
        <p:spPr bwMode="auto">
          <a:xfrm>
            <a:off x="4244856" y="3429000"/>
            <a:ext cx="3702288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4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605036-F68A-CD51-EFDC-3B3F6446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9EF875-F82A-8510-FEBF-3EDE6934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8C5A32-382F-A4CD-4181-406307DE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jdelijke aanduiding voor inhoud 1">
                <a:extLst>
                  <a:ext uri="{FF2B5EF4-FFF2-40B4-BE49-F238E27FC236}">
                    <a16:creationId xmlns:a16="http://schemas.microsoft.com/office/drawing/2014/main" id="{8F79F830-A61F-D43B-E1E9-78DEE1B47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89" y="1592263"/>
                <a:ext cx="11376024" cy="460851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/>
                  <a:buNone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23850" indent="-32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48000" indent="-32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7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72000" indent="-324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ix quarks: </a:t>
                </a:r>
                <a:r>
                  <a:rPr lang="en-GB" b="0" i="1" dirty="0" err="1"/>
                  <a:t>uudd</a:t>
                </a:r>
                <a:r>
                  <a:rPr lang="en-GB" i="1" dirty="0" err="1">
                    <a:solidFill>
                      <a:schemeClr val="tx1"/>
                    </a:solidFill>
                  </a:rPr>
                  <a:t>ss</a:t>
                </a:r>
                <a:endParaRPr lang="en-GB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trangeness </a:t>
                </a: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=-2</a:t>
                </a:r>
                <a:endParaRPr lang="en-GB" i="1" dirty="0"/>
              </a:p>
              <a:p>
                <a:pPr marL="342900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U(3)</a:t>
                </a:r>
                <a:r>
                  <a:rPr lang="en-GB" b="0" baseline="-25000" dirty="0"/>
                  <a:t>c </a:t>
                </a:r>
                <a:r>
                  <a:rPr lang="en-GB" b="0" dirty="0"/>
                  <a:t>x </a:t>
                </a:r>
                <a:r>
                  <a:rPr lang="en-GB" b="1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U(3)</a:t>
                </a:r>
                <a:r>
                  <a:rPr lang="en-GB" b="0" baseline="-25000" dirty="0"/>
                  <a:t>f </a:t>
                </a:r>
                <a:r>
                  <a:rPr lang="en-GB" b="0" dirty="0"/>
                  <a:t>x </a:t>
                </a: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U(2)</a:t>
                </a:r>
                <a:r>
                  <a:rPr lang="en-GB" b="0" baseline="-25000" dirty="0"/>
                  <a:t>s</a:t>
                </a:r>
                <a:r>
                  <a:rPr lang="en-GB" baseline="-25000" dirty="0"/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inglet </a:t>
                </a:r>
                <a:r>
                  <a:rPr lang="en-GB" b="0" dirty="0">
                    <a:sym typeface="Wingdings" panose="05000000000000000000" pitchFamily="2" charset="2"/>
                  </a:rPr>
                  <a:t> deeply bound</a:t>
                </a:r>
                <a:endParaRPr lang="en-GB" b="0" dirty="0"/>
              </a:p>
              <a:p>
                <a:pPr marL="666750" lvl="1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b="0" dirty="0"/>
                  <a:t>Flavourless: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b="0" dirty="0"/>
                  <a:t> limit </a:t>
                </a:r>
                <a:r>
                  <a:rPr lang="en-GB" dirty="0">
                    <a:sym typeface="Wingdings" panose="05000000000000000000" pitchFamily="2" charset="2"/>
                  </a:rPr>
                  <a:t> n</a:t>
                </a:r>
                <a:r>
                  <a:rPr lang="en-GB" dirty="0"/>
                  <a:t>o pion cloud </a:t>
                </a:r>
                <a:r>
                  <a:rPr lang="en-GB" dirty="0">
                    <a:sym typeface="Wingdings" panose="05000000000000000000" pitchFamily="2" charset="2"/>
                  </a:rPr>
                  <a:t> c</a:t>
                </a:r>
                <a:r>
                  <a:rPr lang="en-GB" dirty="0"/>
                  <a:t>ompact</a:t>
                </a:r>
                <a:endParaRPr lang="en-GB" b="0" dirty="0"/>
              </a:p>
              <a:p>
                <a:pPr marL="666750" lvl="1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b="0" dirty="0"/>
                  <a:t>Colourless: </a:t>
                </a:r>
                <a:r>
                  <a:rPr lang="en-GB" b="0" i="1" dirty="0" err="1"/>
                  <a:t>rgbrgb</a:t>
                </a:r>
                <a:r>
                  <a:rPr lang="en-GB" b="0" dirty="0"/>
                  <a:t> </a:t>
                </a:r>
              </a:p>
              <a:p>
                <a:pPr marL="666750" lvl="1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/>
                  <a:t>Neutral: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2∗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−4∗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666750" lvl="1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pinless </a:t>
                </a:r>
                <a:r>
                  <a:rPr lang="en-GB" b="1" dirty="0">
                    <a:solidFill>
                      <a:schemeClr val="tx1"/>
                    </a:solidFill>
                  </a:rPr>
                  <a:t>s</a:t>
                </a:r>
                <a:r>
                  <a:rPr lang="en-GB" dirty="0"/>
                  <a:t>calar</a:t>
                </a:r>
                <a:r>
                  <a:rPr lang="en-GB" b="0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GB" b="0" dirty="0"/>
              </a:p>
              <a:p>
                <a:pPr marL="342900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b="0" dirty="0"/>
                  <a:t>ymmetric spatial wavefunction </a:t>
                </a:r>
                <a:r>
                  <a:rPr lang="en-GB" b="0" dirty="0">
                    <a:sym typeface="Wingdings" panose="05000000000000000000" pitchFamily="2" charset="2"/>
                  </a:rPr>
                  <a:t> </a:t>
                </a:r>
                <a:r>
                  <a:rPr lang="en-GB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GB" b="0" dirty="0">
                    <a:sym typeface="Wingdings" panose="05000000000000000000" pitchFamily="2" charset="2"/>
                  </a:rPr>
                  <a:t>mall charge radius</a:t>
                </a:r>
                <a:endParaRPr lang="en-GB" b="0" dirty="0"/>
              </a:p>
              <a:p>
                <a:pPr marL="342900" indent="-342900">
                  <a:buClr>
                    <a:schemeClr val="bg2">
                      <a:lumMod val="1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GB" b="0" dirty="0">
                    <a:sym typeface="Wingdings" panose="05000000000000000000" pitchFamily="2" charset="2"/>
                  </a:rPr>
                  <a:t>table?</a:t>
                </a:r>
              </a:p>
              <a:p>
                <a:endParaRPr lang="en-GB" b="0" dirty="0"/>
              </a:p>
            </p:txBody>
          </p:sp>
        </mc:Choice>
        <mc:Fallback>
          <p:sp>
            <p:nvSpPr>
              <p:cNvPr id="5" name="Tijdelijke aanduiding voor inhoud 1">
                <a:extLst>
                  <a:ext uri="{FF2B5EF4-FFF2-40B4-BE49-F238E27FC236}">
                    <a16:creationId xmlns:a16="http://schemas.microsoft.com/office/drawing/2014/main" id="{8F79F830-A61F-D43B-E1E9-78DEE1B47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9" y="1592263"/>
                <a:ext cx="11376024" cy="4608512"/>
              </a:xfrm>
              <a:prstGeom prst="rect">
                <a:avLst/>
              </a:prstGeom>
              <a:blipFill>
                <a:blip r:embed="rId2"/>
                <a:stretch>
                  <a:fillRect l="-536" t="-15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2">
            <a:extLst>
              <a:ext uri="{FF2B5EF4-FFF2-40B4-BE49-F238E27FC236}">
                <a16:creationId xmlns:a16="http://schemas.microsoft.com/office/drawing/2014/main" id="{227B2724-2BEF-384D-9317-0D730D71C8D3}"/>
              </a:ext>
            </a:extLst>
          </p:cNvPr>
          <p:cNvSpPr txBox="1">
            <a:spLocks/>
          </p:cNvSpPr>
          <p:nvPr/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Sexaquark</a:t>
            </a:r>
            <a:r>
              <a:rPr lang="en-GB" dirty="0"/>
              <a:t> (</a:t>
            </a:r>
            <a:r>
              <a:rPr lang="en-GB" i="1" dirty="0"/>
              <a:t>S</a:t>
            </a:r>
            <a:r>
              <a:rPr lang="en-GB" dirty="0"/>
              <a:t>)</a:t>
            </a:r>
          </a:p>
        </p:txBody>
      </p:sp>
      <p:pic>
        <p:nvPicPr>
          <p:cNvPr id="12" name="Picture 2" descr="Sexaquark! - Walkabout the Galaxy">
            <a:extLst>
              <a:ext uri="{FF2B5EF4-FFF2-40B4-BE49-F238E27FC236}">
                <a16:creationId xmlns:a16="http://schemas.microsoft.com/office/drawing/2014/main" id="{A0716ED5-AE11-7084-E000-2DA3E685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876" y="1592263"/>
            <a:ext cx="2804084" cy="28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3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2D9D-F039-B380-9574-F5C6B223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780D1007-A55B-346F-1482-16B8A223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78" y="1592996"/>
            <a:ext cx="7551916" cy="4791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9896ECFB-F0E9-26FF-98D9-B10071773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0" dirty="0"/>
                  <a:t>For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, </a:t>
                </a:r>
                <a:r>
                  <a:rPr lang="en-GB" b="0" dirty="0"/>
                  <a:t>possible</a:t>
                </a:r>
                <a:r>
                  <a:rPr lang="en-GB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 </a:t>
                </a:r>
                <a:r>
                  <a:rPr lang="en-GB" b="0" dirty="0"/>
                  <a:t>are:</a:t>
                </a:r>
              </a:p>
              <a:p>
                <a:pPr marL="0" indent="0">
                  <a:buNone/>
                </a:pPr>
                <a:r>
                  <a:rPr lang="en-GB" b="0" dirty="0"/>
                  <a:t>Theory predicts 1.2 - 2.23 GeV</a:t>
                </a:r>
                <a:endParaRPr lang="en-GB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b="0" dirty="0">
                    <a:sym typeface="Wingdings" panose="05000000000000000000" pitchFamily="2" charset="2"/>
                  </a:rPr>
                  <a:t>Look for: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1875.1&lt;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𝑆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&lt;2055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MeV</m:t>
                      </m:r>
                    </m:oMath>
                  </m:oMathPara>
                </a14:m>
                <a:endParaRPr lang="en-NL" b="0" dirty="0"/>
              </a:p>
            </p:txBody>
          </p:sp>
        </mc:Choice>
        <mc:Fallback xmlns="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9896ECFB-F0E9-26FF-98D9-B10071773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F0958E7E-36A8-B2D5-F40E-D18DA811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&amp; stability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901A99-783C-36B6-6D41-B0E8CD05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D9C134-6A64-5162-BAB3-3F94B127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Wouter Morren | </a:t>
            </a:r>
            <a:r>
              <a:rPr lang="en-GB" dirty="0" err="1"/>
              <a:t>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CE1370-0052-C4C5-360F-EA3A20EE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0FB91BE-CEB0-38B1-8E75-F083CD085E02}"/>
              </a:ext>
            </a:extLst>
          </p:cNvPr>
          <p:cNvSpPr txBox="1"/>
          <p:nvPr/>
        </p:nvSpPr>
        <p:spPr>
          <a:xfrm>
            <a:off x="4324331" y="2323190"/>
            <a:ext cx="106669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>
                <a:solidFill>
                  <a:schemeClr val="tx2"/>
                </a:solidFill>
              </a:rPr>
              <a:t>Unstable nuclei &amp; neutron stars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F9898E6-BFBC-706D-1858-60EFC4379B2C}"/>
              </a:ext>
            </a:extLst>
          </p:cNvPr>
          <p:cNvSpPr txBox="1"/>
          <p:nvPr/>
        </p:nvSpPr>
        <p:spPr>
          <a:xfrm>
            <a:off x="6260032" y="2323190"/>
            <a:ext cx="10666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>
                <a:solidFill>
                  <a:schemeClr val="tx2"/>
                </a:solidFill>
              </a:rPr>
              <a:t>Unstable nuclei</a:t>
            </a:r>
            <a:endParaRPr lang="en-NL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633A0F7-630D-47A5-854F-2E8EFF278E5D}"/>
                  </a:ext>
                </a:extLst>
              </p:cNvPr>
              <p:cNvSpPr txBox="1"/>
              <p:nvPr/>
            </p:nvSpPr>
            <p:spPr>
              <a:xfrm>
                <a:off x="3910519" y="906464"/>
                <a:ext cx="7537653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1875.1</m:t>
                    </m:r>
                    <m: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=1876.1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19A96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solidFill>
                          <a:srgbClr val="519A9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rgbClr val="519A96"/>
                        </a:solidFill>
                        <a:latin typeface="Cambria Math" panose="02040503050406030204" pitchFamily="18" charset="0"/>
                      </a:rPr>
                      <m:t>𝑆𝑋</m:t>
                    </m:r>
                  </m:oMath>
                </a14:m>
                <a:r>
                  <a:rPr lang="en-GB" dirty="0"/>
                  <a:t> (S stable)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633A0F7-630D-47A5-854F-2E8EFF278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19" y="906464"/>
                <a:ext cx="7537653" cy="276999"/>
              </a:xfrm>
              <a:prstGeom prst="rect">
                <a:avLst/>
              </a:prstGeom>
              <a:blipFill>
                <a:blip r:embed="rId4"/>
                <a:stretch>
                  <a:fillRect l="-1049" t="-25532" r="-1049" b="-468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5A25205-7050-B618-AC8B-E7B576883C22}"/>
              </a:ext>
            </a:extLst>
          </p:cNvPr>
          <p:cNvCxnSpPr>
            <a:cxnSpLocks/>
          </p:cNvCxnSpPr>
          <p:nvPr/>
        </p:nvCxnSpPr>
        <p:spPr>
          <a:xfrm>
            <a:off x="7153072" y="1183463"/>
            <a:ext cx="985674" cy="953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7C8CB04-6BD8-441D-E484-B68B271528B6}"/>
              </a:ext>
            </a:extLst>
          </p:cNvPr>
          <p:cNvSpPr txBox="1"/>
          <p:nvPr/>
        </p:nvSpPr>
        <p:spPr>
          <a:xfrm>
            <a:off x="6956302" y="5253639"/>
            <a:ext cx="12512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/>
              <a:t>S stable </a:t>
            </a:r>
            <a:r>
              <a:rPr lang="en-GB" dirty="0">
                <a:sym typeface="Wingdings" panose="05000000000000000000" pitchFamily="2" charset="2"/>
              </a:rPr>
              <a:t></a:t>
            </a:r>
            <a:endParaRPr lang="en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BFE12C6-172A-9618-4EB2-A46C2585FBF3}"/>
              </a:ext>
            </a:extLst>
          </p:cNvPr>
          <p:cNvSpPr txBox="1"/>
          <p:nvPr/>
        </p:nvSpPr>
        <p:spPr>
          <a:xfrm>
            <a:off x="8255872" y="4983515"/>
            <a:ext cx="10256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/>
              <a:t>S </a:t>
            </a:r>
            <a:r>
              <a:rPr lang="en-GB" dirty="0" err="1"/>
              <a:t>cosm</a:t>
            </a:r>
            <a:r>
              <a:rPr lang="en-GB" dirty="0"/>
              <a:t>. stable </a:t>
            </a:r>
            <a:endParaRPr lang="en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07B1DEA-81D5-D14A-531A-BE6ADA338D21}"/>
              </a:ext>
            </a:extLst>
          </p:cNvPr>
          <p:cNvSpPr txBox="1"/>
          <p:nvPr/>
        </p:nvSpPr>
        <p:spPr>
          <a:xfrm>
            <a:off x="9203933" y="5261509"/>
            <a:ext cx="13438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S unstable</a:t>
            </a:r>
            <a:endParaRPr lang="en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D520051-349F-9252-BE17-71CF9C2F2521}"/>
              </a:ext>
            </a:extLst>
          </p:cNvPr>
          <p:cNvSpPr txBox="1"/>
          <p:nvPr/>
        </p:nvSpPr>
        <p:spPr>
          <a:xfrm>
            <a:off x="10216529" y="3293215"/>
            <a:ext cx="12316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>
                <a:solidFill>
                  <a:schemeClr val="tx2"/>
                </a:solidFill>
              </a:rPr>
              <a:t>Resonance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45B8244-006F-A540-19E2-807FAB248CBE}"/>
              </a:ext>
            </a:extLst>
          </p:cNvPr>
          <p:cNvSpPr/>
          <p:nvPr/>
        </p:nvSpPr>
        <p:spPr>
          <a:xfrm>
            <a:off x="8138746" y="2136508"/>
            <a:ext cx="1016901" cy="340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64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8A1EC018-6BD3-3490-1294-4E8A69997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b="0" dirty="0"/>
                  <a:t>It could: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(Partially) explain DM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Resolve the muon g-2 anomaly (if it still is one)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Mean low mass Neutron stars have </a:t>
                </a:r>
                <a:r>
                  <a:rPr lang="en-GB" b="0" i="1" dirty="0"/>
                  <a:t>S</a:t>
                </a:r>
                <a:r>
                  <a:rPr lang="en-GB" b="0" dirty="0"/>
                  <a:t> core or layer</a:t>
                </a:r>
              </a:p>
              <a:p>
                <a:r>
                  <a:rPr lang="en-GB" b="0" dirty="0"/>
                  <a:t>Many unknowns (detectability &amp; </a:t>
                </a:r>
                <a:r>
                  <a:rPr lang="en-GB" b="0"/>
                  <a:t>abundacy):</a:t>
                </a:r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 </a:t>
                </a:r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𝑆𝑋</m:t>
                        </m:r>
                      </m:e>
                    </m:d>
                  </m:oMath>
                </a14:m>
                <a:r>
                  <a:rPr lang="en-GB" b="0" dirty="0"/>
                  <a:t> production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b="0" dirty="0"/>
                  <a:t> &amp;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GB" b="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𝑆𝑏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/>
                  <a:t> annihilation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b="0" dirty="0"/>
                  <a:t> scattering from polarisation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≈0.2−0.3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</m:t>
                    </m:r>
                  </m:oMath>
                </a14:m>
                <a:r>
                  <a:rPr lang="en-GB" b="0" dirty="0"/>
                  <a:t> charge radius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GB" b="0" dirty="0"/>
                  <a:t> interaction strength to hadrons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𝐷𝑀𝑝</m:t>
                        </m:r>
                      </m:e>
                    </m:d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26.2</m:t>
                        </m:r>
                      </m:sup>
                    </m:sSup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b="0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b="0" dirty="0">
                    <a:solidFill>
                      <a:schemeClr val="bg1"/>
                    </a:solidFill>
                  </a:rPr>
                  <a:t> (scattering) [18 </a:t>
                </a:r>
                <a:r>
                  <a:rPr lang="en-GB" b="0" dirty="0" err="1">
                    <a:solidFill>
                      <a:schemeClr val="bg1"/>
                    </a:solidFill>
                  </a:rPr>
                  <a:t>farrar</a:t>
                </a:r>
                <a:r>
                  <a:rPr lang="en-GB" b="0" dirty="0">
                    <a:solidFill>
                      <a:schemeClr val="bg1"/>
                    </a:solidFill>
                  </a:rPr>
                  <a:t>]</a:t>
                </a:r>
                <a:endParaRPr lang="en-NL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8A1EC018-6BD3-3490-1294-4E8A69997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3307" b="-6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3CF748FF-B504-870C-6493-893C37AD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Sexaquark</a:t>
            </a:r>
            <a:r>
              <a:rPr lang="en-GB" dirty="0"/>
              <a:t> the saviour?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1A5159-D9AD-0BF5-6834-A09DCA39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9DF766-1F37-DBB0-1743-5CC912D0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Wouter Morren | </a:t>
            </a:r>
            <a:r>
              <a:rPr lang="en-GB" dirty="0" err="1"/>
              <a:t>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1B954C-7689-EC3D-0EED-968C981E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523964-06CA-E022-1C3A-18B02955D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1"/>
          <a:stretch/>
        </p:blipFill>
        <p:spPr bwMode="auto">
          <a:xfrm>
            <a:off x="8726178" y="0"/>
            <a:ext cx="3062622" cy="31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0A910F-9275-8352-9ACB-0DE0C023F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909" y="3221662"/>
            <a:ext cx="3378101" cy="3132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7282EE8-2FFD-DD7B-5ED9-11B1F45AD46A}"/>
              </a:ext>
            </a:extLst>
          </p:cNvPr>
          <p:cNvSpPr txBox="1"/>
          <p:nvPr/>
        </p:nvSpPr>
        <p:spPr>
          <a:xfrm>
            <a:off x="10893208" y="6179072"/>
            <a:ext cx="8908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dirty="0">
                <a:solidFill>
                  <a:schemeClr val="tx2"/>
                </a:solidFill>
              </a:rPr>
              <a:t>if </a:t>
            </a:r>
            <a:r>
              <a:rPr lang="en-GB" sz="1400" i="1" dirty="0">
                <a:solidFill>
                  <a:schemeClr val="tx2"/>
                </a:solidFill>
              </a:rPr>
              <a:t>S</a:t>
            </a:r>
            <a:r>
              <a:rPr lang="en-GB" sz="1400" dirty="0">
                <a:solidFill>
                  <a:schemeClr val="tx2"/>
                </a:solidFill>
              </a:rPr>
              <a:t>=DM</a:t>
            </a:r>
            <a:endParaRPr lang="en-N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7A116983-8F48-19FE-7E53-C0F9E7DA8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b="0" dirty="0"/>
                  <a:t>Sexaquark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="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hexaquark (6-quark state)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hyperons (baryon ≥1s) </a:t>
                </a:r>
              </a:p>
              <a:p>
                <a:endParaRPr lang="en-GB" b="0" dirty="0"/>
              </a:p>
              <a:p>
                <a:r>
                  <a:rPr lang="en-GB" b="0" dirty="0"/>
                  <a:t>Found: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Deuteron: </a:t>
                </a:r>
                <a:r>
                  <a:rPr lang="en-GB" b="0" dirty="0" err="1"/>
                  <a:t>uud</a:t>
                </a:r>
                <a:r>
                  <a:rPr lang="en-GB" b="0" dirty="0"/>
                  <a:t> </a:t>
                </a:r>
                <a:r>
                  <a:rPr lang="en-GB" b="0" dirty="0" err="1"/>
                  <a:t>udd</a:t>
                </a:r>
                <a:r>
                  <a:rPr lang="en-GB" b="0" dirty="0"/>
                  <a:t> (spin-1, 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D*(2380): </a:t>
                </a:r>
                <a:r>
                  <a:rPr lang="en-GB" b="0" dirty="0" err="1"/>
                  <a:t>uuuddd</a:t>
                </a:r>
                <a:r>
                  <a:rPr lang="en-GB" b="0" dirty="0"/>
                  <a:t> (spin-3)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GB" b="0" dirty="0"/>
                  <a:t>: </a:t>
                </a:r>
                <a:r>
                  <a:rPr lang="en-GB" b="0" dirty="0" err="1"/>
                  <a:t>uud</a:t>
                </a:r>
                <a:r>
                  <a:rPr lang="en-GB" b="0" dirty="0"/>
                  <a:t> </a:t>
                </a:r>
                <a:r>
                  <a:rPr lang="en-GB" b="0" dirty="0" err="1"/>
                  <a:t>udd</a:t>
                </a:r>
                <a:r>
                  <a:rPr lang="en-GB" b="0" dirty="0"/>
                  <a:t> </a:t>
                </a:r>
                <a:r>
                  <a:rPr lang="en-GB" b="0" dirty="0" err="1"/>
                  <a:t>uds</a:t>
                </a:r>
                <a:endParaRPr lang="en-GB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Many exotic tetra- and pentaquarks at </a:t>
                </a:r>
                <a:r>
                  <a:rPr lang="en-GB" b="0" dirty="0" err="1"/>
                  <a:t>LHCb</a:t>
                </a:r>
                <a:endParaRPr lang="en-GB" b="0" dirty="0"/>
              </a:p>
              <a:p>
                <a:endParaRPr lang="en-GB" b="0" dirty="0"/>
              </a:p>
              <a:p>
                <a:r>
                  <a:rPr lang="en-GB" b="0" dirty="0"/>
                  <a:t>Not found (yet):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ΛΛ</m:t>
                    </m:r>
                  </m:oMath>
                </a14:m>
                <a:r>
                  <a:rPr lang="en-GB" b="0" dirty="0"/>
                  <a:t> molecule: </a:t>
                </a:r>
                <a:r>
                  <a:rPr lang="en-GB" b="0" dirty="0" err="1"/>
                  <a:t>uds</a:t>
                </a:r>
                <a:r>
                  <a:rPr lang="en-GB" b="0" dirty="0"/>
                  <a:t> </a:t>
                </a:r>
                <a:r>
                  <a:rPr lang="en-GB" b="0" dirty="0" err="1"/>
                  <a:t>uds</a:t>
                </a:r>
                <a:r>
                  <a:rPr lang="en-GB" b="0" dirty="0"/>
                  <a:t> </a:t>
                </a:r>
              </a:p>
              <a:p>
                <a:endParaRPr lang="en-NL" b="0" dirty="0"/>
              </a:p>
            </p:txBody>
          </p:sp>
        </mc:Choice>
        <mc:Fallback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7A116983-8F48-19FE-7E53-C0F9E7DA8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3307" b="-79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F2F8811E-3FEA-F627-B651-45F410CB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exotic hadrons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4063D0-AA7A-EBFE-8F49-21F4D9E7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6EED3-A52B-9064-55DC-99527FFB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83E88C-3091-31F3-8029-1BA4B5B8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E59A5-11DE-A229-EC60-F64BB8581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47394"/>
          <a:stretch/>
        </p:blipFill>
        <p:spPr bwMode="auto">
          <a:xfrm>
            <a:off x="6201836" y="1492017"/>
            <a:ext cx="5574080" cy="14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CDCCC13-F019-4D1B-17C9-13EB67A6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24" y="2971683"/>
            <a:ext cx="6094576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1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337F4-ECC2-C2C8-FBAF-1C73A86DA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How?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F95396-2481-5288-D540-56C235144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5B7CD6-C03D-8A4A-E736-7B79C436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22C0FE-3352-C212-010C-996FCEF2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9434E9-728D-45D9-3D25-A902387E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What do we want? Procrastination! When do we want it? Later! - What Do ...">
            <a:extLst>
              <a:ext uri="{FF2B5EF4-FFF2-40B4-BE49-F238E27FC236}">
                <a16:creationId xmlns:a16="http://schemas.microsoft.com/office/drawing/2014/main" id="{B0F60D74-04ED-2324-CD41-D1318CE4D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 r="50000"/>
          <a:stretch/>
        </p:blipFill>
        <p:spPr bwMode="auto">
          <a:xfrm>
            <a:off x="4156571" y="3433763"/>
            <a:ext cx="3878857" cy="27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5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F283D7F2-CE66-45E9-6223-F7B9A1437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>
                    <a:sym typeface="Wingdings" panose="05000000000000000000" pitchFamily="2" charset="2"/>
                  </a:rPr>
                  <a:t>Stable 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GB" b="0" dirty="0">
                    <a:sym typeface="Wingdings" panose="05000000000000000000" pitchFamily="2" charset="2"/>
                  </a:rPr>
                  <a:t> from QGP annihilating in </a:t>
                </a:r>
                <a:r>
                  <a:rPr lang="en-GB" b="0" dirty="0" err="1">
                    <a:sym typeface="Wingdings" panose="05000000000000000000" pitchFamily="2" charset="2"/>
                  </a:rPr>
                  <a:t>LHCb</a:t>
                </a:r>
                <a:r>
                  <a:rPr lang="en-GB" b="0" dirty="0">
                    <a:sym typeface="Wingdings" panose="05000000000000000000" pitchFamily="2" charset="2"/>
                  </a:rPr>
                  <a:t> detector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Trigger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b="0" dirty="0"/>
                  <a:t> &amp;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=+2</m:t>
                    </m:r>
                  </m:oMath>
                </a14:m>
                <a:endParaRPr lang="en-GB" b="0" dirty="0"/>
              </a:p>
              <a:p>
                <a:pPr marL="666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b="0" i="1" dirty="0"/>
                  <a:t> 		</a:t>
                </a:r>
                <a:r>
                  <a:rPr lang="en-GB" b="0" dirty="0"/>
                  <a:t>&amp;</a:t>
                </a:r>
                <a:r>
                  <a:rPr lang="en-GB" b="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bSup>
                      <m:sSub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b="0" i="1" dirty="0">
                    <a:sym typeface="Wingdings" panose="05000000000000000000" pitchFamily="2" charset="2"/>
                  </a:rPr>
                  <a:t>	</a:t>
                </a:r>
                <a:r>
                  <a:rPr lang="en-GB" b="0" dirty="0">
                    <a:sym typeface="Wingdings" panose="05000000000000000000" pitchFamily="2" charset="2"/>
                  </a:rPr>
                  <a:t> We are here</a:t>
                </a:r>
              </a:p>
              <a:p>
                <a:pPr marL="666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nl-N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0" i="1" dirty="0"/>
                  <a:t> 		</a:t>
                </a:r>
                <a:r>
                  <a:rPr lang="en-GB" b="0" dirty="0"/>
                  <a:t>&amp;</a:t>
                </a:r>
                <a:r>
                  <a:rPr lang="en-GB" b="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b="0" i="1" dirty="0"/>
              </a:p>
              <a:p>
                <a:pPr marL="666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0" i="1" dirty="0"/>
                  <a:t> 	</a:t>
                </a:r>
                <a:r>
                  <a:rPr lang="en-GB" b="0" dirty="0"/>
                  <a:t>&amp;</a:t>
                </a:r>
                <a:r>
                  <a:rPr lang="en-GB" b="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b="0" i="1" dirty="0"/>
              </a:p>
              <a:p>
                <a:pPr marL="666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0" i="1" dirty="0"/>
                  <a:t> 		</a:t>
                </a:r>
                <a:r>
                  <a:rPr lang="en-GB" b="0" dirty="0"/>
                  <a:t>&amp;</a:t>
                </a:r>
                <a:r>
                  <a:rPr lang="en-GB" b="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acc>
                      <m:accPr>
                        <m:chr m:val="̅"/>
                        <m:ctrlP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b="0" i="1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>
                    <a:sym typeface="Wingdings" panose="05000000000000000000" pitchFamily="2" charset="2"/>
                  </a:rPr>
                  <a:t>Collect extra particles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GB" b="0" dirty="0">
                    <a:sym typeface="Wingdings" panose="05000000000000000000" pitchFamily="2" charset="2"/>
                  </a:rPr>
                  <a:t> from same vertex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>
                    <a:sym typeface="Wingdings" panose="05000000000000000000" pitchFamily="2" charset="2"/>
                  </a:rPr>
                  <a:t>Background: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Ξ</m:t>
                    </m:r>
                  </m:oMath>
                </a14:m>
                <a:r>
                  <a:rPr lang="en-GB" b="0" dirty="0">
                    <a:sym typeface="Wingdings" panose="05000000000000000000" pitchFamily="2" charset="2"/>
                  </a:rPr>
                  <a:t> interacting with material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/>
                  <a:t>Goal: production + annihilation cross section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="0" dirty="0">
                  <a:sym typeface="Wingdings" panose="05000000000000000000" pitchFamily="2" charset="2"/>
                </a:endParaRP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F283D7F2-CE66-45E9-6223-F7B9A1437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0" t="-26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7747D0F0-919C-3C46-39A7-76CDBE35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1: Interaction with detector material</a:t>
            </a:r>
            <a:endParaRPr lang="en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7A913C-9E60-7151-7787-3715352B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8 November 2024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72954D-3D37-F46B-1F97-CF49464A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Wouter Morren | Sexaquarks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B8661B-8AC7-E9FC-875E-1D0A1493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70CC1F1-8369-F3D2-332A-99575D34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28" y="1439335"/>
            <a:ext cx="4240620" cy="2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063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ustom 17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_16x9 PPT_v2024.pptx" id="{CF085BE9-E13D-8249-B4F3-B15893DF5078}" vid="{8DC4A9CA-60BF-5142-B3E7-A933F0F95F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Trigger_line</Template>
  <TotalTime>881</TotalTime>
  <Words>1198</Words>
  <Application>Microsoft Office PowerPoint</Application>
  <PresentationFormat>Breedbeeld</PresentationFormat>
  <Paragraphs>192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Wingdings</vt:lpstr>
      <vt:lpstr>Kantoorthema</vt:lpstr>
      <vt:lpstr>Sexaquarks: Quarks uniting to form Dark Matter at LHCb</vt:lpstr>
      <vt:lpstr>Overview</vt:lpstr>
      <vt:lpstr>What!?</vt:lpstr>
      <vt:lpstr>PowerPoint-presentatie</vt:lpstr>
      <vt:lpstr>Mass &amp; stability</vt:lpstr>
      <vt:lpstr>Sexaquark the saviour?</vt:lpstr>
      <vt:lpstr>Other exotic hadrons</vt:lpstr>
      <vt:lpstr>How?</vt:lpstr>
      <vt:lpstr>Method 1: Interaction with detector material</vt:lpstr>
      <vt:lpstr>PowerPoint-presentatie</vt:lpstr>
      <vt:lpstr>First data</vt:lpstr>
      <vt:lpstr>Method 2: Missing momentum</vt:lpstr>
      <vt:lpstr>Preliminary results</vt:lpstr>
      <vt:lpstr>Method 3: Why not both?</vt:lpstr>
      <vt:lpstr>Summary</vt:lpstr>
      <vt:lpstr>Thanks!</vt:lpstr>
      <vt:lpstr>References</vt:lpstr>
      <vt:lpstr>Back-up slides</vt:lpstr>
      <vt:lpstr>Mass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w.morren99@gmail.com</dc:creator>
  <cp:lastModifiedBy>Wouter Morren</cp:lastModifiedBy>
  <cp:revision>69</cp:revision>
  <dcterms:created xsi:type="dcterms:W3CDTF">2024-07-31T11:35:12Z</dcterms:created>
  <dcterms:modified xsi:type="dcterms:W3CDTF">2024-11-07T21:28:10Z</dcterms:modified>
</cp:coreProperties>
</file>