
<file path=[Content_Types].xml><?xml version="1.0" encoding="utf-8"?>
<Types xmlns="http://schemas.openxmlformats.org/package/2006/content-types"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663" r:id="rId3"/>
    <p:sldId id="666" r:id="rId4"/>
    <p:sldId id="665" r:id="rId5"/>
    <p:sldId id="657" r:id="rId6"/>
    <p:sldId id="659" r:id="rId7"/>
    <p:sldId id="658" r:id="rId8"/>
    <p:sldId id="660" r:id="rId9"/>
    <p:sldId id="667" r:id="rId10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CCFFFF"/>
    <a:srgbClr val="66FF33"/>
    <a:srgbClr val="FF0000"/>
    <a:srgbClr val="FF6600"/>
    <a:srgbClr val="FFFF00"/>
    <a:srgbClr val="80808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4" autoAdjust="0"/>
    <p:restoredTop sz="95007" autoAdjust="0"/>
  </p:normalViewPr>
  <p:slideViewPr>
    <p:cSldViewPr>
      <p:cViewPr varScale="1">
        <p:scale>
          <a:sx n="112" d="100"/>
          <a:sy n="112" d="100"/>
        </p:scale>
        <p:origin x="392" y="184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0"/>
            <a:r>
              <a:rPr lang="en-GB" noProof="0"/>
              <a:t>Second level</a:t>
            </a:r>
          </a:p>
          <a:p>
            <a:pPr lvl="0"/>
            <a:r>
              <a:rPr lang="en-GB" noProof="0"/>
              <a:t>Third level</a:t>
            </a:r>
          </a:p>
          <a:p>
            <a:pPr lvl="0"/>
            <a:r>
              <a:rPr lang="en-GB" noProof="0"/>
              <a:t>Fourth level</a:t>
            </a:r>
          </a:p>
          <a:p>
            <a:pPr lvl="0"/>
            <a:r>
              <a:rPr lang="en-GB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981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813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744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620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080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852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543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779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700" dirty="0">
                <a:solidFill>
                  <a:schemeClr val="bg2"/>
                </a:solidFill>
                <a:latin typeface="Verdana"/>
                <a:cs typeface="Verdana"/>
              </a:rPr>
              <a:t> </a:t>
            </a:r>
            <a:r>
              <a:rPr lang="en-US" altLang="en-US" sz="1200" kern="120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Lepton Collider 12 February 2024</a:t>
            </a:r>
            <a:endParaRPr lang="en-GB" altLang="en-US" sz="900" dirty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9774" y="711200"/>
            <a:ext cx="2232026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54598" y="836712"/>
            <a:ext cx="7203802" cy="1080120"/>
          </a:xfrm>
        </p:spPr>
        <p:txBody>
          <a:bodyPr anchor="ctr"/>
          <a:lstStyle/>
          <a:p>
            <a:r>
              <a:rPr lang="en-GB" altLang="en-US" sz="36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Pixel TPC </a:t>
            </a:r>
            <a:r>
              <a:rPr lang="en-GB" altLang="en-US" sz="36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testbeam</a:t>
            </a:r>
            <a:r>
              <a:rPr lang="en-GB" altLang="en-US" sz="36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results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126232" y="2647580"/>
            <a:ext cx="4249688" cy="2509612"/>
          </a:xfrm>
        </p:spPr>
        <p:txBody>
          <a:bodyPr/>
          <a:lstStyle/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 err="1">
                <a:latin typeface="Verdana"/>
                <a:cs typeface="Verdana"/>
              </a:rPr>
              <a:t>Yevgen</a:t>
            </a:r>
            <a:r>
              <a:rPr lang="en-GB" altLang="en-US" dirty="0">
                <a:latin typeface="Verdana"/>
                <a:cs typeface="Verdana"/>
              </a:rPr>
              <a:t> </a:t>
            </a:r>
            <a:r>
              <a:rPr lang="en-GB" altLang="en-US" dirty="0" err="1">
                <a:latin typeface="Verdana"/>
                <a:cs typeface="Verdana"/>
              </a:rPr>
              <a:t>Bilevych</a:t>
            </a:r>
            <a:r>
              <a:rPr lang="en-GB" altLang="en-US" dirty="0">
                <a:latin typeface="Verdana"/>
                <a:cs typeface="Verdana"/>
              </a:rPr>
              <a:t>, Klaus </a:t>
            </a:r>
            <a:r>
              <a:rPr lang="en-GB" altLang="en-US" dirty="0" err="1">
                <a:latin typeface="Verdana"/>
                <a:cs typeface="Verdana"/>
              </a:rPr>
              <a:t>Desch</a:t>
            </a:r>
            <a:r>
              <a:rPr lang="en-GB" altLang="en-US" dirty="0">
                <a:latin typeface="Verdana"/>
                <a:cs typeface="Verdana"/>
              </a:rPr>
              <a:t>, Harry van der Graaf, Fred </a:t>
            </a:r>
            <a:r>
              <a:rPr lang="en-GB" altLang="en-US" dirty="0" err="1">
                <a:latin typeface="Verdana"/>
                <a:cs typeface="Verdana"/>
              </a:rPr>
              <a:t>Hartjes</a:t>
            </a:r>
            <a:r>
              <a:rPr lang="en-GB" altLang="en-US" dirty="0">
                <a:latin typeface="Verdana"/>
                <a:cs typeface="Verdana"/>
              </a:rPr>
              <a:t>, Jochen Kaminski, Peter </a:t>
            </a:r>
            <a:r>
              <a:rPr lang="en-GB" altLang="en-US" dirty="0" err="1">
                <a:latin typeface="Verdana"/>
                <a:cs typeface="Verdana"/>
              </a:rPr>
              <a:t>Kluit</a:t>
            </a:r>
            <a:r>
              <a:rPr lang="en-GB" altLang="en-US" dirty="0">
                <a:latin typeface="Verdana"/>
                <a:cs typeface="Verdana"/>
              </a:rPr>
              <a:t>, Naomi van der Kolk, </a:t>
            </a: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>
                <a:latin typeface="Verdana"/>
                <a:cs typeface="Verdana"/>
              </a:rPr>
              <a:t>Cornelis </a:t>
            </a:r>
            <a:r>
              <a:rPr lang="en-GB" altLang="en-US" dirty="0" err="1">
                <a:latin typeface="Verdana"/>
                <a:cs typeface="Verdana"/>
              </a:rPr>
              <a:t>Ligtenberg</a:t>
            </a:r>
            <a:r>
              <a:rPr lang="en-GB" altLang="en-US" dirty="0">
                <a:latin typeface="Verdana"/>
                <a:cs typeface="Verdana"/>
              </a:rPr>
              <a:t>, </a:t>
            </a: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>
                <a:latin typeface="Verdana"/>
                <a:cs typeface="Verdana"/>
              </a:rPr>
              <a:t>Gerhard Raven, and </a:t>
            </a: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>
                <a:latin typeface="Verdana"/>
                <a:cs typeface="Verdana"/>
              </a:rPr>
              <a:t>Jan </a:t>
            </a:r>
            <a:r>
              <a:rPr lang="en-GB" altLang="en-US" dirty="0" err="1">
                <a:latin typeface="Verdana"/>
                <a:cs typeface="Verdana"/>
              </a:rPr>
              <a:t>Timmermans</a:t>
            </a:r>
            <a:endParaRPr lang="en-GB" altLang="en-US" dirty="0">
              <a:latin typeface="Verdana"/>
              <a:cs typeface="Verdana"/>
            </a:endParaRP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/>
              <a:t> 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2927350" y="6011864"/>
            <a:ext cx="6597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Monotype Sorts"/>
              <a:buChar char="u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Monotype Sorts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00000"/>
              <a:buFont typeface="Monotype Sorts"/>
              <a:buChar char="n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Font typeface="Monotype Sorts"/>
              <a:buChar char="u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sz="1600" dirty="0">
                <a:latin typeface="Verdana"/>
                <a:cs typeface="Verdana"/>
              </a:rPr>
              <a:t>Lepton Collider 12 February 2024</a:t>
            </a:r>
            <a:endParaRPr lang="en-GB" altLang="en-US" sz="1600" i="1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652463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838200" y="553847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51592" y="5733256"/>
            <a:ext cx="1089024" cy="696976"/>
          </a:xfrm>
          <a:prstGeom prst="rect">
            <a:avLst/>
          </a:prstGeom>
        </p:spPr>
      </p:pic>
      <p:pic>
        <p:nvPicPr>
          <p:cNvPr id="12" name="Afbeelding 6">
            <a:extLst>
              <a:ext uri="{FF2B5EF4-FFF2-40B4-BE49-F238E27FC236}">
                <a16:creationId xmlns:a16="http://schemas.microsoft.com/office/drawing/2014/main" id="{89DD31EB-077E-5144-9133-CFC5CC90E3D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0224" t="5416" r="10487" b="5393"/>
          <a:stretch/>
        </p:blipFill>
        <p:spPr>
          <a:xfrm>
            <a:off x="6845282" y="2175806"/>
            <a:ext cx="3285893" cy="263033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BA6D5FF-49DB-2B4F-A60A-90C302FA7A7A}"/>
              </a:ext>
            </a:extLst>
          </p:cNvPr>
          <p:cNvSpPr/>
          <p:nvPr/>
        </p:nvSpPr>
        <p:spPr>
          <a:xfrm>
            <a:off x="7543899" y="5033030"/>
            <a:ext cx="2515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latin typeface="Verdana"/>
                <a:cs typeface="Verdana"/>
              </a:rPr>
              <a:t>8 Quad Module</a:t>
            </a:r>
            <a:endParaRPr lang="en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260648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br>
              <a:rPr lang="en-US" sz="3200" dirty="0">
                <a:solidFill>
                  <a:srgbClr val="000000"/>
                </a:solidFill>
                <a:latin typeface="Verdan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751A4-A1C8-994A-A53E-C7F6319043C6}"/>
              </a:ext>
            </a:extLst>
          </p:cNvPr>
          <p:cNvSpPr/>
          <p:nvPr/>
        </p:nvSpPr>
        <p:spPr>
          <a:xfrm>
            <a:off x="3359696" y="363130"/>
            <a:ext cx="67730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DESY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testbeam</a:t>
            </a:r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 Module Analysis</a:t>
            </a:r>
            <a:endParaRPr lang="nl-NL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D2F96-317E-46E9-8B30-07D6AEAAA013}"/>
              </a:ext>
            </a:extLst>
          </p:cNvPr>
          <p:cNvSpPr txBox="1"/>
          <p:nvPr/>
        </p:nvSpPr>
        <p:spPr>
          <a:xfrm>
            <a:off x="1490710" y="1311517"/>
            <a:ext cx="9955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2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dEdx performance for the paper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883329-1F52-BA4C-229D-2347B571B407}"/>
              </a:ext>
            </a:extLst>
          </p:cNvPr>
          <p:cNvSpPr txBox="1"/>
          <p:nvPr/>
        </p:nvSpPr>
        <p:spPr>
          <a:xfrm>
            <a:off x="1490710" y="1916832"/>
            <a:ext cx="995508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plots for two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dEdx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methods for the 1T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Combine chips to form 1 m long track with 60 % coverage for electrons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Method 1) reject large clusters and then runs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dEdx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@ 90% (gives nr of selected hits)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Method 2) fit the slope of the scaled minimum distance (d) distribution with an exponential function (after scaling down the N(d) distribution):</a:t>
            </a: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N(d) scaled  = N scale (d) N observed (d) </a:t>
            </a: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N(d) scaled  is then fitted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each track with N</a:t>
            </a:r>
            <a:r>
              <a:rPr lang="en-GB" sz="2000" baseline="-25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exp(-slope 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Calculate the “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dEdx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variable (method 1 = nr of selected hits; method 2 = slope) for electrons and MIP (== 70% of hits)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Resolution is </a:t>
            </a:r>
            <a:r>
              <a:rPr lang="en-GB" sz="2000" dirty="0">
                <a:solidFill>
                  <a:srgbClr val="0066FF"/>
                </a:solidFill>
                <a:latin typeface="Symbol" pitchFamily="2" charset="2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dEdx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/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dEdx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(for </a:t>
            </a:r>
            <a:r>
              <a:rPr lang="en-GB" sz="2000" dirty="0">
                <a:solidFill>
                  <a:srgbClr val="0066FF"/>
                </a:solidFill>
                <a:latin typeface="Symbol" pitchFamily="2" charset="2"/>
                <a:ea typeface="Verdana" panose="020B0604030504040204" pitchFamily="34" charset="0"/>
                <a:cs typeface="Verdana" panose="020B0604030504040204" pitchFamily="34" charset="0"/>
              </a:rPr>
              <a:t>s 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use the rms)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Scale corrected MIP resolution: scales up the resolution by  </a:t>
            </a:r>
          </a:p>
          <a:p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factor =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dEdx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(MIP))/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dEdx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(e)/0.7  = method 1(2) 1.10 (1.18)</a:t>
            </a:r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96196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260648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br>
              <a:rPr lang="en-US" sz="3200" dirty="0">
                <a:solidFill>
                  <a:srgbClr val="000000"/>
                </a:solidFill>
                <a:latin typeface="Verdan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751A4-A1C8-994A-A53E-C7F6319043C6}"/>
              </a:ext>
            </a:extLst>
          </p:cNvPr>
          <p:cNvSpPr/>
          <p:nvPr/>
        </p:nvSpPr>
        <p:spPr>
          <a:xfrm>
            <a:off x="3359696" y="363130"/>
            <a:ext cx="67730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DESY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testbeam</a:t>
            </a:r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 Module Analysis</a:t>
            </a:r>
            <a:endParaRPr lang="nl-NL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D2F96-317E-46E9-8B30-07D6AEAAA013}"/>
              </a:ext>
            </a:extLst>
          </p:cNvPr>
          <p:cNvSpPr txBox="1"/>
          <p:nvPr/>
        </p:nvSpPr>
        <p:spPr>
          <a:xfrm>
            <a:off x="1490710" y="1311517"/>
            <a:ext cx="9955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2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dEdx performance for the paper method 1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AAE81B-AB8C-885C-7786-D157961EEBBA}"/>
              </a:ext>
            </a:extLst>
          </p:cNvPr>
          <p:cNvSpPr txBox="1"/>
          <p:nvPr/>
        </p:nvSpPr>
        <p:spPr>
          <a:xfrm>
            <a:off x="588416" y="2424110"/>
            <a:ext cx="385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MIP scale corrected resolution </a:t>
            </a:r>
          </a:p>
          <a:p>
            <a:pPr algn="ctr"/>
            <a:r>
              <a:rPr lang="en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5.3%</a:t>
            </a:r>
          </a:p>
          <a:p>
            <a:pPr algn="ctr"/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</a:t>
            </a:r>
            <a:r>
              <a:rPr lang="en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lectron has 3.6%] </a:t>
            </a:r>
          </a:p>
          <a:p>
            <a:pPr algn="ctr"/>
            <a:endParaRPr lang="en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 t</a:t>
            </a:r>
            <a:r>
              <a:rPr lang="en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rack 60% and coverage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71FB4A-B23B-90F9-46B3-96CF49770D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73403" y="661800"/>
            <a:ext cx="44147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60223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260648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br>
              <a:rPr lang="en-US" sz="3200" dirty="0">
                <a:solidFill>
                  <a:srgbClr val="000000"/>
                </a:solidFill>
                <a:latin typeface="Verdan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751A4-A1C8-994A-A53E-C7F6319043C6}"/>
              </a:ext>
            </a:extLst>
          </p:cNvPr>
          <p:cNvSpPr/>
          <p:nvPr/>
        </p:nvSpPr>
        <p:spPr>
          <a:xfrm>
            <a:off x="3359696" y="363130"/>
            <a:ext cx="67730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DESY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testbeam</a:t>
            </a:r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 Module Analysis</a:t>
            </a:r>
            <a:endParaRPr lang="nl-NL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D2F96-317E-46E9-8B30-07D6AEAAA013}"/>
              </a:ext>
            </a:extLst>
          </p:cNvPr>
          <p:cNvSpPr txBox="1"/>
          <p:nvPr/>
        </p:nvSpPr>
        <p:spPr>
          <a:xfrm>
            <a:off x="1490710" y="1311517"/>
            <a:ext cx="9955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2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dEdx performance for the paper method 2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869EE9-F045-0817-E730-5BEDB7EE1F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84155" y="690195"/>
            <a:ext cx="4414762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6AAE81B-AB8C-885C-7786-D157961EEBBA}"/>
              </a:ext>
            </a:extLst>
          </p:cNvPr>
          <p:cNvSpPr txBox="1"/>
          <p:nvPr/>
        </p:nvSpPr>
        <p:spPr>
          <a:xfrm>
            <a:off x="588416" y="2424110"/>
            <a:ext cx="385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MIP scale corrected resolution </a:t>
            </a:r>
          </a:p>
          <a:p>
            <a:pPr algn="ctr"/>
            <a:r>
              <a:rPr lang="en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4.2%</a:t>
            </a:r>
          </a:p>
          <a:p>
            <a:pPr algn="ctr"/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</a:t>
            </a:r>
            <a:r>
              <a:rPr lang="en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lectron has 2.9%] </a:t>
            </a:r>
          </a:p>
          <a:p>
            <a:pPr algn="ctr"/>
            <a:endParaRPr lang="en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 t</a:t>
            </a:r>
            <a:r>
              <a:rPr lang="en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rack 60% and coverage</a:t>
            </a:r>
          </a:p>
        </p:txBody>
      </p:sp>
    </p:spTree>
    <p:extLst>
      <p:ext uri="{BB962C8B-B14F-4D97-AF65-F5344CB8AC3E}">
        <p14:creationId xmlns:p14="http://schemas.microsoft.com/office/powerpoint/2010/main" val="129405423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260648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br>
              <a:rPr lang="en-US" sz="3200" dirty="0">
                <a:solidFill>
                  <a:srgbClr val="000000"/>
                </a:solidFill>
                <a:latin typeface="Verdan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751A4-A1C8-994A-A53E-C7F6319043C6}"/>
              </a:ext>
            </a:extLst>
          </p:cNvPr>
          <p:cNvSpPr/>
          <p:nvPr/>
        </p:nvSpPr>
        <p:spPr>
          <a:xfrm>
            <a:off x="3359696" y="363130"/>
            <a:ext cx="67730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DESY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testbeam</a:t>
            </a:r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 Module Analysis</a:t>
            </a:r>
            <a:endParaRPr lang="nl-NL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D2F96-317E-46E9-8B30-07D6AEAAA013}"/>
              </a:ext>
            </a:extLst>
          </p:cNvPr>
          <p:cNvSpPr txBox="1"/>
          <p:nvPr/>
        </p:nvSpPr>
        <p:spPr>
          <a:xfrm>
            <a:off x="1372458" y="1046225"/>
            <a:ext cx="9955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2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Efficiency at high hit rates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883329-1F52-BA4C-229D-2347B571B407}"/>
              </a:ext>
            </a:extLst>
          </p:cNvPr>
          <p:cNvSpPr txBox="1"/>
          <p:nvPr/>
        </p:nvSpPr>
        <p:spPr>
          <a:xfrm>
            <a:off x="1189499" y="1667416"/>
            <a:ext cx="10575002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efficiency of the device to detect a hit in a high (low) rate environment is measured comparing the mean time over threshold for low and high rate runs at B fields of 0 and 1T.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was first tested whether th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study (measurement) could be done using inclusively “raw” hits without applying a track selection. It turned out that this is rather difficult be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</a:t>
            </a: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the mean ToT varies with the beam location inside the detector. It turned out that the higher the rate the higher mean ToT was (relative changes of 20%). This would lead to large systematic uncertainties for a method based on raw hits.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more succesfull approach – see next slides - is based on hits associated to TPX3 tracks using the 2 central rows of 6 chips. NB same selection as was used for the dEdx and number of hit results. The mean ToT was calculated for ToT values between 0.15 and 1.4 </a:t>
            </a:r>
            <a:r>
              <a:rPr lang="en-NL" dirty="0">
                <a:solidFill>
                  <a:srgbClr val="0066FF"/>
                </a:solidFill>
                <a:latin typeface="Symbol" pitchFamily="2" charset="2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to remove the tail.  </a:t>
            </a:r>
          </a:p>
          <a:p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128425111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260648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br>
              <a:rPr lang="en-US" sz="3200" dirty="0">
                <a:solidFill>
                  <a:srgbClr val="000000"/>
                </a:solidFill>
                <a:latin typeface="Verdan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751A4-A1C8-994A-A53E-C7F6319043C6}"/>
              </a:ext>
            </a:extLst>
          </p:cNvPr>
          <p:cNvSpPr/>
          <p:nvPr/>
        </p:nvSpPr>
        <p:spPr>
          <a:xfrm>
            <a:off x="3359696" y="363130"/>
            <a:ext cx="67730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DESY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testbeam</a:t>
            </a:r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 Module Analysis</a:t>
            </a:r>
            <a:endParaRPr lang="nl-NL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D2F96-317E-46E9-8B30-07D6AEAAA013}"/>
              </a:ext>
            </a:extLst>
          </p:cNvPr>
          <p:cNvSpPr txBox="1"/>
          <p:nvPr/>
        </p:nvSpPr>
        <p:spPr>
          <a:xfrm>
            <a:off x="758999" y="1082038"/>
            <a:ext cx="9955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2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Efficiency at high hit rates for B=0T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883329-1F52-BA4C-229D-2347B571B407}"/>
              </a:ext>
            </a:extLst>
          </p:cNvPr>
          <p:cNvSpPr txBox="1"/>
          <p:nvPr/>
        </p:nvSpPr>
        <p:spPr>
          <a:xfrm>
            <a:off x="2063552" y="4437134"/>
            <a:ext cx="1057500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L" sz="18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 1 (2) = mean ToT for mcol =1 (2) (each 6 chips)  stat errors are neglible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L" sz="18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Hits 1 (2) are raw hits with ToT&gt; 0.15 </a:t>
            </a:r>
            <a:r>
              <a:rPr lang="en-NL" sz="1800" dirty="0">
                <a:solidFill>
                  <a:srgbClr val="0066FF"/>
                </a:solidFill>
                <a:latin typeface="Symbol" pitchFamily="2" charset="2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en-NL" sz="18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Runs </a:t>
            </a:r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6916</a:t>
            </a: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6909 are consistent within </a:t>
            </a:r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1%</a:t>
            </a: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GB" sz="2000" dirty="0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elative change </a:t>
            </a:r>
            <a:r>
              <a:rPr lang="en-GB" sz="2000" dirty="0" err="1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wrt</a:t>
            </a:r>
            <a:r>
              <a:rPr lang="en-GB" sz="2000" dirty="0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6916</a:t>
            </a:r>
            <a:r>
              <a:rPr lang="en-GB" sz="2000" dirty="0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mean </a:t>
            </a:r>
            <a:r>
              <a:rPr lang="en-GB" sz="2000" dirty="0" err="1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sz="2000" dirty="0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-1.2% </a:t>
            </a:r>
            <a:r>
              <a:rPr lang="en-GB" sz="2000" dirty="0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GB" sz="2000" dirty="0" err="1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mcol</a:t>
            </a:r>
            <a:r>
              <a:rPr lang="en-GB" sz="2000" dirty="0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=1) </a:t>
            </a:r>
            <a:r>
              <a:rPr lang="en-GB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-0.3% </a:t>
            </a:r>
            <a:r>
              <a:rPr lang="en-GB" sz="2000" dirty="0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GB" sz="2000" dirty="0" err="1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mcol</a:t>
            </a:r>
            <a:r>
              <a:rPr lang="en-GB" sz="2000" dirty="0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=2) </a:t>
            </a:r>
          </a:p>
          <a:p>
            <a:r>
              <a:rPr lang="en-GB" sz="2000" dirty="0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up to </a:t>
            </a:r>
            <a:r>
              <a:rPr lang="en-GB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8.5 kHz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en-GB" sz="2000" dirty="0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chips or </a:t>
            </a:r>
            <a:r>
              <a:rPr lang="en-GB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1.4 kHz </a:t>
            </a:r>
            <a:r>
              <a:rPr lang="en-GB" sz="2000" dirty="0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chip.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black numbers 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could go in the paper</a:t>
            </a:r>
            <a:endParaRPr lang="en-GB" sz="2000" dirty="0">
              <a:solidFill>
                <a:srgbClr val="0066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NL" sz="28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25897CC-C06C-A1B2-CCC5-0045ABD6E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757313"/>
              </p:ext>
            </p:extLst>
          </p:nvPr>
        </p:nvGraphicFramePr>
        <p:xfrm>
          <a:off x="623392" y="1978426"/>
          <a:ext cx="1090269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270">
                  <a:extLst>
                    <a:ext uri="{9D8B030D-6E8A-4147-A177-3AD203B41FA5}">
                      <a16:colId xmlns:a16="http://schemas.microsoft.com/office/drawing/2014/main" val="2975122622"/>
                    </a:ext>
                  </a:extLst>
                </a:gridCol>
                <a:gridCol w="1090270">
                  <a:extLst>
                    <a:ext uri="{9D8B030D-6E8A-4147-A177-3AD203B41FA5}">
                      <a16:colId xmlns:a16="http://schemas.microsoft.com/office/drawing/2014/main" val="2422003374"/>
                    </a:ext>
                  </a:extLst>
                </a:gridCol>
                <a:gridCol w="1090270">
                  <a:extLst>
                    <a:ext uri="{9D8B030D-6E8A-4147-A177-3AD203B41FA5}">
                      <a16:colId xmlns:a16="http://schemas.microsoft.com/office/drawing/2014/main" val="964617334"/>
                    </a:ext>
                  </a:extLst>
                </a:gridCol>
                <a:gridCol w="1007150">
                  <a:extLst>
                    <a:ext uri="{9D8B030D-6E8A-4147-A177-3AD203B41FA5}">
                      <a16:colId xmlns:a16="http://schemas.microsoft.com/office/drawing/2014/main" val="165042369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6791509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43947086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311064423"/>
                    </a:ext>
                  </a:extLst>
                </a:gridCol>
                <a:gridCol w="953125">
                  <a:extLst>
                    <a:ext uri="{9D8B030D-6E8A-4147-A177-3AD203B41FA5}">
                      <a16:colId xmlns:a16="http://schemas.microsoft.com/office/drawing/2014/main" val="40966745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314205773"/>
                    </a:ext>
                  </a:extLst>
                </a:gridCol>
                <a:gridCol w="991092">
                  <a:extLst>
                    <a:ext uri="{9D8B030D-6E8A-4147-A177-3AD203B41FA5}">
                      <a16:colId xmlns:a16="http://schemas.microsoft.com/office/drawing/2014/main" val="1201622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L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</a:t>
                      </a:r>
                      <a:r>
                        <a:rPr lang="en-NL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oT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L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L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triggers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L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</a:t>
                      </a:r>
                      <a:r>
                        <a:rPr lang="en-NL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its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</a:t>
                      </a:r>
                      <a:r>
                        <a:rPr lang="en-NL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its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trigger</a:t>
                      </a:r>
                      <a:r>
                        <a:rPr lang="en-NL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</a:t>
                      </a:r>
                      <a:r>
                        <a:rPr lang="en-NL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L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Rate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699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dirty="0">
                          <a:latin typeface="Symbol" pitchFamily="2" charset="2"/>
                        </a:rPr>
                        <a:t>m</a:t>
                      </a:r>
                      <a:r>
                        <a:rPr lang="en-NL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L" dirty="0">
                          <a:latin typeface="Symbol" pitchFamily="2" charset="2"/>
                        </a:rPr>
                        <a:t>m</a:t>
                      </a:r>
                      <a:r>
                        <a:rPr lang="en-NL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L" dirty="0"/>
                        <a:t> 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L" dirty="0"/>
                        <a:t>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</a:t>
                      </a:r>
                      <a:r>
                        <a:rPr lang="en-NL" dirty="0"/>
                        <a:t>its/s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Hits/s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641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0.6527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16837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6.252e+06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1.312e+07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565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892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>
                          <a:solidFill>
                            <a:srgbClr val="0066FF"/>
                          </a:solidFill>
                        </a:rPr>
                        <a:t>6909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rgbClr val="00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rgbClr val="00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0.6482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rgbClr val="00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rgbClr val="00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134254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rgbClr val="00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2.226e+07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rgbClr val="00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5.040e+07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>
                          <a:solidFill>
                            <a:srgbClr val="0066FF"/>
                          </a:solidFill>
                        </a:rPr>
                        <a:t>0.66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065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73414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2.046e+07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dirty="0"/>
                        <a:t>8479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615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73902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6.948e+06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089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34149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260648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br>
              <a:rPr lang="en-US" sz="3200" dirty="0">
                <a:solidFill>
                  <a:srgbClr val="000000"/>
                </a:solidFill>
                <a:latin typeface="Verdan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751A4-A1C8-994A-A53E-C7F6319043C6}"/>
              </a:ext>
            </a:extLst>
          </p:cNvPr>
          <p:cNvSpPr/>
          <p:nvPr/>
        </p:nvSpPr>
        <p:spPr>
          <a:xfrm>
            <a:off x="3359696" y="363130"/>
            <a:ext cx="67730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DESY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testbeam</a:t>
            </a:r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 Module Analysis</a:t>
            </a:r>
            <a:endParaRPr lang="nl-NL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D2F96-317E-46E9-8B30-07D6AEAAA013}"/>
              </a:ext>
            </a:extLst>
          </p:cNvPr>
          <p:cNvSpPr txBox="1"/>
          <p:nvPr/>
        </p:nvSpPr>
        <p:spPr>
          <a:xfrm>
            <a:off x="758999" y="1082038"/>
            <a:ext cx="9955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2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Efficiency at high hit rates for B=1T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883329-1F52-BA4C-229D-2347B571B407}"/>
              </a:ext>
            </a:extLst>
          </p:cNvPr>
          <p:cNvSpPr txBox="1"/>
          <p:nvPr/>
        </p:nvSpPr>
        <p:spPr>
          <a:xfrm>
            <a:off x="1703512" y="4491312"/>
            <a:ext cx="1057500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Runs 6985 and 6988 are consistent with </a:t>
            </a:r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6983</a:t>
            </a: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within </a:t>
            </a:r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0.5%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GB" sz="2000" dirty="0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elative change </a:t>
            </a:r>
            <a:r>
              <a:rPr lang="en-GB" sz="2000" dirty="0" err="1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wrt</a:t>
            </a:r>
            <a:r>
              <a:rPr lang="en-GB" sz="2000" dirty="0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6983  </a:t>
            </a:r>
            <a:r>
              <a:rPr lang="en-GB" sz="2000" dirty="0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mean </a:t>
            </a:r>
            <a:r>
              <a:rPr lang="en-GB" sz="2000" dirty="0" err="1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</a:t>
            </a:r>
            <a:r>
              <a:rPr lang="en-GB" sz="2000" dirty="0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+1% </a:t>
            </a:r>
            <a:r>
              <a:rPr lang="en-GB" sz="2000" dirty="0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GB" sz="2000" dirty="0" err="1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mcol</a:t>
            </a:r>
            <a:r>
              <a:rPr lang="en-GB" sz="2000" dirty="0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=1) </a:t>
            </a:r>
            <a:r>
              <a:rPr lang="en-GB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+1.7% </a:t>
            </a:r>
            <a:r>
              <a:rPr lang="en-GB" sz="2000" dirty="0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GB" sz="2000" dirty="0" err="1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mcol</a:t>
            </a:r>
            <a:r>
              <a:rPr lang="en-GB" sz="2000" dirty="0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=2) </a:t>
            </a:r>
          </a:p>
          <a:p>
            <a:r>
              <a:rPr lang="en-GB" sz="2000" dirty="0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up to </a:t>
            </a:r>
            <a:r>
              <a:rPr lang="en-GB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kHz </a:t>
            </a:r>
            <a:r>
              <a:rPr lang="en-GB" sz="2000" dirty="0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6 chips or </a:t>
            </a:r>
            <a:r>
              <a:rPr lang="en-GB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1.2 kHz </a:t>
            </a:r>
            <a:r>
              <a:rPr lang="en-GB" sz="2000" dirty="0">
                <a:solidFill>
                  <a:srgbClr val="0066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chip.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black numbers 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could go in the paper</a:t>
            </a:r>
            <a:endParaRPr lang="en-NL" sz="28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25897CC-C06C-A1B2-CCC5-0045ABD6E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121517"/>
              </p:ext>
            </p:extLst>
          </p:nvPr>
        </p:nvGraphicFramePr>
        <p:xfrm>
          <a:off x="695400" y="1978426"/>
          <a:ext cx="1090269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270">
                  <a:extLst>
                    <a:ext uri="{9D8B030D-6E8A-4147-A177-3AD203B41FA5}">
                      <a16:colId xmlns:a16="http://schemas.microsoft.com/office/drawing/2014/main" val="2975122622"/>
                    </a:ext>
                  </a:extLst>
                </a:gridCol>
                <a:gridCol w="1090270">
                  <a:extLst>
                    <a:ext uri="{9D8B030D-6E8A-4147-A177-3AD203B41FA5}">
                      <a16:colId xmlns:a16="http://schemas.microsoft.com/office/drawing/2014/main" val="2422003374"/>
                    </a:ext>
                  </a:extLst>
                </a:gridCol>
                <a:gridCol w="1090270">
                  <a:extLst>
                    <a:ext uri="{9D8B030D-6E8A-4147-A177-3AD203B41FA5}">
                      <a16:colId xmlns:a16="http://schemas.microsoft.com/office/drawing/2014/main" val="964617334"/>
                    </a:ext>
                  </a:extLst>
                </a:gridCol>
                <a:gridCol w="1007150">
                  <a:extLst>
                    <a:ext uri="{9D8B030D-6E8A-4147-A177-3AD203B41FA5}">
                      <a16:colId xmlns:a16="http://schemas.microsoft.com/office/drawing/2014/main" val="165042369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6791509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43947086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311064423"/>
                    </a:ext>
                  </a:extLst>
                </a:gridCol>
                <a:gridCol w="953125">
                  <a:extLst>
                    <a:ext uri="{9D8B030D-6E8A-4147-A177-3AD203B41FA5}">
                      <a16:colId xmlns:a16="http://schemas.microsoft.com/office/drawing/2014/main" val="40966745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314205773"/>
                    </a:ext>
                  </a:extLst>
                </a:gridCol>
                <a:gridCol w="991092">
                  <a:extLst>
                    <a:ext uri="{9D8B030D-6E8A-4147-A177-3AD203B41FA5}">
                      <a16:colId xmlns:a16="http://schemas.microsoft.com/office/drawing/2014/main" val="1201622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L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</a:t>
                      </a:r>
                      <a:r>
                        <a:rPr lang="en-NL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oT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L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L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triggers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L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</a:t>
                      </a:r>
                      <a:r>
                        <a:rPr lang="en-NL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its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</a:t>
                      </a:r>
                      <a:r>
                        <a:rPr lang="en-NL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its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trigger</a:t>
                      </a:r>
                      <a:r>
                        <a:rPr lang="en-NL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</a:t>
                      </a:r>
                      <a:r>
                        <a:rPr lang="en-NL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L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Rate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699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dirty="0">
                          <a:latin typeface="Symbol" pitchFamily="2" charset="2"/>
                        </a:rPr>
                        <a:t>m</a:t>
                      </a:r>
                      <a:r>
                        <a:rPr lang="en-NL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L" dirty="0">
                          <a:latin typeface="Symbol" pitchFamily="2" charset="2"/>
                        </a:rPr>
                        <a:t>m</a:t>
                      </a:r>
                      <a:r>
                        <a:rPr lang="en-NL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L" dirty="0"/>
                        <a:t> 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L" dirty="0"/>
                        <a:t>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</a:t>
                      </a:r>
                      <a:r>
                        <a:rPr lang="en-NL" dirty="0"/>
                        <a:t>its/s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Hits/s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641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>
                          <a:solidFill>
                            <a:schemeClr val="tx1"/>
                          </a:solidFill>
                        </a:rPr>
                        <a:t>6969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0.6499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0.6658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1.929e+06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2.164e+06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>
                          <a:solidFill>
                            <a:schemeClr val="tx1"/>
                          </a:solidFill>
                        </a:rPr>
                        <a:t>0.57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>
                          <a:solidFill>
                            <a:schemeClr val="tx1"/>
                          </a:solidFill>
                        </a:rPr>
                        <a:t>139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>
                          <a:solidFill>
                            <a:schemeClr val="tx1"/>
                          </a:solidFill>
                        </a:rPr>
                        <a:t>156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892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>
                          <a:solidFill>
                            <a:schemeClr val="tx1"/>
                          </a:solidFill>
                        </a:rPr>
                        <a:t>6983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0.6568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0.6775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67968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1.162e+07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1.409e+07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>
                          <a:solidFill>
                            <a:schemeClr val="tx1"/>
                          </a:solidFill>
                        </a:rPr>
                        <a:t>24.1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>
                          <a:solidFill>
                            <a:schemeClr val="tx1"/>
                          </a:solidFill>
                        </a:rPr>
                        <a:t>4110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>
                          <a:solidFill>
                            <a:schemeClr val="tx1"/>
                          </a:solidFill>
                        </a:rPr>
                        <a:t>4986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065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>
                          <a:solidFill>
                            <a:srgbClr val="0066FF"/>
                          </a:solidFill>
                        </a:rPr>
                        <a:t>6985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rgbClr val="00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0.6783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rgbClr val="00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102488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rgbClr val="00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rgbClr val="00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2.925e+07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615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>
                          <a:solidFill>
                            <a:srgbClr val="0066FF"/>
                          </a:solidFill>
                        </a:rPr>
                        <a:t>6988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rgbClr val="00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0.6653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rgbClr val="00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95785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sz="1800" kern="1200" dirty="0">
                          <a:solidFill>
                            <a:srgbClr val="00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rgbClr val="00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6.148e+06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089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96355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260648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br>
              <a:rPr lang="en-US" sz="3200" dirty="0">
                <a:solidFill>
                  <a:srgbClr val="000000"/>
                </a:solidFill>
                <a:latin typeface="Verdan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751A4-A1C8-994A-A53E-C7F6319043C6}"/>
              </a:ext>
            </a:extLst>
          </p:cNvPr>
          <p:cNvSpPr/>
          <p:nvPr/>
        </p:nvSpPr>
        <p:spPr>
          <a:xfrm>
            <a:off x="3359696" y="363130"/>
            <a:ext cx="67730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DESY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testbeam</a:t>
            </a:r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 Module Analysis</a:t>
            </a:r>
            <a:endParaRPr lang="nl-NL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D2F96-317E-46E9-8B30-07D6AEAAA013}"/>
              </a:ext>
            </a:extLst>
          </p:cNvPr>
          <p:cNvSpPr txBox="1"/>
          <p:nvPr/>
        </p:nvSpPr>
        <p:spPr>
          <a:xfrm>
            <a:off x="1104900" y="1465620"/>
            <a:ext cx="9955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2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Efficiency at a high hit rates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883329-1F52-BA4C-229D-2347B571B407}"/>
              </a:ext>
            </a:extLst>
          </p:cNvPr>
          <p:cNvSpPr txBox="1"/>
          <p:nvPr/>
        </p:nvSpPr>
        <p:spPr>
          <a:xfrm>
            <a:off x="1458699" y="2132856"/>
            <a:ext cx="10575002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relative change in mean ToT is related to the relative change in the efficiency </a:t>
            </a:r>
            <a:r>
              <a:rPr lang="en-NL" sz="2800" dirty="0">
                <a:solidFill>
                  <a:srgbClr val="0066FF"/>
                </a:solidFill>
                <a:latin typeface="Symbol" pitchFamily="2" charset="2"/>
                <a:ea typeface="Verdana" panose="020B0604030504040204" pitchFamily="34" charset="0"/>
                <a:cs typeface="Verdana" panose="020B0604030504040204" pitchFamily="34" charset="0"/>
              </a:rPr>
              <a:t>e </a:t>
            </a: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at the working point around 0.6 </a:t>
            </a:r>
            <a:r>
              <a:rPr lang="en-NL" sz="2000" dirty="0">
                <a:solidFill>
                  <a:srgbClr val="0066FF"/>
                </a:solidFill>
                <a:latin typeface="Symbol" pitchFamily="2" charset="2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- as: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 the efficiency vs ToT curve on slide 3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NL" sz="2000" dirty="0">
                <a:solidFill>
                  <a:srgbClr val="0066FF"/>
                </a:solidFill>
                <a:latin typeface="Symbol" pitchFamily="2" charset="2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NL" sz="2800" dirty="0">
                <a:solidFill>
                  <a:srgbClr val="0066FF"/>
                </a:solidFill>
                <a:latin typeface="Symbol" pitchFamily="2" charset="2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en-NL" sz="2800" dirty="0">
                <a:solidFill>
                  <a:srgbClr val="0066FF"/>
                </a:solidFill>
                <a:latin typeface="Symbol" pitchFamily="2" charset="2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NL" sz="28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~ 0.5 </a:t>
            </a:r>
            <a:r>
              <a:rPr lang="en-NL" sz="2000" dirty="0">
                <a:solidFill>
                  <a:srgbClr val="0066FF"/>
                </a:solidFill>
                <a:latin typeface="Symbol" pitchFamily="2" charset="2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ToT/ToT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means that the efficiency </a:t>
            </a:r>
            <a:r>
              <a:rPr lang="en-NL" sz="2000" dirty="0">
                <a:latin typeface="Symbol" pitchFamily="2" charset="2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NL" sz="2800" dirty="0">
                <a:latin typeface="Symbol" pitchFamily="2" charset="2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en-NL" sz="2800" dirty="0">
                <a:latin typeface="Symbol" pitchFamily="2" charset="2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stable at the level of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+1.7% 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(B=1T) and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-1.2% 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(B=0T) for hit  rates up to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1.2 kHz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 chip.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demonstrated that running at hit rates up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1.2 kHz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gives at most a reduction of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0.6%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the relative efficiency. </a:t>
            </a:r>
          </a:p>
          <a:p>
            <a:endParaRPr lang="en-NL" sz="28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75882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260648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br>
              <a:rPr lang="en-US" sz="3200" dirty="0">
                <a:solidFill>
                  <a:srgbClr val="000000"/>
                </a:solidFill>
                <a:latin typeface="Verdan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751A4-A1C8-994A-A53E-C7F6319043C6}"/>
              </a:ext>
            </a:extLst>
          </p:cNvPr>
          <p:cNvSpPr/>
          <p:nvPr/>
        </p:nvSpPr>
        <p:spPr>
          <a:xfrm>
            <a:off x="3359696" y="363130"/>
            <a:ext cx="67730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DESY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testbeam</a:t>
            </a:r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 Module Analysis</a:t>
            </a:r>
            <a:endParaRPr lang="nl-NL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D2F96-317E-46E9-8B30-07D6AEAAA013}"/>
              </a:ext>
            </a:extLst>
          </p:cNvPr>
          <p:cNvSpPr txBox="1"/>
          <p:nvPr/>
        </p:nvSpPr>
        <p:spPr>
          <a:xfrm>
            <a:off x="1490710" y="1465620"/>
            <a:ext cx="9955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2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be discussed: further results for the paper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883329-1F52-BA4C-229D-2347B571B407}"/>
              </a:ext>
            </a:extLst>
          </p:cNvPr>
          <p:cNvSpPr txBox="1"/>
          <p:nvPr/>
        </p:nvSpPr>
        <p:spPr>
          <a:xfrm>
            <a:off x="1483110" y="2492896"/>
            <a:ext cx="995508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Should we include the ILD pixel TPC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dEdx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performance? (Presented in LCTPC ,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dEdxPerformance_ILD.pptx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endParaRPr lang="en-GB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Should we include the burst analysis?  (</a:t>
            </a:r>
            <a:r>
              <a:rPr lang="en-GB" sz="200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last meeting Analysis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_burst_jan.pptx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Should we include the result for the resolution versus incident track angle?  See </a:t>
            </a:r>
            <a:r>
              <a:rPr lang="en-GB" sz="2000" dirty="0" err="1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Analysis_circle_feb.pptx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, this meeting</a:t>
            </a:r>
          </a:p>
          <a:p>
            <a:endParaRPr lang="en-GB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9228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9101576</TotalTime>
  <Pages>11</Pages>
  <Words>1028</Words>
  <Application>Microsoft Macintosh PowerPoint</Application>
  <PresentationFormat>Widescreen</PresentationFormat>
  <Paragraphs>174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Monotype Sorts</vt:lpstr>
      <vt:lpstr>Symbol</vt:lpstr>
      <vt:lpstr>Times New Roman</vt:lpstr>
      <vt:lpstr>Verdana</vt:lpstr>
      <vt:lpstr>Wingdings</vt:lpstr>
      <vt:lpstr>Como</vt:lpstr>
      <vt:lpstr>Pixel TPC testbeam results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Manager/>
  <Company>NIKHEF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gaseous QUAD pixel detector</dc:title>
  <dc:subject/>
  <dc:creator>Peter Kluit </dc:creator>
  <cp:keywords/>
  <dc:description/>
  <cp:lastModifiedBy>Peter Kluit</cp:lastModifiedBy>
  <cp:revision>2462</cp:revision>
  <cp:lastPrinted>2002-02-06T08:01:21Z</cp:lastPrinted>
  <dcterms:created xsi:type="dcterms:W3CDTF">2019-10-28T05:36:17Z</dcterms:created>
  <dcterms:modified xsi:type="dcterms:W3CDTF">2024-02-11T19:05:46Z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