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56" r:id="rId3"/>
    <p:sldId id="657" r:id="rId4"/>
    <p:sldId id="674" r:id="rId5"/>
    <p:sldId id="675" r:id="rId6"/>
    <p:sldId id="676" r:id="rId7"/>
    <p:sldId id="677" r:id="rId8"/>
    <p:sldId id="679" r:id="rId9"/>
    <p:sldId id="678" r:id="rId10"/>
    <p:sldId id="680" r:id="rId11"/>
    <p:sldId id="681" r:id="rId12"/>
    <p:sldId id="670" r:id="rId13"/>
    <p:sldId id="673" r:id="rId14"/>
    <p:sldId id="671" r:id="rId15"/>
  </p:sldIdLst>
  <p:sldSz cx="12192000" cy="6858000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808080"/>
    <a:srgbClr val="CCFFFF"/>
    <a:srgbClr val="66FF33"/>
    <a:srgbClr val="FF0000"/>
    <a:srgbClr val="FF6600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4" autoAdjust="0"/>
    <p:restoredTop sz="94993" autoAdjust="0"/>
  </p:normalViewPr>
  <p:slideViewPr>
    <p:cSldViewPr>
      <p:cViewPr varScale="1">
        <p:scale>
          <a:sx n="113" d="100"/>
          <a:sy n="113" d="100"/>
        </p:scale>
        <p:origin x="336" y="184"/>
      </p:cViewPr>
      <p:guideLst>
        <p:guide orient="horz" pos="3552"/>
        <p:guide pos="3840"/>
      </p:guideLst>
    </p:cSldViewPr>
  </p:slideViewPr>
  <p:outlineViewPr>
    <p:cViewPr>
      <p:scale>
        <a:sx n="25" d="100"/>
        <a:sy n="25" d="100"/>
      </p:scale>
      <p:origin x="0" y="-593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7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0213" y="703263"/>
            <a:ext cx="6183312" cy="347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22775"/>
            <a:ext cx="5151437" cy="418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4845" tIns="46622" rIns="94845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0"/>
            <a:r>
              <a:rPr lang="en-GB" noProof="0"/>
              <a:t>Second level</a:t>
            </a:r>
          </a:p>
          <a:p>
            <a:pPr lvl="0"/>
            <a:r>
              <a:rPr lang="en-GB" noProof="0"/>
              <a:t>Third level</a:t>
            </a:r>
          </a:p>
          <a:p>
            <a:pPr lvl="0"/>
            <a:r>
              <a:rPr lang="en-GB" noProof="0"/>
              <a:t>Fourth level</a:t>
            </a:r>
          </a:p>
          <a:p>
            <a:pPr lvl="0"/>
            <a:r>
              <a:rPr lang="en-GB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464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54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837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690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68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28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52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54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78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648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3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74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703263"/>
            <a:ext cx="6183312" cy="347980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16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1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748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62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56133" y="457200"/>
            <a:ext cx="2726267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3" y="457200"/>
            <a:ext cx="79756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27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457200"/>
            <a:ext cx="10363200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172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01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29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82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1467" y="1657350"/>
            <a:ext cx="5350933" cy="3371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091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594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24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05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3200"/>
            </a:lvl1pPr>
            <a:lvl2pPr marL="742950" indent="-285750">
              <a:buClr>
                <a:schemeClr val="accent1"/>
              </a:buClr>
              <a:buFont typeface="Wingdings" panose="05000000000000000000" pitchFamily="2" charset="2"/>
              <a:buChar char="§"/>
              <a:defRPr sz="2800"/>
            </a:lvl2pPr>
            <a:lvl3pPr marL="12573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400"/>
            </a:lvl3pPr>
            <a:lvl4pPr marL="17145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4pPr>
            <a:lvl5pPr marL="21717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04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48267" y="457200"/>
            <a:ext cx="10363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333" y="1657350"/>
            <a:ext cx="1090506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 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4343400" y="6305550"/>
            <a:ext cx="3962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GB" altLang="en-US" sz="1200" dirty="0">
                <a:solidFill>
                  <a:schemeClr val="tx1"/>
                </a:solidFill>
                <a:latin typeface="Verdana"/>
                <a:cs typeface="Verdana"/>
              </a:rPr>
              <a:t>Peter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Kluit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 (</a:t>
            </a:r>
            <a:r>
              <a:rPr lang="en-GB" altLang="en-US" sz="1200" baseline="0" dirty="0" err="1">
                <a:solidFill>
                  <a:schemeClr val="tx1"/>
                </a:solidFill>
                <a:latin typeface="Verdana"/>
                <a:cs typeface="Verdana"/>
              </a:rPr>
              <a:t>Nikhef</a:t>
            </a:r>
            <a:r>
              <a:rPr lang="en-GB" altLang="en-US" sz="1200" baseline="0" dirty="0">
                <a:solidFill>
                  <a:schemeClr val="tx1"/>
                </a:solidFill>
                <a:latin typeface="Verdana"/>
                <a:cs typeface="Verdana"/>
              </a:rPr>
              <a:t>)</a:t>
            </a:r>
            <a:endParaRPr lang="en-GB" altLang="en-US" sz="12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940800" y="622935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GB" altLang="en-US" sz="800">
                <a:solidFill>
                  <a:schemeClr val="bg2"/>
                </a:solidFill>
              </a:rPr>
              <a:t> </a:t>
            </a:r>
            <a:fld id="{50F9948D-FA28-478D-A82E-F93DDFBE36D5}" type="slidenum">
              <a:rPr lang="en-GB" altLang="en-US" sz="800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2"/>
              </a:solidFill>
            </a:endParaRPr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533400" y="6460282"/>
            <a:ext cx="4906061" cy="24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700" dirty="0">
                <a:solidFill>
                  <a:schemeClr val="bg2"/>
                </a:solidFill>
                <a:latin typeface="Verdana"/>
                <a:cs typeface="Verdana"/>
              </a:rPr>
              <a:t> 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Lepton Collider 12 </a:t>
            </a:r>
            <a:r>
              <a:rPr lang="en-US" altLang="en-US" sz="1200" kern="120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Februari</a:t>
            </a:r>
            <a:r>
              <a:rPr lang="en-US" altLang="en-US" sz="1200" kern="12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2024</a:t>
            </a:r>
            <a:endParaRPr lang="en-GB" altLang="en-US" sz="900" dirty="0">
              <a:latin typeface="Verdana"/>
              <a:cs typeface="Verdan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Monotype Sorts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Monotype Sorts"/>
        <a:buChar char="l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n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Monotype Sorts"/>
        <a:buChar char="u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/>
        <a:buChar char="l"/>
        <a:defRPr sz="1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0000"/>
        <a:buFont typeface="Monotype Sorts" pitchFamily="2" charset="2"/>
        <a:buChar char="l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8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9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2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774" y="711200"/>
            <a:ext cx="2232026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54598" y="836712"/>
            <a:ext cx="7203802" cy="1080120"/>
          </a:xfrm>
        </p:spPr>
        <p:txBody>
          <a:bodyPr anchor="ctr"/>
          <a:lstStyle/>
          <a:p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Pixel TPC </a:t>
            </a:r>
            <a:r>
              <a:rPr lang="en-GB" altLang="en-US" sz="3600" b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testbeam</a:t>
            </a:r>
            <a:r>
              <a:rPr lang="en-GB" altLang="en-US" sz="3600" b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results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26232" y="2647580"/>
            <a:ext cx="4249688" cy="2509612"/>
          </a:xfrm>
        </p:spPr>
        <p:txBody>
          <a:bodyPr/>
          <a:lstStyle/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 err="1">
                <a:latin typeface="Verdana"/>
                <a:cs typeface="Verdana"/>
              </a:rPr>
              <a:t>Yevgen</a:t>
            </a:r>
            <a:r>
              <a:rPr lang="en-GB" altLang="en-US" dirty="0">
                <a:latin typeface="Verdana"/>
                <a:cs typeface="Verdana"/>
              </a:rPr>
              <a:t> </a:t>
            </a:r>
            <a:r>
              <a:rPr lang="en-GB" altLang="en-US" dirty="0" err="1">
                <a:latin typeface="Verdana"/>
                <a:cs typeface="Verdana"/>
              </a:rPr>
              <a:t>Bilevych</a:t>
            </a:r>
            <a:r>
              <a:rPr lang="en-GB" altLang="en-US" dirty="0">
                <a:latin typeface="Verdana"/>
                <a:cs typeface="Verdana"/>
              </a:rPr>
              <a:t>, Klaus </a:t>
            </a:r>
            <a:r>
              <a:rPr lang="en-GB" altLang="en-US" dirty="0" err="1">
                <a:latin typeface="Verdana"/>
                <a:cs typeface="Verdana"/>
              </a:rPr>
              <a:t>Desch</a:t>
            </a:r>
            <a:r>
              <a:rPr lang="en-GB" altLang="en-US" dirty="0">
                <a:latin typeface="Verdana"/>
                <a:cs typeface="Verdana"/>
              </a:rPr>
              <a:t>, Harry van der Graaf, Fred </a:t>
            </a:r>
            <a:r>
              <a:rPr lang="en-GB" altLang="en-US" dirty="0" err="1">
                <a:latin typeface="Verdana"/>
                <a:cs typeface="Verdana"/>
              </a:rPr>
              <a:t>Hartjes</a:t>
            </a:r>
            <a:r>
              <a:rPr lang="en-GB" altLang="en-US" dirty="0">
                <a:latin typeface="Verdana"/>
                <a:cs typeface="Verdana"/>
              </a:rPr>
              <a:t>, Jochen Kaminski, Peter </a:t>
            </a:r>
            <a:r>
              <a:rPr lang="en-GB" altLang="en-US" dirty="0" err="1">
                <a:latin typeface="Verdana"/>
                <a:cs typeface="Verdana"/>
              </a:rPr>
              <a:t>Kluit</a:t>
            </a:r>
            <a:r>
              <a:rPr lang="en-GB" altLang="en-US" dirty="0">
                <a:latin typeface="Verdana"/>
                <a:cs typeface="Verdana"/>
              </a:rPr>
              <a:t>, Naomi van der Kolk,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Cornelis </a:t>
            </a:r>
            <a:r>
              <a:rPr lang="en-GB" altLang="en-US" dirty="0" err="1">
                <a:latin typeface="Verdana"/>
                <a:cs typeface="Verdana"/>
              </a:rPr>
              <a:t>Ligtenberg</a:t>
            </a:r>
            <a:r>
              <a:rPr lang="en-GB" altLang="en-US" dirty="0">
                <a:latin typeface="Verdana"/>
                <a:cs typeface="Verdana"/>
              </a:rPr>
              <a:t>,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Gerhard Raven, and </a:t>
            </a: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>
                <a:latin typeface="Verdana"/>
                <a:cs typeface="Verdana"/>
              </a:rPr>
              <a:t>Jan </a:t>
            </a:r>
            <a:r>
              <a:rPr lang="en-GB" altLang="en-US" dirty="0" err="1">
                <a:latin typeface="Verdana"/>
                <a:cs typeface="Verdana"/>
              </a:rPr>
              <a:t>Timmermans</a:t>
            </a:r>
            <a:endParaRPr lang="en-GB" altLang="en-US" dirty="0">
              <a:latin typeface="Verdana"/>
              <a:cs typeface="Verdana"/>
            </a:endParaRPr>
          </a:p>
          <a:p>
            <a:pPr indent="-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GB" altLang="en-US" dirty="0"/>
              <a:t> 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927350" y="6011864"/>
            <a:ext cx="65976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Monotype Sorts"/>
              <a:buChar char="u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00000"/>
              <a:buFont typeface="Monotype Sorts"/>
              <a:buChar char="l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n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Font typeface="Monotype Sorts"/>
              <a:buChar char="u"/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00000"/>
              <a:buFont typeface="Monotype Sorts"/>
              <a:buChar char="l"/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1600" dirty="0">
                <a:latin typeface="Verdana"/>
                <a:cs typeface="Verdana"/>
              </a:rPr>
              <a:t>Lepton Collider 12 February 2024 </a:t>
            </a:r>
            <a:endParaRPr lang="en-GB" altLang="en-US" sz="1600" i="1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652463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38200" y="553847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1592" y="5733256"/>
            <a:ext cx="1089024" cy="696976"/>
          </a:xfrm>
          <a:prstGeom prst="rect">
            <a:avLst/>
          </a:prstGeom>
        </p:spPr>
      </p:pic>
      <p:pic>
        <p:nvPicPr>
          <p:cNvPr id="12" name="Afbeelding 6">
            <a:extLst>
              <a:ext uri="{FF2B5EF4-FFF2-40B4-BE49-F238E27FC236}">
                <a16:creationId xmlns:a16="http://schemas.microsoft.com/office/drawing/2014/main" id="{89DD31EB-077E-5144-9133-CFC5CC90E3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224" t="5416" r="10487" b="5393"/>
          <a:stretch/>
        </p:blipFill>
        <p:spPr>
          <a:xfrm>
            <a:off x="6845282" y="2175806"/>
            <a:ext cx="3285893" cy="2630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A6D5FF-49DB-2B4F-A60A-90C302FA7A7A}"/>
              </a:ext>
            </a:extLst>
          </p:cNvPr>
          <p:cNvSpPr/>
          <p:nvPr/>
        </p:nvSpPr>
        <p:spPr>
          <a:xfrm>
            <a:off x="7543899" y="5033030"/>
            <a:ext cx="2515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dirty="0">
                <a:latin typeface="Verdana"/>
                <a:cs typeface="Verdana"/>
              </a:rPr>
              <a:t>8 Quad Module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A9640C-52B5-EC31-5976-D20DF8AC6953}"/>
              </a:ext>
            </a:extLst>
          </p:cNvPr>
          <p:cNvSpPr txBox="1"/>
          <p:nvPr/>
        </p:nvSpPr>
        <p:spPr>
          <a:xfrm>
            <a:off x="2927350" y="1883029"/>
            <a:ext cx="60979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L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analysis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54E31-5995-A37D-A3B9-95B287631917}"/>
              </a:ext>
            </a:extLst>
          </p:cNvPr>
          <p:cNvSpPr txBox="1"/>
          <p:nvPr/>
        </p:nvSpPr>
        <p:spPr>
          <a:xfrm>
            <a:off x="3575720" y="138315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circles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plots resolution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FF273-846D-8E24-8A78-4B32FC7BC6A6}"/>
              </a:ext>
            </a:extLst>
          </p:cNvPr>
          <p:cNvSpPr txBox="1"/>
          <p:nvPr/>
        </p:nvSpPr>
        <p:spPr>
          <a:xfrm>
            <a:off x="8256240" y="5406842"/>
            <a:ext cx="2430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phi hit on circle</a:t>
            </a:r>
            <a:endParaRPr lang="en-NL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79B47-8BA4-4BE8-6EAA-0BA25227E4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9411" y="1621683"/>
            <a:ext cx="3552056" cy="39960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8F6CBF-78E1-F877-0B09-5F92335E42AD}"/>
              </a:ext>
            </a:extLst>
          </p:cNvPr>
          <p:cNvSpPr txBox="1"/>
          <p:nvPr/>
        </p:nvSpPr>
        <p:spPr>
          <a:xfrm>
            <a:off x="4727848" y="2334359"/>
            <a:ext cx="24482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There is a dependency of the resolution  of phi and the radius</a:t>
            </a:r>
          </a:p>
          <a:p>
            <a:pPr algn="ctr"/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mall radii correlated to large phi range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940FD60-C17B-A110-3B47-9C5D25D1CE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8961" y="1560914"/>
            <a:ext cx="3696072" cy="41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76476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4E9C77-296C-5F6C-543D-F8290872A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2018" y="1031824"/>
            <a:ext cx="3790979" cy="4264851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54E31-5995-A37D-A3B9-95B287631917}"/>
              </a:ext>
            </a:extLst>
          </p:cNvPr>
          <p:cNvSpPr txBox="1"/>
          <p:nvPr/>
        </p:nvSpPr>
        <p:spPr>
          <a:xfrm>
            <a:off x="3359343" y="1041450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circles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plots resolution </a:t>
            </a:r>
            <a:r>
              <a:rPr lang="en-GB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DFF273-846D-8E24-8A78-4B32FC7BC6A6}"/>
              </a:ext>
            </a:extLst>
          </p:cNvPr>
          <p:cNvSpPr txBox="1"/>
          <p:nvPr/>
        </p:nvSpPr>
        <p:spPr>
          <a:xfrm>
            <a:off x="9074634" y="4972834"/>
            <a:ext cx="2430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phi hit on circle</a:t>
            </a:r>
            <a:endParaRPr lang="en-NL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8F6CBF-78E1-F877-0B09-5F92335E42AD}"/>
              </a:ext>
            </a:extLst>
          </p:cNvPr>
          <p:cNvSpPr txBox="1"/>
          <p:nvPr/>
        </p:nvSpPr>
        <p:spPr>
          <a:xfrm>
            <a:off x="4703426" y="185865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Taking out these dependencies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48093F-EC5C-2D70-2C6F-DDC187991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4571" y="1190273"/>
            <a:ext cx="3560057" cy="40050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63C94F-EDF2-2F48-58D8-8C2B81F03C15}"/>
                  </a:ext>
                </a:extLst>
              </p:cNvPr>
              <p:cNvSpPr txBox="1"/>
              <p:nvPr/>
            </p:nvSpPr>
            <p:spPr>
              <a:xfrm>
                <a:off x="4458419" y="2922075"/>
                <a:ext cx="297503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Fit result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kumimoji="0" lang="en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esolution flat in phi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0.241 </a:t>
                </a:r>
                <a14:m>
                  <m:oMath xmlns:m="http://schemas.openxmlformats.org/officeDocument/2006/math">
                    <m:r>
                      <a:rPr kumimoji="0" lang="en-NL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±</m:t>
                    </m:r>
                  </m:oMath>
                </a14:m>
                <a:r>
                  <a:rPr kumimoji="0" lang="en-NL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FF"/>
                    </a:solidFill>
                    <a:effectLst/>
                    <a:uLnTx/>
                    <a:uFillTx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0.016 mm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NL" sz="20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63C94F-EDF2-2F48-58D8-8C2B81F0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419" y="2922075"/>
                <a:ext cx="2975039" cy="1323439"/>
              </a:xfrm>
              <a:prstGeom prst="rect">
                <a:avLst/>
              </a:prstGeom>
              <a:blipFill>
                <a:blip r:embed="rId9"/>
                <a:stretch>
                  <a:fillRect t="-1887" r="-84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0BC08F1-A80E-BF4A-6AC8-47D4327B9133}"/>
              </a:ext>
            </a:extLst>
          </p:cNvPr>
          <p:cNvSpPr txBox="1"/>
          <p:nvPr/>
        </p:nvSpPr>
        <p:spPr>
          <a:xfrm>
            <a:off x="2801977" y="4937722"/>
            <a:ext cx="6097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Conclusion Grid pix hit resolution is independent of incident track angle within an uncertainty of 16 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kumimoji="0" lang="en-NL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54D0C-8290-FFFE-339F-6BFB36269E1F}"/>
              </a:ext>
            </a:extLst>
          </p:cNvPr>
          <p:cNvSpPr txBox="1"/>
          <p:nvPr/>
        </p:nvSpPr>
        <p:spPr>
          <a:xfrm>
            <a:off x="7799187" y="1863674"/>
            <a:ext cx="3496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en-NL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it:  a + b cos </a:t>
            </a:r>
            <a:r>
              <a:rPr lang="en-NL" sz="24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endParaRPr kumimoji="0" lang="en-NL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8626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/>
              <p:nvPr/>
            </p:nvSpPr>
            <p:spPr>
              <a:xfrm>
                <a:off x="2207568" y="1393850"/>
                <a:ext cx="9217024" cy="44062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Multiple scattering for low momentum tracks</a:t>
                </a: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Calculations for p = 1 MeV 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(radius 121 pixels  Circle L(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ength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  4.179 cm)</a:t>
                </a:r>
                <a:endParaRPr lang="en-GB" sz="2000" baseline="30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Multiple scattering: p = 1 MeV for 10 cm of track length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gas = 14 000 cm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Measurements are at dL = 100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m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 (100 hits/cm)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q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0 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= 13.6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MeV/p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dL</m:t>
                    </m:r>
                  </m:oMath>
                </a14:m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/X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 0.115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GB" sz="2000" dirty="0" err="1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s</a:t>
                </a:r>
                <a:r>
                  <a:rPr lang="en-GB" sz="2000" baseline="-25000" dirty="0" err="1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xy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q</a:t>
                </a:r>
                <a:r>
                  <a:rPr lang="en-GB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0</a:t>
                </a:r>
                <a:r>
                  <a:rPr lang="en-GB" sz="2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dL /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√</m:t>
                    </m:r>
                    <m:r>
                      <a:rPr lang="en-US" sz="20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3</m:t>
                    </m:r>
                  </m:oMath>
                </a14:m>
                <a:r>
                  <a:rPr lang="en-GB" sz="2000" baseline="-25000" dirty="0">
                    <a:solidFill>
                      <a:srgbClr val="0066FF"/>
                    </a:solidFill>
                    <a:latin typeface="Symbol" pitchFamily="2" charset="2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endParaRPr lang="en-GB" sz="2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en-GB" sz="2000" baseline="-25000" dirty="0">
                  <a:solidFill>
                    <a:srgbClr val="0066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Wrote a simulation to generate points a long the track and apply multiple scattering and perform a linear fit (SL track propagator).</a:t>
                </a:r>
              </a:p>
              <a:p>
                <a:r>
                  <a:rPr lang="en-GB" sz="2000" dirty="0">
                    <a:solidFill>
                      <a:srgbClr val="0066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Residuals are then calculated. </a:t>
                </a:r>
                <a:endParaRPr lang="en-GB" sz="1400" dirty="0">
                  <a:solidFill>
                    <a:srgbClr val="000000"/>
                  </a:solidFill>
                  <a:effectLst/>
                  <a:latin typeface="Menlo" panose="020B0609030804020204" pitchFamily="49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69E7E8-4E59-30DF-E214-BD6A5F171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568" y="1393850"/>
                <a:ext cx="9217024" cy="4406206"/>
              </a:xfrm>
              <a:prstGeom prst="rect">
                <a:avLst/>
              </a:prstGeom>
              <a:blipFill>
                <a:blip r:embed="rId7"/>
                <a:stretch>
                  <a:fillRect l="-688" t="-862" b="-1437"/>
                </a:stretch>
              </a:blipFill>
            </p:spPr>
            <p:txBody>
              <a:bodyPr/>
              <a:lstStyle/>
              <a:p>
                <a:r>
                  <a:rPr lang="en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AFF4A0C6-7203-DC97-B627-FA774E701F7F}"/>
              </a:ext>
            </a:extLst>
          </p:cNvPr>
          <p:cNvSpPr txBox="1"/>
          <p:nvPr/>
        </p:nvSpPr>
        <p:spPr>
          <a:xfrm rot="19550577">
            <a:off x="114515" y="1660259"/>
            <a:ext cx="2460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4400" dirty="0">
                <a:solidFill>
                  <a:srgbClr val="808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Backup</a:t>
            </a:r>
            <a:r>
              <a:rPr lang="en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6031353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1487488" y="1412776"/>
            <a:ext cx="921702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Multiple scattering for low momentum tracks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rms of the residual distribution is:</a:t>
            </a:r>
          </a:p>
          <a:p>
            <a:r>
              <a:rPr lang="en-GB" sz="2000" dirty="0" err="1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0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1025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m/ p/p</a:t>
            </a:r>
            <a:r>
              <a:rPr lang="en-GB" sz="2000" baseline="-25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0 </a:t>
            </a:r>
            <a:r>
              <a:rPr lang="en-GB" sz="20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  (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L/L</a:t>
            </a:r>
            <a:r>
              <a:rPr lang="en-GB" sz="20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GB" sz="2000" baseline="30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1.5</a:t>
            </a:r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p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 1 MeV/c  L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10 cm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rms depends on the track length. 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that for the 5 an 6 GeV data the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less than 1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Only at very low momenta &lt; 100 MeV/c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 becomes relevant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can do a better fit by allowing </a:t>
            </a:r>
            <a:r>
              <a:rPr lang="en-GB" sz="18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between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hits e.g. with the GBL package (not done here). </a:t>
            </a:r>
          </a:p>
          <a:p>
            <a:endParaRPr lang="en-GB" sz="18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So for 1 MeV full circle one expects </a:t>
            </a:r>
            <a:r>
              <a:rPr lang="en-GB" sz="1800" dirty="0" err="1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270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 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Compatible with observed resolution </a:t>
            </a:r>
            <a:r>
              <a:rPr lang="en-GB" sz="1800" dirty="0" err="1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800" baseline="-25000" dirty="0" err="1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1800" baseline="-25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240 </a:t>
            </a:r>
            <a:r>
              <a:rPr lang="en-GB" sz="1800" dirty="0">
                <a:solidFill>
                  <a:srgbClr val="0066FF"/>
                </a:solidFill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m.</a:t>
            </a:r>
          </a:p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1800" baseline="30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872B3-F968-B694-FA27-C5C6F69878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05462" y="1147148"/>
            <a:ext cx="3041759" cy="47251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D39CF5-9098-F269-D99D-6E205F416FD7}"/>
              </a:ext>
            </a:extLst>
          </p:cNvPr>
          <p:cNvSpPr txBox="1"/>
          <p:nvPr/>
        </p:nvSpPr>
        <p:spPr>
          <a:xfrm rot="18659630">
            <a:off x="-142974" y="1899826"/>
            <a:ext cx="25193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NL" sz="4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Backup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15841754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ADF653-8526-BD7D-BD3B-E2DA5B773D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5131" y="-240891"/>
            <a:ext cx="441476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2BF21C-2EF1-E733-9257-12A88EE3F65E}"/>
              </a:ext>
            </a:extLst>
          </p:cNvPr>
          <p:cNvSpPr txBox="1"/>
          <p:nvPr/>
        </p:nvSpPr>
        <p:spPr>
          <a:xfrm>
            <a:off x="7083752" y="4454541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1 MeV</a:t>
            </a:r>
            <a:endParaRPr lang="en-N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E6CC90-64BA-4097-7AB6-F8EC9F72A328}"/>
              </a:ext>
            </a:extLst>
          </p:cNvPr>
          <p:cNvSpPr txBox="1"/>
          <p:nvPr/>
        </p:nvSpPr>
        <p:spPr>
          <a:xfrm>
            <a:off x="2999656" y="2747734"/>
            <a:ext cx="6640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200 keV </a:t>
            </a:r>
            <a:endParaRPr lang="en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1197BC-5623-7470-9FAF-97EE5CB5FA9F}"/>
              </a:ext>
            </a:extLst>
          </p:cNvPr>
          <p:cNvSpPr txBox="1"/>
          <p:nvPr/>
        </p:nvSpPr>
        <p:spPr>
          <a:xfrm>
            <a:off x="8219833" y="2908640"/>
            <a:ext cx="40225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 for momenta below 0.5 MeV/c the energy loss start to explode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401032-3039-845A-CE33-858A1ED57D37}"/>
              </a:ext>
            </a:extLst>
          </p:cNvPr>
          <p:cNvSpPr txBox="1"/>
          <p:nvPr/>
        </p:nvSpPr>
        <p:spPr>
          <a:xfrm rot="18874587">
            <a:off x="-721202" y="626144"/>
            <a:ext cx="65951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NL" sz="4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Backup</a:t>
            </a:r>
            <a:endParaRPr lang="en-NL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A33214-F7F7-2858-6AFC-AE2B63AE2A74}"/>
              </a:ext>
            </a:extLst>
          </p:cNvPr>
          <p:cNvSpPr txBox="1"/>
          <p:nvPr/>
        </p:nvSpPr>
        <p:spPr>
          <a:xfrm>
            <a:off x="3216524" y="5341548"/>
            <a:ext cx="6743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Code: /Users/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peterkluit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/Desktop/DESY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testbeam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cicle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Arial" panose="020B0604020202020204" pitchFamily="34" charset="0"/>
              </a:rPr>
              <a:t>/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plotCircle.C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   input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ntuple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SummaryCircleRun006969_v1.root</a:t>
            </a:r>
          </a:p>
        </p:txBody>
      </p:sp>
    </p:spTree>
    <p:extLst>
      <p:ext uri="{BB962C8B-B14F-4D97-AF65-F5344CB8AC3E}">
        <p14:creationId xmlns:p14="http://schemas.microsoft.com/office/powerpoint/2010/main" val="200233267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376108"/>
            <a:ext cx="9955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Does a Pixel TPC have a hit resolution independent of the incident angle of the track?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83329-1F52-BA4C-229D-2347B571B407}"/>
              </a:ext>
            </a:extLst>
          </p:cNvPr>
          <p:cNvSpPr txBox="1"/>
          <p:nvPr/>
        </p:nvSpPr>
        <p:spPr>
          <a:xfrm>
            <a:off x="1083598" y="2406876"/>
            <a:ext cx="105750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order to study this topic we use circular tracks (curlers).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took data with small incident angles plus min 10 degrees; in a circle one will have 2 pi incident angles.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get a (part of a) circle the one needs a B field. Not that the electrons from the beam go “straight” and we need to look for lower momentum electrons in the event.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 we took the B=1 data for run 6969 p = 6 GeV beam.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L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Hough transform for a circle was coded; also a straight line hough transform was used to reject high momentum tracks.  </a:t>
            </a:r>
          </a:p>
        </p:txBody>
      </p:sp>
    </p:spTree>
    <p:extLst>
      <p:ext uri="{BB962C8B-B14F-4D97-AF65-F5344CB8AC3E}">
        <p14:creationId xmlns:p14="http://schemas.microsoft.com/office/powerpoint/2010/main" val="205665111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finding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D1114-229D-9A2B-440C-97CC54AC9E02}"/>
              </a:ext>
            </a:extLst>
          </p:cNvPr>
          <p:cNvSpPr txBox="1"/>
          <p:nvPr/>
        </p:nvSpPr>
        <p:spPr>
          <a:xfrm>
            <a:off x="479376" y="1739711"/>
            <a:ext cx="23390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center should lie in the plane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Pattern f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inding can get disturbed by large hit bursts and “straight” line beam particles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solutions in </a:t>
            </a:r>
            <a:r>
              <a:rPr lang="en-NL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selected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AAF7-D386-125F-72EF-59DC9E9FB8CA}"/>
              </a:ext>
            </a:extLst>
          </p:cNvPr>
          <p:cNvSpPr txBox="1"/>
          <p:nvPr/>
        </p:nvSpPr>
        <p:spPr>
          <a:xfrm>
            <a:off x="9670915" y="2708920"/>
            <a:ext cx="2977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1024 pixels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8.45 MeV/c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121 pixels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1 MeV/c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25 pixels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206 keV/c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D7FB02E-E1ED-580D-71D3-B07D54A5FE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1431" y="-579595"/>
            <a:ext cx="2455333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5ABA6AC-05E0-35B5-D285-340CF4E50D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8333" y="1796669"/>
            <a:ext cx="2455333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B4F01C-FCB0-3C58-9D81-E45A57A3CFBF}"/>
              </a:ext>
            </a:extLst>
          </p:cNvPr>
          <p:cNvSpPr txBox="1"/>
          <p:nvPr/>
        </p:nvSpPr>
        <p:spPr>
          <a:xfrm>
            <a:off x="9671196" y="1703512"/>
            <a:ext cx="2561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vents 14 and 41</a:t>
            </a:r>
          </a:p>
        </p:txBody>
      </p:sp>
    </p:spTree>
    <p:extLst>
      <p:ext uri="{BB962C8B-B14F-4D97-AF65-F5344CB8AC3E}">
        <p14:creationId xmlns:p14="http://schemas.microsoft.com/office/powerpoint/2010/main" val="385187031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7CC2F87-F354-193F-C128-9C71F6F49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8333" y="-788557"/>
            <a:ext cx="2455333" cy="6858000"/>
          </a:xfrm>
          <a:prstGeom prst="rect">
            <a:avLst/>
          </a:prstGeom>
        </p:spPr>
      </p:pic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D2F96-317E-46E9-8B30-07D6AEAAA013}"/>
              </a:ext>
            </a:extLst>
          </p:cNvPr>
          <p:cNvSpPr txBox="1"/>
          <p:nvPr/>
        </p:nvSpPr>
        <p:spPr>
          <a:xfrm>
            <a:off x="1499456" y="1124744"/>
            <a:ext cx="995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L" sz="2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Circle finding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D1114-229D-9A2B-440C-97CC54AC9E02}"/>
              </a:ext>
            </a:extLst>
          </p:cNvPr>
          <p:cNvSpPr txBox="1"/>
          <p:nvPr/>
        </p:nvSpPr>
        <p:spPr>
          <a:xfrm>
            <a:off x="304800" y="1844824"/>
            <a:ext cx="233900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circle and line fits to compare hypothesis.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Solutions in </a:t>
            </a:r>
            <a:r>
              <a:rPr lang="en-N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selected</a:t>
            </a:r>
          </a:p>
          <a:p>
            <a:endParaRPr lang="en-NL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 </a:t>
            </a:r>
            <a:r>
              <a:rPr lang="en-NL" sz="1800" dirty="0">
                <a:solidFill>
                  <a:srgbClr val="CC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circles are vetoed </a:t>
            </a:r>
            <a:r>
              <a:rPr lang="en-NL" sz="1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 circles </a:t>
            </a:r>
            <a:r>
              <a:rPr lang="en-NL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are kept</a:t>
            </a:r>
          </a:p>
          <a:p>
            <a:endParaRPr lang="en-NL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4AAAF7-D386-125F-72EF-59DC9E9FB8CA}"/>
              </a:ext>
            </a:extLst>
          </p:cNvPr>
          <p:cNvSpPr txBox="1"/>
          <p:nvPr/>
        </p:nvSpPr>
        <p:spPr>
          <a:xfrm>
            <a:off x="9598907" y="2564904"/>
            <a:ext cx="2977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1024 pixels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8.45 MeV/c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121 pixels 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 = 1 MeV/c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= 25 pixels</a:t>
            </a: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206 keV/c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BB5214-B902-5941-1D7D-439055FA68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8333" y="1580645"/>
            <a:ext cx="2455333" cy="6858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EABE3A-6525-1147-1811-7F815C7DA52D}"/>
              </a:ext>
            </a:extLst>
          </p:cNvPr>
          <p:cNvSpPr txBox="1"/>
          <p:nvPr/>
        </p:nvSpPr>
        <p:spPr>
          <a:xfrm>
            <a:off x="9548191" y="1715182"/>
            <a:ext cx="27567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vents 60 and 88</a:t>
            </a:r>
          </a:p>
        </p:txBody>
      </p:sp>
    </p:spTree>
    <p:extLst>
      <p:ext uri="{BB962C8B-B14F-4D97-AF65-F5344CB8AC3E}">
        <p14:creationId xmlns:p14="http://schemas.microsoft.com/office/powerpoint/2010/main" val="117857498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4C4F3-713E-9787-569B-BBE807AC9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1126" y="1709782"/>
            <a:ext cx="2529715" cy="47971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1B56FD-49F6-F6D1-9CEB-29F5AB9150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1118" y="1709782"/>
            <a:ext cx="2529715" cy="47971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CAE16E-A0AD-D1EF-8800-43F16F4AFEB5}"/>
              </a:ext>
            </a:extLst>
          </p:cNvPr>
          <p:cNvSpPr txBox="1"/>
          <p:nvPr/>
        </p:nvSpPr>
        <p:spPr>
          <a:xfrm>
            <a:off x="1100738" y="1571427"/>
            <a:ext cx="981979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the events 14 and 41. </a:t>
            </a:r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Calculate phi around the circle (phi = 0 is pointing opposite the local y axis = right to left in the event display).The drift time (z) can be fitted vs phi. It has a linear dependence (for a helix). The residuals in z are calculated after the fit.</a:t>
            </a:r>
            <a:endParaRPr lang="en-GB" sz="24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N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26381-3A54-92A5-32CF-122595A2F60C}"/>
              </a:ext>
            </a:extLst>
          </p:cNvPr>
          <p:cNvSpPr txBox="1"/>
          <p:nvPr/>
        </p:nvSpPr>
        <p:spPr>
          <a:xfrm>
            <a:off x="4968552" y="537321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 hit on circle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4788596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69E7E8-4E59-30DF-E214-BD6A5F171AE2}"/>
              </a:ext>
            </a:extLst>
          </p:cNvPr>
          <p:cNvSpPr txBox="1"/>
          <p:nvPr/>
        </p:nvSpPr>
        <p:spPr>
          <a:xfrm>
            <a:off x="1991544" y="1393850"/>
            <a:ext cx="92170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selection for circles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Radius &gt; 50 pixels with at least 20 selected hits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Reject circles with a better SL line fit by applying cuts on the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number of hits for the circle and line hypothesis.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Resolution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en-GB" sz="2000" baseline="-25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4 pixels and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1 mm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dof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5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en-GB" sz="2000" baseline="30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0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dof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&lt; 5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 range (phi max – phi min)  &gt; 1 rad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phi&gt; 8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/32 and phi &lt; 2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p  -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/32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Remove hits near edge of chip (15 pixels columns and rows)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Residual cuts at 2.5 </a:t>
            </a:r>
            <a:r>
              <a:rPr lang="en-GB" sz="20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xy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z)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Down weighting of large clusters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(counting hits N in bins R</a:t>
            </a:r>
            <a:r>
              <a:rPr lang="en-GB" sz="1800" dirty="0">
                <a:latin typeface="Symbol" pitchFamily="2" charset="2"/>
                <a:ea typeface="Verdana" panose="020B0604030504040204" pitchFamily="34" charset="0"/>
                <a:cs typeface="Verdana" panose="020B0604030504040204" pitchFamily="34" charset="0"/>
              </a:rPr>
              <a:t>f 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pixels)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where w = 1/ (N(bin-1)+N(bin)+N(bin+1))</a:t>
            </a:r>
          </a:p>
          <a:p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en-GB" sz="2000" dirty="0">
              <a:solidFill>
                <a:srgbClr val="0066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en-GB" sz="140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3154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CDB8E-111C-3D30-2FBC-5EE7B4B49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95364" y="-1423316"/>
            <a:ext cx="4059880" cy="103691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254E31-5995-A37D-A3B9-95B287631917}"/>
              </a:ext>
            </a:extLst>
          </p:cNvPr>
          <p:cNvSpPr txBox="1"/>
          <p:nvPr/>
        </p:nvSpPr>
        <p:spPr>
          <a:xfrm>
            <a:off x="4368176" y="1222996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circles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plots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66829495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54E31-5995-A37D-A3B9-95B287631917}"/>
              </a:ext>
            </a:extLst>
          </p:cNvPr>
          <p:cNvSpPr txBox="1"/>
          <p:nvPr/>
        </p:nvSpPr>
        <p:spPr>
          <a:xfrm>
            <a:off x="3575720" y="1383159"/>
            <a:ext cx="609790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circles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plots weights</a:t>
            </a:r>
            <a:endParaRPr lang="en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10F24F-CB7D-FE3F-86DA-3882C52F3B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4749" y="183530"/>
            <a:ext cx="3289905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DFF273-846D-8E24-8A78-4B32FC7BC6A6}"/>
              </a:ext>
            </a:extLst>
          </p:cNvPr>
          <p:cNvSpPr txBox="1"/>
          <p:nvPr/>
        </p:nvSpPr>
        <p:spPr>
          <a:xfrm>
            <a:off x="6561007" y="5257483"/>
            <a:ext cx="243054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phi hit on circle</a:t>
            </a:r>
            <a:endParaRPr lang="en-NL" sz="2000" dirty="0"/>
          </a:p>
        </p:txBody>
      </p:sp>
    </p:spTree>
    <p:extLst>
      <p:ext uri="{BB962C8B-B14F-4D97-AF65-F5344CB8AC3E}">
        <p14:creationId xmlns:p14="http://schemas.microsoft.com/office/powerpoint/2010/main" val="297855583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n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6400" y="457200"/>
            <a:ext cx="2489200" cy="965200"/>
          </a:xfrm>
          <a:prstGeom prst="rect">
            <a:avLst/>
          </a:prstGeom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260648"/>
            <a:ext cx="7924800" cy="775320"/>
          </a:xfrm>
        </p:spPr>
        <p:txBody>
          <a:bodyPr anchor="ctr"/>
          <a:lstStyle/>
          <a:p>
            <a:pPr marL="342900" lvl="2" indent="-342900">
              <a:spcBef>
                <a:spcPct val="20000"/>
              </a:spcBef>
            </a:pPr>
            <a:br>
              <a:rPr lang="en-US" sz="3200" dirty="0">
                <a:solidFill>
                  <a:srgbClr val="000000"/>
                </a:solidFill>
                <a:latin typeface="Verdana"/>
                <a:cs typeface="Verdana"/>
              </a:rPr>
            </a:br>
            <a:endParaRPr lang="en-GB" altLang="en-US" sz="4000" b="0" dirty="0">
              <a:latin typeface="Verdana"/>
              <a:cs typeface="Verdana"/>
            </a:endParaRPr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22320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CTPClogo_simple.w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304800" y="5562600"/>
            <a:ext cx="1600200" cy="915012"/>
          </a:xfrm>
          <a:prstGeom prst="rect">
            <a:avLst/>
          </a:prstGeom>
        </p:spPr>
      </p:pic>
      <p:pic>
        <p:nvPicPr>
          <p:cNvPr id="25" name="Picture 24" descr="ildlogoTransparan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9576" y="5791200"/>
            <a:ext cx="1089024" cy="69697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B5751A4-A1C8-994A-A53E-C7F6319043C6}"/>
              </a:ext>
            </a:extLst>
          </p:cNvPr>
          <p:cNvSpPr/>
          <p:nvPr/>
        </p:nvSpPr>
        <p:spPr>
          <a:xfrm>
            <a:off x="3359696" y="363130"/>
            <a:ext cx="6773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DESY </a:t>
            </a:r>
            <a:r>
              <a:rPr lang="nl-NL" sz="3200" kern="0" dirty="0" err="1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testbeam</a:t>
            </a:r>
            <a:r>
              <a:rPr lang="nl-NL" sz="3200" kern="0" dirty="0">
                <a:solidFill>
                  <a:srgbClr val="FF0000"/>
                </a:solidFill>
                <a:latin typeface="Verdana"/>
                <a:ea typeface="+mj-ea"/>
                <a:cs typeface="Verdana"/>
              </a:rPr>
              <a:t> Module Analysis</a:t>
            </a:r>
            <a:endParaRPr lang="nl-NL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254E31-5995-A37D-A3B9-95B287631917}"/>
              </a:ext>
            </a:extLst>
          </p:cNvPr>
          <p:cNvSpPr txBox="1"/>
          <p:nvPr/>
        </p:nvSpPr>
        <p:spPr>
          <a:xfrm>
            <a:off x="2495600" y="1527175"/>
            <a:ext cx="7034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Selected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circles </a:t>
            </a:r>
            <a:r>
              <a:rPr lang="en-GB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plots residuals (weighted)</a:t>
            </a:r>
            <a:r>
              <a:rPr lang="en-GB" sz="2400" dirty="0">
                <a:solidFill>
                  <a:srgbClr val="0066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300DF-CC7D-4396-80D7-5D6D0214CC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94072" y="17389"/>
            <a:ext cx="3744417" cy="78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697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Como">
  <a:themeElements>
    <a:clrScheme name="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m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9104008</TotalTime>
  <Pages>11</Pages>
  <Words>977</Words>
  <Application>Microsoft Macintosh PowerPoint</Application>
  <PresentationFormat>Widescreen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Cambria Math</vt:lpstr>
      <vt:lpstr>Menlo</vt:lpstr>
      <vt:lpstr>Monotype Sorts</vt:lpstr>
      <vt:lpstr>Symbol</vt:lpstr>
      <vt:lpstr>Times New Roman</vt:lpstr>
      <vt:lpstr>Verdana</vt:lpstr>
      <vt:lpstr>Wingdings</vt:lpstr>
      <vt:lpstr>Como</vt:lpstr>
      <vt:lpstr>Pixel TPC testbeam results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Manager/>
  <Company>NIKHEF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gaseous QUAD pixel detector</dc:title>
  <dc:subject/>
  <dc:creator>Peter Kluit </dc:creator>
  <cp:keywords/>
  <dc:description/>
  <cp:lastModifiedBy>Peter Kluit</cp:lastModifiedBy>
  <cp:revision>2504</cp:revision>
  <cp:lastPrinted>2002-02-06T08:01:21Z</cp:lastPrinted>
  <dcterms:created xsi:type="dcterms:W3CDTF">2019-10-28T05:36:17Z</dcterms:created>
  <dcterms:modified xsi:type="dcterms:W3CDTF">2024-02-08T14:41:27Z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>F.Hartjes@nikhef.nl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\\Nikhefh\CT www\pub\techphys\diamond</vt:lpwstr>
  </property>
</Properties>
</file>