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57" r:id="rId5"/>
    <p:sldId id="258" r:id="rId6"/>
    <p:sldId id="260" r:id="rId7"/>
    <p:sldId id="346" r:id="rId8"/>
    <p:sldId id="347" r:id="rId9"/>
    <p:sldId id="351" r:id="rId10"/>
    <p:sldId id="266" r:id="rId11"/>
    <p:sldId id="261" r:id="rId12"/>
    <p:sldId id="353" r:id="rId13"/>
    <p:sldId id="271" r:id="rId14"/>
    <p:sldId id="352" r:id="rId15"/>
    <p:sldId id="343" r:id="rId16"/>
    <p:sldId id="273" r:id="rId17"/>
    <p:sldId id="293" r:id="rId18"/>
    <p:sldId id="356" r:id="rId19"/>
    <p:sldId id="354" r:id="rId20"/>
    <p:sldId id="348" r:id="rId21"/>
    <p:sldId id="349" r:id="rId22"/>
    <p:sldId id="277" r:id="rId23"/>
    <p:sldId id="355" r:id="rId24"/>
    <p:sldId id="350" r:id="rId25"/>
    <p:sldId id="357" r:id="rId26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BDD7EE"/>
    <a:srgbClr val="2BD0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803862-D893-4BE0-B6D5-83D578392074}" v="76" dt="2024-06-26T14:16:36.8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5" autoAdjust="0"/>
    <p:restoredTop sz="94660"/>
  </p:normalViewPr>
  <p:slideViewPr>
    <p:cSldViewPr snapToGrid="0">
      <p:cViewPr varScale="1">
        <p:scale>
          <a:sx n="75" d="100"/>
          <a:sy n="75" d="100"/>
        </p:scale>
        <p:origin x="1008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BA18FD-FF3A-4586-98B9-5CB83325D70C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81C82F-1DAC-448D-876F-F5F3CC67EA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828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C0B2C-41BB-932F-2FD1-472CECA12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B4BDA6-C08D-5AA0-0CBF-09184620AD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C10E1-D952-3775-60C3-FC035B6C6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AB331-468E-4130-9274-2913855E23E3}" type="datetime1">
              <a:rPr lang="en-GB" smtClean="0"/>
              <a:t>27/06/2024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3FD91-F17E-AF36-0E05-A6D80551B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CAN Symposium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A1EEE-811C-13A7-CCF3-AA8DC77F1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E2CF-0238-4E09-90D8-9B3F7B22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843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05F21-230D-1A20-1A38-DB6DBDB5F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36BDDB-96CC-C686-790D-7C5B78186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94129-1DD0-6532-5502-FE0040DB2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8DE3C-8B25-4082-8D9C-6080548972BA}" type="datetime1">
              <a:rPr lang="en-GB" smtClean="0"/>
              <a:t>27/06/2024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9DDD5-68D1-2D24-0FCB-CC270C17E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CAN Symposium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3793F-FA40-39F3-B6FB-F98B4188D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E2CF-0238-4E09-90D8-9B3F7B22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2958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76BDEF-F0DB-2B73-2798-ED7F1D281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414217-FF09-D07D-AF6A-E1496AE01F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254C3-BF8F-1D79-761C-24E79AD15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968B6-976D-433F-8E2C-B624FB54325A}" type="datetime1">
              <a:rPr lang="en-GB" smtClean="0"/>
              <a:t>27/06/2024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22E0D-AC54-7922-E484-56A135525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CAN Symposium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B1A4F-2824-9150-6BD5-F73FAE7FE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E2CF-0238-4E09-90D8-9B3F7B22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038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7C28F-F2C5-0A2D-DA9F-C65A7C089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808A4-5883-1E6D-9C37-BA96CAB0B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CD942-5859-E08E-8F69-94CB7533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8C8A6-CE27-4E54-8E82-3993CBA6BCE2}" type="datetime1">
              <a:rPr lang="en-GB" smtClean="0"/>
              <a:t>27/06/2024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BD2E6-2E52-8E02-A8F6-57BDCAF64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CAN Symposium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4FD5B-E1DE-60A4-A834-F4ED87D35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E2CF-0238-4E09-90D8-9B3F7B22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80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CCC2A-E03B-5A13-641B-234E35DE7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E1391-4A0E-36A3-B827-1066AD2F3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7E4E2-1301-9A93-048D-3EA3F86D8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C1D22-E7DB-4DF4-85A9-51C0417BD68E}" type="datetime1">
              <a:rPr lang="en-GB" smtClean="0"/>
              <a:t>27/06/2024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B99F7F-B130-F664-3390-5399F4480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CAN Symposium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732A4-D30A-ED50-F7BD-0F7B94ECB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E2CF-0238-4E09-90D8-9B3F7B22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2474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A44CE-81AE-F708-443F-0835CD06C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E9823-6B6E-97A2-E8C3-92AE36D784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EDBDC2-9D66-F937-5F8A-E0D605397A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601EA4-B371-EFB7-31D0-F7114821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670EF-14C7-43CE-801A-197532820704}" type="datetime1">
              <a:rPr lang="en-GB" smtClean="0"/>
              <a:t>27/06/2024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98B86-9689-D703-C59A-1E64FF510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CAN Symposium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067E3F-A4D4-D7B5-091B-B432FE392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E2CF-0238-4E09-90D8-9B3F7B22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1069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9F5E5-3095-6EA0-2B9C-E3465AD12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A9E45-6509-9B51-7E83-DE6591E4F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086A3C-356B-8C9F-B53F-9C045A3282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584458-E6F8-B957-C1B6-053DAC8BED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37795B-CC55-50D1-5A2B-867AE26A22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843B1-AFA9-34A4-E801-672D2AE8B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76B5A-D936-4569-83A5-6DF32E9852E9}" type="datetime1">
              <a:rPr lang="en-GB" smtClean="0"/>
              <a:t>27/06/2024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D32DF-F2E6-1B7B-A641-F62DEB9A3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CAN Symposium 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ED1F72-87EF-455F-4EFD-AA7F12C0A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E2CF-0238-4E09-90D8-9B3F7B22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514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6F9E-4F9C-9859-3950-5A0CF064E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2E9F7C-20B8-A21A-BD98-63BE2EA17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1980B-29C3-45F9-BD6C-173031EC1460}" type="datetime1">
              <a:rPr lang="en-GB" smtClean="0"/>
              <a:t>27/06/2024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2ECC26-4686-58FA-6B67-76E8204B2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CAN Symposium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F0D410-7FC6-35B8-48A0-47FB6E117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E2CF-0238-4E09-90D8-9B3F7B22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416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442805-0199-04A5-0C76-7B9B913FA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AC65C-E68D-4A7E-A0D8-53E3B745D0CB}" type="datetime1">
              <a:rPr lang="en-GB" smtClean="0"/>
              <a:t>27/06/2024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C1FA99-1DE1-5749-B8F6-CA1B8D15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CAN Symposium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9A933-1299-6E16-06F7-5DBD79CC1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E2CF-0238-4E09-90D8-9B3F7B22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521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50A59-351E-389F-7D14-CACAD6843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4B36A-E402-F3DE-50F0-1C76B4373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33701C-8037-CE13-89BF-E79C91666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FD59C9-54DB-1E2C-CC10-C9B336A8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6212B-AA5B-4B87-8E22-67A1BFEB6339}" type="datetime1">
              <a:rPr lang="en-GB" smtClean="0"/>
              <a:t>27/06/2024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8AE3AB-CD27-AAC0-2A16-42BF7C438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CAN Symposium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77CB7-DF27-477D-2A35-BD9F5A021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E2CF-0238-4E09-90D8-9B3F7B22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9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960C5-CBB6-BE43-12DC-A20C64C35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B98F6D-B218-46FF-1960-703347C14C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1451C3-6C4B-70BD-CA3A-47B3CAAE21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FE024-6502-8C38-4150-0741464F0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51F08-C574-4264-9AA5-DDE8460B0CAD}" type="datetime1">
              <a:rPr lang="en-GB" smtClean="0"/>
              <a:t>27/06/2024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394447-449F-9BF0-A348-F7E0F32DD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CAN Symposium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19E8B6-695F-C116-EFCD-C8706DC0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E2CF-0238-4E09-90D8-9B3F7B22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198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875608-1263-A4C8-8E06-12AEF0235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3AC550-6C33-2B20-86F3-D63459B04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0574F2-827F-CF56-F80A-0DC21685A2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10BD9-0DBF-4577-ADDC-4CBF4CF8CFD6}" type="datetime1">
              <a:rPr lang="en-GB" smtClean="0"/>
              <a:t>27/06/2024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7915D-E263-8471-1336-680B7BBBC8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CAN Symposium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A0249-77B3-F08D-877B-4268F4ECDB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7E2CF-0238-4E09-90D8-9B3F7B2250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318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bwembya@science.run.n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microsoft.com/office/2007/relationships/hdphoto" Target="../media/hdphoto7.wdp"/><Relationship Id="rId12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microsoft.com/office/2007/relationships/hdphoto" Target="../media/hdphoto6.wdp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microsoft.com/office/2007/relationships/hdphoto" Target="../media/hdphoto2.wdp"/><Relationship Id="rId10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01BBD5F-1C02-529A-717B-D7FE2E63B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83641">
            <a:off x="-3346728" y="-2636645"/>
            <a:ext cx="9982653" cy="97364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1E0910-AFBE-F427-4D9C-74252C916553}"/>
              </a:ext>
            </a:extLst>
          </p:cNvPr>
          <p:cNvSpPr txBox="1"/>
          <p:nvPr/>
        </p:nvSpPr>
        <p:spPr>
          <a:xfrm>
            <a:off x="4481745" y="1723896"/>
            <a:ext cx="78365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Towards Ultra High Energy Cosmic Ray Composition Estimation using the </a:t>
            </a:r>
            <a:r>
              <a:rPr lang="en-US" sz="3600" b="1" dirty="0" err="1"/>
              <a:t>AugerPrime</a:t>
            </a:r>
            <a:r>
              <a:rPr lang="en-US" sz="3600" b="1" dirty="0"/>
              <a:t> Radio Detector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BE9DDB-F23C-AEC7-6B5F-632568B7D0FA}"/>
              </a:ext>
            </a:extLst>
          </p:cNvPr>
          <p:cNvSpPr txBox="1"/>
          <p:nvPr/>
        </p:nvSpPr>
        <p:spPr>
          <a:xfrm>
            <a:off x="5003865" y="3458501"/>
            <a:ext cx="677408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Anthony Bwembya </a:t>
            </a:r>
          </a:p>
          <a:p>
            <a:pPr algn="ctr"/>
            <a:r>
              <a:rPr lang="en-GB" sz="1600" dirty="0"/>
              <a:t>PhD candidate </a:t>
            </a:r>
          </a:p>
          <a:p>
            <a:pPr algn="ctr"/>
            <a:r>
              <a:rPr lang="en-GB" sz="1600" dirty="0"/>
              <a:t>Radboud university </a:t>
            </a:r>
          </a:p>
          <a:p>
            <a:pPr algn="ctr"/>
            <a:r>
              <a:rPr lang="en-GB" sz="1600" dirty="0">
                <a:hlinkClick r:id="rId3"/>
              </a:rPr>
              <a:t>abwembya@science.ru.nl</a:t>
            </a:r>
            <a:r>
              <a:rPr lang="en-GB" sz="1600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CFA0F-72EF-DA49-32F9-E5399DD6D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CAN Symposium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13C02-6480-A3FB-A20D-2D0F9016E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D39-1DA1-4181-82CF-8ACEEF3CD516}" type="slidenum">
              <a:rPr lang="en-GB" smtClean="0"/>
              <a:t>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752287-2AF3-BE71-F22B-76CFC340D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8662" y="100358"/>
            <a:ext cx="6774084" cy="1550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35B3B5-0866-167D-D525-B44A4AA709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7920" y="5209580"/>
            <a:ext cx="1471759" cy="147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774C73-CC6A-8C37-E7F3-0838C1AD4C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378" y="5490881"/>
            <a:ext cx="2207828" cy="865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A6366A-182C-4697-9459-930842A97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8637">
            <a:off x="-801536" y="-2162758"/>
            <a:ext cx="5819367" cy="567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42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98FFD-7CD4-A50E-A96D-E2BCB80EA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1" y="0"/>
            <a:ext cx="10515600" cy="1119963"/>
          </a:xfrm>
        </p:spPr>
        <p:txBody>
          <a:bodyPr>
            <a:normAutofit/>
          </a:bodyPr>
          <a:lstStyle/>
          <a:p>
            <a:r>
              <a:rPr lang="en-GB" dirty="0"/>
              <a:t>Simulated radio Amplitude distribution: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6616580-3A64-7108-B753-5D45798B38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719" y="2277308"/>
            <a:ext cx="6241285" cy="41424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9F975D1-2090-65FF-3B50-C3F4A71A732A}"/>
              </a:ext>
            </a:extLst>
          </p:cNvPr>
          <p:cNvSpPr/>
          <p:nvPr/>
        </p:nvSpPr>
        <p:spPr>
          <a:xfrm>
            <a:off x="2210327" y="4976036"/>
            <a:ext cx="1418602" cy="4420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</a:t>
            </a:r>
            <a:r>
              <a:rPr lang="en-US" sz="2000" baseline="-25000" dirty="0"/>
              <a:t>c750</a:t>
            </a:r>
            <a:r>
              <a:rPr lang="en-US" sz="2000" dirty="0"/>
              <a:t>=125 m</a:t>
            </a:r>
            <a:endParaRPr lang="LID4096" sz="200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B297F6A-3B12-1BF8-B7FB-14C97CED6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CAN Symposium 2024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932AA7B-D032-DAF7-F5EE-DC3523140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D39-1DA1-4181-82CF-8ACEEF3CD516}" type="slidenum">
              <a:rPr lang="en-GB" smtClean="0"/>
              <a:t>10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666490-A371-EB1A-F7D3-EE542577B610}"/>
              </a:ext>
            </a:extLst>
          </p:cNvPr>
          <p:cNvSpPr txBox="1"/>
          <p:nvPr/>
        </p:nvSpPr>
        <p:spPr>
          <a:xfrm>
            <a:off x="328828" y="913806"/>
            <a:ext cx="518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For showers with a zenith angle &lt; 50 degrees, the amplitude distribution depends on the position of the shower maximum</a:t>
            </a:r>
            <a:endParaRPr lang="en-GB" sz="2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E4FAAF-AA9B-7110-79C7-889FDF1E6E0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93666" y="1506364"/>
            <a:ext cx="5326131" cy="50325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A79FA0-4867-BED7-04B1-359E0DB5DEDD}"/>
              </a:ext>
            </a:extLst>
          </p:cNvPr>
          <p:cNvSpPr txBox="1"/>
          <p:nvPr/>
        </p:nvSpPr>
        <p:spPr>
          <a:xfrm>
            <a:off x="5799945" y="1355308"/>
            <a:ext cx="66030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105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Auger</a:t>
            </a:r>
            <a:r>
              <a:rPr lang="nl-NL" sz="105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l-NL" sz="1050" dirty="0" err="1">
                <a:solidFill>
                  <a:srgbClr val="000000"/>
                </a:solidFill>
                <a:latin typeface="Calibri" panose="020F0502020204030204" pitchFamily="34" charset="0"/>
              </a:rPr>
              <a:t>Collaboration</a:t>
            </a:r>
            <a:r>
              <a:rPr lang="nl-NL" sz="1050" dirty="0">
                <a:solidFill>
                  <a:srgbClr val="000000"/>
                </a:solidFill>
                <a:latin typeface="Calibri" panose="020F0502020204030204" pitchFamily="34" charset="0"/>
              </a:rPr>
              <a:t>* , </a:t>
            </a:r>
            <a:r>
              <a:rPr lang="nl-NL" sz="105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Radio </a:t>
            </a:r>
            <a:r>
              <a:rPr lang="nl-NL" sz="105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Measurements</a:t>
            </a:r>
            <a:r>
              <a:rPr lang="nl-NL" sz="105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of </a:t>
            </a:r>
            <a:r>
              <a:rPr lang="nl-NL" sz="105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</a:t>
            </a:r>
            <a:r>
              <a:rPr lang="nl-NL" sz="105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Depth of Air-Shower Maximum at </a:t>
            </a:r>
            <a:r>
              <a:rPr lang="nl-NL" sz="105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</a:t>
            </a:r>
            <a:r>
              <a:rPr lang="nl-NL" sz="105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Pierre </a:t>
            </a:r>
            <a:r>
              <a:rPr lang="nl-NL" sz="105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Auger</a:t>
            </a:r>
            <a:r>
              <a:rPr lang="nl-NL" sz="105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nl-NL" sz="105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Observatory</a:t>
            </a:r>
            <a:r>
              <a:rPr lang="nl-NL" sz="105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‌</a:t>
            </a:r>
          </a:p>
        </p:txBody>
      </p:sp>
    </p:spTree>
    <p:extLst>
      <p:ext uri="{BB962C8B-B14F-4D97-AF65-F5344CB8AC3E}">
        <p14:creationId xmlns:p14="http://schemas.microsoft.com/office/powerpoint/2010/main" val="127404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98FFD-7CD4-A50E-A96D-E2BCB80EA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1" y="0"/>
            <a:ext cx="10515600" cy="1119963"/>
          </a:xfrm>
        </p:spPr>
        <p:txBody>
          <a:bodyPr>
            <a:normAutofit/>
          </a:bodyPr>
          <a:lstStyle/>
          <a:p>
            <a:r>
              <a:rPr lang="en-GB" dirty="0"/>
              <a:t>Simulated radio Amplitude distribution: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6616580-3A64-7108-B753-5D45798B38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93" y="2394369"/>
            <a:ext cx="6248195" cy="41424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9F975D1-2090-65FF-3B50-C3F4A71A732A}"/>
              </a:ext>
            </a:extLst>
          </p:cNvPr>
          <p:cNvSpPr/>
          <p:nvPr/>
        </p:nvSpPr>
        <p:spPr>
          <a:xfrm>
            <a:off x="2280185" y="4967441"/>
            <a:ext cx="1387321" cy="481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</a:t>
            </a:r>
            <a:r>
              <a:rPr lang="en-US" sz="2000" baseline="-25000" dirty="0"/>
              <a:t>c750</a:t>
            </a:r>
            <a:r>
              <a:rPr lang="en-US" sz="2000" dirty="0"/>
              <a:t>=125 m</a:t>
            </a:r>
            <a:endParaRPr lang="LID4096" sz="200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B297F6A-3B12-1BF8-B7FB-14C97CED6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CAN Symposium 2024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932AA7B-D032-DAF7-F5EE-DC3523140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D39-1DA1-4181-82CF-8ACEEF3CD516}" type="slidenum">
              <a:rPr lang="en-GB" smtClean="0"/>
              <a:t>11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666490-A371-EB1A-F7D3-EE542577B610}"/>
              </a:ext>
            </a:extLst>
          </p:cNvPr>
          <p:cNvSpPr txBox="1"/>
          <p:nvPr/>
        </p:nvSpPr>
        <p:spPr>
          <a:xfrm>
            <a:off x="336929" y="972336"/>
            <a:ext cx="52738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For showers with a zenith angle &lt; 50 degrees, the amplitude distribution depends on the position of the shower maximum</a:t>
            </a:r>
            <a:endParaRPr lang="en-GB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A531F6-E180-31C5-D4ED-0FEBE0189B1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50600" y="2318150"/>
            <a:ext cx="5631607" cy="41424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200AE0-B4EE-CD93-27AE-8038120FF455}"/>
              </a:ext>
            </a:extLst>
          </p:cNvPr>
          <p:cNvSpPr/>
          <p:nvPr/>
        </p:nvSpPr>
        <p:spPr>
          <a:xfrm>
            <a:off x="8268660" y="4465595"/>
            <a:ext cx="1525266" cy="365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</a:t>
            </a:r>
            <a:r>
              <a:rPr lang="en-US" sz="2000" baseline="-25000" dirty="0"/>
              <a:t>c750</a:t>
            </a:r>
            <a:r>
              <a:rPr lang="en-US" sz="2000" dirty="0"/>
              <a:t>=2550 m</a:t>
            </a:r>
            <a:endParaRPr lang="LID4096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66D2B2-655A-E9F9-D78B-7AF72C29441F}"/>
              </a:ext>
            </a:extLst>
          </p:cNvPr>
          <p:cNvSpPr txBox="1"/>
          <p:nvPr/>
        </p:nvSpPr>
        <p:spPr>
          <a:xfrm>
            <a:off x="6207515" y="1005181"/>
            <a:ext cx="5647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For showers with zenith angles beyond 70 degrees the shape no longer depends on the position shower maximum.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541914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C1B96-58E1-8A70-D77F-B4C917C58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9740" y="291959"/>
            <a:ext cx="5581901" cy="991441"/>
          </a:xfrm>
        </p:spPr>
        <p:txBody>
          <a:bodyPr>
            <a:normAutofit/>
          </a:bodyPr>
          <a:lstStyle/>
          <a:p>
            <a:r>
              <a:rPr lang="en-GB" b="1" dirty="0"/>
              <a:t>Very inclined showers: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8767A8-ADB6-92D4-953E-42C42D0A6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CAN Symposium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49E15A-B234-B5A9-084F-732706809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E2CF-0238-4E09-90D8-9B3F7B2250C1}" type="slidenum">
              <a:rPr lang="en-GB" smtClean="0"/>
              <a:t>12</a:t>
            </a:fld>
            <a:endParaRPr lang="en-GB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77F1DE5D-FFDC-30DA-BFC2-FB4287F50B78}"/>
              </a:ext>
            </a:extLst>
          </p:cNvPr>
          <p:cNvSpPr/>
          <p:nvPr/>
        </p:nvSpPr>
        <p:spPr>
          <a:xfrm rot="18541404">
            <a:off x="4845235" y="-3305185"/>
            <a:ext cx="3731474" cy="14051782"/>
          </a:xfrm>
          <a:prstGeom prst="rtTriangl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C3831BB9-9C87-5C14-3FBD-974785815D9B}"/>
              </a:ext>
            </a:extLst>
          </p:cNvPr>
          <p:cNvSpPr/>
          <p:nvPr/>
        </p:nvSpPr>
        <p:spPr>
          <a:xfrm rot="18935877">
            <a:off x="5375789" y="-1232690"/>
            <a:ext cx="5320835" cy="10636175"/>
          </a:xfrm>
          <a:prstGeom prst="rtTriangle">
            <a:avLst/>
          </a:prstGeom>
          <a:solidFill>
            <a:schemeClr val="accent4">
              <a:alpha val="6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B5FD6B-792F-0022-5878-60F1707F7AFD}"/>
              </a:ext>
            </a:extLst>
          </p:cNvPr>
          <p:cNvSpPr txBox="1"/>
          <p:nvPr/>
        </p:nvSpPr>
        <p:spPr>
          <a:xfrm>
            <a:off x="1757083" y="598256"/>
            <a:ext cx="39093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Shallow showers are at smaller refractive indices and, thus have narrower beams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25791E-A354-8AA0-D2C6-877B17A6716D}"/>
              </a:ext>
            </a:extLst>
          </p:cNvPr>
          <p:cNvSpPr txBox="1"/>
          <p:nvPr/>
        </p:nvSpPr>
        <p:spPr>
          <a:xfrm>
            <a:off x="5290053" y="2126293"/>
            <a:ext cx="3565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Deeper showers are at larger refractive indices and, thus have broader beams.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A816EA-B8F9-F73E-0612-8F67226DA433}"/>
              </a:ext>
            </a:extLst>
          </p:cNvPr>
          <p:cNvSpPr txBox="1"/>
          <p:nvPr/>
        </p:nvSpPr>
        <p:spPr>
          <a:xfrm>
            <a:off x="162500" y="339857"/>
            <a:ext cx="1444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X</a:t>
            </a:r>
            <a:r>
              <a:rPr lang="en-GB" sz="3200" b="1" baseline="-25000" dirty="0"/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461094-CBFD-2D4D-B36F-3E9CDDC6BC04}"/>
              </a:ext>
            </a:extLst>
          </p:cNvPr>
          <p:cNvSpPr txBox="1"/>
          <p:nvPr/>
        </p:nvSpPr>
        <p:spPr>
          <a:xfrm>
            <a:off x="3233698" y="2495625"/>
            <a:ext cx="1237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X</a:t>
            </a:r>
            <a:r>
              <a:rPr lang="en-GB" sz="3600" b="1" baseline="-250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4D4713-40EF-8110-83FA-A3744526E320}"/>
              </a:ext>
            </a:extLst>
          </p:cNvPr>
          <p:cNvSpPr txBox="1"/>
          <p:nvPr/>
        </p:nvSpPr>
        <p:spPr>
          <a:xfrm>
            <a:off x="8775167" y="3174372"/>
            <a:ext cx="36762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This results in very inclined deep showers projecting larger areas in the ground than shallow ones.</a:t>
            </a:r>
          </a:p>
        </p:txBody>
      </p:sp>
    </p:spTree>
    <p:extLst>
      <p:ext uri="{BB962C8B-B14F-4D97-AF65-F5344CB8AC3E}">
        <p14:creationId xmlns:p14="http://schemas.microsoft.com/office/powerpoint/2010/main" val="2527873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8DA35-50E1-134F-3535-8D0E7B8EC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130" y="1"/>
            <a:ext cx="10515600" cy="940066"/>
          </a:xfrm>
        </p:spPr>
        <p:txBody>
          <a:bodyPr/>
          <a:lstStyle/>
          <a:p>
            <a:r>
              <a:rPr lang="en-GB" dirty="0"/>
              <a:t>Radio Interferometry: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9DD7D55-D27E-51B8-7833-E381918EE6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lum bright="-20000" contrast="40000"/>
          </a:blip>
          <a:srcRect l="1069" t="1902" r="1952" b="2834"/>
          <a:stretch/>
        </p:blipFill>
        <p:spPr>
          <a:xfrm>
            <a:off x="2239926" y="878114"/>
            <a:ext cx="8061588" cy="5171692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7CFF6-2A34-5035-0E3C-EF22E39BA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CAN Symposium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75D2A-511A-246A-4D78-AFBD33A8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D39-1DA1-4181-82CF-8ACEEF3CD516}" type="slidenum">
              <a:rPr lang="en-GB" smtClean="0"/>
              <a:t>13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DD1348-DCF5-9E08-68DC-9F2395304B3B}"/>
              </a:ext>
            </a:extLst>
          </p:cNvPr>
          <p:cNvSpPr txBox="1"/>
          <p:nvPr/>
        </p:nvSpPr>
        <p:spPr>
          <a:xfrm>
            <a:off x="385410" y="6079351"/>
            <a:ext cx="10856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/>
              <a:t>H. </a:t>
            </a:r>
            <a:r>
              <a:rPr lang="en-US" sz="1200" dirty="0" err="1"/>
              <a:t>Schoorlemmer</a:t>
            </a:r>
            <a:r>
              <a:rPr lang="en-US" sz="1200" dirty="0"/>
              <a:t> </a:t>
            </a:r>
            <a:r>
              <a:rPr lang="en-US" sz="1200" i="1" dirty="0"/>
              <a:t>et al.</a:t>
            </a:r>
            <a:r>
              <a:rPr lang="en-US" sz="1200" dirty="0"/>
              <a:t>, “Radio Interferometry applied to air showers recorded by the Auger Engineering Radio Array,” </a:t>
            </a:r>
            <a:r>
              <a:rPr lang="en-US" sz="1200" i="1" dirty="0"/>
              <a:t>ICRC</a:t>
            </a:r>
            <a:r>
              <a:rPr lang="en-US" sz="1200" dirty="0"/>
              <a:t>, Jul. 2023, </a:t>
            </a:r>
            <a:r>
              <a:rPr lang="en-US" sz="1200" dirty="0" err="1"/>
              <a:t>doi</a:t>
            </a:r>
            <a:r>
              <a:rPr lang="en-US" sz="1200" dirty="0"/>
              <a:t>: 10.22323/1.444.0380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694504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B7389-E3B5-6137-402F-821F73237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73" y="0"/>
            <a:ext cx="10515600" cy="1112233"/>
          </a:xfrm>
        </p:spPr>
        <p:txBody>
          <a:bodyPr/>
          <a:lstStyle/>
          <a:p>
            <a:r>
              <a:rPr lang="en-GB" dirty="0"/>
              <a:t>Interferometry for very inclined showers: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96FB00-E295-5D57-661C-1944B9411C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3" y="1293788"/>
            <a:ext cx="3633858" cy="368539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3FF541-5973-23D2-6A81-6BA8D8802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900" y="1223401"/>
            <a:ext cx="4093362" cy="3685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4D8703-F200-F483-8FF8-5105B8CB6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2420" y="1293788"/>
            <a:ext cx="3812380" cy="35742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517890-BEAA-785C-5CA3-6EB292813CD1}"/>
              </a:ext>
            </a:extLst>
          </p:cNvPr>
          <p:cNvSpPr txBox="1"/>
          <p:nvPr/>
        </p:nvSpPr>
        <p:spPr>
          <a:xfrm>
            <a:off x="2239927" y="5049568"/>
            <a:ext cx="78786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With interferometry we can determine </a:t>
            </a:r>
            <a:r>
              <a:rPr lang="en-US" sz="2800" dirty="0" err="1"/>
              <a:t>X</a:t>
            </a:r>
            <a:r>
              <a:rPr lang="en-US" sz="2800" baseline="-25000" dirty="0" err="1"/>
              <a:t>max</a:t>
            </a:r>
            <a:r>
              <a:rPr lang="en-US" sz="2800" dirty="0"/>
              <a:t> for very inclined air showers with the radio detection technique. This requires excellent timing precision.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504FD5-58C7-1123-A924-DA071FEEF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 Symposium 2024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5B6C5-EB4C-3232-6AE1-3E1E6D862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BC65-AF54-4A4D-96B6-DAD24D2C50DD}" type="slidenum">
              <a:rPr lang="en-GB" smtClean="0"/>
              <a:t>14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6AA4A0-CD25-A137-46CB-E26001CF4965}"/>
              </a:ext>
            </a:extLst>
          </p:cNvPr>
          <p:cNvSpPr txBox="1"/>
          <p:nvPr/>
        </p:nvSpPr>
        <p:spPr>
          <a:xfrm>
            <a:off x="9786851" y="854069"/>
            <a:ext cx="3133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*</a:t>
            </a:r>
            <a:r>
              <a:rPr lang="en-GB" dirty="0">
                <a:solidFill>
                  <a:srgbClr val="FF0000"/>
                </a:solidFill>
              </a:rPr>
              <a:t>simulation</a:t>
            </a:r>
          </a:p>
        </p:txBody>
      </p:sp>
    </p:spTree>
    <p:extLst>
      <p:ext uri="{BB962C8B-B14F-4D97-AF65-F5344CB8AC3E}">
        <p14:creationId xmlns:p14="http://schemas.microsoft.com/office/powerpoint/2010/main" val="2547653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C563B-FC58-E927-250C-5FC4F37AE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843"/>
            <a:ext cx="10515600" cy="1196089"/>
          </a:xfrm>
        </p:spPr>
        <p:txBody>
          <a:bodyPr/>
          <a:lstStyle/>
          <a:p>
            <a:r>
              <a:rPr lang="en-GB" dirty="0"/>
              <a:t>Synchronisation at Auger Prime: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02E6B-B7DF-FD2E-5CA0-EDA525C29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805" y="1197921"/>
            <a:ext cx="5308427" cy="4462158"/>
          </a:xfrm>
        </p:spPr>
        <p:txBody>
          <a:bodyPr>
            <a:normAutofit fontScale="85000" lnSpcReduction="20000"/>
          </a:bodyPr>
          <a:lstStyle/>
          <a:p>
            <a:r>
              <a:rPr lang="en-GB" sz="3300" dirty="0"/>
              <a:t>Currently looking at using interferometry at </a:t>
            </a:r>
            <a:r>
              <a:rPr lang="en-GB" sz="3300" dirty="0" err="1"/>
              <a:t>AugerPrime</a:t>
            </a:r>
            <a:r>
              <a:rPr lang="en-GB" sz="3300" dirty="0"/>
              <a:t>.</a:t>
            </a:r>
          </a:p>
          <a:p>
            <a:r>
              <a:rPr lang="en-GB" sz="3300" dirty="0"/>
              <a:t>This would require:</a:t>
            </a:r>
          </a:p>
          <a:p>
            <a:pPr lvl="1"/>
            <a:r>
              <a:rPr lang="en-US" sz="2800" dirty="0"/>
              <a:t>Timing precision under 5ns </a:t>
            </a:r>
          </a:p>
          <a:p>
            <a:pPr lvl="1"/>
            <a:r>
              <a:rPr lang="en-US" sz="2800" dirty="0"/>
              <a:t>Station Localization of the order 30 cm</a:t>
            </a:r>
          </a:p>
          <a:p>
            <a:r>
              <a:rPr lang="en-US" sz="3300" dirty="0"/>
              <a:t>The required timing precision can be made  possible by using a beacon emitting multiple sine waves.</a:t>
            </a:r>
          </a:p>
          <a:p>
            <a:r>
              <a:rPr lang="en-US" sz="3300" dirty="0"/>
              <a:t>This was demonstrated in AERA</a:t>
            </a:r>
          </a:p>
          <a:p>
            <a:pPr lvl="1"/>
            <a:r>
              <a:rPr lang="en-US" sz="2800" dirty="0"/>
              <a:t>Precise to </a:t>
            </a:r>
            <a:r>
              <a:rPr lang="en-US" sz="2800" b="1" dirty="0"/>
              <a:t>2ns or better*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839FD8-B530-295D-3BEC-C7693D214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CAN Symposium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30D537-E110-AD0A-1AAA-B8D035427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E2CF-0238-4E09-90D8-9B3F7B2250C1}" type="slidenum">
              <a:rPr lang="en-GB" smtClean="0"/>
              <a:t>15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51A3EE-7B78-CD46-D261-36AF8E923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898" y="2527365"/>
            <a:ext cx="1072244" cy="11698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DB1911-96BC-72F2-91E5-1EBCB77A9A2C}"/>
              </a:ext>
            </a:extLst>
          </p:cNvPr>
          <p:cNvSpPr txBox="1"/>
          <p:nvPr/>
        </p:nvSpPr>
        <p:spPr>
          <a:xfrm>
            <a:off x="6326874" y="1692011"/>
            <a:ext cx="1875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Beacon</a:t>
            </a:r>
            <a:r>
              <a:rPr lang="en-GB" sz="1600" dirty="0"/>
              <a:t>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EDB013D-271E-39E8-BCBA-9E900D050A49}"/>
              </a:ext>
            </a:extLst>
          </p:cNvPr>
          <p:cNvCxnSpPr>
            <a:cxnSpLocks/>
          </p:cNvCxnSpPr>
          <p:nvPr/>
        </p:nvCxnSpPr>
        <p:spPr>
          <a:xfrm>
            <a:off x="13839520" y="2681625"/>
            <a:ext cx="77948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D40EBA41-3BAC-0D7A-70A8-3BF1D3B19D3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444971" y="3449910"/>
            <a:ext cx="481755" cy="8309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3390167-E1AE-9BCD-8F01-947C3974B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84941" y="3573121"/>
            <a:ext cx="526806" cy="9018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8B14D9F-DF1F-4154-FBCB-92ACB9979A7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633524" y="3456937"/>
            <a:ext cx="470268" cy="82392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9CFB047-44E4-4FE3-E522-982FD910C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4587" y="3433650"/>
            <a:ext cx="470268" cy="84721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24B6EC4-48E9-6217-4EDF-231115B939A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016721" y="3573121"/>
            <a:ext cx="526807" cy="912914"/>
          </a:xfrm>
          <a:prstGeom prst="rect">
            <a:avLst/>
          </a:prstGeom>
        </p:spPr>
      </p:pic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B3C7F9E5-030C-EDC6-5707-77A023A19666}"/>
              </a:ext>
            </a:extLst>
          </p:cNvPr>
          <p:cNvSpPr/>
          <p:nvPr/>
        </p:nvSpPr>
        <p:spPr>
          <a:xfrm>
            <a:off x="6188375" y="3379056"/>
            <a:ext cx="1731290" cy="901807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8409285-4931-09B2-4209-B87844652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7290" y="3049613"/>
            <a:ext cx="1767993" cy="134565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ED72E5E-177F-3030-39B0-04B1DBE68E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1783" y="3542685"/>
            <a:ext cx="1646506" cy="8573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BA5F8-F533-8DF7-FCF2-E6D3D718C36F}"/>
              </a:ext>
            </a:extLst>
          </p:cNvPr>
          <p:cNvSpPr txBox="1"/>
          <p:nvPr/>
        </p:nvSpPr>
        <p:spPr>
          <a:xfrm>
            <a:off x="141637" y="6090972"/>
            <a:ext cx="77061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effectLst/>
              </a:rPr>
              <a:t>*A. Aab </a:t>
            </a:r>
            <a:r>
              <a:rPr lang="da-DK" sz="1400" i="1" dirty="0">
                <a:effectLst/>
              </a:rPr>
              <a:t>et al</a:t>
            </a:r>
            <a:r>
              <a:rPr lang="da-DK" sz="1400" dirty="0">
                <a:effectLst/>
              </a:rPr>
              <a:t> 2016 </a:t>
            </a:r>
            <a:r>
              <a:rPr lang="da-DK" sz="1400" i="1" dirty="0">
                <a:effectLst/>
              </a:rPr>
              <a:t>JINST</a:t>
            </a:r>
            <a:r>
              <a:rPr lang="da-DK" sz="1400" dirty="0">
                <a:effectLst/>
              </a:rPr>
              <a:t> </a:t>
            </a:r>
            <a:r>
              <a:rPr lang="da-DK" sz="1400" b="1" dirty="0">
                <a:effectLst/>
              </a:rPr>
              <a:t>11</a:t>
            </a:r>
            <a:r>
              <a:rPr lang="da-DK" sz="1400" dirty="0">
                <a:effectLst/>
              </a:rPr>
              <a:t> P01018 :</a:t>
            </a:r>
            <a:r>
              <a:rPr lang="nl-NL" sz="1400" b="1" dirty="0">
                <a:effectLst/>
              </a:rPr>
              <a:t>DOI</a:t>
            </a:r>
            <a:r>
              <a:rPr lang="nl-NL" sz="1400" dirty="0">
                <a:effectLst/>
              </a:rPr>
              <a:t> 10.1088/1748-0221/11/01/P01018</a:t>
            </a:r>
            <a:endParaRPr lang="en-GB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544868-DD71-EF00-BEDF-F9B8484DC6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61749">
            <a:off x="7576443" y="2449451"/>
            <a:ext cx="1391231" cy="4495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CE5269-7A0C-2CA6-A5F9-276FEA99B0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59838">
            <a:off x="7434299" y="2795781"/>
            <a:ext cx="1467086" cy="3287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753A71-F622-28B0-26A8-7A3051680C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79934">
            <a:off x="7347614" y="3021580"/>
            <a:ext cx="1296808" cy="2739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3D1D768-77B3-0BAB-26FD-B2463B3559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1842351">
            <a:off x="7261689" y="3202077"/>
            <a:ext cx="1270953" cy="20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31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21375-E722-2A4E-BFB2-DBB557904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2817"/>
            <a:ext cx="10515600" cy="1051445"/>
          </a:xfrm>
        </p:spPr>
        <p:txBody>
          <a:bodyPr/>
          <a:lstStyle/>
          <a:p>
            <a:r>
              <a:rPr lang="en-GB" dirty="0"/>
              <a:t>Conclusion/Outlook 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7C70D-1456-235E-2CB8-18D96E173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334" y="1128561"/>
            <a:ext cx="10149588" cy="4351338"/>
          </a:xfrm>
        </p:spPr>
        <p:txBody>
          <a:bodyPr/>
          <a:lstStyle/>
          <a:p>
            <a:pPr algn="just"/>
            <a:r>
              <a:rPr lang="en-GB" dirty="0"/>
              <a:t>For very inclined showers radio interferometry is an excellent technique to determine the position of </a:t>
            </a:r>
            <a:r>
              <a:rPr lang="en-GB" dirty="0" err="1"/>
              <a:t>X</a:t>
            </a:r>
            <a:r>
              <a:rPr lang="en-GB" baseline="-25000" dirty="0" err="1"/>
              <a:t>max</a:t>
            </a:r>
            <a:r>
              <a:rPr lang="en-GB" dirty="0"/>
              <a:t> in the atmosphere with a precision that rivals conventional techniques. This requires excellent time synchronization and station localisation. </a:t>
            </a:r>
          </a:p>
          <a:p>
            <a:pPr algn="just"/>
            <a:r>
              <a:rPr lang="en-US" dirty="0"/>
              <a:t>Currently studying the feasibility of applying this method within </a:t>
            </a:r>
            <a:r>
              <a:rPr lang="en-US" dirty="0" err="1"/>
              <a:t>AugerPrime</a:t>
            </a:r>
            <a:r>
              <a:rPr lang="en-US" dirty="0"/>
              <a:t>.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B60995-8CE7-C83F-7564-5E0B9BD11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 Symposium 2024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5B860E-AFFD-494C-763B-5DF92938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BC65-AF54-4A4D-96B6-DAD24D2C50DD}" type="slidenum">
              <a:rPr lang="en-GB" smtClean="0"/>
              <a:t>16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FF3F70-37C8-AD6F-DAB0-E8CCB98658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325"/>
          <a:stretch/>
        </p:blipFill>
        <p:spPr>
          <a:xfrm>
            <a:off x="5721128" y="2926080"/>
            <a:ext cx="6671266" cy="343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16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ell in a field&#10;&#10;Description automatically generated">
            <a:extLst>
              <a:ext uri="{FF2B5EF4-FFF2-40B4-BE49-F238E27FC236}">
                <a16:creationId xmlns:a16="http://schemas.microsoft.com/office/drawing/2014/main" id="{3560A303-6940-7557-172D-B9A42C2AB9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24"/>
          <a:stretch/>
        </p:blipFill>
        <p:spPr>
          <a:xfrm flipH="1">
            <a:off x="1" y="-26353"/>
            <a:ext cx="12191999" cy="691070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E9775-30C7-8C43-2D7B-810D1D8EB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114" y="1444866"/>
            <a:ext cx="6554972" cy="1491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D3F4A0-05C4-B463-B96A-4F1F08BF9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CAN Symposium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269D94-F3DE-FC82-13B2-2BED2A746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E2CF-0238-4E09-90D8-9B3F7B2250C1}" type="slidenum">
              <a:rPr lang="en-GB" smtClean="0"/>
              <a:t>17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8F9997-1BC4-7071-5F9D-CEA22A01BE32}"/>
              </a:ext>
            </a:extLst>
          </p:cNvPr>
          <p:cNvSpPr txBox="1"/>
          <p:nvPr/>
        </p:nvSpPr>
        <p:spPr>
          <a:xfrm>
            <a:off x="5232991" y="1933215"/>
            <a:ext cx="2920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abwembya@science.ru.nl</a:t>
            </a:r>
          </a:p>
        </p:txBody>
      </p:sp>
    </p:spTree>
    <p:extLst>
      <p:ext uri="{BB962C8B-B14F-4D97-AF65-F5344CB8AC3E}">
        <p14:creationId xmlns:p14="http://schemas.microsoft.com/office/powerpoint/2010/main" val="4149948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5DEA3-03E9-4C4F-124D-85BD7691C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CAN Symposium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BB78A4-BE9E-922D-776B-6E3B7270C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E2CF-0238-4E09-90D8-9B3F7B2250C1}" type="slidenum">
              <a:rPr lang="en-GB" smtClean="0"/>
              <a:t>18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CC2DF5-F24A-93E4-C2F1-FB057253D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36106">
            <a:off x="1151684" y="-198456"/>
            <a:ext cx="7645816" cy="39700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351500-12CF-A85C-18CA-F191E0DE08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5" t="8450" r="10547"/>
          <a:stretch/>
        </p:blipFill>
        <p:spPr>
          <a:xfrm>
            <a:off x="5469064" y="3015677"/>
            <a:ext cx="6110566" cy="3415487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F9F3E33-AFAC-37DB-ECE5-F4F0B7AE9B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27456" r="44122" b="6914"/>
          <a:stretch/>
        </p:blipFill>
        <p:spPr>
          <a:xfrm>
            <a:off x="-467639" y="-1340160"/>
            <a:ext cx="3739776" cy="3289849"/>
          </a:xfr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7088232-D9B9-4EFD-91D8-814233CE6029}"/>
              </a:ext>
            </a:extLst>
          </p:cNvPr>
          <p:cNvSpPr txBox="1"/>
          <p:nvPr/>
        </p:nvSpPr>
        <p:spPr>
          <a:xfrm>
            <a:off x="164671" y="4261023"/>
            <a:ext cx="4458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The particle then interacts in the atmosphere and creates a cascade of particles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DC1068-5DD3-F6CA-2296-22B82D21756D}"/>
              </a:ext>
            </a:extLst>
          </p:cNvPr>
          <p:cNvSpPr txBox="1"/>
          <p:nvPr/>
        </p:nvSpPr>
        <p:spPr>
          <a:xfrm>
            <a:off x="416442" y="6061832"/>
            <a:ext cx="63299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https://opendata.auger.org/display.php</a:t>
            </a:r>
          </a:p>
        </p:txBody>
      </p:sp>
    </p:spTree>
    <p:extLst>
      <p:ext uri="{BB962C8B-B14F-4D97-AF65-F5344CB8AC3E}">
        <p14:creationId xmlns:p14="http://schemas.microsoft.com/office/powerpoint/2010/main" val="26785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9C159-C056-64E5-96BE-CF4A09F5F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8905"/>
            <a:ext cx="10515600" cy="1325563"/>
          </a:xfrm>
        </p:spPr>
        <p:txBody>
          <a:bodyPr/>
          <a:lstStyle/>
          <a:p>
            <a:r>
              <a:rPr lang="en-GB" dirty="0"/>
              <a:t>Effects of </a:t>
            </a:r>
            <a:r>
              <a:rPr lang="en-GB" dirty="0" err="1"/>
              <a:t>X</a:t>
            </a:r>
            <a:r>
              <a:rPr lang="en-GB" baseline="-25000" dirty="0" err="1"/>
              <a:t>max</a:t>
            </a:r>
            <a:r>
              <a:rPr lang="en-GB" dirty="0"/>
              <a:t> and n on the footprint: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86EFCE9-DC76-9757-5C56-9891DD1D53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15445" y="2279925"/>
            <a:ext cx="4038601" cy="407642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717EFD-8576-35D7-708F-48FE73ABE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CAN Symposium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E70F5C-DC72-BF75-A77D-D478A7F11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D39-1DA1-4181-82CF-8ACEEF3CD516}" type="slidenum">
              <a:rPr lang="en-GB" smtClean="0"/>
              <a:t>19</a:t>
            </a:fld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6F42081-DB35-3A97-75AE-985AD2A8F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12" y="1724907"/>
            <a:ext cx="4414428" cy="46041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9955C9-43B9-677B-7A18-B0D8542FAD89}"/>
              </a:ext>
            </a:extLst>
          </p:cNvPr>
          <p:cNvSpPr txBox="1"/>
          <p:nvPr/>
        </p:nvSpPr>
        <p:spPr>
          <a:xfrm>
            <a:off x="2715326" y="1787482"/>
            <a:ext cx="350165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deeper the </a:t>
            </a:r>
            <a:r>
              <a:rPr lang="en-GB" sz="2000" dirty="0" err="1"/>
              <a:t>X</a:t>
            </a:r>
            <a:r>
              <a:rPr lang="en-GB" sz="2000" baseline="-25000" dirty="0" err="1"/>
              <a:t>max</a:t>
            </a:r>
            <a:r>
              <a:rPr lang="en-GB" sz="2000" dirty="0"/>
              <a:t> the smaller the area.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707B18-BF11-8529-E5C9-07F5873E2736}"/>
              </a:ext>
            </a:extLst>
          </p:cNvPr>
          <p:cNvSpPr txBox="1"/>
          <p:nvPr/>
        </p:nvSpPr>
        <p:spPr>
          <a:xfrm>
            <a:off x="8586603" y="1547841"/>
            <a:ext cx="3426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greater the n the wider the opening angle.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C60752-C433-2AFC-A1C8-35DF58EBCB03}"/>
              </a:ext>
            </a:extLst>
          </p:cNvPr>
          <p:cNvSpPr txBox="1"/>
          <p:nvPr/>
        </p:nvSpPr>
        <p:spPr>
          <a:xfrm>
            <a:off x="0" y="267295"/>
            <a:ext cx="1587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Extras::</a:t>
            </a:r>
          </a:p>
        </p:txBody>
      </p:sp>
    </p:spTree>
    <p:extLst>
      <p:ext uri="{BB962C8B-B14F-4D97-AF65-F5344CB8AC3E}">
        <p14:creationId xmlns:p14="http://schemas.microsoft.com/office/powerpoint/2010/main" val="2596501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B09E8181-303C-9172-0A8C-F45DC1D89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762"/>
            <a:ext cx="12344400" cy="69727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04B7FA-0BC3-92DD-9A19-4747A1E7BE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93"/>
          <a:stretch/>
        </p:blipFill>
        <p:spPr>
          <a:xfrm rot="6027718">
            <a:off x="-2070614" y="-2353635"/>
            <a:ext cx="6046038" cy="6046038"/>
          </a:xfrm>
          <a:prstGeom prst="rect">
            <a:avLst/>
          </a:prstGeom>
        </p:spPr>
      </p:pic>
      <p:sp>
        <p:nvSpPr>
          <p:cNvPr id="52" name="Circle: Hollow 51">
            <a:extLst>
              <a:ext uri="{FF2B5EF4-FFF2-40B4-BE49-F238E27FC236}">
                <a16:creationId xmlns:a16="http://schemas.microsoft.com/office/drawing/2014/main" id="{DEC8612F-32A5-ED51-8E33-13E816DF5807}"/>
              </a:ext>
            </a:extLst>
          </p:cNvPr>
          <p:cNvSpPr/>
          <p:nvPr/>
        </p:nvSpPr>
        <p:spPr>
          <a:xfrm rot="3114635">
            <a:off x="8828219" y="3674789"/>
            <a:ext cx="3635972" cy="3540124"/>
          </a:xfrm>
          <a:prstGeom prst="donut">
            <a:avLst/>
          </a:prstGeom>
          <a:solidFill>
            <a:srgbClr val="4472C4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2C6E81BA-6351-875D-09A1-C53C666CA1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96446">
            <a:off x="-2860927" y="-2720758"/>
            <a:ext cx="8782924" cy="68580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BEB6C3CC-DBAA-BBC6-9FC0-D17591240A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86627">
            <a:off x="-1666156" y="-1626983"/>
            <a:ext cx="5714286" cy="5714286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E87BFAC-1FA3-8D11-1089-F1611A6F9DA3}"/>
              </a:ext>
            </a:extLst>
          </p:cNvPr>
          <p:cNvCxnSpPr>
            <a:cxnSpLocks/>
          </p:cNvCxnSpPr>
          <p:nvPr/>
        </p:nvCxnSpPr>
        <p:spPr>
          <a:xfrm>
            <a:off x="1060511" y="1195306"/>
            <a:ext cx="7823818" cy="3509545"/>
          </a:xfrm>
          <a:prstGeom prst="straightConnector1">
            <a:avLst/>
          </a:prstGeom>
          <a:ln w="76200">
            <a:solidFill>
              <a:srgbClr val="2DDBCA"/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8F3C6276-8EED-ACB0-6AFE-32E22C2624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654" y="5457763"/>
            <a:ext cx="1156855" cy="1156855"/>
          </a:xfrm>
          <a:prstGeom prst="rect">
            <a:avLst/>
          </a:prstGeom>
        </p:spPr>
      </p:pic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9C53E3D6-D08F-7413-E8CE-D4300A9C3188}"/>
              </a:ext>
            </a:extLst>
          </p:cNvPr>
          <p:cNvSpPr/>
          <p:nvPr/>
        </p:nvSpPr>
        <p:spPr>
          <a:xfrm>
            <a:off x="1095808" y="1268204"/>
            <a:ext cx="8107100" cy="4959952"/>
          </a:xfrm>
          <a:custGeom>
            <a:avLst/>
            <a:gdLst>
              <a:gd name="connsiteX0" fmla="*/ 0 w 7587343"/>
              <a:gd name="connsiteY0" fmla="*/ 0 h 5181600"/>
              <a:gd name="connsiteX1" fmla="*/ 32657 w 7587343"/>
              <a:gd name="connsiteY1" fmla="*/ 54428 h 5181600"/>
              <a:gd name="connsiteX2" fmla="*/ 174172 w 7587343"/>
              <a:gd name="connsiteY2" fmla="*/ 206828 h 5181600"/>
              <a:gd name="connsiteX3" fmla="*/ 391886 w 7587343"/>
              <a:gd name="connsiteY3" fmla="*/ 642257 h 5181600"/>
              <a:gd name="connsiteX4" fmla="*/ 620486 w 7587343"/>
              <a:gd name="connsiteY4" fmla="*/ 947057 h 5181600"/>
              <a:gd name="connsiteX5" fmla="*/ 1251857 w 7587343"/>
              <a:gd name="connsiteY5" fmla="*/ 1774371 h 5181600"/>
              <a:gd name="connsiteX6" fmla="*/ 1545772 w 7587343"/>
              <a:gd name="connsiteY6" fmla="*/ 1948543 h 5181600"/>
              <a:gd name="connsiteX7" fmla="*/ 1774372 w 7587343"/>
              <a:gd name="connsiteY7" fmla="*/ 1981200 h 5181600"/>
              <a:gd name="connsiteX8" fmla="*/ 2100943 w 7587343"/>
              <a:gd name="connsiteY8" fmla="*/ 1905000 h 5181600"/>
              <a:gd name="connsiteX9" fmla="*/ 2144486 w 7587343"/>
              <a:gd name="connsiteY9" fmla="*/ 1839686 h 5181600"/>
              <a:gd name="connsiteX10" fmla="*/ 2046514 w 7587343"/>
              <a:gd name="connsiteY10" fmla="*/ 1719943 h 5181600"/>
              <a:gd name="connsiteX11" fmla="*/ 1970314 w 7587343"/>
              <a:gd name="connsiteY11" fmla="*/ 1676400 h 5181600"/>
              <a:gd name="connsiteX12" fmla="*/ 1654629 w 7587343"/>
              <a:gd name="connsiteY12" fmla="*/ 1556657 h 5181600"/>
              <a:gd name="connsiteX13" fmla="*/ 1480457 w 7587343"/>
              <a:gd name="connsiteY13" fmla="*/ 1545771 h 5181600"/>
              <a:gd name="connsiteX14" fmla="*/ 1143000 w 7587343"/>
              <a:gd name="connsiteY14" fmla="*/ 1567543 h 5181600"/>
              <a:gd name="connsiteX15" fmla="*/ 1034143 w 7587343"/>
              <a:gd name="connsiteY15" fmla="*/ 1589314 h 5181600"/>
              <a:gd name="connsiteX16" fmla="*/ 718457 w 7587343"/>
              <a:gd name="connsiteY16" fmla="*/ 1828800 h 5181600"/>
              <a:gd name="connsiteX17" fmla="*/ 598714 w 7587343"/>
              <a:gd name="connsiteY17" fmla="*/ 1970314 h 5181600"/>
              <a:gd name="connsiteX18" fmla="*/ 370114 w 7587343"/>
              <a:gd name="connsiteY18" fmla="*/ 2286000 h 5181600"/>
              <a:gd name="connsiteX19" fmla="*/ 315686 w 7587343"/>
              <a:gd name="connsiteY19" fmla="*/ 2503714 h 5181600"/>
              <a:gd name="connsiteX20" fmla="*/ 217714 w 7587343"/>
              <a:gd name="connsiteY20" fmla="*/ 2862943 h 5181600"/>
              <a:gd name="connsiteX21" fmla="*/ 272143 w 7587343"/>
              <a:gd name="connsiteY21" fmla="*/ 3254828 h 5181600"/>
              <a:gd name="connsiteX22" fmla="*/ 326572 w 7587343"/>
              <a:gd name="connsiteY22" fmla="*/ 3429000 h 5181600"/>
              <a:gd name="connsiteX23" fmla="*/ 751114 w 7587343"/>
              <a:gd name="connsiteY23" fmla="*/ 4321628 h 5181600"/>
              <a:gd name="connsiteX24" fmla="*/ 925286 w 7587343"/>
              <a:gd name="connsiteY24" fmla="*/ 4572000 h 5181600"/>
              <a:gd name="connsiteX25" fmla="*/ 1371600 w 7587343"/>
              <a:gd name="connsiteY25" fmla="*/ 4953000 h 5181600"/>
              <a:gd name="connsiteX26" fmla="*/ 1763486 w 7587343"/>
              <a:gd name="connsiteY26" fmla="*/ 5105400 h 5181600"/>
              <a:gd name="connsiteX27" fmla="*/ 2144486 w 7587343"/>
              <a:gd name="connsiteY27" fmla="*/ 5148943 h 5181600"/>
              <a:gd name="connsiteX28" fmla="*/ 2601686 w 7587343"/>
              <a:gd name="connsiteY28" fmla="*/ 5181600 h 5181600"/>
              <a:gd name="connsiteX29" fmla="*/ 3429000 w 7587343"/>
              <a:gd name="connsiteY29" fmla="*/ 5072743 h 5181600"/>
              <a:gd name="connsiteX30" fmla="*/ 3810000 w 7587343"/>
              <a:gd name="connsiteY30" fmla="*/ 4942114 h 5181600"/>
              <a:gd name="connsiteX31" fmla="*/ 4288972 w 7587343"/>
              <a:gd name="connsiteY31" fmla="*/ 4669971 h 5181600"/>
              <a:gd name="connsiteX32" fmla="*/ 4474029 w 7587343"/>
              <a:gd name="connsiteY32" fmla="*/ 4572000 h 5181600"/>
              <a:gd name="connsiteX33" fmla="*/ 4659086 w 7587343"/>
              <a:gd name="connsiteY33" fmla="*/ 4506686 h 5181600"/>
              <a:gd name="connsiteX34" fmla="*/ 4833257 w 7587343"/>
              <a:gd name="connsiteY34" fmla="*/ 4430486 h 5181600"/>
              <a:gd name="connsiteX35" fmla="*/ 5225143 w 7587343"/>
              <a:gd name="connsiteY35" fmla="*/ 4332514 h 5181600"/>
              <a:gd name="connsiteX36" fmla="*/ 5856514 w 7587343"/>
              <a:gd name="connsiteY36" fmla="*/ 4267200 h 5181600"/>
              <a:gd name="connsiteX37" fmla="*/ 6270172 w 7587343"/>
              <a:gd name="connsiteY37" fmla="*/ 4223657 h 5181600"/>
              <a:gd name="connsiteX38" fmla="*/ 6444343 w 7587343"/>
              <a:gd name="connsiteY38" fmla="*/ 4180114 h 5181600"/>
              <a:gd name="connsiteX39" fmla="*/ 6738257 w 7587343"/>
              <a:gd name="connsiteY39" fmla="*/ 4180114 h 5181600"/>
              <a:gd name="connsiteX40" fmla="*/ 6890657 w 7587343"/>
              <a:gd name="connsiteY40" fmla="*/ 4158343 h 5181600"/>
              <a:gd name="connsiteX41" fmla="*/ 7075714 w 7587343"/>
              <a:gd name="connsiteY41" fmla="*/ 4136571 h 5181600"/>
              <a:gd name="connsiteX42" fmla="*/ 7151914 w 7587343"/>
              <a:gd name="connsiteY42" fmla="*/ 4114800 h 5181600"/>
              <a:gd name="connsiteX43" fmla="*/ 7358743 w 7587343"/>
              <a:gd name="connsiteY43" fmla="*/ 4082143 h 5181600"/>
              <a:gd name="connsiteX44" fmla="*/ 7587343 w 7587343"/>
              <a:gd name="connsiteY44" fmla="*/ 4071257 h 5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587343" h="5181600">
                <a:moveTo>
                  <a:pt x="0" y="0"/>
                </a:moveTo>
                <a:cubicBezTo>
                  <a:pt x="10886" y="18143"/>
                  <a:pt x="19028" y="38244"/>
                  <a:pt x="32657" y="54428"/>
                </a:cubicBezTo>
                <a:cubicBezTo>
                  <a:pt x="77311" y="107455"/>
                  <a:pt x="138023" y="147675"/>
                  <a:pt x="174172" y="206828"/>
                </a:cubicBezTo>
                <a:cubicBezTo>
                  <a:pt x="258790" y="345294"/>
                  <a:pt x="294521" y="512437"/>
                  <a:pt x="391886" y="642257"/>
                </a:cubicBezTo>
                <a:cubicBezTo>
                  <a:pt x="468086" y="743857"/>
                  <a:pt x="549219" y="841938"/>
                  <a:pt x="620486" y="947057"/>
                </a:cubicBezTo>
                <a:cubicBezTo>
                  <a:pt x="820225" y="1241673"/>
                  <a:pt x="937442" y="1556699"/>
                  <a:pt x="1251857" y="1774371"/>
                </a:cubicBezTo>
                <a:cubicBezTo>
                  <a:pt x="1331615" y="1829588"/>
                  <a:pt x="1449420" y="1921014"/>
                  <a:pt x="1545772" y="1948543"/>
                </a:cubicBezTo>
                <a:cubicBezTo>
                  <a:pt x="1619784" y="1969689"/>
                  <a:pt x="1698172" y="1970314"/>
                  <a:pt x="1774372" y="1981200"/>
                </a:cubicBezTo>
                <a:cubicBezTo>
                  <a:pt x="1883229" y="1955800"/>
                  <a:pt x="1996534" y="1944921"/>
                  <a:pt x="2100943" y="1905000"/>
                </a:cubicBezTo>
                <a:cubicBezTo>
                  <a:pt x="2125383" y="1895655"/>
                  <a:pt x="2139805" y="1865430"/>
                  <a:pt x="2144486" y="1839686"/>
                </a:cubicBezTo>
                <a:cubicBezTo>
                  <a:pt x="2153090" y="1792364"/>
                  <a:pt x="2064276" y="1732630"/>
                  <a:pt x="2046514" y="1719943"/>
                </a:cubicBezTo>
                <a:cubicBezTo>
                  <a:pt x="2022709" y="1702939"/>
                  <a:pt x="1996480" y="1689483"/>
                  <a:pt x="1970314" y="1676400"/>
                </a:cubicBezTo>
                <a:cubicBezTo>
                  <a:pt x="1874237" y="1628361"/>
                  <a:pt x="1760532" y="1576514"/>
                  <a:pt x="1654629" y="1556657"/>
                </a:cubicBezTo>
                <a:cubicBezTo>
                  <a:pt x="1597455" y="1545937"/>
                  <a:pt x="1538514" y="1549400"/>
                  <a:pt x="1480457" y="1545771"/>
                </a:cubicBezTo>
                <a:cubicBezTo>
                  <a:pt x="1367971" y="1553028"/>
                  <a:pt x="1255187" y="1556598"/>
                  <a:pt x="1143000" y="1567543"/>
                </a:cubicBezTo>
                <a:cubicBezTo>
                  <a:pt x="1106171" y="1571136"/>
                  <a:pt x="1067503" y="1573301"/>
                  <a:pt x="1034143" y="1589314"/>
                </a:cubicBezTo>
                <a:cubicBezTo>
                  <a:pt x="948059" y="1630634"/>
                  <a:pt x="784619" y="1762638"/>
                  <a:pt x="718457" y="1828800"/>
                </a:cubicBezTo>
                <a:cubicBezTo>
                  <a:pt x="674763" y="1872494"/>
                  <a:pt x="636163" y="1921162"/>
                  <a:pt x="598714" y="1970314"/>
                </a:cubicBezTo>
                <a:cubicBezTo>
                  <a:pt x="519976" y="2073657"/>
                  <a:pt x="370114" y="2286000"/>
                  <a:pt x="370114" y="2286000"/>
                </a:cubicBezTo>
                <a:cubicBezTo>
                  <a:pt x="351971" y="2358571"/>
                  <a:pt x="335521" y="2431587"/>
                  <a:pt x="315686" y="2503714"/>
                </a:cubicBezTo>
                <a:cubicBezTo>
                  <a:pt x="202009" y="2917089"/>
                  <a:pt x="289423" y="2552212"/>
                  <a:pt x="217714" y="2862943"/>
                </a:cubicBezTo>
                <a:cubicBezTo>
                  <a:pt x="235857" y="2993571"/>
                  <a:pt x="247237" y="3125319"/>
                  <a:pt x="272143" y="3254828"/>
                </a:cubicBezTo>
                <a:cubicBezTo>
                  <a:pt x="283630" y="3314560"/>
                  <a:pt x="306635" y="3371534"/>
                  <a:pt x="326572" y="3429000"/>
                </a:cubicBezTo>
                <a:cubicBezTo>
                  <a:pt x="450003" y="3784772"/>
                  <a:pt x="517711" y="3986111"/>
                  <a:pt x="751114" y="4321628"/>
                </a:cubicBezTo>
                <a:cubicBezTo>
                  <a:pt x="809171" y="4405085"/>
                  <a:pt x="861318" y="4492981"/>
                  <a:pt x="925286" y="4572000"/>
                </a:cubicBezTo>
                <a:cubicBezTo>
                  <a:pt x="1046414" y="4721629"/>
                  <a:pt x="1198208" y="4864835"/>
                  <a:pt x="1371600" y="4953000"/>
                </a:cubicBezTo>
                <a:cubicBezTo>
                  <a:pt x="1496535" y="5016527"/>
                  <a:pt x="1627625" y="5070956"/>
                  <a:pt x="1763486" y="5105400"/>
                </a:cubicBezTo>
                <a:cubicBezTo>
                  <a:pt x="1887393" y="5136813"/>
                  <a:pt x="2017362" y="5135562"/>
                  <a:pt x="2144486" y="5148943"/>
                </a:cubicBezTo>
                <a:cubicBezTo>
                  <a:pt x="2375325" y="5173242"/>
                  <a:pt x="2377349" y="5170383"/>
                  <a:pt x="2601686" y="5181600"/>
                </a:cubicBezTo>
                <a:cubicBezTo>
                  <a:pt x="2847042" y="5157663"/>
                  <a:pt x="3184450" y="5135627"/>
                  <a:pt x="3429000" y="5072743"/>
                </a:cubicBezTo>
                <a:cubicBezTo>
                  <a:pt x="3559027" y="5039307"/>
                  <a:pt x="3683000" y="4985657"/>
                  <a:pt x="3810000" y="4942114"/>
                </a:cubicBezTo>
                <a:cubicBezTo>
                  <a:pt x="4150089" y="4704051"/>
                  <a:pt x="3899716" y="4859852"/>
                  <a:pt x="4288972" y="4669971"/>
                </a:cubicBezTo>
                <a:cubicBezTo>
                  <a:pt x="4351703" y="4639370"/>
                  <a:pt x="4410171" y="4600173"/>
                  <a:pt x="4474029" y="4572000"/>
                </a:cubicBezTo>
                <a:cubicBezTo>
                  <a:pt x="4533878" y="4545596"/>
                  <a:pt x="4598223" y="4530662"/>
                  <a:pt x="4659086" y="4506686"/>
                </a:cubicBezTo>
                <a:cubicBezTo>
                  <a:pt x="4718046" y="4483459"/>
                  <a:pt x="4773535" y="4451678"/>
                  <a:pt x="4833257" y="4430486"/>
                </a:cubicBezTo>
                <a:cubicBezTo>
                  <a:pt x="4885087" y="4412095"/>
                  <a:pt x="5201972" y="4336951"/>
                  <a:pt x="5225143" y="4332514"/>
                </a:cubicBezTo>
                <a:cubicBezTo>
                  <a:pt x="5629907" y="4255006"/>
                  <a:pt x="5404681" y="4314761"/>
                  <a:pt x="5856514" y="4267200"/>
                </a:cubicBezTo>
                <a:lnTo>
                  <a:pt x="6270172" y="4223657"/>
                </a:lnTo>
                <a:cubicBezTo>
                  <a:pt x="6328229" y="4209143"/>
                  <a:pt x="6385217" y="4189353"/>
                  <a:pt x="6444343" y="4180114"/>
                </a:cubicBezTo>
                <a:cubicBezTo>
                  <a:pt x="6577279" y="4159343"/>
                  <a:pt x="6616554" y="4169050"/>
                  <a:pt x="6738257" y="4180114"/>
                </a:cubicBezTo>
                <a:lnTo>
                  <a:pt x="6890657" y="4158343"/>
                </a:lnTo>
                <a:cubicBezTo>
                  <a:pt x="6952257" y="4150395"/>
                  <a:pt x="7014448" y="4146782"/>
                  <a:pt x="7075714" y="4136571"/>
                </a:cubicBezTo>
                <a:cubicBezTo>
                  <a:pt x="7101771" y="4132228"/>
                  <a:pt x="7125973" y="4119789"/>
                  <a:pt x="7151914" y="4114800"/>
                </a:cubicBezTo>
                <a:cubicBezTo>
                  <a:pt x="7220455" y="4101619"/>
                  <a:pt x="7289329" y="4089450"/>
                  <a:pt x="7358743" y="4082143"/>
                </a:cubicBezTo>
                <a:cubicBezTo>
                  <a:pt x="7465783" y="4070876"/>
                  <a:pt x="7507785" y="4071257"/>
                  <a:pt x="7587343" y="4071257"/>
                </a:cubicBezTo>
              </a:path>
            </a:pathLst>
          </a:custGeom>
          <a:noFill/>
          <a:ln w="57150">
            <a:solidFill>
              <a:srgbClr val="C00000"/>
            </a:solidFill>
            <a:prstDash val="lgDashDot"/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60A921-7888-F76C-B195-068B27D6A4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8583">
            <a:off x="9078275" y="4053577"/>
            <a:ext cx="2992510" cy="2967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73B02A-6A97-56F2-A8DE-577A955849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5795">
            <a:off x="5592268" y="3579052"/>
            <a:ext cx="645495" cy="423907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AAA042-D54E-EFCE-C7B8-A7BFCF4A5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CAN Symposium 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E4DA5F-2752-BF2D-AAA1-075298588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D39-1DA1-4181-82CF-8ACEEF3CD516}" type="slidenum">
              <a:rPr lang="en-GB" smtClean="0"/>
              <a:t>2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AD0087-3216-122B-C3E5-734E37D86B16}"/>
              </a:ext>
            </a:extLst>
          </p:cNvPr>
          <p:cNvSpPr txBox="1"/>
          <p:nvPr/>
        </p:nvSpPr>
        <p:spPr>
          <a:xfrm>
            <a:off x="6757718" y="331201"/>
            <a:ext cx="54885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Agency FB" panose="020B0503020202020204" pitchFamily="34" charset="0"/>
              </a:rPr>
              <a:t>Particles have energies &gt; 1 </a:t>
            </a:r>
            <a:r>
              <a:rPr lang="en-GB" sz="3200" dirty="0" err="1">
                <a:solidFill>
                  <a:schemeClr val="bg1"/>
                </a:solidFill>
                <a:latin typeface="Agency FB" panose="020B0503020202020204" pitchFamily="34" charset="0"/>
              </a:rPr>
              <a:t>EeV</a:t>
            </a:r>
            <a:endParaRPr lang="en-GB" sz="3200" dirty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Agency FB" panose="020B0503020202020204" pitchFamily="34" charset="0"/>
              </a:rPr>
              <a:t>The deflection of the particles depends on the charge of the particle and the energy </a:t>
            </a:r>
            <a:r>
              <a:rPr lang="en-GB" sz="3200" dirty="0" err="1">
                <a:solidFill>
                  <a:schemeClr val="bg1"/>
                </a:solidFill>
                <a:latin typeface="Agency FB" panose="020B0503020202020204" pitchFamily="34" charset="0"/>
              </a:rPr>
              <a:t>ie</a:t>
            </a:r>
            <a:r>
              <a:rPr lang="en-GB" sz="3200" dirty="0">
                <a:solidFill>
                  <a:schemeClr val="bg1"/>
                </a:solidFill>
                <a:latin typeface="Agency FB" panose="020B0503020202020204" pitchFamily="34" charset="0"/>
              </a:rPr>
              <a:t>. </a:t>
            </a:r>
          </a:p>
          <a:p>
            <a:endParaRPr lang="en-GB" sz="3200" dirty="0">
              <a:latin typeface="Agency FB" panose="020B0503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5D4FBE-C5E2-9813-AF2C-78EEE4C93197}"/>
              </a:ext>
            </a:extLst>
          </p:cNvPr>
          <p:cNvSpPr txBox="1"/>
          <p:nvPr/>
        </p:nvSpPr>
        <p:spPr>
          <a:xfrm>
            <a:off x="3293920" y="5435631"/>
            <a:ext cx="1405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Iron 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4B444EB-D8C2-B39A-FA31-972B88245DEA}"/>
              </a:ext>
            </a:extLst>
          </p:cNvPr>
          <p:cNvSpPr/>
          <p:nvPr/>
        </p:nvSpPr>
        <p:spPr>
          <a:xfrm>
            <a:off x="1509486" y="1161143"/>
            <a:ext cx="7837714" cy="3360057"/>
          </a:xfrm>
          <a:custGeom>
            <a:avLst/>
            <a:gdLst>
              <a:gd name="connsiteX0" fmla="*/ 0 w 7837714"/>
              <a:gd name="connsiteY0" fmla="*/ 0 h 3360057"/>
              <a:gd name="connsiteX1" fmla="*/ 391886 w 7837714"/>
              <a:gd name="connsiteY1" fmla="*/ 36286 h 3360057"/>
              <a:gd name="connsiteX2" fmla="*/ 783771 w 7837714"/>
              <a:gd name="connsiteY2" fmla="*/ 72571 h 3360057"/>
              <a:gd name="connsiteX3" fmla="*/ 1458685 w 7837714"/>
              <a:gd name="connsiteY3" fmla="*/ 166914 h 3360057"/>
              <a:gd name="connsiteX4" fmla="*/ 1908628 w 7837714"/>
              <a:gd name="connsiteY4" fmla="*/ 232228 h 3360057"/>
              <a:gd name="connsiteX5" fmla="*/ 2039257 w 7837714"/>
              <a:gd name="connsiteY5" fmla="*/ 254000 h 3360057"/>
              <a:gd name="connsiteX6" fmla="*/ 2220685 w 7837714"/>
              <a:gd name="connsiteY6" fmla="*/ 326571 h 3360057"/>
              <a:gd name="connsiteX7" fmla="*/ 2329543 w 7837714"/>
              <a:gd name="connsiteY7" fmla="*/ 348343 h 3360057"/>
              <a:gd name="connsiteX8" fmla="*/ 2423885 w 7837714"/>
              <a:gd name="connsiteY8" fmla="*/ 391886 h 3360057"/>
              <a:gd name="connsiteX9" fmla="*/ 2481943 w 7837714"/>
              <a:gd name="connsiteY9" fmla="*/ 413657 h 3360057"/>
              <a:gd name="connsiteX10" fmla="*/ 2576285 w 7837714"/>
              <a:gd name="connsiteY10" fmla="*/ 471714 h 3360057"/>
              <a:gd name="connsiteX11" fmla="*/ 2786743 w 7837714"/>
              <a:gd name="connsiteY11" fmla="*/ 580571 h 3360057"/>
              <a:gd name="connsiteX12" fmla="*/ 2975428 w 7837714"/>
              <a:gd name="connsiteY12" fmla="*/ 711200 h 3360057"/>
              <a:gd name="connsiteX13" fmla="*/ 3084285 w 7837714"/>
              <a:gd name="connsiteY13" fmla="*/ 776514 h 3360057"/>
              <a:gd name="connsiteX14" fmla="*/ 3258457 w 7837714"/>
              <a:gd name="connsiteY14" fmla="*/ 907143 h 3360057"/>
              <a:gd name="connsiteX15" fmla="*/ 3381828 w 7837714"/>
              <a:gd name="connsiteY15" fmla="*/ 986971 h 3360057"/>
              <a:gd name="connsiteX16" fmla="*/ 3432628 w 7837714"/>
              <a:gd name="connsiteY16" fmla="*/ 1008743 h 3360057"/>
              <a:gd name="connsiteX17" fmla="*/ 3512457 w 7837714"/>
              <a:gd name="connsiteY17" fmla="*/ 1081314 h 3360057"/>
              <a:gd name="connsiteX18" fmla="*/ 3541485 w 7837714"/>
              <a:gd name="connsiteY18" fmla="*/ 1103086 h 3360057"/>
              <a:gd name="connsiteX19" fmla="*/ 3679371 w 7837714"/>
              <a:gd name="connsiteY19" fmla="*/ 1226457 h 3360057"/>
              <a:gd name="connsiteX20" fmla="*/ 3715657 w 7837714"/>
              <a:gd name="connsiteY20" fmla="*/ 1255486 h 3360057"/>
              <a:gd name="connsiteX21" fmla="*/ 3846285 w 7837714"/>
              <a:gd name="connsiteY21" fmla="*/ 1378857 h 3360057"/>
              <a:gd name="connsiteX22" fmla="*/ 3897085 w 7837714"/>
              <a:gd name="connsiteY22" fmla="*/ 1415143 h 3360057"/>
              <a:gd name="connsiteX23" fmla="*/ 3926114 w 7837714"/>
              <a:gd name="connsiteY23" fmla="*/ 1451428 h 3360057"/>
              <a:gd name="connsiteX24" fmla="*/ 3991428 w 7837714"/>
              <a:gd name="connsiteY24" fmla="*/ 1524000 h 3360057"/>
              <a:gd name="connsiteX25" fmla="*/ 4034971 w 7837714"/>
              <a:gd name="connsiteY25" fmla="*/ 1560286 h 3360057"/>
              <a:gd name="connsiteX26" fmla="*/ 4180114 w 7837714"/>
              <a:gd name="connsiteY26" fmla="*/ 1719943 h 3360057"/>
              <a:gd name="connsiteX27" fmla="*/ 4223657 w 7837714"/>
              <a:gd name="connsiteY27" fmla="*/ 1756228 h 3360057"/>
              <a:gd name="connsiteX28" fmla="*/ 4318000 w 7837714"/>
              <a:gd name="connsiteY28" fmla="*/ 1821543 h 3360057"/>
              <a:gd name="connsiteX29" fmla="*/ 4390571 w 7837714"/>
              <a:gd name="connsiteY29" fmla="*/ 1879600 h 3360057"/>
              <a:gd name="connsiteX30" fmla="*/ 4499428 w 7837714"/>
              <a:gd name="connsiteY30" fmla="*/ 1930400 h 3360057"/>
              <a:gd name="connsiteX31" fmla="*/ 4579257 w 7837714"/>
              <a:gd name="connsiteY31" fmla="*/ 1952171 h 3360057"/>
              <a:gd name="connsiteX32" fmla="*/ 4673600 w 7837714"/>
              <a:gd name="connsiteY32" fmla="*/ 2010228 h 3360057"/>
              <a:gd name="connsiteX33" fmla="*/ 4818743 w 7837714"/>
              <a:gd name="connsiteY33" fmla="*/ 2053771 h 3360057"/>
              <a:gd name="connsiteX34" fmla="*/ 4891314 w 7837714"/>
              <a:gd name="connsiteY34" fmla="*/ 2082800 h 3360057"/>
              <a:gd name="connsiteX35" fmla="*/ 4985657 w 7837714"/>
              <a:gd name="connsiteY35" fmla="*/ 2111828 h 3360057"/>
              <a:gd name="connsiteX36" fmla="*/ 5043714 w 7837714"/>
              <a:gd name="connsiteY36" fmla="*/ 2140857 h 3360057"/>
              <a:gd name="connsiteX37" fmla="*/ 5203371 w 7837714"/>
              <a:gd name="connsiteY37" fmla="*/ 2177143 h 3360057"/>
              <a:gd name="connsiteX38" fmla="*/ 5363028 w 7837714"/>
              <a:gd name="connsiteY38" fmla="*/ 2227943 h 3360057"/>
              <a:gd name="connsiteX39" fmla="*/ 5711371 w 7837714"/>
              <a:gd name="connsiteY39" fmla="*/ 2315028 h 3360057"/>
              <a:gd name="connsiteX40" fmla="*/ 5783943 w 7837714"/>
              <a:gd name="connsiteY40" fmla="*/ 2336800 h 3360057"/>
              <a:gd name="connsiteX41" fmla="*/ 5856514 w 7837714"/>
              <a:gd name="connsiteY41" fmla="*/ 2365828 h 3360057"/>
              <a:gd name="connsiteX42" fmla="*/ 5958114 w 7837714"/>
              <a:gd name="connsiteY42" fmla="*/ 2387600 h 3360057"/>
              <a:gd name="connsiteX43" fmla="*/ 6226628 w 7837714"/>
              <a:gd name="connsiteY43" fmla="*/ 2474686 h 3360057"/>
              <a:gd name="connsiteX44" fmla="*/ 6574971 w 7837714"/>
              <a:gd name="connsiteY44" fmla="*/ 2547257 h 3360057"/>
              <a:gd name="connsiteX45" fmla="*/ 6712857 w 7837714"/>
              <a:gd name="connsiteY45" fmla="*/ 2569028 h 3360057"/>
              <a:gd name="connsiteX46" fmla="*/ 6923314 w 7837714"/>
              <a:gd name="connsiteY46" fmla="*/ 2685143 h 3360057"/>
              <a:gd name="connsiteX47" fmla="*/ 6988628 w 7837714"/>
              <a:gd name="connsiteY47" fmla="*/ 2728686 h 3360057"/>
              <a:gd name="connsiteX48" fmla="*/ 7184571 w 7837714"/>
              <a:gd name="connsiteY48" fmla="*/ 2830286 h 3360057"/>
              <a:gd name="connsiteX49" fmla="*/ 7293428 w 7837714"/>
              <a:gd name="connsiteY49" fmla="*/ 2888343 h 3360057"/>
              <a:gd name="connsiteX50" fmla="*/ 7525657 w 7837714"/>
              <a:gd name="connsiteY50" fmla="*/ 3055257 h 3360057"/>
              <a:gd name="connsiteX51" fmla="*/ 7620000 w 7837714"/>
              <a:gd name="connsiteY51" fmla="*/ 3156857 h 3360057"/>
              <a:gd name="connsiteX52" fmla="*/ 7837714 w 7837714"/>
              <a:gd name="connsiteY52" fmla="*/ 3360057 h 3360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837714" h="3360057" extrusionOk="0">
                <a:moveTo>
                  <a:pt x="0" y="0"/>
                </a:moveTo>
                <a:cubicBezTo>
                  <a:pt x="147758" y="-16474"/>
                  <a:pt x="210873" y="64265"/>
                  <a:pt x="391886" y="36286"/>
                </a:cubicBezTo>
                <a:cubicBezTo>
                  <a:pt x="572899" y="8307"/>
                  <a:pt x="600497" y="96535"/>
                  <a:pt x="783771" y="72571"/>
                </a:cubicBezTo>
                <a:cubicBezTo>
                  <a:pt x="1897555" y="278585"/>
                  <a:pt x="763440" y="-33577"/>
                  <a:pt x="1458685" y="166914"/>
                </a:cubicBezTo>
                <a:cubicBezTo>
                  <a:pt x="2037568" y="264548"/>
                  <a:pt x="1378182" y="40120"/>
                  <a:pt x="1908628" y="232228"/>
                </a:cubicBezTo>
                <a:cubicBezTo>
                  <a:pt x="1963064" y="246617"/>
                  <a:pt x="2006369" y="247064"/>
                  <a:pt x="2039257" y="254000"/>
                </a:cubicBezTo>
                <a:cubicBezTo>
                  <a:pt x="2234160" y="294524"/>
                  <a:pt x="2088019" y="269012"/>
                  <a:pt x="2220685" y="326571"/>
                </a:cubicBezTo>
                <a:cubicBezTo>
                  <a:pt x="2261449" y="339189"/>
                  <a:pt x="2297335" y="341527"/>
                  <a:pt x="2329543" y="348343"/>
                </a:cubicBezTo>
                <a:cubicBezTo>
                  <a:pt x="2358648" y="357585"/>
                  <a:pt x="2393004" y="386003"/>
                  <a:pt x="2423885" y="391886"/>
                </a:cubicBezTo>
                <a:cubicBezTo>
                  <a:pt x="2445165" y="401205"/>
                  <a:pt x="2466104" y="408314"/>
                  <a:pt x="2481943" y="413657"/>
                </a:cubicBezTo>
                <a:cubicBezTo>
                  <a:pt x="2524117" y="431432"/>
                  <a:pt x="2550805" y="452483"/>
                  <a:pt x="2576285" y="471714"/>
                </a:cubicBezTo>
                <a:cubicBezTo>
                  <a:pt x="2712007" y="531338"/>
                  <a:pt x="2677517" y="516345"/>
                  <a:pt x="2786743" y="580571"/>
                </a:cubicBezTo>
                <a:cubicBezTo>
                  <a:pt x="2867008" y="614761"/>
                  <a:pt x="2908688" y="668143"/>
                  <a:pt x="2975428" y="711200"/>
                </a:cubicBezTo>
                <a:cubicBezTo>
                  <a:pt x="3010358" y="735284"/>
                  <a:pt x="3050047" y="742366"/>
                  <a:pt x="3084285" y="776514"/>
                </a:cubicBezTo>
                <a:cubicBezTo>
                  <a:pt x="3139013" y="818876"/>
                  <a:pt x="3196967" y="875257"/>
                  <a:pt x="3258457" y="907143"/>
                </a:cubicBezTo>
                <a:cubicBezTo>
                  <a:pt x="3306908" y="931442"/>
                  <a:pt x="3337972" y="960769"/>
                  <a:pt x="3381828" y="986971"/>
                </a:cubicBezTo>
                <a:cubicBezTo>
                  <a:pt x="3394982" y="998952"/>
                  <a:pt x="3415449" y="1001020"/>
                  <a:pt x="3432628" y="1008743"/>
                </a:cubicBezTo>
                <a:cubicBezTo>
                  <a:pt x="3464195" y="1024166"/>
                  <a:pt x="3488504" y="1062283"/>
                  <a:pt x="3512457" y="1081314"/>
                </a:cubicBezTo>
                <a:cubicBezTo>
                  <a:pt x="3521463" y="1088217"/>
                  <a:pt x="3531947" y="1096313"/>
                  <a:pt x="3541485" y="1103086"/>
                </a:cubicBezTo>
                <a:cubicBezTo>
                  <a:pt x="3579880" y="1147378"/>
                  <a:pt x="3631542" y="1177883"/>
                  <a:pt x="3679371" y="1226457"/>
                </a:cubicBezTo>
                <a:cubicBezTo>
                  <a:pt x="3691236" y="1231755"/>
                  <a:pt x="3702283" y="1245197"/>
                  <a:pt x="3715657" y="1255486"/>
                </a:cubicBezTo>
                <a:cubicBezTo>
                  <a:pt x="3751550" y="1299334"/>
                  <a:pt x="3788413" y="1339630"/>
                  <a:pt x="3846285" y="1378857"/>
                </a:cubicBezTo>
                <a:cubicBezTo>
                  <a:pt x="3867283" y="1389685"/>
                  <a:pt x="3878457" y="1399682"/>
                  <a:pt x="3897085" y="1415143"/>
                </a:cubicBezTo>
                <a:cubicBezTo>
                  <a:pt x="3912066" y="1427620"/>
                  <a:pt x="3911656" y="1439968"/>
                  <a:pt x="3926114" y="1451428"/>
                </a:cubicBezTo>
                <a:cubicBezTo>
                  <a:pt x="3947972" y="1482426"/>
                  <a:pt x="3963408" y="1500787"/>
                  <a:pt x="3991428" y="1524000"/>
                </a:cubicBezTo>
                <a:cubicBezTo>
                  <a:pt x="4002359" y="1538760"/>
                  <a:pt x="4019326" y="1545343"/>
                  <a:pt x="4034971" y="1560286"/>
                </a:cubicBezTo>
                <a:cubicBezTo>
                  <a:pt x="4126386" y="1640147"/>
                  <a:pt x="4038780" y="1630252"/>
                  <a:pt x="4180114" y="1719943"/>
                </a:cubicBezTo>
                <a:cubicBezTo>
                  <a:pt x="4197968" y="1729400"/>
                  <a:pt x="4208042" y="1744776"/>
                  <a:pt x="4223657" y="1756228"/>
                </a:cubicBezTo>
                <a:cubicBezTo>
                  <a:pt x="4255956" y="1773991"/>
                  <a:pt x="4297534" y="1795316"/>
                  <a:pt x="4318000" y="1821543"/>
                </a:cubicBezTo>
                <a:cubicBezTo>
                  <a:pt x="4347161" y="1841650"/>
                  <a:pt x="4358503" y="1864892"/>
                  <a:pt x="4390571" y="1879600"/>
                </a:cubicBezTo>
                <a:cubicBezTo>
                  <a:pt x="4409917" y="1889973"/>
                  <a:pt x="4470962" y="1920084"/>
                  <a:pt x="4499428" y="1930400"/>
                </a:cubicBezTo>
                <a:cubicBezTo>
                  <a:pt x="4535564" y="1943735"/>
                  <a:pt x="4540982" y="1932357"/>
                  <a:pt x="4579257" y="1952171"/>
                </a:cubicBezTo>
                <a:cubicBezTo>
                  <a:pt x="4611032" y="1974108"/>
                  <a:pt x="4650115" y="1998395"/>
                  <a:pt x="4673600" y="2010228"/>
                </a:cubicBezTo>
                <a:cubicBezTo>
                  <a:pt x="4714994" y="2043371"/>
                  <a:pt x="4775667" y="2035018"/>
                  <a:pt x="4818743" y="2053771"/>
                </a:cubicBezTo>
                <a:cubicBezTo>
                  <a:pt x="4841723" y="2069203"/>
                  <a:pt x="4866792" y="2077164"/>
                  <a:pt x="4891314" y="2082800"/>
                </a:cubicBezTo>
                <a:cubicBezTo>
                  <a:pt x="5015382" y="2128810"/>
                  <a:pt x="4828891" y="2045625"/>
                  <a:pt x="4985657" y="2111828"/>
                </a:cubicBezTo>
                <a:cubicBezTo>
                  <a:pt x="5003809" y="2121655"/>
                  <a:pt x="5024928" y="2129206"/>
                  <a:pt x="5043714" y="2140857"/>
                </a:cubicBezTo>
                <a:cubicBezTo>
                  <a:pt x="5099246" y="2162049"/>
                  <a:pt x="5153206" y="2162411"/>
                  <a:pt x="5203371" y="2177143"/>
                </a:cubicBezTo>
                <a:cubicBezTo>
                  <a:pt x="5255850" y="2192798"/>
                  <a:pt x="5298255" y="2221224"/>
                  <a:pt x="5363028" y="2227943"/>
                </a:cubicBezTo>
                <a:cubicBezTo>
                  <a:pt x="5478537" y="2259295"/>
                  <a:pt x="5711371" y="2315028"/>
                  <a:pt x="5711371" y="2315028"/>
                </a:cubicBezTo>
                <a:cubicBezTo>
                  <a:pt x="5787737" y="2362644"/>
                  <a:pt x="5665713" y="2313659"/>
                  <a:pt x="5783943" y="2336800"/>
                </a:cubicBezTo>
                <a:cubicBezTo>
                  <a:pt x="5809523" y="2344240"/>
                  <a:pt x="5830290" y="2351123"/>
                  <a:pt x="5856514" y="2365828"/>
                </a:cubicBezTo>
                <a:cubicBezTo>
                  <a:pt x="5892808" y="2379103"/>
                  <a:pt x="5919875" y="2379926"/>
                  <a:pt x="5958114" y="2387600"/>
                </a:cubicBezTo>
                <a:cubicBezTo>
                  <a:pt x="6058363" y="2438329"/>
                  <a:pt x="6128587" y="2446106"/>
                  <a:pt x="6226628" y="2474686"/>
                </a:cubicBezTo>
                <a:cubicBezTo>
                  <a:pt x="6422262" y="2532512"/>
                  <a:pt x="6407847" y="2513257"/>
                  <a:pt x="6574971" y="2547257"/>
                </a:cubicBezTo>
                <a:cubicBezTo>
                  <a:pt x="6705278" y="2564552"/>
                  <a:pt x="6586073" y="2543413"/>
                  <a:pt x="6712857" y="2569028"/>
                </a:cubicBezTo>
                <a:cubicBezTo>
                  <a:pt x="6796285" y="2595747"/>
                  <a:pt x="6857656" y="2636969"/>
                  <a:pt x="6923314" y="2685143"/>
                </a:cubicBezTo>
                <a:cubicBezTo>
                  <a:pt x="6944920" y="2692982"/>
                  <a:pt x="6962259" y="2719896"/>
                  <a:pt x="6988628" y="2728686"/>
                </a:cubicBezTo>
                <a:cubicBezTo>
                  <a:pt x="7063240" y="2753706"/>
                  <a:pt x="7121966" y="2799206"/>
                  <a:pt x="7184571" y="2830286"/>
                </a:cubicBezTo>
                <a:cubicBezTo>
                  <a:pt x="7215189" y="2841212"/>
                  <a:pt x="7261820" y="2865786"/>
                  <a:pt x="7293428" y="2888343"/>
                </a:cubicBezTo>
                <a:cubicBezTo>
                  <a:pt x="7465974" y="3043337"/>
                  <a:pt x="7393498" y="2965227"/>
                  <a:pt x="7525657" y="3055257"/>
                </a:cubicBezTo>
                <a:cubicBezTo>
                  <a:pt x="7560490" y="3142627"/>
                  <a:pt x="7517359" y="3067724"/>
                  <a:pt x="7620000" y="3156857"/>
                </a:cubicBezTo>
                <a:cubicBezTo>
                  <a:pt x="7885117" y="3380514"/>
                  <a:pt x="7764472" y="3297549"/>
                  <a:pt x="7837714" y="3360057"/>
                </a:cubicBezTo>
              </a:path>
            </a:pathLst>
          </a:custGeom>
          <a:noFill/>
          <a:ln w="57150">
            <a:solidFill>
              <a:schemeClr val="accent5">
                <a:lumMod val="40000"/>
                <a:lumOff val="60000"/>
              </a:schemeClr>
            </a:solidFill>
            <a:prstDash val="dash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1753898747">
                  <a:custGeom>
                    <a:avLst/>
                    <a:gdLst>
                      <a:gd name="connsiteX0" fmla="*/ 0 w 7837714"/>
                      <a:gd name="connsiteY0" fmla="*/ 0 h 3360057"/>
                      <a:gd name="connsiteX1" fmla="*/ 783771 w 7837714"/>
                      <a:gd name="connsiteY1" fmla="*/ 72571 h 3360057"/>
                      <a:gd name="connsiteX2" fmla="*/ 1458685 w 7837714"/>
                      <a:gd name="connsiteY2" fmla="*/ 166914 h 3360057"/>
                      <a:gd name="connsiteX3" fmla="*/ 1908628 w 7837714"/>
                      <a:gd name="connsiteY3" fmla="*/ 232228 h 3360057"/>
                      <a:gd name="connsiteX4" fmla="*/ 2039257 w 7837714"/>
                      <a:gd name="connsiteY4" fmla="*/ 254000 h 3360057"/>
                      <a:gd name="connsiteX5" fmla="*/ 2220685 w 7837714"/>
                      <a:gd name="connsiteY5" fmla="*/ 326571 h 3360057"/>
                      <a:gd name="connsiteX6" fmla="*/ 2329543 w 7837714"/>
                      <a:gd name="connsiteY6" fmla="*/ 348343 h 3360057"/>
                      <a:gd name="connsiteX7" fmla="*/ 2423885 w 7837714"/>
                      <a:gd name="connsiteY7" fmla="*/ 391886 h 3360057"/>
                      <a:gd name="connsiteX8" fmla="*/ 2481943 w 7837714"/>
                      <a:gd name="connsiteY8" fmla="*/ 413657 h 3360057"/>
                      <a:gd name="connsiteX9" fmla="*/ 2576285 w 7837714"/>
                      <a:gd name="connsiteY9" fmla="*/ 471714 h 3360057"/>
                      <a:gd name="connsiteX10" fmla="*/ 2786743 w 7837714"/>
                      <a:gd name="connsiteY10" fmla="*/ 580571 h 3360057"/>
                      <a:gd name="connsiteX11" fmla="*/ 2975428 w 7837714"/>
                      <a:gd name="connsiteY11" fmla="*/ 711200 h 3360057"/>
                      <a:gd name="connsiteX12" fmla="*/ 3084285 w 7837714"/>
                      <a:gd name="connsiteY12" fmla="*/ 776514 h 3360057"/>
                      <a:gd name="connsiteX13" fmla="*/ 3258457 w 7837714"/>
                      <a:gd name="connsiteY13" fmla="*/ 907143 h 3360057"/>
                      <a:gd name="connsiteX14" fmla="*/ 3381828 w 7837714"/>
                      <a:gd name="connsiteY14" fmla="*/ 986971 h 3360057"/>
                      <a:gd name="connsiteX15" fmla="*/ 3432628 w 7837714"/>
                      <a:gd name="connsiteY15" fmla="*/ 1008743 h 3360057"/>
                      <a:gd name="connsiteX16" fmla="*/ 3512457 w 7837714"/>
                      <a:gd name="connsiteY16" fmla="*/ 1081314 h 3360057"/>
                      <a:gd name="connsiteX17" fmla="*/ 3541485 w 7837714"/>
                      <a:gd name="connsiteY17" fmla="*/ 1103086 h 3360057"/>
                      <a:gd name="connsiteX18" fmla="*/ 3679371 w 7837714"/>
                      <a:gd name="connsiteY18" fmla="*/ 1226457 h 3360057"/>
                      <a:gd name="connsiteX19" fmla="*/ 3715657 w 7837714"/>
                      <a:gd name="connsiteY19" fmla="*/ 1255486 h 3360057"/>
                      <a:gd name="connsiteX20" fmla="*/ 3846285 w 7837714"/>
                      <a:gd name="connsiteY20" fmla="*/ 1378857 h 3360057"/>
                      <a:gd name="connsiteX21" fmla="*/ 3897085 w 7837714"/>
                      <a:gd name="connsiteY21" fmla="*/ 1415143 h 3360057"/>
                      <a:gd name="connsiteX22" fmla="*/ 3926114 w 7837714"/>
                      <a:gd name="connsiteY22" fmla="*/ 1451428 h 3360057"/>
                      <a:gd name="connsiteX23" fmla="*/ 3991428 w 7837714"/>
                      <a:gd name="connsiteY23" fmla="*/ 1524000 h 3360057"/>
                      <a:gd name="connsiteX24" fmla="*/ 4034971 w 7837714"/>
                      <a:gd name="connsiteY24" fmla="*/ 1560286 h 3360057"/>
                      <a:gd name="connsiteX25" fmla="*/ 4180114 w 7837714"/>
                      <a:gd name="connsiteY25" fmla="*/ 1719943 h 3360057"/>
                      <a:gd name="connsiteX26" fmla="*/ 4223657 w 7837714"/>
                      <a:gd name="connsiteY26" fmla="*/ 1756228 h 3360057"/>
                      <a:gd name="connsiteX27" fmla="*/ 4318000 w 7837714"/>
                      <a:gd name="connsiteY27" fmla="*/ 1821543 h 3360057"/>
                      <a:gd name="connsiteX28" fmla="*/ 4390571 w 7837714"/>
                      <a:gd name="connsiteY28" fmla="*/ 1879600 h 3360057"/>
                      <a:gd name="connsiteX29" fmla="*/ 4499428 w 7837714"/>
                      <a:gd name="connsiteY29" fmla="*/ 1930400 h 3360057"/>
                      <a:gd name="connsiteX30" fmla="*/ 4579257 w 7837714"/>
                      <a:gd name="connsiteY30" fmla="*/ 1952171 h 3360057"/>
                      <a:gd name="connsiteX31" fmla="*/ 4673600 w 7837714"/>
                      <a:gd name="connsiteY31" fmla="*/ 2010228 h 3360057"/>
                      <a:gd name="connsiteX32" fmla="*/ 4818743 w 7837714"/>
                      <a:gd name="connsiteY32" fmla="*/ 2053771 h 3360057"/>
                      <a:gd name="connsiteX33" fmla="*/ 4891314 w 7837714"/>
                      <a:gd name="connsiteY33" fmla="*/ 2082800 h 3360057"/>
                      <a:gd name="connsiteX34" fmla="*/ 4985657 w 7837714"/>
                      <a:gd name="connsiteY34" fmla="*/ 2111828 h 3360057"/>
                      <a:gd name="connsiteX35" fmla="*/ 5043714 w 7837714"/>
                      <a:gd name="connsiteY35" fmla="*/ 2140857 h 3360057"/>
                      <a:gd name="connsiteX36" fmla="*/ 5203371 w 7837714"/>
                      <a:gd name="connsiteY36" fmla="*/ 2177143 h 3360057"/>
                      <a:gd name="connsiteX37" fmla="*/ 5363028 w 7837714"/>
                      <a:gd name="connsiteY37" fmla="*/ 2227943 h 3360057"/>
                      <a:gd name="connsiteX38" fmla="*/ 5711371 w 7837714"/>
                      <a:gd name="connsiteY38" fmla="*/ 2315028 h 3360057"/>
                      <a:gd name="connsiteX39" fmla="*/ 5783943 w 7837714"/>
                      <a:gd name="connsiteY39" fmla="*/ 2336800 h 3360057"/>
                      <a:gd name="connsiteX40" fmla="*/ 5856514 w 7837714"/>
                      <a:gd name="connsiteY40" fmla="*/ 2365828 h 3360057"/>
                      <a:gd name="connsiteX41" fmla="*/ 5958114 w 7837714"/>
                      <a:gd name="connsiteY41" fmla="*/ 2387600 h 3360057"/>
                      <a:gd name="connsiteX42" fmla="*/ 6226628 w 7837714"/>
                      <a:gd name="connsiteY42" fmla="*/ 2474686 h 3360057"/>
                      <a:gd name="connsiteX43" fmla="*/ 6574971 w 7837714"/>
                      <a:gd name="connsiteY43" fmla="*/ 2547257 h 3360057"/>
                      <a:gd name="connsiteX44" fmla="*/ 6712857 w 7837714"/>
                      <a:gd name="connsiteY44" fmla="*/ 2569028 h 3360057"/>
                      <a:gd name="connsiteX45" fmla="*/ 6923314 w 7837714"/>
                      <a:gd name="connsiteY45" fmla="*/ 2685143 h 3360057"/>
                      <a:gd name="connsiteX46" fmla="*/ 6988628 w 7837714"/>
                      <a:gd name="connsiteY46" fmla="*/ 2728686 h 3360057"/>
                      <a:gd name="connsiteX47" fmla="*/ 7184571 w 7837714"/>
                      <a:gd name="connsiteY47" fmla="*/ 2830286 h 3360057"/>
                      <a:gd name="connsiteX48" fmla="*/ 7293428 w 7837714"/>
                      <a:gd name="connsiteY48" fmla="*/ 2888343 h 3360057"/>
                      <a:gd name="connsiteX49" fmla="*/ 7525657 w 7837714"/>
                      <a:gd name="connsiteY49" fmla="*/ 3055257 h 3360057"/>
                      <a:gd name="connsiteX50" fmla="*/ 7620000 w 7837714"/>
                      <a:gd name="connsiteY50" fmla="*/ 3156857 h 3360057"/>
                      <a:gd name="connsiteX51" fmla="*/ 7837714 w 7837714"/>
                      <a:gd name="connsiteY51" fmla="*/ 3360057 h 3360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7837714" h="3360057">
                        <a:moveTo>
                          <a:pt x="0" y="0"/>
                        </a:moveTo>
                        <a:lnTo>
                          <a:pt x="783771" y="72571"/>
                        </a:lnTo>
                        <a:cubicBezTo>
                          <a:pt x="1798401" y="178753"/>
                          <a:pt x="875680" y="86189"/>
                          <a:pt x="1458685" y="166914"/>
                        </a:cubicBezTo>
                        <a:cubicBezTo>
                          <a:pt x="2079481" y="252871"/>
                          <a:pt x="1417622" y="142954"/>
                          <a:pt x="1908628" y="232228"/>
                        </a:cubicBezTo>
                        <a:cubicBezTo>
                          <a:pt x="1952060" y="240125"/>
                          <a:pt x="1996268" y="243969"/>
                          <a:pt x="2039257" y="254000"/>
                        </a:cubicBezTo>
                        <a:cubicBezTo>
                          <a:pt x="2194654" y="290259"/>
                          <a:pt x="2058431" y="274417"/>
                          <a:pt x="2220685" y="326571"/>
                        </a:cubicBezTo>
                        <a:cubicBezTo>
                          <a:pt x="2255914" y="337895"/>
                          <a:pt x="2293257" y="341086"/>
                          <a:pt x="2329543" y="348343"/>
                        </a:cubicBezTo>
                        <a:cubicBezTo>
                          <a:pt x="2360990" y="362857"/>
                          <a:pt x="2392050" y="378243"/>
                          <a:pt x="2423885" y="391886"/>
                        </a:cubicBezTo>
                        <a:cubicBezTo>
                          <a:pt x="2442882" y="400028"/>
                          <a:pt x="2463634" y="404067"/>
                          <a:pt x="2481943" y="413657"/>
                        </a:cubicBezTo>
                        <a:cubicBezTo>
                          <a:pt x="2514652" y="430790"/>
                          <a:pt x="2543704" y="454338"/>
                          <a:pt x="2576285" y="471714"/>
                        </a:cubicBezTo>
                        <a:cubicBezTo>
                          <a:pt x="2705245" y="540492"/>
                          <a:pt x="2678751" y="509523"/>
                          <a:pt x="2786743" y="580571"/>
                        </a:cubicBezTo>
                        <a:cubicBezTo>
                          <a:pt x="2850650" y="622615"/>
                          <a:pt x="2909832" y="671843"/>
                          <a:pt x="2975428" y="711200"/>
                        </a:cubicBezTo>
                        <a:cubicBezTo>
                          <a:pt x="3011714" y="732971"/>
                          <a:pt x="3049493" y="752427"/>
                          <a:pt x="3084285" y="776514"/>
                        </a:cubicBezTo>
                        <a:cubicBezTo>
                          <a:pt x="3143953" y="817822"/>
                          <a:pt x="3199208" y="865235"/>
                          <a:pt x="3258457" y="907143"/>
                        </a:cubicBezTo>
                        <a:cubicBezTo>
                          <a:pt x="3298446" y="935428"/>
                          <a:pt x="3339519" y="962290"/>
                          <a:pt x="3381828" y="986971"/>
                        </a:cubicBezTo>
                        <a:cubicBezTo>
                          <a:pt x="3397741" y="996254"/>
                          <a:pt x="3416715" y="999460"/>
                          <a:pt x="3432628" y="1008743"/>
                        </a:cubicBezTo>
                        <a:cubicBezTo>
                          <a:pt x="3462137" y="1025957"/>
                          <a:pt x="3488183" y="1059467"/>
                          <a:pt x="3512457" y="1081314"/>
                        </a:cubicBezTo>
                        <a:cubicBezTo>
                          <a:pt x="3521447" y="1089405"/>
                          <a:pt x="3532358" y="1095149"/>
                          <a:pt x="3541485" y="1103086"/>
                        </a:cubicBezTo>
                        <a:cubicBezTo>
                          <a:pt x="3588024" y="1143555"/>
                          <a:pt x="3631212" y="1187930"/>
                          <a:pt x="3679371" y="1226457"/>
                        </a:cubicBezTo>
                        <a:cubicBezTo>
                          <a:pt x="3691466" y="1236133"/>
                          <a:pt x="3704218" y="1245042"/>
                          <a:pt x="3715657" y="1255486"/>
                        </a:cubicBezTo>
                        <a:cubicBezTo>
                          <a:pt x="3759887" y="1295870"/>
                          <a:pt x="3797549" y="1344045"/>
                          <a:pt x="3846285" y="1378857"/>
                        </a:cubicBezTo>
                        <a:cubicBezTo>
                          <a:pt x="3863218" y="1390952"/>
                          <a:pt x="3881687" y="1401145"/>
                          <a:pt x="3897085" y="1415143"/>
                        </a:cubicBezTo>
                        <a:cubicBezTo>
                          <a:pt x="3908546" y="1425562"/>
                          <a:pt x="3915970" y="1439723"/>
                          <a:pt x="3926114" y="1451428"/>
                        </a:cubicBezTo>
                        <a:cubicBezTo>
                          <a:pt x="3947429" y="1476022"/>
                          <a:pt x="3968415" y="1500987"/>
                          <a:pt x="3991428" y="1524000"/>
                        </a:cubicBezTo>
                        <a:cubicBezTo>
                          <a:pt x="4004788" y="1537360"/>
                          <a:pt x="4022115" y="1546441"/>
                          <a:pt x="4034971" y="1560286"/>
                        </a:cubicBezTo>
                        <a:cubicBezTo>
                          <a:pt x="4131706" y="1664462"/>
                          <a:pt x="4036227" y="1600040"/>
                          <a:pt x="4180114" y="1719943"/>
                        </a:cubicBezTo>
                        <a:cubicBezTo>
                          <a:pt x="4194628" y="1732038"/>
                          <a:pt x="4208447" y="1745021"/>
                          <a:pt x="4223657" y="1756228"/>
                        </a:cubicBezTo>
                        <a:cubicBezTo>
                          <a:pt x="4254449" y="1778917"/>
                          <a:pt x="4288133" y="1797649"/>
                          <a:pt x="4318000" y="1821543"/>
                        </a:cubicBezTo>
                        <a:cubicBezTo>
                          <a:pt x="4342190" y="1840895"/>
                          <a:pt x="4362863" y="1865746"/>
                          <a:pt x="4390571" y="1879600"/>
                        </a:cubicBezTo>
                        <a:cubicBezTo>
                          <a:pt x="4411058" y="1889843"/>
                          <a:pt x="4468730" y="1921191"/>
                          <a:pt x="4499428" y="1930400"/>
                        </a:cubicBezTo>
                        <a:cubicBezTo>
                          <a:pt x="4535398" y="1941191"/>
                          <a:pt x="4543012" y="1933095"/>
                          <a:pt x="4579257" y="1952171"/>
                        </a:cubicBezTo>
                        <a:cubicBezTo>
                          <a:pt x="4611933" y="1969369"/>
                          <a:pt x="4639607" y="1995807"/>
                          <a:pt x="4673600" y="2010228"/>
                        </a:cubicBezTo>
                        <a:cubicBezTo>
                          <a:pt x="4720100" y="2029955"/>
                          <a:pt x="4770824" y="2037798"/>
                          <a:pt x="4818743" y="2053771"/>
                        </a:cubicBezTo>
                        <a:cubicBezTo>
                          <a:pt x="4843460" y="2062010"/>
                          <a:pt x="4866597" y="2074561"/>
                          <a:pt x="4891314" y="2082800"/>
                        </a:cubicBezTo>
                        <a:cubicBezTo>
                          <a:pt x="4995332" y="2117473"/>
                          <a:pt x="4836517" y="2046579"/>
                          <a:pt x="4985657" y="2111828"/>
                        </a:cubicBezTo>
                        <a:cubicBezTo>
                          <a:pt x="5005480" y="2120500"/>
                          <a:pt x="5022990" y="2134640"/>
                          <a:pt x="5043714" y="2140857"/>
                        </a:cubicBezTo>
                        <a:cubicBezTo>
                          <a:pt x="5095988" y="2156540"/>
                          <a:pt x="5150718" y="2162783"/>
                          <a:pt x="5203371" y="2177143"/>
                        </a:cubicBezTo>
                        <a:cubicBezTo>
                          <a:pt x="5257251" y="2191838"/>
                          <a:pt x="5309130" y="2213314"/>
                          <a:pt x="5363028" y="2227943"/>
                        </a:cubicBezTo>
                        <a:cubicBezTo>
                          <a:pt x="5478537" y="2259295"/>
                          <a:pt x="5711371" y="2315028"/>
                          <a:pt x="5711371" y="2315028"/>
                        </a:cubicBezTo>
                        <a:cubicBezTo>
                          <a:pt x="5784559" y="2351623"/>
                          <a:pt x="5687567" y="2306683"/>
                          <a:pt x="5783943" y="2336800"/>
                        </a:cubicBezTo>
                        <a:cubicBezTo>
                          <a:pt x="5808811" y="2344571"/>
                          <a:pt x="5831502" y="2358533"/>
                          <a:pt x="5856514" y="2365828"/>
                        </a:cubicBezTo>
                        <a:cubicBezTo>
                          <a:pt x="5889764" y="2375526"/>
                          <a:pt x="5924886" y="2377827"/>
                          <a:pt x="5958114" y="2387600"/>
                        </a:cubicBezTo>
                        <a:cubicBezTo>
                          <a:pt x="6048385" y="2414150"/>
                          <a:pt x="6136206" y="2448655"/>
                          <a:pt x="6226628" y="2474686"/>
                        </a:cubicBezTo>
                        <a:cubicBezTo>
                          <a:pt x="6420139" y="2530394"/>
                          <a:pt x="6405892" y="2518106"/>
                          <a:pt x="6574971" y="2547257"/>
                        </a:cubicBezTo>
                        <a:cubicBezTo>
                          <a:pt x="6711346" y="2570769"/>
                          <a:pt x="6585444" y="2554871"/>
                          <a:pt x="6712857" y="2569028"/>
                        </a:cubicBezTo>
                        <a:cubicBezTo>
                          <a:pt x="6783009" y="2607733"/>
                          <a:pt x="6856649" y="2640699"/>
                          <a:pt x="6923314" y="2685143"/>
                        </a:cubicBezTo>
                        <a:cubicBezTo>
                          <a:pt x="6945085" y="2699657"/>
                          <a:pt x="6965755" y="2715979"/>
                          <a:pt x="6988628" y="2728686"/>
                        </a:cubicBezTo>
                        <a:cubicBezTo>
                          <a:pt x="7052942" y="2764416"/>
                          <a:pt x="7119398" y="2796148"/>
                          <a:pt x="7184571" y="2830286"/>
                        </a:cubicBezTo>
                        <a:cubicBezTo>
                          <a:pt x="7221000" y="2849368"/>
                          <a:pt x="7261043" y="2862998"/>
                          <a:pt x="7293428" y="2888343"/>
                        </a:cubicBezTo>
                        <a:cubicBezTo>
                          <a:pt x="7479956" y="3034320"/>
                          <a:pt x="7398583" y="2984659"/>
                          <a:pt x="7525657" y="3055257"/>
                        </a:cubicBezTo>
                        <a:cubicBezTo>
                          <a:pt x="7566463" y="3150473"/>
                          <a:pt x="7520469" y="3067803"/>
                          <a:pt x="7620000" y="3156857"/>
                        </a:cubicBezTo>
                        <a:cubicBezTo>
                          <a:pt x="7863583" y="3374799"/>
                          <a:pt x="7736942" y="3309671"/>
                          <a:pt x="7837714" y="3360057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DE87CA-F0E1-3BA1-D16C-B2A813BEDE25}"/>
              </a:ext>
            </a:extLst>
          </p:cNvPr>
          <p:cNvSpPr txBox="1"/>
          <p:nvPr/>
        </p:nvSpPr>
        <p:spPr>
          <a:xfrm>
            <a:off x="5158398" y="1782239"/>
            <a:ext cx="1705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BDD7EE"/>
                </a:solidFill>
              </a:rPr>
              <a:t>Protons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522C33-7859-E7BD-FBD8-D5A3C7FC38F1}"/>
              </a:ext>
            </a:extLst>
          </p:cNvPr>
          <p:cNvSpPr txBox="1"/>
          <p:nvPr/>
        </p:nvSpPr>
        <p:spPr>
          <a:xfrm rot="1376469">
            <a:off x="4182173" y="3120924"/>
            <a:ext cx="1580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2BD0C1"/>
                </a:solidFill>
              </a:rPr>
              <a:t>Neutrals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ADBB787-BE22-E2CC-256A-47CB626118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807" y="2535609"/>
            <a:ext cx="1405788" cy="33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38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3F39F-CE03-294A-E2A9-2A98F99A2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55" y="997227"/>
            <a:ext cx="10515600" cy="917261"/>
          </a:xfrm>
        </p:spPr>
        <p:txBody>
          <a:bodyPr>
            <a:normAutofit fontScale="90000"/>
          </a:bodyPr>
          <a:lstStyle/>
          <a:p>
            <a:r>
              <a:rPr lang="en-GB" dirty="0"/>
              <a:t>Influence of timing jitter on Radio Interferometry: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6626F74-F45C-F078-BDE9-AEF076FB0C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603" y="2110660"/>
            <a:ext cx="5383365" cy="442825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5E338-6542-D3EA-6038-623ECBA9B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 Symposium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0488DA-DABD-5B1D-4A5F-244116317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BC65-AF54-4A4D-96B6-DAD24D2C50DD}" type="slidenum">
              <a:rPr lang="en-GB" smtClean="0"/>
              <a:t>20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4C09C7-50B0-8786-7303-2A3061A66FED}"/>
              </a:ext>
            </a:extLst>
          </p:cNvPr>
          <p:cNvSpPr txBox="1"/>
          <p:nvPr/>
        </p:nvSpPr>
        <p:spPr>
          <a:xfrm>
            <a:off x="6722942" y="2801292"/>
            <a:ext cx="4114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/>
              <a:t>Increased timing uncertainty corresponds to greater uncertainty in determining the shower maximum.</a:t>
            </a:r>
            <a:endParaRPr lang="en-GB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400" dirty="0"/>
              <a:t>&lt;5ns timing would be ideal for the method to work.</a:t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F2A022-E318-0905-21C7-655D34FEB4CC}"/>
              </a:ext>
            </a:extLst>
          </p:cNvPr>
          <p:cNvSpPr txBox="1"/>
          <p:nvPr/>
        </p:nvSpPr>
        <p:spPr>
          <a:xfrm>
            <a:off x="149662" y="412452"/>
            <a:ext cx="1587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Extras::</a:t>
            </a:r>
          </a:p>
        </p:txBody>
      </p:sp>
    </p:spTree>
    <p:extLst>
      <p:ext uri="{BB962C8B-B14F-4D97-AF65-F5344CB8AC3E}">
        <p14:creationId xmlns:p14="http://schemas.microsoft.com/office/powerpoint/2010/main" val="1841386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08133-18BE-B176-C53C-8B73E7019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662" y="386322"/>
            <a:ext cx="10515600" cy="985204"/>
          </a:xfrm>
        </p:spPr>
        <p:txBody>
          <a:bodyPr/>
          <a:lstStyle/>
          <a:p>
            <a:r>
              <a:rPr lang="en-GB" dirty="0"/>
              <a:t>Cosmic ray energy spectrum: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495420-1C08-BCD2-E60B-487078FD8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CAN Symposium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75B937-AB24-7B82-5910-941A3233E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E2CF-0238-4E09-90D8-9B3F7B2250C1}" type="slidenum">
              <a:rPr lang="en-GB" smtClean="0"/>
              <a:t>21</a:t>
            </a:fld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775ED5-7C7F-6C22-C378-65C9F12F2536}"/>
              </a:ext>
            </a:extLst>
          </p:cNvPr>
          <p:cNvSpPr txBox="1"/>
          <p:nvPr/>
        </p:nvSpPr>
        <p:spPr>
          <a:xfrm>
            <a:off x="5677786" y="1665767"/>
            <a:ext cx="55643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For ultra-high-energy cosmic rays, the low flux can be combatted by making large detectors.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676399-7CBA-2FC5-E54E-AAA4027AD7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9" r="7725"/>
          <a:stretch/>
        </p:blipFill>
        <p:spPr>
          <a:xfrm>
            <a:off x="149662" y="1193944"/>
            <a:ext cx="4778359" cy="56640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F892C2-29D6-0644-8A1D-B61ACA92B278}"/>
              </a:ext>
            </a:extLst>
          </p:cNvPr>
          <p:cNvSpPr txBox="1"/>
          <p:nvPr/>
        </p:nvSpPr>
        <p:spPr>
          <a:xfrm>
            <a:off x="7064449" y="6165624"/>
            <a:ext cx="583550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https://web.physics.utah.edu/~whanlon/spectrum.html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66F655-0764-693D-8B32-0D69D6151D40}"/>
              </a:ext>
            </a:extLst>
          </p:cNvPr>
          <p:cNvSpPr txBox="1"/>
          <p:nvPr/>
        </p:nvSpPr>
        <p:spPr>
          <a:xfrm>
            <a:off x="149662" y="92081"/>
            <a:ext cx="1587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Extras::</a:t>
            </a:r>
          </a:p>
        </p:txBody>
      </p:sp>
    </p:spTree>
    <p:extLst>
      <p:ext uri="{BB962C8B-B14F-4D97-AF65-F5344CB8AC3E}">
        <p14:creationId xmlns:p14="http://schemas.microsoft.com/office/powerpoint/2010/main" val="2885045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15990-0292-BD40-BE90-E062E4E6C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19753"/>
            <a:ext cx="10515600" cy="1325563"/>
          </a:xfrm>
        </p:spPr>
        <p:txBody>
          <a:bodyPr/>
          <a:lstStyle/>
          <a:p>
            <a:r>
              <a:rPr lang="en-GB" dirty="0"/>
              <a:t>Charge Excess: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A3AFDD-F1AC-FCDF-85D0-5DC779318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CAN Symposium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48E58D-A88B-7360-4AC6-DE8B7B809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E2CF-0238-4E09-90D8-9B3F7B2250C1}" type="slidenum">
              <a:rPr lang="en-GB" smtClean="0"/>
              <a:t>22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4B5519-E6D3-F0FD-D7AA-5C3306C03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593" y="1532897"/>
            <a:ext cx="4953000" cy="47053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7316E3-C64E-497B-C134-7FC40A19C339}"/>
              </a:ext>
            </a:extLst>
          </p:cNvPr>
          <p:cNvSpPr txBox="1"/>
          <p:nvPr/>
        </p:nvSpPr>
        <p:spPr>
          <a:xfrm>
            <a:off x="7166344" y="1694121"/>
            <a:ext cx="46712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Second strongest emission in air showers, is a result of the knocked electrons building up at the shower front whilst the heavier positive ions remain behind .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0033AA-BEEE-C6C6-A480-C77E8767B7D8}"/>
              </a:ext>
            </a:extLst>
          </p:cNvPr>
          <p:cNvSpPr txBox="1"/>
          <p:nvPr/>
        </p:nvSpPr>
        <p:spPr>
          <a:xfrm>
            <a:off x="0" y="267295"/>
            <a:ext cx="1587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Extras::</a:t>
            </a:r>
          </a:p>
        </p:txBody>
      </p:sp>
    </p:spTree>
    <p:extLst>
      <p:ext uri="{BB962C8B-B14F-4D97-AF65-F5344CB8AC3E}">
        <p14:creationId xmlns:p14="http://schemas.microsoft.com/office/powerpoint/2010/main" val="3995236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CFBA5E-93C5-CDEA-22F8-43329CE72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CAN Symposium 2024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57B9E8-BD4B-5F10-CAB2-42D74B287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D39-1DA1-4181-82CF-8ACEEF3CD516}" type="slidenum">
              <a:rPr lang="en-GB" smtClean="0"/>
              <a:t>3</a:t>
            </a:fld>
            <a:endParaRPr lang="en-GB"/>
          </a:p>
        </p:txBody>
      </p:sp>
      <p:pic>
        <p:nvPicPr>
          <p:cNvPr id="10" name="20240118_152256">
            <a:hlinkClick r:id="" action="ppaction://media"/>
            <a:extLst>
              <a:ext uri="{FF2B5EF4-FFF2-40B4-BE49-F238E27FC236}">
                <a16:creationId xmlns:a16="http://schemas.microsoft.com/office/drawing/2014/main" id="{59A3478C-07DD-3E8F-2A0C-DAA1B5B7CE7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7EBB28-B17B-E20F-45FB-C57A9964BD6B}"/>
              </a:ext>
            </a:extLst>
          </p:cNvPr>
          <p:cNvSpPr txBox="1"/>
          <p:nvPr/>
        </p:nvSpPr>
        <p:spPr>
          <a:xfrm>
            <a:off x="239486" y="717360"/>
            <a:ext cx="49770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The particle then interacts in the atmosphere and creates a cascade of particles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53AEFD-77A6-703D-F947-8A138445F69E}"/>
              </a:ext>
            </a:extLst>
          </p:cNvPr>
          <p:cNvSpPr txBox="1"/>
          <p:nvPr/>
        </p:nvSpPr>
        <p:spPr>
          <a:xfrm>
            <a:off x="7861005" y="6352143"/>
            <a:ext cx="6407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https://opendata.auger.org/display.php</a:t>
            </a:r>
          </a:p>
        </p:txBody>
      </p:sp>
    </p:spTree>
    <p:extLst>
      <p:ext uri="{BB962C8B-B14F-4D97-AF65-F5344CB8AC3E}">
        <p14:creationId xmlns:p14="http://schemas.microsoft.com/office/powerpoint/2010/main" val="223725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511C5-91DC-108F-E328-395465DA0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C097E9-68E8-4B7D-4514-085E44AB0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CAN Symposium 2024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9A4A72E-52A6-E037-0371-F0BAB7CF2D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7"/>
          <a:stretch/>
        </p:blipFill>
        <p:spPr>
          <a:xfrm>
            <a:off x="-26582" y="-41130"/>
            <a:ext cx="12245163" cy="689913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AA7B5C-D66D-FB7E-B85D-79985310C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E2CF-0238-4E09-90D8-9B3F7B2250C1}" type="slidenum">
              <a:rPr lang="en-GB" smtClean="0"/>
              <a:t>4</a:t>
            </a:fld>
            <a:endParaRPr lang="en-GB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78CF5B9-9ECE-32F9-9B27-F3874C249C45}"/>
              </a:ext>
            </a:extLst>
          </p:cNvPr>
          <p:cNvSpPr/>
          <p:nvPr/>
        </p:nvSpPr>
        <p:spPr>
          <a:xfrm>
            <a:off x="7055760" y="255177"/>
            <a:ext cx="4114799" cy="3359889"/>
          </a:xfrm>
          <a:custGeom>
            <a:avLst/>
            <a:gdLst>
              <a:gd name="connsiteX0" fmla="*/ 0 w 4114799"/>
              <a:gd name="connsiteY0" fmla="*/ 3359889 h 3359889"/>
              <a:gd name="connsiteX1" fmla="*/ 49279 w 4114799"/>
              <a:gd name="connsiteY1" fmla="*/ 3345712 h 3359889"/>
              <a:gd name="connsiteX2" fmla="*/ 73918 w 4114799"/>
              <a:gd name="connsiteY2" fmla="*/ 3324447 h 3359889"/>
              <a:gd name="connsiteX3" fmla="*/ 141677 w 4114799"/>
              <a:gd name="connsiteY3" fmla="*/ 3281917 h 3359889"/>
              <a:gd name="connsiteX4" fmla="*/ 197116 w 4114799"/>
              <a:gd name="connsiteY4" fmla="*/ 3232298 h 3359889"/>
              <a:gd name="connsiteX5" fmla="*/ 252554 w 4114799"/>
              <a:gd name="connsiteY5" fmla="*/ 3203945 h 3359889"/>
              <a:gd name="connsiteX6" fmla="*/ 412711 w 4114799"/>
              <a:gd name="connsiteY6" fmla="*/ 3055089 h 3359889"/>
              <a:gd name="connsiteX7" fmla="*/ 474310 w 4114799"/>
              <a:gd name="connsiteY7" fmla="*/ 2998382 h 3359889"/>
              <a:gd name="connsiteX8" fmla="*/ 505110 w 4114799"/>
              <a:gd name="connsiteY8" fmla="*/ 2977117 h 3359889"/>
              <a:gd name="connsiteX9" fmla="*/ 554389 w 4114799"/>
              <a:gd name="connsiteY9" fmla="*/ 2913321 h 3359889"/>
              <a:gd name="connsiteX10" fmla="*/ 634467 w 4114799"/>
              <a:gd name="connsiteY10" fmla="*/ 2835349 h 3359889"/>
              <a:gd name="connsiteX11" fmla="*/ 683746 w 4114799"/>
              <a:gd name="connsiteY11" fmla="*/ 2743200 h 3359889"/>
              <a:gd name="connsiteX12" fmla="*/ 683746 w 4114799"/>
              <a:gd name="connsiteY12" fmla="*/ 2622698 h 3359889"/>
              <a:gd name="connsiteX13" fmla="*/ 634467 w 4114799"/>
              <a:gd name="connsiteY13" fmla="*/ 2495107 h 3359889"/>
              <a:gd name="connsiteX14" fmla="*/ 566708 w 4114799"/>
              <a:gd name="connsiteY14" fmla="*/ 2254103 h 3359889"/>
              <a:gd name="connsiteX15" fmla="*/ 517429 w 4114799"/>
              <a:gd name="connsiteY15" fmla="*/ 2020186 h 3359889"/>
              <a:gd name="connsiteX16" fmla="*/ 505110 w 4114799"/>
              <a:gd name="connsiteY16" fmla="*/ 1906772 h 3359889"/>
              <a:gd name="connsiteX17" fmla="*/ 474310 w 4114799"/>
              <a:gd name="connsiteY17" fmla="*/ 1772093 h 3359889"/>
              <a:gd name="connsiteX18" fmla="*/ 449670 w 4114799"/>
              <a:gd name="connsiteY18" fmla="*/ 1587796 h 3359889"/>
              <a:gd name="connsiteX19" fmla="*/ 461990 w 4114799"/>
              <a:gd name="connsiteY19" fmla="*/ 935666 h 3359889"/>
              <a:gd name="connsiteX20" fmla="*/ 511269 w 4114799"/>
              <a:gd name="connsiteY20" fmla="*/ 850605 h 3359889"/>
              <a:gd name="connsiteX21" fmla="*/ 905502 w 4114799"/>
              <a:gd name="connsiteY21" fmla="*/ 552893 h 3359889"/>
              <a:gd name="connsiteX22" fmla="*/ 967100 w 4114799"/>
              <a:gd name="connsiteY22" fmla="*/ 524540 h 3359889"/>
              <a:gd name="connsiteX23" fmla="*/ 1059499 w 4114799"/>
              <a:gd name="connsiteY23" fmla="*/ 489098 h 3359889"/>
              <a:gd name="connsiteX24" fmla="*/ 1195016 w 4114799"/>
              <a:gd name="connsiteY24" fmla="*/ 467833 h 3359889"/>
              <a:gd name="connsiteX25" fmla="*/ 1379812 w 4114799"/>
              <a:gd name="connsiteY25" fmla="*/ 453656 h 3359889"/>
              <a:gd name="connsiteX26" fmla="*/ 1669327 w 4114799"/>
              <a:gd name="connsiteY26" fmla="*/ 474921 h 3359889"/>
              <a:gd name="connsiteX27" fmla="*/ 1761724 w 4114799"/>
              <a:gd name="connsiteY27" fmla="*/ 510363 h 3359889"/>
              <a:gd name="connsiteX28" fmla="*/ 1940361 w 4114799"/>
              <a:gd name="connsiteY28" fmla="*/ 545805 h 3359889"/>
              <a:gd name="connsiteX29" fmla="*/ 2118998 w 4114799"/>
              <a:gd name="connsiteY29" fmla="*/ 637954 h 3359889"/>
              <a:gd name="connsiteX30" fmla="*/ 2328434 w 4114799"/>
              <a:gd name="connsiteY30" fmla="*/ 758456 h 3359889"/>
              <a:gd name="connsiteX31" fmla="*/ 2562509 w 4114799"/>
              <a:gd name="connsiteY31" fmla="*/ 822252 h 3359889"/>
              <a:gd name="connsiteX32" fmla="*/ 2796584 w 4114799"/>
              <a:gd name="connsiteY32" fmla="*/ 800986 h 3359889"/>
              <a:gd name="connsiteX33" fmla="*/ 3042979 w 4114799"/>
              <a:gd name="connsiteY33" fmla="*/ 737191 h 3359889"/>
              <a:gd name="connsiteX34" fmla="*/ 3190817 w 4114799"/>
              <a:gd name="connsiteY34" fmla="*/ 708838 h 3359889"/>
              <a:gd name="connsiteX35" fmla="*/ 3295534 w 4114799"/>
              <a:gd name="connsiteY35" fmla="*/ 659219 h 3359889"/>
              <a:gd name="connsiteX36" fmla="*/ 3369453 w 4114799"/>
              <a:gd name="connsiteY36" fmla="*/ 630866 h 3359889"/>
              <a:gd name="connsiteX37" fmla="*/ 3585049 w 4114799"/>
              <a:gd name="connsiteY37" fmla="*/ 510363 h 3359889"/>
              <a:gd name="connsiteX38" fmla="*/ 3819124 w 4114799"/>
              <a:gd name="connsiteY38" fmla="*/ 333154 h 3359889"/>
              <a:gd name="connsiteX39" fmla="*/ 3911522 w 4114799"/>
              <a:gd name="connsiteY39" fmla="*/ 248093 h 3359889"/>
              <a:gd name="connsiteX40" fmla="*/ 4114799 w 4114799"/>
              <a:gd name="connsiteY40" fmla="*/ 0 h 335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114799" h="3359889" extrusionOk="0">
                <a:moveTo>
                  <a:pt x="0" y="3359889"/>
                </a:moveTo>
                <a:cubicBezTo>
                  <a:pt x="7590" y="3359374"/>
                  <a:pt x="37518" y="3351446"/>
                  <a:pt x="49279" y="3345712"/>
                </a:cubicBezTo>
                <a:cubicBezTo>
                  <a:pt x="55691" y="3340652"/>
                  <a:pt x="62656" y="3331181"/>
                  <a:pt x="73918" y="3324447"/>
                </a:cubicBezTo>
                <a:cubicBezTo>
                  <a:pt x="97558" y="3307044"/>
                  <a:pt x="121794" y="3296636"/>
                  <a:pt x="141677" y="3281917"/>
                </a:cubicBezTo>
                <a:cubicBezTo>
                  <a:pt x="158964" y="3272379"/>
                  <a:pt x="175474" y="3244417"/>
                  <a:pt x="197116" y="3232298"/>
                </a:cubicBezTo>
                <a:cubicBezTo>
                  <a:pt x="214738" y="3220437"/>
                  <a:pt x="240709" y="3215420"/>
                  <a:pt x="252554" y="3203945"/>
                </a:cubicBezTo>
                <a:cubicBezTo>
                  <a:pt x="318755" y="3150873"/>
                  <a:pt x="362984" y="3104277"/>
                  <a:pt x="412711" y="3055089"/>
                </a:cubicBezTo>
                <a:cubicBezTo>
                  <a:pt x="432775" y="3029658"/>
                  <a:pt x="448819" y="3015820"/>
                  <a:pt x="474310" y="2998382"/>
                </a:cubicBezTo>
                <a:cubicBezTo>
                  <a:pt x="484718" y="2991628"/>
                  <a:pt x="498618" y="2987759"/>
                  <a:pt x="505110" y="2977117"/>
                </a:cubicBezTo>
                <a:cubicBezTo>
                  <a:pt x="524968" y="2962916"/>
                  <a:pt x="528582" y="2933689"/>
                  <a:pt x="554389" y="2913321"/>
                </a:cubicBezTo>
                <a:cubicBezTo>
                  <a:pt x="582461" y="2894066"/>
                  <a:pt x="615703" y="2874555"/>
                  <a:pt x="634467" y="2835349"/>
                </a:cubicBezTo>
                <a:cubicBezTo>
                  <a:pt x="655024" y="2805511"/>
                  <a:pt x="675060" y="2771893"/>
                  <a:pt x="683746" y="2743200"/>
                </a:cubicBezTo>
                <a:cubicBezTo>
                  <a:pt x="690532" y="2698478"/>
                  <a:pt x="695590" y="2666811"/>
                  <a:pt x="683746" y="2622698"/>
                </a:cubicBezTo>
                <a:cubicBezTo>
                  <a:pt x="671574" y="2576633"/>
                  <a:pt x="648878" y="2537716"/>
                  <a:pt x="634467" y="2495107"/>
                </a:cubicBezTo>
                <a:cubicBezTo>
                  <a:pt x="600928" y="2408030"/>
                  <a:pt x="598082" y="2328987"/>
                  <a:pt x="566708" y="2254103"/>
                </a:cubicBezTo>
                <a:cubicBezTo>
                  <a:pt x="545857" y="2173702"/>
                  <a:pt x="534539" y="2111414"/>
                  <a:pt x="517429" y="2020186"/>
                </a:cubicBezTo>
                <a:cubicBezTo>
                  <a:pt x="513878" y="1976002"/>
                  <a:pt x="502249" y="1949484"/>
                  <a:pt x="505110" y="1906772"/>
                </a:cubicBezTo>
                <a:cubicBezTo>
                  <a:pt x="498562" y="1860747"/>
                  <a:pt x="482195" y="1819701"/>
                  <a:pt x="474310" y="1772093"/>
                </a:cubicBezTo>
                <a:cubicBezTo>
                  <a:pt x="463120" y="1712851"/>
                  <a:pt x="461930" y="1651657"/>
                  <a:pt x="449670" y="1587796"/>
                </a:cubicBezTo>
                <a:cubicBezTo>
                  <a:pt x="456988" y="1393690"/>
                  <a:pt x="433564" y="1151431"/>
                  <a:pt x="461990" y="935666"/>
                </a:cubicBezTo>
                <a:cubicBezTo>
                  <a:pt x="464009" y="899069"/>
                  <a:pt x="490672" y="880000"/>
                  <a:pt x="511269" y="850605"/>
                </a:cubicBezTo>
                <a:cubicBezTo>
                  <a:pt x="691622" y="675794"/>
                  <a:pt x="741370" y="612877"/>
                  <a:pt x="905502" y="552893"/>
                </a:cubicBezTo>
                <a:cubicBezTo>
                  <a:pt x="926557" y="537504"/>
                  <a:pt x="948735" y="532126"/>
                  <a:pt x="967100" y="524540"/>
                </a:cubicBezTo>
                <a:cubicBezTo>
                  <a:pt x="1002740" y="516565"/>
                  <a:pt x="1028873" y="497803"/>
                  <a:pt x="1059499" y="489098"/>
                </a:cubicBezTo>
                <a:cubicBezTo>
                  <a:pt x="1103785" y="475502"/>
                  <a:pt x="1145919" y="462253"/>
                  <a:pt x="1195016" y="467833"/>
                </a:cubicBezTo>
                <a:cubicBezTo>
                  <a:pt x="1250194" y="452662"/>
                  <a:pt x="1312332" y="459925"/>
                  <a:pt x="1379812" y="453656"/>
                </a:cubicBezTo>
                <a:cubicBezTo>
                  <a:pt x="1488915" y="441195"/>
                  <a:pt x="1586653" y="460930"/>
                  <a:pt x="1669327" y="474921"/>
                </a:cubicBezTo>
                <a:cubicBezTo>
                  <a:pt x="1694448" y="482635"/>
                  <a:pt x="1722159" y="495706"/>
                  <a:pt x="1761724" y="510363"/>
                </a:cubicBezTo>
                <a:cubicBezTo>
                  <a:pt x="1825060" y="542410"/>
                  <a:pt x="1864590" y="543738"/>
                  <a:pt x="1940361" y="545805"/>
                </a:cubicBezTo>
                <a:cubicBezTo>
                  <a:pt x="2000519" y="580252"/>
                  <a:pt x="2062239" y="594240"/>
                  <a:pt x="2118998" y="637954"/>
                </a:cubicBezTo>
                <a:cubicBezTo>
                  <a:pt x="2200717" y="695319"/>
                  <a:pt x="2220405" y="716550"/>
                  <a:pt x="2328434" y="758456"/>
                </a:cubicBezTo>
                <a:cubicBezTo>
                  <a:pt x="2397400" y="783196"/>
                  <a:pt x="2477193" y="817483"/>
                  <a:pt x="2562509" y="822252"/>
                </a:cubicBezTo>
                <a:cubicBezTo>
                  <a:pt x="2658347" y="811561"/>
                  <a:pt x="2710900" y="818956"/>
                  <a:pt x="2796584" y="800986"/>
                </a:cubicBezTo>
                <a:cubicBezTo>
                  <a:pt x="2870379" y="765653"/>
                  <a:pt x="2960784" y="754065"/>
                  <a:pt x="3042979" y="737191"/>
                </a:cubicBezTo>
                <a:cubicBezTo>
                  <a:pt x="3093258" y="723694"/>
                  <a:pt x="3129284" y="718955"/>
                  <a:pt x="3190817" y="708838"/>
                </a:cubicBezTo>
                <a:cubicBezTo>
                  <a:pt x="3225680" y="689071"/>
                  <a:pt x="3267229" y="681554"/>
                  <a:pt x="3295534" y="659219"/>
                </a:cubicBezTo>
                <a:cubicBezTo>
                  <a:pt x="3313187" y="644521"/>
                  <a:pt x="3345291" y="640137"/>
                  <a:pt x="3369453" y="630866"/>
                </a:cubicBezTo>
                <a:cubicBezTo>
                  <a:pt x="3442829" y="605998"/>
                  <a:pt x="3512020" y="557129"/>
                  <a:pt x="3585049" y="510363"/>
                </a:cubicBezTo>
                <a:cubicBezTo>
                  <a:pt x="3693331" y="428997"/>
                  <a:pt x="3712646" y="425042"/>
                  <a:pt x="3819124" y="333154"/>
                </a:cubicBezTo>
                <a:cubicBezTo>
                  <a:pt x="3849436" y="311577"/>
                  <a:pt x="3874524" y="286999"/>
                  <a:pt x="3911522" y="248093"/>
                </a:cubicBezTo>
                <a:cubicBezTo>
                  <a:pt x="4132403" y="19403"/>
                  <a:pt x="4108897" y="98881"/>
                  <a:pt x="4114799" y="0"/>
                </a:cubicBezTo>
              </a:path>
            </a:pathLst>
          </a:custGeom>
          <a:noFill/>
          <a:ln w="57150">
            <a:solidFill>
              <a:schemeClr val="bg1">
                <a:lumMod val="95000"/>
              </a:schemeClr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31901429">
                  <a:custGeom>
                    <a:avLst/>
                    <a:gdLst>
                      <a:gd name="connsiteX0" fmla="*/ 0 w 4735033"/>
                      <a:gd name="connsiteY0" fmla="*/ 3359889 h 3359889"/>
                      <a:gd name="connsiteX1" fmla="*/ 56707 w 4735033"/>
                      <a:gd name="connsiteY1" fmla="*/ 3345712 h 3359889"/>
                      <a:gd name="connsiteX2" fmla="*/ 85060 w 4735033"/>
                      <a:gd name="connsiteY2" fmla="*/ 3324447 h 3359889"/>
                      <a:gd name="connsiteX3" fmla="*/ 163033 w 4735033"/>
                      <a:gd name="connsiteY3" fmla="*/ 3281917 h 3359889"/>
                      <a:gd name="connsiteX4" fmla="*/ 226828 w 4735033"/>
                      <a:gd name="connsiteY4" fmla="*/ 3232298 h 3359889"/>
                      <a:gd name="connsiteX5" fmla="*/ 290623 w 4735033"/>
                      <a:gd name="connsiteY5" fmla="*/ 3203945 h 3359889"/>
                      <a:gd name="connsiteX6" fmla="*/ 474921 w 4735033"/>
                      <a:gd name="connsiteY6" fmla="*/ 3055089 h 3359889"/>
                      <a:gd name="connsiteX7" fmla="*/ 545805 w 4735033"/>
                      <a:gd name="connsiteY7" fmla="*/ 2998382 h 3359889"/>
                      <a:gd name="connsiteX8" fmla="*/ 581247 w 4735033"/>
                      <a:gd name="connsiteY8" fmla="*/ 2977117 h 3359889"/>
                      <a:gd name="connsiteX9" fmla="*/ 637954 w 4735033"/>
                      <a:gd name="connsiteY9" fmla="*/ 2913321 h 3359889"/>
                      <a:gd name="connsiteX10" fmla="*/ 730102 w 4735033"/>
                      <a:gd name="connsiteY10" fmla="*/ 2835349 h 3359889"/>
                      <a:gd name="connsiteX11" fmla="*/ 786809 w 4735033"/>
                      <a:gd name="connsiteY11" fmla="*/ 2743200 h 3359889"/>
                      <a:gd name="connsiteX12" fmla="*/ 786809 w 4735033"/>
                      <a:gd name="connsiteY12" fmla="*/ 2622698 h 3359889"/>
                      <a:gd name="connsiteX13" fmla="*/ 730102 w 4735033"/>
                      <a:gd name="connsiteY13" fmla="*/ 2495107 h 3359889"/>
                      <a:gd name="connsiteX14" fmla="*/ 652130 w 4735033"/>
                      <a:gd name="connsiteY14" fmla="*/ 2254103 h 3359889"/>
                      <a:gd name="connsiteX15" fmla="*/ 595423 w 4735033"/>
                      <a:gd name="connsiteY15" fmla="*/ 2020186 h 3359889"/>
                      <a:gd name="connsiteX16" fmla="*/ 581247 w 4735033"/>
                      <a:gd name="connsiteY16" fmla="*/ 1906772 h 3359889"/>
                      <a:gd name="connsiteX17" fmla="*/ 545805 w 4735033"/>
                      <a:gd name="connsiteY17" fmla="*/ 1772093 h 3359889"/>
                      <a:gd name="connsiteX18" fmla="*/ 517451 w 4735033"/>
                      <a:gd name="connsiteY18" fmla="*/ 1587796 h 3359889"/>
                      <a:gd name="connsiteX19" fmla="*/ 531628 w 4735033"/>
                      <a:gd name="connsiteY19" fmla="*/ 935666 h 3359889"/>
                      <a:gd name="connsiteX20" fmla="*/ 588335 w 4735033"/>
                      <a:gd name="connsiteY20" fmla="*/ 850605 h 3359889"/>
                      <a:gd name="connsiteX21" fmla="*/ 1041991 w 4735033"/>
                      <a:gd name="connsiteY21" fmla="*/ 552893 h 3359889"/>
                      <a:gd name="connsiteX22" fmla="*/ 1112874 w 4735033"/>
                      <a:gd name="connsiteY22" fmla="*/ 524540 h 3359889"/>
                      <a:gd name="connsiteX23" fmla="*/ 1219200 w 4735033"/>
                      <a:gd name="connsiteY23" fmla="*/ 489098 h 3359889"/>
                      <a:gd name="connsiteX24" fmla="*/ 1375144 w 4735033"/>
                      <a:gd name="connsiteY24" fmla="*/ 467833 h 3359889"/>
                      <a:gd name="connsiteX25" fmla="*/ 1587795 w 4735033"/>
                      <a:gd name="connsiteY25" fmla="*/ 453656 h 3359889"/>
                      <a:gd name="connsiteX26" fmla="*/ 1920949 w 4735033"/>
                      <a:gd name="connsiteY26" fmla="*/ 474921 h 3359889"/>
                      <a:gd name="connsiteX27" fmla="*/ 2027274 w 4735033"/>
                      <a:gd name="connsiteY27" fmla="*/ 510363 h 3359889"/>
                      <a:gd name="connsiteX28" fmla="*/ 2232837 w 4735033"/>
                      <a:gd name="connsiteY28" fmla="*/ 545805 h 3359889"/>
                      <a:gd name="connsiteX29" fmla="*/ 2438400 w 4735033"/>
                      <a:gd name="connsiteY29" fmla="*/ 637954 h 3359889"/>
                      <a:gd name="connsiteX30" fmla="*/ 2679405 w 4735033"/>
                      <a:gd name="connsiteY30" fmla="*/ 758456 h 3359889"/>
                      <a:gd name="connsiteX31" fmla="*/ 2948763 w 4735033"/>
                      <a:gd name="connsiteY31" fmla="*/ 822252 h 3359889"/>
                      <a:gd name="connsiteX32" fmla="*/ 3218121 w 4735033"/>
                      <a:gd name="connsiteY32" fmla="*/ 800986 h 3359889"/>
                      <a:gd name="connsiteX33" fmla="*/ 3501656 w 4735033"/>
                      <a:gd name="connsiteY33" fmla="*/ 737191 h 3359889"/>
                      <a:gd name="connsiteX34" fmla="*/ 3671777 w 4735033"/>
                      <a:gd name="connsiteY34" fmla="*/ 708838 h 3359889"/>
                      <a:gd name="connsiteX35" fmla="*/ 3792279 w 4735033"/>
                      <a:gd name="connsiteY35" fmla="*/ 659219 h 3359889"/>
                      <a:gd name="connsiteX36" fmla="*/ 3877340 w 4735033"/>
                      <a:gd name="connsiteY36" fmla="*/ 630866 h 3359889"/>
                      <a:gd name="connsiteX37" fmla="*/ 4125433 w 4735033"/>
                      <a:gd name="connsiteY37" fmla="*/ 510363 h 3359889"/>
                      <a:gd name="connsiteX38" fmla="*/ 4394791 w 4735033"/>
                      <a:gd name="connsiteY38" fmla="*/ 333154 h 3359889"/>
                      <a:gd name="connsiteX39" fmla="*/ 4501116 w 4735033"/>
                      <a:gd name="connsiteY39" fmla="*/ 248093 h 3359889"/>
                      <a:gd name="connsiteX40" fmla="*/ 4735033 w 4735033"/>
                      <a:gd name="connsiteY40" fmla="*/ 0 h 33598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735033" h="3359889">
                        <a:moveTo>
                          <a:pt x="0" y="3359889"/>
                        </a:moveTo>
                        <a:cubicBezTo>
                          <a:pt x="8970" y="3358095"/>
                          <a:pt x="44973" y="3352417"/>
                          <a:pt x="56707" y="3345712"/>
                        </a:cubicBezTo>
                        <a:cubicBezTo>
                          <a:pt x="66964" y="3339851"/>
                          <a:pt x="74930" y="3330525"/>
                          <a:pt x="85060" y="3324447"/>
                        </a:cubicBezTo>
                        <a:cubicBezTo>
                          <a:pt x="110447" y="3309215"/>
                          <a:pt x="138210" y="3298052"/>
                          <a:pt x="163033" y="3281917"/>
                        </a:cubicBezTo>
                        <a:cubicBezTo>
                          <a:pt x="185621" y="3267235"/>
                          <a:pt x="203841" y="3246346"/>
                          <a:pt x="226828" y="3232298"/>
                        </a:cubicBezTo>
                        <a:cubicBezTo>
                          <a:pt x="246684" y="3220163"/>
                          <a:pt x="270484" y="3215604"/>
                          <a:pt x="290623" y="3203945"/>
                        </a:cubicBezTo>
                        <a:cubicBezTo>
                          <a:pt x="360277" y="3163619"/>
                          <a:pt x="413619" y="3106959"/>
                          <a:pt x="474921" y="3055089"/>
                        </a:cubicBezTo>
                        <a:cubicBezTo>
                          <a:pt x="498020" y="3035544"/>
                          <a:pt x="519858" y="3013950"/>
                          <a:pt x="545805" y="2998382"/>
                        </a:cubicBezTo>
                        <a:cubicBezTo>
                          <a:pt x="557619" y="2991294"/>
                          <a:pt x="571123" y="2986462"/>
                          <a:pt x="581247" y="2977117"/>
                        </a:cubicBezTo>
                        <a:cubicBezTo>
                          <a:pt x="602154" y="2957819"/>
                          <a:pt x="617351" y="2932943"/>
                          <a:pt x="637954" y="2913321"/>
                        </a:cubicBezTo>
                        <a:cubicBezTo>
                          <a:pt x="667091" y="2885571"/>
                          <a:pt x="703606" y="2865630"/>
                          <a:pt x="730102" y="2835349"/>
                        </a:cubicBezTo>
                        <a:cubicBezTo>
                          <a:pt x="753852" y="2808206"/>
                          <a:pt x="767907" y="2773916"/>
                          <a:pt x="786809" y="2743200"/>
                        </a:cubicBezTo>
                        <a:cubicBezTo>
                          <a:pt x="793061" y="2699437"/>
                          <a:pt x="801523" y="2668474"/>
                          <a:pt x="786809" y="2622698"/>
                        </a:cubicBezTo>
                        <a:cubicBezTo>
                          <a:pt x="772567" y="2578389"/>
                          <a:pt x="746075" y="2538822"/>
                          <a:pt x="730102" y="2495107"/>
                        </a:cubicBezTo>
                        <a:cubicBezTo>
                          <a:pt x="701125" y="2415801"/>
                          <a:pt x="673885" y="2335687"/>
                          <a:pt x="652130" y="2254103"/>
                        </a:cubicBezTo>
                        <a:cubicBezTo>
                          <a:pt x="631162" y="2175471"/>
                          <a:pt x="609629" y="2100688"/>
                          <a:pt x="595423" y="2020186"/>
                        </a:cubicBezTo>
                        <a:cubicBezTo>
                          <a:pt x="588802" y="1982667"/>
                          <a:pt x="588719" y="1944131"/>
                          <a:pt x="581247" y="1906772"/>
                        </a:cubicBezTo>
                        <a:cubicBezTo>
                          <a:pt x="572143" y="1861252"/>
                          <a:pt x="554909" y="1817613"/>
                          <a:pt x="545805" y="1772093"/>
                        </a:cubicBezTo>
                        <a:cubicBezTo>
                          <a:pt x="533615" y="1711145"/>
                          <a:pt x="526902" y="1649228"/>
                          <a:pt x="517451" y="1587796"/>
                        </a:cubicBezTo>
                        <a:cubicBezTo>
                          <a:pt x="522177" y="1370419"/>
                          <a:pt x="510817" y="1152096"/>
                          <a:pt x="531628" y="935666"/>
                        </a:cubicBezTo>
                        <a:cubicBezTo>
                          <a:pt x="534890" y="901746"/>
                          <a:pt x="561901" y="872110"/>
                          <a:pt x="588335" y="850605"/>
                        </a:cubicBezTo>
                        <a:cubicBezTo>
                          <a:pt x="797216" y="680668"/>
                          <a:pt x="857264" y="633210"/>
                          <a:pt x="1041991" y="552893"/>
                        </a:cubicBezTo>
                        <a:cubicBezTo>
                          <a:pt x="1065328" y="542746"/>
                          <a:pt x="1088931" y="533160"/>
                          <a:pt x="1112874" y="524540"/>
                        </a:cubicBezTo>
                        <a:cubicBezTo>
                          <a:pt x="1148025" y="511886"/>
                          <a:pt x="1182685" y="496993"/>
                          <a:pt x="1219200" y="489098"/>
                        </a:cubicBezTo>
                        <a:cubicBezTo>
                          <a:pt x="1270477" y="478011"/>
                          <a:pt x="1322922" y="472854"/>
                          <a:pt x="1375144" y="467833"/>
                        </a:cubicBezTo>
                        <a:cubicBezTo>
                          <a:pt x="1445859" y="461033"/>
                          <a:pt x="1516911" y="458382"/>
                          <a:pt x="1587795" y="453656"/>
                        </a:cubicBezTo>
                        <a:cubicBezTo>
                          <a:pt x="1698846" y="460744"/>
                          <a:pt x="1810587" y="460681"/>
                          <a:pt x="1920949" y="474921"/>
                        </a:cubicBezTo>
                        <a:cubicBezTo>
                          <a:pt x="1958001" y="479702"/>
                          <a:pt x="1991260" y="500428"/>
                          <a:pt x="2027274" y="510363"/>
                        </a:cubicBezTo>
                        <a:cubicBezTo>
                          <a:pt x="2103492" y="531389"/>
                          <a:pt x="2154260" y="535328"/>
                          <a:pt x="2232837" y="545805"/>
                        </a:cubicBezTo>
                        <a:cubicBezTo>
                          <a:pt x="2301358" y="576521"/>
                          <a:pt x="2374448" y="598599"/>
                          <a:pt x="2438400" y="637954"/>
                        </a:cubicBezTo>
                        <a:cubicBezTo>
                          <a:pt x="2533570" y="696520"/>
                          <a:pt x="2561693" y="720019"/>
                          <a:pt x="2679405" y="758456"/>
                        </a:cubicBezTo>
                        <a:cubicBezTo>
                          <a:pt x="2767073" y="787082"/>
                          <a:pt x="2858422" y="804183"/>
                          <a:pt x="2948763" y="822252"/>
                        </a:cubicBezTo>
                        <a:cubicBezTo>
                          <a:pt x="3038549" y="815163"/>
                          <a:pt x="3129103" y="814681"/>
                          <a:pt x="3218121" y="800986"/>
                        </a:cubicBezTo>
                        <a:cubicBezTo>
                          <a:pt x="3313869" y="786255"/>
                          <a:pt x="3406720" y="756475"/>
                          <a:pt x="3501656" y="737191"/>
                        </a:cubicBezTo>
                        <a:cubicBezTo>
                          <a:pt x="3557995" y="725747"/>
                          <a:pt x="3615070" y="718289"/>
                          <a:pt x="3671777" y="708838"/>
                        </a:cubicBezTo>
                        <a:cubicBezTo>
                          <a:pt x="3711944" y="692298"/>
                          <a:pt x="3751663" y="674625"/>
                          <a:pt x="3792279" y="659219"/>
                        </a:cubicBezTo>
                        <a:cubicBezTo>
                          <a:pt x="3820224" y="648619"/>
                          <a:pt x="3850053" y="643058"/>
                          <a:pt x="3877340" y="630866"/>
                        </a:cubicBezTo>
                        <a:cubicBezTo>
                          <a:pt x="3961279" y="593361"/>
                          <a:pt x="4046985" y="558304"/>
                          <a:pt x="4125433" y="510363"/>
                        </a:cubicBezTo>
                        <a:cubicBezTo>
                          <a:pt x="4250909" y="433683"/>
                          <a:pt x="4271599" y="424668"/>
                          <a:pt x="4394791" y="333154"/>
                        </a:cubicBezTo>
                        <a:cubicBezTo>
                          <a:pt x="4431226" y="306088"/>
                          <a:pt x="4468347" y="279497"/>
                          <a:pt x="4501116" y="248093"/>
                        </a:cubicBezTo>
                        <a:cubicBezTo>
                          <a:pt x="4736679" y="22346"/>
                          <a:pt x="4735033" y="118684"/>
                          <a:pt x="4735033" y="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05DBAA-396A-F393-7FE6-2C9C71FD121C}"/>
              </a:ext>
            </a:extLst>
          </p:cNvPr>
          <p:cNvSpPr txBox="1"/>
          <p:nvPr/>
        </p:nvSpPr>
        <p:spPr>
          <a:xfrm>
            <a:off x="0" y="456740"/>
            <a:ext cx="6386285" cy="3436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The point in the particle cascade with the maximum number of particles is called the “Depth of Shower Maximum” or </a:t>
            </a:r>
            <a:r>
              <a:rPr lang="en-GB" sz="2800" dirty="0" err="1">
                <a:solidFill>
                  <a:schemeClr val="bg1"/>
                </a:solidFill>
              </a:rPr>
              <a:t>X</a:t>
            </a:r>
            <a:r>
              <a:rPr lang="en-GB" sz="2800" baseline="-25000" dirty="0" err="1">
                <a:solidFill>
                  <a:schemeClr val="bg1"/>
                </a:solidFill>
              </a:rPr>
              <a:t>max</a:t>
            </a:r>
            <a:endParaRPr lang="en-GB" sz="2800" baseline="-25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baseline="-25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This depends on the mass of the incoming particle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baseline="-25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aseline="-25000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CF02A6-BCB7-4D3B-7EE0-ECF4FCCA2AF5}"/>
              </a:ext>
            </a:extLst>
          </p:cNvPr>
          <p:cNvCxnSpPr>
            <a:cxnSpLocks/>
          </p:cNvCxnSpPr>
          <p:nvPr/>
        </p:nvCxnSpPr>
        <p:spPr>
          <a:xfrm>
            <a:off x="7793150" y="869205"/>
            <a:ext cx="1634900" cy="1750595"/>
          </a:xfrm>
          <a:prstGeom prst="line">
            <a:avLst/>
          </a:prstGeom>
          <a:ln w="762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E9D8621-4BB8-5DE8-A521-C260C68F534F}"/>
              </a:ext>
            </a:extLst>
          </p:cNvPr>
          <p:cNvCxnSpPr/>
          <p:nvPr/>
        </p:nvCxnSpPr>
        <p:spPr>
          <a:xfrm flipH="1">
            <a:off x="7881257" y="2779486"/>
            <a:ext cx="1219200" cy="2002971"/>
          </a:xfrm>
          <a:prstGeom prst="straightConnector1">
            <a:avLst/>
          </a:prstGeom>
          <a:ln w="476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8CC954A-84B9-FCBA-3840-42A3A375B029}"/>
              </a:ext>
            </a:extLst>
          </p:cNvPr>
          <p:cNvCxnSpPr>
            <a:cxnSpLocks/>
          </p:cNvCxnSpPr>
          <p:nvPr/>
        </p:nvCxnSpPr>
        <p:spPr>
          <a:xfrm flipH="1">
            <a:off x="5341257" y="2569029"/>
            <a:ext cx="3759200" cy="2213428"/>
          </a:xfrm>
          <a:prstGeom prst="straightConnector1">
            <a:avLst/>
          </a:prstGeom>
          <a:ln w="476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CD02062-5E5D-215D-DF73-C4AA81E48FCB}"/>
              </a:ext>
            </a:extLst>
          </p:cNvPr>
          <p:cNvCxnSpPr>
            <a:cxnSpLocks/>
          </p:cNvCxnSpPr>
          <p:nvPr/>
        </p:nvCxnSpPr>
        <p:spPr>
          <a:xfrm flipH="1">
            <a:off x="7360011" y="2779486"/>
            <a:ext cx="1740446" cy="1894114"/>
          </a:xfrm>
          <a:prstGeom prst="straightConnector1">
            <a:avLst/>
          </a:prstGeom>
          <a:ln w="476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C96AE46-768C-01B7-6F8C-5D760693F3C4}"/>
              </a:ext>
            </a:extLst>
          </p:cNvPr>
          <p:cNvSpPr txBox="1"/>
          <p:nvPr/>
        </p:nvSpPr>
        <p:spPr>
          <a:xfrm>
            <a:off x="8434471" y="3968927"/>
            <a:ext cx="2684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FF00"/>
                </a:solidFill>
              </a:rPr>
              <a:t>Particle tracks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094CEDE-E44B-2D82-0A10-65A49F90B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02925">
            <a:off x="6621805" y="1631113"/>
            <a:ext cx="657225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17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511C5-91DC-108F-E328-395465DA0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C097E9-68E8-4B7D-4514-085E44AB0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CAN Symposium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AA7B5C-D66D-FB7E-B85D-79985310C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E2CF-0238-4E09-90D8-9B3F7B2250C1}" type="slidenum">
              <a:rPr lang="en-GB" smtClean="0"/>
              <a:t>5</a:t>
            </a:fld>
            <a:endParaRPr lang="en-GB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9A4A72E-52A6-E037-0371-F0BAB7CF2D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7"/>
          <a:stretch/>
        </p:blipFill>
        <p:spPr>
          <a:xfrm>
            <a:off x="0" y="0"/>
            <a:ext cx="12245163" cy="6858000"/>
          </a:xfr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78CF5B9-9ECE-32F9-9B27-F3874C249C45}"/>
              </a:ext>
            </a:extLst>
          </p:cNvPr>
          <p:cNvSpPr/>
          <p:nvPr/>
        </p:nvSpPr>
        <p:spPr>
          <a:xfrm>
            <a:off x="7236144" y="285128"/>
            <a:ext cx="4114799" cy="3359889"/>
          </a:xfrm>
          <a:custGeom>
            <a:avLst/>
            <a:gdLst>
              <a:gd name="connsiteX0" fmla="*/ 0 w 4114799"/>
              <a:gd name="connsiteY0" fmla="*/ 3359889 h 3359889"/>
              <a:gd name="connsiteX1" fmla="*/ 49279 w 4114799"/>
              <a:gd name="connsiteY1" fmla="*/ 3345712 h 3359889"/>
              <a:gd name="connsiteX2" fmla="*/ 73918 w 4114799"/>
              <a:gd name="connsiteY2" fmla="*/ 3324447 h 3359889"/>
              <a:gd name="connsiteX3" fmla="*/ 141677 w 4114799"/>
              <a:gd name="connsiteY3" fmla="*/ 3281917 h 3359889"/>
              <a:gd name="connsiteX4" fmla="*/ 197116 w 4114799"/>
              <a:gd name="connsiteY4" fmla="*/ 3232298 h 3359889"/>
              <a:gd name="connsiteX5" fmla="*/ 252554 w 4114799"/>
              <a:gd name="connsiteY5" fmla="*/ 3203945 h 3359889"/>
              <a:gd name="connsiteX6" fmla="*/ 412711 w 4114799"/>
              <a:gd name="connsiteY6" fmla="*/ 3055089 h 3359889"/>
              <a:gd name="connsiteX7" fmla="*/ 474310 w 4114799"/>
              <a:gd name="connsiteY7" fmla="*/ 2998382 h 3359889"/>
              <a:gd name="connsiteX8" fmla="*/ 505110 w 4114799"/>
              <a:gd name="connsiteY8" fmla="*/ 2977117 h 3359889"/>
              <a:gd name="connsiteX9" fmla="*/ 554389 w 4114799"/>
              <a:gd name="connsiteY9" fmla="*/ 2913321 h 3359889"/>
              <a:gd name="connsiteX10" fmla="*/ 634467 w 4114799"/>
              <a:gd name="connsiteY10" fmla="*/ 2835349 h 3359889"/>
              <a:gd name="connsiteX11" fmla="*/ 683746 w 4114799"/>
              <a:gd name="connsiteY11" fmla="*/ 2743200 h 3359889"/>
              <a:gd name="connsiteX12" fmla="*/ 683746 w 4114799"/>
              <a:gd name="connsiteY12" fmla="*/ 2622698 h 3359889"/>
              <a:gd name="connsiteX13" fmla="*/ 634467 w 4114799"/>
              <a:gd name="connsiteY13" fmla="*/ 2495107 h 3359889"/>
              <a:gd name="connsiteX14" fmla="*/ 566708 w 4114799"/>
              <a:gd name="connsiteY14" fmla="*/ 2254103 h 3359889"/>
              <a:gd name="connsiteX15" fmla="*/ 517429 w 4114799"/>
              <a:gd name="connsiteY15" fmla="*/ 2020186 h 3359889"/>
              <a:gd name="connsiteX16" fmla="*/ 505110 w 4114799"/>
              <a:gd name="connsiteY16" fmla="*/ 1906772 h 3359889"/>
              <a:gd name="connsiteX17" fmla="*/ 474310 w 4114799"/>
              <a:gd name="connsiteY17" fmla="*/ 1772093 h 3359889"/>
              <a:gd name="connsiteX18" fmla="*/ 449670 w 4114799"/>
              <a:gd name="connsiteY18" fmla="*/ 1587796 h 3359889"/>
              <a:gd name="connsiteX19" fmla="*/ 461990 w 4114799"/>
              <a:gd name="connsiteY19" fmla="*/ 935666 h 3359889"/>
              <a:gd name="connsiteX20" fmla="*/ 511269 w 4114799"/>
              <a:gd name="connsiteY20" fmla="*/ 850605 h 3359889"/>
              <a:gd name="connsiteX21" fmla="*/ 905502 w 4114799"/>
              <a:gd name="connsiteY21" fmla="*/ 552893 h 3359889"/>
              <a:gd name="connsiteX22" fmla="*/ 967100 w 4114799"/>
              <a:gd name="connsiteY22" fmla="*/ 524540 h 3359889"/>
              <a:gd name="connsiteX23" fmla="*/ 1059499 w 4114799"/>
              <a:gd name="connsiteY23" fmla="*/ 489098 h 3359889"/>
              <a:gd name="connsiteX24" fmla="*/ 1195016 w 4114799"/>
              <a:gd name="connsiteY24" fmla="*/ 467833 h 3359889"/>
              <a:gd name="connsiteX25" fmla="*/ 1379812 w 4114799"/>
              <a:gd name="connsiteY25" fmla="*/ 453656 h 3359889"/>
              <a:gd name="connsiteX26" fmla="*/ 1669327 w 4114799"/>
              <a:gd name="connsiteY26" fmla="*/ 474921 h 3359889"/>
              <a:gd name="connsiteX27" fmla="*/ 1761724 w 4114799"/>
              <a:gd name="connsiteY27" fmla="*/ 510363 h 3359889"/>
              <a:gd name="connsiteX28" fmla="*/ 1940361 w 4114799"/>
              <a:gd name="connsiteY28" fmla="*/ 545805 h 3359889"/>
              <a:gd name="connsiteX29" fmla="*/ 2118998 w 4114799"/>
              <a:gd name="connsiteY29" fmla="*/ 637954 h 3359889"/>
              <a:gd name="connsiteX30" fmla="*/ 2328434 w 4114799"/>
              <a:gd name="connsiteY30" fmla="*/ 758456 h 3359889"/>
              <a:gd name="connsiteX31" fmla="*/ 2562509 w 4114799"/>
              <a:gd name="connsiteY31" fmla="*/ 822252 h 3359889"/>
              <a:gd name="connsiteX32" fmla="*/ 2796584 w 4114799"/>
              <a:gd name="connsiteY32" fmla="*/ 800986 h 3359889"/>
              <a:gd name="connsiteX33" fmla="*/ 3042979 w 4114799"/>
              <a:gd name="connsiteY33" fmla="*/ 737191 h 3359889"/>
              <a:gd name="connsiteX34" fmla="*/ 3190817 w 4114799"/>
              <a:gd name="connsiteY34" fmla="*/ 708838 h 3359889"/>
              <a:gd name="connsiteX35" fmla="*/ 3295534 w 4114799"/>
              <a:gd name="connsiteY35" fmla="*/ 659219 h 3359889"/>
              <a:gd name="connsiteX36" fmla="*/ 3369453 w 4114799"/>
              <a:gd name="connsiteY36" fmla="*/ 630866 h 3359889"/>
              <a:gd name="connsiteX37" fmla="*/ 3585049 w 4114799"/>
              <a:gd name="connsiteY37" fmla="*/ 510363 h 3359889"/>
              <a:gd name="connsiteX38" fmla="*/ 3819124 w 4114799"/>
              <a:gd name="connsiteY38" fmla="*/ 333154 h 3359889"/>
              <a:gd name="connsiteX39" fmla="*/ 3911522 w 4114799"/>
              <a:gd name="connsiteY39" fmla="*/ 248093 h 3359889"/>
              <a:gd name="connsiteX40" fmla="*/ 4114799 w 4114799"/>
              <a:gd name="connsiteY40" fmla="*/ 0 h 335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114799" h="3359889" extrusionOk="0">
                <a:moveTo>
                  <a:pt x="0" y="3359889"/>
                </a:moveTo>
                <a:cubicBezTo>
                  <a:pt x="7590" y="3359374"/>
                  <a:pt x="37518" y="3351446"/>
                  <a:pt x="49279" y="3345712"/>
                </a:cubicBezTo>
                <a:cubicBezTo>
                  <a:pt x="55691" y="3340652"/>
                  <a:pt x="62656" y="3331181"/>
                  <a:pt x="73918" y="3324447"/>
                </a:cubicBezTo>
                <a:cubicBezTo>
                  <a:pt x="97558" y="3307044"/>
                  <a:pt x="121794" y="3296636"/>
                  <a:pt x="141677" y="3281917"/>
                </a:cubicBezTo>
                <a:cubicBezTo>
                  <a:pt x="158964" y="3272379"/>
                  <a:pt x="175474" y="3244417"/>
                  <a:pt x="197116" y="3232298"/>
                </a:cubicBezTo>
                <a:cubicBezTo>
                  <a:pt x="214738" y="3220437"/>
                  <a:pt x="240709" y="3215420"/>
                  <a:pt x="252554" y="3203945"/>
                </a:cubicBezTo>
                <a:cubicBezTo>
                  <a:pt x="318755" y="3150873"/>
                  <a:pt x="362984" y="3104277"/>
                  <a:pt x="412711" y="3055089"/>
                </a:cubicBezTo>
                <a:cubicBezTo>
                  <a:pt x="432775" y="3029658"/>
                  <a:pt x="448819" y="3015820"/>
                  <a:pt x="474310" y="2998382"/>
                </a:cubicBezTo>
                <a:cubicBezTo>
                  <a:pt x="484718" y="2991628"/>
                  <a:pt x="498618" y="2987759"/>
                  <a:pt x="505110" y="2977117"/>
                </a:cubicBezTo>
                <a:cubicBezTo>
                  <a:pt x="524968" y="2962916"/>
                  <a:pt x="528582" y="2933689"/>
                  <a:pt x="554389" y="2913321"/>
                </a:cubicBezTo>
                <a:cubicBezTo>
                  <a:pt x="582461" y="2894066"/>
                  <a:pt x="615703" y="2874555"/>
                  <a:pt x="634467" y="2835349"/>
                </a:cubicBezTo>
                <a:cubicBezTo>
                  <a:pt x="655024" y="2805511"/>
                  <a:pt x="675060" y="2771893"/>
                  <a:pt x="683746" y="2743200"/>
                </a:cubicBezTo>
                <a:cubicBezTo>
                  <a:pt x="690532" y="2698478"/>
                  <a:pt x="695590" y="2666811"/>
                  <a:pt x="683746" y="2622698"/>
                </a:cubicBezTo>
                <a:cubicBezTo>
                  <a:pt x="671574" y="2576633"/>
                  <a:pt x="648878" y="2537716"/>
                  <a:pt x="634467" y="2495107"/>
                </a:cubicBezTo>
                <a:cubicBezTo>
                  <a:pt x="600928" y="2408030"/>
                  <a:pt x="598082" y="2328987"/>
                  <a:pt x="566708" y="2254103"/>
                </a:cubicBezTo>
                <a:cubicBezTo>
                  <a:pt x="545857" y="2173702"/>
                  <a:pt x="534539" y="2111414"/>
                  <a:pt x="517429" y="2020186"/>
                </a:cubicBezTo>
                <a:cubicBezTo>
                  <a:pt x="513878" y="1976002"/>
                  <a:pt x="502249" y="1949484"/>
                  <a:pt x="505110" y="1906772"/>
                </a:cubicBezTo>
                <a:cubicBezTo>
                  <a:pt x="498562" y="1860747"/>
                  <a:pt x="482195" y="1819701"/>
                  <a:pt x="474310" y="1772093"/>
                </a:cubicBezTo>
                <a:cubicBezTo>
                  <a:pt x="463120" y="1712851"/>
                  <a:pt x="461930" y="1651657"/>
                  <a:pt x="449670" y="1587796"/>
                </a:cubicBezTo>
                <a:cubicBezTo>
                  <a:pt x="456988" y="1393690"/>
                  <a:pt x="433564" y="1151431"/>
                  <a:pt x="461990" y="935666"/>
                </a:cubicBezTo>
                <a:cubicBezTo>
                  <a:pt x="464009" y="899069"/>
                  <a:pt x="490672" y="880000"/>
                  <a:pt x="511269" y="850605"/>
                </a:cubicBezTo>
                <a:cubicBezTo>
                  <a:pt x="691622" y="675794"/>
                  <a:pt x="741370" y="612877"/>
                  <a:pt x="905502" y="552893"/>
                </a:cubicBezTo>
                <a:cubicBezTo>
                  <a:pt x="926557" y="537504"/>
                  <a:pt x="948735" y="532126"/>
                  <a:pt x="967100" y="524540"/>
                </a:cubicBezTo>
                <a:cubicBezTo>
                  <a:pt x="1002740" y="516565"/>
                  <a:pt x="1028873" y="497803"/>
                  <a:pt x="1059499" y="489098"/>
                </a:cubicBezTo>
                <a:cubicBezTo>
                  <a:pt x="1103785" y="475502"/>
                  <a:pt x="1145919" y="462253"/>
                  <a:pt x="1195016" y="467833"/>
                </a:cubicBezTo>
                <a:cubicBezTo>
                  <a:pt x="1250194" y="452662"/>
                  <a:pt x="1312332" y="459925"/>
                  <a:pt x="1379812" y="453656"/>
                </a:cubicBezTo>
                <a:cubicBezTo>
                  <a:pt x="1488915" y="441195"/>
                  <a:pt x="1586653" y="460930"/>
                  <a:pt x="1669327" y="474921"/>
                </a:cubicBezTo>
                <a:cubicBezTo>
                  <a:pt x="1694448" y="482635"/>
                  <a:pt x="1722159" y="495706"/>
                  <a:pt x="1761724" y="510363"/>
                </a:cubicBezTo>
                <a:cubicBezTo>
                  <a:pt x="1825060" y="542410"/>
                  <a:pt x="1864590" y="543738"/>
                  <a:pt x="1940361" y="545805"/>
                </a:cubicBezTo>
                <a:cubicBezTo>
                  <a:pt x="2000519" y="580252"/>
                  <a:pt x="2062239" y="594240"/>
                  <a:pt x="2118998" y="637954"/>
                </a:cubicBezTo>
                <a:cubicBezTo>
                  <a:pt x="2200717" y="695319"/>
                  <a:pt x="2220405" y="716550"/>
                  <a:pt x="2328434" y="758456"/>
                </a:cubicBezTo>
                <a:cubicBezTo>
                  <a:pt x="2397400" y="783196"/>
                  <a:pt x="2477193" y="817483"/>
                  <a:pt x="2562509" y="822252"/>
                </a:cubicBezTo>
                <a:cubicBezTo>
                  <a:pt x="2658347" y="811561"/>
                  <a:pt x="2710900" y="818956"/>
                  <a:pt x="2796584" y="800986"/>
                </a:cubicBezTo>
                <a:cubicBezTo>
                  <a:pt x="2870379" y="765653"/>
                  <a:pt x="2960784" y="754065"/>
                  <a:pt x="3042979" y="737191"/>
                </a:cubicBezTo>
                <a:cubicBezTo>
                  <a:pt x="3093258" y="723694"/>
                  <a:pt x="3129284" y="718955"/>
                  <a:pt x="3190817" y="708838"/>
                </a:cubicBezTo>
                <a:cubicBezTo>
                  <a:pt x="3225680" y="689071"/>
                  <a:pt x="3267229" y="681554"/>
                  <a:pt x="3295534" y="659219"/>
                </a:cubicBezTo>
                <a:cubicBezTo>
                  <a:pt x="3313187" y="644521"/>
                  <a:pt x="3345291" y="640137"/>
                  <a:pt x="3369453" y="630866"/>
                </a:cubicBezTo>
                <a:cubicBezTo>
                  <a:pt x="3442829" y="605998"/>
                  <a:pt x="3512020" y="557129"/>
                  <a:pt x="3585049" y="510363"/>
                </a:cubicBezTo>
                <a:cubicBezTo>
                  <a:pt x="3693331" y="428997"/>
                  <a:pt x="3712646" y="425042"/>
                  <a:pt x="3819124" y="333154"/>
                </a:cubicBezTo>
                <a:cubicBezTo>
                  <a:pt x="3849436" y="311577"/>
                  <a:pt x="3874524" y="286999"/>
                  <a:pt x="3911522" y="248093"/>
                </a:cubicBezTo>
                <a:cubicBezTo>
                  <a:pt x="4132403" y="19403"/>
                  <a:pt x="4108897" y="98881"/>
                  <a:pt x="4114799" y="0"/>
                </a:cubicBezTo>
              </a:path>
            </a:pathLst>
          </a:custGeom>
          <a:noFill/>
          <a:ln w="57150">
            <a:solidFill>
              <a:schemeClr val="accent3">
                <a:lumMod val="40000"/>
                <a:lumOff val="60000"/>
              </a:schemeClr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31901429">
                  <a:custGeom>
                    <a:avLst/>
                    <a:gdLst>
                      <a:gd name="connsiteX0" fmla="*/ 0 w 4735033"/>
                      <a:gd name="connsiteY0" fmla="*/ 3359889 h 3359889"/>
                      <a:gd name="connsiteX1" fmla="*/ 56707 w 4735033"/>
                      <a:gd name="connsiteY1" fmla="*/ 3345712 h 3359889"/>
                      <a:gd name="connsiteX2" fmla="*/ 85060 w 4735033"/>
                      <a:gd name="connsiteY2" fmla="*/ 3324447 h 3359889"/>
                      <a:gd name="connsiteX3" fmla="*/ 163033 w 4735033"/>
                      <a:gd name="connsiteY3" fmla="*/ 3281917 h 3359889"/>
                      <a:gd name="connsiteX4" fmla="*/ 226828 w 4735033"/>
                      <a:gd name="connsiteY4" fmla="*/ 3232298 h 3359889"/>
                      <a:gd name="connsiteX5" fmla="*/ 290623 w 4735033"/>
                      <a:gd name="connsiteY5" fmla="*/ 3203945 h 3359889"/>
                      <a:gd name="connsiteX6" fmla="*/ 474921 w 4735033"/>
                      <a:gd name="connsiteY6" fmla="*/ 3055089 h 3359889"/>
                      <a:gd name="connsiteX7" fmla="*/ 545805 w 4735033"/>
                      <a:gd name="connsiteY7" fmla="*/ 2998382 h 3359889"/>
                      <a:gd name="connsiteX8" fmla="*/ 581247 w 4735033"/>
                      <a:gd name="connsiteY8" fmla="*/ 2977117 h 3359889"/>
                      <a:gd name="connsiteX9" fmla="*/ 637954 w 4735033"/>
                      <a:gd name="connsiteY9" fmla="*/ 2913321 h 3359889"/>
                      <a:gd name="connsiteX10" fmla="*/ 730102 w 4735033"/>
                      <a:gd name="connsiteY10" fmla="*/ 2835349 h 3359889"/>
                      <a:gd name="connsiteX11" fmla="*/ 786809 w 4735033"/>
                      <a:gd name="connsiteY11" fmla="*/ 2743200 h 3359889"/>
                      <a:gd name="connsiteX12" fmla="*/ 786809 w 4735033"/>
                      <a:gd name="connsiteY12" fmla="*/ 2622698 h 3359889"/>
                      <a:gd name="connsiteX13" fmla="*/ 730102 w 4735033"/>
                      <a:gd name="connsiteY13" fmla="*/ 2495107 h 3359889"/>
                      <a:gd name="connsiteX14" fmla="*/ 652130 w 4735033"/>
                      <a:gd name="connsiteY14" fmla="*/ 2254103 h 3359889"/>
                      <a:gd name="connsiteX15" fmla="*/ 595423 w 4735033"/>
                      <a:gd name="connsiteY15" fmla="*/ 2020186 h 3359889"/>
                      <a:gd name="connsiteX16" fmla="*/ 581247 w 4735033"/>
                      <a:gd name="connsiteY16" fmla="*/ 1906772 h 3359889"/>
                      <a:gd name="connsiteX17" fmla="*/ 545805 w 4735033"/>
                      <a:gd name="connsiteY17" fmla="*/ 1772093 h 3359889"/>
                      <a:gd name="connsiteX18" fmla="*/ 517451 w 4735033"/>
                      <a:gd name="connsiteY18" fmla="*/ 1587796 h 3359889"/>
                      <a:gd name="connsiteX19" fmla="*/ 531628 w 4735033"/>
                      <a:gd name="connsiteY19" fmla="*/ 935666 h 3359889"/>
                      <a:gd name="connsiteX20" fmla="*/ 588335 w 4735033"/>
                      <a:gd name="connsiteY20" fmla="*/ 850605 h 3359889"/>
                      <a:gd name="connsiteX21" fmla="*/ 1041991 w 4735033"/>
                      <a:gd name="connsiteY21" fmla="*/ 552893 h 3359889"/>
                      <a:gd name="connsiteX22" fmla="*/ 1112874 w 4735033"/>
                      <a:gd name="connsiteY22" fmla="*/ 524540 h 3359889"/>
                      <a:gd name="connsiteX23" fmla="*/ 1219200 w 4735033"/>
                      <a:gd name="connsiteY23" fmla="*/ 489098 h 3359889"/>
                      <a:gd name="connsiteX24" fmla="*/ 1375144 w 4735033"/>
                      <a:gd name="connsiteY24" fmla="*/ 467833 h 3359889"/>
                      <a:gd name="connsiteX25" fmla="*/ 1587795 w 4735033"/>
                      <a:gd name="connsiteY25" fmla="*/ 453656 h 3359889"/>
                      <a:gd name="connsiteX26" fmla="*/ 1920949 w 4735033"/>
                      <a:gd name="connsiteY26" fmla="*/ 474921 h 3359889"/>
                      <a:gd name="connsiteX27" fmla="*/ 2027274 w 4735033"/>
                      <a:gd name="connsiteY27" fmla="*/ 510363 h 3359889"/>
                      <a:gd name="connsiteX28" fmla="*/ 2232837 w 4735033"/>
                      <a:gd name="connsiteY28" fmla="*/ 545805 h 3359889"/>
                      <a:gd name="connsiteX29" fmla="*/ 2438400 w 4735033"/>
                      <a:gd name="connsiteY29" fmla="*/ 637954 h 3359889"/>
                      <a:gd name="connsiteX30" fmla="*/ 2679405 w 4735033"/>
                      <a:gd name="connsiteY30" fmla="*/ 758456 h 3359889"/>
                      <a:gd name="connsiteX31" fmla="*/ 2948763 w 4735033"/>
                      <a:gd name="connsiteY31" fmla="*/ 822252 h 3359889"/>
                      <a:gd name="connsiteX32" fmla="*/ 3218121 w 4735033"/>
                      <a:gd name="connsiteY32" fmla="*/ 800986 h 3359889"/>
                      <a:gd name="connsiteX33" fmla="*/ 3501656 w 4735033"/>
                      <a:gd name="connsiteY33" fmla="*/ 737191 h 3359889"/>
                      <a:gd name="connsiteX34" fmla="*/ 3671777 w 4735033"/>
                      <a:gd name="connsiteY34" fmla="*/ 708838 h 3359889"/>
                      <a:gd name="connsiteX35" fmla="*/ 3792279 w 4735033"/>
                      <a:gd name="connsiteY35" fmla="*/ 659219 h 3359889"/>
                      <a:gd name="connsiteX36" fmla="*/ 3877340 w 4735033"/>
                      <a:gd name="connsiteY36" fmla="*/ 630866 h 3359889"/>
                      <a:gd name="connsiteX37" fmla="*/ 4125433 w 4735033"/>
                      <a:gd name="connsiteY37" fmla="*/ 510363 h 3359889"/>
                      <a:gd name="connsiteX38" fmla="*/ 4394791 w 4735033"/>
                      <a:gd name="connsiteY38" fmla="*/ 333154 h 3359889"/>
                      <a:gd name="connsiteX39" fmla="*/ 4501116 w 4735033"/>
                      <a:gd name="connsiteY39" fmla="*/ 248093 h 3359889"/>
                      <a:gd name="connsiteX40" fmla="*/ 4735033 w 4735033"/>
                      <a:gd name="connsiteY40" fmla="*/ 0 h 33598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735033" h="3359889">
                        <a:moveTo>
                          <a:pt x="0" y="3359889"/>
                        </a:moveTo>
                        <a:cubicBezTo>
                          <a:pt x="8970" y="3358095"/>
                          <a:pt x="44973" y="3352417"/>
                          <a:pt x="56707" y="3345712"/>
                        </a:cubicBezTo>
                        <a:cubicBezTo>
                          <a:pt x="66964" y="3339851"/>
                          <a:pt x="74930" y="3330525"/>
                          <a:pt x="85060" y="3324447"/>
                        </a:cubicBezTo>
                        <a:cubicBezTo>
                          <a:pt x="110447" y="3309215"/>
                          <a:pt x="138210" y="3298052"/>
                          <a:pt x="163033" y="3281917"/>
                        </a:cubicBezTo>
                        <a:cubicBezTo>
                          <a:pt x="185621" y="3267235"/>
                          <a:pt x="203841" y="3246346"/>
                          <a:pt x="226828" y="3232298"/>
                        </a:cubicBezTo>
                        <a:cubicBezTo>
                          <a:pt x="246684" y="3220163"/>
                          <a:pt x="270484" y="3215604"/>
                          <a:pt x="290623" y="3203945"/>
                        </a:cubicBezTo>
                        <a:cubicBezTo>
                          <a:pt x="360277" y="3163619"/>
                          <a:pt x="413619" y="3106959"/>
                          <a:pt x="474921" y="3055089"/>
                        </a:cubicBezTo>
                        <a:cubicBezTo>
                          <a:pt x="498020" y="3035544"/>
                          <a:pt x="519858" y="3013950"/>
                          <a:pt x="545805" y="2998382"/>
                        </a:cubicBezTo>
                        <a:cubicBezTo>
                          <a:pt x="557619" y="2991294"/>
                          <a:pt x="571123" y="2986462"/>
                          <a:pt x="581247" y="2977117"/>
                        </a:cubicBezTo>
                        <a:cubicBezTo>
                          <a:pt x="602154" y="2957819"/>
                          <a:pt x="617351" y="2932943"/>
                          <a:pt x="637954" y="2913321"/>
                        </a:cubicBezTo>
                        <a:cubicBezTo>
                          <a:pt x="667091" y="2885571"/>
                          <a:pt x="703606" y="2865630"/>
                          <a:pt x="730102" y="2835349"/>
                        </a:cubicBezTo>
                        <a:cubicBezTo>
                          <a:pt x="753852" y="2808206"/>
                          <a:pt x="767907" y="2773916"/>
                          <a:pt x="786809" y="2743200"/>
                        </a:cubicBezTo>
                        <a:cubicBezTo>
                          <a:pt x="793061" y="2699437"/>
                          <a:pt x="801523" y="2668474"/>
                          <a:pt x="786809" y="2622698"/>
                        </a:cubicBezTo>
                        <a:cubicBezTo>
                          <a:pt x="772567" y="2578389"/>
                          <a:pt x="746075" y="2538822"/>
                          <a:pt x="730102" y="2495107"/>
                        </a:cubicBezTo>
                        <a:cubicBezTo>
                          <a:pt x="701125" y="2415801"/>
                          <a:pt x="673885" y="2335687"/>
                          <a:pt x="652130" y="2254103"/>
                        </a:cubicBezTo>
                        <a:cubicBezTo>
                          <a:pt x="631162" y="2175471"/>
                          <a:pt x="609629" y="2100688"/>
                          <a:pt x="595423" y="2020186"/>
                        </a:cubicBezTo>
                        <a:cubicBezTo>
                          <a:pt x="588802" y="1982667"/>
                          <a:pt x="588719" y="1944131"/>
                          <a:pt x="581247" y="1906772"/>
                        </a:cubicBezTo>
                        <a:cubicBezTo>
                          <a:pt x="572143" y="1861252"/>
                          <a:pt x="554909" y="1817613"/>
                          <a:pt x="545805" y="1772093"/>
                        </a:cubicBezTo>
                        <a:cubicBezTo>
                          <a:pt x="533615" y="1711145"/>
                          <a:pt x="526902" y="1649228"/>
                          <a:pt x="517451" y="1587796"/>
                        </a:cubicBezTo>
                        <a:cubicBezTo>
                          <a:pt x="522177" y="1370419"/>
                          <a:pt x="510817" y="1152096"/>
                          <a:pt x="531628" y="935666"/>
                        </a:cubicBezTo>
                        <a:cubicBezTo>
                          <a:pt x="534890" y="901746"/>
                          <a:pt x="561901" y="872110"/>
                          <a:pt x="588335" y="850605"/>
                        </a:cubicBezTo>
                        <a:cubicBezTo>
                          <a:pt x="797216" y="680668"/>
                          <a:pt x="857264" y="633210"/>
                          <a:pt x="1041991" y="552893"/>
                        </a:cubicBezTo>
                        <a:cubicBezTo>
                          <a:pt x="1065328" y="542746"/>
                          <a:pt x="1088931" y="533160"/>
                          <a:pt x="1112874" y="524540"/>
                        </a:cubicBezTo>
                        <a:cubicBezTo>
                          <a:pt x="1148025" y="511886"/>
                          <a:pt x="1182685" y="496993"/>
                          <a:pt x="1219200" y="489098"/>
                        </a:cubicBezTo>
                        <a:cubicBezTo>
                          <a:pt x="1270477" y="478011"/>
                          <a:pt x="1322922" y="472854"/>
                          <a:pt x="1375144" y="467833"/>
                        </a:cubicBezTo>
                        <a:cubicBezTo>
                          <a:pt x="1445859" y="461033"/>
                          <a:pt x="1516911" y="458382"/>
                          <a:pt x="1587795" y="453656"/>
                        </a:cubicBezTo>
                        <a:cubicBezTo>
                          <a:pt x="1698846" y="460744"/>
                          <a:pt x="1810587" y="460681"/>
                          <a:pt x="1920949" y="474921"/>
                        </a:cubicBezTo>
                        <a:cubicBezTo>
                          <a:pt x="1958001" y="479702"/>
                          <a:pt x="1991260" y="500428"/>
                          <a:pt x="2027274" y="510363"/>
                        </a:cubicBezTo>
                        <a:cubicBezTo>
                          <a:pt x="2103492" y="531389"/>
                          <a:pt x="2154260" y="535328"/>
                          <a:pt x="2232837" y="545805"/>
                        </a:cubicBezTo>
                        <a:cubicBezTo>
                          <a:pt x="2301358" y="576521"/>
                          <a:pt x="2374448" y="598599"/>
                          <a:pt x="2438400" y="637954"/>
                        </a:cubicBezTo>
                        <a:cubicBezTo>
                          <a:pt x="2533570" y="696520"/>
                          <a:pt x="2561693" y="720019"/>
                          <a:pt x="2679405" y="758456"/>
                        </a:cubicBezTo>
                        <a:cubicBezTo>
                          <a:pt x="2767073" y="787082"/>
                          <a:pt x="2858422" y="804183"/>
                          <a:pt x="2948763" y="822252"/>
                        </a:cubicBezTo>
                        <a:cubicBezTo>
                          <a:pt x="3038549" y="815163"/>
                          <a:pt x="3129103" y="814681"/>
                          <a:pt x="3218121" y="800986"/>
                        </a:cubicBezTo>
                        <a:cubicBezTo>
                          <a:pt x="3313869" y="786255"/>
                          <a:pt x="3406720" y="756475"/>
                          <a:pt x="3501656" y="737191"/>
                        </a:cubicBezTo>
                        <a:cubicBezTo>
                          <a:pt x="3557995" y="725747"/>
                          <a:pt x="3615070" y="718289"/>
                          <a:pt x="3671777" y="708838"/>
                        </a:cubicBezTo>
                        <a:cubicBezTo>
                          <a:pt x="3711944" y="692298"/>
                          <a:pt x="3751663" y="674625"/>
                          <a:pt x="3792279" y="659219"/>
                        </a:cubicBezTo>
                        <a:cubicBezTo>
                          <a:pt x="3820224" y="648619"/>
                          <a:pt x="3850053" y="643058"/>
                          <a:pt x="3877340" y="630866"/>
                        </a:cubicBezTo>
                        <a:cubicBezTo>
                          <a:pt x="3961279" y="593361"/>
                          <a:pt x="4046985" y="558304"/>
                          <a:pt x="4125433" y="510363"/>
                        </a:cubicBezTo>
                        <a:cubicBezTo>
                          <a:pt x="4250909" y="433683"/>
                          <a:pt x="4271599" y="424668"/>
                          <a:pt x="4394791" y="333154"/>
                        </a:cubicBezTo>
                        <a:cubicBezTo>
                          <a:pt x="4431226" y="306088"/>
                          <a:pt x="4468347" y="279497"/>
                          <a:pt x="4501116" y="248093"/>
                        </a:cubicBezTo>
                        <a:cubicBezTo>
                          <a:pt x="4736679" y="22346"/>
                          <a:pt x="4735033" y="118684"/>
                          <a:pt x="4735033" y="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05DBAA-396A-F393-7FE6-2C9C71FD121C}"/>
              </a:ext>
            </a:extLst>
          </p:cNvPr>
          <p:cNvSpPr txBox="1"/>
          <p:nvPr/>
        </p:nvSpPr>
        <p:spPr>
          <a:xfrm>
            <a:off x="134527" y="136525"/>
            <a:ext cx="620739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The point in particle cascade with the maximum number of particles is called the “Depth of Shower Maximum” or </a:t>
            </a:r>
            <a:r>
              <a:rPr lang="en-GB" sz="2400" dirty="0" err="1">
                <a:solidFill>
                  <a:schemeClr val="bg1"/>
                </a:solidFill>
              </a:rPr>
              <a:t>X</a:t>
            </a:r>
            <a:r>
              <a:rPr lang="en-GB" sz="2400" baseline="-25000" dirty="0" err="1">
                <a:solidFill>
                  <a:schemeClr val="bg1"/>
                </a:solidFill>
              </a:rPr>
              <a:t>max</a:t>
            </a:r>
            <a:endParaRPr lang="en-GB" sz="2400" baseline="-25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aseline="-25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This depends on the mass of the incoming particle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aseline="-25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A shower is a cascade of particles which generates a radio signal in the Earth’s magnetic field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454B51F8-3F66-DE24-0226-4204EAD8790A}"/>
              </a:ext>
            </a:extLst>
          </p:cNvPr>
          <p:cNvSpPr/>
          <p:nvPr/>
        </p:nvSpPr>
        <p:spPr>
          <a:xfrm rot="3183102">
            <a:off x="6749644" y="1607264"/>
            <a:ext cx="1655358" cy="4462561"/>
          </a:xfrm>
          <a:prstGeom prst="triangle">
            <a:avLst/>
          </a:prstGeom>
          <a:solidFill>
            <a:srgbClr val="FFFF00">
              <a:alpha val="53000"/>
            </a:srgbClr>
          </a:solidFill>
          <a:ln>
            <a:solidFill>
              <a:schemeClr val="accent1">
                <a:shade val="15000"/>
                <a:alpha val="41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2B41D08-A8F6-59B7-21BA-7C619D7D1380}"/>
              </a:ext>
            </a:extLst>
          </p:cNvPr>
          <p:cNvCxnSpPr/>
          <p:nvPr/>
        </p:nvCxnSpPr>
        <p:spPr>
          <a:xfrm>
            <a:off x="8153400" y="1133875"/>
            <a:ext cx="1155404" cy="1353879"/>
          </a:xfrm>
          <a:prstGeom prst="line">
            <a:avLst/>
          </a:prstGeom>
          <a:ln w="762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282E450-0A9A-C364-6C7A-368C3B94070F}"/>
              </a:ext>
            </a:extLst>
          </p:cNvPr>
          <p:cNvSpPr txBox="1"/>
          <p:nvPr/>
        </p:nvSpPr>
        <p:spPr>
          <a:xfrm>
            <a:off x="7897362" y="4071185"/>
            <a:ext cx="2684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FF00"/>
                </a:solidFill>
              </a:rPr>
              <a:t>Radio emission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F60E87-80FF-52A0-7B33-68EC3A832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50578">
            <a:off x="6667371" y="2074235"/>
            <a:ext cx="657225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96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30194-7356-3D57-7805-664FD73DB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2149"/>
            <a:ext cx="10515600" cy="1325563"/>
          </a:xfrm>
        </p:spPr>
        <p:txBody>
          <a:bodyPr/>
          <a:lstStyle/>
          <a:p>
            <a:r>
              <a:rPr lang="en-GB" dirty="0"/>
              <a:t>Radio signal generation from air showers: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90D51-3F4D-B2BE-FBE2-2290862F5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21714"/>
            <a:ext cx="5939203" cy="3714563"/>
          </a:xfrm>
        </p:spPr>
        <p:txBody>
          <a:bodyPr/>
          <a:lstStyle/>
          <a:p>
            <a:pPr algn="just"/>
            <a:r>
              <a:rPr lang="en-GB" dirty="0"/>
              <a:t>The majority of the radio emission originates from the deflection of electrons and positrons made in the air shower cascade by the earth’s geomagnetic field.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0F9FDC-B458-2BBE-9280-91392AA98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CAN Symposium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8FAD76-670C-BCED-FB20-1C675A89B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E2CF-0238-4E09-90D8-9B3F7B2250C1}" type="slidenum">
              <a:rPr lang="en-GB" smtClean="0"/>
              <a:t>6</a:t>
            </a:fld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B804030-E7D4-A51D-270C-4166665FB5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47355"/>
          <a:stretch/>
        </p:blipFill>
        <p:spPr>
          <a:xfrm>
            <a:off x="583986" y="911178"/>
            <a:ext cx="5571462" cy="50351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902E109-1A60-A183-3153-03D81CEF30F1}"/>
              </a:ext>
            </a:extLst>
          </p:cNvPr>
          <p:cNvSpPr txBox="1"/>
          <p:nvPr/>
        </p:nvSpPr>
        <p:spPr>
          <a:xfrm>
            <a:off x="484095" y="5869624"/>
            <a:ext cx="5886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i="1" dirty="0">
                <a:effectLst/>
              </a:rPr>
              <a:t>H. Schoorlemmer, PhD thesis, Radboud Universiteit Nijmegen (2012)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185429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1923E-7E21-6F4C-6DC5-0E5ECA8B0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9" y="1"/>
            <a:ext cx="10515600" cy="1132114"/>
          </a:xfrm>
        </p:spPr>
        <p:txBody>
          <a:bodyPr/>
          <a:lstStyle/>
          <a:p>
            <a:r>
              <a:rPr lang="en-GB" dirty="0"/>
              <a:t>Pierre Auger Observatory: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89E60E-F162-E870-87C0-DD53441A0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DEDEDE"/>
              </a:clrFrom>
              <a:clrTo>
                <a:srgbClr val="DEDED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9" y="1279987"/>
            <a:ext cx="5298168" cy="45157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E7BD6A-5474-7069-7F92-761B060FC70E}"/>
              </a:ext>
            </a:extLst>
          </p:cNvPr>
          <p:cNvSpPr txBox="1"/>
          <p:nvPr/>
        </p:nvSpPr>
        <p:spPr>
          <a:xfrm>
            <a:off x="5342619" y="1156145"/>
            <a:ext cx="701748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The observatory covers 3000 </a:t>
            </a:r>
            <a:r>
              <a:rPr lang="en-GB" sz="2400"/>
              <a:t>km</a:t>
            </a:r>
            <a:r>
              <a:rPr lang="en-GB" sz="2400" baseline="30000"/>
              <a:t>2</a:t>
            </a:r>
            <a:r>
              <a:rPr lang="en-GB" sz="2400"/>
              <a:t> in </a:t>
            </a:r>
            <a:r>
              <a:rPr lang="en-GB" sz="2400" dirty="0"/>
              <a:t>area and comprises of 1660 detector stations.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Spaced 1.5 km apart.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It is located in the Argentinian pampas.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Currently undergoing an upgrade to &gt;&gt; </a:t>
            </a:r>
            <a:r>
              <a:rPr lang="en-GB" sz="2400" b="1" dirty="0" err="1"/>
              <a:t>AugerPrime</a:t>
            </a:r>
            <a:endParaRPr lang="en-GB" sz="2400" b="1" dirty="0"/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9BC185-419B-191E-AA02-13CA664DBF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46" t="13104" r="12222" b="7637"/>
          <a:stretch/>
        </p:blipFill>
        <p:spPr>
          <a:xfrm>
            <a:off x="6108163" y="3446072"/>
            <a:ext cx="2743200" cy="291027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683EEB-1EAA-5C9F-83C1-03E377DA7BB6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3289005" y="4784651"/>
            <a:ext cx="2819158" cy="11656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D31BC34-DD55-5EB1-62A1-495D46CA1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CAN Symposium 2024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C5EA428-36F4-4F6D-213B-D5FCC2054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D39-1DA1-4181-82CF-8ACEEF3CD51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55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66FD20D-A32E-FAAC-5FEF-C23592850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603" y="236541"/>
            <a:ext cx="5811878" cy="76955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D7ECF6-4D93-52DB-BCBB-8D4D1D871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947" y="25830"/>
            <a:ext cx="10515600" cy="941161"/>
          </a:xfrm>
        </p:spPr>
        <p:txBody>
          <a:bodyPr/>
          <a:lstStyle/>
          <a:p>
            <a:r>
              <a:rPr lang="en-GB" dirty="0" err="1"/>
              <a:t>AugerPrime</a:t>
            </a:r>
            <a:r>
              <a:rPr lang="en-GB" dirty="0"/>
              <a:t> Radio detector upgrade: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16E1AF-F348-BE95-99D5-BCE945066C77}"/>
              </a:ext>
            </a:extLst>
          </p:cNvPr>
          <p:cNvSpPr txBox="1"/>
          <p:nvPr/>
        </p:nvSpPr>
        <p:spPr>
          <a:xfrm>
            <a:off x="6331732" y="1546851"/>
            <a:ext cx="2812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Radio Antenna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D72A99-BF1D-3875-63E0-59D6618E7AC8}"/>
              </a:ext>
            </a:extLst>
          </p:cNvPr>
          <p:cNvSpPr txBox="1"/>
          <p:nvPr/>
        </p:nvSpPr>
        <p:spPr>
          <a:xfrm>
            <a:off x="6096000" y="3348662"/>
            <a:ext cx="2672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Scintillator Detector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0F5CCA-6270-AC8A-5A1E-6DDF9AED5EFF}"/>
              </a:ext>
            </a:extLst>
          </p:cNvPr>
          <p:cNvSpPr txBox="1"/>
          <p:nvPr/>
        </p:nvSpPr>
        <p:spPr>
          <a:xfrm>
            <a:off x="8459657" y="5204563"/>
            <a:ext cx="3145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Water Cherenkov tank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2FBEDC7-98A5-A9BF-68F4-94B979D90E02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7432222" y="3810327"/>
            <a:ext cx="595994" cy="2739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B4DB204-56A1-67E9-199C-3670C39DA063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7737803" y="2008516"/>
            <a:ext cx="1079500" cy="2648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329F00ED-5DBC-26FD-8798-FECA6F2E0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13273" y="6162818"/>
            <a:ext cx="2743200" cy="365125"/>
          </a:xfrm>
        </p:spPr>
        <p:txBody>
          <a:bodyPr/>
          <a:lstStyle/>
          <a:p>
            <a:fld id="{5802DD39-1DA1-4181-82CF-8ACEEF3CD516}" type="slidenum">
              <a:rPr lang="en-GB" smtClean="0"/>
              <a:t>8</a:t>
            </a:fld>
            <a:endParaRPr lang="en-GB"/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E5E8142A-53F8-F285-0D34-5FC3CBBC8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CAN Symposium 2024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9000D09-F63B-B0AB-9A2A-69B1BA352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29" y="1208251"/>
            <a:ext cx="5646055" cy="520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12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15B15-DEC3-6A74-DAF2-31AC660DD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55" y="1"/>
            <a:ext cx="11559507" cy="939282"/>
          </a:xfrm>
        </p:spPr>
        <p:txBody>
          <a:bodyPr>
            <a:normAutofit fontScale="90000"/>
          </a:bodyPr>
          <a:lstStyle/>
          <a:p>
            <a:r>
              <a:rPr lang="en-GB" dirty="0"/>
              <a:t>Determining Shower maximum via Radio detection: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461DB-D02E-2CBE-B2F0-CFD416CE0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87" y="988450"/>
            <a:ext cx="5673060" cy="4292387"/>
          </a:xfrm>
        </p:spPr>
        <p:txBody>
          <a:bodyPr>
            <a:normAutofit/>
          </a:bodyPr>
          <a:lstStyle/>
          <a:p>
            <a:pPr algn="just"/>
            <a:r>
              <a:rPr lang="en-GB" sz="2400" dirty="0"/>
              <a:t>Using Radio, traditionally the determination of the shower maximum is done by measuring the area illuminated on the ground or radio footprint.</a:t>
            </a:r>
          </a:p>
          <a:p>
            <a:pPr algn="just"/>
            <a:r>
              <a:rPr lang="en-GB" sz="2400" dirty="0"/>
              <a:t>The depth of the shower maximum determines the radius of the footprint.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EB0D875-562F-F79F-A38F-6ED27A518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515" y="4256291"/>
            <a:ext cx="3328386" cy="2520631"/>
          </a:xfrm>
          <a:prstGeom prst="rect">
            <a:avLst/>
          </a:prstGeom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EBAB885F-1460-FE88-C491-BA5311EF4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CAN Symposium 2024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2C82D22-34FA-7D3A-A6CE-E8090A57C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D39-1DA1-4181-82CF-8ACEEF3CD516}" type="slidenum">
              <a:rPr lang="en-GB" smtClean="0"/>
              <a:t>9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32E333-419D-3C6B-F4EC-C0FA5C98F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2847" y="896150"/>
            <a:ext cx="6800021" cy="5642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D979FC-1260-8D08-46C0-2F6D5E6661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774" y="3460896"/>
            <a:ext cx="5169856" cy="6706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BE9D65-BA21-7098-BFA1-06E2162754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752402"/>
            <a:ext cx="318848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844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FFF934C58E77E4CB3D5BC8765A12560" ma:contentTypeVersion="14" ma:contentTypeDescription="Создание документа." ma:contentTypeScope="" ma:versionID="74051033647e8d8f6db2030f4de6a2a6">
  <xsd:schema xmlns:xsd="http://www.w3.org/2001/XMLSchema" xmlns:xs="http://www.w3.org/2001/XMLSchema" xmlns:p="http://schemas.microsoft.com/office/2006/metadata/properties" xmlns:ns3="67f4a2d2-3710-4709-93dc-71628bda586f" xmlns:ns4="f809ed85-b873-4541-a34a-5b9d378dee6f" targetNamespace="http://schemas.microsoft.com/office/2006/metadata/properties" ma:root="true" ma:fieldsID="978ecf29b1cb5f98153a80ce46984955" ns3:_="" ns4:_="">
    <xsd:import namespace="67f4a2d2-3710-4709-93dc-71628bda586f"/>
    <xsd:import namespace="f809ed85-b873-4541-a34a-5b9d378dee6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DateTaken" minOccurs="0"/>
                <xsd:element ref="ns4:MediaLengthInSecond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f4a2d2-3710-4709-93dc-71628bda586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Хэш подсказки о совместном доступе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09ed85-b873-4541-a34a-5b9d378dee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B1E036A-B30D-4931-B483-D1B36C6CF9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F86CA3-5178-42B6-8DFB-87BA490545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f4a2d2-3710-4709-93dc-71628bda586f"/>
    <ds:schemaRef ds:uri="f809ed85-b873-4541-a34a-5b9d378dee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69E21EE-8354-421F-8916-442F00FF9842}">
  <ds:schemaRefs>
    <ds:schemaRef ds:uri="http://schemas.microsoft.com/office/2006/metadata/properties"/>
    <ds:schemaRef ds:uri="67f4a2d2-3710-4709-93dc-71628bda586f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elements/1.1/"/>
    <ds:schemaRef ds:uri="http://purl.org/dc/terms/"/>
    <ds:schemaRef ds:uri="http://schemas.openxmlformats.org/package/2006/metadata/core-properties"/>
    <ds:schemaRef ds:uri="f809ed85-b873-4541-a34a-5b9d378dee6f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5108</TotalTime>
  <Words>891</Words>
  <Application>Microsoft Office PowerPoint</Application>
  <PresentationFormat>Widescreen</PresentationFormat>
  <Paragraphs>134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Agency FB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Radio signal generation from air showers: </vt:lpstr>
      <vt:lpstr>Pierre Auger Observatory:</vt:lpstr>
      <vt:lpstr>AugerPrime Radio detector upgrade: </vt:lpstr>
      <vt:lpstr>Determining Shower maximum via Radio detection:</vt:lpstr>
      <vt:lpstr>Simulated radio Amplitude distribution:</vt:lpstr>
      <vt:lpstr>Simulated radio Amplitude distribution:</vt:lpstr>
      <vt:lpstr>Very inclined showers: </vt:lpstr>
      <vt:lpstr>Radio Interferometry:</vt:lpstr>
      <vt:lpstr>Interferometry for very inclined showers:</vt:lpstr>
      <vt:lpstr>Synchronisation at Auger Prime:  </vt:lpstr>
      <vt:lpstr>Conclusion/Outlook :</vt:lpstr>
      <vt:lpstr>PowerPoint Presentation</vt:lpstr>
      <vt:lpstr>PowerPoint Presentation</vt:lpstr>
      <vt:lpstr>Effects of Xmax and n on the footprint:</vt:lpstr>
      <vt:lpstr>Influence of timing jitter on Radio Interferometry:</vt:lpstr>
      <vt:lpstr>Cosmic ray energy spectrum:</vt:lpstr>
      <vt:lpstr>Charge Excess: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Anthony Bwembya</dc:creator>
  <cp:lastModifiedBy>Bwembya, A. (Anthony)</cp:lastModifiedBy>
  <cp:revision>2</cp:revision>
  <dcterms:created xsi:type="dcterms:W3CDTF">2024-01-14T22:02:39Z</dcterms:created>
  <dcterms:modified xsi:type="dcterms:W3CDTF">2024-06-27T21:32:16Z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0x010100FFFF934C58E77E4CB3D5BC8765A12560</vt:lpwstr>
  </property>
</Properties>
</file>