
<file path=[Content_Types].xml><?xml version="1.0" encoding="utf-8"?>
<Types xmlns="http://schemas.openxmlformats.org/package/2006/content-types"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663" r:id="rId3"/>
    <p:sldId id="674" r:id="rId4"/>
    <p:sldId id="665" r:id="rId5"/>
    <p:sldId id="675" r:id="rId6"/>
    <p:sldId id="676" r:id="rId7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CCFFFF"/>
    <a:srgbClr val="66FF33"/>
    <a:srgbClr val="FF0000"/>
    <a:srgbClr val="FF6600"/>
    <a:srgbClr val="FFFF00"/>
    <a:srgbClr val="80808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53" autoAdjust="0"/>
    <p:restoredTop sz="95022" autoAdjust="0"/>
  </p:normalViewPr>
  <p:slideViewPr>
    <p:cSldViewPr>
      <p:cViewPr varScale="1">
        <p:scale>
          <a:sx n="112" d="100"/>
          <a:sy n="112" d="100"/>
        </p:scale>
        <p:origin x="288" y="192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0"/>
            <a:r>
              <a:rPr lang="en-GB" noProof="0"/>
              <a:t>Second level</a:t>
            </a:r>
          </a:p>
          <a:p>
            <a:pPr lvl="0"/>
            <a:r>
              <a:rPr lang="en-GB" noProof="0"/>
              <a:t>Third level</a:t>
            </a:r>
          </a:p>
          <a:p>
            <a:pPr lvl="0"/>
            <a:r>
              <a:rPr lang="en-GB" noProof="0"/>
              <a:t>Fourth level</a:t>
            </a:r>
          </a:p>
          <a:p>
            <a:pPr lvl="0"/>
            <a:r>
              <a:rPr lang="en-GB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276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926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744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750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98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700" dirty="0">
                <a:solidFill>
                  <a:schemeClr val="bg2"/>
                </a:solidFill>
                <a:latin typeface="Verdana"/>
                <a:cs typeface="Verdana"/>
              </a:rPr>
              <a:t> </a:t>
            </a:r>
            <a:r>
              <a:rPr lang="en-US" altLang="en-US" sz="1200" kern="120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Lepton Collider 29 January 2024</a:t>
            </a:r>
            <a:endParaRPr lang="en-GB" altLang="en-US" sz="900" dirty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iLCSoft/MarlinReco/blob/master/Analysis/PIDTools/" TargetMode="External"/><Relationship Id="rId3" Type="http://schemas.openxmlformats.org/officeDocument/2006/relationships/image" Target="../media/image7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0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9774" y="711200"/>
            <a:ext cx="2232026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4598" y="836712"/>
            <a:ext cx="7203802" cy="1080120"/>
          </a:xfrm>
        </p:spPr>
        <p:txBody>
          <a:bodyPr anchor="ctr"/>
          <a:lstStyle/>
          <a:p>
            <a:r>
              <a:rPr lang="en-GB" altLang="en-US" sz="36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Pixel TPC </a:t>
            </a:r>
            <a:r>
              <a:rPr lang="en-GB" altLang="en-US" sz="36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testbeam</a:t>
            </a:r>
            <a:r>
              <a:rPr lang="en-GB" altLang="en-US" sz="36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results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126232" y="2647580"/>
            <a:ext cx="4249688" cy="2509612"/>
          </a:xfrm>
        </p:spPr>
        <p:txBody>
          <a:bodyPr/>
          <a:lstStyle/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 err="1">
                <a:latin typeface="Verdana"/>
                <a:cs typeface="Verdana"/>
              </a:rPr>
              <a:t>Yevgen</a:t>
            </a:r>
            <a:r>
              <a:rPr lang="en-GB" altLang="en-US" dirty="0">
                <a:latin typeface="Verdana"/>
                <a:cs typeface="Verdana"/>
              </a:rPr>
              <a:t> </a:t>
            </a:r>
            <a:r>
              <a:rPr lang="en-GB" altLang="en-US" dirty="0" err="1">
                <a:latin typeface="Verdana"/>
                <a:cs typeface="Verdana"/>
              </a:rPr>
              <a:t>Bilevych</a:t>
            </a:r>
            <a:r>
              <a:rPr lang="en-GB" altLang="en-US" dirty="0">
                <a:latin typeface="Verdana"/>
                <a:cs typeface="Verdana"/>
              </a:rPr>
              <a:t>, Klaus </a:t>
            </a:r>
            <a:r>
              <a:rPr lang="en-GB" altLang="en-US" dirty="0" err="1">
                <a:latin typeface="Verdana"/>
                <a:cs typeface="Verdana"/>
              </a:rPr>
              <a:t>Desch</a:t>
            </a:r>
            <a:r>
              <a:rPr lang="en-GB" altLang="en-US" dirty="0">
                <a:latin typeface="Verdana"/>
                <a:cs typeface="Verdana"/>
              </a:rPr>
              <a:t>, Harry van der Graaf, Fred </a:t>
            </a:r>
            <a:r>
              <a:rPr lang="en-GB" altLang="en-US" dirty="0" err="1">
                <a:latin typeface="Verdana"/>
                <a:cs typeface="Verdana"/>
              </a:rPr>
              <a:t>Hartjes</a:t>
            </a:r>
            <a:r>
              <a:rPr lang="en-GB" altLang="en-US" dirty="0">
                <a:latin typeface="Verdana"/>
                <a:cs typeface="Verdana"/>
              </a:rPr>
              <a:t>, Jochen Kaminski, Peter </a:t>
            </a:r>
            <a:r>
              <a:rPr lang="en-GB" altLang="en-US" dirty="0" err="1">
                <a:latin typeface="Verdana"/>
                <a:cs typeface="Verdana"/>
              </a:rPr>
              <a:t>Kluit</a:t>
            </a:r>
            <a:r>
              <a:rPr lang="en-GB" altLang="en-US" dirty="0">
                <a:latin typeface="Verdana"/>
                <a:cs typeface="Verdana"/>
              </a:rPr>
              <a:t>, Naomi van der Kolk, 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Cornelis </a:t>
            </a:r>
            <a:r>
              <a:rPr lang="en-GB" altLang="en-US" dirty="0" err="1">
                <a:latin typeface="Verdana"/>
                <a:cs typeface="Verdana"/>
              </a:rPr>
              <a:t>Ligtenberg</a:t>
            </a:r>
            <a:r>
              <a:rPr lang="en-GB" altLang="en-US" dirty="0">
                <a:latin typeface="Verdana"/>
                <a:cs typeface="Verdana"/>
              </a:rPr>
              <a:t>, 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Gerhard Raven, and 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Jan </a:t>
            </a:r>
            <a:r>
              <a:rPr lang="en-GB" altLang="en-US" dirty="0" err="1">
                <a:latin typeface="Verdana"/>
                <a:cs typeface="Verdana"/>
              </a:rPr>
              <a:t>Timmermans</a:t>
            </a:r>
            <a:endParaRPr lang="en-GB" altLang="en-US" dirty="0">
              <a:latin typeface="Verdana"/>
              <a:cs typeface="Verdana"/>
            </a:endParaRP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/>
              <a:t> 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927350" y="6011864"/>
            <a:ext cx="6597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Monotype Sorts"/>
              <a:buChar char="u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Monotype Sorts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00000"/>
              <a:buFont typeface="Monotype Sorts"/>
              <a:buChar char="n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Font typeface="Monotype Sorts"/>
              <a:buChar char="u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sz="1600" dirty="0">
                <a:latin typeface="Verdana"/>
                <a:cs typeface="Verdana"/>
              </a:rPr>
              <a:t>Lepton </a:t>
            </a:r>
            <a:r>
              <a:rPr lang="en-US" sz="1600">
                <a:latin typeface="Verdana"/>
                <a:cs typeface="Verdana"/>
              </a:rPr>
              <a:t>Collider 29 </a:t>
            </a:r>
            <a:r>
              <a:rPr lang="en-US" sz="1600" dirty="0">
                <a:latin typeface="Verdana"/>
                <a:cs typeface="Verdana"/>
              </a:rPr>
              <a:t>January 2024 </a:t>
            </a:r>
            <a:endParaRPr lang="en-GB" altLang="en-US" sz="1600" i="1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652463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838200" y="553847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51592" y="5733256"/>
            <a:ext cx="1089024" cy="696976"/>
          </a:xfrm>
          <a:prstGeom prst="rect">
            <a:avLst/>
          </a:prstGeom>
        </p:spPr>
      </p:pic>
      <p:pic>
        <p:nvPicPr>
          <p:cNvPr id="12" name="Afbeelding 6">
            <a:extLst>
              <a:ext uri="{FF2B5EF4-FFF2-40B4-BE49-F238E27FC236}">
                <a16:creationId xmlns:a16="http://schemas.microsoft.com/office/drawing/2014/main" id="{89DD31EB-077E-5144-9133-CFC5CC90E3D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0224" t="5416" r="10487" b="5393"/>
          <a:stretch/>
        </p:blipFill>
        <p:spPr>
          <a:xfrm>
            <a:off x="6845282" y="2175806"/>
            <a:ext cx="3285893" cy="263033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BA6D5FF-49DB-2B4F-A60A-90C302FA7A7A}"/>
              </a:ext>
            </a:extLst>
          </p:cNvPr>
          <p:cNvSpPr/>
          <p:nvPr/>
        </p:nvSpPr>
        <p:spPr>
          <a:xfrm>
            <a:off x="7543899" y="5033030"/>
            <a:ext cx="2515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latin typeface="Verdana"/>
                <a:cs typeface="Verdana"/>
              </a:rPr>
              <a:t>8 Quad Module</a:t>
            </a:r>
            <a:endParaRPr lang="en-N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A9640C-52B5-EC31-5976-D20DF8AC6953}"/>
              </a:ext>
            </a:extLst>
          </p:cNvPr>
          <p:cNvSpPr txBox="1"/>
          <p:nvPr/>
        </p:nvSpPr>
        <p:spPr>
          <a:xfrm>
            <a:off x="2927350" y="1883029"/>
            <a:ext cx="6097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NL" sz="3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dEdx performance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6E0C26FC-F524-8DF0-4250-AA85A723CD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21619" y="367342"/>
            <a:ext cx="4414762" cy="6858000"/>
          </a:xfrm>
          <a:prstGeom prst="rect">
            <a:avLst/>
          </a:prstGeom>
        </p:spPr>
      </p:pic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363130"/>
            <a:ext cx="6773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 Module Analysis</a:t>
            </a:r>
            <a:endParaRPr lang="nl-NL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D2F96-317E-46E9-8B30-07D6AEAAA013}"/>
              </a:ext>
            </a:extLst>
          </p:cNvPr>
          <p:cNvSpPr txBox="1"/>
          <p:nvPr/>
        </p:nvSpPr>
        <p:spPr>
          <a:xfrm>
            <a:off x="1499456" y="1124744"/>
            <a:ext cx="9955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dEdx performance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883329-1F52-BA4C-229D-2347B571B407}"/>
              </a:ext>
            </a:extLst>
          </p:cNvPr>
          <p:cNvSpPr txBox="1"/>
          <p:nvPr/>
        </p:nvSpPr>
        <p:spPr>
          <a:xfrm>
            <a:off x="6467068" y="2266370"/>
            <a:ext cx="541858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Contacted Ullrich Einhaus for dEdx studies in ILD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Extracted the ILC soft parametrisations for enerlgy loss based on G4 and ful simulation of the ILC TPC with T2K gas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8"/>
              </a:rPr>
              <a:t>Link</a:t>
            </a: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generated in 2020 with ILC soft v02-02 and v02-02-01 </a:t>
            </a:r>
          </a:p>
        </p:txBody>
      </p:sp>
    </p:spTree>
    <p:extLst>
      <p:ext uri="{BB962C8B-B14F-4D97-AF65-F5344CB8AC3E}">
        <p14:creationId xmlns:p14="http://schemas.microsoft.com/office/powerpoint/2010/main" val="294393904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3E02A32-1255-DB44-F26A-25AD13466F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66231" y="370017"/>
            <a:ext cx="4414762" cy="6858000"/>
          </a:xfrm>
          <a:prstGeom prst="rect">
            <a:avLst/>
          </a:prstGeom>
        </p:spPr>
      </p:pic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363130"/>
            <a:ext cx="6773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 Module Analysis</a:t>
            </a:r>
            <a:endParaRPr lang="nl-NL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D2F96-317E-46E9-8B30-07D6AEAAA013}"/>
              </a:ext>
            </a:extLst>
          </p:cNvPr>
          <p:cNvSpPr txBox="1"/>
          <p:nvPr/>
        </p:nvSpPr>
        <p:spPr>
          <a:xfrm>
            <a:off x="1499456" y="1124744"/>
            <a:ext cx="9955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dEdx performance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883329-1F52-BA4C-229D-2347B571B407}"/>
              </a:ext>
            </a:extLst>
          </p:cNvPr>
          <p:cNvSpPr txBox="1"/>
          <p:nvPr/>
        </p:nvSpPr>
        <p:spPr>
          <a:xfrm>
            <a:off x="8040216" y="3398907"/>
            <a:ext cx="54185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zoom on Low momenta</a:t>
            </a:r>
          </a:p>
        </p:txBody>
      </p:sp>
    </p:spTree>
    <p:extLst>
      <p:ext uri="{BB962C8B-B14F-4D97-AF65-F5344CB8AC3E}">
        <p14:creationId xmlns:p14="http://schemas.microsoft.com/office/powerpoint/2010/main" val="349140021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363130"/>
            <a:ext cx="6773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 Module Analysis</a:t>
            </a:r>
            <a:endParaRPr lang="nl-NL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D2F96-317E-46E9-8B30-07D6AEAAA013}"/>
              </a:ext>
            </a:extLst>
          </p:cNvPr>
          <p:cNvSpPr txBox="1"/>
          <p:nvPr/>
        </p:nvSpPr>
        <p:spPr>
          <a:xfrm>
            <a:off x="1490710" y="1311517"/>
            <a:ext cx="9955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Performance of dEdx fit slope method for B=1T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869EE9-F045-0817-E730-5BEDB7EE1F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79753" y="794597"/>
            <a:ext cx="4037466" cy="627189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6AAE81B-AB8C-885C-7786-D157961EEBBA}"/>
              </a:ext>
            </a:extLst>
          </p:cNvPr>
          <p:cNvSpPr txBox="1"/>
          <p:nvPr/>
        </p:nvSpPr>
        <p:spPr>
          <a:xfrm>
            <a:off x="588416" y="1988840"/>
            <a:ext cx="341935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MIP scale corrected resolution 4.2%</a:t>
            </a:r>
          </a:p>
          <a:p>
            <a:pPr algn="ctr"/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lectron has 2.9%] </a:t>
            </a:r>
          </a:p>
          <a:p>
            <a:pPr algn="ctr"/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 t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 60% and coverage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C23A41-A875-3916-E8DC-D697C1992583}"/>
              </a:ext>
            </a:extLst>
          </p:cNvPr>
          <p:cNvSpPr txBox="1"/>
          <p:nvPr/>
        </p:nvSpPr>
        <p:spPr>
          <a:xfrm rot="19642964">
            <a:off x="5162121" y="3574134"/>
            <a:ext cx="20810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Preliminary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B04710-7D26-9BFF-3C3B-5AFDD0E986D5}"/>
              </a:ext>
            </a:extLst>
          </p:cNvPr>
          <p:cNvSpPr txBox="1"/>
          <p:nvPr/>
        </p:nvSpPr>
        <p:spPr>
          <a:xfrm>
            <a:off x="559132" y="3854078"/>
            <a:ext cx="4216966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ILD detector with </a:t>
            </a:r>
          </a:p>
          <a:p>
            <a:pPr algn="ctr"/>
            <a:r>
              <a:rPr lang="en-GB" sz="18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rInner</a:t>
            </a:r>
            <a:r>
              <a:rPr lang="en-GB" sz="1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329  </a:t>
            </a:r>
            <a:r>
              <a:rPr lang="en-GB" sz="18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rOuter</a:t>
            </a:r>
            <a:r>
              <a:rPr lang="en-GB" sz="1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1770 mm </a:t>
            </a:r>
          </a:p>
          <a:p>
            <a:pPr algn="ctr"/>
            <a:r>
              <a:rPr lang="en-GB" sz="1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MIP resolution = 3.6% at </a:t>
            </a:r>
            <a:r>
              <a:rPr lang="en-GB" sz="1800" dirty="0">
                <a:solidFill>
                  <a:srgbClr val="0066FF"/>
                </a:solidFill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q=p</a:t>
            </a:r>
            <a:r>
              <a:rPr lang="en-GB" sz="1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/2</a:t>
            </a:r>
          </a:p>
          <a:p>
            <a:pPr algn="ctr"/>
            <a:r>
              <a:rPr lang="en-GB" sz="1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electron resolution = 2.5%</a:t>
            </a:r>
            <a:endParaRPr lang="en-NL" sz="18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05423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16FE331-2F07-34D1-8DF2-5CCD10E932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55155" y="339743"/>
            <a:ext cx="4414762" cy="6858000"/>
          </a:xfrm>
          <a:prstGeom prst="rect">
            <a:avLst/>
          </a:prstGeom>
        </p:spPr>
      </p:pic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363130"/>
            <a:ext cx="6773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 Module Analysis</a:t>
            </a:r>
            <a:endParaRPr lang="nl-NL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D2F96-317E-46E9-8B30-07D6AEAAA013}"/>
              </a:ext>
            </a:extLst>
          </p:cNvPr>
          <p:cNvSpPr txBox="1"/>
          <p:nvPr/>
        </p:nvSpPr>
        <p:spPr>
          <a:xfrm>
            <a:off x="1499456" y="1124744"/>
            <a:ext cx="9955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Pixel TCP dEdx performance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F883329-1F52-BA4C-229D-2347B571B407}"/>
                  </a:ext>
                </a:extLst>
              </p:cNvPr>
              <p:cNvSpPr txBox="1"/>
              <p:nvPr/>
            </p:nvSpPr>
            <p:spPr>
              <a:xfrm>
                <a:off x="6500966" y="1931466"/>
                <a:ext cx="5418584" cy="4773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NL" sz="2000" dirty="0">
                    <a:solidFill>
                      <a:srgbClr val="0066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ILD Performance is extrapolated TPC dimensions:</a:t>
                </a:r>
                <a:endParaRPr lang="en-GB" sz="2000" dirty="0">
                  <a:solidFill>
                    <a:srgbClr val="000000"/>
                  </a:solidFill>
                  <a:effectLst/>
                  <a:latin typeface="Menlo" panose="020B0609030804020204" pitchFamily="49" charset="0"/>
                </a:endParaRPr>
              </a:p>
              <a:p>
                <a:r>
                  <a:rPr lang="en-GB" sz="2000" dirty="0">
                    <a:solidFill>
                      <a:srgbClr val="000000"/>
                    </a:solidFill>
                    <a:effectLst/>
                    <a:latin typeface="Menlo" panose="020B0609030804020204" pitchFamily="49" charset="0"/>
                  </a:rPr>
                  <a:t>  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rInner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= 329</a:t>
                </a:r>
                <a:r>
                  <a:rPr lang="en-GB" sz="2000" dirty="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rOuter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= 1770</a:t>
                </a:r>
              </a:p>
              <a:p>
                <a:r>
                  <a:rPr lang="en-GB" sz="2000">
                    <a:solidFill>
                      <a:srgbClr val="000000"/>
                    </a:solidFill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   </a:t>
                </a:r>
                <a:r>
                  <a:rPr lang="en-GB"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zMax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  = 2350  mm // half length</a:t>
                </a:r>
                <a:endParaRPr lang="en-NL" sz="2000" dirty="0">
                  <a:solidFill>
                    <a:srgbClr val="0066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NL" sz="2000" dirty="0">
                    <a:solidFill>
                      <a:srgbClr val="0066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Pixel TPC resolution from electron p = 5 (6) GeV test beam (for B = 1 T) of 2.5% at cos </a:t>
                </a:r>
                <a:r>
                  <a:rPr lang="en-NL" sz="2000" dirty="0">
                    <a:solidFill>
                      <a:srgbClr val="0066FF"/>
                    </a:solidFill>
                    <a:latin typeface="Symbol" pitchFamily="2" charset="2"/>
                    <a:ea typeface="Verdana" panose="020B0604030504040204" pitchFamily="34" charset="0"/>
                    <a:cs typeface="Verdana" panose="020B0604030504040204" pitchFamily="34" charset="0"/>
                  </a:rPr>
                  <a:t>q = 0</a:t>
                </a:r>
                <a:r>
                  <a:rPr lang="en-NL" sz="2000" dirty="0">
                    <a:solidFill>
                      <a:srgbClr val="0066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NL" sz="2000" dirty="0">
                    <a:solidFill>
                      <a:srgbClr val="0066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Resolution scales as:</a:t>
                </a:r>
              </a:p>
              <a:p>
                <a:r>
                  <a:rPr lang="en-NL" sz="2000" dirty="0">
                    <a:solidFill>
                      <a:srgbClr val="0066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        1/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NL" sz="2000" b="0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Verdan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Verdana" panose="020B0604030504040204" pitchFamily="34" charset="0"/>
                          </a:rPr>
                          <m:t>track</m:t>
                        </m:r>
                        <m:r>
                          <a:rPr lang="en-US" sz="2000" b="0" i="0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Verdana" panose="020B060403050404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Verdana" panose="020B0604030504040204" pitchFamily="34" charset="0"/>
                          </a:rPr>
                          <m:t>length</m:t>
                        </m:r>
                        <m:r>
                          <a:rPr lang="en-US" sz="2000" b="0" i="0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Verdana" panose="020B0604030504040204" pitchFamily="34" charset="0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Verdana" panose="020B0604030504040204" pitchFamily="34" charset="0"/>
                          </a:rPr>
                          <m:t>&lt;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Verdana" panose="020B0604030504040204" pitchFamily="34" charset="0"/>
                          </a:rPr>
                          <m:t>Eloss</m:t>
                        </m:r>
                        <m:r>
                          <a:rPr lang="en-US" sz="2000" b="0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Verdana" panose="020B0604030504040204" pitchFamily="34" charset="0"/>
                          </a:rPr>
                          <m:t>&gt;</m:t>
                        </m:r>
                      </m:e>
                    </m:rad>
                  </m:oMath>
                </a14:m>
                <a:endParaRPr lang="en-NL" sz="2000" dirty="0">
                  <a:solidFill>
                    <a:srgbClr val="0066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NL" sz="2000" dirty="0">
                    <a:solidFill>
                      <a:srgbClr val="0066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Separation electron pion</a:t>
                </a:r>
              </a:p>
              <a:p>
                <a:r>
                  <a:rPr lang="en-NL" sz="2000" dirty="0">
                    <a:solidFill>
                      <a:srgbClr val="0066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    |&lt;Eloss </a:t>
                </a:r>
                <a:r>
                  <a:rPr lang="en-NL" sz="2000" i="1" dirty="0">
                    <a:solidFill>
                      <a:srgbClr val="0066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</a:t>
                </a:r>
                <a:r>
                  <a:rPr lang="en-NL" sz="2000" dirty="0">
                    <a:solidFill>
                      <a:srgbClr val="0066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&gt; - &lt;Eloss </a:t>
                </a:r>
                <a:r>
                  <a:rPr lang="en-NL" sz="2000" dirty="0">
                    <a:solidFill>
                      <a:srgbClr val="0066FF"/>
                    </a:solidFill>
                    <a:latin typeface="Symbol" pitchFamily="2" charset="2"/>
                    <a:ea typeface="Verdana" panose="020B0604030504040204" pitchFamily="34" charset="0"/>
                    <a:cs typeface="Verdana" panose="020B0604030504040204" pitchFamily="34" charset="0"/>
                  </a:rPr>
                  <a:t>p</a:t>
                </a:r>
                <a:r>
                  <a:rPr lang="en-NL" sz="2000" dirty="0">
                    <a:solidFill>
                      <a:srgbClr val="0066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&gt;| / </a:t>
                </a:r>
                <a:r>
                  <a:rPr lang="en-NL" sz="2000" dirty="0">
                    <a:solidFill>
                      <a:srgbClr val="0066FF"/>
                    </a:solidFill>
                    <a:latin typeface="Symbol" pitchFamily="2" charset="2"/>
                    <a:ea typeface="Verdana" panose="020B0604030504040204" pitchFamily="34" charset="0"/>
                    <a:cs typeface="Verdana" panose="020B0604030504040204" pitchFamily="34" charset="0"/>
                  </a:rPr>
                  <a:t>s </a:t>
                </a:r>
                <a:r>
                  <a:rPr lang="en-NL" sz="2000" baseline="-25000" dirty="0">
                    <a:solidFill>
                      <a:srgbClr val="0066FF"/>
                    </a:solidFill>
                    <a:latin typeface="Symbol" pitchFamily="2" charset="2"/>
                    <a:ea typeface="Verdana" panose="020B0604030504040204" pitchFamily="34" charset="0"/>
                    <a:cs typeface="Verdana" panose="020B0604030504040204" pitchFamily="34" charset="0"/>
                  </a:rPr>
                  <a:t>p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NL" sz="2000" baseline="-25000" dirty="0">
                    <a:solidFill>
                      <a:srgbClr val="0066FF"/>
                    </a:solidFill>
                    <a:latin typeface="Symbol" pitchFamily="2" charset="2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NL" sz="2000" dirty="0">
                    <a:solidFill>
                      <a:srgbClr val="0066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Separation pion kaon</a:t>
                </a:r>
              </a:p>
              <a:p>
                <a:r>
                  <a:rPr lang="en-NL" sz="2000" dirty="0">
                    <a:solidFill>
                      <a:srgbClr val="0066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    |&lt;Eloss </a:t>
                </a:r>
                <a:r>
                  <a:rPr lang="en-NL" sz="2000" dirty="0">
                    <a:solidFill>
                      <a:srgbClr val="0066FF"/>
                    </a:solidFill>
                    <a:latin typeface="Symbol" pitchFamily="2" charset="2"/>
                    <a:ea typeface="Verdana" panose="020B0604030504040204" pitchFamily="34" charset="0"/>
                    <a:cs typeface="Verdana" panose="020B0604030504040204" pitchFamily="34" charset="0"/>
                  </a:rPr>
                  <a:t>p </a:t>
                </a:r>
                <a:r>
                  <a:rPr lang="en-NL" sz="2000" dirty="0">
                    <a:solidFill>
                      <a:srgbClr val="0066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&gt; - &lt;Eloss </a:t>
                </a:r>
                <a:r>
                  <a:rPr lang="en-NL" sz="2000" i="1" dirty="0">
                    <a:solidFill>
                      <a:srgbClr val="0066FF"/>
                    </a:solidFill>
                    <a:latin typeface="Symbol" pitchFamily="2" charset="2"/>
                    <a:ea typeface="Verdana" panose="020B0604030504040204" pitchFamily="34" charset="0"/>
                    <a:cs typeface="Verdana" panose="020B0604030504040204" pitchFamily="34" charset="0"/>
                  </a:rPr>
                  <a:t>K</a:t>
                </a:r>
                <a:r>
                  <a:rPr lang="en-NL" sz="2000" dirty="0">
                    <a:solidFill>
                      <a:srgbClr val="0066FF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&gt;| / </a:t>
                </a:r>
                <a:r>
                  <a:rPr lang="en-NL" sz="2000" dirty="0">
                    <a:solidFill>
                      <a:srgbClr val="0066FF"/>
                    </a:solidFill>
                    <a:latin typeface="Symbol" pitchFamily="2" charset="2"/>
                    <a:ea typeface="Verdana" panose="020B0604030504040204" pitchFamily="34" charset="0"/>
                    <a:cs typeface="Verdana" panose="020B0604030504040204" pitchFamily="34" charset="0"/>
                  </a:rPr>
                  <a:t>s </a:t>
                </a:r>
                <a:r>
                  <a:rPr lang="en-NL" sz="2000" baseline="-25000" dirty="0">
                    <a:solidFill>
                      <a:srgbClr val="0066FF"/>
                    </a:solidFill>
                    <a:latin typeface="Symbol" pitchFamily="2" charset="2"/>
                    <a:ea typeface="Verdana" panose="020B0604030504040204" pitchFamily="34" charset="0"/>
                    <a:cs typeface="Verdana" panose="020B0604030504040204" pitchFamily="34" charset="0"/>
                  </a:rPr>
                  <a:t>p</a:t>
                </a:r>
              </a:p>
              <a:p>
                <a:r>
                  <a:rPr lang="en-NL" sz="2000" baseline="-25000" dirty="0">
                    <a:solidFill>
                      <a:srgbClr val="0066FF"/>
                    </a:solidFill>
                    <a:latin typeface="Symbol" pitchFamily="2" charset="2"/>
                    <a:ea typeface="Verdana" panose="020B0604030504040204" pitchFamily="34" charset="0"/>
                    <a:cs typeface="Verdana" panose="020B0604030504040204" pitchFamily="34" charset="0"/>
                  </a:rPr>
                  <a:t>     </a:t>
                </a:r>
                <a:endParaRPr lang="en-NL" sz="2000" dirty="0">
                  <a:solidFill>
                    <a:srgbClr val="0066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endParaRPr lang="en-NL" sz="2000" dirty="0">
                  <a:solidFill>
                    <a:srgbClr val="0066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F883329-1F52-BA4C-229D-2347B571B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966" y="1931466"/>
                <a:ext cx="5418584" cy="4773936"/>
              </a:xfrm>
              <a:prstGeom prst="rect">
                <a:avLst/>
              </a:prstGeom>
              <a:blipFill>
                <a:blip r:embed="rId8"/>
                <a:stretch>
                  <a:fillRect l="-935" t="-798" r="-2336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93983F02-12B4-6174-519C-1A054914A060}"/>
              </a:ext>
            </a:extLst>
          </p:cNvPr>
          <p:cNvSpPr txBox="1"/>
          <p:nvPr/>
        </p:nvSpPr>
        <p:spPr>
          <a:xfrm>
            <a:off x="1499456" y="230078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ILD Pixel TPC</a:t>
            </a:r>
          </a:p>
        </p:txBody>
      </p:sp>
    </p:spTree>
    <p:extLst>
      <p:ext uri="{BB962C8B-B14F-4D97-AF65-F5344CB8AC3E}">
        <p14:creationId xmlns:p14="http://schemas.microsoft.com/office/powerpoint/2010/main" val="273763476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1CA3B8D-2222-F4B1-AA2B-F3698E0232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96939" y="0"/>
            <a:ext cx="4414762" cy="6858000"/>
          </a:xfrm>
          <a:prstGeom prst="rect">
            <a:avLst/>
          </a:prstGeom>
        </p:spPr>
      </p:pic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363130"/>
            <a:ext cx="6773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 Module Analysis</a:t>
            </a:r>
            <a:endParaRPr lang="nl-NL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D2F96-317E-46E9-8B30-07D6AEAAA013}"/>
              </a:ext>
            </a:extLst>
          </p:cNvPr>
          <p:cNvSpPr txBox="1"/>
          <p:nvPr/>
        </p:nvSpPr>
        <p:spPr>
          <a:xfrm>
            <a:off x="1499456" y="1124744"/>
            <a:ext cx="9955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Pixel TCP dEdx performance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883329-1F52-BA4C-229D-2347B571B407}"/>
              </a:ext>
            </a:extLst>
          </p:cNvPr>
          <p:cNvSpPr txBox="1"/>
          <p:nvPr/>
        </p:nvSpPr>
        <p:spPr>
          <a:xfrm>
            <a:off x="6500966" y="2091620"/>
            <a:ext cx="541858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Separation pion kaon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|&lt;Eloss </a:t>
            </a:r>
            <a:r>
              <a:rPr lang="en-NL" sz="2000" dirty="0">
                <a:solidFill>
                  <a:srgbClr val="0066FF"/>
                </a:solidFill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p </a:t>
            </a: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- &lt;Eloss </a:t>
            </a:r>
            <a:r>
              <a:rPr lang="en-NL" sz="2000" i="1" dirty="0">
                <a:solidFill>
                  <a:srgbClr val="0066FF"/>
                </a:solidFill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&gt;| / </a:t>
            </a:r>
            <a:r>
              <a:rPr lang="en-NL" sz="2000" dirty="0">
                <a:solidFill>
                  <a:srgbClr val="0066FF"/>
                </a:solidFill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s </a:t>
            </a:r>
            <a:r>
              <a:rPr lang="en-NL" sz="2000" baseline="-25000" dirty="0">
                <a:solidFill>
                  <a:srgbClr val="0066FF"/>
                </a:solidFill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L" sz="2000" baseline="-25000" dirty="0">
                <a:solidFill>
                  <a:srgbClr val="0066FF"/>
                </a:solidFill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Separation pion kaon for different cos(theta) values due to the track length dependence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L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cos(theta)=0 till 0.95 the separation lies between the black and red curves. </a:t>
            </a: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above 0.95-0.975 the separation drops till the blue curve.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L" sz="200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Excellent performance </a:t>
            </a:r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L" sz="2000" baseline="-25000" dirty="0">
                <a:solidFill>
                  <a:srgbClr val="0066FF"/>
                </a:solidFill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983F02-12B4-6174-519C-1A054914A060}"/>
              </a:ext>
            </a:extLst>
          </p:cNvPr>
          <p:cNvSpPr txBox="1"/>
          <p:nvPr/>
        </p:nvSpPr>
        <p:spPr>
          <a:xfrm>
            <a:off x="1499456" y="230078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ILD Pixel TPC</a:t>
            </a:r>
          </a:p>
        </p:txBody>
      </p:sp>
    </p:spTree>
    <p:extLst>
      <p:ext uri="{BB962C8B-B14F-4D97-AF65-F5344CB8AC3E}">
        <p14:creationId xmlns:p14="http://schemas.microsoft.com/office/powerpoint/2010/main" val="328764862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9102122</TotalTime>
  <Pages>11</Pages>
  <Words>353</Words>
  <Application>Microsoft Macintosh PowerPoint</Application>
  <PresentationFormat>Widescreen</PresentationFormat>
  <Paragraphs>56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Cambria Math</vt:lpstr>
      <vt:lpstr>Menlo</vt:lpstr>
      <vt:lpstr>Monotype Sorts</vt:lpstr>
      <vt:lpstr>Symbol</vt:lpstr>
      <vt:lpstr>Times New Roman</vt:lpstr>
      <vt:lpstr>Verdana</vt:lpstr>
      <vt:lpstr>Wingdings</vt:lpstr>
      <vt:lpstr>Como</vt:lpstr>
      <vt:lpstr>Pixel TPC testbeam results</vt:lpstr>
      <vt:lpstr> </vt:lpstr>
      <vt:lpstr> </vt:lpstr>
      <vt:lpstr> </vt:lpstr>
      <vt:lpstr> </vt:lpstr>
      <vt:lpstr> </vt:lpstr>
    </vt:vector>
  </TitlesOfParts>
  <Manager/>
  <Company>NIKHEF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gaseous QUAD pixel detector</dc:title>
  <dc:subject/>
  <dc:creator>Peter Kluit </dc:creator>
  <cp:keywords/>
  <dc:description/>
  <cp:lastModifiedBy>Peter Kluit</cp:lastModifiedBy>
  <cp:revision>2486</cp:revision>
  <cp:lastPrinted>2002-02-06T08:01:21Z</cp:lastPrinted>
  <dcterms:created xsi:type="dcterms:W3CDTF">2019-10-28T05:36:17Z</dcterms:created>
  <dcterms:modified xsi:type="dcterms:W3CDTF">2024-01-29T15:01:42Z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