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656" r:id="rId3"/>
    <p:sldId id="657" r:id="rId4"/>
    <p:sldId id="670" r:id="rId5"/>
    <p:sldId id="673" r:id="rId6"/>
    <p:sldId id="671" r:id="rId7"/>
    <p:sldId id="672" r:id="rId8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CCFFFF"/>
    <a:srgbClr val="66FF33"/>
    <a:srgbClr val="FF0000"/>
    <a:srgbClr val="FF6600"/>
    <a:srgbClr val="FFFF00"/>
    <a:srgbClr val="80808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4" autoAdjust="0"/>
    <p:restoredTop sz="95022" autoAdjust="0"/>
  </p:normalViewPr>
  <p:slideViewPr>
    <p:cSldViewPr>
      <p:cViewPr varScale="1">
        <p:scale>
          <a:sx n="112" d="100"/>
          <a:sy n="112" d="100"/>
        </p:scale>
        <p:origin x="392" y="192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0"/>
            <a:r>
              <a:rPr lang="en-GB" noProof="0"/>
              <a:t>Second level</a:t>
            </a:r>
          </a:p>
          <a:p>
            <a:pPr lvl="0"/>
            <a:r>
              <a:rPr lang="en-GB" noProof="0"/>
              <a:t>Third level</a:t>
            </a:r>
          </a:p>
          <a:p>
            <a:pPr lvl="0"/>
            <a:r>
              <a:rPr lang="en-GB" noProof="0"/>
              <a:t>Fourth level</a:t>
            </a:r>
          </a:p>
          <a:p>
            <a:pPr lvl="0"/>
            <a:r>
              <a:rPr lang="en-GB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428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520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837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690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688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505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700" dirty="0">
                <a:solidFill>
                  <a:schemeClr val="bg2"/>
                </a:solidFill>
                <a:latin typeface="Verdana"/>
                <a:cs typeface="Verdana"/>
              </a:rPr>
              <a:t> </a:t>
            </a:r>
            <a:r>
              <a:rPr lang="en-US" altLang="en-US" sz="1200" kern="120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Lepton Collider 8 January 2024</a:t>
            </a:r>
            <a:endParaRPr lang="en-GB" altLang="en-US" sz="900" dirty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7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4" y="711200"/>
            <a:ext cx="2232026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54598" y="836712"/>
            <a:ext cx="7203802" cy="1080120"/>
          </a:xfrm>
        </p:spPr>
        <p:txBody>
          <a:bodyPr anchor="ctr"/>
          <a:lstStyle/>
          <a:p>
            <a:r>
              <a:rPr lang="en-GB" altLang="en-US" sz="3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Pixel TPC </a:t>
            </a:r>
            <a:r>
              <a:rPr lang="en-GB" altLang="en-US" sz="36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testbeam</a:t>
            </a:r>
            <a:r>
              <a:rPr lang="en-GB" altLang="en-US" sz="3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results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26232" y="2647580"/>
            <a:ext cx="4249688" cy="2509612"/>
          </a:xfrm>
        </p:spPr>
        <p:txBody>
          <a:bodyPr/>
          <a:lstStyle/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 err="1">
                <a:latin typeface="Verdana"/>
                <a:cs typeface="Verdana"/>
              </a:rPr>
              <a:t>Yevgen</a:t>
            </a:r>
            <a:r>
              <a:rPr lang="en-GB" altLang="en-US" dirty="0">
                <a:latin typeface="Verdana"/>
                <a:cs typeface="Verdana"/>
              </a:rPr>
              <a:t> </a:t>
            </a:r>
            <a:r>
              <a:rPr lang="en-GB" altLang="en-US" dirty="0" err="1">
                <a:latin typeface="Verdana"/>
                <a:cs typeface="Verdana"/>
              </a:rPr>
              <a:t>Bilevych</a:t>
            </a:r>
            <a:r>
              <a:rPr lang="en-GB" altLang="en-US" dirty="0">
                <a:latin typeface="Verdana"/>
                <a:cs typeface="Verdana"/>
              </a:rPr>
              <a:t>, Klaus </a:t>
            </a:r>
            <a:r>
              <a:rPr lang="en-GB" altLang="en-US" dirty="0" err="1">
                <a:latin typeface="Verdana"/>
                <a:cs typeface="Verdana"/>
              </a:rPr>
              <a:t>Desch</a:t>
            </a:r>
            <a:r>
              <a:rPr lang="en-GB" altLang="en-US" dirty="0">
                <a:latin typeface="Verdana"/>
                <a:cs typeface="Verdana"/>
              </a:rPr>
              <a:t>, Harry van der Graaf, Fred </a:t>
            </a:r>
            <a:r>
              <a:rPr lang="en-GB" altLang="en-US" dirty="0" err="1">
                <a:latin typeface="Verdana"/>
                <a:cs typeface="Verdana"/>
              </a:rPr>
              <a:t>Hartjes</a:t>
            </a:r>
            <a:r>
              <a:rPr lang="en-GB" altLang="en-US" dirty="0">
                <a:latin typeface="Verdana"/>
                <a:cs typeface="Verdana"/>
              </a:rPr>
              <a:t>, Jochen Kaminski, Peter </a:t>
            </a:r>
            <a:r>
              <a:rPr lang="en-GB" altLang="en-US" dirty="0" err="1">
                <a:latin typeface="Verdana"/>
                <a:cs typeface="Verdana"/>
              </a:rPr>
              <a:t>Kluit</a:t>
            </a:r>
            <a:r>
              <a:rPr lang="en-GB" altLang="en-US" dirty="0">
                <a:latin typeface="Verdana"/>
                <a:cs typeface="Verdana"/>
              </a:rPr>
              <a:t>, Naomi van der Kolk,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Cornelis </a:t>
            </a:r>
            <a:r>
              <a:rPr lang="en-GB" altLang="en-US" dirty="0" err="1">
                <a:latin typeface="Verdana"/>
                <a:cs typeface="Verdana"/>
              </a:rPr>
              <a:t>Ligtenberg</a:t>
            </a:r>
            <a:r>
              <a:rPr lang="en-GB" altLang="en-US" dirty="0">
                <a:latin typeface="Verdana"/>
                <a:cs typeface="Verdana"/>
              </a:rPr>
              <a:t>,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Gerhard Raven, and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Jan </a:t>
            </a:r>
            <a:r>
              <a:rPr lang="en-GB" altLang="en-US" dirty="0" err="1">
                <a:latin typeface="Verdana"/>
                <a:cs typeface="Verdana"/>
              </a:rPr>
              <a:t>Timmermans</a:t>
            </a:r>
            <a:endParaRPr lang="en-GB" altLang="en-US" dirty="0">
              <a:latin typeface="Verdana"/>
              <a:cs typeface="Verdana"/>
            </a:endParaRP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/>
              <a:t> 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927350" y="6011864"/>
            <a:ext cx="6597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/>
              <a:buChar char="u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Monotype Sorts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Font typeface="Monotype Sorts"/>
              <a:buChar char="u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1600" dirty="0">
                <a:latin typeface="Verdana"/>
                <a:cs typeface="Verdana"/>
              </a:rPr>
              <a:t>Lepton Collider 8 January 2024 </a:t>
            </a:r>
            <a:endParaRPr lang="en-GB" altLang="en-US" sz="1600" i="1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652463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838200" y="553847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1592" y="5733256"/>
            <a:ext cx="1089024" cy="696976"/>
          </a:xfrm>
          <a:prstGeom prst="rect">
            <a:avLst/>
          </a:prstGeom>
        </p:spPr>
      </p:pic>
      <p:pic>
        <p:nvPicPr>
          <p:cNvPr id="12" name="Afbeelding 6">
            <a:extLst>
              <a:ext uri="{FF2B5EF4-FFF2-40B4-BE49-F238E27FC236}">
                <a16:creationId xmlns:a16="http://schemas.microsoft.com/office/drawing/2014/main" id="{89DD31EB-077E-5144-9133-CFC5CC90E3D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224" t="5416" r="10487" b="5393"/>
          <a:stretch/>
        </p:blipFill>
        <p:spPr>
          <a:xfrm>
            <a:off x="6845282" y="2175806"/>
            <a:ext cx="3285893" cy="26303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A6D5FF-49DB-2B4F-A60A-90C302FA7A7A}"/>
              </a:ext>
            </a:extLst>
          </p:cNvPr>
          <p:cNvSpPr/>
          <p:nvPr/>
        </p:nvSpPr>
        <p:spPr>
          <a:xfrm>
            <a:off x="7543899" y="5033030"/>
            <a:ext cx="2515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latin typeface="Verdana"/>
                <a:cs typeface="Verdana"/>
              </a:rPr>
              <a:t>8 Quad Module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9640C-52B5-EC31-5976-D20DF8AC6953}"/>
              </a:ext>
            </a:extLst>
          </p:cNvPr>
          <p:cNvSpPr txBox="1"/>
          <p:nvPr/>
        </p:nvSpPr>
        <p:spPr>
          <a:xfrm>
            <a:off x="2927350" y="1883029"/>
            <a:ext cx="6097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Circle analysis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Circle finding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883329-1F52-BA4C-229D-2347B571B407}"/>
              </a:ext>
            </a:extLst>
          </p:cNvPr>
          <p:cNvSpPr txBox="1"/>
          <p:nvPr/>
        </p:nvSpPr>
        <p:spPr>
          <a:xfrm>
            <a:off x="1083598" y="2131109"/>
            <a:ext cx="1057500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order to demonstrate that a GridPix has a hit resolution independent of the incident angle, I thought of using circular tracks.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took data with small incident angles plus min 10 degrees; in a circle one will have 2 pi incident angles.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get a (part of a) circle the one needs a B field. Not that the electrons from the beam go “straight” and we need to look for lower momentum electrons in the event.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 we took the B=1 data for run 6969 p = 6 GeV beam.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started with coding a Hough transform for a circle; the most difficult part is not the circle fit, but finding the circle(s)  </a:t>
            </a:r>
          </a:p>
        </p:txBody>
      </p:sp>
    </p:spTree>
    <p:extLst>
      <p:ext uri="{BB962C8B-B14F-4D97-AF65-F5344CB8AC3E}">
        <p14:creationId xmlns:p14="http://schemas.microsoft.com/office/powerpoint/2010/main" val="205665111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53870A3-EB4A-92E3-7836-132905E2E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22869" y="766191"/>
            <a:ext cx="961093" cy="2977812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Circle finding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38E65C-51C1-1303-DEAB-6FCBAE6B0E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1861" y="-645731"/>
            <a:ext cx="221342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FA1585-857A-778F-9FD0-82E165B644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1861" y="1603974"/>
            <a:ext cx="2213429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2D1114-229D-9A2B-440C-97CC54AC9E02}"/>
              </a:ext>
            </a:extLst>
          </p:cNvPr>
          <p:cNvSpPr txBox="1"/>
          <p:nvPr/>
        </p:nvSpPr>
        <p:spPr>
          <a:xfrm>
            <a:off x="479376" y="1649120"/>
            <a:ext cx="2339008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 center should lie in the plane</a:t>
            </a:r>
          </a:p>
          <a:p>
            <a:endParaRPr lang="en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make combinations with hits other tracks and “invent” a circular pattern</a:t>
            </a:r>
          </a:p>
          <a:p>
            <a:endParaRPr lang="en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Pattern f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inding gets disturbed by large hit bursts</a:t>
            </a: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AAAF7-D386-125F-72EF-59DC9E9FB8CA}"/>
              </a:ext>
            </a:extLst>
          </p:cNvPr>
          <p:cNvSpPr txBox="1"/>
          <p:nvPr/>
        </p:nvSpPr>
        <p:spPr>
          <a:xfrm>
            <a:off x="9512150" y="2968195"/>
            <a:ext cx="29778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R = 1024 pixels</a:t>
            </a:r>
          </a:p>
          <a:p>
            <a:r>
              <a:rPr lang="en-GB" dirty="0"/>
              <a:t>p</a:t>
            </a:r>
            <a:r>
              <a:rPr lang="en-NL" dirty="0"/>
              <a:t> = 8.45 MeV/c</a:t>
            </a:r>
          </a:p>
          <a:p>
            <a:r>
              <a:rPr lang="en-NL" dirty="0"/>
              <a:t>R = 121 pixels </a:t>
            </a:r>
          </a:p>
          <a:p>
            <a:r>
              <a:rPr lang="en-GB" dirty="0"/>
              <a:t>p = 1 MeV/c</a:t>
            </a:r>
            <a:r>
              <a:rPr lang="en-NL" dirty="0"/>
              <a:t> </a:t>
            </a:r>
          </a:p>
          <a:p>
            <a:r>
              <a:rPr lang="en-NL" dirty="0"/>
              <a:t>R = 25 pixels</a:t>
            </a:r>
          </a:p>
          <a:p>
            <a:r>
              <a:rPr lang="en-GB" dirty="0"/>
              <a:t>p</a:t>
            </a:r>
            <a:r>
              <a:rPr lang="en-NL" dirty="0"/>
              <a:t> = 206 keV/c</a:t>
            </a:r>
          </a:p>
        </p:txBody>
      </p:sp>
    </p:spTree>
    <p:extLst>
      <p:ext uri="{BB962C8B-B14F-4D97-AF65-F5344CB8AC3E}">
        <p14:creationId xmlns:p14="http://schemas.microsoft.com/office/powerpoint/2010/main" val="385187031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69E7E8-4E59-30DF-E214-BD6A5F171AE2}"/>
                  </a:ext>
                </a:extLst>
              </p:cNvPr>
              <p:cNvSpPr txBox="1"/>
              <p:nvPr/>
            </p:nvSpPr>
            <p:spPr>
              <a:xfrm>
                <a:off x="2207568" y="1393850"/>
                <a:ext cx="9217024" cy="4406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Multiple scattering for low momentum tracks</a:t>
                </a:r>
              </a:p>
              <a:p>
                <a:endParaRPr lang="en-GB" sz="20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Calculations for p = 1 MeV </a:t>
                </a: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(radius 121 pixels  Circle L(</a:t>
                </a:r>
                <a:r>
                  <a:rPr lang="en-GB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ength</a:t>
                </a: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)  4.179 cm)</a:t>
                </a:r>
                <a:endParaRPr lang="en-GB" sz="2000" baseline="300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endParaRPr lang="en-GB" sz="20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Multiple scattering: p = 1 MeV for 10 cm of track length</a:t>
                </a: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X</a:t>
                </a:r>
                <a:r>
                  <a:rPr lang="en-GB" sz="2000" baseline="-25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</a:t>
                </a: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Ar</a:t>
                </a: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gas = 14 000 cm</a:t>
                </a: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Measurements are at dL = 100 </a:t>
                </a:r>
                <a:r>
                  <a:rPr lang="en-GB" sz="20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 (100 hits/cm)</a:t>
                </a: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GB" sz="20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q</a:t>
                </a:r>
                <a:r>
                  <a:rPr lang="en-GB" sz="2000" baseline="-250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0  </a:t>
                </a:r>
                <a:r>
                  <a:rPr lang="en-GB" sz="20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= 13.6 </a:t>
                </a: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MeV/p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dL</m:t>
                    </m:r>
                  </m:oMath>
                </a14:m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/X</a:t>
                </a:r>
                <a:r>
                  <a:rPr lang="en-GB" sz="2000" baseline="-25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</a:t>
                </a: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 0.115</a:t>
                </a: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s</a:t>
                </a:r>
                <a:r>
                  <a:rPr lang="en-GB" sz="2000" baseline="-25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xy</a:t>
                </a:r>
                <a:r>
                  <a:rPr lang="en-GB" sz="2000" baseline="-25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</a:t>
                </a: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</a:t>
                </a:r>
                <a:r>
                  <a:rPr lang="en-GB" sz="20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q</a:t>
                </a:r>
                <a:r>
                  <a:rPr lang="en-GB" sz="2000" baseline="-250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0</a:t>
                </a:r>
                <a:r>
                  <a:rPr lang="en-GB" sz="20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  </a:t>
                </a: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dL /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√</m:t>
                    </m:r>
                    <m:r>
                      <a:rPr lang="en-US" sz="20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3</m:t>
                    </m:r>
                  </m:oMath>
                </a14:m>
                <a:r>
                  <a:rPr lang="en-GB" sz="2000" baseline="-250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  </a:t>
                </a:r>
                <a:endParaRPr lang="en-GB" sz="20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endParaRPr lang="en-GB" sz="2000" baseline="-250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Wrote a simulation to generate points a long the track and apply multiple scattering and perform a linear fit (SL track propagator).</a:t>
                </a: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Residuals are then calculated. </a:t>
                </a:r>
                <a:endParaRPr lang="en-GB" sz="1400" dirty="0">
                  <a:solidFill>
                    <a:srgbClr val="000000"/>
                  </a:solidFill>
                  <a:effectLst/>
                  <a:latin typeface="Menlo" panose="020B0609030804020204" pitchFamily="49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69E7E8-4E59-30DF-E214-BD6A5F171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8" y="1393850"/>
                <a:ext cx="9217024" cy="4406206"/>
              </a:xfrm>
              <a:prstGeom prst="rect">
                <a:avLst/>
              </a:prstGeom>
              <a:blipFill>
                <a:blip r:embed="rId7"/>
                <a:stretch>
                  <a:fillRect l="-688" t="-862" b="-143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03135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69E7E8-4E59-30DF-E214-BD6A5F171AE2}"/>
              </a:ext>
            </a:extLst>
          </p:cNvPr>
          <p:cNvSpPr txBox="1"/>
          <p:nvPr/>
        </p:nvSpPr>
        <p:spPr>
          <a:xfrm>
            <a:off x="1487488" y="1634976"/>
            <a:ext cx="921702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Multiple scattering for low momentum tracks</a:t>
            </a:r>
          </a:p>
          <a:p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rms of the residual distribution is:</a:t>
            </a:r>
          </a:p>
          <a:p>
            <a:r>
              <a:rPr lang="en-GB" sz="2000" dirty="0" err="1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GB" sz="2000" baseline="-25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</a:t>
            </a:r>
            <a:r>
              <a:rPr lang="en-GB" sz="20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1025 </a:t>
            </a:r>
            <a:r>
              <a:rPr lang="en-GB" sz="20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m/ p/p</a:t>
            </a:r>
            <a:r>
              <a:rPr lang="en-GB" sz="2000" baseline="-250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0 </a:t>
            </a:r>
            <a:r>
              <a:rPr lang="en-GB" sz="20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  (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L/L</a:t>
            </a:r>
            <a:r>
              <a:rPr lang="en-GB" sz="20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GB" sz="2000" baseline="30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1.5</a:t>
            </a:r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p</a:t>
            </a:r>
            <a:r>
              <a:rPr lang="en-GB" sz="18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 1 MeV/c  L</a:t>
            </a:r>
            <a:r>
              <a:rPr lang="en-GB" sz="18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10 cm</a:t>
            </a: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rms depends on the track length. </a:t>
            </a:r>
          </a:p>
          <a:p>
            <a:endParaRPr lang="en-GB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 that for the 5 an 6 GeV data the </a:t>
            </a:r>
            <a:r>
              <a:rPr lang="en-GB" sz="18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 be less than 1 </a:t>
            </a:r>
            <a:r>
              <a:rPr lang="en-GB" sz="18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 at very low momenta &lt; 100 MeV/c</a:t>
            </a: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becomes relevant</a:t>
            </a:r>
          </a:p>
          <a:p>
            <a:endParaRPr lang="en-GB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can do a better fit by allowing </a:t>
            </a:r>
            <a:r>
              <a:rPr lang="en-GB" sz="18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between </a:t>
            </a: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hits e.g. with the GBL package (not done here). </a:t>
            </a: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1800" baseline="30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872B3-F968-B694-FA27-C5C6F69878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05462" y="1521317"/>
            <a:ext cx="3041759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1754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ADF653-8526-BD7D-BD3B-E2DA5B773D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5131" y="200781"/>
            <a:ext cx="441476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2BF21C-2EF1-E733-9257-12A88EE3F65E}"/>
              </a:ext>
            </a:extLst>
          </p:cNvPr>
          <p:cNvSpPr txBox="1"/>
          <p:nvPr/>
        </p:nvSpPr>
        <p:spPr>
          <a:xfrm>
            <a:off x="7083752" y="4454541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 = 1 MeV</a:t>
            </a:r>
            <a:endParaRPr lang="en-N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E6CC90-64BA-4097-7AB6-F8EC9F72A328}"/>
              </a:ext>
            </a:extLst>
          </p:cNvPr>
          <p:cNvSpPr txBox="1"/>
          <p:nvPr/>
        </p:nvSpPr>
        <p:spPr>
          <a:xfrm>
            <a:off x="2999656" y="2747734"/>
            <a:ext cx="66408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 = 200 keV </a:t>
            </a:r>
            <a:endParaRPr lang="en-N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1197BC-5623-7470-9FAF-97EE5CB5FA9F}"/>
              </a:ext>
            </a:extLst>
          </p:cNvPr>
          <p:cNvSpPr txBox="1"/>
          <p:nvPr/>
        </p:nvSpPr>
        <p:spPr>
          <a:xfrm>
            <a:off x="8219833" y="2908640"/>
            <a:ext cx="40225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 for momenta below 0.5 MeV/c the energy loss start to explode</a:t>
            </a:r>
          </a:p>
        </p:txBody>
      </p:sp>
    </p:spTree>
    <p:extLst>
      <p:ext uri="{BB962C8B-B14F-4D97-AF65-F5344CB8AC3E}">
        <p14:creationId xmlns:p14="http://schemas.microsoft.com/office/powerpoint/2010/main" val="200233267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69E7E8-4E59-30DF-E214-BD6A5F171AE2}"/>
              </a:ext>
            </a:extLst>
          </p:cNvPr>
          <p:cNvSpPr txBox="1"/>
          <p:nvPr/>
        </p:nvSpPr>
        <p:spPr>
          <a:xfrm>
            <a:off x="2137688" y="1666096"/>
            <a:ext cx="92170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Code: /Users/</a:t>
            </a:r>
            <a:r>
              <a:rPr lang="en-GB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peterkluit</a:t>
            </a:r>
            <a:r>
              <a:rPr lang="en-GB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/Desktop/DESY </a:t>
            </a:r>
            <a:r>
              <a:rPr lang="en-GB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testbeam</a:t>
            </a:r>
            <a:r>
              <a:rPr lang="en-GB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cicle</a:t>
            </a:r>
            <a:r>
              <a:rPr lang="en-GB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plotCircle.C</a:t>
            </a:r>
            <a:endParaRPr lang="en-GB" sz="1600" dirty="0">
              <a:solidFill>
                <a:srgbClr val="000000"/>
              </a:solidFill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input </a:t>
            </a:r>
            <a:r>
              <a:rPr lang="en-GB" sz="1600" dirty="0" err="1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ntuple</a:t>
            </a:r>
            <a:r>
              <a:rPr lang="en-GB" sz="1600" dirty="0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GB" sz="16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SummaryCircleRun006969_v1.root</a:t>
            </a:r>
          </a:p>
          <a:p>
            <a:r>
              <a:rPr lang="en-GB" sz="11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endParaRPr lang="en-GB" sz="11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endParaRPr lang="en-NL" sz="18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9147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9103327</TotalTime>
  <Pages>11</Pages>
  <Words>534</Words>
  <Application>Microsoft Macintosh PowerPoint</Application>
  <PresentationFormat>Widescreen</PresentationFormat>
  <Paragraphs>75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Cambria Math</vt:lpstr>
      <vt:lpstr>Menlo</vt:lpstr>
      <vt:lpstr>Monotype Sorts</vt:lpstr>
      <vt:lpstr>Symbol</vt:lpstr>
      <vt:lpstr>Times New Roman</vt:lpstr>
      <vt:lpstr>Verdana</vt:lpstr>
      <vt:lpstr>Wingdings</vt:lpstr>
      <vt:lpstr>Como</vt:lpstr>
      <vt:lpstr>Pixel TPC testbeam results</vt:lpstr>
      <vt:lpstr> </vt:lpstr>
      <vt:lpstr> </vt:lpstr>
      <vt:lpstr> </vt:lpstr>
      <vt:lpstr> </vt:lpstr>
      <vt:lpstr> </vt:lpstr>
      <vt:lpstr> </vt:lpstr>
    </vt:vector>
  </TitlesOfParts>
  <Manager/>
  <Company>NIKHEF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gaseous QUAD pixel detector</dc:title>
  <dc:subject/>
  <dc:creator>Peter Kluit </dc:creator>
  <cp:keywords/>
  <dc:description/>
  <cp:lastModifiedBy>Peter Kluit</cp:lastModifiedBy>
  <cp:revision>2485</cp:revision>
  <cp:lastPrinted>2002-02-06T08:01:21Z</cp:lastPrinted>
  <dcterms:created xsi:type="dcterms:W3CDTF">2019-10-28T05:36:17Z</dcterms:created>
  <dcterms:modified xsi:type="dcterms:W3CDTF">2024-01-28T09:55:28Z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