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63" r:id="rId3"/>
    <p:sldId id="664" r:id="rId4"/>
    <p:sldId id="659" r:id="rId5"/>
    <p:sldId id="665" r:id="rId6"/>
    <p:sldId id="666" r:id="rId7"/>
    <p:sldId id="660" r:id="rId8"/>
    <p:sldId id="673" r:id="rId9"/>
    <p:sldId id="661" r:id="rId10"/>
    <p:sldId id="668" r:id="rId11"/>
    <p:sldId id="672" r:id="rId12"/>
    <p:sldId id="662" r:id="rId13"/>
    <p:sldId id="669" r:id="rId14"/>
    <p:sldId id="671" r:id="rId15"/>
    <p:sldId id="667" r:id="rId16"/>
    <p:sldId id="670" r:id="rId17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FFFF"/>
    <a:srgbClr val="66FF33"/>
    <a:srgbClr val="FF0000"/>
    <a:srgbClr val="FF6600"/>
    <a:srgbClr val="FFFF00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 autoAdjust="0"/>
    <p:restoredTop sz="95022" autoAdjust="0"/>
  </p:normalViewPr>
  <p:slideViewPr>
    <p:cSldViewPr>
      <p:cViewPr varScale="1">
        <p:scale>
          <a:sx n="112" d="100"/>
          <a:sy n="112" d="100"/>
        </p:scale>
        <p:origin x="392" y="19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73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067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4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160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191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849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83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2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80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90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38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79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969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0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29 January 2024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</a:t>
            </a:r>
            <a:r>
              <a:rPr lang="en-US" sz="1600">
                <a:latin typeface="Verdana"/>
                <a:cs typeface="Verdana"/>
              </a:rPr>
              <a:t>Collider 29 </a:t>
            </a:r>
            <a:r>
              <a:rPr lang="en-US" sz="1600" dirty="0">
                <a:latin typeface="Verdana"/>
                <a:cs typeface="Verdana"/>
              </a:rPr>
              <a:t>January 2024 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640C-52B5-EC31-5976-D20DF8AC6953}"/>
              </a:ext>
            </a:extLst>
          </p:cNvPr>
          <p:cNvSpPr txBox="1"/>
          <p:nvPr/>
        </p:nvSpPr>
        <p:spPr>
          <a:xfrm>
            <a:off x="2927350" y="1883029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3431704" y="1959223"/>
            <a:ext cx="7416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adius90: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radius in which 90% of hits are found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767408" y="2531079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Conclude:</a:t>
            </a: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radius90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slight increase for large bursts (max 40) pixels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498E3-B0BD-91F6-3452-6241C4E3D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8640" y="946153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8007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3431704" y="1959223"/>
            <a:ext cx="7416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adius90: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radius in which 90% of hits are found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1104900" y="39754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= 0 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59912-027C-B349-0D12-A387ACD7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1248" y="934104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3847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4390584" y="1959223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time  with nr of hit cuts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767408" y="1977802"/>
            <a:ext cx="298679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time varies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goes from 10-100 nsec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(600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to 6 mm)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Hit density in a burst is 3180 hits /3.14*50*50 pixels = 0.4 per pixel. 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 hit density is 1, because after one hit the pixel is dead for 475 ns. </a:t>
            </a:r>
            <a:endParaRPr lang="en-NL" sz="1800" dirty="0">
              <a:solidFill>
                <a:srgbClr val="0066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26F8F-9428-2906-5EE2-DE6376410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8247" y="659303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5318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4181736" y="2120151"/>
            <a:ext cx="727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time90 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in which 90% of hits are found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623392" y="2680793"/>
            <a:ext cx="29867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varies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goes from 0-200 nsec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to 12 mm) </a:t>
            </a:r>
          </a:p>
          <a:p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low multiplicities shorter “tracks”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iffusion peak time90&lt;20 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E91CF-D5A9-CF69-0C48-69DF0EFBF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9807" y="787475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3396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4181736" y="2120151"/>
            <a:ext cx="727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time90 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in which 90% of hits are found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245593" y="3156720"/>
            <a:ext cx="3474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= 0 T</a:t>
            </a:r>
          </a:p>
          <a:p>
            <a:pPr algn="ctr"/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uch reduced tails wrt B=1 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FB860-0BC5-EF8B-B924-612A98800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4008" y="966837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6630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4253744" y="1902044"/>
            <a:ext cx="72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over Threshold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nr of hit cuts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582425" y="2363709"/>
            <a:ext cx="2986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bit higher for high multiplicity burst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Difference mean &lt;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is ~15%</a:t>
            </a:r>
            <a:endParaRPr lang="en-NL" sz="1800" dirty="0">
              <a:solidFill>
                <a:srgbClr val="0066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A1693-38D6-B78B-5BE1-3C1353CC2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3264" y="719900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861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fitting and large hit bursts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69E7E8-4E59-30DF-E214-BD6A5F171AE2}"/>
                  </a:ext>
                </a:extLst>
              </p:cNvPr>
              <p:cNvSpPr txBox="1"/>
              <p:nvPr/>
            </p:nvSpPr>
            <p:spPr>
              <a:xfrm>
                <a:off x="1344612" y="2060848"/>
                <a:ext cx="9217024" cy="4593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tracking this means that it is important to cut tightly around the residuals in 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xy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z. In particular the cut in z reduces the impact of bursts in the B=1T data. In the B=0 T data the reduction is much smaller.</a:t>
                </a:r>
              </a:p>
              <a:p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Still after say 3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cuts in 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xy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z the burst will contribute locally to the resolution: 6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d0,z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</m:oMath>
                </a14:m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(12) = 1.73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d0,z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stead of with 1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d0,</a:t>
                </a:r>
                <a:r>
                  <a:rPr lang="en-GB" sz="2000" baseline="-2500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</a:t>
                </a:r>
                <a:r>
                  <a:rPr lang="en-GB" sz="200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This means that a better track fit can be performed by down weighting the burst events with 0.58. </a:t>
                </a:r>
              </a:p>
              <a:p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14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Code: /Users/</a:t>
                </a:r>
                <a:r>
                  <a:rPr lang="en-GB" sz="1600" dirty="0" err="1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peterkluit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/Desktop/DESY </a:t>
                </a:r>
                <a:r>
                  <a:rPr lang="en-GB" sz="1600" dirty="0" err="1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testbeam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/delta/</a:t>
                </a:r>
                <a:r>
                  <a:rPr lang="en-GB" sz="1600" dirty="0" err="1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plotDelta.C</a:t>
                </a:r>
                <a:endParaRPr lang="en-GB" sz="1600" dirty="0">
                  <a:solidFill>
                    <a:srgbClr val="000000"/>
                  </a:solidFill>
                  <a:effectLst/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  <a:p>
                <a:r>
                  <a:rPr lang="en-GB" sz="1600" dirty="0">
                    <a:solidFill>
                      <a:srgbClr val="000000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        B=1 input </a:t>
                </a:r>
                <a:r>
                  <a:rPr lang="en-GB" sz="1600" dirty="0" err="1">
                    <a:solidFill>
                      <a:srgbClr val="000000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ntuple</a:t>
                </a:r>
                <a:r>
                  <a:rPr lang="en-GB" sz="1600" dirty="0">
                    <a:solidFill>
                      <a:srgbClr val="000000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: 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SummaryDeltaRun006969_v1.root</a:t>
                </a:r>
              </a:p>
              <a:p>
                <a:r>
                  <a:rPr lang="en-GB" sz="1600" dirty="0">
                    <a:solidFill>
                      <a:srgbClr val="000000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        B=0 input </a:t>
                </a:r>
                <a:r>
                  <a:rPr lang="en-GB" sz="1600" dirty="0" err="1">
                    <a:solidFill>
                      <a:srgbClr val="000000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ntuple</a:t>
                </a:r>
                <a:r>
                  <a:rPr lang="en-GB" sz="1600" dirty="0">
                    <a:solidFill>
                      <a:srgbClr val="000000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: 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SummaryDeltaRun006916_v1.root</a:t>
                </a:r>
              </a:p>
              <a:p>
                <a:r>
                  <a:rPr lang="en-GB" sz="11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</a:t>
                </a:r>
                <a:endParaRPr lang="en-GB" sz="110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  <a:p>
                <a:endParaRPr lang="en-GB" sz="140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  <a:p>
                <a:endParaRPr lang="en-NL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69E7E8-4E59-30DF-E214-BD6A5F171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12" y="2060848"/>
                <a:ext cx="9217024" cy="4593502"/>
              </a:xfrm>
              <a:prstGeom prst="rect">
                <a:avLst/>
              </a:prstGeom>
              <a:blipFill>
                <a:blip r:embed="rId7"/>
                <a:stretch>
                  <a:fillRect l="-826" t="-82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3135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A74AB1-91AD-8C22-64A7-C0FA84617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6470" y="1246151"/>
            <a:ext cx="2438992" cy="7556875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883329-1F52-BA4C-229D-2347B571B407}"/>
                  </a:ext>
                </a:extLst>
              </p:cNvPr>
              <p:cNvSpPr txBox="1"/>
              <p:nvPr/>
            </p:nvSpPr>
            <p:spPr>
              <a:xfrm>
                <a:off x="1083598" y="1745521"/>
                <a:ext cx="10575002" cy="1962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It is interesting to study the large hit bursts, where in a location many hits are detected.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this pattern recognition was written: looking in a radius of 25 pixels for burtst of hits. For large bursts this radius is increased by a factor </a:t>
                </a:r>
                <a14:m>
                  <m:oMath xmlns:m="http://schemas.openxmlformats.org/officeDocument/2006/math">
                    <m:r>
                      <a:rPr lang="en-NL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(N/400) and maximally 2. For the largest burst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3180 hits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radius is 50 pixels.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Here a large burst 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463 hits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the many circles event 2: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883329-1F52-BA4C-229D-2347B571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98" y="1745521"/>
                <a:ext cx="10575002" cy="1962012"/>
              </a:xfrm>
              <a:prstGeom prst="rect">
                <a:avLst/>
              </a:prstGeom>
              <a:blipFill>
                <a:blip r:embed="rId8"/>
                <a:stretch>
                  <a:fillRect l="-480" t="-1935" b="-51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3E6B0F-70AE-F47F-D476-421610F65653}"/>
              </a:ext>
            </a:extLst>
          </p:cNvPr>
          <p:cNvCxnSpPr>
            <a:cxnSpLocks/>
          </p:cNvCxnSpPr>
          <p:nvPr/>
        </p:nvCxnSpPr>
        <p:spPr bwMode="auto">
          <a:xfrm>
            <a:off x="4439816" y="3707533"/>
            <a:ext cx="141729" cy="101441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439390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083598" y="1916832"/>
            <a:ext cx="10575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event 2 with 463 hits: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E3B737-AAF0-BB0B-7E27-8ACF997B4DED}"/>
              </a:ext>
            </a:extLst>
          </p:cNvPr>
          <p:cNvSpPr txBox="1"/>
          <p:nvPr/>
        </p:nvSpPr>
        <p:spPr>
          <a:xfrm>
            <a:off x="8107338" y="2766407"/>
            <a:ext cx="41044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ming cuts 100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50 nsec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L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Variables characterize the burst: nhits, rms xy, rms t with a 200 or 100 nsec cut.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405FA-2520-1508-B70D-93392C884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5384" y="647209"/>
            <a:ext cx="3314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0404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050387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F6A9F-0914-C9F6-CB23-8673801031FB}"/>
              </a:ext>
            </a:extLst>
          </p:cNvPr>
          <p:cNvSpPr txBox="1"/>
          <p:nvPr/>
        </p:nvSpPr>
        <p:spPr>
          <a:xfrm>
            <a:off x="7965077" y="2021939"/>
            <a:ext cx="31628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42 with a burst of 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1066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hits 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76133-98C9-C397-4118-20B2CF169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3529" y="-813181"/>
            <a:ext cx="221342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FE758-E530-12D6-80B5-0EC5DD1E26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2485" y="1753985"/>
            <a:ext cx="3314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682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050387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F6A9F-0914-C9F6-CB23-8673801031FB}"/>
              </a:ext>
            </a:extLst>
          </p:cNvPr>
          <p:cNvSpPr txBox="1"/>
          <p:nvPr/>
        </p:nvSpPr>
        <p:spPr>
          <a:xfrm>
            <a:off x="7965077" y="2021939"/>
            <a:ext cx="31628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99 with a burst of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909 hits </a:t>
            </a:r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6DCC9-1700-2C93-298E-F7A203BD25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0888" y="1771953"/>
            <a:ext cx="331409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F4B54-BFE8-82B5-978A-D2A26F968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3561" y="-807558"/>
            <a:ext cx="221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3743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050387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F6A9F-0914-C9F6-CB23-8673801031FB}"/>
              </a:ext>
            </a:extLst>
          </p:cNvPr>
          <p:cNvSpPr txBox="1"/>
          <p:nvPr/>
        </p:nvSpPr>
        <p:spPr>
          <a:xfrm>
            <a:off x="7249816" y="2158860"/>
            <a:ext cx="4866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5899 with 3180 hits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FD6D2-A469-69C7-355C-ABD62C23F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1848" y="1771953"/>
            <a:ext cx="3314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A709F8-BF1F-A315-22EC-E98BC0AB8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2286" y="-808475"/>
            <a:ext cx="221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789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8C5F703-A55C-0785-65B3-09E882B8F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4473" y="969984"/>
            <a:ext cx="328990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5038DE-173C-6B59-0CBF-6C9B34386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039" y="2008802"/>
            <a:ext cx="3404034" cy="3541445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076665" y="1709192"/>
            <a:ext cx="10575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B=1 T p= 6GeV run 6969 ~ 8000 triggers (events)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3D422-49AB-C8E6-9C87-C1BE7FE87131}"/>
              </a:ext>
            </a:extLst>
          </p:cNvPr>
          <p:cNvSpPr txBox="1"/>
          <p:nvPr/>
        </p:nvSpPr>
        <p:spPr>
          <a:xfrm>
            <a:off x="8976320" y="404492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or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79F3C-903D-0EAA-EA5F-11207737BCE0}"/>
              </a:ext>
            </a:extLst>
          </p:cNvPr>
          <p:cNvSpPr txBox="1"/>
          <p:nvPr/>
        </p:nvSpPr>
        <p:spPr>
          <a:xfrm>
            <a:off x="5375919" y="2490054"/>
            <a:ext cx="55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d0                         rms 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E3B737-AAF0-BB0B-7E27-8ACF997B4DED}"/>
              </a:ext>
            </a:extLst>
          </p:cNvPr>
          <p:cNvSpPr txBox="1"/>
          <p:nvPr/>
        </p:nvSpPr>
        <p:spPr>
          <a:xfrm>
            <a:off x="1347243" y="2743756"/>
            <a:ext cx="2228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largest burst has 3180 hits</a:t>
            </a:r>
            <a:endParaRPr kumimoji="0" lang="en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851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D60CE-84AA-CD76-97EF-4419C01D6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641" y="2111067"/>
            <a:ext cx="3455917" cy="359542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076665" y="1709192"/>
            <a:ext cx="10575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B=0 T p= 6 GeV run 69169 ~ 20k triggers (events)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3D422-49AB-C8E6-9C87-C1BE7FE87131}"/>
              </a:ext>
            </a:extLst>
          </p:cNvPr>
          <p:cNvSpPr txBox="1"/>
          <p:nvPr/>
        </p:nvSpPr>
        <p:spPr>
          <a:xfrm>
            <a:off x="8976320" y="404492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or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79F3C-903D-0EAA-EA5F-11207737BCE0}"/>
              </a:ext>
            </a:extLst>
          </p:cNvPr>
          <p:cNvSpPr txBox="1"/>
          <p:nvPr/>
        </p:nvSpPr>
        <p:spPr>
          <a:xfrm>
            <a:off x="5375919" y="2490054"/>
            <a:ext cx="55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d0                         rms 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FC9288-1523-01CE-4308-CFBCC281C0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2096" y="1336600"/>
            <a:ext cx="2936200" cy="61206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79428C-E867-A04B-575D-296E7B147F27}"/>
              </a:ext>
            </a:extLst>
          </p:cNvPr>
          <p:cNvSpPr txBox="1"/>
          <p:nvPr/>
        </p:nvSpPr>
        <p:spPr>
          <a:xfrm>
            <a:off x="2279576" y="2796415"/>
            <a:ext cx="1263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</a:t>
            </a:r>
            <a:endParaRPr lang="en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D38CEF-F6C2-1F5F-DCC3-C918AB2900F4}"/>
              </a:ext>
            </a:extLst>
          </p:cNvPr>
          <p:cNvSpPr txBox="1"/>
          <p:nvPr/>
        </p:nvSpPr>
        <p:spPr>
          <a:xfrm>
            <a:off x="2508135" y="5842161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uch reduced tails wrt B=1 T </a:t>
            </a:r>
          </a:p>
        </p:txBody>
      </p:sp>
    </p:spTree>
    <p:extLst>
      <p:ext uri="{BB962C8B-B14F-4D97-AF65-F5344CB8AC3E}">
        <p14:creationId xmlns:p14="http://schemas.microsoft.com/office/powerpoint/2010/main" val="73432050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4390584" y="1959223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d0  with nr of hit cuts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767408" y="2531079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d0: slight increase for large bursts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(could be due to R cut)</a:t>
            </a:r>
            <a:endParaRPr lang="en-NL" sz="2000" dirty="0">
              <a:solidFill>
                <a:srgbClr val="0066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AAA26-5175-33D3-6459-1D3E5D990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2048" y="793516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3426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9102052</TotalTime>
  <Pages>11</Pages>
  <Words>761</Words>
  <Application>Microsoft Macintosh PowerPoint</Application>
  <PresentationFormat>Widescreen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Cambria Math</vt:lpstr>
      <vt:lpstr>Menlo</vt:lpstr>
      <vt:lpstr>Monotype Sorts</vt:lpstr>
      <vt:lpstr>Symbol</vt:lpstr>
      <vt:lpstr>Times New Roman</vt:lpstr>
      <vt:lpstr>Verdana</vt:lpstr>
      <vt:lpstr>Wingdings</vt:lpstr>
      <vt:lpstr>Como</vt:lpstr>
      <vt:lpstr>Pixel TPC testbeam results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2480</cp:revision>
  <cp:lastPrinted>2002-02-06T08:01:21Z</cp:lastPrinted>
  <dcterms:created xsi:type="dcterms:W3CDTF">2019-10-28T05:36:17Z</dcterms:created>
  <dcterms:modified xsi:type="dcterms:W3CDTF">2024-01-26T11:14:28Z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