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395" r:id="rId2"/>
    <p:sldId id="290" r:id="rId3"/>
    <p:sldId id="282" r:id="rId4"/>
    <p:sldId id="303" r:id="rId5"/>
    <p:sldId id="284" r:id="rId6"/>
    <p:sldId id="302" r:id="rId7"/>
    <p:sldId id="389" r:id="rId8"/>
    <p:sldId id="390" r:id="rId9"/>
    <p:sldId id="391" r:id="rId10"/>
    <p:sldId id="384" r:id="rId11"/>
    <p:sldId id="304" r:id="rId12"/>
    <p:sldId id="386" r:id="rId13"/>
    <p:sldId id="387" r:id="rId14"/>
    <p:sldId id="305" r:id="rId15"/>
    <p:sldId id="388" r:id="rId16"/>
    <p:sldId id="383" r:id="rId17"/>
    <p:sldId id="385" r:id="rId18"/>
    <p:sldId id="393" r:id="rId19"/>
    <p:sldId id="293" r:id="rId20"/>
    <p:sldId id="377" r:id="rId21"/>
    <p:sldId id="264" r:id="rId22"/>
    <p:sldId id="394" r:id="rId23"/>
    <p:sldId id="366" r:id="rId24"/>
    <p:sldId id="277" r:id="rId25"/>
    <p:sldId id="375" r:id="rId26"/>
    <p:sldId id="292" r:id="rId27"/>
    <p:sldId id="367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3CC"/>
    <a:srgbClr val="0000FF"/>
    <a:srgbClr val="00FF00"/>
    <a:srgbClr val="9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63"/>
    <p:restoredTop sz="96281"/>
  </p:normalViewPr>
  <p:slideViewPr>
    <p:cSldViewPr snapToGrid="0" snapToObjects="1">
      <p:cViewPr varScale="1">
        <p:scale>
          <a:sx n="163" d="100"/>
          <a:sy n="163" d="100"/>
        </p:scale>
        <p:origin x="4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0E09C-B9AE-6846-8745-885D2EECA5DB}" type="datetimeFigureOut">
              <a:rPr lang="en-US" smtClean="0"/>
              <a:t>1/30/24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D7232-6CA5-EC43-94F2-5E5677C72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02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0850A55-CF5E-F149-A19A-E49D48AB04C8}" type="datetimeFigureOut">
              <a:rPr lang="en-US" smtClean="0"/>
              <a:t>1/30/24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F87D096-577C-F949-A091-DE21921F6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00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0850A55-CF5E-F149-A19A-E49D48AB04C8}" type="datetimeFigureOut">
              <a:rPr lang="en-US" smtClean="0"/>
              <a:t>1/30/24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F87D096-577C-F949-A091-DE21921F6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848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0850A55-CF5E-F149-A19A-E49D48AB04C8}" type="datetimeFigureOut">
              <a:rPr lang="en-US" smtClean="0"/>
              <a:t>1/30/24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F87D096-577C-F949-A091-DE21921F6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34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0850A55-CF5E-F149-A19A-E49D48AB04C8}" type="datetimeFigureOut">
              <a:rPr lang="en-US" smtClean="0"/>
              <a:t>1/30/24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F87D096-577C-F949-A091-DE21921F6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88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0850A55-CF5E-F149-A19A-E49D48AB04C8}" type="datetimeFigureOut">
              <a:rPr lang="en-US" smtClean="0"/>
              <a:t>1/30/24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F87D096-577C-F949-A091-DE21921F6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38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1933"/>
            <a:ext cx="7886700" cy="553470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27314"/>
            <a:ext cx="7886700" cy="392974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37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0850A55-CF5E-F149-A19A-E49D48AB04C8}" type="datetimeFigureOut">
              <a:rPr lang="en-US" smtClean="0"/>
              <a:t>1/30/24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F87D096-577C-F949-A091-DE21921F6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11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0850A55-CF5E-F149-A19A-E49D48AB04C8}" type="datetimeFigureOut">
              <a:rPr lang="en-US" smtClean="0"/>
              <a:t>1/30/24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F87D096-577C-F949-A091-DE21921F6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0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0850A55-CF5E-F149-A19A-E49D48AB04C8}" type="datetimeFigureOut">
              <a:rPr lang="en-US" smtClean="0"/>
              <a:t>1/30/24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F87D096-577C-F949-A091-DE21921F6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63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0850A55-CF5E-F149-A19A-E49D48AB04C8}" type="datetimeFigureOut">
              <a:rPr lang="en-US" smtClean="0"/>
              <a:t>1/30/24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F87D096-577C-F949-A091-DE21921F6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23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0850A55-CF5E-F149-A19A-E49D48AB04C8}" type="datetimeFigureOut">
              <a:rPr lang="en-US" smtClean="0"/>
              <a:t>1/30/24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F87D096-577C-F949-A091-DE21921F6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88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0850A55-CF5E-F149-A19A-E49D48AB04C8}" type="datetimeFigureOut">
              <a:rPr lang="en-US" smtClean="0"/>
              <a:t>1/30/24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F87D096-577C-F949-A091-DE21921F6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36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">
            <a:extLst>
              <a:ext uri="{FF2B5EF4-FFF2-40B4-BE49-F238E27FC236}">
                <a16:creationId xmlns:a16="http://schemas.microsoft.com/office/drawing/2014/main" id="{482D0E9F-287B-5D4A-92D4-41268DDFCB6B}"/>
              </a:ext>
            </a:extLst>
          </p:cNvPr>
          <p:cNvSpPr/>
          <p:nvPr userDrawn="1"/>
        </p:nvSpPr>
        <p:spPr>
          <a:xfrm>
            <a:off x="0" y="4869655"/>
            <a:ext cx="9144000" cy="281777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Dianummer">
            <a:extLst>
              <a:ext uri="{FF2B5EF4-FFF2-40B4-BE49-F238E27FC236}">
                <a16:creationId xmlns:a16="http://schemas.microsoft.com/office/drawing/2014/main" id="{29553FE4-96C2-6F40-9C15-FDB8508AE585}"/>
              </a:ext>
            </a:extLst>
          </p:cNvPr>
          <p:cNvSpPr txBox="1">
            <a:spLocks/>
          </p:cNvSpPr>
          <p:nvPr userDrawn="1"/>
        </p:nvSpPr>
        <p:spPr>
          <a:xfrm>
            <a:off x="400978" y="4912939"/>
            <a:ext cx="182742" cy="1846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3000" kern="1200" cap="none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GB" sz="1200" smtClean="0"/>
              <a:pPr/>
              <a:t>‹#›</a:t>
            </a:fld>
            <a:endParaRPr lang="en-GB" dirty="0"/>
          </a:p>
        </p:txBody>
      </p:sp>
      <p:sp>
        <p:nvSpPr>
          <p:cNvPr id="8" name="Tijdelijke aanduiding voor voettekst 9">
            <a:extLst>
              <a:ext uri="{FF2B5EF4-FFF2-40B4-BE49-F238E27FC236}">
                <a16:creationId xmlns:a16="http://schemas.microsoft.com/office/drawing/2014/main" id="{B3DF3B4F-E3ED-3E46-9A9C-E3945ECA427A}"/>
              </a:ext>
            </a:extLst>
          </p:cNvPr>
          <p:cNvSpPr txBox="1">
            <a:spLocks/>
          </p:cNvSpPr>
          <p:nvPr userDrawn="1"/>
        </p:nvSpPr>
        <p:spPr>
          <a:xfrm>
            <a:off x="1966706" y="4795409"/>
            <a:ext cx="7016729" cy="4197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nl-NL" sz="3000" b="0" i="0" u="none" strike="noStrike" kern="1200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FASTER kick-off                           Martin van Beuzekom                           31/01/2024</a:t>
            </a:r>
            <a:endParaRPr lang="mr-IN" sz="1200" dirty="0"/>
          </a:p>
        </p:txBody>
      </p:sp>
      <p:sp>
        <p:nvSpPr>
          <p:cNvPr id="9" name="Vorm">
            <a:extLst>
              <a:ext uri="{FF2B5EF4-FFF2-40B4-BE49-F238E27FC236}">
                <a16:creationId xmlns:a16="http://schemas.microsoft.com/office/drawing/2014/main" id="{D3B6B66F-C5E9-9E41-846B-60A0D42B7BA7}"/>
              </a:ext>
            </a:extLst>
          </p:cNvPr>
          <p:cNvSpPr/>
          <p:nvPr userDrawn="1"/>
        </p:nvSpPr>
        <p:spPr>
          <a:xfrm rot="10800000">
            <a:off x="7728855" y="4869651"/>
            <a:ext cx="1415141" cy="281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0" name="NIKHEF_LOGO.png" descr="NIKHEF_LOGO.png">
            <a:extLst>
              <a:ext uri="{FF2B5EF4-FFF2-40B4-BE49-F238E27FC236}">
                <a16:creationId xmlns:a16="http://schemas.microsoft.com/office/drawing/2014/main" id="{CF256ABC-4C06-1D41-8698-1CC5529FE2A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251371" y="4886644"/>
            <a:ext cx="643042" cy="251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2150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ima.2022.167489" TargetMode="External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image" Target="../media/image4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3.jpg"/><Relationship Id="rId5" Type="http://schemas.openxmlformats.org/officeDocument/2006/relationships/image" Target="../media/image6.png"/><Relationship Id="rId10" Type="http://schemas.openxmlformats.org/officeDocument/2006/relationships/image" Target="../media/image12.jpg"/><Relationship Id="rId4" Type="http://schemas.openxmlformats.org/officeDocument/2006/relationships/image" Target="../media/image5.png"/><Relationship Id="rId9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B26520B-2A90-FA84-D891-ECDEF7BD8A84}"/>
              </a:ext>
            </a:extLst>
          </p:cNvPr>
          <p:cNvSpPr txBox="1">
            <a:spLocks/>
          </p:cNvSpPr>
          <p:nvPr/>
        </p:nvSpPr>
        <p:spPr>
          <a:xfrm>
            <a:off x="1143000" y="1959849"/>
            <a:ext cx="6858000" cy="122380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Sensors for fast timing</a:t>
            </a:r>
            <a:br>
              <a:rPr lang="en-GB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5C39509-5D43-E4E5-3AB1-2BB0DF48C5F4}"/>
              </a:ext>
            </a:extLst>
          </p:cNvPr>
          <p:cNvSpPr txBox="1">
            <a:spLocks/>
          </p:cNvSpPr>
          <p:nvPr/>
        </p:nvSpPr>
        <p:spPr>
          <a:xfrm>
            <a:off x="1062116" y="3068794"/>
            <a:ext cx="6858000" cy="1212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FASTER project kick-off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Martin van Beuzekom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31 January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778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FEFB7-EA3E-2068-A6A2-0045208F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28"/>
            <a:ext cx="7886700" cy="553470"/>
          </a:xfrm>
        </p:spPr>
        <p:txBody>
          <a:bodyPr/>
          <a:lstStyle/>
          <a:p>
            <a:r>
              <a:rPr lang="en-US" dirty="0"/>
              <a:t>Sensor developments in FASTER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16E3C-3EA4-DC52-3A1B-5041B0E72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139" y="566498"/>
            <a:ext cx="8901722" cy="3929743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Why so many sensor different developments?</a:t>
            </a:r>
          </a:p>
          <a:p>
            <a:pPr lvl="1"/>
            <a:r>
              <a:rPr lang="en-US" dirty="0"/>
              <a:t>At this moment there is no ‘one solution fits all’</a:t>
            </a:r>
          </a:p>
          <a:p>
            <a:pPr lvl="1"/>
            <a:r>
              <a:rPr lang="en-US" dirty="0"/>
              <a:t>Some things are cheaper/simpler to develop in a hybrid configuration</a:t>
            </a:r>
          </a:p>
          <a:p>
            <a:pPr lvl="2"/>
            <a:r>
              <a:rPr lang="en-US" sz="1800" dirty="0"/>
              <a:t>E.g. LGADs    -&gt;  Monolithic detectors with gain</a:t>
            </a:r>
          </a:p>
          <a:p>
            <a:pPr lvl="2"/>
            <a:endParaRPr lang="en-US" sz="1800" dirty="0"/>
          </a:p>
          <a:p>
            <a:r>
              <a:rPr lang="en-US" sz="1800" dirty="0">
                <a:solidFill>
                  <a:srgbClr val="0000FF"/>
                </a:solidFill>
              </a:rPr>
              <a:t>Differences, but also many things in common</a:t>
            </a:r>
          </a:p>
          <a:p>
            <a:pPr lvl="1"/>
            <a:r>
              <a:rPr lang="en-US" dirty="0"/>
              <a:t>Same/similar tools: Laser, radioactive source, </a:t>
            </a:r>
            <a:r>
              <a:rPr lang="en-US" dirty="0" err="1"/>
              <a:t>testbeam</a:t>
            </a:r>
            <a:r>
              <a:rPr lang="en-US" dirty="0"/>
              <a:t>, (TCAD) simulations</a:t>
            </a:r>
          </a:p>
          <a:p>
            <a:pPr lvl="1"/>
            <a:r>
              <a:rPr lang="en-US" dirty="0"/>
              <a:t>Same ‘enemies’ and challenges: radiation, high speed, low noise, DAQ, material budget</a:t>
            </a:r>
          </a:p>
          <a:p>
            <a:pPr lvl="1"/>
            <a:r>
              <a:rPr lang="en-US" dirty="0"/>
              <a:t>-&gt; synergy between monolithic/LGAD/3D developments</a:t>
            </a:r>
          </a:p>
          <a:p>
            <a:pPr lvl="1"/>
            <a:endParaRPr lang="en-US" dirty="0"/>
          </a:p>
          <a:p>
            <a:r>
              <a:rPr lang="en-US" sz="1800" dirty="0">
                <a:solidFill>
                  <a:srgbClr val="0000FF"/>
                </a:solidFill>
              </a:rPr>
              <a:t>Where </a:t>
            </a:r>
            <a:r>
              <a:rPr lang="en-US" sz="1800" dirty="0">
                <a:solidFill>
                  <a:srgbClr val="FF0000"/>
                </a:solidFill>
              </a:rPr>
              <a:t>we</a:t>
            </a:r>
            <a:r>
              <a:rPr lang="en-US" sz="1800" dirty="0">
                <a:solidFill>
                  <a:srgbClr val="0000FF"/>
                </a:solidFill>
              </a:rPr>
              <a:t> distinguish ourselves from many other groups</a:t>
            </a:r>
          </a:p>
          <a:p>
            <a:pPr lvl="1"/>
            <a:r>
              <a:rPr lang="en-US" dirty="0"/>
              <a:t>Not only ‘single pixel’ measurement, but also larger pixel matrices</a:t>
            </a:r>
          </a:p>
          <a:p>
            <a:pPr lvl="1"/>
            <a:r>
              <a:rPr lang="en-US" dirty="0"/>
              <a:t>Interplay between sensor and readout ASIC</a:t>
            </a:r>
          </a:p>
          <a:p>
            <a:pPr lvl="1"/>
            <a:r>
              <a:rPr lang="en-US" dirty="0"/>
              <a:t>Integral / system level approach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130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393A3-0DB3-4C5E-6674-485C2F377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Low Gain Avalanche Detector (LGAD)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01A4D-4D8D-E74F-4F72-130640D04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52" y="1186134"/>
            <a:ext cx="6290512" cy="3932247"/>
          </a:xfrm>
        </p:spPr>
        <p:txBody>
          <a:bodyPr/>
          <a:lstStyle/>
          <a:p>
            <a:r>
              <a:rPr lang="en-US" dirty="0"/>
              <a:t>Thin highly p-doped layer for </a:t>
            </a:r>
            <a:r>
              <a:rPr lang="en-US" u="sng" dirty="0"/>
              <a:t>locally</a:t>
            </a:r>
            <a:r>
              <a:rPr lang="en-US" dirty="0"/>
              <a:t> strong electric field</a:t>
            </a:r>
          </a:p>
          <a:p>
            <a:r>
              <a:rPr lang="en-US" dirty="0">
                <a:solidFill>
                  <a:srgbClr val="0000FF"/>
                </a:solidFill>
              </a:rPr>
              <a:t>High field gives energetic electrons that cause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further ionization -&gt; avalanche gain</a:t>
            </a:r>
          </a:p>
          <a:p>
            <a:r>
              <a:rPr lang="en-US" dirty="0"/>
              <a:t>Gain of order 10</a:t>
            </a:r>
          </a:p>
          <a:p>
            <a:pPr lvl="1"/>
            <a:r>
              <a:rPr lang="en-US" dirty="0"/>
              <a:t>Low compared to e.g. SPADs</a:t>
            </a:r>
          </a:p>
          <a:p>
            <a:r>
              <a:rPr lang="en-US" dirty="0"/>
              <a:t>Pixels of 1 mm</a:t>
            </a:r>
            <a:r>
              <a:rPr lang="en-US" baseline="30000" dirty="0"/>
              <a:t>2</a:t>
            </a:r>
            <a:r>
              <a:rPr lang="en-US" dirty="0"/>
              <a:t> show good performance</a:t>
            </a:r>
          </a:p>
          <a:p>
            <a:r>
              <a:rPr lang="en-US" dirty="0"/>
              <a:t>Suffering from acceptor ‘removal’ (inactivation)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337D306-3E50-12C5-5CBB-71A13B862F39}"/>
              </a:ext>
            </a:extLst>
          </p:cNvPr>
          <p:cNvGrpSpPr/>
          <p:nvPr/>
        </p:nvGrpSpPr>
        <p:grpSpPr>
          <a:xfrm>
            <a:off x="5487824" y="1473311"/>
            <a:ext cx="2986670" cy="2778773"/>
            <a:chOff x="5487824" y="1473311"/>
            <a:chExt cx="2986670" cy="27787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96E60D0-54EA-70C8-4CC6-F77220815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1293" y="1473311"/>
              <a:ext cx="2743201" cy="2743201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759DD15-E86C-0253-3FDD-3AF5C68BE1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80661" y="2974729"/>
              <a:ext cx="558920" cy="124178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7166832-893A-58A0-2817-0D934AC09A0C}"/>
                </a:ext>
              </a:extLst>
            </p:cNvPr>
            <p:cNvSpPr txBox="1"/>
            <p:nvPr/>
          </p:nvSpPr>
          <p:spPr>
            <a:xfrm>
              <a:off x="6229833" y="3944307"/>
              <a:ext cx="9181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Gain layer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ED08DCC-6F8A-9E31-4D64-068DA1B23789}"/>
                </a:ext>
              </a:extLst>
            </p:cNvPr>
            <p:cNvCxnSpPr>
              <a:cxnSpLocks/>
            </p:cNvCxnSpPr>
            <p:nvPr/>
          </p:nvCxnSpPr>
          <p:spPr>
            <a:xfrm>
              <a:off x="5656385" y="2317224"/>
              <a:ext cx="0" cy="5968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141D63C-F9A2-286A-4301-FEE6E2EF18C7}"/>
                </a:ext>
              </a:extLst>
            </p:cNvPr>
            <p:cNvCxnSpPr>
              <a:cxnSpLocks/>
            </p:cNvCxnSpPr>
            <p:nvPr/>
          </p:nvCxnSpPr>
          <p:spPr>
            <a:xfrm>
              <a:off x="5656384" y="2965762"/>
              <a:ext cx="0" cy="90868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2F9BA41-C9AE-C89D-5A00-2CC8F3DE89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7824" y="2914064"/>
              <a:ext cx="32902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44A4550-D08E-0E5F-5448-C7B1AA91EE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48589" y="2970202"/>
              <a:ext cx="2155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B770C43-362C-6BDB-12B3-87D6416B0E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46432" y="2317224"/>
              <a:ext cx="42391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161905B-6585-BEF1-F933-9F87DA7D42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46432" y="3874449"/>
              <a:ext cx="42391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F7BE07-B8FC-1ADF-37B0-AF460D68AA4D}"/>
              </a:ext>
            </a:extLst>
          </p:cNvPr>
          <p:cNvGrpSpPr/>
          <p:nvPr/>
        </p:nvGrpSpPr>
        <p:grpSpPr>
          <a:xfrm>
            <a:off x="7967958" y="2622529"/>
            <a:ext cx="839980" cy="1291004"/>
            <a:chOff x="8794597" y="2390016"/>
            <a:chExt cx="1349528" cy="202405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2CA1395-04D8-D633-05C7-5865ACB9EC8C}"/>
                </a:ext>
              </a:extLst>
            </p:cNvPr>
            <p:cNvCxnSpPr>
              <a:cxnSpLocks/>
            </p:cNvCxnSpPr>
            <p:nvPr/>
          </p:nvCxnSpPr>
          <p:spPr>
            <a:xfrm>
              <a:off x="8996961" y="2652889"/>
              <a:ext cx="0" cy="17611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5A8B9CD-92D7-9172-066B-91E5990830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94597" y="2769093"/>
              <a:ext cx="1349528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B6E96BF-26C2-018A-F6A3-6C7B5475E1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96961" y="3057707"/>
              <a:ext cx="207364" cy="1241760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493E013-303C-976D-97A3-D08B3FBD19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04325" y="2917658"/>
              <a:ext cx="694252" cy="140049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75DF49D-6D43-6D8A-A80A-CA8FD4703F9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96961" y="2776006"/>
              <a:ext cx="912214" cy="142165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BB0758-D7EA-FE6B-45B2-00E036669339}"/>
                </a:ext>
              </a:extLst>
            </p:cNvPr>
            <p:cNvSpPr txBox="1"/>
            <p:nvPr/>
          </p:nvSpPr>
          <p:spPr>
            <a:xfrm rot="5400000">
              <a:off x="9768714" y="2353788"/>
              <a:ext cx="296876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40E050C-25FC-11DF-6860-E64B710C20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836"/>
          <a:stretch/>
        </p:blipFill>
        <p:spPr>
          <a:xfrm>
            <a:off x="5727338" y="1464456"/>
            <a:ext cx="2171628" cy="2743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41DFD6-016E-FE80-2CB9-37DCCEB2DE9D}"/>
              </a:ext>
            </a:extLst>
          </p:cNvPr>
          <p:cNvSpPr txBox="1"/>
          <p:nvPr/>
        </p:nvSpPr>
        <p:spPr>
          <a:xfrm>
            <a:off x="8343781" y="9503"/>
            <a:ext cx="80021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WP1.2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6F540C-9CED-15F9-EF41-7E14E81416A8}"/>
              </a:ext>
            </a:extLst>
          </p:cNvPr>
          <p:cNvSpPr/>
          <p:nvPr/>
        </p:nvSpPr>
        <p:spPr>
          <a:xfrm>
            <a:off x="5500193" y="2218414"/>
            <a:ext cx="316658" cy="1725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6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A1192-95C7-1D33-F187-AD7CCE9AB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065" y="-18997"/>
            <a:ext cx="7886700" cy="553470"/>
          </a:xfrm>
        </p:spPr>
        <p:txBody>
          <a:bodyPr/>
          <a:lstStyle/>
          <a:p>
            <a:r>
              <a:rPr lang="en-US" dirty="0"/>
              <a:t>LGAD performance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7BA2E3B-5025-EE13-3091-2A584EC9B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374" y="534473"/>
            <a:ext cx="8799251" cy="3932247"/>
          </a:xfrm>
        </p:spPr>
        <p:txBody>
          <a:bodyPr/>
          <a:lstStyle/>
          <a:p>
            <a:r>
              <a:rPr lang="en-US" sz="1800" dirty="0">
                <a:solidFill>
                  <a:srgbClr val="0000FF"/>
                </a:solidFill>
              </a:rPr>
              <a:t>LGADs are a mature technology that meets the timing requirements of ATLAS/CMS</a:t>
            </a:r>
          </a:p>
          <a:p>
            <a:pPr lvl="1"/>
            <a:r>
              <a:rPr lang="en-US" sz="1600" dirty="0"/>
              <a:t>~</a:t>
            </a:r>
            <a:r>
              <a:rPr lang="en-US" sz="1600" dirty="0">
                <a:solidFill>
                  <a:srgbClr val="0000FF"/>
                </a:solidFill>
              </a:rPr>
              <a:t>20 m</a:t>
            </a:r>
            <a:r>
              <a:rPr lang="en-US" sz="1600" baseline="30000" dirty="0">
                <a:solidFill>
                  <a:srgbClr val="0000FF"/>
                </a:solidFill>
              </a:rPr>
              <a:t>2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of LGADs will be installed in the timing layer upgrades </a:t>
            </a:r>
            <a:r>
              <a:rPr lang="en-US" sz="1600" dirty="0">
                <a:solidFill>
                  <a:srgbClr val="0000FF"/>
                </a:solidFill>
              </a:rPr>
              <a:t>in 2027</a:t>
            </a:r>
          </a:p>
          <a:p>
            <a:r>
              <a:rPr lang="en-US" sz="1800" dirty="0">
                <a:solidFill>
                  <a:srgbClr val="0000FF"/>
                </a:solidFill>
              </a:rPr>
              <a:t>The sensors suffer from loss of gain with radiation beyond 2-3x10</a:t>
            </a:r>
            <a:r>
              <a:rPr lang="en-US" sz="1800" baseline="30000" dirty="0">
                <a:solidFill>
                  <a:srgbClr val="0000FF"/>
                </a:solidFill>
              </a:rPr>
              <a:t>15</a:t>
            </a:r>
            <a:r>
              <a:rPr lang="en-US" sz="1800" dirty="0">
                <a:solidFill>
                  <a:srgbClr val="0000FF"/>
                </a:solidFill>
              </a:rPr>
              <a:t> 1 MeV </a:t>
            </a:r>
            <a:r>
              <a:rPr lang="en-US" sz="1800" dirty="0" err="1">
                <a:solidFill>
                  <a:srgbClr val="0000FF"/>
                </a:solidFill>
              </a:rPr>
              <a:t>n</a:t>
            </a:r>
            <a:r>
              <a:rPr lang="en-US" sz="1800" baseline="-25000" dirty="0" err="1">
                <a:solidFill>
                  <a:srgbClr val="0000FF"/>
                </a:solidFill>
              </a:rPr>
              <a:t>eq</a:t>
            </a:r>
            <a:r>
              <a:rPr lang="en-US" sz="1800" dirty="0">
                <a:solidFill>
                  <a:srgbClr val="0000FF"/>
                </a:solidFill>
              </a:rPr>
              <a:t> cm</a:t>
            </a:r>
            <a:r>
              <a:rPr lang="en-US" sz="1800" baseline="30000" dirty="0">
                <a:solidFill>
                  <a:srgbClr val="0000FF"/>
                </a:solidFill>
              </a:rPr>
              <a:t>-2</a:t>
            </a:r>
          </a:p>
          <a:p>
            <a:pPr lvl="1"/>
            <a:r>
              <a:rPr lang="en-US" sz="1600" dirty="0"/>
              <a:t>Not radiation hard enough for innermost detector layers, factor 10-20 too low</a:t>
            </a:r>
          </a:p>
          <a:p>
            <a:r>
              <a:rPr lang="en-US" sz="1800" dirty="0">
                <a:solidFill>
                  <a:srgbClr val="0000FF"/>
                </a:solidFill>
              </a:rPr>
              <a:t>Another challenge is to reduce pixel size while keeping high efficiency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2E15C6-91F6-2171-53AF-BF5B7FBD2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482" y="2515938"/>
            <a:ext cx="2013023" cy="21645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1AB5C5-8C38-BD58-4CDA-88B6C54CF1BF}"/>
              </a:ext>
            </a:extLst>
          </p:cNvPr>
          <p:cNvSpPr txBox="1"/>
          <p:nvPr/>
        </p:nvSpPr>
        <p:spPr>
          <a:xfrm>
            <a:off x="6120255" y="2214634"/>
            <a:ext cx="2157403" cy="281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 inch wafer with ATLAS  LGAD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AAC6D9-7B02-86A0-50CB-2B27CD2EFF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41" b="2973"/>
          <a:stretch/>
        </p:blipFill>
        <p:spPr>
          <a:xfrm>
            <a:off x="761023" y="2218003"/>
            <a:ext cx="3810977" cy="2646947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0B9FEE2D-E4BF-864B-CDDE-2C81A875C722}"/>
              </a:ext>
            </a:extLst>
          </p:cNvPr>
          <p:cNvSpPr/>
          <p:nvPr/>
        </p:nvSpPr>
        <p:spPr>
          <a:xfrm>
            <a:off x="8199505" y="1184744"/>
            <a:ext cx="183472" cy="938254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2F1571-66A6-6D38-006A-DEF7EC2E000A}"/>
              </a:ext>
            </a:extLst>
          </p:cNvPr>
          <p:cNvSpPr txBox="1"/>
          <p:nvPr/>
        </p:nvSpPr>
        <p:spPr>
          <a:xfrm rot="16200000">
            <a:off x="8135538" y="1469205"/>
            <a:ext cx="864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FASTER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FFCA22-4F65-FAC1-E319-C1BABC9DAEEC}"/>
              </a:ext>
            </a:extLst>
          </p:cNvPr>
          <p:cNvSpPr txBox="1"/>
          <p:nvPr/>
        </p:nvSpPr>
        <p:spPr>
          <a:xfrm>
            <a:off x="8343781" y="9503"/>
            <a:ext cx="80021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WP1.2</a:t>
            </a:r>
          </a:p>
        </p:txBody>
      </p:sp>
    </p:spTree>
    <p:extLst>
      <p:ext uri="{BB962C8B-B14F-4D97-AF65-F5344CB8AC3E}">
        <p14:creationId xmlns:p14="http://schemas.microsoft.com/office/powerpoint/2010/main" val="3813780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85DFE-9681-215F-5C4B-50AEAF9E4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9977" y="0"/>
            <a:ext cx="7886700" cy="553470"/>
          </a:xfrm>
        </p:spPr>
        <p:txBody>
          <a:bodyPr/>
          <a:lstStyle/>
          <a:p>
            <a:r>
              <a:rPr lang="en-US" dirty="0"/>
              <a:t>LGAD pixel pitch challenge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1F7669E-DDDA-9C5C-7B52-CC3B204650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911" y="-54705"/>
            <a:ext cx="2810119" cy="3055187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B09BDA-52E3-72CE-6785-43E6BABF4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136" y="2874957"/>
            <a:ext cx="3615324" cy="1607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DAFCD4-E164-E6C4-729A-5AFE3224C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38" y="3031742"/>
            <a:ext cx="2929792" cy="182598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EA12C0D-404C-5CC0-9F47-7EDD0F350CE1}"/>
              </a:ext>
            </a:extLst>
          </p:cNvPr>
          <p:cNvSpPr txBox="1">
            <a:spLocks/>
          </p:cNvSpPr>
          <p:nvPr/>
        </p:nvSpPr>
        <p:spPr>
          <a:xfrm>
            <a:off x="3081703" y="511526"/>
            <a:ext cx="5910386" cy="1798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Isolation structures (JTE + p-stop) between pixels are large (50-100 um)</a:t>
            </a:r>
          </a:p>
          <a:p>
            <a:r>
              <a:rPr lang="en-US" sz="1800" dirty="0"/>
              <a:t>No gain region</a:t>
            </a:r>
          </a:p>
          <a:p>
            <a:r>
              <a:rPr lang="en-US" sz="1800" dirty="0"/>
              <a:t>Replace JTE/p-stop with narrow trench (1-2 um wide)</a:t>
            </a:r>
          </a:p>
          <a:p>
            <a:r>
              <a:rPr lang="en-US" sz="1800" dirty="0"/>
              <a:t>Yet another variant: Deep Junction LGAD</a:t>
            </a:r>
          </a:p>
          <a:p>
            <a:pPr lvl="1"/>
            <a:r>
              <a:rPr lang="en-US" dirty="0"/>
              <a:t>Move high field region (junction) away from surface</a:t>
            </a:r>
          </a:p>
          <a:p>
            <a:pPr lvl="1"/>
            <a:r>
              <a:rPr lang="en-US" dirty="0"/>
              <a:t>Potentially also beneficial for rad. hardness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01CA70-B80A-02E0-EBA7-0B8F2B0E78E6}"/>
              </a:ext>
            </a:extLst>
          </p:cNvPr>
          <p:cNvSpPr txBox="1"/>
          <p:nvPr/>
        </p:nvSpPr>
        <p:spPr>
          <a:xfrm>
            <a:off x="1153121" y="2984848"/>
            <a:ext cx="95244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simulation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99858D-299D-3EF0-B7FB-4D93BE8D0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309" y="2805732"/>
            <a:ext cx="1303691" cy="19881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07548C-F0D2-E2C7-AC11-FAFEC1A40777}"/>
              </a:ext>
            </a:extLst>
          </p:cNvPr>
          <p:cNvSpPr txBox="1"/>
          <p:nvPr/>
        </p:nvSpPr>
        <p:spPr>
          <a:xfrm>
            <a:off x="8343781" y="9503"/>
            <a:ext cx="80021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WP1.2</a:t>
            </a:r>
          </a:p>
        </p:txBody>
      </p:sp>
    </p:spTree>
    <p:extLst>
      <p:ext uri="{BB962C8B-B14F-4D97-AF65-F5344CB8AC3E}">
        <p14:creationId xmlns:p14="http://schemas.microsoft.com/office/powerpoint/2010/main" val="4053706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6E054-5AD2-A2E1-DD41-7E1B70989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675"/>
            <a:ext cx="7886700" cy="553470"/>
          </a:xfrm>
        </p:spPr>
        <p:txBody>
          <a:bodyPr>
            <a:normAutofit/>
          </a:bodyPr>
          <a:lstStyle/>
          <a:p>
            <a:r>
              <a:rPr lang="en-US" dirty="0"/>
              <a:t>3D sensors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D3F1D-0B92-7A3F-A542-7ECFDCC6E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780" y="552335"/>
            <a:ext cx="8597544" cy="3932247"/>
          </a:xfrm>
        </p:spPr>
        <p:txBody>
          <a:bodyPr/>
          <a:lstStyle/>
          <a:p>
            <a:r>
              <a:rPr lang="en-US" sz="1800" dirty="0"/>
              <a:t>The electrodes of 3D sensors penetrate the silicon bulk</a:t>
            </a:r>
          </a:p>
          <a:p>
            <a:r>
              <a:rPr lang="en-US" sz="1800" dirty="0">
                <a:solidFill>
                  <a:srgbClr val="0000FF"/>
                </a:solidFill>
              </a:rPr>
              <a:t>Electron-hole pairs drift perpendicular to track direction</a:t>
            </a:r>
          </a:p>
          <a:p>
            <a:pPr lvl="1"/>
            <a:r>
              <a:rPr lang="en-US" sz="1600" dirty="0"/>
              <a:t>Track length (= signal magnitude) decoupled from drift distance</a:t>
            </a:r>
          </a:p>
          <a:p>
            <a:r>
              <a:rPr lang="en-US" sz="1800" dirty="0"/>
              <a:t>O(5) </a:t>
            </a:r>
            <a:r>
              <a:rPr lang="en-US" sz="1800" dirty="0">
                <a:latin typeface="Symbol" pitchFamily="2" charset="2"/>
              </a:rPr>
              <a:t>m</a:t>
            </a:r>
            <a:r>
              <a:rPr lang="en-US" sz="1800" dirty="0"/>
              <a:t>m holes etched via Deep Reactive Ion Etching (DRIE), then doped</a:t>
            </a:r>
          </a:p>
          <a:p>
            <a:r>
              <a:rPr lang="en-US" sz="1800" dirty="0">
                <a:solidFill>
                  <a:srgbClr val="0000FF"/>
                </a:solidFill>
              </a:rPr>
              <a:t>Shown to be radiation hard up to </a:t>
            </a:r>
            <a:r>
              <a:rPr lang="en-US" sz="1800" dirty="0">
                <a:solidFill>
                  <a:srgbClr val="0000FF"/>
                </a:solidFill>
                <a:latin typeface="Symbol" pitchFamily="2" charset="2"/>
              </a:rPr>
              <a:t>F</a:t>
            </a:r>
            <a:r>
              <a:rPr lang="en-US" sz="1800" dirty="0">
                <a:solidFill>
                  <a:srgbClr val="0000FF"/>
                </a:solidFill>
              </a:rPr>
              <a:t> = 3x10</a:t>
            </a:r>
            <a:r>
              <a:rPr lang="en-US" sz="1800" baseline="30000" dirty="0">
                <a:solidFill>
                  <a:srgbClr val="0000FF"/>
                </a:solidFill>
              </a:rPr>
              <a:t>16</a:t>
            </a:r>
            <a:r>
              <a:rPr lang="en-US" sz="1800" dirty="0">
                <a:solidFill>
                  <a:srgbClr val="0000FF"/>
                </a:solidFill>
              </a:rPr>
              <a:t> 1 MeV </a:t>
            </a:r>
            <a:r>
              <a:rPr lang="en-US" sz="1800" dirty="0" err="1">
                <a:solidFill>
                  <a:srgbClr val="0000FF"/>
                </a:solidFill>
              </a:rPr>
              <a:t>n</a:t>
            </a:r>
            <a:r>
              <a:rPr lang="en-US" sz="1800" baseline="-25000" dirty="0" err="1">
                <a:solidFill>
                  <a:srgbClr val="0000FF"/>
                </a:solidFill>
              </a:rPr>
              <a:t>eq</a:t>
            </a:r>
            <a:r>
              <a:rPr lang="en-US" sz="1800" dirty="0">
                <a:solidFill>
                  <a:srgbClr val="0000FF"/>
                </a:solidFill>
              </a:rPr>
              <a:t> / cm</a:t>
            </a:r>
            <a:r>
              <a:rPr lang="en-US" sz="1800" baseline="30000" dirty="0">
                <a:solidFill>
                  <a:srgbClr val="0000FF"/>
                </a:solidFill>
              </a:rPr>
              <a:t>2</a:t>
            </a: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3E3B38-6859-BBB3-15BD-4148069CF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077" y="2463595"/>
            <a:ext cx="2084906" cy="22690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004A4-B96C-4597-3B86-318C54B86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385" y="2547744"/>
            <a:ext cx="2324237" cy="21979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F70BFB-DAAA-3AA2-B38F-8F2DEBA0F04F}"/>
              </a:ext>
            </a:extLst>
          </p:cNvPr>
          <p:cNvSpPr txBox="1"/>
          <p:nvPr/>
        </p:nvSpPr>
        <p:spPr>
          <a:xfrm>
            <a:off x="3633400" y="2309706"/>
            <a:ext cx="1499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DRIE etched holes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4AF8D-827B-5B17-FB3F-EA36F8807C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68" t="8770" b="5606"/>
          <a:stretch/>
        </p:blipFill>
        <p:spPr>
          <a:xfrm>
            <a:off x="7000123" y="1951349"/>
            <a:ext cx="2073715" cy="28846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85968D-5DD3-13BC-B4C5-8C040A4162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62" t="9775" r="5809" b="7556"/>
          <a:stretch/>
        </p:blipFill>
        <p:spPr>
          <a:xfrm>
            <a:off x="7028403" y="1985978"/>
            <a:ext cx="1913839" cy="2768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BDFE85-6304-7C96-688F-E61ABD40393C}"/>
              </a:ext>
            </a:extLst>
          </p:cNvPr>
          <p:cNvSpPr txBox="1"/>
          <p:nvPr/>
        </p:nvSpPr>
        <p:spPr>
          <a:xfrm>
            <a:off x="8343781" y="9503"/>
            <a:ext cx="80021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WP1.3</a:t>
            </a:r>
          </a:p>
        </p:txBody>
      </p:sp>
    </p:spTree>
    <p:extLst>
      <p:ext uri="{BB962C8B-B14F-4D97-AF65-F5344CB8AC3E}">
        <p14:creationId xmlns:p14="http://schemas.microsoft.com/office/powerpoint/2010/main" val="21570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5155F-CDCD-6799-496F-8E0CB138D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09" y="-16217"/>
            <a:ext cx="9174821" cy="553470"/>
          </a:xfrm>
        </p:spPr>
        <p:txBody>
          <a:bodyPr>
            <a:normAutofit/>
          </a:bodyPr>
          <a:lstStyle/>
          <a:p>
            <a:r>
              <a:rPr lang="en-US" sz="2800" dirty="0"/>
              <a:t>Example 3D sensor results, a critical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A9014-0FCA-B9D6-6B39-624912A2D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9107" y="467099"/>
            <a:ext cx="5006243" cy="1807366"/>
          </a:xfrm>
        </p:spPr>
        <p:txBody>
          <a:bodyPr>
            <a:normAutofit/>
          </a:bodyPr>
          <a:lstStyle/>
          <a:p>
            <a:r>
              <a:rPr lang="en-US" sz="1800" dirty="0"/>
              <a:t>10 </a:t>
            </a:r>
            <a:r>
              <a:rPr lang="en-US" sz="1800" dirty="0" err="1"/>
              <a:t>ps</a:t>
            </a:r>
            <a:r>
              <a:rPr lang="en-US" sz="1800" dirty="0"/>
              <a:t> timing, impressive result, but …</a:t>
            </a:r>
          </a:p>
          <a:p>
            <a:r>
              <a:rPr lang="en-US" sz="1800" dirty="0"/>
              <a:t>Basically a single pixel measurement</a:t>
            </a:r>
          </a:p>
          <a:p>
            <a:r>
              <a:rPr lang="en-US" sz="1800" dirty="0"/>
              <a:t>With power hungry discrete electronics</a:t>
            </a:r>
          </a:p>
          <a:p>
            <a:r>
              <a:rPr lang="en-US" sz="1800" dirty="0"/>
              <a:t>And ‘fancy’ offline analysis methods</a:t>
            </a:r>
          </a:p>
          <a:p>
            <a:r>
              <a:rPr lang="en-US" sz="1800" dirty="0"/>
              <a:t>And for larger than average signals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5FEF34-B945-7E9B-E09E-11A411136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055" y="2619456"/>
            <a:ext cx="2376358" cy="2110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8AFE9F-1A67-0624-D92A-A730CE23A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698" y="2543306"/>
            <a:ext cx="2376358" cy="21106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CADCD1-FF31-9FDA-6F6F-F903D4325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111" y="67580"/>
            <a:ext cx="1669889" cy="19059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C35DBF-E1DF-662A-AAEC-801076C5C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1262" y="2569329"/>
            <a:ext cx="2366598" cy="2152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1ABDD4-F598-A182-0853-1417DEFFC0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211"/>
          <a:stretch/>
        </p:blipFill>
        <p:spPr>
          <a:xfrm>
            <a:off x="-67934" y="2582466"/>
            <a:ext cx="2334878" cy="20747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556AFA-03D4-744D-FD98-5AC3DBAC989F}"/>
              </a:ext>
            </a:extLst>
          </p:cNvPr>
          <p:cNvSpPr txBox="1"/>
          <p:nvPr/>
        </p:nvSpPr>
        <p:spPr>
          <a:xfrm>
            <a:off x="2981739" y="4575721"/>
            <a:ext cx="1207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perpendicular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EFD48B-79AB-0297-2E52-CE788834331A}"/>
              </a:ext>
            </a:extLst>
          </p:cNvPr>
          <p:cNvSpPr txBox="1"/>
          <p:nvPr/>
        </p:nvSpPr>
        <p:spPr>
          <a:xfrm>
            <a:off x="447358" y="2364035"/>
            <a:ext cx="1875898" cy="307777"/>
          </a:xfrm>
          <a:prstGeom prst="rect">
            <a:avLst/>
          </a:prstGeom>
          <a:solidFill>
            <a:srgbClr val="FFF3CC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Time res. vs amplitude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067A1E-8079-865D-6962-F28F20C609B7}"/>
              </a:ext>
            </a:extLst>
          </p:cNvPr>
          <p:cNvSpPr txBox="1"/>
          <p:nvPr/>
        </p:nvSpPr>
        <p:spPr>
          <a:xfrm>
            <a:off x="2589015" y="2335389"/>
            <a:ext cx="1840184" cy="307777"/>
          </a:xfrm>
          <a:prstGeom prst="rect">
            <a:avLst/>
          </a:prstGeom>
          <a:solidFill>
            <a:srgbClr val="FFF3CC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Amplitude distribution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2C1C3D-9288-1E37-4DC0-E08CDF5A1B66}"/>
              </a:ext>
            </a:extLst>
          </p:cNvPr>
          <p:cNvSpPr txBox="1"/>
          <p:nvPr/>
        </p:nvSpPr>
        <p:spPr>
          <a:xfrm>
            <a:off x="4897070" y="2313760"/>
            <a:ext cx="1566326" cy="307777"/>
          </a:xfrm>
          <a:prstGeom prst="rect">
            <a:avLst/>
          </a:prstGeom>
          <a:solidFill>
            <a:srgbClr val="FFF3CC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Efficiency vs. Angle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8FB0CB-B3DF-091E-E17E-A066E34139FE}"/>
              </a:ext>
            </a:extLst>
          </p:cNvPr>
          <p:cNvSpPr txBox="1"/>
          <p:nvPr/>
        </p:nvSpPr>
        <p:spPr>
          <a:xfrm>
            <a:off x="7004377" y="2341048"/>
            <a:ext cx="2161874" cy="307777"/>
          </a:xfrm>
          <a:prstGeom prst="rect">
            <a:avLst/>
          </a:prstGeom>
          <a:solidFill>
            <a:srgbClr val="FFF3CC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Power of offline processing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E563386-8F62-B5C5-B8A0-0414CCAF0F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99" y="519130"/>
            <a:ext cx="3188473" cy="1661844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A616673-8CA3-563A-A2BF-DE622D934295}"/>
              </a:ext>
            </a:extLst>
          </p:cNvPr>
          <p:cNvCxnSpPr/>
          <p:nvPr/>
        </p:nvCxnSpPr>
        <p:spPr>
          <a:xfrm>
            <a:off x="2589015" y="755684"/>
            <a:ext cx="4483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654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2EF8F-0A80-FD2E-B66E-B8CE94989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13" y="0"/>
            <a:ext cx="7886700" cy="553470"/>
          </a:xfrm>
        </p:spPr>
        <p:txBody>
          <a:bodyPr/>
          <a:lstStyle/>
          <a:p>
            <a:r>
              <a:rPr lang="en-US" dirty="0"/>
              <a:t>There is still work to be done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604B5-A979-C2CF-45CC-DB97810BA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13" y="1016694"/>
            <a:ext cx="4572000" cy="3929743"/>
          </a:xfrm>
        </p:spPr>
        <p:txBody>
          <a:bodyPr>
            <a:normAutofit/>
          </a:bodyPr>
          <a:lstStyle/>
          <a:p>
            <a:r>
              <a:rPr lang="en-US" sz="1800" dirty="0"/>
              <a:t>Large signal, only if thick (150 um)</a:t>
            </a:r>
          </a:p>
          <a:p>
            <a:r>
              <a:rPr lang="en-US" sz="1800" dirty="0"/>
              <a:t>Hence large capacitance </a:t>
            </a:r>
            <a:r>
              <a:rPr lang="en-US" sz="1800" dirty="0">
                <a:sym typeface="Wingdings" pitchFamily="2" charset="2"/>
              </a:rPr>
              <a:t></a:t>
            </a:r>
          </a:p>
          <a:p>
            <a:r>
              <a:rPr lang="en-US" sz="1800" dirty="0">
                <a:sym typeface="Wingdings" pitchFamily="2" charset="2"/>
              </a:rPr>
              <a:t>Thus high power electronics</a:t>
            </a:r>
          </a:p>
          <a:p>
            <a:r>
              <a:rPr lang="en-US" sz="1800" dirty="0">
                <a:sym typeface="Wingdings" pitchFamily="2" charset="2"/>
              </a:rPr>
              <a:t>Investigate </a:t>
            </a:r>
            <a:r>
              <a:rPr lang="en-US" sz="1800" dirty="0">
                <a:solidFill>
                  <a:srgbClr val="0000FF"/>
                </a:solidFill>
                <a:sym typeface="Wingdings" pitchFamily="2" charset="2"/>
              </a:rPr>
              <a:t>thinner sensors + avalanche gain</a:t>
            </a:r>
          </a:p>
          <a:p>
            <a:endParaRPr lang="en-US" sz="1800" dirty="0">
              <a:sym typeface="Wingdings" pitchFamily="2" charset="2"/>
            </a:endParaRPr>
          </a:p>
          <a:p>
            <a:r>
              <a:rPr lang="en-US" sz="1800" dirty="0">
                <a:sym typeface="Wingdings" pitchFamily="2" charset="2"/>
              </a:rPr>
              <a:t>Investigate onset of gain in existing detectors</a:t>
            </a:r>
          </a:p>
          <a:p>
            <a:pPr lvl="1"/>
            <a:r>
              <a:rPr lang="en-US" sz="1500" dirty="0">
                <a:sym typeface="Wingdings" pitchFamily="2" charset="2"/>
              </a:rPr>
              <a:t>With laser and </a:t>
            </a:r>
            <a:r>
              <a:rPr lang="en-US" sz="1500" dirty="0" err="1">
                <a:sym typeface="Wingdings" pitchFamily="2" charset="2"/>
              </a:rPr>
              <a:t>testbeam</a:t>
            </a:r>
            <a:endParaRPr lang="en-US" sz="1500" dirty="0">
              <a:sym typeface="Wingdings" pitchFamily="2" charset="2"/>
            </a:endParaRPr>
          </a:p>
          <a:p>
            <a:r>
              <a:rPr lang="en-US" sz="1800" dirty="0">
                <a:sym typeface="Wingdings" pitchFamily="2" charset="2"/>
              </a:rPr>
              <a:t>TCAD simulations to ‘engineer’ the high electric fields</a:t>
            </a:r>
          </a:p>
          <a:p>
            <a:pPr marL="0" indent="0">
              <a:buNone/>
            </a:pPr>
            <a:endParaRPr lang="en-US" sz="1500" dirty="0">
              <a:sym typeface="Wingdings" pitchFamily="2" charset="2"/>
            </a:endParaRPr>
          </a:p>
          <a:p>
            <a:endParaRPr lang="en-US" sz="1800" dirty="0">
              <a:sym typeface="Wingdings" pitchFamily="2" charset="2"/>
            </a:endParaRPr>
          </a:p>
          <a:p>
            <a:endParaRPr lang="en-US" sz="1800" dirty="0">
              <a:sym typeface="Wingdings" pitchFamily="2" charset="2"/>
            </a:endParaRP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AA5EA4-BB30-FB60-DFCE-00B026587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332" y="690690"/>
            <a:ext cx="2876881" cy="388379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07CDDCC-01F1-5EC9-6941-0E652CCDC6C7}"/>
              </a:ext>
            </a:extLst>
          </p:cNvPr>
          <p:cNvCxnSpPr/>
          <p:nvPr/>
        </p:nvCxnSpPr>
        <p:spPr>
          <a:xfrm flipV="1">
            <a:off x="5182332" y="492981"/>
            <a:ext cx="916318" cy="42937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E5CA506-741C-A32B-CCBF-9C472724799C}"/>
              </a:ext>
            </a:extLst>
          </p:cNvPr>
          <p:cNvSpPr txBox="1"/>
          <p:nvPr/>
        </p:nvSpPr>
        <p:spPr>
          <a:xfrm rot="19969691">
            <a:off x="5212521" y="483581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55 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DF7739-1303-F553-8F6B-7EA2A1405875}"/>
              </a:ext>
            </a:extLst>
          </p:cNvPr>
          <p:cNvSpPr txBox="1"/>
          <p:nvPr/>
        </p:nvSpPr>
        <p:spPr>
          <a:xfrm>
            <a:off x="8343781" y="9503"/>
            <a:ext cx="80021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WP1.3</a:t>
            </a:r>
          </a:p>
        </p:txBody>
      </p:sp>
    </p:spTree>
    <p:extLst>
      <p:ext uri="{BB962C8B-B14F-4D97-AF65-F5344CB8AC3E}">
        <p14:creationId xmlns:p14="http://schemas.microsoft.com/office/powerpoint/2010/main" val="3429939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2D34B-DBCB-8366-12C5-39C35227C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D3CED-CF17-4D50-C34E-6B589B2E6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2326" y="3716896"/>
            <a:ext cx="4951675" cy="1422905"/>
          </a:xfrm>
        </p:spPr>
        <p:txBody>
          <a:bodyPr>
            <a:normAutofit/>
          </a:bodyPr>
          <a:lstStyle/>
          <a:p>
            <a:r>
              <a:rPr lang="en-US" sz="1800" dirty="0"/>
              <a:t>Thinner pillars -&gt; high field along entire column</a:t>
            </a:r>
          </a:p>
          <a:p>
            <a:r>
              <a:rPr lang="en-US" sz="1800" dirty="0"/>
              <a:t>Gain by geometry, not only by doping levels</a:t>
            </a:r>
          </a:p>
          <a:p>
            <a:r>
              <a:rPr lang="en-US" sz="1800" dirty="0"/>
              <a:t>Reduce the field at the head of the pillar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BB119-66AA-404A-B2C8-C8B2B858E4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429"/>
          <a:stretch/>
        </p:blipFill>
        <p:spPr>
          <a:xfrm>
            <a:off x="203287" y="830088"/>
            <a:ext cx="4088962" cy="28275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0475CA-1855-569F-A860-129D3E749DD6}"/>
              </a:ext>
            </a:extLst>
          </p:cNvPr>
          <p:cNvSpPr/>
          <p:nvPr/>
        </p:nvSpPr>
        <p:spPr>
          <a:xfrm>
            <a:off x="7159538" y="1559235"/>
            <a:ext cx="103367" cy="15107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5BB9D2-0C28-00DC-59B6-29BA4474C5CF}"/>
              </a:ext>
            </a:extLst>
          </p:cNvPr>
          <p:cNvSpPr/>
          <p:nvPr/>
        </p:nvSpPr>
        <p:spPr>
          <a:xfrm>
            <a:off x="7962025" y="1559235"/>
            <a:ext cx="57648" cy="15107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EF2819-FFE0-A1C6-9001-52E24C2F8F66}"/>
              </a:ext>
            </a:extLst>
          </p:cNvPr>
          <p:cNvSpPr/>
          <p:nvPr/>
        </p:nvSpPr>
        <p:spPr>
          <a:xfrm>
            <a:off x="8800184" y="1559235"/>
            <a:ext cx="57648" cy="15107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901364C-39FC-C123-F46C-8F83E059AB9D}"/>
              </a:ext>
            </a:extLst>
          </p:cNvPr>
          <p:cNvSpPr/>
          <p:nvPr/>
        </p:nvSpPr>
        <p:spPr>
          <a:xfrm>
            <a:off x="8736380" y="3069983"/>
            <a:ext cx="185255" cy="1828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C53A866-5A93-738C-653B-89A3FDE77B04}"/>
              </a:ext>
            </a:extLst>
          </p:cNvPr>
          <p:cNvCxnSpPr/>
          <p:nvPr/>
        </p:nvCxnSpPr>
        <p:spPr>
          <a:xfrm>
            <a:off x="7441008" y="2314609"/>
            <a:ext cx="453224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3E448F0-41DC-8E8B-A92B-637911939383}"/>
              </a:ext>
            </a:extLst>
          </p:cNvPr>
          <p:cNvCxnSpPr/>
          <p:nvPr/>
        </p:nvCxnSpPr>
        <p:spPr>
          <a:xfrm>
            <a:off x="8189756" y="2314609"/>
            <a:ext cx="453224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ECD3160-67C2-4B48-6220-E3E14B7C0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603" y="971619"/>
            <a:ext cx="2347746" cy="268598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56D9D3A-6602-2E4F-93BF-017D3DA733ED}"/>
              </a:ext>
            </a:extLst>
          </p:cNvPr>
          <p:cNvCxnSpPr/>
          <p:nvPr/>
        </p:nvCxnSpPr>
        <p:spPr>
          <a:xfrm>
            <a:off x="4292249" y="1407381"/>
            <a:ext cx="1591716" cy="0"/>
          </a:xfrm>
          <a:prstGeom prst="line">
            <a:avLst/>
          </a:prstGeom>
          <a:ln w="190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B8B640-15DB-0325-2390-908FD4796FF7}"/>
              </a:ext>
            </a:extLst>
          </p:cNvPr>
          <p:cNvCxnSpPr/>
          <p:nvPr/>
        </p:nvCxnSpPr>
        <p:spPr>
          <a:xfrm>
            <a:off x="4292249" y="2148178"/>
            <a:ext cx="1591716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8F2F88-7DD5-4B82-6431-6DB3A978C713}"/>
              </a:ext>
            </a:extLst>
          </p:cNvPr>
          <p:cNvCxnSpPr/>
          <p:nvPr/>
        </p:nvCxnSpPr>
        <p:spPr>
          <a:xfrm>
            <a:off x="4292249" y="3172568"/>
            <a:ext cx="1591716" cy="0"/>
          </a:xfrm>
          <a:prstGeom prst="line">
            <a:avLst/>
          </a:prstGeom>
          <a:ln w="1905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EB6DBD0-9DF6-B33D-71AA-EC83839DA00F}"/>
              </a:ext>
            </a:extLst>
          </p:cNvPr>
          <p:cNvSpPr txBox="1"/>
          <p:nvPr/>
        </p:nvSpPr>
        <p:spPr>
          <a:xfrm>
            <a:off x="4583385" y="634194"/>
            <a:ext cx="1009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E-field map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D9EE17-6D48-A798-27B2-B2444013CA1D}"/>
              </a:ext>
            </a:extLst>
          </p:cNvPr>
          <p:cNvSpPr txBox="1"/>
          <p:nvPr/>
        </p:nvSpPr>
        <p:spPr>
          <a:xfrm>
            <a:off x="8343781" y="9503"/>
            <a:ext cx="80021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WP1.3</a:t>
            </a:r>
          </a:p>
        </p:txBody>
      </p:sp>
    </p:spTree>
    <p:extLst>
      <p:ext uri="{BB962C8B-B14F-4D97-AF65-F5344CB8AC3E}">
        <p14:creationId xmlns:p14="http://schemas.microsoft.com/office/powerpoint/2010/main" val="413101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1C63-E1FD-C872-E42E-1B875D8CC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10" y="-11466"/>
            <a:ext cx="7886700" cy="553470"/>
          </a:xfrm>
        </p:spPr>
        <p:txBody>
          <a:bodyPr/>
          <a:lstStyle/>
          <a:p>
            <a:r>
              <a:rPr lang="en-US" dirty="0"/>
              <a:t>What about the electronics (ASIC), WP2.1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286AF-4049-2010-909A-D4815A3BB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793" y="541497"/>
            <a:ext cx="7886700" cy="20033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ASIC developments are relatively slow, especially large/complex ASICs</a:t>
            </a:r>
          </a:p>
          <a:p>
            <a:r>
              <a:rPr lang="en-US" dirty="0"/>
              <a:t>Hence learn all we can from existing ASICs</a:t>
            </a:r>
          </a:p>
          <a:p>
            <a:pPr lvl="1"/>
            <a:r>
              <a:rPr lang="en-US" dirty="0"/>
              <a:t>Pinpoint the actual limitations</a:t>
            </a:r>
          </a:p>
          <a:p>
            <a:r>
              <a:rPr lang="en-US" dirty="0"/>
              <a:t>One of the work horse ASICs is Timepix4</a:t>
            </a:r>
          </a:p>
          <a:p>
            <a:pPr lvl="1"/>
            <a:r>
              <a:rPr lang="en-US" dirty="0"/>
              <a:t>512 x 448 pixels, ~2 x 2.5 cm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dirty="0"/>
              <a:t>Should provide ~80 </a:t>
            </a:r>
            <a:r>
              <a:rPr lang="en-US" dirty="0" err="1"/>
              <a:t>ps</a:t>
            </a:r>
            <a:r>
              <a:rPr lang="en-US" dirty="0"/>
              <a:t> resolution for signal of 10 </a:t>
            </a:r>
            <a:r>
              <a:rPr lang="en-US" dirty="0" err="1"/>
              <a:t>ke</a:t>
            </a:r>
            <a:r>
              <a:rPr lang="en-US" dirty="0"/>
              <a:t>-</a:t>
            </a:r>
          </a:p>
          <a:p>
            <a:endParaRPr lang="en-US" baseline="30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8E164F-9EDC-F689-0707-7E6CA7DCA0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5" t="14998" r="28586" b="38031"/>
          <a:stretch/>
        </p:blipFill>
        <p:spPr>
          <a:xfrm>
            <a:off x="51119" y="2678951"/>
            <a:ext cx="2579377" cy="1958249"/>
          </a:xfrm>
          <a:prstGeom prst="rect">
            <a:avLst/>
          </a:prstGeom>
        </p:spPr>
      </p:pic>
      <p:sp>
        <p:nvSpPr>
          <p:cNvPr id="6" name="Tijdelijke aanduiding voor inhoud 20">
            <a:extLst>
              <a:ext uri="{FF2B5EF4-FFF2-40B4-BE49-F238E27FC236}">
                <a16:creationId xmlns:a16="http://schemas.microsoft.com/office/drawing/2014/main" id="{7F6DA3AD-A915-6489-5517-3EBB8A9E00FF}"/>
              </a:ext>
            </a:extLst>
          </p:cNvPr>
          <p:cNvSpPr txBox="1">
            <a:spLocks/>
          </p:cNvSpPr>
          <p:nvPr/>
        </p:nvSpPr>
        <p:spPr>
          <a:xfrm>
            <a:off x="1340808" y="1464137"/>
            <a:ext cx="831195" cy="377691"/>
          </a:xfrm>
          <a:prstGeom prst="rect">
            <a:avLst/>
          </a:prstGeom>
        </p:spPr>
        <p:txBody>
          <a:bodyPr vert="horz" lIns="243824" tIns="121912" rIns="243824" bIns="12191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4800" i="1" cap="none" dirty="0">
              <a:solidFill>
                <a:prstClr val="black"/>
              </a:solidFill>
              <a:latin typeface="Calibri"/>
              <a:sym typeface="Wingdings" panose="05000000000000000000" pitchFamily="2" charset="2"/>
            </a:endParaRPr>
          </a:p>
        </p:txBody>
      </p:sp>
      <p:sp>
        <p:nvSpPr>
          <p:cNvPr id="7" name="Tijdelijke aanduiding voor inhoud 20">
            <a:extLst>
              <a:ext uri="{FF2B5EF4-FFF2-40B4-BE49-F238E27FC236}">
                <a16:creationId xmlns:a16="http://schemas.microsoft.com/office/drawing/2014/main" id="{CA3BCAF8-91EF-C2DD-87EC-FA8B581A58C3}"/>
              </a:ext>
            </a:extLst>
          </p:cNvPr>
          <p:cNvSpPr txBox="1">
            <a:spLocks/>
          </p:cNvSpPr>
          <p:nvPr/>
        </p:nvSpPr>
        <p:spPr>
          <a:xfrm>
            <a:off x="4683509" y="3747398"/>
            <a:ext cx="2129714" cy="823930"/>
          </a:xfrm>
          <a:prstGeom prst="rect">
            <a:avLst/>
          </a:prstGeom>
        </p:spPr>
        <p:txBody>
          <a:bodyPr vert="horz" lIns="243824" tIns="121912" rIns="243824" bIns="12191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400" cap="none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Sensor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400" cap="none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Pixel chip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400" cap="none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Wire bonds (25 um Al)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i="1" cap="none" dirty="0">
              <a:solidFill>
                <a:prstClr val="black"/>
              </a:solidFill>
              <a:latin typeface="Calibri"/>
              <a:sym typeface="Wingdings" panose="05000000000000000000" pitchFamily="2" charset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36E0A3-C675-8A54-24CA-8321C7C67F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2" t="36001" r="25131" b="39271"/>
          <a:stretch/>
        </p:blipFill>
        <p:spPr>
          <a:xfrm>
            <a:off x="3127865" y="2847838"/>
            <a:ext cx="1444135" cy="162047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D9A536-1BF3-6A93-2C81-0633DAB8FF27}"/>
              </a:ext>
            </a:extLst>
          </p:cNvPr>
          <p:cNvCxnSpPr>
            <a:cxnSpLocks/>
          </p:cNvCxnSpPr>
          <p:nvPr/>
        </p:nvCxnSpPr>
        <p:spPr>
          <a:xfrm flipH="1" flipV="1">
            <a:off x="4295304" y="3463847"/>
            <a:ext cx="597423" cy="462672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41F655-3EF0-9207-0C98-1B3B8BEA832F}"/>
              </a:ext>
            </a:extLst>
          </p:cNvPr>
          <p:cNvCxnSpPr>
            <a:cxnSpLocks/>
          </p:cNvCxnSpPr>
          <p:nvPr/>
        </p:nvCxnSpPr>
        <p:spPr>
          <a:xfrm flipH="1" flipV="1">
            <a:off x="4033160" y="3707047"/>
            <a:ext cx="841207" cy="517452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1A7F1D-3755-8C7A-4EC0-9F35097929C9}"/>
              </a:ext>
            </a:extLst>
          </p:cNvPr>
          <p:cNvCxnSpPr>
            <a:cxnSpLocks/>
          </p:cNvCxnSpPr>
          <p:nvPr/>
        </p:nvCxnSpPr>
        <p:spPr>
          <a:xfrm flipH="1" flipV="1">
            <a:off x="3523495" y="3811001"/>
            <a:ext cx="1297297" cy="685065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567567B1-50CE-FC6A-2AF0-3A7F7BC3BC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69" r="4343" b="10211"/>
          <a:stretch/>
        </p:blipFill>
        <p:spPr>
          <a:xfrm rot="5400000">
            <a:off x="7006978" y="2983892"/>
            <a:ext cx="1932517" cy="16538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6FAA73-4ED6-810F-B49C-0A950F4C57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54" t="12282" r="51552" b="14881"/>
          <a:stretch/>
        </p:blipFill>
        <p:spPr>
          <a:xfrm>
            <a:off x="7217098" y="901554"/>
            <a:ext cx="1427080" cy="18621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E25BCF-CEC7-18C9-24FF-1FF3B81FA519}"/>
              </a:ext>
            </a:extLst>
          </p:cNvPr>
          <p:cNvSpPr txBox="1"/>
          <p:nvPr/>
        </p:nvSpPr>
        <p:spPr>
          <a:xfrm>
            <a:off x="7217098" y="893373"/>
            <a:ext cx="386644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3D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37D78F-D0F6-0015-9B3A-D64EEF3559BE}"/>
              </a:ext>
            </a:extLst>
          </p:cNvPr>
          <p:cNvSpPr txBox="1"/>
          <p:nvPr/>
        </p:nvSpPr>
        <p:spPr>
          <a:xfrm>
            <a:off x="7146300" y="2835198"/>
            <a:ext cx="77207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TI-LGAD</a:t>
            </a:r>
          </a:p>
        </p:txBody>
      </p:sp>
    </p:spTree>
    <p:extLst>
      <p:ext uri="{BB962C8B-B14F-4D97-AF65-F5344CB8AC3E}">
        <p14:creationId xmlns:p14="http://schemas.microsoft.com/office/powerpoint/2010/main" val="2739420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77FF1-135D-4494-DAC3-80C1D6602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80" y="0"/>
            <a:ext cx="8582878" cy="537814"/>
          </a:xfrm>
        </p:spPr>
        <p:txBody>
          <a:bodyPr>
            <a:normAutofit/>
          </a:bodyPr>
          <a:lstStyle/>
          <a:p>
            <a:r>
              <a:rPr lang="en-US" dirty="0"/>
              <a:t>Timepix4 pre-amplifier (simulation)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1A79F6-8E3B-5F82-808D-8F421F6E0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340" y="1319290"/>
            <a:ext cx="3364342" cy="34278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D1B8F7-1365-583D-1C61-E86C2E628BDE}"/>
              </a:ext>
            </a:extLst>
          </p:cNvPr>
          <p:cNvSpPr txBox="1"/>
          <p:nvPr/>
        </p:nvSpPr>
        <p:spPr>
          <a:xfrm>
            <a:off x="6357660" y="4593854"/>
            <a:ext cx="2786340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1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https://doi.org/10.1016/j.nima.2022.167489</a:t>
            </a:r>
            <a:endParaRPr lang="en-US" sz="11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B84132-FE78-849A-BDF9-DE585F1EB3FF}"/>
              </a:ext>
            </a:extLst>
          </p:cNvPr>
          <p:cNvGrpSpPr/>
          <p:nvPr/>
        </p:nvGrpSpPr>
        <p:grpSpPr>
          <a:xfrm>
            <a:off x="4914847" y="1319290"/>
            <a:ext cx="3657600" cy="3105340"/>
            <a:chOff x="6099451" y="292938"/>
            <a:chExt cx="2852377" cy="31053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D5FB88-FF5F-65DE-4949-C2D06525F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9451" y="292938"/>
              <a:ext cx="2852377" cy="3105340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5DDC1B0-A443-0431-B580-A443439BED98}"/>
                </a:ext>
              </a:extLst>
            </p:cNvPr>
            <p:cNvSpPr/>
            <p:nvPr/>
          </p:nvSpPr>
          <p:spPr>
            <a:xfrm>
              <a:off x="7924800" y="1393371"/>
              <a:ext cx="287383" cy="19158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2DCFCEB-8BB8-EC6A-9734-CC98891B3B44}"/>
              </a:ext>
            </a:extLst>
          </p:cNvPr>
          <p:cNvSpPr txBox="1"/>
          <p:nvPr/>
        </p:nvSpPr>
        <p:spPr>
          <a:xfrm>
            <a:off x="1895973" y="622654"/>
            <a:ext cx="5129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Simulation based on Timepix4 ASIC (65 nm, 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Pre-amplifier only, no TDC!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86BE7F-4BD7-951D-9DC9-8CE76F5F51DB}"/>
              </a:ext>
            </a:extLst>
          </p:cNvPr>
          <p:cNvSpPr txBox="1"/>
          <p:nvPr/>
        </p:nvSpPr>
        <p:spPr>
          <a:xfrm>
            <a:off x="6472996" y="3087083"/>
            <a:ext cx="11047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</a:rPr>
              <a:t>Timepix4</a:t>
            </a:r>
          </a:p>
          <a:p>
            <a:r>
              <a:rPr lang="en-US" sz="1100" dirty="0">
                <a:solidFill>
                  <a:srgbClr val="0000FF"/>
                </a:solidFill>
              </a:rPr>
              <a:t>~60 </a:t>
            </a:r>
            <a:r>
              <a:rPr lang="en-US" sz="1100" dirty="0" err="1">
                <a:solidFill>
                  <a:srgbClr val="0000FF"/>
                </a:solidFill>
              </a:rPr>
              <a:t>ps</a:t>
            </a:r>
            <a:r>
              <a:rPr lang="en-US" sz="1100" dirty="0">
                <a:solidFill>
                  <a:srgbClr val="0000FF"/>
                </a:solidFill>
              </a:rPr>
              <a:t> @ 10 </a:t>
            </a:r>
            <a:r>
              <a:rPr lang="en-US" sz="1100" dirty="0" err="1">
                <a:solidFill>
                  <a:srgbClr val="0000FF"/>
                </a:solidFill>
              </a:rPr>
              <a:t>ke</a:t>
            </a:r>
            <a:r>
              <a:rPr lang="en-US" sz="1100" dirty="0">
                <a:solidFill>
                  <a:srgbClr val="0000FF"/>
                </a:solidFill>
              </a:rPr>
              <a:t>-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A070F89-4A67-5352-1A3D-C38A3A164CEF}"/>
              </a:ext>
            </a:extLst>
          </p:cNvPr>
          <p:cNvSpPr/>
          <p:nvPr/>
        </p:nvSpPr>
        <p:spPr>
          <a:xfrm>
            <a:off x="6224635" y="3276401"/>
            <a:ext cx="104504" cy="9579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62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9B391-75B1-5ADD-B3AF-0B283CEE5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Silicon pixel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40215-44C0-4C78-255B-80970902E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780" y="828144"/>
            <a:ext cx="8712858" cy="1719379"/>
          </a:xfrm>
        </p:spPr>
        <p:txBody>
          <a:bodyPr>
            <a:normAutofit/>
          </a:bodyPr>
          <a:lstStyle/>
          <a:p>
            <a:r>
              <a:rPr lang="en-US" dirty="0"/>
              <a:t>Fast silicon sensors consist e.g. of </a:t>
            </a:r>
            <a:r>
              <a:rPr lang="en-US" dirty="0">
                <a:solidFill>
                  <a:srgbClr val="0000FF"/>
                </a:solidFill>
              </a:rPr>
              <a:t>p-type</a:t>
            </a:r>
            <a:r>
              <a:rPr lang="en-US" dirty="0"/>
              <a:t> silicon bulk with </a:t>
            </a:r>
            <a:r>
              <a:rPr lang="en-US" dirty="0">
                <a:solidFill>
                  <a:srgbClr val="D883FF"/>
                </a:solidFill>
              </a:rPr>
              <a:t>n-type</a:t>
            </a:r>
            <a:r>
              <a:rPr lang="en-US" dirty="0"/>
              <a:t> pixel implants</a:t>
            </a:r>
          </a:p>
          <a:p>
            <a:r>
              <a:rPr lang="en-US" dirty="0"/>
              <a:t>Many effects relevant for good time resolution happen below the surface</a:t>
            </a:r>
          </a:p>
          <a:p>
            <a:r>
              <a:rPr lang="en-US" dirty="0"/>
              <a:t>Pixels have a non-zero thickness -&gt; </a:t>
            </a:r>
            <a:r>
              <a:rPr lang="en-US" dirty="0">
                <a:solidFill>
                  <a:srgbClr val="0000FF"/>
                </a:solidFill>
              </a:rPr>
              <a:t>‘voxel’</a:t>
            </a:r>
          </a:p>
          <a:p>
            <a:endParaRPr lang="en-US" dirty="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ADF6F4E-7949-67E5-C347-76425A1642C3}"/>
              </a:ext>
            </a:extLst>
          </p:cNvPr>
          <p:cNvGrpSpPr/>
          <p:nvPr/>
        </p:nvGrpSpPr>
        <p:grpSpPr>
          <a:xfrm>
            <a:off x="1082524" y="2454218"/>
            <a:ext cx="2055354" cy="1867879"/>
            <a:chOff x="4596341" y="1406768"/>
            <a:chExt cx="2055354" cy="1867879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B5D310C-0239-CE64-EC24-DC9E3ECEC7C5}"/>
                </a:ext>
              </a:extLst>
            </p:cNvPr>
            <p:cNvSpPr/>
            <p:nvPr/>
          </p:nvSpPr>
          <p:spPr>
            <a:xfrm>
              <a:off x="6285915" y="1406768"/>
              <a:ext cx="270173" cy="290339"/>
            </a:xfrm>
            <a:prstGeom prst="rect">
              <a:avLst/>
            </a:prstGeom>
            <a:solidFill>
              <a:srgbClr val="92D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7A3A874-69D7-534B-C897-A88349BAF392}"/>
                </a:ext>
              </a:extLst>
            </p:cNvPr>
            <p:cNvGrpSpPr/>
            <p:nvPr/>
          </p:nvGrpSpPr>
          <p:grpSpPr>
            <a:xfrm>
              <a:off x="4596341" y="1777795"/>
              <a:ext cx="1846731" cy="1277334"/>
              <a:chOff x="4127847" y="2229661"/>
              <a:chExt cx="1846731" cy="1277334"/>
            </a:xfrm>
          </p:grpSpPr>
          <p:sp>
            <p:nvSpPr>
              <p:cNvPr id="46" name="Cube 45">
                <a:extLst>
                  <a:ext uri="{FF2B5EF4-FFF2-40B4-BE49-F238E27FC236}">
                    <a16:creationId xmlns:a16="http://schemas.microsoft.com/office/drawing/2014/main" id="{1162C935-86B5-B4A2-F5FB-8C9C61D473B7}"/>
                  </a:ext>
                </a:extLst>
              </p:cNvPr>
              <p:cNvSpPr/>
              <p:nvPr/>
            </p:nvSpPr>
            <p:spPr>
              <a:xfrm>
                <a:off x="4601791" y="2236011"/>
                <a:ext cx="391860" cy="175975"/>
              </a:xfrm>
              <a:prstGeom prst="cube">
                <a:avLst>
                  <a:gd name="adj" fmla="val 69199"/>
                </a:avLst>
              </a:prstGeom>
              <a:solidFill>
                <a:srgbClr val="D883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Cube 46">
                <a:extLst>
                  <a:ext uri="{FF2B5EF4-FFF2-40B4-BE49-F238E27FC236}">
                    <a16:creationId xmlns:a16="http://schemas.microsoft.com/office/drawing/2014/main" id="{0BBDA2C4-42BD-D98E-17BD-D77C0C8B0871}"/>
                  </a:ext>
                </a:extLst>
              </p:cNvPr>
              <p:cNvSpPr/>
              <p:nvPr/>
            </p:nvSpPr>
            <p:spPr>
              <a:xfrm>
                <a:off x="4915787" y="2236011"/>
                <a:ext cx="391860" cy="175975"/>
              </a:xfrm>
              <a:prstGeom prst="cube">
                <a:avLst>
                  <a:gd name="adj" fmla="val 69199"/>
                </a:avLst>
              </a:prstGeom>
              <a:solidFill>
                <a:srgbClr val="D883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Cube 47">
                <a:extLst>
                  <a:ext uri="{FF2B5EF4-FFF2-40B4-BE49-F238E27FC236}">
                    <a16:creationId xmlns:a16="http://schemas.microsoft.com/office/drawing/2014/main" id="{04F1EFB6-424E-08DB-653F-DE8A3CC54A58}"/>
                  </a:ext>
                </a:extLst>
              </p:cNvPr>
              <p:cNvSpPr/>
              <p:nvPr/>
            </p:nvSpPr>
            <p:spPr>
              <a:xfrm>
                <a:off x="5246213" y="2236011"/>
                <a:ext cx="391860" cy="175975"/>
              </a:xfrm>
              <a:prstGeom prst="cube">
                <a:avLst>
                  <a:gd name="adj" fmla="val 69199"/>
                </a:avLst>
              </a:prstGeom>
              <a:solidFill>
                <a:srgbClr val="D883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Cube 48">
                <a:extLst>
                  <a:ext uri="{FF2B5EF4-FFF2-40B4-BE49-F238E27FC236}">
                    <a16:creationId xmlns:a16="http://schemas.microsoft.com/office/drawing/2014/main" id="{6E2AE934-4E45-40D3-5609-BCE474AF5B1B}"/>
                  </a:ext>
                </a:extLst>
              </p:cNvPr>
              <p:cNvSpPr/>
              <p:nvPr/>
            </p:nvSpPr>
            <p:spPr>
              <a:xfrm>
                <a:off x="4448800" y="2392037"/>
                <a:ext cx="391860" cy="175975"/>
              </a:xfrm>
              <a:prstGeom prst="cube">
                <a:avLst>
                  <a:gd name="adj" fmla="val 69199"/>
                </a:avLst>
              </a:prstGeom>
              <a:solidFill>
                <a:srgbClr val="D883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Cube 49">
                <a:extLst>
                  <a:ext uri="{FF2B5EF4-FFF2-40B4-BE49-F238E27FC236}">
                    <a16:creationId xmlns:a16="http://schemas.microsoft.com/office/drawing/2014/main" id="{AD5B7BD1-C2EB-734A-F80A-7C724F343BD6}"/>
                  </a:ext>
                </a:extLst>
              </p:cNvPr>
              <p:cNvSpPr/>
              <p:nvPr/>
            </p:nvSpPr>
            <p:spPr>
              <a:xfrm>
                <a:off x="4769146" y="2392037"/>
                <a:ext cx="391860" cy="175975"/>
              </a:xfrm>
              <a:prstGeom prst="cube">
                <a:avLst>
                  <a:gd name="adj" fmla="val 69199"/>
                </a:avLst>
              </a:prstGeom>
              <a:solidFill>
                <a:srgbClr val="D883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Cube 50">
                <a:extLst>
                  <a:ext uri="{FF2B5EF4-FFF2-40B4-BE49-F238E27FC236}">
                    <a16:creationId xmlns:a16="http://schemas.microsoft.com/office/drawing/2014/main" id="{163D3CB4-C3C3-2861-087B-82C077D56229}"/>
                  </a:ext>
                </a:extLst>
              </p:cNvPr>
              <p:cNvSpPr/>
              <p:nvPr/>
            </p:nvSpPr>
            <p:spPr>
              <a:xfrm>
                <a:off x="5099572" y="2392037"/>
                <a:ext cx="391860" cy="175975"/>
              </a:xfrm>
              <a:prstGeom prst="cube">
                <a:avLst>
                  <a:gd name="adj" fmla="val 69199"/>
                </a:avLst>
              </a:prstGeom>
              <a:solidFill>
                <a:srgbClr val="D883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Cube 51">
                <a:extLst>
                  <a:ext uri="{FF2B5EF4-FFF2-40B4-BE49-F238E27FC236}">
                    <a16:creationId xmlns:a16="http://schemas.microsoft.com/office/drawing/2014/main" id="{B33585CB-A0AE-261B-7E99-11851FB0B5EC}"/>
                  </a:ext>
                </a:extLst>
              </p:cNvPr>
              <p:cNvSpPr/>
              <p:nvPr/>
            </p:nvSpPr>
            <p:spPr>
              <a:xfrm>
                <a:off x="4292634" y="2551238"/>
                <a:ext cx="391860" cy="175975"/>
              </a:xfrm>
              <a:prstGeom prst="cube">
                <a:avLst>
                  <a:gd name="adj" fmla="val 69199"/>
                </a:avLst>
              </a:prstGeom>
              <a:solidFill>
                <a:srgbClr val="D883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Cube 52">
                <a:extLst>
                  <a:ext uri="{FF2B5EF4-FFF2-40B4-BE49-F238E27FC236}">
                    <a16:creationId xmlns:a16="http://schemas.microsoft.com/office/drawing/2014/main" id="{67222CBB-42CD-10B9-E5E6-E1B56C221B21}"/>
                  </a:ext>
                </a:extLst>
              </p:cNvPr>
              <p:cNvSpPr/>
              <p:nvPr/>
            </p:nvSpPr>
            <p:spPr>
              <a:xfrm>
                <a:off x="4622505" y="2551238"/>
                <a:ext cx="391860" cy="175975"/>
              </a:xfrm>
              <a:prstGeom prst="cube">
                <a:avLst>
                  <a:gd name="adj" fmla="val 69199"/>
                </a:avLst>
              </a:prstGeom>
              <a:solidFill>
                <a:srgbClr val="D883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Cube 53">
                <a:extLst>
                  <a:ext uri="{FF2B5EF4-FFF2-40B4-BE49-F238E27FC236}">
                    <a16:creationId xmlns:a16="http://schemas.microsoft.com/office/drawing/2014/main" id="{7FB70E2A-B66A-F67A-7CEA-34F5639F3C1B}"/>
                  </a:ext>
                </a:extLst>
              </p:cNvPr>
              <p:cNvSpPr/>
              <p:nvPr/>
            </p:nvSpPr>
            <p:spPr>
              <a:xfrm>
                <a:off x="4952931" y="2551238"/>
                <a:ext cx="391860" cy="175975"/>
              </a:xfrm>
              <a:prstGeom prst="cube">
                <a:avLst>
                  <a:gd name="adj" fmla="val 69199"/>
                </a:avLst>
              </a:prstGeom>
              <a:solidFill>
                <a:srgbClr val="D883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Cube 54">
                <a:extLst>
                  <a:ext uri="{FF2B5EF4-FFF2-40B4-BE49-F238E27FC236}">
                    <a16:creationId xmlns:a16="http://schemas.microsoft.com/office/drawing/2014/main" id="{9AEC2780-1A4E-BC3F-2536-E41E96F02B3B}"/>
                  </a:ext>
                </a:extLst>
              </p:cNvPr>
              <p:cNvSpPr/>
              <p:nvPr/>
            </p:nvSpPr>
            <p:spPr>
              <a:xfrm>
                <a:off x="4134249" y="2710439"/>
                <a:ext cx="391860" cy="175975"/>
              </a:xfrm>
              <a:prstGeom prst="cube">
                <a:avLst>
                  <a:gd name="adj" fmla="val 69199"/>
                </a:avLst>
              </a:prstGeom>
              <a:solidFill>
                <a:srgbClr val="D883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>
                <a:extLst>
                  <a:ext uri="{FF2B5EF4-FFF2-40B4-BE49-F238E27FC236}">
                    <a16:creationId xmlns:a16="http://schemas.microsoft.com/office/drawing/2014/main" id="{71E6B2B2-CAA2-27A1-EE27-2E8A26F7E4D1}"/>
                  </a:ext>
                </a:extLst>
              </p:cNvPr>
              <p:cNvSpPr/>
              <p:nvPr/>
            </p:nvSpPr>
            <p:spPr>
              <a:xfrm>
                <a:off x="4457770" y="2710439"/>
                <a:ext cx="391860" cy="175975"/>
              </a:xfrm>
              <a:prstGeom prst="cube">
                <a:avLst>
                  <a:gd name="adj" fmla="val 69199"/>
                </a:avLst>
              </a:prstGeom>
              <a:solidFill>
                <a:srgbClr val="D883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ube 56">
                <a:extLst>
                  <a:ext uri="{FF2B5EF4-FFF2-40B4-BE49-F238E27FC236}">
                    <a16:creationId xmlns:a16="http://schemas.microsoft.com/office/drawing/2014/main" id="{E09479EC-9D68-0861-71EE-01F82ADCDDF0}"/>
                  </a:ext>
                </a:extLst>
              </p:cNvPr>
              <p:cNvSpPr/>
              <p:nvPr/>
            </p:nvSpPr>
            <p:spPr>
              <a:xfrm>
                <a:off x="4788196" y="2710439"/>
                <a:ext cx="391860" cy="175975"/>
              </a:xfrm>
              <a:prstGeom prst="cube">
                <a:avLst>
                  <a:gd name="adj" fmla="val 69199"/>
                </a:avLst>
              </a:prstGeom>
              <a:solidFill>
                <a:srgbClr val="D883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9D3514E5-EB1D-8214-5187-DF0D29D4F5E6}"/>
                  </a:ext>
                </a:extLst>
              </p:cNvPr>
              <p:cNvSpPr/>
              <p:nvPr/>
            </p:nvSpPr>
            <p:spPr>
              <a:xfrm>
                <a:off x="5568745" y="2236011"/>
                <a:ext cx="391860" cy="175975"/>
              </a:xfrm>
              <a:prstGeom prst="cube">
                <a:avLst>
                  <a:gd name="adj" fmla="val 69199"/>
                </a:avLst>
              </a:prstGeom>
              <a:solidFill>
                <a:srgbClr val="D883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Cube 58">
                <a:extLst>
                  <a:ext uri="{FF2B5EF4-FFF2-40B4-BE49-F238E27FC236}">
                    <a16:creationId xmlns:a16="http://schemas.microsoft.com/office/drawing/2014/main" id="{932378F3-6C07-B636-7C7D-CCE56C973A4A}"/>
                  </a:ext>
                </a:extLst>
              </p:cNvPr>
              <p:cNvSpPr/>
              <p:nvPr/>
            </p:nvSpPr>
            <p:spPr>
              <a:xfrm>
                <a:off x="5422104" y="2392037"/>
                <a:ext cx="391860" cy="175975"/>
              </a:xfrm>
              <a:prstGeom prst="cube">
                <a:avLst>
                  <a:gd name="adj" fmla="val 69199"/>
                </a:avLst>
              </a:prstGeom>
              <a:solidFill>
                <a:srgbClr val="D883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Cube 59">
                <a:extLst>
                  <a:ext uri="{FF2B5EF4-FFF2-40B4-BE49-F238E27FC236}">
                    <a16:creationId xmlns:a16="http://schemas.microsoft.com/office/drawing/2014/main" id="{3C879C7E-2D98-EC0B-58D2-709F9C1D0135}"/>
                  </a:ext>
                </a:extLst>
              </p:cNvPr>
              <p:cNvSpPr/>
              <p:nvPr/>
            </p:nvSpPr>
            <p:spPr>
              <a:xfrm>
                <a:off x="5272288" y="2551238"/>
                <a:ext cx="391860" cy="175975"/>
              </a:xfrm>
              <a:prstGeom prst="cube">
                <a:avLst>
                  <a:gd name="adj" fmla="val 69199"/>
                </a:avLst>
              </a:prstGeom>
              <a:solidFill>
                <a:srgbClr val="D883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ube 60">
                <a:extLst>
                  <a:ext uri="{FF2B5EF4-FFF2-40B4-BE49-F238E27FC236}">
                    <a16:creationId xmlns:a16="http://schemas.microsoft.com/office/drawing/2014/main" id="{EBA3AC9E-E66C-363E-36EA-94EEF48D7571}"/>
                  </a:ext>
                </a:extLst>
              </p:cNvPr>
              <p:cNvSpPr/>
              <p:nvPr/>
            </p:nvSpPr>
            <p:spPr>
              <a:xfrm>
                <a:off x="5110728" y="2710439"/>
                <a:ext cx="391860" cy="175975"/>
              </a:xfrm>
              <a:prstGeom prst="cube">
                <a:avLst>
                  <a:gd name="adj" fmla="val 69199"/>
                </a:avLst>
              </a:prstGeom>
              <a:solidFill>
                <a:srgbClr val="D883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Cube 61">
                <a:extLst>
                  <a:ext uri="{FF2B5EF4-FFF2-40B4-BE49-F238E27FC236}">
                    <a16:creationId xmlns:a16="http://schemas.microsoft.com/office/drawing/2014/main" id="{9AC59FD7-EC9C-C95F-7F67-CDCD4FB71BFE}"/>
                  </a:ext>
                </a:extLst>
              </p:cNvPr>
              <p:cNvSpPr/>
              <p:nvPr/>
            </p:nvSpPr>
            <p:spPr>
              <a:xfrm>
                <a:off x="4127847" y="2229661"/>
                <a:ext cx="1846731" cy="1277334"/>
              </a:xfrm>
              <a:prstGeom prst="cube">
                <a:avLst>
                  <a:gd name="adj" fmla="val 47063"/>
                </a:avLst>
              </a:prstGeom>
              <a:solidFill>
                <a:schemeClr val="accent1">
                  <a:alpha val="39285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6CC9ADB-65B5-B33D-07EB-45AD0BFE14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17294" y="1555262"/>
              <a:ext cx="689" cy="17193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1DA96A6-F229-5BC6-9648-FF2F250F4A8B}"/>
                </a:ext>
              </a:extLst>
            </p:cNvPr>
            <p:cNvCxnSpPr>
              <a:cxnSpLocks/>
            </p:cNvCxnSpPr>
            <p:nvPr/>
          </p:nvCxnSpPr>
          <p:spPr>
            <a:xfrm>
              <a:off x="5237640" y="1555262"/>
              <a:ext cx="0" cy="17193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00B1F7C-F5DB-D627-BCE1-49B7C8D37950}"/>
                </a:ext>
              </a:extLst>
            </p:cNvPr>
            <p:cNvGrpSpPr/>
            <p:nvPr/>
          </p:nvGrpSpPr>
          <p:grpSpPr>
            <a:xfrm>
              <a:off x="4978056" y="2532902"/>
              <a:ext cx="173135" cy="423872"/>
              <a:chOff x="639665" y="3233728"/>
              <a:chExt cx="253700" cy="669092"/>
            </a:xfrm>
          </p:grpSpPr>
          <p:sp>
            <p:nvSpPr>
              <p:cNvPr id="65" name="Triangle 64">
                <a:extLst>
                  <a:ext uri="{FF2B5EF4-FFF2-40B4-BE49-F238E27FC236}">
                    <a16:creationId xmlns:a16="http://schemas.microsoft.com/office/drawing/2014/main" id="{0574F8CA-187E-60D4-9AA9-68CD2DDCDB57}"/>
                  </a:ext>
                </a:extLst>
              </p:cNvPr>
              <p:cNvSpPr/>
              <p:nvPr/>
            </p:nvSpPr>
            <p:spPr>
              <a:xfrm>
                <a:off x="639665" y="3442781"/>
                <a:ext cx="253700" cy="251010"/>
              </a:xfrm>
              <a:prstGeom prst="triangl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E017690-96F4-15F6-C735-CC47DC133E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9665" y="3438232"/>
                <a:ext cx="2537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A8060AF0-9848-D31A-5E4B-725AC7111B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6515" y="3233728"/>
                <a:ext cx="0" cy="20450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3E630EFB-D717-AD16-6748-ECA7628746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6515" y="3698316"/>
                <a:ext cx="0" cy="20450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4A88C0B-059F-B58E-7647-E0CA95EBB293}"/>
                </a:ext>
              </a:extLst>
            </p:cNvPr>
            <p:cNvGrpSpPr/>
            <p:nvPr/>
          </p:nvGrpSpPr>
          <p:grpSpPr>
            <a:xfrm rot="5400000">
              <a:off x="6353191" y="1346413"/>
              <a:ext cx="173135" cy="423873"/>
              <a:chOff x="639627" y="3233726"/>
              <a:chExt cx="253700" cy="669091"/>
            </a:xfrm>
          </p:grpSpPr>
          <p:sp>
            <p:nvSpPr>
              <p:cNvPr id="71" name="Triangle 70">
                <a:extLst>
                  <a:ext uri="{FF2B5EF4-FFF2-40B4-BE49-F238E27FC236}">
                    <a16:creationId xmlns:a16="http://schemas.microsoft.com/office/drawing/2014/main" id="{78F3DAF7-8CD2-17B8-BFD5-D2FFAC583AD9}"/>
                  </a:ext>
                </a:extLst>
              </p:cNvPr>
              <p:cNvSpPr/>
              <p:nvPr/>
            </p:nvSpPr>
            <p:spPr>
              <a:xfrm>
                <a:off x="639627" y="3442776"/>
                <a:ext cx="253700" cy="251011"/>
              </a:xfrm>
              <a:prstGeom prst="triangl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9AC97C54-CAA5-6D25-14E0-8EF05CF151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6489" y="3233726"/>
                <a:ext cx="0" cy="20450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E2492F45-FC9E-D693-7FE5-1CB9AE9F5B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6517" y="3698314"/>
                <a:ext cx="0" cy="20450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579E604-F5A1-B7C0-B15C-2238B7AD8B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3289" y="1555438"/>
              <a:ext cx="0" cy="2744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116E2820-8FCD-018E-F0AC-10FB9F141172}"/>
              </a:ext>
            </a:extLst>
          </p:cNvPr>
          <p:cNvSpPr txBox="1"/>
          <p:nvPr/>
        </p:nvSpPr>
        <p:spPr>
          <a:xfrm>
            <a:off x="3924903" y="2710728"/>
            <a:ext cx="3937745" cy="877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Typical pixel size 20 – 50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Typical sensor thickness 20 – 300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051490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A81CEC27-CDE8-8402-4670-91D45E85A8BA}"/>
              </a:ext>
            </a:extLst>
          </p:cNvPr>
          <p:cNvGrpSpPr/>
          <p:nvPr/>
        </p:nvGrpSpPr>
        <p:grpSpPr>
          <a:xfrm>
            <a:off x="5099439" y="2208546"/>
            <a:ext cx="3949145" cy="2732415"/>
            <a:chOff x="14716777" y="348990"/>
            <a:chExt cx="9667222" cy="578149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AEC9E5D-1E5E-35B8-096E-06A96AB04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92725" y="348990"/>
              <a:ext cx="8420070" cy="5291745"/>
            </a:xfrm>
            <a:prstGeom prst="rect">
              <a:avLst/>
            </a:prstGeom>
          </p:spPr>
        </p:pic>
        <p:sp>
          <p:nvSpPr>
            <p:cNvPr id="28" name="Text Placeholder 7">
              <a:extLst>
                <a:ext uri="{FF2B5EF4-FFF2-40B4-BE49-F238E27FC236}">
                  <a16:creationId xmlns:a16="http://schemas.microsoft.com/office/drawing/2014/main" id="{7E458DF5-6688-8272-41BF-D06FD228F1DD}"/>
                </a:ext>
              </a:extLst>
            </p:cNvPr>
            <p:cNvSpPr txBox="1">
              <a:spLocks/>
            </p:cNvSpPr>
            <p:nvPr/>
          </p:nvSpPr>
          <p:spPr>
            <a:xfrm>
              <a:off x="21957829" y="5597812"/>
              <a:ext cx="679776" cy="532672"/>
            </a:xfrm>
            <a:prstGeom prst="rect">
              <a:avLst/>
            </a:prstGeom>
            <a:noFill/>
            <a:ln w="3175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0500" tIns="13500" rIns="40500" bIns="24300" anchor="ctr" anchorCtr="0">
              <a:spAutoFit/>
            </a:bodyPr>
            <a:lstStyle>
              <a:lvl1pPr marL="0" marR="0" indent="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0" marR="0" indent="2286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 b="0" i="0" u="none" strike="noStrike" cap="none" spc="0" baseline="0">
                  <a:ln>
                    <a:noFill/>
                  </a:ln>
                  <a:solidFill>
                    <a:schemeClr val="tx2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0" marR="0" indent="4572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500" b="0" i="0" u="none" strike="noStrike" cap="none" spc="0" baseline="0">
                  <a:ln>
                    <a:noFill/>
                  </a:ln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0" marR="0" indent="6858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ln>
                    <a:noFill/>
                  </a:ln>
                  <a:solidFill>
                    <a:schemeClr val="accent3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0" marR="0" indent="9144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ln>
                    <a:noFill/>
                  </a:ln>
                  <a:solidFill>
                    <a:schemeClr val="accent3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0" marR="0" indent="11430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0" marR="0" indent="13716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0" marR="0" indent="16002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0" marR="0" indent="18288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r"/>
              <a:r>
                <a:rPr lang="en-US" sz="1050" dirty="0"/>
                <a:t>Col</a:t>
              </a:r>
            </a:p>
          </p:txBody>
        </p:sp>
        <p:sp>
          <p:nvSpPr>
            <p:cNvPr id="32" name="Text Placeholder 7">
              <a:extLst>
                <a:ext uri="{FF2B5EF4-FFF2-40B4-BE49-F238E27FC236}">
                  <a16:creationId xmlns:a16="http://schemas.microsoft.com/office/drawing/2014/main" id="{1FB38AB1-7393-B10E-53B0-4C53F5594D93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4553458" y="770841"/>
              <a:ext cx="859309" cy="532672"/>
            </a:xfrm>
            <a:prstGeom prst="rect">
              <a:avLst/>
            </a:prstGeom>
            <a:noFill/>
            <a:ln w="3175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0500" tIns="13500" rIns="40500" bIns="24300" anchor="ctr" anchorCtr="0">
              <a:spAutoFit/>
            </a:bodyPr>
            <a:lstStyle>
              <a:lvl1pPr marL="0" marR="0" indent="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0" marR="0" indent="2286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 b="0" i="0" u="none" strike="noStrike" cap="none" spc="0" baseline="0">
                  <a:ln>
                    <a:noFill/>
                  </a:ln>
                  <a:solidFill>
                    <a:schemeClr val="tx2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0" marR="0" indent="4572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500" b="0" i="0" u="none" strike="noStrike" cap="none" spc="0" baseline="0">
                  <a:ln>
                    <a:noFill/>
                  </a:ln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0" marR="0" indent="6858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ln>
                    <a:noFill/>
                  </a:ln>
                  <a:solidFill>
                    <a:schemeClr val="accent3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0" marR="0" indent="9144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ln>
                    <a:noFill/>
                  </a:ln>
                  <a:solidFill>
                    <a:schemeClr val="accent3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0" marR="0" indent="11430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0" marR="0" indent="13716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0" marR="0" indent="16002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0" marR="0" indent="18288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r>
                <a:rPr lang="en-US" sz="1050" dirty="0"/>
                <a:t>Row</a:t>
              </a:r>
            </a:p>
          </p:txBody>
        </p:sp>
        <p:sp>
          <p:nvSpPr>
            <p:cNvPr id="33" name="Text Placeholder 7">
              <a:extLst>
                <a:ext uri="{FF2B5EF4-FFF2-40B4-BE49-F238E27FC236}">
                  <a16:creationId xmlns:a16="http://schemas.microsoft.com/office/drawing/2014/main" id="{78627EB5-7741-D76C-BC6C-1A8EE8A040C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2756128" y="1639649"/>
              <a:ext cx="2723070" cy="532672"/>
            </a:xfrm>
            <a:prstGeom prst="rect">
              <a:avLst/>
            </a:prstGeom>
            <a:noFill/>
            <a:ln w="3175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0500" tIns="13500" rIns="40500" bIns="24300" anchor="ctr" anchorCtr="0">
              <a:spAutoFit/>
            </a:bodyPr>
            <a:lstStyle>
              <a:lvl1pPr marL="0" marR="0" indent="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0" marR="0" indent="2286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 b="0" i="0" u="none" strike="noStrike" cap="none" spc="0" baseline="0">
                  <a:ln>
                    <a:noFill/>
                  </a:ln>
                  <a:solidFill>
                    <a:schemeClr val="tx2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0" marR="0" indent="4572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500" b="0" i="0" u="none" strike="noStrike" cap="none" spc="0" baseline="0">
                  <a:ln>
                    <a:noFill/>
                  </a:ln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0" marR="0" indent="6858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ln>
                    <a:noFill/>
                  </a:ln>
                  <a:solidFill>
                    <a:schemeClr val="accent3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0" marR="0" indent="9144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ln>
                    <a:noFill/>
                  </a:ln>
                  <a:solidFill>
                    <a:schemeClr val="accent3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0" marR="0" indent="11430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0" marR="0" indent="13716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0" marR="0" indent="16002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0" marR="0" indent="18288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r>
                <a:rPr lang="en-US" sz="1050" dirty="0"/>
                <a:t>Frequency [MHz]</a:t>
              </a:r>
            </a:p>
          </p:txBody>
        </p:sp>
      </p:grp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D45E0D6-3370-B3E5-35D8-2E07E3735E66}"/>
              </a:ext>
            </a:extLst>
          </p:cNvPr>
          <p:cNvSpPr txBox="1">
            <a:spLocks/>
          </p:cNvSpPr>
          <p:nvPr/>
        </p:nvSpPr>
        <p:spPr>
          <a:xfrm>
            <a:off x="305733" y="590455"/>
            <a:ext cx="5951943" cy="1156254"/>
          </a:xfrm>
          <a:prstGeom prst="rect">
            <a:avLst/>
          </a:prstGeom>
          <a:noFill/>
          <a:ln w="254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7500" tIns="67500" rIns="67500" bIns="675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135731" indent="-135731">
              <a:buFont typeface="Arial" panose="020B0604020202020204" pitchFamily="34" charset="0"/>
              <a:buChar char="•"/>
            </a:pPr>
            <a:r>
              <a:rPr lang="en-US" sz="1800" dirty="0"/>
              <a:t>Not all pixel behave in exactly the same way</a:t>
            </a:r>
          </a:p>
          <a:p>
            <a:pPr marL="135731" indent="-135731">
              <a:buFont typeface="Arial" panose="020B0604020202020204" pitchFamily="34" charset="0"/>
              <a:buChar char="•"/>
            </a:pPr>
            <a:r>
              <a:rPr lang="en-US" sz="1800" dirty="0"/>
              <a:t>Making them more equal requires space -&gt; larger pixels</a:t>
            </a:r>
          </a:p>
          <a:p>
            <a:pPr marL="135731" indent="-135731">
              <a:buFont typeface="Arial" panose="020B0604020202020204" pitchFamily="34" charset="0"/>
              <a:buChar char="•"/>
            </a:pPr>
            <a:r>
              <a:rPr lang="en-US" sz="1800" dirty="0"/>
              <a:t>Corrections are mandatory to achieve good time resolution</a:t>
            </a:r>
          </a:p>
          <a:p>
            <a:pPr marL="135731" indent="-135731">
              <a:buFont typeface="Arial" panose="020B0604020202020204" pitchFamily="34" charset="0"/>
              <a:buChar char="•"/>
            </a:pPr>
            <a:r>
              <a:rPr lang="en-US" sz="1800" dirty="0"/>
              <a:t>How to calibrate?</a:t>
            </a:r>
          </a:p>
          <a:p>
            <a:pPr marL="135731" indent="-135731">
              <a:buFont typeface="Arial" panose="020B0604020202020204" pitchFamily="34" charset="0"/>
              <a:buChar char="•"/>
            </a:pPr>
            <a:r>
              <a:rPr lang="en-US" sz="1800" dirty="0"/>
              <a:t>And where to apply the corrections (chip, FPGA, CPU/GPU)?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EED9E9EC-6803-AB33-0345-2462766EAB53}"/>
              </a:ext>
            </a:extLst>
          </p:cNvPr>
          <p:cNvSpPr txBox="1">
            <a:spLocks/>
          </p:cNvSpPr>
          <p:nvPr/>
        </p:nvSpPr>
        <p:spPr>
          <a:xfrm>
            <a:off x="5849394" y="2076839"/>
            <a:ext cx="2014949" cy="222835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0500" tIns="13500" rIns="40500" bIns="243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b="1" dirty="0"/>
              <a:t>Measurement clock frequency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CAEEA8E-93C2-2BD5-0FFC-3303FB7FE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45" y="2659"/>
            <a:ext cx="7886700" cy="553470"/>
          </a:xfrm>
        </p:spPr>
        <p:txBody>
          <a:bodyPr>
            <a:normAutofit/>
          </a:bodyPr>
          <a:lstStyle/>
          <a:p>
            <a:r>
              <a:rPr lang="en-US" sz="2400" dirty="0"/>
              <a:t>Timepix4 example, pixel to pixel variations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8FEDF1-7BEC-9071-619D-D639B9F28DE5}"/>
              </a:ext>
            </a:extLst>
          </p:cNvPr>
          <p:cNvSpPr txBox="1"/>
          <p:nvPr/>
        </p:nvSpPr>
        <p:spPr>
          <a:xfrm>
            <a:off x="-260679" y="4633185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40 MHz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F6E8FF-543F-D201-5E20-2A27A0948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22" y="2188257"/>
            <a:ext cx="3811354" cy="2638571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C33523F-70E5-AB26-E045-51F9345D2A8F}"/>
              </a:ext>
            </a:extLst>
          </p:cNvPr>
          <p:cNvSpPr txBox="1">
            <a:spLocks/>
          </p:cNvSpPr>
          <p:nvPr/>
        </p:nvSpPr>
        <p:spPr>
          <a:xfrm>
            <a:off x="2103942" y="2095638"/>
            <a:ext cx="897912" cy="222835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0500" tIns="13500" rIns="40500" bIns="243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b="1" dirty="0"/>
              <a:t>Charge ‘gain’</a:t>
            </a:r>
          </a:p>
        </p:txBody>
      </p:sp>
    </p:spTree>
    <p:extLst>
      <p:ext uri="{BB962C8B-B14F-4D97-AF65-F5344CB8AC3E}">
        <p14:creationId xmlns:p14="http://schemas.microsoft.com/office/powerpoint/2010/main" val="2390414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549D896-F3DB-CF45-B000-561C7493B189}"/>
              </a:ext>
            </a:extLst>
          </p:cNvPr>
          <p:cNvGrpSpPr/>
          <p:nvPr/>
        </p:nvGrpSpPr>
        <p:grpSpPr>
          <a:xfrm>
            <a:off x="2725785" y="2"/>
            <a:ext cx="7267785" cy="5143500"/>
            <a:chOff x="0" y="1"/>
            <a:chExt cx="7267785" cy="5143500"/>
          </a:xfrm>
        </p:grpSpPr>
        <p:pic>
          <p:nvPicPr>
            <p:cNvPr id="5" name="Google Shape;66;p14">
              <a:extLst>
                <a:ext uri="{FF2B5EF4-FFF2-40B4-BE49-F238E27FC236}">
                  <a16:creationId xmlns:a16="http://schemas.microsoft.com/office/drawing/2014/main" id="{8F10067E-8C9D-F54A-90F7-7D68C97BBDA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5639"/>
            <a:stretch/>
          </p:blipFill>
          <p:spPr>
            <a:xfrm>
              <a:off x="0" y="1"/>
              <a:ext cx="7267785" cy="514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67;p14">
              <a:extLst>
                <a:ext uri="{FF2B5EF4-FFF2-40B4-BE49-F238E27FC236}">
                  <a16:creationId xmlns:a16="http://schemas.microsoft.com/office/drawing/2014/main" id="{CBE92C33-68B2-144F-9C27-F37243313789}"/>
                </a:ext>
              </a:extLst>
            </p:cNvPr>
            <p:cNvSpPr txBox="1"/>
            <p:nvPr/>
          </p:nvSpPr>
          <p:spPr>
            <a:xfrm>
              <a:off x="1113032" y="3957400"/>
              <a:ext cx="3000000" cy="723300"/>
            </a:xfrm>
            <a:prstGeom prst="rect">
              <a:avLst/>
            </a:prstGeom>
            <a:noFill/>
            <a:ln>
              <a:noFill/>
            </a:ln>
            <a:effectLst>
              <a:outerShdw blurRad="128588" algn="bl" rotWithShape="0">
                <a:srgbClr val="000000">
                  <a:alpha val="95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500" dirty="0">
                  <a:solidFill>
                    <a:srgbClr val="FFFFFF"/>
                  </a:solidFill>
                  <a:ea typeface="Noto Serif"/>
                  <a:cs typeface="Noto Serif"/>
                  <a:sym typeface="Noto Serif"/>
                </a:rPr>
                <a:t>Timepix4</a:t>
              </a:r>
              <a:endParaRPr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E75BFA1-AF1D-BA42-83AA-AB1A26806EBD}"/>
              </a:ext>
            </a:extLst>
          </p:cNvPr>
          <p:cNvGrpSpPr/>
          <p:nvPr/>
        </p:nvGrpSpPr>
        <p:grpSpPr>
          <a:xfrm>
            <a:off x="-807756" y="0"/>
            <a:ext cx="4604002" cy="5147406"/>
            <a:chOff x="4933167" y="-3907"/>
            <a:chExt cx="4604002" cy="514740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06BA35-396F-7E42-9E6E-93889BD9E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5724088" y="-3907"/>
              <a:ext cx="3419912" cy="51474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67;p14">
              <a:extLst>
                <a:ext uri="{FF2B5EF4-FFF2-40B4-BE49-F238E27FC236}">
                  <a16:creationId xmlns:a16="http://schemas.microsoft.com/office/drawing/2014/main" id="{6F0A2ACF-65E1-2D49-8BCD-512086386DF7}"/>
                </a:ext>
              </a:extLst>
            </p:cNvPr>
            <p:cNvSpPr txBox="1"/>
            <p:nvPr/>
          </p:nvSpPr>
          <p:spPr>
            <a:xfrm>
              <a:off x="6039778" y="1574074"/>
              <a:ext cx="3000000" cy="553968"/>
            </a:xfrm>
            <a:prstGeom prst="rect">
              <a:avLst/>
            </a:prstGeom>
            <a:noFill/>
            <a:ln>
              <a:noFill/>
            </a:ln>
            <a:effectLst>
              <a:outerShdw blurRad="128588" algn="bl" rotWithShape="0">
                <a:srgbClr val="000000">
                  <a:alpha val="95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FFFFFF"/>
                  </a:solidFill>
                  <a:ea typeface="Noto Serif"/>
                  <a:cs typeface="Noto Serif"/>
                  <a:sym typeface="Noto Serif"/>
                </a:rPr>
                <a:t>SPIDR4</a:t>
              </a:r>
              <a:endParaRPr sz="1200" dirty="0">
                <a:solidFill>
                  <a:srgbClr val="FFFFFF"/>
                </a:solidFill>
              </a:endParaRPr>
            </a:p>
          </p:txBody>
        </p:sp>
        <p:sp>
          <p:nvSpPr>
            <p:cNvPr id="10" name="Google Shape;67;p14">
              <a:extLst>
                <a:ext uri="{FF2B5EF4-FFF2-40B4-BE49-F238E27FC236}">
                  <a16:creationId xmlns:a16="http://schemas.microsoft.com/office/drawing/2014/main" id="{0725BA36-F8B2-5F43-82C6-EF069C5B3FF7}"/>
                </a:ext>
              </a:extLst>
            </p:cNvPr>
            <p:cNvSpPr txBox="1"/>
            <p:nvPr/>
          </p:nvSpPr>
          <p:spPr>
            <a:xfrm rot="20404296">
              <a:off x="6537169" y="3940680"/>
              <a:ext cx="3000000" cy="553968"/>
            </a:xfrm>
            <a:prstGeom prst="rect">
              <a:avLst/>
            </a:prstGeom>
            <a:noFill/>
            <a:ln>
              <a:noFill/>
            </a:ln>
            <a:effectLst>
              <a:outerShdw blurRad="128588" algn="bl" rotWithShape="0">
                <a:srgbClr val="000000">
                  <a:alpha val="95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FFFFFF"/>
                  </a:solidFill>
                  <a:ea typeface="Noto Serif"/>
                  <a:cs typeface="Noto Serif"/>
                  <a:sym typeface="Noto Serif"/>
                </a:rPr>
                <a:t>Detector Box</a:t>
              </a:r>
              <a:endParaRPr sz="1200" dirty="0">
                <a:solidFill>
                  <a:srgbClr val="FFFFFF"/>
                </a:solidFill>
              </a:endParaRPr>
            </a:p>
          </p:txBody>
        </p:sp>
        <p:sp>
          <p:nvSpPr>
            <p:cNvPr id="11" name="Google Shape;67;p14">
              <a:extLst>
                <a:ext uri="{FF2B5EF4-FFF2-40B4-BE49-F238E27FC236}">
                  <a16:creationId xmlns:a16="http://schemas.microsoft.com/office/drawing/2014/main" id="{EA4E71FA-7F68-584C-B51A-CA18BD71718D}"/>
                </a:ext>
              </a:extLst>
            </p:cNvPr>
            <p:cNvSpPr txBox="1"/>
            <p:nvPr/>
          </p:nvSpPr>
          <p:spPr>
            <a:xfrm>
              <a:off x="4933167" y="2672860"/>
              <a:ext cx="3000000" cy="461635"/>
            </a:xfrm>
            <a:prstGeom prst="rect">
              <a:avLst/>
            </a:prstGeom>
            <a:noFill/>
            <a:ln>
              <a:noFill/>
            </a:ln>
            <a:effectLst>
              <a:outerShdw blurRad="128588" algn="bl" rotWithShape="0">
                <a:srgbClr val="000000">
                  <a:alpha val="95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solidFill>
                    <a:srgbClr val="FFFFFF"/>
                  </a:solidFill>
                  <a:ea typeface="Noto Serif"/>
                  <a:cs typeface="Noto Serif"/>
                  <a:sym typeface="Noto Serif"/>
                </a:rPr>
                <a:t>scintillators</a:t>
              </a:r>
              <a:endParaRPr sz="900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5CDD81D-7646-9C40-A4AB-D4C932999DAF}"/>
              </a:ext>
            </a:extLst>
          </p:cNvPr>
          <p:cNvCxnSpPr>
            <a:cxnSpLocks/>
          </p:cNvCxnSpPr>
          <p:nvPr/>
        </p:nvCxnSpPr>
        <p:spPr>
          <a:xfrm>
            <a:off x="2379759" y="3288535"/>
            <a:ext cx="1834022" cy="20601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78D7A2C-090B-884C-84B8-0E8A87DDC96E}"/>
              </a:ext>
            </a:extLst>
          </p:cNvPr>
          <p:cNvSpPr/>
          <p:nvPr/>
        </p:nvSpPr>
        <p:spPr>
          <a:xfrm>
            <a:off x="3397855" y="-10758"/>
            <a:ext cx="198000" cy="5154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8F9E35F-94BB-3D4C-AEA3-75185344861B}"/>
              </a:ext>
            </a:extLst>
          </p:cNvPr>
          <p:cNvCxnSpPr>
            <a:cxnSpLocks/>
          </p:cNvCxnSpPr>
          <p:nvPr/>
        </p:nvCxnSpPr>
        <p:spPr>
          <a:xfrm flipV="1">
            <a:off x="74056" y="3002484"/>
            <a:ext cx="3296426" cy="664940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B35C201-67AD-9476-61B1-1102041FF0D9}"/>
              </a:ext>
            </a:extLst>
          </p:cNvPr>
          <p:cNvSpPr/>
          <p:nvPr/>
        </p:nvSpPr>
        <p:spPr>
          <a:xfrm>
            <a:off x="0" y="280"/>
            <a:ext cx="9993570" cy="5143218"/>
          </a:xfrm>
          <a:prstGeom prst="rect">
            <a:avLst/>
          </a:prstGeom>
          <a:solidFill>
            <a:schemeClr val="bg1">
              <a:lumMod val="85000"/>
              <a:alpha val="69463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35AFA2-CC29-53B8-524C-904BBB82C625}"/>
              </a:ext>
            </a:extLst>
          </p:cNvPr>
          <p:cNvSpPr txBox="1"/>
          <p:nvPr/>
        </p:nvSpPr>
        <p:spPr>
          <a:xfrm>
            <a:off x="977924" y="808079"/>
            <a:ext cx="8471422" cy="646331"/>
          </a:xfrm>
          <a:prstGeom prst="rect">
            <a:avLst/>
          </a:prstGeom>
          <a:solidFill>
            <a:srgbClr val="FFF3CC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The research just started, so no conclusions!</a:t>
            </a:r>
          </a:p>
        </p:txBody>
      </p:sp>
    </p:spTree>
    <p:extLst>
      <p:ext uri="{BB962C8B-B14F-4D97-AF65-F5344CB8AC3E}">
        <p14:creationId xmlns:p14="http://schemas.microsoft.com/office/powerpoint/2010/main" val="3764662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CB192-AC49-16B5-39F0-5783D68D0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8CD84-7CE5-1F21-9F71-14B51DE92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64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BB567-EF92-742B-AA7B-4378B64B4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resolution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F74BE1-861B-7E9C-D367-01E302E284D8}"/>
              </a:ext>
            </a:extLst>
          </p:cNvPr>
          <p:cNvSpPr txBox="1"/>
          <p:nvPr/>
        </p:nvSpPr>
        <p:spPr>
          <a:xfrm>
            <a:off x="1194555" y="835337"/>
            <a:ext cx="6438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ymbol" pitchFamily="2" charset="2"/>
              </a:rPr>
              <a:t>s</a:t>
            </a:r>
            <a:r>
              <a:rPr lang="en-US" sz="2400" baseline="30000" dirty="0"/>
              <a:t>2</a:t>
            </a:r>
            <a:r>
              <a:rPr lang="en-US" sz="2400" baseline="-25000" dirty="0"/>
              <a:t>t</a:t>
            </a:r>
            <a:r>
              <a:rPr lang="en-US" sz="2400" dirty="0"/>
              <a:t>    =    </a:t>
            </a:r>
            <a:r>
              <a:rPr lang="en-US" sz="2400" dirty="0">
                <a:latin typeface="Symbol" pitchFamily="2" charset="2"/>
              </a:rPr>
              <a:t>s</a:t>
            </a:r>
            <a:r>
              <a:rPr lang="en-US" sz="2400" baseline="30000" dirty="0"/>
              <a:t>2</a:t>
            </a:r>
            <a:r>
              <a:rPr lang="en-US" sz="2400" baseline="-25000" dirty="0"/>
              <a:t>TimeWalk</a:t>
            </a:r>
            <a:r>
              <a:rPr lang="en-US" sz="2400" dirty="0"/>
              <a:t>  +  </a:t>
            </a:r>
            <a:r>
              <a:rPr lang="en-US" sz="2400" dirty="0">
                <a:latin typeface="Symbol" pitchFamily="2" charset="2"/>
              </a:rPr>
              <a:t>s</a:t>
            </a:r>
            <a:r>
              <a:rPr lang="en-US" sz="2400" baseline="30000" dirty="0"/>
              <a:t>2</a:t>
            </a:r>
            <a:r>
              <a:rPr lang="en-US" sz="2400" baseline="-25000" dirty="0"/>
              <a:t>jitter</a:t>
            </a:r>
            <a:r>
              <a:rPr lang="en-US" sz="2400" dirty="0"/>
              <a:t>   +  </a:t>
            </a:r>
            <a:r>
              <a:rPr lang="en-US" sz="2400" dirty="0">
                <a:latin typeface="Symbol" pitchFamily="2" charset="2"/>
              </a:rPr>
              <a:t>s</a:t>
            </a:r>
            <a:r>
              <a:rPr lang="en-US" sz="2400" baseline="30000" dirty="0"/>
              <a:t>2</a:t>
            </a:r>
            <a:r>
              <a:rPr lang="en-US" sz="2400" baseline="-25000" dirty="0"/>
              <a:t>TDC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FB1E5A-1A51-022D-2DF4-87E2E28A0BC6}"/>
                  </a:ext>
                </a:extLst>
              </p:cNvPr>
              <p:cNvSpPr txBox="1"/>
              <p:nvPr/>
            </p:nvSpPr>
            <p:spPr>
              <a:xfrm>
                <a:off x="2168588" y="2031479"/>
                <a:ext cx="1131203" cy="669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[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sz="2400" b="0" i="0" smtClean="0">
                                <a:latin typeface="Cambria Math" panose="020405030504060302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nl-NL" sz="2400" b="0" i="0" smtClean="0">
                                <a:latin typeface="Cambria Math" panose="02040503050406030204" pitchFamily="18" charset="0"/>
                              </a:rPr>
                              <m:t>thr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nl-NL" sz="2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nl-NL" sz="24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nl-NL" sz="2400" b="0" i="0" smtClean="0">
                            <a:latin typeface="Cambria Math" panose="02040503050406030204" pitchFamily="18" charset="0"/>
                          </a:rPr>
                          <m:t>tr</m:t>
                        </m:r>
                      </m:den>
                    </m:f>
                  </m:oMath>
                </a14:m>
                <a:r>
                  <a:rPr lang="en-US" sz="2400" dirty="0"/>
                  <a:t>]</a:t>
                </a:r>
                <a:r>
                  <a:rPr lang="en-US" sz="2400" baseline="30000" dirty="0"/>
                  <a:t>2 </a:t>
                </a:r>
                <a:endParaRPr lang="en-US" sz="2400" baseline="-25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FB1E5A-1A51-022D-2DF4-87E2E28A0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588" y="2031479"/>
                <a:ext cx="1131203" cy="669479"/>
              </a:xfrm>
              <a:prstGeom prst="rect">
                <a:avLst/>
              </a:prstGeom>
              <a:blipFill>
                <a:blip r:embed="rId2"/>
                <a:stretch>
                  <a:fillRect l="-7778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D75FEA-7BDC-0ECB-A183-3F82D0A31BAC}"/>
                  </a:ext>
                </a:extLst>
              </p:cNvPr>
              <p:cNvSpPr txBox="1"/>
              <p:nvPr/>
            </p:nvSpPr>
            <p:spPr>
              <a:xfrm>
                <a:off x="3897068" y="2031479"/>
                <a:ext cx="954155" cy="674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[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nl-NL" sz="2400" i="0" smtClean="0">
                            <a:latin typeface="Cambria Math" panose="02040503050406030204" pitchFamily="18" charset="0"/>
                          </a:rPr>
                          <m:t>N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nl-NL" sz="2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nl-NL" sz="24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nl-NL" sz="2400" b="0" i="0" smtClean="0">
                            <a:latin typeface="Cambria Math" panose="02040503050406030204" pitchFamily="18" charset="0"/>
                          </a:rPr>
                          <m:t>tr</m:t>
                        </m:r>
                      </m:den>
                    </m:f>
                  </m:oMath>
                </a14:m>
                <a:r>
                  <a:rPr lang="en-US" sz="2400" dirty="0"/>
                  <a:t>]</a:t>
                </a:r>
                <a:r>
                  <a:rPr lang="en-US" sz="2400" baseline="30000" dirty="0"/>
                  <a:t>2 </a:t>
                </a:r>
                <a:endParaRPr lang="en-US" sz="2400" baseline="-25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D75FEA-7BDC-0ECB-A183-3F82D0A31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068" y="2031479"/>
                <a:ext cx="954155" cy="674865"/>
              </a:xfrm>
              <a:prstGeom prst="rect">
                <a:avLst/>
              </a:prstGeom>
              <a:blipFill>
                <a:blip r:embed="rId3"/>
                <a:stretch>
                  <a:fillRect l="-9091"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E173D36-8E7B-9BAE-A5BB-659029ED122B}"/>
              </a:ext>
            </a:extLst>
          </p:cNvPr>
          <p:cNvSpPr txBox="1"/>
          <p:nvPr/>
        </p:nvSpPr>
        <p:spPr>
          <a:xfrm>
            <a:off x="5448500" y="2031479"/>
            <a:ext cx="2070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Bin size of TDC</a:t>
            </a:r>
          </a:p>
          <a:p>
            <a:r>
              <a:rPr lang="en-US" dirty="0"/>
              <a:t>and reference clock </a:t>
            </a:r>
          </a:p>
          <a:p>
            <a:r>
              <a:rPr lang="en-US" dirty="0"/>
              <a:t>stability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6F3F0-7808-9053-52FC-D0AFECFB016A}"/>
              </a:ext>
            </a:extLst>
          </p:cNvPr>
          <p:cNvSpPr txBox="1"/>
          <p:nvPr/>
        </p:nvSpPr>
        <p:spPr>
          <a:xfrm>
            <a:off x="1260166" y="3318146"/>
            <a:ext cx="18004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Need:</a:t>
            </a:r>
          </a:p>
          <a:p>
            <a:r>
              <a:rPr lang="en-US" dirty="0"/>
              <a:t>Low threshold</a:t>
            </a:r>
          </a:p>
          <a:p>
            <a:r>
              <a:rPr lang="en-US" dirty="0"/>
              <a:t>Large signal S</a:t>
            </a:r>
          </a:p>
          <a:p>
            <a:r>
              <a:rPr lang="en-US" dirty="0"/>
              <a:t>Short rise time t</a:t>
            </a:r>
            <a:r>
              <a:rPr lang="en-US" baseline="-25000" dirty="0"/>
              <a:t>r</a:t>
            </a:r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C669C0-4779-D677-5713-972FBCF77FA0}"/>
              </a:ext>
            </a:extLst>
          </p:cNvPr>
          <p:cNvSpPr txBox="1"/>
          <p:nvPr/>
        </p:nvSpPr>
        <p:spPr>
          <a:xfrm>
            <a:off x="3518598" y="3440821"/>
            <a:ext cx="20851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Need:</a:t>
            </a:r>
          </a:p>
          <a:p>
            <a:r>
              <a:rPr lang="en-US" dirty="0"/>
              <a:t>High Signal-to-Noise</a:t>
            </a:r>
          </a:p>
          <a:p>
            <a:r>
              <a:rPr lang="en-US" dirty="0"/>
              <a:t>Short rise 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703FAB-67B4-A48A-20FB-64A86FBD0BC6}"/>
              </a:ext>
            </a:extLst>
          </p:cNvPr>
          <p:cNvSpPr txBox="1"/>
          <p:nvPr/>
        </p:nvSpPr>
        <p:spPr>
          <a:xfrm>
            <a:off x="6056092" y="3456645"/>
            <a:ext cx="1681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Limited by area </a:t>
            </a:r>
          </a:p>
          <a:p>
            <a:r>
              <a:rPr lang="en-US" dirty="0"/>
              <a:t>and power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630BA53-B87F-CB1B-E9A4-CE94B654A66F}"/>
              </a:ext>
            </a:extLst>
          </p:cNvPr>
          <p:cNvCxnSpPr>
            <a:cxnSpLocks/>
          </p:cNvCxnSpPr>
          <p:nvPr/>
        </p:nvCxnSpPr>
        <p:spPr>
          <a:xfrm flipH="1">
            <a:off x="2734189" y="1452187"/>
            <a:ext cx="108401" cy="4809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49916E-4945-DBDB-FC31-1194CB7D5CB5}"/>
              </a:ext>
            </a:extLst>
          </p:cNvPr>
          <p:cNvCxnSpPr>
            <a:cxnSpLocks/>
          </p:cNvCxnSpPr>
          <p:nvPr/>
        </p:nvCxnSpPr>
        <p:spPr>
          <a:xfrm>
            <a:off x="4156805" y="1452187"/>
            <a:ext cx="45325" cy="5534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BE55842-1C3E-8CED-F5C8-BD9DB008CBD1}"/>
              </a:ext>
            </a:extLst>
          </p:cNvPr>
          <p:cNvCxnSpPr>
            <a:cxnSpLocks/>
          </p:cNvCxnSpPr>
          <p:nvPr/>
        </p:nvCxnSpPr>
        <p:spPr>
          <a:xfrm>
            <a:off x="5377070" y="1452187"/>
            <a:ext cx="382896" cy="5208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1808FAE-8FDD-57F4-76FC-19172D0FD380}"/>
              </a:ext>
            </a:extLst>
          </p:cNvPr>
          <p:cNvCxnSpPr>
            <a:cxnSpLocks/>
          </p:cNvCxnSpPr>
          <p:nvPr/>
        </p:nvCxnSpPr>
        <p:spPr>
          <a:xfrm flipH="1">
            <a:off x="2300180" y="2799275"/>
            <a:ext cx="108401" cy="4809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DDF5772-14E7-F54A-558F-EB2FE438524C}"/>
              </a:ext>
            </a:extLst>
          </p:cNvPr>
          <p:cNvCxnSpPr>
            <a:cxnSpLocks/>
          </p:cNvCxnSpPr>
          <p:nvPr/>
        </p:nvCxnSpPr>
        <p:spPr>
          <a:xfrm>
            <a:off x="4282568" y="2816615"/>
            <a:ext cx="45325" cy="5534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4095B6C-0838-3AB9-DFE1-0DF725C2B3FE}"/>
              </a:ext>
            </a:extLst>
          </p:cNvPr>
          <p:cNvCxnSpPr>
            <a:cxnSpLocks/>
          </p:cNvCxnSpPr>
          <p:nvPr/>
        </p:nvCxnSpPr>
        <p:spPr>
          <a:xfrm>
            <a:off x="6266724" y="2919975"/>
            <a:ext cx="382896" cy="5208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127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D6135-EBC4-4F28-162E-3CA1CF454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891"/>
            <a:ext cx="7886700" cy="553470"/>
          </a:xfrm>
        </p:spPr>
        <p:txBody>
          <a:bodyPr>
            <a:normAutofit/>
          </a:bodyPr>
          <a:lstStyle/>
          <a:p>
            <a:r>
              <a:rPr lang="en-US" dirty="0" err="1"/>
              <a:t>Timewalk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and Jitter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284375-30DC-E9AF-267D-9480CEE37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611" y="603410"/>
            <a:ext cx="3657600" cy="187452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C2BAA5-B62E-A43C-5306-093F4CA4CEB4}"/>
              </a:ext>
            </a:extLst>
          </p:cNvPr>
          <p:cNvSpPr txBox="1">
            <a:spLocks/>
          </p:cNvSpPr>
          <p:nvPr/>
        </p:nvSpPr>
        <p:spPr>
          <a:xfrm>
            <a:off x="72189" y="1503981"/>
            <a:ext cx="5572525" cy="3043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>
                <a:solidFill>
                  <a:srgbClr val="0000FF"/>
                </a:solidFill>
              </a:rPr>
              <a:t>Timewalk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</a:p>
          <a:p>
            <a:r>
              <a:rPr lang="en-US" sz="1800" dirty="0"/>
              <a:t>Is the dependence of the threshold crossing time on the magnitude of the signal</a:t>
            </a:r>
          </a:p>
          <a:p>
            <a:r>
              <a:rPr lang="en-US" sz="1800" dirty="0"/>
              <a:t>Can be corrected for by measuring the signal magnitude </a:t>
            </a:r>
          </a:p>
          <a:p>
            <a:r>
              <a:rPr lang="en-US" sz="1800" dirty="0"/>
              <a:t>Reduces with smaller rise time (higher ‘</a:t>
            </a:r>
            <a:r>
              <a:rPr lang="en-US" sz="1800" dirty="0" err="1"/>
              <a:t>dV</a:t>
            </a:r>
            <a:r>
              <a:rPr lang="en-US" sz="1800" dirty="0"/>
              <a:t>/dt’)</a:t>
            </a:r>
          </a:p>
          <a:p>
            <a:pPr marL="0" indent="0">
              <a:buNone/>
            </a:pPr>
            <a:r>
              <a:rPr lang="en-US" sz="1800" dirty="0"/>
              <a:t>    and lower threshold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(for very small signals the </a:t>
            </a:r>
            <a:r>
              <a:rPr lang="en-US" sz="1800" dirty="0" err="1"/>
              <a:t>timewalk</a:t>
            </a:r>
            <a:r>
              <a:rPr lang="en-US" sz="1800" dirty="0"/>
              <a:t> can be larger than the peaking time: discriminator ‘overdrive’)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8F46AF-D6FF-0CB2-45B4-2316B88757F0}"/>
              </a:ext>
            </a:extLst>
          </p:cNvPr>
          <p:cNvSpPr/>
          <p:nvPr/>
        </p:nvSpPr>
        <p:spPr>
          <a:xfrm>
            <a:off x="7302278" y="1436438"/>
            <a:ext cx="1769533" cy="973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8C58F53-7C7F-2D17-ED72-56396002E24C}"/>
              </a:ext>
            </a:extLst>
          </p:cNvPr>
          <p:cNvGrpSpPr/>
          <p:nvPr/>
        </p:nvGrpSpPr>
        <p:grpSpPr>
          <a:xfrm>
            <a:off x="5933470" y="2627760"/>
            <a:ext cx="2779090" cy="2196282"/>
            <a:chOff x="5933470" y="2627760"/>
            <a:chExt cx="2779090" cy="219628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AF49006-AA28-8890-0CB3-E40121A60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3470" y="2627760"/>
              <a:ext cx="2779090" cy="211178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0C42915-EAE4-A65C-7FA1-C21B457B4789}"/>
                </a:ext>
              </a:extLst>
            </p:cNvPr>
            <p:cNvSpPr txBox="1"/>
            <p:nvPr/>
          </p:nvSpPr>
          <p:spPr>
            <a:xfrm rot="16200000">
              <a:off x="5601607" y="3038220"/>
              <a:ext cx="105259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Timewalk</a:t>
              </a:r>
              <a:r>
                <a:rPr lang="en-US" sz="1200" dirty="0"/>
                <a:t> [ns]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95F54F-079A-1A40-A19F-F04F9D94F591}"/>
                </a:ext>
              </a:extLst>
            </p:cNvPr>
            <p:cNvSpPr txBox="1"/>
            <p:nvPr/>
          </p:nvSpPr>
          <p:spPr>
            <a:xfrm>
              <a:off x="7476067" y="4547043"/>
              <a:ext cx="91082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Signal [</a:t>
              </a:r>
              <a:r>
                <a:rPr lang="en-US" sz="1200" dirty="0" err="1"/>
                <a:t>a.u</a:t>
              </a:r>
              <a:r>
                <a:rPr lang="en-US" sz="1200" dirty="0"/>
                <a:t>.]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7CF871D-A49D-8382-9456-D6CC62FC1FDF}"/>
              </a:ext>
            </a:extLst>
          </p:cNvPr>
          <p:cNvSpPr txBox="1"/>
          <p:nvPr/>
        </p:nvSpPr>
        <p:spPr>
          <a:xfrm>
            <a:off x="6409143" y="2489260"/>
            <a:ext cx="18710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Timepix4 + 200 </a:t>
            </a:r>
            <a:r>
              <a:rPr lang="en-US" sz="1200" dirty="0">
                <a:latin typeface="Symbol" pitchFamily="2" charset="2"/>
              </a:rPr>
              <a:t>m</a:t>
            </a:r>
            <a:r>
              <a:rPr lang="en-US" sz="1200" dirty="0"/>
              <a:t>m sensor</a:t>
            </a:r>
          </a:p>
        </p:txBody>
      </p:sp>
    </p:spTree>
    <p:extLst>
      <p:ext uri="{BB962C8B-B14F-4D97-AF65-F5344CB8AC3E}">
        <p14:creationId xmlns:p14="http://schemas.microsoft.com/office/powerpoint/2010/main" val="3791241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D6135-EBC4-4F28-162E-3CA1CF454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891"/>
            <a:ext cx="7886700" cy="55347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Timewalk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and</a:t>
            </a:r>
            <a:r>
              <a:rPr lang="en-US" dirty="0"/>
              <a:t> Jitter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7F9AA54-D00C-C9C9-67CE-A76545FFA20D}"/>
              </a:ext>
            </a:extLst>
          </p:cNvPr>
          <p:cNvSpPr txBox="1">
            <a:spLocks/>
          </p:cNvSpPr>
          <p:nvPr/>
        </p:nvSpPr>
        <p:spPr>
          <a:xfrm>
            <a:off x="184179" y="2479292"/>
            <a:ext cx="6845085" cy="2135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00FF"/>
                </a:solidFill>
              </a:rPr>
              <a:t>Jitter</a:t>
            </a:r>
          </a:p>
          <a:p>
            <a:r>
              <a:rPr lang="en-US" sz="1800" dirty="0"/>
              <a:t>Amplitude fluctuations affecting the exact threshold crossing time</a:t>
            </a:r>
          </a:p>
          <a:p>
            <a:r>
              <a:rPr lang="en-US" sz="1800" dirty="0"/>
              <a:t>Fluctuations </a:t>
            </a:r>
            <a:r>
              <a:rPr lang="en-US" sz="1800" dirty="0">
                <a:solidFill>
                  <a:srgbClr val="0000FF"/>
                </a:solidFill>
              </a:rPr>
              <a:t>due to</a:t>
            </a:r>
          </a:p>
          <a:p>
            <a:pPr lvl="1"/>
            <a:r>
              <a:rPr lang="en-US" sz="1600" dirty="0">
                <a:solidFill>
                  <a:srgbClr val="0000FF"/>
                </a:solidFill>
              </a:rPr>
              <a:t>Thermal noise of the pre-amplifier</a:t>
            </a:r>
          </a:p>
          <a:p>
            <a:pPr lvl="2"/>
            <a:r>
              <a:rPr lang="en-US" sz="1400" dirty="0"/>
              <a:t>Large signal and/or high gain (power) mitigates this effect</a:t>
            </a:r>
          </a:p>
          <a:p>
            <a:pPr lvl="1"/>
            <a:r>
              <a:rPr lang="en-US" sz="1600" dirty="0">
                <a:solidFill>
                  <a:srgbClr val="0000FF"/>
                </a:solidFill>
              </a:rPr>
              <a:t>Local ‘Landau’ fluctuations in the ionization density in the sensor</a:t>
            </a:r>
          </a:p>
          <a:p>
            <a:r>
              <a:rPr lang="en-US" sz="1800" dirty="0"/>
              <a:t>Can not correct for it offline; only improvement via design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8F46AF-D6FF-0CB2-45B4-2316B88757F0}"/>
              </a:ext>
            </a:extLst>
          </p:cNvPr>
          <p:cNvSpPr/>
          <p:nvPr/>
        </p:nvSpPr>
        <p:spPr>
          <a:xfrm>
            <a:off x="7302278" y="1436438"/>
            <a:ext cx="1769533" cy="973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02963F-212F-5290-3B14-C2DE47D0C5C8}"/>
              </a:ext>
            </a:extLst>
          </p:cNvPr>
          <p:cNvGrpSpPr/>
          <p:nvPr/>
        </p:nvGrpSpPr>
        <p:grpSpPr>
          <a:xfrm>
            <a:off x="4864673" y="718572"/>
            <a:ext cx="4047885" cy="2105238"/>
            <a:chOff x="4577180" y="375155"/>
            <a:chExt cx="4047885" cy="210523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0C04168-856E-A2FB-32AB-B56B0953B88D}"/>
                </a:ext>
              </a:extLst>
            </p:cNvPr>
            <p:cNvSpPr/>
            <p:nvPr/>
          </p:nvSpPr>
          <p:spPr>
            <a:xfrm>
              <a:off x="4632818" y="403114"/>
              <a:ext cx="3992247" cy="20772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A04AD5E-1E83-D6D5-8048-506DB3FB9B89}"/>
                </a:ext>
              </a:extLst>
            </p:cNvPr>
            <p:cNvSpPr/>
            <p:nvPr/>
          </p:nvSpPr>
          <p:spPr>
            <a:xfrm>
              <a:off x="7097317" y="1443062"/>
              <a:ext cx="1327223" cy="923406"/>
            </a:xfrm>
            <a:prstGeom prst="rect">
              <a:avLst/>
            </a:prstGeom>
            <a:solidFill>
              <a:schemeClr val="bg1">
                <a:lumMod val="85000"/>
                <a:alpha val="45237"/>
              </a:schemeClr>
            </a:solidFill>
            <a:ln w="9525">
              <a:solidFill>
                <a:srgbClr val="000000"/>
              </a:solidFill>
              <a:prstDash val="soli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38DF298-18E9-B685-67E0-9451FFF5B0B6}"/>
                </a:ext>
              </a:extLst>
            </p:cNvPr>
            <p:cNvSpPr/>
            <p:nvPr/>
          </p:nvSpPr>
          <p:spPr>
            <a:xfrm rot="16200000" flipV="1">
              <a:off x="5581566" y="1157952"/>
              <a:ext cx="75744" cy="770417"/>
            </a:xfrm>
            <a:prstGeom prst="rect">
              <a:avLst/>
            </a:prstGeom>
            <a:gradFill flip="none" rotWithShape="1">
              <a:gsLst>
                <a:gs pos="0">
                  <a:srgbClr val="0432FF">
                    <a:tint val="66000"/>
                    <a:satMod val="160000"/>
                  </a:srgbClr>
                </a:gs>
                <a:gs pos="50000">
                  <a:srgbClr val="0432FF">
                    <a:tint val="44500"/>
                    <a:satMod val="160000"/>
                  </a:srgbClr>
                </a:gs>
                <a:gs pos="100000">
                  <a:srgbClr val="0432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F6F5EE-FD1C-4CA9-5EDF-2B63991C11AD}"/>
                </a:ext>
              </a:extLst>
            </p:cNvPr>
            <p:cNvSpPr/>
            <p:nvPr/>
          </p:nvSpPr>
          <p:spPr>
            <a:xfrm rot="5400000">
              <a:off x="5557884" y="1127659"/>
              <a:ext cx="75745" cy="729404"/>
            </a:xfrm>
            <a:prstGeom prst="rect">
              <a:avLst/>
            </a:prstGeom>
            <a:gradFill flip="none" rotWithShape="1">
              <a:gsLst>
                <a:gs pos="0">
                  <a:srgbClr val="0432FF">
                    <a:tint val="66000"/>
                    <a:satMod val="160000"/>
                  </a:srgbClr>
                </a:gs>
                <a:gs pos="50000">
                  <a:srgbClr val="0432FF">
                    <a:tint val="44500"/>
                    <a:satMod val="160000"/>
                  </a:srgbClr>
                </a:gs>
                <a:gs pos="100000">
                  <a:srgbClr val="0432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89B768F-3CED-0178-1C84-13FCF74F2A5A}"/>
                </a:ext>
              </a:extLst>
            </p:cNvPr>
            <p:cNvSpPr/>
            <p:nvPr/>
          </p:nvSpPr>
          <p:spPr>
            <a:xfrm rot="6002288" flipH="1" flipV="1">
              <a:off x="7035210" y="236848"/>
              <a:ext cx="61413" cy="749004"/>
            </a:xfrm>
            <a:prstGeom prst="rect">
              <a:avLst/>
            </a:prstGeom>
            <a:gradFill flip="none" rotWithShape="1">
              <a:gsLst>
                <a:gs pos="0">
                  <a:srgbClr val="0432FF">
                    <a:tint val="66000"/>
                    <a:satMod val="160000"/>
                  </a:srgbClr>
                </a:gs>
                <a:gs pos="50000">
                  <a:srgbClr val="0432FF">
                    <a:tint val="44500"/>
                    <a:satMod val="160000"/>
                  </a:srgbClr>
                </a:gs>
                <a:gs pos="100000">
                  <a:srgbClr val="0432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54AD235-8A3F-9BA0-FE69-E27A84C2C1BF}"/>
                </a:ext>
              </a:extLst>
            </p:cNvPr>
            <p:cNvSpPr/>
            <p:nvPr/>
          </p:nvSpPr>
          <p:spPr>
            <a:xfrm rot="6002288">
              <a:off x="7052138" y="192027"/>
              <a:ext cx="47206" cy="740647"/>
            </a:xfrm>
            <a:prstGeom prst="rect">
              <a:avLst/>
            </a:prstGeom>
            <a:gradFill flip="none" rotWithShape="1">
              <a:gsLst>
                <a:gs pos="0">
                  <a:srgbClr val="0432FF">
                    <a:tint val="66000"/>
                    <a:satMod val="160000"/>
                  </a:srgbClr>
                </a:gs>
                <a:gs pos="50000">
                  <a:srgbClr val="0432FF">
                    <a:tint val="44500"/>
                    <a:satMod val="160000"/>
                  </a:srgbClr>
                </a:gs>
                <a:gs pos="100000">
                  <a:srgbClr val="0432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7E9A0BE-00B5-AE5D-1C8D-22F8F5B479F1}"/>
                </a:ext>
              </a:extLst>
            </p:cNvPr>
            <p:cNvSpPr/>
            <p:nvPr/>
          </p:nvSpPr>
          <p:spPr>
            <a:xfrm rot="2266880">
              <a:off x="6299004" y="375155"/>
              <a:ext cx="75744" cy="1289241"/>
            </a:xfrm>
            <a:prstGeom prst="rect">
              <a:avLst/>
            </a:prstGeom>
            <a:gradFill flip="none" rotWithShape="1">
              <a:gsLst>
                <a:gs pos="0">
                  <a:srgbClr val="0432FF">
                    <a:tint val="66000"/>
                    <a:satMod val="160000"/>
                  </a:srgbClr>
                </a:gs>
                <a:gs pos="50000">
                  <a:srgbClr val="0432FF">
                    <a:tint val="44500"/>
                    <a:satMod val="160000"/>
                  </a:srgbClr>
                </a:gs>
                <a:gs pos="100000">
                  <a:srgbClr val="0432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784381C-5FBC-E731-CF80-407E6F220D51}"/>
                </a:ext>
              </a:extLst>
            </p:cNvPr>
            <p:cNvSpPr/>
            <p:nvPr/>
          </p:nvSpPr>
          <p:spPr>
            <a:xfrm rot="13063942">
              <a:off x="6344654" y="418706"/>
              <a:ext cx="69227" cy="1279248"/>
            </a:xfrm>
            <a:prstGeom prst="rect">
              <a:avLst/>
            </a:prstGeom>
            <a:gradFill flip="none" rotWithShape="1">
              <a:gsLst>
                <a:gs pos="0">
                  <a:srgbClr val="0432FF">
                    <a:tint val="66000"/>
                    <a:satMod val="160000"/>
                  </a:srgbClr>
                </a:gs>
                <a:gs pos="50000">
                  <a:srgbClr val="0432FF">
                    <a:tint val="44500"/>
                    <a:satMod val="160000"/>
                  </a:srgbClr>
                </a:gs>
                <a:gs pos="100000">
                  <a:srgbClr val="0432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6044376-0F11-49EF-6245-51362031134D}"/>
                </a:ext>
              </a:extLst>
            </p:cNvPr>
            <p:cNvCxnSpPr/>
            <p:nvPr/>
          </p:nvCxnSpPr>
          <p:spPr>
            <a:xfrm flipH="1">
              <a:off x="5230118" y="1516481"/>
              <a:ext cx="771200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F991FC3-A6F4-73E7-E672-F09B43C75A86}"/>
                </a:ext>
              </a:extLst>
            </p:cNvPr>
            <p:cNvCxnSpPr/>
            <p:nvPr/>
          </p:nvCxnSpPr>
          <p:spPr>
            <a:xfrm flipH="1">
              <a:off x="6000202" y="520521"/>
              <a:ext cx="755946" cy="982529"/>
            </a:xfrm>
            <a:prstGeom prst="line">
              <a:avLst/>
            </a:prstGeom>
            <a:ln w="190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AAE31F9-61EA-EA0C-FFF7-3435C83523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34964" y="1107622"/>
              <a:ext cx="613476" cy="103483"/>
            </a:xfrm>
            <a:prstGeom prst="line">
              <a:avLst/>
            </a:prstGeom>
            <a:ln>
              <a:solidFill>
                <a:srgbClr val="FF4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2E551FA-5882-D5FB-6042-317A8F107412}"/>
                </a:ext>
              </a:extLst>
            </p:cNvPr>
            <p:cNvCxnSpPr>
              <a:cxnSpLocks/>
            </p:cNvCxnSpPr>
            <p:nvPr/>
          </p:nvCxnSpPr>
          <p:spPr>
            <a:xfrm>
              <a:off x="6741771" y="533952"/>
              <a:ext cx="688160" cy="119364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05501F6-BF5E-186B-F453-717074A96FDB}"/>
                </a:ext>
              </a:extLst>
            </p:cNvPr>
            <p:cNvSpPr txBox="1"/>
            <p:nvPr/>
          </p:nvSpPr>
          <p:spPr>
            <a:xfrm>
              <a:off x="4895910" y="1110736"/>
              <a:ext cx="886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threshold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D46634F-09AB-F78E-60F1-8E6A1F08C7B1}"/>
                </a:ext>
              </a:extLst>
            </p:cNvPr>
            <p:cNvSpPr/>
            <p:nvPr/>
          </p:nvSpPr>
          <p:spPr>
            <a:xfrm rot="5950835">
              <a:off x="7002794" y="813623"/>
              <a:ext cx="75896" cy="635646"/>
            </a:xfrm>
            <a:prstGeom prst="rect">
              <a:avLst/>
            </a:prstGeom>
            <a:gradFill>
              <a:gsLst>
                <a:gs pos="0">
                  <a:srgbClr val="FF40FF"/>
                </a:gs>
                <a:gs pos="37000">
                  <a:srgbClr val="FF40FF">
                    <a:alpha val="50263"/>
                  </a:srgbClr>
                </a:gs>
                <a:gs pos="100000">
                  <a:srgbClr val="FF40FF">
                    <a:alpha val="4165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043F539-7F16-D449-98BB-0A5A829B92FB}"/>
                </a:ext>
              </a:extLst>
            </p:cNvPr>
            <p:cNvSpPr/>
            <p:nvPr/>
          </p:nvSpPr>
          <p:spPr>
            <a:xfrm rot="3683661">
              <a:off x="6325665" y="848873"/>
              <a:ext cx="68803" cy="864779"/>
            </a:xfrm>
            <a:prstGeom prst="rect">
              <a:avLst/>
            </a:prstGeom>
            <a:gradFill>
              <a:gsLst>
                <a:gs pos="0">
                  <a:srgbClr val="FF40FF"/>
                </a:gs>
                <a:gs pos="37000">
                  <a:srgbClr val="FF40FF">
                    <a:alpha val="50263"/>
                  </a:srgbClr>
                </a:gs>
                <a:gs pos="100000">
                  <a:srgbClr val="FF40FF">
                    <a:alpha val="4165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B4EC8AD-82F6-F78D-A33E-F9E796620198}"/>
                </a:ext>
              </a:extLst>
            </p:cNvPr>
            <p:cNvSpPr/>
            <p:nvPr/>
          </p:nvSpPr>
          <p:spPr>
            <a:xfrm rot="3683661" flipH="1" flipV="1">
              <a:off x="6358551" y="907452"/>
              <a:ext cx="68803" cy="864779"/>
            </a:xfrm>
            <a:prstGeom prst="rect">
              <a:avLst/>
            </a:prstGeom>
            <a:gradFill>
              <a:gsLst>
                <a:gs pos="0">
                  <a:srgbClr val="FF40FF"/>
                </a:gs>
                <a:gs pos="37000">
                  <a:srgbClr val="FF40FF">
                    <a:alpha val="50263"/>
                  </a:srgbClr>
                </a:gs>
                <a:gs pos="100000">
                  <a:srgbClr val="FF40FF">
                    <a:alpha val="4165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EA4E858-EFA8-EF1D-6B11-71E48FCEB331}"/>
                </a:ext>
              </a:extLst>
            </p:cNvPr>
            <p:cNvCxnSpPr/>
            <p:nvPr/>
          </p:nvCxnSpPr>
          <p:spPr>
            <a:xfrm flipH="1">
              <a:off x="5996873" y="1107621"/>
              <a:ext cx="744898" cy="408860"/>
            </a:xfrm>
            <a:prstGeom prst="line">
              <a:avLst/>
            </a:prstGeom>
            <a:ln>
              <a:solidFill>
                <a:srgbClr val="FF4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ED090B4-80D2-26BE-2642-7548C1A217E6}"/>
                </a:ext>
              </a:extLst>
            </p:cNvPr>
            <p:cNvSpPr/>
            <p:nvPr/>
          </p:nvSpPr>
          <p:spPr>
            <a:xfrm rot="5950835" flipH="1" flipV="1">
              <a:off x="6993269" y="870773"/>
              <a:ext cx="75896" cy="635646"/>
            </a:xfrm>
            <a:prstGeom prst="rect">
              <a:avLst/>
            </a:prstGeom>
            <a:gradFill>
              <a:gsLst>
                <a:gs pos="0">
                  <a:srgbClr val="FF40FF"/>
                </a:gs>
                <a:gs pos="37000">
                  <a:srgbClr val="FF40FF">
                    <a:alpha val="50263"/>
                  </a:srgbClr>
                </a:gs>
                <a:gs pos="100000">
                  <a:srgbClr val="FF40FF">
                    <a:alpha val="4165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FAED6EE-2A1C-9617-9A50-00068EE5794A}"/>
                </a:ext>
              </a:extLst>
            </p:cNvPr>
            <p:cNvCxnSpPr/>
            <p:nvPr/>
          </p:nvCxnSpPr>
          <p:spPr>
            <a:xfrm>
              <a:off x="6158561" y="1177463"/>
              <a:ext cx="0" cy="61366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26F2E40-6709-D30E-445C-0C9B3F8D4AB1}"/>
                </a:ext>
              </a:extLst>
            </p:cNvPr>
            <p:cNvCxnSpPr/>
            <p:nvPr/>
          </p:nvCxnSpPr>
          <p:spPr>
            <a:xfrm>
              <a:off x="6433700" y="1180582"/>
              <a:ext cx="0" cy="61366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75B3D7D-35B0-8CDA-4861-D8CD41353120}"/>
                </a:ext>
              </a:extLst>
            </p:cNvPr>
            <p:cNvSpPr txBox="1"/>
            <p:nvPr/>
          </p:nvSpPr>
          <p:spPr>
            <a:xfrm>
              <a:off x="5338712" y="1555166"/>
              <a:ext cx="8550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timewalk</a:t>
              </a:r>
              <a:endParaRPr lang="en-US" sz="1400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7865689-ACAF-BBEB-B2E3-0F9046563889}"/>
                </a:ext>
              </a:extLst>
            </p:cNvPr>
            <p:cNvCxnSpPr/>
            <p:nvPr/>
          </p:nvCxnSpPr>
          <p:spPr>
            <a:xfrm flipH="1">
              <a:off x="7336063" y="1598875"/>
              <a:ext cx="744898" cy="408860"/>
            </a:xfrm>
            <a:prstGeom prst="line">
              <a:avLst/>
            </a:prstGeom>
            <a:ln w="19050">
              <a:solidFill>
                <a:srgbClr val="FF4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E554D1DC-0116-EF7C-B58E-C2DD82486670}"/>
                </a:ext>
              </a:extLst>
            </p:cNvPr>
            <p:cNvSpPr/>
            <p:nvPr/>
          </p:nvSpPr>
          <p:spPr>
            <a:xfrm>
              <a:off x="7384744" y="1575857"/>
              <a:ext cx="597062" cy="447995"/>
            </a:xfrm>
            <a:custGeom>
              <a:avLst/>
              <a:gdLst>
                <a:gd name="connsiteX0" fmla="*/ 7589 w 597062"/>
                <a:gd name="connsiteY0" fmla="*/ 331393 h 447995"/>
                <a:gd name="connsiteX1" fmla="*/ 1452 w 597062"/>
                <a:gd name="connsiteY1" fmla="*/ 435721 h 447995"/>
                <a:gd name="connsiteX2" fmla="*/ 19863 w 597062"/>
                <a:gd name="connsiteY2" fmla="*/ 417310 h 447995"/>
                <a:gd name="connsiteX3" fmla="*/ 26000 w 597062"/>
                <a:gd name="connsiteY3" fmla="*/ 398899 h 447995"/>
                <a:gd name="connsiteX4" fmla="*/ 32137 w 597062"/>
                <a:gd name="connsiteY4" fmla="*/ 343667 h 447995"/>
                <a:gd name="connsiteX5" fmla="*/ 38274 w 597062"/>
                <a:gd name="connsiteY5" fmla="*/ 325256 h 447995"/>
                <a:gd name="connsiteX6" fmla="*/ 32137 w 597062"/>
                <a:gd name="connsiteY6" fmla="*/ 405036 h 447995"/>
                <a:gd name="connsiteX7" fmla="*/ 26000 w 597062"/>
                <a:gd name="connsiteY7" fmla="*/ 423447 h 447995"/>
                <a:gd name="connsiteX8" fmla="*/ 44411 w 597062"/>
                <a:gd name="connsiteY8" fmla="*/ 405036 h 447995"/>
                <a:gd name="connsiteX9" fmla="*/ 56684 w 597062"/>
                <a:gd name="connsiteY9" fmla="*/ 380489 h 447995"/>
                <a:gd name="connsiteX10" fmla="*/ 68958 w 597062"/>
                <a:gd name="connsiteY10" fmla="*/ 319120 h 447995"/>
                <a:gd name="connsiteX11" fmla="*/ 87369 w 597062"/>
                <a:gd name="connsiteY11" fmla="*/ 405036 h 447995"/>
                <a:gd name="connsiteX12" fmla="*/ 93506 w 597062"/>
                <a:gd name="connsiteY12" fmla="*/ 245477 h 447995"/>
                <a:gd name="connsiteX13" fmla="*/ 118054 w 597062"/>
                <a:gd name="connsiteY13" fmla="*/ 196381 h 447995"/>
                <a:gd name="connsiteX14" fmla="*/ 111917 w 597062"/>
                <a:gd name="connsiteY14" fmla="*/ 220929 h 447995"/>
                <a:gd name="connsiteX15" fmla="*/ 99643 w 597062"/>
                <a:gd name="connsiteY15" fmla="*/ 263887 h 447995"/>
                <a:gd name="connsiteX16" fmla="*/ 87369 w 597062"/>
                <a:gd name="connsiteY16" fmla="*/ 398899 h 447995"/>
                <a:gd name="connsiteX17" fmla="*/ 111917 w 597062"/>
                <a:gd name="connsiteY17" fmla="*/ 380489 h 447995"/>
                <a:gd name="connsiteX18" fmla="*/ 124190 w 597062"/>
                <a:gd name="connsiteY18" fmla="*/ 423447 h 447995"/>
                <a:gd name="connsiteX19" fmla="*/ 130327 w 597062"/>
                <a:gd name="connsiteY19" fmla="*/ 441858 h 447995"/>
                <a:gd name="connsiteX20" fmla="*/ 136464 w 597062"/>
                <a:gd name="connsiteY20" fmla="*/ 411173 h 447995"/>
                <a:gd name="connsiteX21" fmla="*/ 148738 w 597062"/>
                <a:gd name="connsiteY21" fmla="*/ 288435 h 447995"/>
                <a:gd name="connsiteX22" fmla="*/ 154875 w 597062"/>
                <a:gd name="connsiteY22" fmla="*/ 263887 h 447995"/>
                <a:gd name="connsiteX23" fmla="*/ 148738 w 597062"/>
                <a:gd name="connsiteY23" fmla="*/ 282298 h 447995"/>
                <a:gd name="connsiteX24" fmla="*/ 167149 w 597062"/>
                <a:gd name="connsiteY24" fmla="*/ 392762 h 447995"/>
                <a:gd name="connsiteX25" fmla="*/ 179423 w 597062"/>
                <a:gd name="connsiteY25" fmla="*/ 429584 h 447995"/>
                <a:gd name="connsiteX26" fmla="*/ 185560 w 597062"/>
                <a:gd name="connsiteY26" fmla="*/ 447995 h 447995"/>
                <a:gd name="connsiteX27" fmla="*/ 197833 w 597062"/>
                <a:gd name="connsiteY27" fmla="*/ 282298 h 447995"/>
                <a:gd name="connsiteX28" fmla="*/ 210107 w 597062"/>
                <a:gd name="connsiteY28" fmla="*/ 233203 h 447995"/>
                <a:gd name="connsiteX29" fmla="*/ 216244 w 597062"/>
                <a:gd name="connsiteY29" fmla="*/ 208655 h 447995"/>
                <a:gd name="connsiteX30" fmla="*/ 228518 w 597062"/>
                <a:gd name="connsiteY30" fmla="*/ 165697 h 447995"/>
                <a:gd name="connsiteX31" fmla="*/ 234655 w 597062"/>
                <a:gd name="connsiteY31" fmla="*/ 282298 h 447995"/>
                <a:gd name="connsiteX32" fmla="*/ 246929 w 597062"/>
                <a:gd name="connsiteY32" fmla="*/ 386626 h 447995"/>
                <a:gd name="connsiteX33" fmla="*/ 253066 w 597062"/>
                <a:gd name="connsiteY33" fmla="*/ 227066 h 447995"/>
                <a:gd name="connsiteX34" fmla="*/ 259203 w 597062"/>
                <a:gd name="connsiteY34" fmla="*/ 184107 h 447995"/>
                <a:gd name="connsiteX35" fmla="*/ 265339 w 597062"/>
                <a:gd name="connsiteY35" fmla="*/ 165697 h 447995"/>
                <a:gd name="connsiteX36" fmla="*/ 246929 w 597062"/>
                <a:gd name="connsiteY36" fmla="*/ 220929 h 447995"/>
                <a:gd name="connsiteX37" fmla="*/ 253066 w 597062"/>
                <a:gd name="connsiteY37" fmla="*/ 61369 h 447995"/>
                <a:gd name="connsiteX38" fmla="*/ 259203 w 597062"/>
                <a:gd name="connsiteY38" fmla="*/ 85917 h 447995"/>
                <a:gd name="connsiteX39" fmla="*/ 271476 w 597062"/>
                <a:gd name="connsiteY39" fmla="*/ 141149 h 447995"/>
                <a:gd name="connsiteX40" fmla="*/ 277613 w 597062"/>
                <a:gd name="connsiteY40" fmla="*/ 245477 h 447995"/>
                <a:gd name="connsiteX41" fmla="*/ 289887 w 597062"/>
                <a:gd name="connsiteY41" fmla="*/ 306846 h 447995"/>
                <a:gd name="connsiteX42" fmla="*/ 296024 w 597062"/>
                <a:gd name="connsiteY42" fmla="*/ 368215 h 447995"/>
                <a:gd name="connsiteX43" fmla="*/ 308298 w 597062"/>
                <a:gd name="connsiteY43" fmla="*/ 349804 h 447995"/>
                <a:gd name="connsiteX44" fmla="*/ 314435 w 597062"/>
                <a:gd name="connsiteY44" fmla="*/ 325256 h 447995"/>
                <a:gd name="connsiteX45" fmla="*/ 320572 w 597062"/>
                <a:gd name="connsiteY45" fmla="*/ 306846 h 447995"/>
                <a:gd name="connsiteX46" fmla="*/ 326709 w 597062"/>
                <a:gd name="connsiteY46" fmla="*/ 239340 h 447995"/>
                <a:gd name="connsiteX47" fmla="*/ 338982 w 597062"/>
                <a:gd name="connsiteY47" fmla="*/ 177971 h 447995"/>
                <a:gd name="connsiteX48" fmla="*/ 332846 w 597062"/>
                <a:gd name="connsiteY48" fmla="*/ 214792 h 447995"/>
                <a:gd name="connsiteX49" fmla="*/ 338982 w 597062"/>
                <a:gd name="connsiteY49" fmla="*/ 270024 h 447995"/>
                <a:gd name="connsiteX50" fmla="*/ 345119 w 597062"/>
                <a:gd name="connsiteY50" fmla="*/ 294572 h 447995"/>
                <a:gd name="connsiteX51" fmla="*/ 338982 w 597062"/>
                <a:gd name="connsiteY51" fmla="*/ 263887 h 447995"/>
                <a:gd name="connsiteX52" fmla="*/ 332846 w 597062"/>
                <a:gd name="connsiteY52" fmla="*/ 239340 h 447995"/>
                <a:gd name="connsiteX53" fmla="*/ 326709 w 597062"/>
                <a:gd name="connsiteY53" fmla="*/ 220929 h 447995"/>
                <a:gd name="connsiteX54" fmla="*/ 308298 w 597062"/>
                <a:gd name="connsiteY54" fmla="*/ 122738 h 447995"/>
                <a:gd name="connsiteX55" fmla="*/ 320572 w 597062"/>
                <a:gd name="connsiteY55" fmla="*/ 104328 h 447995"/>
                <a:gd name="connsiteX56" fmla="*/ 326709 w 597062"/>
                <a:gd name="connsiteY56" fmla="*/ 135012 h 447995"/>
                <a:gd name="connsiteX57" fmla="*/ 338982 w 597062"/>
                <a:gd name="connsiteY57" fmla="*/ 177971 h 447995"/>
                <a:gd name="connsiteX58" fmla="*/ 351256 w 597062"/>
                <a:gd name="connsiteY58" fmla="*/ 220929 h 447995"/>
                <a:gd name="connsiteX59" fmla="*/ 369667 w 597062"/>
                <a:gd name="connsiteY59" fmla="*/ 196381 h 447995"/>
                <a:gd name="connsiteX60" fmla="*/ 381941 w 597062"/>
                <a:gd name="connsiteY60" fmla="*/ 177971 h 447995"/>
                <a:gd name="connsiteX61" fmla="*/ 388078 w 597062"/>
                <a:gd name="connsiteY61" fmla="*/ 251613 h 447995"/>
                <a:gd name="connsiteX62" fmla="*/ 394215 w 597062"/>
                <a:gd name="connsiteY62" fmla="*/ 306846 h 447995"/>
                <a:gd name="connsiteX63" fmla="*/ 406488 w 597062"/>
                <a:gd name="connsiteY63" fmla="*/ 374352 h 447995"/>
                <a:gd name="connsiteX64" fmla="*/ 400352 w 597062"/>
                <a:gd name="connsiteY64" fmla="*/ 288435 h 447995"/>
                <a:gd name="connsiteX65" fmla="*/ 412625 w 597062"/>
                <a:gd name="connsiteY65" fmla="*/ 98191 h 447995"/>
                <a:gd name="connsiteX66" fmla="*/ 424899 w 597062"/>
                <a:gd name="connsiteY66" fmla="*/ 165697 h 447995"/>
                <a:gd name="connsiteX67" fmla="*/ 424899 w 597062"/>
                <a:gd name="connsiteY67" fmla="*/ 159560 h 447995"/>
                <a:gd name="connsiteX68" fmla="*/ 437173 w 597062"/>
                <a:gd name="connsiteY68" fmla="*/ 141149 h 447995"/>
                <a:gd name="connsiteX69" fmla="*/ 449447 w 597062"/>
                <a:gd name="connsiteY69" fmla="*/ 190244 h 447995"/>
                <a:gd name="connsiteX70" fmla="*/ 461721 w 597062"/>
                <a:gd name="connsiteY70" fmla="*/ 92054 h 447995"/>
                <a:gd name="connsiteX71" fmla="*/ 467858 w 597062"/>
                <a:gd name="connsiteY71" fmla="*/ 147286 h 447995"/>
                <a:gd name="connsiteX72" fmla="*/ 473995 w 597062"/>
                <a:gd name="connsiteY72" fmla="*/ 98191 h 447995"/>
                <a:gd name="connsiteX73" fmla="*/ 480131 w 597062"/>
                <a:gd name="connsiteY73" fmla="*/ 61369 h 447995"/>
                <a:gd name="connsiteX74" fmla="*/ 492405 w 597062"/>
                <a:gd name="connsiteY74" fmla="*/ 171834 h 447995"/>
                <a:gd name="connsiteX75" fmla="*/ 504679 w 597062"/>
                <a:gd name="connsiteY75" fmla="*/ 214792 h 447995"/>
                <a:gd name="connsiteX76" fmla="*/ 523090 w 597062"/>
                <a:gd name="connsiteY76" fmla="*/ 257750 h 447995"/>
                <a:gd name="connsiteX77" fmla="*/ 529227 w 597062"/>
                <a:gd name="connsiteY77" fmla="*/ 79780 h 447995"/>
                <a:gd name="connsiteX78" fmla="*/ 535364 w 597062"/>
                <a:gd name="connsiteY78" fmla="*/ 61369 h 447995"/>
                <a:gd name="connsiteX79" fmla="*/ 541501 w 597062"/>
                <a:gd name="connsiteY79" fmla="*/ 36822 h 447995"/>
                <a:gd name="connsiteX80" fmla="*/ 553774 w 597062"/>
                <a:gd name="connsiteY80" fmla="*/ 0 h 447995"/>
                <a:gd name="connsiteX81" fmla="*/ 559911 w 597062"/>
                <a:gd name="connsiteY81" fmla="*/ 92054 h 447995"/>
                <a:gd name="connsiteX82" fmla="*/ 572185 w 597062"/>
                <a:gd name="connsiteY82" fmla="*/ 128875 h 447995"/>
                <a:gd name="connsiteX83" fmla="*/ 578322 w 597062"/>
                <a:gd name="connsiteY83" fmla="*/ 147286 h 447995"/>
                <a:gd name="connsiteX84" fmla="*/ 584459 w 597062"/>
                <a:gd name="connsiteY84" fmla="*/ 190244 h 447995"/>
                <a:gd name="connsiteX85" fmla="*/ 596733 w 597062"/>
                <a:gd name="connsiteY85" fmla="*/ 116601 h 447995"/>
                <a:gd name="connsiteX86" fmla="*/ 596733 w 597062"/>
                <a:gd name="connsiteY86" fmla="*/ 141149 h 447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597062" h="447995">
                  <a:moveTo>
                    <a:pt x="7589" y="331393"/>
                  </a:moveTo>
                  <a:cubicBezTo>
                    <a:pt x="5543" y="366169"/>
                    <a:pt x="-3475" y="401235"/>
                    <a:pt x="1452" y="435721"/>
                  </a:cubicBezTo>
                  <a:cubicBezTo>
                    <a:pt x="2679" y="444313"/>
                    <a:pt x="15049" y="424531"/>
                    <a:pt x="19863" y="417310"/>
                  </a:cubicBezTo>
                  <a:cubicBezTo>
                    <a:pt x="23451" y="411927"/>
                    <a:pt x="23954" y="405036"/>
                    <a:pt x="26000" y="398899"/>
                  </a:cubicBezTo>
                  <a:cubicBezTo>
                    <a:pt x="28046" y="380488"/>
                    <a:pt x="29092" y="361939"/>
                    <a:pt x="32137" y="343667"/>
                  </a:cubicBezTo>
                  <a:cubicBezTo>
                    <a:pt x="33201" y="337286"/>
                    <a:pt x="38274" y="318787"/>
                    <a:pt x="38274" y="325256"/>
                  </a:cubicBezTo>
                  <a:cubicBezTo>
                    <a:pt x="38274" y="351928"/>
                    <a:pt x="35445" y="378570"/>
                    <a:pt x="32137" y="405036"/>
                  </a:cubicBezTo>
                  <a:cubicBezTo>
                    <a:pt x="31335" y="411455"/>
                    <a:pt x="19531" y="423447"/>
                    <a:pt x="26000" y="423447"/>
                  </a:cubicBezTo>
                  <a:cubicBezTo>
                    <a:pt x="34679" y="423447"/>
                    <a:pt x="38274" y="411173"/>
                    <a:pt x="44411" y="405036"/>
                  </a:cubicBezTo>
                  <a:cubicBezTo>
                    <a:pt x="48502" y="396854"/>
                    <a:pt x="53472" y="389055"/>
                    <a:pt x="56684" y="380489"/>
                  </a:cubicBezTo>
                  <a:cubicBezTo>
                    <a:pt x="62177" y="365841"/>
                    <a:pt x="66837" y="331848"/>
                    <a:pt x="68958" y="319120"/>
                  </a:cubicBezTo>
                  <a:cubicBezTo>
                    <a:pt x="82886" y="388759"/>
                    <a:pt x="76172" y="360250"/>
                    <a:pt x="87369" y="405036"/>
                  </a:cubicBezTo>
                  <a:cubicBezTo>
                    <a:pt x="89415" y="351850"/>
                    <a:pt x="85762" y="298136"/>
                    <a:pt x="93506" y="245477"/>
                  </a:cubicBezTo>
                  <a:cubicBezTo>
                    <a:pt x="96168" y="227375"/>
                    <a:pt x="122492" y="178630"/>
                    <a:pt x="118054" y="196381"/>
                  </a:cubicBezTo>
                  <a:cubicBezTo>
                    <a:pt x="116008" y="204564"/>
                    <a:pt x="114234" y="212819"/>
                    <a:pt x="111917" y="220929"/>
                  </a:cubicBezTo>
                  <a:cubicBezTo>
                    <a:pt x="94306" y="282568"/>
                    <a:pt x="118831" y="187136"/>
                    <a:pt x="99643" y="263887"/>
                  </a:cubicBezTo>
                  <a:cubicBezTo>
                    <a:pt x="96305" y="290591"/>
                    <a:pt x="83609" y="385111"/>
                    <a:pt x="87369" y="398899"/>
                  </a:cubicBezTo>
                  <a:cubicBezTo>
                    <a:pt x="90060" y="408767"/>
                    <a:pt x="103734" y="386626"/>
                    <a:pt x="111917" y="380489"/>
                  </a:cubicBezTo>
                  <a:cubicBezTo>
                    <a:pt x="123953" y="320311"/>
                    <a:pt x="114667" y="352016"/>
                    <a:pt x="124190" y="423447"/>
                  </a:cubicBezTo>
                  <a:cubicBezTo>
                    <a:pt x="125045" y="429859"/>
                    <a:pt x="128281" y="435721"/>
                    <a:pt x="130327" y="441858"/>
                  </a:cubicBezTo>
                  <a:cubicBezTo>
                    <a:pt x="132373" y="431630"/>
                    <a:pt x="135770" y="421581"/>
                    <a:pt x="136464" y="411173"/>
                  </a:cubicBezTo>
                  <a:cubicBezTo>
                    <a:pt x="146295" y="263712"/>
                    <a:pt x="131896" y="204223"/>
                    <a:pt x="148738" y="288435"/>
                  </a:cubicBezTo>
                  <a:cubicBezTo>
                    <a:pt x="150784" y="280252"/>
                    <a:pt x="154875" y="272321"/>
                    <a:pt x="154875" y="263887"/>
                  </a:cubicBezTo>
                  <a:cubicBezTo>
                    <a:pt x="154875" y="257418"/>
                    <a:pt x="148738" y="275829"/>
                    <a:pt x="148738" y="282298"/>
                  </a:cubicBezTo>
                  <a:cubicBezTo>
                    <a:pt x="148738" y="347201"/>
                    <a:pt x="150873" y="343934"/>
                    <a:pt x="167149" y="392762"/>
                  </a:cubicBezTo>
                  <a:lnTo>
                    <a:pt x="179423" y="429584"/>
                  </a:lnTo>
                  <a:lnTo>
                    <a:pt x="185560" y="447995"/>
                  </a:lnTo>
                  <a:cubicBezTo>
                    <a:pt x="208703" y="378567"/>
                    <a:pt x="180286" y="469472"/>
                    <a:pt x="197833" y="282298"/>
                  </a:cubicBezTo>
                  <a:cubicBezTo>
                    <a:pt x="199407" y="265503"/>
                    <a:pt x="206016" y="249568"/>
                    <a:pt x="210107" y="233203"/>
                  </a:cubicBezTo>
                  <a:cubicBezTo>
                    <a:pt x="212153" y="225020"/>
                    <a:pt x="213577" y="216657"/>
                    <a:pt x="216244" y="208655"/>
                  </a:cubicBezTo>
                  <a:cubicBezTo>
                    <a:pt x="225048" y="182243"/>
                    <a:pt x="220812" y="196520"/>
                    <a:pt x="228518" y="165697"/>
                  </a:cubicBezTo>
                  <a:cubicBezTo>
                    <a:pt x="230564" y="204564"/>
                    <a:pt x="232227" y="243453"/>
                    <a:pt x="234655" y="282298"/>
                  </a:cubicBezTo>
                  <a:cubicBezTo>
                    <a:pt x="239743" y="363704"/>
                    <a:pt x="234859" y="338348"/>
                    <a:pt x="246929" y="386626"/>
                  </a:cubicBezTo>
                  <a:cubicBezTo>
                    <a:pt x="248975" y="333439"/>
                    <a:pt x="249846" y="280195"/>
                    <a:pt x="253066" y="227066"/>
                  </a:cubicBezTo>
                  <a:cubicBezTo>
                    <a:pt x="253941" y="212627"/>
                    <a:pt x="256366" y="198291"/>
                    <a:pt x="259203" y="184107"/>
                  </a:cubicBezTo>
                  <a:cubicBezTo>
                    <a:pt x="260472" y="177764"/>
                    <a:pt x="265339" y="159228"/>
                    <a:pt x="265339" y="165697"/>
                  </a:cubicBezTo>
                  <a:cubicBezTo>
                    <a:pt x="265339" y="189492"/>
                    <a:pt x="256912" y="200962"/>
                    <a:pt x="246929" y="220929"/>
                  </a:cubicBezTo>
                  <a:cubicBezTo>
                    <a:pt x="248975" y="167742"/>
                    <a:pt x="248247" y="114376"/>
                    <a:pt x="253066" y="61369"/>
                  </a:cubicBezTo>
                  <a:cubicBezTo>
                    <a:pt x="253830" y="52969"/>
                    <a:pt x="257373" y="77683"/>
                    <a:pt x="259203" y="85917"/>
                  </a:cubicBezTo>
                  <a:cubicBezTo>
                    <a:pt x="274784" y="156037"/>
                    <a:pt x="256509" y="81281"/>
                    <a:pt x="271476" y="141149"/>
                  </a:cubicBezTo>
                  <a:cubicBezTo>
                    <a:pt x="273522" y="175925"/>
                    <a:pt x="273766" y="210854"/>
                    <a:pt x="277613" y="245477"/>
                  </a:cubicBezTo>
                  <a:cubicBezTo>
                    <a:pt x="279917" y="266211"/>
                    <a:pt x="287811" y="286088"/>
                    <a:pt x="289887" y="306846"/>
                  </a:cubicBezTo>
                  <a:lnTo>
                    <a:pt x="296024" y="368215"/>
                  </a:lnTo>
                  <a:cubicBezTo>
                    <a:pt x="300115" y="362078"/>
                    <a:pt x="305393" y="356583"/>
                    <a:pt x="308298" y="349804"/>
                  </a:cubicBezTo>
                  <a:cubicBezTo>
                    <a:pt x="311621" y="342051"/>
                    <a:pt x="312118" y="333366"/>
                    <a:pt x="314435" y="325256"/>
                  </a:cubicBezTo>
                  <a:cubicBezTo>
                    <a:pt x="316212" y="319036"/>
                    <a:pt x="318526" y="312983"/>
                    <a:pt x="320572" y="306846"/>
                  </a:cubicBezTo>
                  <a:cubicBezTo>
                    <a:pt x="322618" y="284344"/>
                    <a:pt x="323514" y="261708"/>
                    <a:pt x="326709" y="239340"/>
                  </a:cubicBezTo>
                  <a:cubicBezTo>
                    <a:pt x="329659" y="218688"/>
                    <a:pt x="342411" y="157393"/>
                    <a:pt x="338982" y="177971"/>
                  </a:cubicBezTo>
                  <a:lnTo>
                    <a:pt x="332846" y="214792"/>
                  </a:lnTo>
                  <a:cubicBezTo>
                    <a:pt x="334891" y="233203"/>
                    <a:pt x="336165" y="251715"/>
                    <a:pt x="338982" y="270024"/>
                  </a:cubicBezTo>
                  <a:cubicBezTo>
                    <a:pt x="340264" y="278360"/>
                    <a:pt x="345119" y="303006"/>
                    <a:pt x="345119" y="294572"/>
                  </a:cubicBezTo>
                  <a:cubicBezTo>
                    <a:pt x="345119" y="284141"/>
                    <a:pt x="341245" y="274070"/>
                    <a:pt x="338982" y="263887"/>
                  </a:cubicBezTo>
                  <a:cubicBezTo>
                    <a:pt x="337152" y="255654"/>
                    <a:pt x="335163" y="247450"/>
                    <a:pt x="332846" y="239340"/>
                  </a:cubicBezTo>
                  <a:cubicBezTo>
                    <a:pt x="331069" y="233120"/>
                    <a:pt x="328164" y="227232"/>
                    <a:pt x="326709" y="220929"/>
                  </a:cubicBezTo>
                  <a:cubicBezTo>
                    <a:pt x="317880" y="182670"/>
                    <a:pt x="314354" y="159075"/>
                    <a:pt x="308298" y="122738"/>
                  </a:cubicBezTo>
                  <a:cubicBezTo>
                    <a:pt x="312389" y="116601"/>
                    <a:pt x="314435" y="100237"/>
                    <a:pt x="320572" y="104328"/>
                  </a:cubicBezTo>
                  <a:cubicBezTo>
                    <a:pt x="329251" y="110114"/>
                    <a:pt x="324446" y="124830"/>
                    <a:pt x="326709" y="135012"/>
                  </a:cubicBezTo>
                  <a:cubicBezTo>
                    <a:pt x="336299" y="178165"/>
                    <a:pt x="328734" y="142102"/>
                    <a:pt x="338982" y="177971"/>
                  </a:cubicBezTo>
                  <a:cubicBezTo>
                    <a:pt x="354385" y="231885"/>
                    <a:pt x="336548" y="176805"/>
                    <a:pt x="351256" y="220929"/>
                  </a:cubicBezTo>
                  <a:cubicBezTo>
                    <a:pt x="357393" y="212746"/>
                    <a:pt x="363722" y="204704"/>
                    <a:pt x="369667" y="196381"/>
                  </a:cubicBezTo>
                  <a:cubicBezTo>
                    <a:pt x="373954" y="190379"/>
                    <a:pt x="379609" y="170974"/>
                    <a:pt x="381941" y="177971"/>
                  </a:cubicBezTo>
                  <a:cubicBezTo>
                    <a:pt x="389731" y="201339"/>
                    <a:pt x="385743" y="227092"/>
                    <a:pt x="388078" y="251613"/>
                  </a:cubicBezTo>
                  <a:cubicBezTo>
                    <a:pt x="389834" y="270054"/>
                    <a:pt x="391767" y="288484"/>
                    <a:pt x="394215" y="306846"/>
                  </a:cubicBezTo>
                  <a:cubicBezTo>
                    <a:pt x="397354" y="330387"/>
                    <a:pt x="401863" y="351223"/>
                    <a:pt x="406488" y="374352"/>
                  </a:cubicBezTo>
                  <a:cubicBezTo>
                    <a:pt x="404443" y="345713"/>
                    <a:pt x="400352" y="317147"/>
                    <a:pt x="400352" y="288435"/>
                  </a:cubicBezTo>
                  <a:cubicBezTo>
                    <a:pt x="400352" y="236400"/>
                    <a:pt x="407958" y="154189"/>
                    <a:pt x="412625" y="98191"/>
                  </a:cubicBezTo>
                  <a:cubicBezTo>
                    <a:pt x="424658" y="134288"/>
                    <a:pt x="416225" y="104978"/>
                    <a:pt x="424899" y="165697"/>
                  </a:cubicBezTo>
                  <a:cubicBezTo>
                    <a:pt x="425188" y="167722"/>
                    <a:pt x="423764" y="161262"/>
                    <a:pt x="424899" y="159560"/>
                  </a:cubicBezTo>
                  <a:lnTo>
                    <a:pt x="437173" y="141149"/>
                  </a:lnTo>
                  <a:cubicBezTo>
                    <a:pt x="441264" y="157514"/>
                    <a:pt x="446674" y="206883"/>
                    <a:pt x="449447" y="190244"/>
                  </a:cubicBezTo>
                  <a:cubicBezTo>
                    <a:pt x="458964" y="133144"/>
                    <a:pt x="454346" y="165804"/>
                    <a:pt x="461721" y="92054"/>
                  </a:cubicBezTo>
                  <a:cubicBezTo>
                    <a:pt x="463767" y="110465"/>
                    <a:pt x="451290" y="139002"/>
                    <a:pt x="467858" y="147286"/>
                  </a:cubicBezTo>
                  <a:cubicBezTo>
                    <a:pt x="482609" y="154662"/>
                    <a:pt x="471663" y="114518"/>
                    <a:pt x="473995" y="98191"/>
                  </a:cubicBezTo>
                  <a:cubicBezTo>
                    <a:pt x="475755" y="85873"/>
                    <a:pt x="478086" y="73643"/>
                    <a:pt x="480131" y="61369"/>
                  </a:cubicBezTo>
                  <a:cubicBezTo>
                    <a:pt x="482207" y="84202"/>
                    <a:pt x="486511" y="144329"/>
                    <a:pt x="492405" y="171834"/>
                  </a:cubicBezTo>
                  <a:cubicBezTo>
                    <a:pt x="495525" y="186396"/>
                    <a:pt x="500761" y="200424"/>
                    <a:pt x="504679" y="214792"/>
                  </a:cubicBezTo>
                  <a:cubicBezTo>
                    <a:pt x="513824" y="248324"/>
                    <a:pt x="505071" y="230723"/>
                    <a:pt x="523090" y="257750"/>
                  </a:cubicBezTo>
                  <a:cubicBezTo>
                    <a:pt x="525136" y="198427"/>
                    <a:pt x="525524" y="139023"/>
                    <a:pt x="529227" y="79780"/>
                  </a:cubicBezTo>
                  <a:cubicBezTo>
                    <a:pt x="529631" y="73324"/>
                    <a:pt x="533587" y="67589"/>
                    <a:pt x="535364" y="61369"/>
                  </a:cubicBezTo>
                  <a:cubicBezTo>
                    <a:pt x="537681" y="53259"/>
                    <a:pt x="539078" y="44901"/>
                    <a:pt x="541501" y="36822"/>
                  </a:cubicBezTo>
                  <a:cubicBezTo>
                    <a:pt x="545219" y="24430"/>
                    <a:pt x="553774" y="0"/>
                    <a:pt x="553774" y="0"/>
                  </a:cubicBezTo>
                  <a:cubicBezTo>
                    <a:pt x="555820" y="30685"/>
                    <a:pt x="555562" y="61610"/>
                    <a:pt x="559911" y="92054"/>
                  </a:cubicBezTo>
                  <a:cubicBezTo>
                    <a:pt x="561741" y="104862"/>
                    <a:pt x="568094" y="116601"/>
                    <a:pt x="572185" y="128875"/>
                  </a:cubicBezTo>
                  <a:lnTo>
                    <a:pt x="578322" y="147286"/>
                  </a:lnTo>
                  <a:cubicBezTo>
                    <a:pt x="580368" y="161605"/>
                    <a:pt x="582081" y="204512"/>
                    <a:pt x="584459" y="190244"/>
                  </a:cubicBezTo>
                  <a:cubicBezTo>
                    <a:pt x="589260" y="161437"/>
                    <a:pt x="585871" y="-2883"/>
                    <a:pt x="596733" y="116601"/>
                  </a:cubicBezTo>
                  <a:cubicBezTo>
                    <a:pt x="597474" y="124750"/>
                    <a:pt x="596733" y="132966"/>
                    <a:pt x="596733" y="141149"/>
                  </a:cubicBezTo>
                </a:path>
              </a:pathLst>
            </a:custGeom>
            <a:noFill/>
            <a:ln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3131DDC-131F-2E96-B59F-64F44279C9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4584" y="1803034"/>
              <a:ext cx="1233518" cy="5536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F2D4DA8-2BFD-7F74-BFA5-2BA1A70E9ECC}"/>
                </a:ext>
              </a:extLst>
            </p:cNvPr>
            <p:cNvCxnSpPr>
              <a:cxnSpLocks/>
            </p:cNvCxnSpPr>
            <p:nvPr/>
          </p:nvCxnSpPr>
          <p:spPr>
            <a:xfrm>
              <a:off x="7471090" y="1626080"/>
              <a:ext cx="0" cy="604713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040FE93-6643-8847-FAAE-C0929ADF1BA2}"/>
                </a:ext>
              </a:extLst>
            </p:cNvPr>
            <p:cNvCxnSpPr>
              <a:cxnSpLocks/>
            </p:cNvCxnSpPr>
            <p:nvPr/>
          </p:nvCxnSpPr>
          <p:spPr>
            <a:xfrm>
              <a:off x="7906811" y="1611851"/>
              <a:ext cx="0" cy="61366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05C8C0F-6847-51AD-11E3-E040BD0A0D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70394" y="1712951"/>
              <a:ext cx="263306" cy="0"/>
            </a:xfrm>
            <a:prstGeom prst="line">
              <a:avLst/>
            </a:prstGeom>
            <a:ln>
              <a:headEnd type="arrow" w="sm" len="sm"/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983DDA3-3A43-C393-2B04-991BC772D8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1090" y="2166060"/>
              <a:ext cx="435721" cy="0"/>
            </a:xfrm>
            <a:prstGeom prst="line">
              <a:avLst/>
            </a:prstGeom>
            <a:ln>
              <a:headEnd type="arrow" w="sm" len="sm"/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B96260A-3220-284E-CC65-A34ECDE9934C}"/>
                </a:ext>
              </a:extLst>
            </p:cNvPr>
            <p:cNvSpPr txBox="1"/>
            <p:nvPr/>
          </p:nvSpPr>
          <p:spPr>
            <a:xfrm>
              <a:off x="7885290" y="2000308"/>
              <a:ext cx="5392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jitter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12F7962-FC09-FA39-493D-7F2CFC7D7A16}"/>
                </a:ext>
              </a:extLst>
            </p:cNvPr>
            <p:cNvCxnSpPr>
              <a:cxnSpLocks/>
            </p:cNvCxnSpPr>
            <p:nvPr/>
          </p:nvCxnSpPr>
          <p:spPr>
            <a:xfrm>
              <a:off x="6487930" y="1338165"/>
              <a:ext cx="609386" cy="1028303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C7498EC-FEFE-09D8-B7CD-8C8164582302}"/>
                </a:ext>
              </a:extLst>
            </p:cNvPr>
            <p:cNvCxnSpPr>
              <a:cxnSpLocks/>
            </p:cNvCxnSpPr>
            <p:nvPr/>
          </p:nvCxnSpPr>
          <p:spPr>
            <a:xfrm>
              <a:off x="6483139" y="1343630"/>
              <a:ext cx="609113" cy="99432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072F248-9959-3542-1364-A3F16034F6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28714" y="1282926"/>
              <a:ext cx="1800453" cy="0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00D16A0-E6BD-626A-D918-801716ADC5B7}"/>
                </a:ext>
              </a:extLst>
            </p:cNvPr>
            <p:cNvSpPr txBox="1"/>
            <p:nvPr/>
          </p:nvSpPr>
          <p:spPr>
            <a:xfrm>
              <a:off x="7436281" y="469702"/>
              <a:ext cx="10063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432FF"/>
                  </a:solidFill>
                </a:rPr>
                <a:t>large signal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7A22F7B-9A9E-016E-92A8-AB5B296EE64D}"/>
                </a:ext>
              </a:extLst>
            </p:cNvPr>
            <p:cNvSpPr txBox="1"/>
            <p:nvPr/>
          </p:nvSpPr>
          <p:spPr>
            <a:xfrm>
              <a:off x="7411968" y="995350"/>
              <a:ext cx="10278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40FF"/>
                  </a:solidFill>
                </a:rPr>
                <a:t>small signal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BE00F81-BEB9-9802-B490-311BB62261F4}"/>
                </a:ext>
              </a:extLst>
            </p:cNvPr>
            <p:cNvCxnSpPr>
              <a:cxnSpLocks/>
            </p:cNvCxnSpPr>
            <p:nvPr/>
          </p:nvCxnSpPr>
          <p:spPr>
            <a:xfrm>
              <a:off x="5312947" y="2109453"/>
              <a:ext cx="1198139" cy="0"/>
            </a:xfrm>
            <a:prstGeom prst="straightConnector1">
              <a:avLst/>
            </a:prstGeom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7D58E145-965E-054F-BF4B-9077ED7ECC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63349" y="533099"/>
              <a:ext cx="0" cy="1257444"/>
            </a:xfrm>
            <a:prstGeom prst="straightConnector1">
              <a:avLst/>
            </a:prstGeom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A49BAE3-549B-4436-2C87-59C4A9FE3AED}"/>
                </a:ext>
              </a:extLst>
            </p:cNvPr>
            <p:cNvSpPr txBox="1"/>
            <p:nvPr/>
          </p:nvSpPr>
          <p:spPr>
            <a:xfrm>
              <a:off x="5967050" y="2058942"/>
              <a:ext cx="5196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time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CBB2AF3-C733-61D1-1F78-C297691200E9}"/>
                </a:ext>
              </a:extLst>
            </p:cNvPr>
            <p:cNvSpPr txBox="1"/>
            <p:nvPr/>
          </p:nvSpPr>
          <p:spPr>
            <a:xfrm rot="16200000">
              <a:off x="4265236" y="974945"/>
              <a:ext cx="9316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amplitude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71139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D5D7C-CD61-A1A3-C7E2-0D9136C6C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80" y="9633"/>
            <a:ext cx="7886700" cy="537814"/>
          </a:xfrm>
        </p:spPr>
        <p:txBody>
          <a:bodyPr>
            <a:normAutofit/>
          </a:bodyPr>
          <a:lstStyle/>
          <a:p>
            <a:r>
              <a:rPr lang="en-US" dirty="0"/>
              <a:t>Signal induction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4295A-3697-57EB-3D6A-A47A29B27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722" y="885325"/>
            <a:ext cx="5984709" cy="3171501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Moving charges induce current in the electrodes</a:t>
            </a:r>
          </a:p>
          <a:p>
            <a:pPr lvl="1"/>
            <a:r>
              <a:rPr lang="en-US" dirty="0"/>
              <a:t>described by </a:t>
            </a:r>
            <a:r>
              <a:rPr lang="en-US" dirty="0" err="1"/>
              <a:t>Ramo</a:t>
            </a:r>
            <a:r>
              <a:rPr lang="en-US" dirty="0"/>
              <a:t>-Shockley theorem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r>
              <a:rPr lang="en-US" sz="1800" dirty="0"/>
              <a:t>Weighting field </a:t>
            </a:r>
            <a:r>
              <a:rPr lang="en-US" sz="1800" dirty="0" err="1"/>
              <a:t>E</a:t>
            </a:r>
            <a:r>
              <a:rPr lang="en-US" sz="1800" baseline="-25000" dirty="0" err="1"/>
              <a:t>w</a:t>
            </a:r>
            <a:r>
              <a:rPr lang="en-US" sz="1800" dirty="0"/>
              <a:t> describes the coupling between location of the charge and the collecting electrode(s)</a:t>
            </a:r>
          </a:p>
          <a:p>
            <a:r>
              <a:rPr lang="en-US" sz="1800" dirty="0" err="1"/>
              <a:t>E</a:t>
            </a:r>
            <a:r>
              <a:rPr lang="en-US" sz="1800" baseline="-25000" dirty="0" err="1"/>
              <a:t>w</a:t>
            </a:r>
            <a:r>
              <a:rPr lang="en-US" sz="1800" dirty="0"/>
              <a:t> defined by the geometrical arrangement of electrodes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Note that both the electrons and holes induce current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E70A4FA-9787-7FA7-4B91-F6A22D40AC24}"/>
                  </a:ext>
                </a:extLst>
              </p:cNvPr>
              <p:cNvSpPr txBox="1"/>
              <p:nvPr/>
            </p:nvSpPr>
            <p:spPr>
              <a:xfrm>
                <a:off x="3265365" y="1628933"/>
                <a:ext cx="3130216" cy="3196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nl-NL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nl-NL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nl-NL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nl-NL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nl-NL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nl-NL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nl-NL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l-NL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nl-NL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l-NL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nl-NL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acc>
                      <m:r>
                        <a:rPr lang="nl-NL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nl-NL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r>
                            <a:rPr lang="nl-NL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nl-NL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nl-NL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l-NL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nl-NL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l-NL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nl-NL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E70A4FA-9787-7FA7-4B91-F6A22D40A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365" y="1628933"/>
                <a:ext cx="3130216" cy="319639"/>
              </a:xfrm>
              <a:prstGeom prst="rect">
                <a:avLst/>
              </a:prstGeom>
              <a:blipFill>
                <a:blip r:embed="rId4"/>
                <a:stretch>
                  <a:fillRect r="-810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6609C3-A326-A2C6-0645-E0CCC508923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231090" y="3352980"/>
                <a:ext cx="1589715" cy="3165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nl-NL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d>
                          <m:dPr>
                            <m:ctrlPr>
                              <a:rPr lang="nl-NL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  <m:r>
                          <a:rPr lang="nl-NL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nl-NL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nary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 = 1</a:t>
                </a:r>
                <a:endParaRPr lang="en-US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6609C3-A326-A2C6-0645-E0CCC5089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1090" y="3352980"/>
                <a:ext cx="1589715" cy="316570"/>
              </a:xfrm>
              <a:prstGeom prst="rect">
                <a:avLst/>
              </a:prstGeom>
              <a:blipFill>
                <a:blip r:embed="rId5"/>
                <a:stretch>
                  <a:fillRect l="-30159" t="-180000" b="-2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0EBA73-8A3C-009F-ECB4-98E5B5468503}"/>
                  </a:ext>
                </a:extLst>
              </p:cNvPr>
              <p:cNvSpPr txBox="1"/>
              <p:nvPr/>
            </p:nvSpPr>
            <p:spPr>
              <a:xfrm>
                <a:off x="7091199" y="1650252"/>
                <a:ext cx="15773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nl-NL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nl-NL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nl-NL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nl-NL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nl-NL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nl-NL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Edrift</m:t>
                      </m:r>
                      <m:r>
                        <a:rPr lang="nl-NL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0EBA73-8A3C-009F-ECB4-98E5B5468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1199" y="1650252"/>
                <a:ext cx="1577355" cy="276999"/>
              </a:xfrm>
              <a:prstGeom prst="rect">
                <a:avLst/>
              </a:prstGeom>
              <a:blipFill>
                <a:blip r:embed="rId6"/>
                <a:stretch>
                  <a:fillRect l="-3200" t="-9091" r="-4800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CAB581E2-5AFA-AE61-6EC8-AD899E21A8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567" y="1270565"/>
            <a:ext cx="2640333" cy="264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9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2B7EC-1D64-8B71-F311-C59297DBD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closer look at</a:t>
            </a:r>
            <a:r>
              <a:rPr lang="en-US" b="1" dirty="0"/>
              <a:t> the weighting field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BC5E712-C6D3-4462-473C-1A6CC0B13FD6}"/>
              </a:ext>
            </a:extLst>
          </p:cNvPr>
          <p:cNvGrpSpPr/>
          <p:nvPr/>
        </p:nvGrpSpPr>
        <p:grpSpPr>
          <a:xfrm>
            <a:off x="454281" y="663712"/>
            <a:ext cx="5269516" cy="1021025"/>
            <a:chOff x="454281" y="663712"/>
            <a:chExt cx="5269516" cy="102102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A71D504-184C-496A-818F-112E58DFAC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237" r="49658"/>
            <a:stretch/>
          </p:blipFill>
          <p:spPr>
            <a:xfrm>
              <a:off x="2837575" y="761843"/>
              <a:ext cx="877286" cy="77034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1F0B87F-EEF5-5983-7E1B-2B03F0AB91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4498"/>
            <a:stretch/>
          </p:blipFill>
          <p:spPr>
            <a:xfrm>
              <a:off x="1846986" y="772729"/>
              <a:ext cx="857038" cy="77034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2AFA9B2-6397-3BB2-D0FC-39F2DBD10B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5786"/>
            <a:stretch/>
          </p:blipFill>
          <p:spPr>
            <a:xfrm>
              <a:off x="4910075" y="750176"/>
              <a:ext cx="813722" cy="77034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4FFC82-A7D9-E9A1-FD65-D77D73C5CBB5}"/>
                </a:ext>
              </a:extLst>
            </p:cNvPr>
            <p:cNvSpPr txBox="1"/>
            <p:nvPr/>
          </p:nvSpPr>
          <p:spPr>
            <a:xfrm>
              <a:off x="454281" y="875942"/>
              <a:ext cx="11260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Comparing</a:t>
              </a:r>
            </a:p>
            <a:p>
              <a:r>
                <a:rPr lang="en-US" sz="1600" dirty="0"/>
                <a:t>geometries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1D5877F-1ACE-1BAF-41DE-1C1DB41B328D}"/>
                </a:ext>
              </a:extLst>
            </p:cNvPr>
            <p:cNvCxnSpPr/>
            <p:nvPr/>
          </p:nvCxnSpPr>
          <p:spPr>
            <a:xfrm>
              <a:off x="2248739" y="663712"/>
              <a:ext cx="0" cy="1021025"/>
            </a:xfrm>
            <a:prstGeom prst="straightConnector1">
              <a:avLst/>
            </a:prstGeom>
            <a:ln w="19050">
              <a:solidFill>
                <a:srgbClr val="0000FF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9F0E53A-9054-275E-2514-E0232EA8EE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9739" r="24156"/>
            <a:stretch/>
          </p:blipFill>
          <p:spPr>
            <a:xfrm>
              <a:off x="3873827" y="750176"/>
              <a:ext cx="877282" cy="770342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5EB41BD-FC50-8C0F-6F22-9ED533BB499E}"/>
                </a:ext>
              </a:extLst>
            </p:cNvPr>
            <p:cNvCxnSpPr/>
            <p:nvPr/>
          </p:nvCxnSpPr>
          <p:spPr>
            <a:xfrm>
              <a:off x="3276218" y="663712"/>
              <a:ext cx="0" cy="1021025"/>
            </a:xfrm>
            <a:prstGeom prst="straightConnector1">
              <a:avLst/>
            </a:prstGeom>
            <a:ln w="19050">
              <a:solidFill>
                <a:schemeClr val="accent6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DFE8912-D234-277F-8E8C-2FDF30B36BB3}"/>
                </a:ext>
              </a:extLst>
            </p:cNvPr>
            <p:cNvCxnSpPr>
              <a:cxnSpLocks/>
            </p:cNvCxnSpPr>
            <p:nvPr/>
          </p:nvCxnSpPr>
          <p:spPr>
            <a:xfrm>
              <a:off x="4312468" y="663712"/>
              <a:ext cx="0" cy="494188"/>
            </a:xfrm>
            <a:prstGeom prst="straightConnector1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FD83968-63BB-E398-3095-5AC27CE9470D}"/>
                </a:ext>
              </a:extLst>
            </p:cNvPr>
            <p:cNvCxnSpPr>
              <a:cxnSpLocks/>
            </p:cNvCxnSpPr>
            <p:nvPr/>
          </p:nvCxnSpPr>
          <p:spPr>
            <a:xfrm>
              <a:off x="5322693" y="663712"/>
              <a:ext cx="0" cy="494188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0C7F3B2-E421-7306-24A5-0648F5E0656C}"/>
              </a:ext>
            </a:extLst>
          </p:cNvPr>
          <p:cNvGrpSpPr/>
          <p:nvPr/>
        </p:nvGrpSpPr>
        <p:grpSpPr>
          <a:xfrm>
            <a:off x="385396" y="557148"/>
            <a:ext cx="8649187" cy="2170859"/>
            <a:chOff x="385396" y="557148"/>
            <a:chExt cx="8649187" cy="217085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E7C7339-5B5B-BA7A-1AC7-0CB1FDFC8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9542" y="557148"/>
              <a:ext cx="2865041" cy="192674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9E657B3-8A9C-0B50-3CC5-4AA99E0B3AA6}"/>
                </a:ext>
              </a:extLst>
            </p:cNvPr>
            <p:cNvSpPr txBox="1"/>
            <p:nvPr/>
          </p:nvSpPr>
          <p:spPr>
            <a:xfrm>
              <a:off x="385396" y="1804677"/>
              <a:ext cx="56048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dirty="0"/>
                <a:t>Weighting field is uniform for a parallel plate geometry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dirty="0"/>
                <a:t>And typicall</a:t>
              </a:r>
              <a:r>
                <a:rPr lang="en-US" dirty="0"/>
                <a:t>y </a:t>
              </a:r>
              <a:r>
                <a:rPr lang="en-US" sz="1800" dirty="0"/>
                <a:t>highly non-uniform for a pixel detector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8FECB6F-A713-DD22-1C2E-3A446CCF6846}"/>
              </a:ext>
            </a:extLst>
          </p:cNvPr>
          <p:cNvGrpSpPr/>
          <p:nvPr/>
        </p:nvGrpSpPr>
        <p:grpSpPr>
          <a:xfrm>
            <a:off x="131795" y="2494767"/>
            <a:ext cx="8966699" cy="2255613"/>
            <a:chOff x="131795" y="2494767"/>
            <a:chExt cx="8966699" cy="22556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19A11A9-F831-B473-C877-698955CF7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78284" y="2888929"/>
              <a:ext cx="2717669" cy="186018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00FE6B-9516-F884-AF2A-0D8890213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795" y="2898332"/>
              <a:ext cx="2705780" cy="1852048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060765D-3F64-9663-7182-C9886F99FED8}"/>
                </a:ext>
              </a:extLst>
            </p:cNvPr>
            <p:cNvSpPr/>
            <p:nvPr/>
          </p:nvSpPr>
          <p:spPr>
            <a:xfrm>
              <a:off x="357060" y="3891273"/>
              <a:ext cx="680641" cy="6174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764A0A9-581D-D8B5-B3B1-6D801F535036}"/>
                </a:ext>
              </a:extLst>
            </p:cNvPr>
            <p:cNvCxnSpPr>
              <a:cxnSpLocks/>
            </p:cNvCxnSpPr>
            <p:nvPr/>
          </p:nvCxnSpPr>
          <p:spPr>
            <a:xfrm>
              <a:off x="892976" y="4447469"/>
              <a:ext cx="2638284" cy="11930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B658827-B609-5DDB-F6A7-47D0773ADB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2780" y="4254685"/>
              <a:ext cx="1865087" cy="1591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9A4FBCA-A4CD-B576-4AFE-A3C151D95B16}"/>
                </a:ext>
              </a:extLst>
            </p:cNvPr>
            <p:cNvSpPr txBox="1"/>
            <p:nvPr/>
          </p:nvSpPr>
          <p:spPr>
            <a:xfrm>
              <a:off x="4799005" y="4035891"/>
              <a:ext cx="73289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threshold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91FFA18-DA6F-789D-6B9C-7DD7941226D2}"/>
                </a:ext>
              </a:extLst>
            </p:cNvPr>
            <p:cNvSpPr txBox="1"/>
            <p:nvPr/>
          </p:nvSpPr>
          <p:spPr>
            <a:xfrm>
              <a:off x="6169543" y="2914634"/>
              <a:ext cx="292895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No benefit from thick sensor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Very similar slope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Larger signal, but late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Par. plate is better for local charge density fluctuations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EF6AD17-C07E-DB9F-7F4A-8666991C0C49}"/>
                </a:ext>
              </a:extLst>
            </p:cNvPr>
            <p:cNvSpPr txBox="1"/>
            <p:nvPr/>
          </p:nvSpPr>
          <p:spPr>
            <a:xfrm>
              <a:off x="619389" y="2494767"/>
              <a:ext cx="54139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Collected charge versus time for uniform charge density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A902580-B3C3-2482-3439-5AB29BFC7C2A}"/>
                </a:ext>
              </a:extLst>
            </p:cNvPr>
            <p:cNvCxnSpPr/>
            <p:nvPr/>
          </p:nvCxnSpPr>
          <p:spPr>
            <a:xfrm flipV="1">
              <a:off x="818168" y="2867458"/>
              <a:ext cx="2625969" cy="102381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333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5106F-149C-5C11-70E1-4CCBBE6EA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electronic structure of a pixel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D5EAF-2D4D-0EB5-E844-B5958EC86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021" y="740229"/>
            <a:ext cx="7886700" cy="404948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Each pixel of a sensor has its own pre-amplifier, discriminator and Time-to-Digital Converter (TDC)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All this electronics has to fit in the available area of a pixel</a:t>
            </a:r>
          </a:p>
          <a:p>
            <a:r>
              <a:rPr lang="en-US" dirty="0"/>
              <a:t>Most of the power is consumed by the pre-amplifier, clock distribution over chip, and high rate readout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4B8EC7-2E94-9BFE-F231-2C84EDCC4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982" y="1555263"/>
            <a:ext cx="5945065" cy="15168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5A49A6-98E8-3A05-70D3-32DB6AEE18ED}"/>
              </a:ext>
            </a:extLst>
          </p:cNvPr>
          <p:cNvSpPr txBox="1"/>
          <p:nvPr/>
        </p:nvSpPr>
        <p:spPr>
          <a:xfrm>
            <a:off x="1813170" y="3196976"/>
            <a:ext cx="94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On pixel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B20674-ED96-B698-BB63-5B3267514E29}"/>
              </a:ext>
            </a:extLst>
          </p:cNvPr>
          <p:cNvSpPr txBox="1"/>
          <p:nvPr/>
        </p:nvSpPr>
        <p:spPr>
          <a:xfrm>
            <a:off x="4890053" y="3185658"/>
            <a:ext cx="239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On pixel or in periphery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A6A8EF-0758-58B7-4540-5551EBC45F62}"/>
              </a:ext>
            </a:extLst>
          </p:cNvPr>
          <p:cNvCxnSpPr/>
          <p:nvPr/>
        </p:nvCxnSpPr>
        <p:spPr>
          <a:xfrm>
            <a:off x="4253948" y="1257089"/>
            <a:ext cx="0" cy="2194708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56E18DE-9875-0C49-BCAE-91F5DF2B79AB}"/>
              </a:ext>
            </a:extLst>
          </p:cNvPr>
          <p:cNvCxnSpPr/>
          <p:nvPr/>
        </p:nvCxnSpPr>
        <p:spPr>
          <a:xfrm>
            <a:off x="3895514" y="3381642"/>
            <a:ext cx="703784" cy="0"/>
          </a:xfrm>
          <a:prstGeom prst="straightConnector1">
            <a:avLst/>
          </a:prstGeom>
          <a:ln w="1905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238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FA64BE7-09CE-B318-8677-B466514696C7}"/>
              </a:ext>
            </a:extLst>
          </p:cNvPr>
          <p:cNvGrpSpPr/>
          <p:nvPr/>
        </p:nvGrpSpPr>
        <p:grpSpPr>
          <a:xfrm>
            <a:off x="6271417" y="1789766"/>
            <a:ext cx="2640332" cy="2640332"/>
            <a:chOff x="6271417" y="1243116"/>
            <a:chExt cx="2640332" cy="264033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C1FAB6B-30CC-0B32-3099-997181F62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71417" y="1243116"/>
              <a:ext cx="2640332" cy="2640332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1CFE877-E253-B00D-9014-39A3A20EBFA2}"/>
                </a:ext>
              </a:extLst>
            </p:cNvPr>
            <p:cNvCxnSpPr/>
            <p:nvPr/>
          </p:nvCxnSpPr>
          <p:spPr>
            <a:xfrm>
              <a:off x="7171268" y="2370667"/>
              <a:ext cx="567267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D21BC20-9A90-E039-7906-CE9DC76AFCB8}"/>
                </a:ext>
              </a:extLst>
            </p:cNvPr>
            <p:cNvSpPr txBox="1"/>
            <p:nvPr/>
          </p:nvSpPr>
          <p:spPr>
            <a:xfrm>
              <a:off x="7109293" y="2124446"/>
              <a:ext cx="6912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10-20 </a:t>
              </a:r>
              <a:r>
                <a:rPr lang="en-US" sz="1000" dirty="0">
                  <a:solidFill>
                    <a:schemeClr val="bg1"/>
                  </a:solidFill>
                  <a:latin typeface="Symbol" pitchFamily="2" charset="2"/>
                </a:rPr>
                <a:t>m</a:t>
              </a:r>
              <a:r>
                <a:rPr lang="en-US" sz="1000" dirty="0">
                  <a:solidFill>
                    <a:schemeClr val="bg1"/>
                  </a:solidFill>
                </a:rPr>
                <a:t>m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FFD5D7C-CD61-A1A3-C7E2-0D9136C6C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80" y="9633"/>
            <a:ext cx="7886700" cy="537814"/>
          </a:xfrm>
        </p:spPr>
        <p:txBody>
          <a:bodyPr>
            <a:normAutofit/>
          </a:bodyPr>
          <a:lstStyle/>
          <a:p>
            <a:r>
              <a:rPr lang="en-US" b="1" dirty="0"/>
              <a:t>Planar silicon sensor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4295A-3697-57EB-3D6A-A47A29B27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89" y="1073514"/>
            <a:ext cx="6187437" cy="3171501"/>
          </a:xfrm>
        </p:spPr>
        <p:txBody>
          <a:bodyPr>
            <a:noAutofit/>
          </a:bodyPr>
          <a:lstStyle/>
          <a:p>
            <a:pPr>
              <a:spcBef>
                <a:spcPts val="1950"/>
              </a:spcBef>
            </a:pPr>
            <a:r>
              <a:rPr lang="en-US" dirty="0"/>
              <a:t>Traditional silicon sensor structure is a </a:t>
            </a:r>
            <a:r>
              <a:rPr lang="en-US" dirty="0">
                <a:solidFill>
                  <a:srgbClr val="0000FF"/>
                </a:solidFill>
              </a:rPr>
              <a:t>p-type</a:t>
            </a:r>
            <a:r>
              <a:rPr lang="en-US" dirty="0"/>
              <a:t> bulk with </a:t>
            </a:r>
            <a:r>
              <a:rPr lang="en-US" dirty="0">
                <a:solidFill>
                  <a:srgbClr val="D883FF"/>
                </a:solidFill>
              </a:rPr>
              <a:t>n-type</a:t>
            </a:r>
            <a:r>
              <a:rPr lang="en-US" dirty="0"/>
              <a:t> pixel implants</a:t>
            </a:r>
          </a:p>
          <a:p>
            <a:pPr>
              <a:spcBef>
                <a:spcPts val="1950"/>
              </a:spcBef>
            </a:pPr>
            <a:r>
              <a:rPr lang="en-US" dirty="0">
                <a:solidFill>
                  <a:srgbClr val="0000FF"/>
                </a:solidFill>
              </a:rPr>
              <a:t>Reverse bias voltage create electric field in the sensor</a:t>
            </a:r>
          </a:p>
          <a:p>
            <a:pPr>
              <a:spcBef>
                <a:spcPts val="1950"/>
              </a:spcBef>
            </a:pPr>
            <a:r>
              <a:rPr lang="en-US" dirty="0"/>
              <a:t>Passing charged particle creates electron-hole pairs</a:t>
            </a:r>
          </a:p>
          <a:p>
            <a:pPr>
              <a:spcBef>
                <a:spcPts val="1950"/>
              </a:spcBef>
            </a:pPr>
            <a:r>
              <a:rPr lang="en-US" dirty="0">
                <a:solidFill>
                  <a:srgbClr val="0000FF"/>
                </a:solidFill>
              </a:rPr>
              <a:t>Electrons and holes drift under influence of electric field</a:t>
            </a:r>
          </a:p>
          <a:p>
            <a:pPr>
              <a:spcBef>
                <a:spcPts val="1950"/>
              </a:spcBef>
            </a:pPr>
            <a:r>
              <a:rPr lang="en-US" dirty="0"/>
              <a:t>Electronics connected via small (~10 um) solder balls</a:t>
            </a:r>
          </a:p>
          <a:p>
            <a:pPr>
              <a:spcBef>
                <a:spcPts val="1950"/>
              </a:spcBef>
            </a:pP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986DD0F-32B4-79C7-D451-0A6D10637E56}"/>
              </a:ext>
            </a:extLst>
          </p:cNvPr>
          <p:cNvCxnSpPr/>
          <p:nvPr/>
        </p:nvCxnSpPr>
        <p:spPr>
          <a:xfrm>
            <a:off x="6516468" y="3122001"/>
            <a:ext cx="0" cy="1031631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3DCAEFB-532A-0BA2-EC7A-982C4963CB9B}"/>
              </a:ext>
            </a:extLst>
          </p:cNvPr>
          <p:cNvSpPr txBox="1"/>
          <p:nvPr/>
        </p:nvSpPr>
        <p:spPr>
          <a:xfrm rot="16200000">
            <a:off x="5999419" y="3507010"/>
            <a:ext cx="8146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50-300 </a:t>
            </a:r>
            <a:r>
              <a:rPr lang="en-US" sz="1050" dirty="0">
                <a:latin typeface="Symbol" pitchFamily="2" charset="2"/>
              </a:rPr>
              <a:t>m</a:t>
            </a:r>
            <a:r>
              <a:rPr lang="en-US" sz="1050" dirty="0"/>
              <a:t>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75865A-3EAF-6AAB-63BB-C442023B3850}"/>
              </a:ext>
            </a:extLst>
          </p:cNvPr>
          <p:cNvSpPr txBox="1"/>
          <p:nvPr/>
        </p:nvSpPr>
        <p:spPr>
          <a:xfrm>
            <a:off x="7014649" y="982274"/>
            <a:ext cx="991682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Single pixel</a:t>
            </a:r>
          </a:p>
          <a:p>
            <a:r>
              <a:rPr lang="en-US" sz="1200" dirty="0"/>
              <a:t>cross section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A897DF-C661-009C-5017-FEAA20551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416" y="1787154"/>
            <a:ext cx="2640333" cy="264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8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BA164-92E6-CE44-0904-E9B3B3645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06" y="56604"/>
            <a:ext cx="8852807" cy="553470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get good time resolution (electronics viewpoint)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57C1D2A-3765-35AE-EF38-E24A79C5E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29" y="1187956"/>
            <a:ext cx="8652370" cy="3634006"/>
          </a:xfrm>
        </p:spPr>
        <p:txBody>
          <a:bodyPr/>
          <a:lstStyle/>
          <a:p>
            <a:r>
              <a:rPr lang="en-GB" dirty="0"/>
              <a:t>Time resolution</a:t>
            </a:r>
            <a:r>
              <a:rPr lang="en-GB" dirty="0">
                <a:latin typeface="Symbol" pitchFamily="2" charset="2"/>
              </a:rPr>
              <a:t> </a:t>
            </a:r>
            <a:endParaRPr lang="en-GB" dirty="0"/>
          </a:p>
          <a:p>
            <a:pPr lvl="1"/>
            <a:r>
              <a:rPr lang="en-GB" dirty="0" err="1">
                <a:latin typeface="Symbol" pitchFamily="2" charset="2"/>
              </a:rPr>
              <a:t>a,b</a:t>
            </a:r>
            <a:r>
              <a:rPr lang="en-GB" dirty="0">
                <a:latin typeface="Symbol" pitchFamily="2" charset="2"/>
              </a:rPr>
              <a:t> &gt; g</a:t>
            </a:r>
          </a:p>
          <a:p>
            <a:pPr lvl="1"/>
            <a:endParaRPr lang="en-GB" dirty="0"/>
          </a:p>
          <a:p>
            <a:r>
              <a:rPr lang="en-GB" dirty="0">
                <a:solidFill>
                  <a:srgbClr val="ED00FF"/>
                </a:solidFill>
              </a:rPr>
              <a:t>Minimise capacitance C </a:t>
            </a:r>
          </a:p>
          <a:p>
            <a:pPr lvl="1"/>
            <a:r>
              <a:rPr lang="en-GB" dirty="0"/>
              <a:t>Small pixel -&gt; can fit less functionality per pixel </a:t>
            </a:r>
          </a:p>
          <a:p>
            <a:pPr lvl="1"/>
            <a:r>
              <a:rPr lang="en-GB" dirty="0"/>
              <a:t>Small electrode -&gt;  less uniform fields</a:t>
            </a:r>
          </a:p>
          <a:p>
            <a:r>
              <a:rPr lang="en-GB" dirty="0">
                <a:solidFill>
                  <a:srgbClr val="0000FF"/>
                </a:solidFill>
              </a:rPr>
              <a:t>Maximise signal Q</a:t>
            </a:r>
            <a:r>
              <a:rPr lang="en-GB" dirty="0"/>
              <a:t> in shortest possible time (</a:t>
            </a:r>
            <a:r>
              <a:rPr lang="en-GB" dirty="0" err="1"/>
              <a:t>dQ</a:t>
            </a:r>
            <a:r>
              <a:rPr lang="en-GB" dirty="0"/>
              <a:t>/dt = current)</a:t>
            </a:r>
          </a:p>
          <a:p>
            <a:pPr lvl="1"/>
            <a:r>
              <a:rPr lang="en-GB" dirty="0"/>
              <a:t>Short drift distance (thin), high drift speed (large bias voltage), avalanche gain</a:t>
            </a:r>
          </a:p>
          <a:p>
            <a:r>
              <a:rPr lang="en-GB" dirty="0"/>
              <a:t>Large </a:t>
            </a:r>
            <a:r>
              <a:rPr lang="en-GB" dirty="0">
                <a:solidFill>
                  <a:srgbClr val="00B050"/>
                </a:solidFill>
              </a:rPr>
              <a:t>power P</a:t>
            </a:r>
            <a:r>
              <a:rPr lang="en-GB" dirty="0"/>
              <a:t> (transistor transconductance, g</a:t>
            </a:r>
            <a:r>
              <a:rPr lang="en-GB" baseline="-25000" dirty="0"/>
              <a:t>m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Last resort, ‘costly’ in terms of material needed to provide power and cooling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D2436ECE-F826-0025-6937-B26EC952CB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87247" y="1034081"/>
                <a:ext cx="1443431" cy="553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nl-NL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nl-NL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f>
                        <m:fPr>
                          <m:ctrlPr>
                            <a:rPr lang="nl-NL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nl-NL" sz="2000" i="1" smtClean="0">
                                  <a:solidFill>
                                    <a:srgbClr val="ED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2000" i="1" smtClean="0">
                                  <a:solidFill>
                                    <a:srgbClr val="ED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nl-NL" sz="2000" i="1">
                                  <a:solidFill>
                                    <a:srgbClr val="ED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nl-NL" sz="20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20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nl-NL" sz="20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sup>
                          </m:sSup>
                          <m:sSup>
                            <m:sSupPr>
                              <m:ctrlPr>
                                <a:rPr lang="nl-NL" sz="2000" i="1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20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nl-NL" sz="20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D2436ECE-F826-0025-6937-B26EC952C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247" y="1034081"/>
                <a:ext cx="1443431" cy="553470"/>
              </a:xfrm>
              <a:prstGeom prst="rect">
                <a:avLst/>
              </a:prstGeom>
              <a:blipFill>
                <a:blip r:embed="rId2"/>
                <a:stretch>
                  <a:fillRect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12A5BBE-26F4-0344-DB53-91C96016C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561" y="536692"/>
            <a:ext cx="2640333" cy="264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7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00289-F5D9-B1E7-B073-61316937E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984" y="-31698"/>
            <a:ext cx="7264092" cy="494770"/>
          </a:xfrm>
        </p:spPr>
        <p:txBody>
          <a:bodyPr>
            <a:noAutofit/>
          </a:bodyPr>
          <a:lstStyle/>
          <a:p>
            <a:r>
              <a:rPr lang="en-US" sz="2520" dirty="0"/>
              <a:t>Overview of different s</a:t>
            </a:r>
            <a:r>
              <a:rPr lang="en-US" sz="2520" b="1" dirty="0"/>
              <a:t>ensors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5BACEC-7674-0B2C-12EC-EDD324B4DA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09711" y="-11576"/>
                <a:ext cx="1443431" cy="553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nl-NL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nl-NL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f>
                        <m:fPr>
                          <m:ctrlPr>
                            <a:rPr lang="nl-NL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nl-NL" sz="1600" i="1" smtClean="0">
                                  <a:solidFill>
                                    <a:srgbClr val="ED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1600" i="1" smtClean="0">
                                  <a:solidFill>
                                    <a:srgbClr val="ED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nl-NL" sz="1600" i="1">
                                  <a:solidFill>
                                    <a:srgbClr val="ED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nl-NL" sz="16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16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nl-NL" sz="16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sup>
                          </m:sSup>
                          <m:sSup>
                            <m:sSupPr>
                              <m:ctrlPr>
                                <a:rPr lang="nl-NL" sz="1600" i="1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16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nl-NL" sz="16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5BACEC-7674-0B2C-12EC-EDD324B4D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9711" y="-11576"/>
                <a:ext cx="1443431" cy="553470"/>
              </a:xfrm>
              <a:prstGeom prst="rect">
                <a:avLst/>
              </a:prstGeom>
              <a:blipFill>
                <a:blip r:embed="rId3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66BB5DA3-B519-381A-661B-0F39A786CEE1}"/>
              </a:ext>
            </a:extLst>
          </p:cNvPr>
          <p:cNvGrpSpPr/>
          <p:nvPr/>
        </p:nvGrpSpPr>
        <p:grpSpPr>
          <a:xfrm>
            <a:off x="28953" y="541894"/>
            <a:ext cx="2021772" cy="3521246"/>
            <a:chOff x="28953" y="541894"/>
            <a:chExt cx="2021772" cy="352124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0178E9C-BF5A-73C1-6B11-35FDD8B63B05}"/>
                </a:ext>
              </a:extLst>
            </p:cNvPr>
            <p:cNvGrpSpPr/>
            <p:nvPr/>
          </p:nvGrpSpPr>
          <p:grpSpPr>
            <a:xfrm>
              <a:off x="28953" y="928406"/>
              <a:ext cx="2021772" cy="3134734"/>
              <a:chOff x="28953" y="633439"/>
              <a:chExt cx="2021772" cy="3134734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4EBBA41-3624-8CE3-5A9E-B30AD3D14D4C}"/>
                  </a:ext>
                </a:extLst>
              </p:cNvPr>
              <p:cNvSpPr txBox="1"/>
              <p:nvPr/>
            </p:nvSpPr>
            <p:spPr>
              <a:xfrm>
                <a:off x="28953" y="3011043"/>
                <a:ext cx="2021772" cy="7571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>
                    <a:solidFill>
                      <a:srgbClr val="FF0000"/>
                    </a:solidFill>
                  </a:rPr>
                  <a:t>Small signal if thin</a:t>
                </a:r>
              </a:p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/>
                  <a:t>Medium capacitance</a:t>
                </a:r>
              </a:p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/>
                  <a:t>Reasonably rad. hard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6DA1F78-CA8E-BB80-4C3A-B6E1BCB00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9679" y="633439"/>
                <a:ext cx="1751046" cy="2257732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4599397-3605-FA28-AFFE-3C6178ADB916}"/>
                </a:ext>
              </a:extLst>
            </p:cNvPr>
            <p:cNvSpPr txBox="1"/>
            <p:nvPr/>
          </p:nvSpPr>
          <p:spPr>
            <a:xfrm>
              <a:off x="693174" y="541894"/>
              <a:ext cx="615874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Planar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FEB2E1-C92A-DE97-5428-E7539E2480DC}"/>
              </a:ext>
            </a:extLst>
          </p:cNvPr>
          <p:cNvGrpSpPr/>
          <p:nvPr/>
        </p:nvGrpSpPr>
        <p:grpSpPr>
          <a:xfrm>
            <a:off x="2347992" y="441058"/>
            <a:ext cx="2006703" cy="4228091"/>
            <a:chOff x="2347992" y="441058"/>
            <a:chExt cx="2006703" cy="422809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27E476-DC72-A705-DE98-6B145DDF44BE}"/>
                </a:ext>
              </a:extLst>
            </p:cNvPr>
            <p:cNvGrpSpPr/>
            <p:nvPr/>
          </p:nvGrpSpPr>
          <p:grpSpPr>
            <a:xfrm>
              <a:off x="2347992" y="833329"/>
              <a:ext cx="2006703" cy="3835820"/>
              <a:chOff x="2347992" y="538362"/>
              <a:chExt cx="2006703" cy="3835820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B5CBF4-7DB5-85EC-A064-184E86D8B508}"/>
                  </a:ext>
                </a:extLst>
              </p:cNvPr>
              <p:cNvSpPr txBox="1"/>
              <p:nvPr/>
            </p:nvSpPr>
            <p:spPr>
              <a:xfrm>
                <a:off x="2347992" y="3617052"/>
                <a:ext cx="2006703" cy="7571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>
                    <a:solidFill>
                      <a:srgbClr val="0000FF"/>
                    </a:solidFill>
                  </a:rPr>
                  <a:t>Large signal (gain)</a:t>
                </a:r>
              </a:p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/>
                  <a:t>Medium capacitance</a:t>
                </a:r>
              </a:p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>
                    <a:solidFill>
                      <a:srgbClr val="FF0000"/>
                    </a:solidFill>
                  </a:rPr>
                  <a:t>Modest rad. hard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9A8675E-2812-56C7-1245-150B094A10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07675" y="538362"/>
                <a:ext cx="1847020" cy="2367974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1AD579C-F55A-2F1C-DDD8-B820B3F533E8}"/>
                </a:ext>
              </a:extLst>
            </p:cNvPr>
            <p:cNvSpPr txBox="1"/>
            <p:nvPr/>
          </p:nvSpPr>
          <p:spPr>
            <a:xfrm>
              <a:off x="2572485" y="441058"/>
              <a:ext cx="1443431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Low Gain Avalanche Detector (LGAD)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619DEEC-207C-9522-09EC-BB43FEA55B7D}"/>
              </a:ext>
            </a:extLst>
          </p:cNvPr>
          <p:cNvGrpSpPr/>
          <p:nvPr/>
        </p:nvGrpSpPr>
        <p:grpSpPr>
          <a:xfrm>
            <a:off x="4643819" y="403394"/>
            <a:ext cx="2242922" cy="3887825"/>
            <a:chOff x="4643819" y="403394"/>
            <a:chExt cx="2242922" cy="388782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6D3244E-24DB-4C09-DB48-7B5432D31074}"/>
                </a:ext>
              </a:extLst>
            </p:cNvPr>
            <p:cNvGrpSpPr/>
            <p:nvPr/>
          </p:nvGrpSpPr>
          <p:grpSpPr>
            <a:xfrm>
              <a:off x="4643819" y="833003"/>
              <a:ext cx="2242922" cy="3458216"/>
              <a:chOff x="4643819" y="538036"/>
              <a:chExt cx="2242922" cy="345821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B589F8-BD2C-140E-EEAB-EEFFC47B22EC}"/>
                  </a:ext>
                </a:extLst>
              </p:cNvPr>
              <p:cNvSpPr txBox="1"/>
              <p:nvPr/>
            </p:nvSpPr>
            <p:spPr>
              <a:xfrm>
                <a:off x="4643819" y="3017523"/>
                <a:ext cx="2242922" cy="9787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>
                    <a:solidFill>
                      <a:srgbClr val="0000FF"/>
                    </a:solidFill>
                  </a:rPr>
                  <a:t>Large signal (thick)</a:t>
                </a:r>
              </a:p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>
                    <a:solidFill>
                      <a:srgbClr val="0000FF"/>
                    </a:solidFill>
                  </a:rPr>
                  <a:t>Rad. Hard (shown 3E16)</a:t>
                </a:r>
              </a:p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>
                    <a:solidFill>
                      <a:srgbClr val="FF0000"/>
                    </a:solidFill>
                  </a:rPr>
                  <a:t>High capacitance</a:t>
                </a:r>
              </a:p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>
                    <a:solidFill>
                      <a:srgbClr val="FF0000"/>
                    </a:solidFill>
                  </a:rPr>
                  <a:t>More material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610F7E4-A131-913A-E4FD-26BC813A5B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57593" y="538036"/>
                <a:ext cx="1721152" cy="2552905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6151AED-8801-7831-DFA1-589EA2539945}"/>
                </a:ext>
              </a:extLst>
            </p:cNvPr>
            <p:cNvSpPr txBox="1"/>
            <p:nvPr/>
          </p:nvSpPr>
          <p:spPr>
            <a:xfrm>
              <a:off x="5202843" y="403394"/>
              <a:ext cx="393056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3D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EA0AB87-0936-1D1D-B986-796E6BFC6CE7}"/>
              </a:ext>
            </a:extLst>
          </p:cNvPr>
          <p:cNvGrpSpPr/>
          <p:nvPr/>
        </p:nvGrpSpPr>
        <p:grpSpPr>
          <a:xfrm>
            <a:off x="6931560" y="789906"/>
            <a:ext cx="2165786" cy="4025352"/>
            <a:chOff x="6931560" y="789906"/>
            <a:chExt cx="2165786" cy="402535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B44A241-4EAB-1FB8-44ED-66C0F542B3E6}"/>
                </a:ext>
              </a:extLst>
            </p:cNvPr>
            <p:cNvGrpSpPr/>
            <p:nvPr/>
          </p:nvGrpSpPr>
          <p:grpSpPr>
            <a:xfrm>
              <a:off x="6931560" y="1523646"/>
              <a:ext cx="2165786" cy="3291612"/>
              <a:chOff x="6931560" y="1228679"/>
              <a:chExt cx="2165786" cy="3291612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09C1C74-2251-69C9-64A8-4274C1C3C80D}"/>
                  </a:ext>
                </a:extLst>
              </p:cNvPr>
              <p:cNvSpPr txBox="1"/>
              <p:nvPr/>
            </p:nvSpPr>
            <p:spPr>
              <a:xfrm>
                <a:off x="6931560" y="3319962"/>
                <a:ext cx="216578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>
                    <a:solidFill>
                      <a:srgbClr val="0000FF"/>
                    </a:solidFill>
                  </a:rPr>
                  <a:t>Very low capacitance</a:t>
                </a:r>
              </a:p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/>
                  <a:t>Low material</a:t>
                </a:r>
              </a:p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>
                    <a:solidFill>
                      <a:srgbClr val="FF0000"/>
                    </a:solidFill>
                  </a:rPr>
                  <a:t>Small signal</a:t>
                </a:r>
              </a:p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/>
                  <a:t>Extreme rad. hardness </a:t>
                </a:r>
              </a:p>
              <a:p>
                <a:r>
                  <a:rPr lang="en-US" sz="1440" dirty="0"/>
                  <a:t>       to be proven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616D2CD-D4FD-68CD-D229-001CFCB171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82171" y="1228679"/>
                <a:ext cx="1655080" cy="2008592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7AE2E24-FF2D-FDD9-372A-ECBBB4B86590}"/>
                </a:ext>
              </a:extLst>
            </p:cNvPr>
            <p:cNvSpPr txBox="1"/>
            <p:nvPr/>
          </p:nvSpPr>
          <p:spPr>
            <a:xfrm>
              <a:off x="7220422" y="789906"/>
              <a:ext cx="1469441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Monolithic Active</a:t>
              </a:r>
            </a:p>
            <a:p>
              <a:r>
                <a:rPr lang="en-US" sz="1200" dirty="0"/>
                <a:t>Pixel Sensor (MAPS) </a:t>
              </a: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9A76247-5DDE-4B6E-3D4D-D6A24264A410}"/>
              </a:ext>
            </a:extLst>
          </p:cNvPr>
          <p:cNvCxnSpPr>
            <a:cxnSpLocks/>
          </p:cNvCxnSpPr>
          <p:nvPr/>
        </p:nvCxnSpPr>
        <p:spPr>
          <a:xfrm>
            <a:off x="156308" y="789906"/>
            <a:ext cx="1894417" cy="25960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335EFA-1F48-CAFE-B423-1DDDF637B7CB}"/>
              </a:ext>
            </a:extLst>
          </p:cNvPr>
          <p:cNvCxnSpPr>
            <a:cxnSpLocks/>
          </p:cNvCxnSpPr>
          <p:nvPr/>
        </p:nvCxnSpPr>
        <p:spPr>
          <a:xfrm flipH="1">
            <a:off x="156308" y="680393"/>
            <a:ext cx="1816330" cy="26256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91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00289-F5D9-B1E7-B073-61316937E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984" y="16008"/>
            <a:ext cx="7264092" cy="494770"/>
          </a:xfrm>
        </p:spPr>
        <p:txBody>
          <a:bodyPr>
            <a:noAutofit/>
          </a:bodyPr>
          <a:lstStyle/>
          <a:p>
            <a:r>
              <a:rPr lang="en-US" sz="2520" dirty="0"/>
              <a:t>Overview of different s</a:t>
            </a:r>
            <a:r>
              <a:rPr lang="en-US" sz="2520" b="1" dirty="0"/>
              <a:t>ensors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5BACEC-7674-0B2C-12EC-EDD324B4DA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09711" y="-11576"/>
                <a:ext cx="1443431" cy="553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nl-NL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nl-NL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f>
                        <m:fPr>
                          <m:ctrlPr>
                            <a:rPr lang="nl-NL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nl-NL" sz="1600" i="1" smtClean="0">
                                  <a:solidFill>
                                    <a:srgbClr val="ED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1600" i="1" smtClean="0">
                                  <a:solidFill>
                                    <a:srgbClr val="ED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nl-NL" sz="1600" i="1">
                                  <a:solidFill>
                                    <a:srgbClr val="ED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nl-NL" sz="16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16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nl-NL" sz="16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sup>
                          </m:sSup>
                          <m:sSup>
                            <m:sSupPr>
                              <m:ctrlPr>
                                <a:rPr lang="nl-NL" sz="1600" i="1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16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nl-NL" sz="16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5BACEC-7674-0B2C-12EC-EDD324B4D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9711" y="-11576"/>
                <a:ext cx="1443431" cy="553470"/>
              </a:xfrm>
              <a:prstGeom prst="rect">
                <a:avLst/>
              </a:prstGeom>
              <a:blipFill>
                <a:blip r:embed="rId3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66BB5DA3-B519-381A-661B-0F39A786CEE1}"/>
              </a:ext>
            </a:extLst>
          </p:cNvPr>
          <p:cNvGrpSpPr/>
          <p:nvPr/>
        </p:nvGrpSpPr>
        <p:grpSpPr>
          <a:xfrm>
            <a:off x="28953" y="541894"/>
            <a:ext cx="2021772" cy="3521246"/>
            <a:chOff x="28953" y="541894"/>
            <a:chExt cx="2021772" cy="352124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0178E9C-BF5A-73C1-6B11-35FDD8B63B05}"/>
                </a:ext>
              </a:extLst>
            </p:cNvPr>
            <p:cNvGrpSpPr/>
            <p:nvPr/>
          </p:nvGrpSpPr>
          <p:grpSpPr>
            <a:xfrm>
              <a:off x="28953" y="928406"/>
              <a:ext cx="2021772" cy="3134734"/>
              <a:chOff x="28953" y="633439"/>
              <a:chExt cx="2021772" cy="3134734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4EBBA41-3624-8CE3-5A9E-B30AD3D14D4C}"/>
                  </a:ext>
                </a:extLst>
              </p:cNvPr>
              <p:cNvSpPr txBox="1"/>
              <p:nvPr/>
            </p:nvSpPr>
            <p:spPr>
              <a:xfrm>
                <a:off x="28953" y="3011043"/>
                <a:ext cx="2021772" cy="7571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>
                    <a:solidFill>
                      <a:srgbClr val="FF0000"/>
                    </a:solidFill>
                  </a:rPr>
                  <a:t>Small signal if thin</a:t>
                </a:r>
              </a:p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/>
                  <a:t>Medium capacitance</a:t>
                </a:r>
              </a:p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/>
                  <a:t>Reasonably rad. hard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6DA1F78-CA8E-BB80-4C3A-B6E1BCB00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9679" y="633439"/>
                <a:ext cx="1751046" cy="2257732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4599397-3605-FA28-AFFE-3C6178ADB916}"/>
                </a:ext>
              </a:extLst>
            </p:cNvPr>
            <p:cNvSpPr txBox="1"/>
            <p:nvPr/>
          </p:nvSpPr>
          <p:spPr>
            <a:xfrm>
              <a:off x="693174" y="541894"/>
              <a:ext cx="615874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Planar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FEB2E1-C92A-DE97-5428-E7539E2480DC}"/>
              </a:ext>
            </a:extLst>
          </p:cNvPr>
          <p:cNvGrpSpPr/>
          <p:nvPr/>
        </p:nvGrpSpPr>
        <p:grpSpPr>
          <a:xfrm>
            <a:off x="2347992" y="441058"/>
            <a:ext cx="2006703" cy="4228091"/>
            <a:chOff x="2347992" y="441058"/>
            <a:chExt cx="2006703" cy="422809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27E476-DC72-A705-DE98-6B145DDF44BE}"/>
                </a:ext>
              </a:extLst>
            </p:cNvPr>
            <p:cNvGrpSpPr/>
            <p:nvPr/>
          </p:nvGrpSpPr>
          <p:grpSpPr>
            <a:xfrm>
              <a:off x="2347992" y="833329"/>
              <a:ext cx="2006703" cy="3835820"/>
              <a:chOff x="2347992" y="538362"/>
              <a:chExt cx="2006703" cy="3835820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B5CBF4-7DB5-85EC-A064-184E86D8B508}"/>
                  </a:ext>
                </a:extLst>
              </p:cNvPr>
              <p:cNvSpPr txBox="1"/>
              <p:nvPr/>
            </p:nvSpPr>
            <p:spPr>
              <a:xfrm>
                <a:off x="2347992" y="3617052"/>
                <a:ext cx="2006703" cy="7571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>
                    <a:solidFill>
                      <a:srgbClr val="0000FF"/>
                    </a:solidFill>
                  </a:rPr>
                  <a:t>Large signal (gain)</a:t>
                </a:r>
              </a:p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/>
                  <a:t>Medium capacitance</a:t>
                </a:r>
              </a:p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>
                    <a:solidFill>
                      <a:srgbClr val="FF0000"/>
                    </a:solidFill>
                  </a:rPr>
                  <a:t>Modest rad. hard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9A8675E-2812-56C7-1245-150B094A10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07675" y="538362"/>
                <a:ext cx="1847020" cy="2367974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1AD579C-F55A-2F1C-DDD8-B820B3F533E8}"/>
                </a:ext>
              </a:extLst>
            </p:cNvPr>
            <p:cNvSpPr txBox="1"/>
            <p:nvPr/>
          </p:nvSpPr>
          <p:spPr>
            <a:xfrm>
              <a:off x="2572485" y="441058"/>
              <a:ext cx="1443431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Low Gain Avalanche Detector (LGAD)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619DEEC-207C-9522-09EC-BB43FEA55B7D}"/>
              </a:ext>
            </a:extLst>
          </p:cNvPr>
          <p:cNvGrpSpPr/>
          <p:nvPr/>
        </p:nvGrpSpPr>
        <p:grpSpPr>
          <a:xfrm>
            <a:off x="4643819" y="403394"/>
            <a:ext cx="2242922" cy="3887825"/>
            <a:chOff x="4643819" y="403394"/>
            <a:chExt cx="2242922" cy="388782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6D3244E-24DB-4C09-DB48-7B5432D31074}"/>
                </a:ext>
              </a:extLst>
            </p:cNvPr>
            <p:cNvGrpSpPr/>
            <p:nvPr/>
          </p:nvGrpSpPr>
          <p:grpSpPr>
            <a:xfrm>
              <a:off x="4643819" y="833003"/>
              <a:ext cx="2242922" cy="3458216"/>
              <a:chOff x="4643819" y="538036"/>
              <a:chExt cx="2242922" cy="345821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B589F8-BD2C-140E-EEAB-EEFFC47B22EC}"/>
                  </a:ext>
                </a:extLst>
              </p:cNvPr>
              <p:cNvSpPr txBox="1"/>
              <p:nvPr/>
            </p:nvSpPr>
            <p:spPr>
              <a:xfrm>
                <a:off x="4643819" y="3017523"/>
                <a:ext cx="2242922" cy="9787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>
                    <a:solidFill>
                      <a:srgbClr val="0000FF"/>
                    </a:solidFill>
                  </a:rPr>
                  <a:t>Large signal (thick)</a:t>
                </a:r>
              </a:p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>
                    <a:solidFill>
                      <a:srgbClr val="0000FF"/>
                    </a:solidFill>
                  </a:rPr>
                  <a:t>Rad. Hard (shown 3E16)</a:t>
                </a:r>
              </a:p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>
                    <a:solidFill>
                      <a:srgbClr val="FF0000"/>
                    </a:solidFill>
                  </a:rPr>
                  <a:t>High capacitance</a:t>
                </a:r>
              </a:p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>
                    <a:solidFill>
                      <a:srgbClr val="FF0000"/>
                    </a:solidFill>
                  </a:rPr>
                  <a:t>More material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610F7E4-A131-913A-E4FD-26BC813A5B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57593" y="538036"/>
                <a:ext cx="1721152" cy="2552905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6151AED-8801-7831-DFA1-589EA2539945}"/>
                </a:ext>
              </a:extLst>
            </p:cNvPr>
            <p:cNvSpPr txBox="1"/>
            <p:nvPr/>
          </p:nvSpPr>
          <p:spPr>
            <a:xfrm>
              <a:off x="5202843" y="403394"/>
              <a:ext cx="393056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3D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EA0AB87-0936-1D1D-B986-796E6BFC6CE7}"/>
              </a:ext>
            </a:extLst>
          </p:cNvPr>
          <p:cNvGrpSpPr/>
          <p:nvPr/>
        </p:nvGrpSpPr>
        <p:grpSpPr>
          <a:xfrm>
            <a:off x="6931560" y="789906"/>
            <a:ext cx="2165786" cy="4025352"/>
            <a:chOff x="6931560" y="789906"/>
            <a:chExt cx="2165786" cy="402535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B44A241-4EAB-1FB8-44ED-66C0F542B3E6}"/>
                </a:ext>
              </a:extLst>
            </p:cNvPr>
            <p:cNvGrpSpPr/>
            <p:nvPr/>
          </p:nvGrpSpPr>
          <p:grpSpPr>
            <a:xfrm>
              <a:off x="6931560" y="1523646"/>
              <a:ext cx="2165786" cy="3291612"/>
              <a:chOff x="6931560" y="1228679"/>
              <a:chExt cx="2165786" cy="3291612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09C1C74-2251-69C9-64A8-4274C1C3C80D}"/>
                  </a:ext>
                </a:extLst>
              </p:cNvPr>
              <p:cNvSpPr txBox="1"/>
              <p:nvPr/>
            </p:nvSpPr>
            <p:spPr>
              <a:xfrm>
                <a:off x="6931560" y="3319962"/>
                <a:ext cx="216578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>
                    <a:solidFill>
                      <a:srgbClr val="0000FF"/>
                    </a:solidFill>
                  </a:rPr>
                  <a:t>Very low capacitance</a:t>
                </a:r>
              </a:p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/>
                  <a:t>Low material</a:t>
                </a:r>
              </a:p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>
                    <a:solidFill>
                      <a:srgbClr val="FF0000"/>
                    </a:solidFill>
                  </a:rPr>
                  <a:t>Small signal</a:t>
                </a:r>
              </a:p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/>
                  <a:t>Extreme rad. hardness </a:t>
                </a:r>
              </a:p>
              <a:p>
                <a:r>
                  <a:rPr lang="en-US" sz="1440" dirty="0"/>
                  <a:t>       to be proven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616D2CD-D4FD-68CD-D229-001CFCB171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82171" y="1228679"/>
                <a:ext cx="1655080" cy="2008592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7AE2E24-FF2D-FDD9-372A-ECBBB4B86590}"/>
                </a:ext>
              </a:extLst>
            </p:cNvPr>
            <p:cNvSpPr txBox="1"/>
            <p:nvPr/>
          </p:nvSpPr>
          <p:spPr>
            <a:xfrm>
              <a:off x="7220422" y="789906"/>
              <a:ext cx="1469441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Monolithic Active</a:t>
              </a:r>
            </a:p>
            <a:p>
              <a:r>
                <a:rPr lang="en-US" sz="1200" dirty="0"/>
                <a:t>Pixel Sensor (MAPS) </a:t>
              </a: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9A76247-5DDE-4B6E-3D4D-D6A24264A410}"/>
              </a:ext>
            </a:extLst>
          </p:cNvPr>
          <p:cNvCxnSpPr>
            <a:cxnSpLocks/>
          </p:cNvCxnSpPr>
          <p:nvPr/>
        </p:nvCxnSpPr>
        <p:spPr>
          <a:xfrm>
            <a:off x="156308" y="789906"/>
            <a:ext cx="1894417" cy="25960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335EFA-1F48-CAFE-B423-1DDDF637B7CB}"/>
              </a:ext>
            </a:extLst>
          </p:cNvPr>
          <p:cNvCxnSpPr>
            <a:cxnSpLocks/>
          </p:cNvCxnSpPr>
          <p:nvPr/>
        </p:nvCxnSpPr>
        <p:spPr>
          <a:xfrm flipH="1">
            <a:off x="156308" y="680393"/>
            <a:ext cx="1816330" cy="26256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881AFE-6C32-DFF9-8C24-BC2ECD77D856}"/>
              </a:ext>
            </a:extLst>
          </p:cNvPr>
          <p:cNvSpPr/>
          <p:nvPr/>
        </p:nvSpPr>
        <p:spPr>
          <a:xfrm>
            <a:off x="-1870" y="-43528"/>
            <a:ext cx="9145869" cy="4910003"/>
          </a:xfrm>
          <a:prstGeom prst="rect">
            <a:avLst/>
          </a:prstGeom>
          <a:solidFill>
            <a:schemeClr val="bg1">
              <a:lumMod val="95000"/>
              <a:alpha val="7551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105CD3-1F86-12D5-F202-4F9DC5426A68}"/>
              </a:ext>
            </a:extLst>
          </p:cNvPr>
          <p:cNvSpPr txBox="1"/>
          <p:nvPr/>
        </p:nvSpPr>
        <p:spPr>
          <a:xfrm>
            <a:off x="2929824" y="2387084"/>
            <a:ext cx="80021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WP1.2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311F88-CEBC-BA0B-4FD1-49106D811CC9}"/>
              </a:ext>
            </a:extLst>
          </p:cNvPr>
          <p:cNvSpPr txBox="1"/>
          <p:nvPr/>
        </p:nvSpPr>
        <p:spPr>
          <a:xfrm>
            <a:off x="7496304" y="2342353"/>
            <a:ext cx="80021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WP1.1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298E26-46A1-0AF4-ADB7-D45DE4B28A62}"/>
              </a:ext>
            </a:extLst>
          </p:cNvPr>
          <p:cNvSpPr txBox="1"/>
          <p:nvPr/>
        </p:nvSpPr>
        <p:spPr>
          <a:xfrm>
            <a:off x="5195789" y="2378022"/>
            <a:ext cx="80021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WP1.3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E3F6EF-BC5F-F94C-278D-37D902AF29F4}"/>
              </a:ext>
            </a:extLst>
          </p:cNvPr>
          <p:cNvSpPr txBox="1"/>
          <p:nvPr/>
        </p:nvSpPr>
        <p:spPr>
          <a:xfrm>
            <a:off x="4571064" y="1020738"/>
            <a:ext cx="80021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WP2.1</a:t>
            </a:r>
          </a:p>
        </p:txBody>
      </p:sp>
    </p:spTree>
    <p:extLst>
      <p:ext uri="{BB962C8B-B14F-4D97-AF65-F5344CB8AC3E}">
        <p14:creationId xmlns:p14="http://schemas.microsoft.com/office/powerpoint/2010/main" val="312111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00289-F5D9-B1E7-B073-61316937E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984" y="16008"/>
            <a:ext cx="7264092" cy="494770"/>
          </a:xfrm>
        </p:spPr>
        <p:txBody>
          <a:bodyPr>
            <a:noAutofit/>
          </a:bodyPr>
          <a:lstStyle/>
          <a:p>
            <a:r>
              <a:rPr lang="en-US" sz="2520" dirty="0"/>
              <a:t>Overview of different s</a:t>
            </a:r>
            <a:r>
              <a:rPr lang="en-US" sz="2520" b="1" dirty="0"/>
              <a:t>ensors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5BACEC-7674-0B2C-12EC-EDD324B4DA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09711" y="-11576"/>
                <a:ext cx="1443431" cy="5534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nl-NL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nl-NL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f>
                        <m:fPr>
                          <m:ctrlPr>
                            <a:rPr lang="nl-NL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nl-NL" sz="1600" i="1" smtClean="0">
                                  <a:solidFill>
                                    <a:srgbClr val="ED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1600" i="1" smtClean="0">
                                  <a:solidFill>
                                    <a:srgbClr val="ED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nl-NL" sz="1600" i="1">
                                  <a:solidFill>
                                    <a:srgbClr val="ED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nl-NL" sz="16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16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nl-NL" sz="16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sup>
                          </m:sSup>
                          <m:sSup>
                            <m:sSupPr>
                              <m:ctrlPr>
                                <a:rPr lang="nl-NL" sz="1600" i="1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16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nl-NL" sz="16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5BACEC-7674-0B2C-12EC-EDD324B4D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9711" y="-11576"/>
                <a:ext cx="1443431" cy="553470"/>
              </a:xfrm>
              <a:prstGeom prst="rect">
                <a:avLst/>
              </a:prstGeom>
              <a:blipFill>
                <a:blip r:embed="rId3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66BB5DA3-B519-381A-661B-0F39A786CEE1}"/>
              </a:ext>
            </a:extLst>
          </p:cNvPr>
          <p:cNvGrpSpPr/>
          <p:nvPr/>
        </p:nvGrpSpPr>
        <p:grpSpPr>
          <a:xfrm>
            <a:off x="28953" y="541894"/>
            <a:ext cx="2021772" cy="3521246"/>
            <a:chOff x="28953" y="541894"/>
            <a:chExt cx="2021772" cy="352124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0178E9C-BF5A-73C1-6B11-35FDD8B63B05}"/>
                </a:ext>
              </a:extLst>
            </p:cNvPr>
            <p:cNvGrpSpPr/>
            <p:nvPr/>
          </p:nvGrpSpPr>
          <p:grpSpPr>
            <a:xfrm>
              <a:off x="28953" y="928406"/>
              <a:ext cx="2021772" cy="3134734"/>
              <a:chOff x="28953" y="633439"/>
              <a:chExt cx="2021772" cy="3134734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4EBBA41-3624-8CE3-5A9E-B30AD3D14D4C}"/>
                  </a:ext>
                </a:extLst>
              </p:cNvPr>
              <p:cNvSpPr txBox="1"/>
              <p:nvPr/>
            </p:nvSpPr>
            <p:spPr>
              <a:xfrm>
                <a:off x="28953" y="3011043"/>
                <a:ext cx="2021772" cy="7571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>
                    <a:solidFill>
                      <a:srgbClr val="FF0000"/>
                    </a:solidFill>
                  </a:rPr>
                  <a:t>Small signal if thin</a:t>
                </a:r>
              </a:p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/>
                  <a:t>Medium capacitance</a:t>
                </a:r>
              </a:p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/>
                  <a:t>Reasonably rad. hard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6DA1F78-CA8E-BB80-4C3A-B6E1BCB00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9679" y="633439"/>
                <a:ext cx="1751046" cy="2257732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4599397-3605-FA28-AFFE-3C6178ADB916}"/>
                </a:ext>
              </a:extLst>
            </p:cNvPr>
            <p:cNvSpPr txBox="1"/>
            <p:nvPr/>
          </p:nvSpPr>
          <p:spPr>
            <a:xfrm>
              <a:off x="693174" y="541894"/>
              <a:ext cx="615874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Planar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FEB2E1-C92A-DE97-5428-E7539E2480DC}"/>
              </a:ext>
            </a:extLst>
          </p:cNvPr>
          <p:cNvGrpSpPr/>
          <p:nvPr/>
        </p:nvGrpSpPr>
        <p:grpSpPr>
          <a:xfrm>
            <a:off x="2347992" y="441058"/>
            <a:ext cx="2006703" cy="4228091"/>
            <a:chOff x="2347992" y="441058"/>
            <a:chExt cx="2006703" cy="422809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27E476-DC72-A705-DE98-6B145DDF44BE}"/>
                </a:ext>
              </a:extLst>
            </p:cNvPr>
            <p:cNvGrpSpPr/>
            <p:nvPr/>
          </p:nvGrpSpPr>
          <p:grpSpPr>
            <a:xfrm>
              <a:off x="2347992" y="833329"/>
              <a:ext cx="2006703" cy="3835820"/>
              <a:chOff x="2347992" y="538362"/>
              <a:chExt cx="2006703" cy="3835820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B5CBF4-7DB5-85EC-A064-184E86D8B508}"/>
                  </a:ext>
                </a:extLst>
              </p:cNvPr>
              <p:cNvSpPr txBox="1"/>
              <p:nvPr/>
            </p:nvSpPr>
            <p:spPr>
              <a:xfrm>
                <a:off x="2347992" y="3617052"/>
                <a:ext cx="2006703" cy="7571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>
                    <a:solidFill>
                      <a:srgbClr val="0000FF"/>
                    </a:solidFill>
                  </a:rPr>
                  <a:t>Large signal (gain)</a:t>
                </a:r>
              </a:p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/>
                  <a:t>Medium capacitance</a:t>
                </a:r>
              </a:p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>
                    <a:solidFill>
                      <a:srgbClr val="FF0000"/>
                    </a:solidFill>
                  </a:rPr>
                  <a:t>Modest rad. hard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9A8675E-2812-56C7-1245-150B094A10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07675" y="538362"/>
                <a:ext cx="1847020" cy="2367974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1AD579C-F55A-2F1C-DDD8-B820B3F533E8}"/>
                </a:ext>
              </a:extLst>
            </p:cNvPr>
            <p:cNvSpPr txBox="1"/>
            <p:nvPr/>
          </p:nvSpPr>
          <p:spPr>
            <a:xfrm>
              <a:off x="2572485" y="441058"/>
              <a:ext cx="1443431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Low Gain Avalanche Detector (LGAD)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619DEEC-207C-9522-09EC-BB43FEA55B7D}"/>
              </a:ext>
            </a:extLst>
          </p:cNvPr>
          <p:cNvGrpSpPr/>
          <p:nvPr/>
        </p:nvGrpSpPr>
        <p:grpSpPr>
          <a:xfrm>
            <a:off x="4643819" y="403394"/>
            <a:ext cx="2242922" cy="3887825"/>
            <a:chOff x="4643819" y="403394"/>
            <a:chExt cx="2242922" cy="388782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6D3244E-24DB-4C09-DB48-7B5432D31074}"/>
                </a:ext>
              </a:extLst>
            </p:cNvPr>
            <p:cNvGrpSpPr/>
            <p:nvPr/>
          </p:nvGrpSpPr>
          <p:grpSpPr>
            <a:xfrm>
              <a:off x="4643819" y="833003"/>
              <a:ext cx="2242922" cy="3458216"/>
              <a:chOff x="4643819" y="538036"/>
              <a:chExt cx="2242922" cy="345821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B589F8-BD2C-140E-EEAB-EEFFC47B22EC}"/>
                  </a:ext>
                </a:extLst>
              </p:cNvPr>
              <p:cNvSpPr txBox="1"/>
              <p:nvPr/>
            </p:nvSpPr>
            <p:spPr>
              <a:xfrm>
                <a:off x="4643819" y="3017523"/>
                <a:ext cx="2242922" cy="9787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>
                    <a:solidFill>
                      <a:srgbClr val="0000FF"/>
                    </a:solidFill>
                  </a:rPr>
                  <a:t>Large signal (thick)</a:t>
                </a:r>
              </a:p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>
                    <a:solidFill>
                      <a:srgbClr val="0000FF"/>
                    </a:solidFill>
                  </a:rPr>
                  <a:t>Rad. Hard (shown 3E16)</a:t>
                </a:r>
              </a:p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>
                    <a:solidFill>
                      <a:srgbClr val="FF0000"/>
                    </a:solidFill>
                  </a:rPr>
                  <a:t>High capacitance</a:t>
                </a:r>
              </a:p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>
                    <a:solidFill>
                      <a:srgbClr val="FF0000"/>
                    </a:solidFill>
                  </a:rPr>
                  <a:t>More material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610F7E4-A131-913A-E4FD-26BC813A5B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57593" y="538036"/>
                <a:ext cx="1721152" cy="2552905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6151AED-8801-7831-DFA1-589EA2539945}"/>
                </a:ext>
              </a:extLst>
            </p:cNvPr>
            <p:cNvSpPr txBox="1"/>
            <p:nvPr/>
          </p:nvSpPr>
          <p:spPr>
            <a:xfrm>
              <a:off x="5202843" y="403394"/>
              <a:ext cx="393056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3D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EA0AB87-0936-1D1D-B986-796E6BFC6CE7}"/>
              </a:ext>
            </a:extLst>
          </p:cNvPr>
          <p:cNvGrpSpPr/>
          <p:nvPr/>
        </p:nvGrpSpPr>
        <p:grpSpPr>
          <a:xfrm>
            <a:off x="6931560" y="789906"/>
            <a:ext cx="2165786" cy="4025352"/>
            <a:chOff x="6931560" y="789906"/>
            <a:chExt cx="2165786" cy="402535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B44A241-4EAB-1FB8-44ED-66C0F542B3E6}"/>
                </a:ext>
              </a:extLst>
            </p:cNvPr>
            <p:cNvGrpSpPr/>
            <p:nvPr/>
          </p:nvGrpSpPr>
          <p:grpSpPr>
            <a:xfrm>
              <a:off x="6931560" y="1523646"/>
              <a:ext cx="2165786" cy="3291612"/>
              <a:chOff x="6931560" y="1228679"/>
              <a:chExt cx="2165786" cy="3291612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09C1C74-2251-69C9-64A8-4274C1C3C80D}"/>
                  </a:ext>
                </a:extLst>
              </p:cNvPr>
              <p:cNvSpPr txBox="1"/>
              <p:nvPr/>
            </p:nvSpPr>
            <p:spPr>
              <a:xfrm>
                <a:off x="6931560" y="3319962"/>
                <a:ext cx="216578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>
                    <a:solidFill>
                      <a:srgbClr val="0000FF"/>
                    </a:solidFill>
                  </a:rPr>
                  <a:t>Very low capacitance</a:t>
                </a:r>
              </a:p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/>
                  <a:t>Low material</a:t>
                </a:r>
              </a:p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>
                    <a:solidFill>
                      <a:srgbClr val="FF0000"/>
                    </a:solidFill>
                  </a:rPr>
                  <a:t>Small signal</a:t>
                </a:r>
              </a:p>
              <a:p>
                <a:pPr marL="257172" indent="-257172">
                  <a:buFont typeface="Arial" panose="020B0604020202020204" pitchFamily="34" charset="0"/>
                  <a:buChar char="•"/>
                </a:pPr>
                <a:r>
                  <a:rPr lang="en-US" sz="1440" dirty="0"/>
                  <a:t>Extreme rad. hardness </a:t>
                </a:r>
              </a:p>
              <a:p>
                <a:r>
                  <a:rPr lang="en-US" sz="1440" dirty="0"/>
                  <a:t>       to be proven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616D2CD-D4FD-68CD-D229-001CFCB171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82171" y="1228679"/>
                <a:ext cx="1655080" cy="2008592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7AE2E24-FF2D-FDD9-372A-ECBBB4B86590}"/>
                </a:ext>
              </a:extLst>
            </p:cNvPr>
            <p:cNvSpPr txBox="1"/>
            <p:nvPr/>
          </p:nvSpPr>
          <p:spPr>
            <a:xfrm>
              <a:off x="7220422" y="789906"/>
              <a:ext cx="1469441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Monolithic Active</a:t>
              </a:r>
            </a:p>
            <a:p>
              <a:r>
                <a:rPr lang="en-US" sz="1200" dirty="0"/>
                <a:t>Pixel Sensor (MAPS) </a:t>
              </a: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9A76247-5DDE-4B6E-3D4D-D6A24264A410}"/>
              </a:ext>
            </a:extLst>
          </p:cNvPr>
          <p:cNvCxnSpPr>
            <a:cxnSpLocks/>
          </p:cNvCxnSpPr>
          <p:nvPr/>
        </p:nvCxnSpPr>
        <p:spPr>
          <a:xfrm>
            <a:off x="156308" y="789906"/>
            <a:ext cx="1894417" cy="25960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335EFA-1F48-CAFE-B423-1DDDF637B7CB}"/>
              </a:ext>
            </a:extLst>
          </p:cNvPr>
          <p:cNvCxnSpPr>
            <a:cxnSpLocks/>
          </p:cNvCxnSpPr>
          <p:nvPr/>
        </p:nvCxnSpPr>
        <p:spPr>
          <a:xfrm flipH="1">
            <a:off x="156308" y="680393"/>
            <a:ext cx="1816330" cy="26256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8881AFE-6C32-DFF9-8C24-BC2ECD77D856}"/>
              </a:ext>
            </a:extLst>
          </p:cNvPr>
          <p:cNvSpPr/>
          <p:nvPr/>
        </p:nvSpPr>
        <p:spPr>
          <a:xfrm>
            <a:off x="-1869" y="-35097"/>
            <a:ext cx="9145869" cy="4910003"/>
          </a:xfrm>
          <a:prstGeom prst="rect">
            <a:avLst/>
          </a:prstGeom>
          <a:solidFill>
            <a:schemeClr val="bg1">
              <a:lumMod val="95000"/>
              <a:alpha val="7551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105CD3-1F86-12D5-F202-4F9DC5426A68}"/>
              </a:ext>
            </a:extLst>
          </p:cNvPr>
          <p:cNvSpPr txBox="1"/>
          <p:nvPr/>
        </p:nvSpPr>
        <p:spPr>
          <a:xfrm>
            <a:off x="2929824" y="2387084"/>
            <a:ext cx="80021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WP1.2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311F88-CEBC-BA0B-4FD1-49106D811CC9}"/>
              </a:ext>
            </a:extLst>
          </p:cNvPr>
          <p:cNvSpPr txBox="1"/>
          <p:nvPr/>
        </p:nvSpPr>
        <p:spPr>
          <a:xfrm>
            <a:off x="7496304" y="2342353"/>
            <a:ext cx="80021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WP1.1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298E26-46A1-0AF4-ADB7-D45DE4B28A62}"/>
              </a:ext>
            </a:extLst>
          </p:cNvPr>
          <p:cNvSpPr txBox="1"/>
          <p:nvPr/>
        </p:nvSpPr>
        <p:spPr>
          <a:xfrm>
            <a:off x="5195789" y="2378022"/>
            <a:ext cx="80021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WP1.3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E3F6EF-BC5F-F94C-278D-37D902AF29F4}"/>
              </a:ext>
            </a:extLst>
          </p:cNvPr>
          <p:cNvSpPr txBox="1"/>
          <p:nvPr/>
        </p:nvSpPr>
        <p:spPr>
          <a:xfrm>
            <a:off x="4571064" y="1020738"/>
            <a:ext cx="62549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WP2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0D0E11B-2A62-918B-50AE-F2D7040059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275" r="5091" b="44593"/>
          <a:stretch/>
        </p:blipFill>
        <p:spPr>
          <a:xfrm>
            <a:off x="2598997" y="2756586"/>
            <a:ext cx="1432806" cy="14410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6738681-3091-AD8F-F492-41170D77B27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988" r="10534" b="54244"/>
          <a:stretch/>
        </p:blipFill>
        <p:spPr>
          <a:xfrm>
            <a:off x="4965358" y="2756416"/>
            <a:ext cx="1378666" cy="132379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AB52CC5-7BE3-5506-11E8-075C844FA3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6069" y="2841939"/>
            <a:ext cx="1419577" cy="141957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9063421-9F77-3FA2-646C-9213045EB51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508" r="13831" b="58983"/>
          <a:stretch/>
        </p:blipFill>
        <p:spPr>
          <a:xfrm>
            <a:off x="5488907" y="53391"/>
            <a:ext cx="1655080" cy="144108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B9BA067-668A-2E42-BD00-15E74A732AF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321" r="16086" b="64090"/>
          <a:stretch/>
        </p:blipFill>
        <p:spPr>
          <a:xfrm>
            <a:off x="2518216" y="110413"/>
            <a:ext cx="1547761" cy="135356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2C8636A-6787-0528-E744-EEB523BEED3F}"/>
              </a:ext>
            </a:extLst>
          </p:cNvPr>
          <p:cNvSpPr txBox="1"/>
          <p:nvPr/>
        </p:nvSpPr>
        <p:spPr>
          <a:xfrm>
            <a:off x="7659008" y="4270468"/>
            <a:ext cx="47481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Isis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949731B-F433-32E9-2541-448C40EB919A}"/>
              </a:ext>
            </a:extLst>
          </p:cNvPr>
          <p:cNvSpPr txBox="1"/>
          <p:nvPr/>
        </p:nvSpPr>
        <p:spPr>
          <a:xfrm>
            <a:off x="2964634" y="4206746"/>
            <a:ext cx="65492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Petja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9281289-FCF3-A014-4BCE-EC8405517D81}"/>
              </a:ext>
            </a:extLst>
          </p:cNvPr>
          <p:cNvSpPr txBox="1"/>
          <p:nvPr/>
        </p:nvSpPr>
        <p:spPr>
          <a:xfrm>
            <a:off x="5212849" y="4100623"/>
            <a:ext cx="8605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Evridiki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36A8E98-A942-4749-2A42-FF3C8E929A62}"/>
              </a:ext>
            </a:extLst>
          </p:cNvPr>
          <p:cNvSpPr txBox="1"/>
          <p:nvPr/>
        </p:nvSpPr>
        <p:spPr>
          <a:xfrm>
            <a:off x="6027196" y="1494475"/>
            <a:ext cx="67037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Daan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843196E-F58B-5686-7C35-0043E46E7F86}"/>
              </a:ext>
            </a:extLst>
          </p:cNvPr>
          <p:cNvSpPr txBox="1"/>
          <p:nvPr/>
        </p:nvSpPr>
        <p:spPr>
          <a:xfrm>
            <a:off x="2988645" y="1465917"/>
            <a:ext cx="80842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Andrej</a:t>
            </a:r>
          </a:p>
        </p:txBody>
      </p:sp>
    </p:spTree>
    <p:extLst>
      <p:ext uri="{BB962C8B-B14F-4D97-AF65-F5344CB8AC3E}">
        <p14:creationId xmlns:p14="http://schemas.microsoft.com/office/powerpoint/2010/main" val="250484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F374C-09CB-35FB-0FA6-DE00786AB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005" y="128106"/>
            <a:ext cx="9414344" cy="553470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PhDs and </a:t>
            </a:r>
            <a:r>
              <a:rPr lang="en-US" dirty="0" err="1"/>
              <a:t>PostDocs</a:t>
            </a:r>
            <a:r>
              <a:rPr lang="en-US" dirty="0"/>
              <a:t>, important for FASTER</a:t>
            </a:r>
            <a:br>
              <a:rPr lang="en-US" dirty="0"/>
            </a:br>
            <a:r>
              <a:rPr lang="en-US" dirty="0"/>
              <a:t>(but who are not named in the proposal)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EFC02E-2C48-03F1-0EDC-3E6636999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9" r="23044" b="54203"/>
          <a:stretch/>
        </p:blipFill>
        <p:spPr>
          <a:xfrm>
            <a:off x="6760277" y="2924098"/>
            <a:ext cx="1755073" cy="184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6305B1-48DE-53FC-63FA-8152772980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48" r="20144" b="56328"/>
          <a:stretch/>
        </p:blipFill>
        <p:spPr>
          <a:xfrm>
            <a:off x="5933880" y="872661"/>
            <a:ext cx="1709529" cy="17095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B4E749-53AC-1281-402B-95E86A5D0E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75" r="21304" b="64058"/>
          <a:stretch/>
        </p:blipFill>
        <p:spPr>
          <a:xfrm>
            <a:off x="2763076" y="2705213"/>
            <a:ext cx="2037522" cy="18486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2D19BF-ADD0-8AC6-FAC2-32E77027EE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246" y="3042780"/>
            <a:ext cx="1366591" cy="15598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D6F900-2906-0AA3-5A6B-2ED5D3AD3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356" y="918156"/>
            <a:ext cx="1874177" cy="18486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8FC034-E166-A6F3-E5FB-7309CCF09513}"/>
              </a:ext>
            </a:extLst>
          </p:cNvPr>
          <p:cNvSpPr txBox="1"/>
          <p:nvPr/>
        </p:nvSpPr>
        <p:spPr>
          <a:xfrm>
            <a:off x="3309726" y="1712305"/>
            <a:ext cx="52610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Tjip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016B36-AAD6-FF14-1F19-551A5EF6EB3A}"/>
              </a:ext>
            </a:extLst>
          </p:cNvPr>
          <p:cNvSpPr txBox="1"/>
          <p:nvPr/>
        </p:nvSpPr>
        <p:spPr>
          <a:xfrm>
            <a:off x="1575837" y="3693718"/>
            <a:ext cx="78899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Mariia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57D7E3-4A0B-2796-FAA9-68ED00FB0DFB}"/>
              </a:ext>
            </a:extLst>
          </p:cNvPr>
          <p:cNvSpPr txBox="1"/>
          <p:nvPr/>
        </p:nvSpPr>
        <p:spPr>
          <a:xfrm>
            <a:off x="4716441" y="3611795"/>
            <a:ext cx="94070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Roberto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0F09E5-E7A9-A698-4C5C-9EE475726527}"/>
              </a:ext>
            </a:extLst>
          </p:cNvPr>
          <p:cNvSpPr txBox="1"/>
          <p:nvPr/>
        </p:nvSpPr>
        <p:spPr>
          <a:xfrm>
            <a:off x="7643409" y="1599694"/>
            <a:ext cx="6939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Kevin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8BC462-2F10-055A-354E-1D65D6E11647}"/>
              </a:ext>
            </a:extLst>
          </p:cNvPr>
          <p:cNvSpPr txBox="1"/>
          <p:nvPr/>
        </p:nvSpPr>
        <p:spPr>
          <a:xfrm>
            <a:off x="8515350" y="3822725"/>
            <a:ext cx="61061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Uwe</a:t>
            </a:r>
          </a:p>
        </p:txBody>
      </p:sp>
    </p:spTree>
    <p:extLst>
      <p:ext uri="{BB962C8B-B14F-4D97-AF65-F5344CB8AC3E}">
        <p14:creationId xmlns:p14="http://schemas.microsoft.com/office/powerpoint/2010/main" val="1669811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10753</TotalTime>
  <Words>1585</Words>
  <Application>Microsoft Macintosh PowerPoint</Application>
  <PresentationFormat>On-screen Show (16:9)</PresentationFormat>
  <Paragraphs>320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Helvetica Neue Medium</vt:lpstr>
      <vt:lpstr>Symbol</vt:lpstr>
      <vt:lpstr>Office Theme</vt:lpstr>
      <vt:lpstr>PowerPoint Presentation</vt:lpstr>
      <vt:lpstr>Silicon pixel detectors</vt:lpstr>
      <vt:lpstr>Basic electronic structure of a pixel</vt:lpstr>
      <vt:lpstr>Planar silicon sensor basics</vt:lpstr>
      <vt:lpstr>How to get good time resolution (electronics viewpoint)</vt:lpstr>
      <vt:lpstr>Overview of different sensors</vt:lpstr>
      <vt:lpstr>Overview of different sensors</vt:lpstr>
      <vt:lpstr>Overview of different sensors</vt:lpstr>
      <vt:lpstr>Other PhDs and PostDocs, important for FASTER (but who are not named in the proposal)</vt:lpstr>
      <vt:lpstr>Sensor developments in FASTER</vt:lpstr>
      <vt:lpstr>Low Gain Avalanche Detector (LGAD)</vt:lpstr>
      <vt:lpstr>LGAD performance </vt:lpstr>
      <vt:lpstr>LGAD pixel pitch challenge</vt:lpstr>
      <vt:lpstr>3D sensors</vt:lpstr>
      <vt:lpstr>Example 3D sensor results, a critical view</vt:lpstr>
      <vt:lpstr>There is still work to be done</vt:lpstr>
      <vt:lpstr>Electric Field</vt:lpstr>
      <vt:lpstr>What about the electronics (ASIC), WP2.1</vt:lpstr>
      <vt:lpstr>Timepix4 pre-amplifier (simulation)</vt:lpstr>
      <vt:lpstr>Timepix4 example, pixel to pixel variations</vt:lpstr>
      <vt:lpstr>PowerPoint Presentation</vt:lpstr>
      <vt:lpstr>PowerPoint Presentation</vt:lpstr>
      <vt:lpstr>Time resolution</vt:lpstr>
      <vt:lpstr>Timewalk and Jitter</vt:lpstr>
      <vt:lpstr>Timewalk and Jitter</vt:lpstr>
      <vt:lpstr>Signal induction </vt:lpstr>
      <vt:lpstr>A closer look at the weighting field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tracks and initial timing results with Timepix4 detectors</dc:title>
  <dc:creator>Martin van Beuzekom</dc:creator>
  <cp:lastModifiedBy>Martin van Beuzekom</cp:lastModifiedBy>
  <cp:revision>66</cp:revision>
  <dcterms:created xsi:type="dcterms:W3CDTF">2022-06-22T16:30:46Z</dcterms:created>
  <dcterms:modified xsi:type="dcterms:W3CDTF">2024-01-31T12:57:47Z</dcterms:modified>
</cp:coreProperties>
</file>