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3.png" ContentType="image/png"/>
  <Override PartName="/ppt/media/image11.jpeg" ContentType="image/jpeg"/>
  <Override PartName="/ppt/media/image14.png" ContentType="image/png"/>
  <Override PartName="/ppt/media/image10.png" ContentType="image/png"/>
  <Override PartName="/ppt/media/image2.jpeg" ContentType="image/jpeg"/>
  <Override PartName="/ppt/media/image9.png" ContentType="image/png"/>
  <Override PartName="/ppt/media/image6.gif" ContentType="image/gif"/>
  <Override PartName="/ppt/media/image15.png" ContentType="image/png"/>
  <Override PartName="/ppt/media/image3.jpeg" ContentType="image/jpeg"/>
  <Override PartName="/ppt/media/image4.jpeg" ContentType="image/jpeg"/>
  <Override PartName="/ppt/media/image1.jpeg" ContentType="image/jpeg"/>
  <Override PartName="/ppt/media/image7.png" ContentType="image/png"/>
  <Override PartName="/ppt/media/image12.png" ContentType="image/png"/>
  <Override PartName="/ppt/media/image5.gif" ContentType="image/gif"/>
  <Override PartName="/ppt/media/image8.png" ContentType="image/png"/>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presProps.xml" ContentType="application/vnd.openxmlformats-officedocument.presentationml.presProps+xml"/>
  <Override PartName="/ppt/slides/slide1.xml" ContentType="application/vnd.openxmlformats-officedocument.presentationml.slide+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Lst>
  <p:sldSz cx="10080625" cy="6300788"/>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2F0B50B5-1CA6-4C55-82AB-613207B2630B}" type="slidenum">
              <a:t>&lt;#&gt;</a:t>
            </a:fld>
          </a:p>
        </p:txBody>
      </p:sp>
      <p:sp>
        <p:nvSpPr>
          <p:cNvPr id="4" name="PlaceHolder 3"/>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 name="PlaceHolder 2"/>
          <p:cNvSpPr>
            <a:spLocks noGrp="1"/>
          </p:cNvSpPr>
          <p:nvPr>
            <p:ph/>
          </p:nvPr>
        </p:nvSpPr>
        <p:spPr>
          <a:xfrm>
            <a:off x="504000" y="1474200"/>
            <a:ext cx="9072000" cy="1742760"/>
          </a:xfrm>
          <a:prstGeom prst="rect">
            <a:avLst/>
          </a:prstGeom>
          <a:noFill/>
          <a:ln w="0">
            <a:noFill/>
          </a:ln>
        </p:spPr>
        <p:txBody>
          <a:bodyPr lIns="0" rIns="0" tIns="0" bIns="0" anchor="t">
            <a:normAutofit/>
          </a:bodyPr>
          <a:p>
            <a:endParaRPr b="0" lang="en-US" sz="3200" spc="-1" strike="noStrike">
              <a:latin typeface="Arial"/>
            </a:endParaRPr>
          </a:p>
        </p:txBody>
      </p:sp>
      <p:sp>
        <p:nvSpPr>
          <p:cNvPr id="31" name="PlaceHolder 3"/>
          <p:cNvSpPr>
            <a:spLocks noGrp="1"/>
          </p:cNvSpPr>
          <p:nvPr>
            <p:ph/>
          </p:nvPr>
        </p:nvSpPr>
        <p:spPr>
          <a:xfrm>
            <a:off x="504000" y="3382920"/>
            <a:ext cx="9072000" cy="174276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6F4F2A28-02AB-4E0F-82FD-7E6704CD54DF}"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3" name="PlaceHolder 2"/>
          <p:cNvSpPr>
            <a:spLocks noGrp="1"/>
          </p:cNvSpPr>
          <p:nvPr>
            <p:ph/>
          </p:nvPr>
        </p:nvSpPr>
        <p:spPr>
          <a:xfrm>
            <a:off x="50400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34" name="PlaceHolder 3"/>
          <p:cNvSpPr>
            <a:spLocks noGrp="1"/>
          </p:cNvSpPr>
          <p:nvPr>
            <p:ph/>
          </p:nvPr>
        </p:nvSpPr>
        <p:spPr>
          <a:xfrm>
            <a:off x="515268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35" name="PlaceHolder 4"/>
          <p:cNvSpPr>
            <a:spLocks noGrp="1"/>
          </p:cNvSpPr>
          <p:nvPr>
            <p:ph/>
          </p:nvPr>
        </p:nvSpPr>
        <p:spPr>
          <a:xfrm>
            <a:off x="50400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36" name="PlaceHolder 5"/>
          <p:cNvSpPr>
            <a:spLocks noGrp="1"/>
          </p:cNvSpPr>
          <p:nvPr>
            <p:ph/>
          </p:nvPr>
        </p:nvSpPr>
        <p:spPr>
          <a:xfrm>
            <a:off x="515268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A759AEFB-E3DA-4A9A-9895-C727C994E3B2}" type="slidenum">
              <a:t>&lt;#&gt;</a:t>
            </a:fld>
          </a:p>
        </p:txBody>
      </p:sp>
      <p:sp>
        <p:nvSpPr>
          <p:cNvPr id="9" name="PlaceHolder 8"/>
          <p:cNvSpPr>
            <a:spLocks noGrp="1"/>
          </p:cNvSpPr>
          <p:nvPr>
            <p:ph type="dt" idx="3"/>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8" name="PlaceHolder 2"/>
          <p:cNvSpPr>
            <a:spLocks noGrp="1"/>
          </p:cNvSpPr>
          <p:nvPr>
            <p:ph/>
          </p:nvPr>
        </p:nvSpPr>
        <p:spPr>
          <a:xfrm>
            <a:off x="504000" y="147420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39" name="PlaceHolder 3"/>
          <p:cNvSpPr>
            <a:spLocks noGrp="1"/>
          </p:cNvSpPr>
          <p:nvPr>
            <p:ph/>
          </p:nvPr>
        </p:nvSpPr>
        <p:spPr>
          <a:xfrm>
            <a:off x="3571560" y="147420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40" name="PlaceHolder 4"/>
          <p:cNvSpPr>
            <a:spLocks noGrp="1"/>
          </p:cNvSpPr>
          <p:nvPr>
            <p:ph/>
          </p:nvPr>
        </p:nvSpPr>
        <p:spPr>
          <a:xfrm>
            <a:off x="6639120" y="147420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41" name="PlaceHolder 5"/>
          <p:cNvSpPr>
            <a:spLocks noGrp="1"/>
          </p:cNvSpPr>
          <p:nvPr>
            <p:ph/>
          </p:nvPr>
        </p:nvSpPr>
        <p:spPr>
          <a:xfrm>
            <a:off x="504000" y="338292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42" name="PlaceHolder 6"/>
          <p:cNvSpPr>
            <a:spLocks noGrp="1"/>
          </p:cNvSpPr>
          <p:nvPr>
            <p:ph/>
          </p:nvPr>
        </p:nvSpPr>
        <p:spPr>
          <a:xfrm>
            <a:off x="3571560" y="338292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43" name="PlaceHolder 7"/>
          <p:cNvSpPr>
            <a:spLocks noGrp="1"/>
          </p:cNvSpPr>
          <p:nvPr>
            <p:ph/>
          </p:nvPr>
        </p:nvSpPr>
        <p:spPr>
          <a:xfrm>
            <a:off x="6639120" y="338292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5CED02F0-BBE3-4E0E-AF23-8B481B6D775F}" type="slidenum">
              <a:t>&lt;#&gt;</a:t>
            </a:fld>
          </a:p>
        </p:txBody>
      </p:sp>
      <p:sp>
        <p:nvSpPr>
          <p:cNvPr id="11" name="PlaceHolder 10"/>
          <p:cNvSpPr>
            <a:spLocks noGrp="1"/>
          </p:cNvSpPr>
          <p:nvPr>
            <p:ph type="dt" idx="3"/>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384601A3-60FE-4283-8EC6-663ADC1F0AE7}" type="slidenum">
              <a:t>&lt;#&gt;</a:t>
            </a:fld>
          </a:p>
        </p:txBody>
      </p:sp>
      <p:sp>
        <p:nvSpPr>
          <p:cNvPr id="4" name="PlaceHolder 3"/>
          <p:cNvSpPr>
            <a:spLocks noGrp="1"/>
          </p:cNvSpPr>
          <p:nvPr>
            <p:ph type="dt" idx="6"/>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4" name="PlaceHolder 2"/>
          <p:cNvSpPr>
            <a:spLocks noGrp="1"/>
          </p:cNvSpPr>
          <p:nvPr>
            <p:ph type="subTitle"/>
          </p:nvPr>
        </p:nvSpPr>
        <p:spPr>
          <a:xfrm>
            <a:off x="504000" y="1474200"/>
            <a:ext cx="9072000" cy="36540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DF34B3D0-99F0-4338-9A45-A96770F01096}"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6" name="PlaceHolder 2"/>
          <p:cNvSpPr>
            <a:spLocks noGrp="1"/>
          </p:cNvSpPr>
          <p:nvPr>
            <p:ph/>
          </p:nvPr>
        </p:nvSpPr>
        <p:spPr>
          <a:xfrm>
            <a:off x="504000" y="1474200"/>
            <a:ext cx="9072000" cy="365400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8207CEDB-DA0B-43CC-BE9E-1142FF3A3AF2}"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8" name="PlaceHolder 2"/>
          <p:cNvSpPr>
            <a:spLocks noGrp="1"/>
          </p:cNvSpPr>
          <p:nvPr>
            <p:ph/>
          </p:nvPr>
        </p:nvSpPr>
        <p:spPr>
          <a:xfrm>
            <a:off x="50400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59" name="PlaceHolder 3"/>
          <p:cNvSpPr>
            <a:spLocks noGrp="1"/>
          </p:cNvSpPr>
          <p:nvPr>
            <p:ph/>
          </p:nvPr>
        </p:nvSpPr>
        <p:spPr>
          <a:xfrm>
            <a:off x="515268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D58A6939-342C-4DE7-ADF9-7BF7989121DD}"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0"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6FDFFC21-68F5-4F7A-911D-40DEBC0DF904}"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1" name="PlaceHolder 1"/>
          <p:cNvSpPr>
            <a:spLocks noGrp="1"/>
          </p:cNvSpPr>
          <p:nvPr>
            <p:ph type="subTitle"/>
          </p:nvPr>
        </p:nvSpPr>
        <p:spPr>
          <a:xfrm>
            <a:off x="504000" y="251280"/>
            <a:ext cx="9072000" cy="4875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945247B8-2229-485D-9B3F-445B0E38C901}"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3" name="PlaceHolder 2"/>
          <p:cNvSpPr>
            <a:spLocks noGrp="1"/>
          </p:cNvSpPr>
          <p:nvPr>
            <p:ph/>
          </p:nvPr>
        </p:nvSpPr>
        <p:spPr>
          <a:xfrm>
            <a:off x="50400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64" name="PlaceHolder 3"/>
          <p:cNvSpPr>
            <a:spLocks noGrp="1"/>
          </p:cNvSpPr>
          <p:nvPr>
            <p:ph/>
          </p:nvPr>
        </p:nvSpPr>
        <p:spPr>
          <a:xfrm>
            <a:off x="515268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65" name="PlaceHolder 4"/>
          <p:cNvSpPr>
            <a:spLocks noGrp="1"/>
          </p:cNvSpPr>
          <p:nvPr>
            <p:ph/>
          </p:nvPr>
        </p:nvSpPr>
        <p:spPr>
          <a:xfrm>
            <a:off x="50400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5975BFE5-0EDD-453E-A6EB-3671CACC1598}"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 name="PlaceHolder 2"/>
          <p:cNvSpPr>
            <a:spLocks noGrp="1"/>
          </p:cNvSpPr>
          <p:nvPr>
            <p:ph type="subTitle"/>
          </p:nvPr>
        </p:nvSpPr>
        <p:spPr>
          <a:xfrm>
            <a:off x="504000" y="1474200"/>
            <a:ext cx="9072000" cy="36540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49F4F7DF-F4C8-4F76-99A3-C241F63D8A6E}"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7" name="PlaceHolder 2"/>
          <p:cNvSpPr>
            <a:spLocks noGrp="1"/>
          </p:cNvSpPr>
          <p:nvPr>
            <p:ph/>
          </p:nvPr>
        </p:nvSpPr>
        <p:spPr>
          <a:xfrm>
            <a:off x="50400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68" name="PlaceHolder 3"/>
          <p:cNvSpPr>
            <a:spLocks noGrp="1"/>
          </p:cNvSpPr>
          <p:nvPr>
            <p:ph/>
          </p:nvPr>
        </p:nvSpPr>
        <p:spPr>
          <a:xfrm>
            <a:off x="515268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69" name="PlaceHolder 4"/>
          <p:cNvSpPr>
            <a:spLocks noGrp="1"/>
          </p:cNvSpPr>
          <p:nvPr>
            <p:ph/>
          </p:nvPr>
        </p:nvSpPr>
        <p:spPr>
          <a:xfrm>
            <a:off x="515268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05ADE2C2-F91B-41E5-8E72-FEE652E79F86}"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1" name="PlaceHolder 2"/>
          <p:cNvSpPr>
            <a:spLocks noGrp="1"/>
          </p:cNvSpPr>
          <p:nvPr>
            <p:ph/>
          </p:nvPr>
        </p:nvSpPr>
        <p:spPr>
          <a:xfrm>
            <a:off x="50400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72" name="PlaceHolder 3"/>
          <p:cNvSpPr>
            <a:spLocks noGrp="1"/>
          </p:cNvSpPr>
          <p:nvPr>
            <p:ph/>
          </p:nvPr>
        </p:nvSpPr>
        <p:spPr>
          <a:xfrm>
            <a:off x="515268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73" name="PlaceHolder 4"/>
          <p:cNvSpPr>
            <a:spLocks noGrp="1"/>
          </p:cNvSpPr>
          <p:nvPr>
            <p:ph/>
          </p:nvPr>
        </p:nvSpPr>
        <p:spPr>
          <a:xfrm>
            <a:off x="504000" y="3382920"/>
            <a:ext cx="9072000" cy="174276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E61E30B-4A19-476E-9B1D-F60CE30B8E11}"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5" name="PlaceHolder 2"/>
          <p:cNvSpPr>
            <a:spLocks noGrp="1"/>
          </p:cNvSpPr>
          <p:nvPr>
            <p:ph/>
          </p:nvPr>
        </p:nvSpPr>
        <p:spPr>
          <a:xfrm>
            <a:off x="504000" y="1474200"/>
            <a:ext cx="9072000" cy="1742760"/>
          </a:xfrm>
          <a:prstGeom prst="rect">
            <a:avLst/>
          </a:prstGeom>
          <a:noFill/>
          <a:ln w="0">
            <a:noFill/>
          </a:ln>
        </p:spPr>
        <p:txBody>
          <a:bodyPr lIns="0" rIns="0" tIns="0" bIns="0" anchor="t">
            <a:normAutofit/>
          </a:bodyPr>
          <a:p>
            <a:endParaRPr b="0" lang="en-US" sz="3200" spc="-1" strike="noStrike">
              <a:latin typeface="Arial"/>
            </a:endParaRPr>
          </a:p>
        </p:txBody>
      </p:sp>
      <p:sp>
        <p:nvSpPr>
          <p:cNvPr id="76" name="PlaceHolder 3"/>
          <p:cNvSpPr>
            <a:spLocks noGrp="1"/>
          </p:cNvSpPr>
          <p:nvPr>
            <p:ph/>
          </p:nvPr>
        </p:nvSpPr>
        <p:spPr>
          <a:xfrm>
            <a:off x="504000" y="3382920"/>
            <a:ext cx="9072000" cy="174276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547B74D3-4B6E-4EFF-9A9E-879970224524}"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8" name="PlaceHolder 2"/>
          <p:cNvSpPr>
            <a:spLocks noGrp="1"/>
          </p:cNvSpPr>
          <p:nvPr>
            <p:ph/>
          </p:nvPr>
        </p:nvSpPr>
        <p:spPr>
          <a:xfrm>
            <a:off x="50400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79" name="PlaceHolder 3"/>
          <p:cNvSpPr>
            <a:spLocks noGrp="1"/>
          </p:cNvSpPr>
          <p:nvPr>
            <p:ph/>
          </p:nvPr>
        </p:nvSpPr>
        <p:spPr>
          <a:xfrm>
            <a:off x="515268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80" name="PlaceHolder 4"/>
          <p:cNvSpPr>
            <a:spLocks noGrp="1"/>
          </p:cNvSpPr>
          <p:nvPr>
            <p:ph/>
          </p:nvPr>
        </p:nvSpPr>
        <p:spPr>
          <a:xfrm>
            <a:off x="50400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81" name="PlaceHolder 5"/>
          <p:cNvSpPr>
            <a:spLocks noGrp="1"/>
          </p:cNvSpPr>
          <p:nvPr>
            <p:ph/>
          </p:nvPr>
        </p:nvSpPr>
        <p:spPr>
          <a:xfrm>
            <a:off x="515268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A7CBBC7F-F883-4B05-9FAD-FB7D7A6D2B3C}" type="slidenum">
              <a:t>&lt;#&gt;</a:t>
            </a:fld>
          </a:p>
        </p:txBody>
      </p:sp>
      <p:sp>
        <p:nvSpPr>
          <p:cNvPr id="9" name="PlaceHolder 8"/>
          <p:cNvSpPr>
            <a:spLocks noGrp="1"/>
          </p:cNvSpPr>
          <p:nvPr>
            <p:ph type="dt" idx="6"/>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3" name="PlaceHolder 2"/>
          <p:cNvSpPr>
            <a:spLocks noGrp="1"/>
          </p:cNvSpPr>
          <p:nvPr>
            <p:ph/>
          </p:nvPr>
        </p:nvSpPr>
        <p:spPr>
          <a:xfrm>
            <a:off x="504000" y="147420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84" name="PlaceHolder 3"/>
          <p:cNvSpPr>
            <a:spLocks noGrp="1"/>
          </p:cNvSpPr>
          <p:nvPr>
            <p:ph/>
          </p:nvPr>
        </p:nvSpPr>
        <p:spPr>
          <a:xfrm>
            <a:off x="3571560" y="147420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85" name="PlaceHolder 4"/>
          <p:cNvSpPr>
            <a:spLocks noGrp="1"/>
          </p:cNvSpPr>
          <p:nvPr>
            <p:ph/>
          </p:nvPr>
        </p:nvSpPr>
        <p:spPr>
          <a:xfrm>
            <a:off x="6639120" y="147420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86" name="PlaceHolder 5"/>
          <p:cNvSpPr>
            <a:spLocks noGrp="1"/>
          </p:cNvSpPr>
          <p:nvPr>
            <p:ph/>
          </p:nvPr>
        </p:nvSpPr>
        <p:spPr>
          <a:xfrm>
            <a:off x="504000" y="338292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87" name="PlaceHolder 6"/>
          <p:cNvSpPr>
            <a:spLocks noGrp="1"/>
          </p:cNvSpPr>
          <p:nvPr>
            <p:ph/>
          </p:nvPr>
        </p:nvSpPr>
        <p:spPr>
          <a:xfrm>
            <a:off x="3571560" y="338292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88" name="PlaceHolder 7"/>
          <p:cNvSpPr>
            <a:spLocks noGrp="1"/>
          </p:cNvSpPr>
          <p:nvPr>
            <p:ph/>
          </p:nvPr>
        </p:nvSpPr>
        <p:spPr>
          <a:xfrm>
            <a:off x="6639120" y="338292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16936C12-1F09-4E42-A447-EBADBD82F9EC}" type="slidenum">
              <a:t>&lt;#&gt;</a:t>
            </a:fld>
          </a:p>
        </p:txBody>
      </p:sp>
      <p:sp>
        <p:nvSpPr>
          <p:cNvPr id="11" name="PlaceHolder 10"/>
          <p:cNvSpPr>
            <a:spLocks noGrp="1"/>
          </p:cNvSpPr>
          <p:nvPr>
            <p:ph type="dt" idx="6"/>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1B8E972D-452A-46D6-A557-8D27C0C579F9}" type="slidenum">
              <a:t>&lt;#&gt;</a:t>
            </a:fld>
          </a:p>
        </p:txBody>
      </p:sp>
      <p:sp>
        <p:nvSpPr>
          <p:cNvPr id="4" name="PlaceHolder 3"/>
          <p:cNvSpPr>
            <a:spLocks noGrp="1"/>
          </p:cNvSpPr>
          <p:nvPr>
            <p:ph type="dt" idx="9"/>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8" name="PlaceHolder 2"/>
          <p:cNvSpPr>
            <a:spLocks noGrp="1"/>
          </p:cNvSpPr>
          <p:nvPr>
            <p:ph type="subTitle"/>
          </p:nvPr>
        </p:nvSpPr>
        <p:spPr>
          <a:xfrm>
            <a:off x="504000" y="1474200"/>
            <a:ext cx="9072000" cy="36540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C252F78B-A733-46CD-9483-9B58FAFE1EB9}"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0" name="PlaceHolder 2"/>
          <p:cNvSpPr>
            <a:spLocks noGrp="1"/>
          </p:cNvSpPr>
          <p:nvPr>
            <p:ph/>
          </p:nvPr>
        </p:nvSpPr>
        <p:spPr>
          <a:xfrm>
            <a:off x="504000" y="1474200"/>
            <a:ext cx="9072000" cy="365400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9C191104-60E7-4FC3-8BB0-67836CB47CC8}"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2" name="PlaceHolder 2"/>
          <p:cNvSpPr>
            <a:spLocks noGrp="1"/>
          </p:cNvSpPr>
          <p:nvPr>
            <p:ph/>
          </p:nvPr>
        </p:nvSpPr>
        <p:spPr>
          <a:xfrm>
            <a:off x="50400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103" name="PlaceHolder 3"/>
          <p:cNvSpPr>
            <a:spLocks noGrp="1"/>
          </p:cNvSpPr>
          <p:nvPr>
            <p:ph/>
          </p:nvPr>
        </p:nvSpPr>
        <p:spPr>
          <a:xfrm>
            <a:off x="515268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B18F699B-A320-4CC0-BCA1-E78524030F77}"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6B1464AE-7F22-4B03-AF79-DDC5FC27A748}"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1" name="PlaceHolder 2"/>
          <p:cNvSpPr>
            <a:spLocks noGrp="1"/>
          </p:cNvSpPr>
          <p:nvPr>
            <p:ph/>
          </p:nvPr>
        </p:nvSpPr>
        <p:spPr>
          <a:xfrm>
            <a:off x="504000" y="1474200"/>
            <a:ext cx="9072000" cy="365400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E70E1B5C-B9FB-4421-8E8E-39B3170A021E}"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504000" y="251280"/>
            <a:ext cx="9072000" cy="4875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E29264CA-FE0F-406E-9347-B84266681D9B}"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7" name="PlaceHolder 2"/>
          <p:cNvSpPr>
            <a:spLocks noGrp="1"/>
          </p:cNvSpPr>
          <p:nvPr>
            <p:ph/>
          </p:nvPr>
        </p:nvSpPr>
        <p:spPr>
          <a:xfrm>
            <a:off x="50400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08" name="PlaceHolder 3"/>
          <p:cNvSpPr>
            <a:spLocks noGrp="1"/>
          </p:cNvSpPr>
          <p:nvPr>
            <p:ph/>
          </p:nvPr>
        </p:nvSpPr>
        <p:spPr>
          <a:xfrm>
            <a:off x="515268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109" name="PlaceHolder 4"/>
          <p:cNvSpPr>
            <a:spLocks noGrp="1"/>
          </p:cNvSpPr>
          <p:nvPr>
            <p:ph/>
          </p:nvPr>
        </p:nvSpPr>
        <p:spPr>
          <a:xfrm>
            <a:off x="50400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C660D4BC-7042-4D76-9623-22F805300128}"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11" name="PlaceHolder 2"/>
          <p:cNvSpPr>
            <a:spLocks noGrp="1"/>
          </p:cNvSpPr>
          <p:nvPr>
            <p:ph/>
          </p:nvPr>
        </p:nvSpPr>
        <p:spPr>
          <a:xfrm>
            <a:off x="50400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112" name="PlaceHolder 3"/>
          <p:cNvSpPr>
            <a:spLocks noGrp="1"/>
          </p:cNvSpPr>
          <p:nvPr>
            <p:ph/>
          </p:nvPr>
        </p:nvSpPr>
        <p:spPr>
          <a:xfrm>
            <a:off x="515268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13" name="PlaceHolder 4"/>
          <p:cNvSpPr>
            <a:spLocks noGrp="1"/>
          </p:cNvSpPr>
          <p:nvPr>
            <p:ph/>
          </p:nvPr>
        </p:nvSpPr>
        <p:spPr>
          <a:xfrm>
            <a:off x="515268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B48B47C2-7F12-453D-84F6-66DD40479129}"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15" name="PlaceHolder 2"/>
          <p:cNvSpPr>
            <a:spLocks noGrp="1"/>
          </p:cNvSpPr>
          <p:nvPr>
            <p:ph/>
          </p:nvPr>
        </p:nvSpPr>
        <p:spPr>
          <a:xfrm>
            <a:off x="50400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16" name="PlaceHolder 3"/>
          <p:cNvSpPr>
            <a:spLocks noGrp="1"/>
          </p:cNvSpPr>
          <p:nvPr>
            <p:ph/>
          </p:nvPr>
        </p:nvSpPr>
        <p:spPr>
          <a:xfrm>
            <a:off x="515268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17" name="PlaceHolder 4"/>
          <p:cNvSpPr>
            <a:spLocks noGrp="1"/>
          </p:cNvSpPr>
          <p:nvPr>
            <p:ph/>
          </p:nvPr>
        </p:nvSpPr>
        <p:spPr>
          <a:xfrm>
            <a:off x="504000" y="3382920"/>
            <a:ext cx="9072000" cy="174276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26E0FDC-DF03-44BB-A54B-424684D56E7C}"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19" name="PlaceHolder 2"/>
          <p:cNvSpPr>
            <a:spLocks noGrp="1"/>
          </p:cNvSpPr>
          <p:nvPr>
            <p:ph/>
          </p:nvPr>
        </p:nvSpPr>
        <p:spPr>
          <a:xfrm>
            <a:off x="504000" y="1474200"/>
            <a:ext cx="907200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20" name="PlaceHolder 3"/>
          <p:cNvSpPr>
            <a:spLocks noGrp="1"/>
          </p:cNvSpPr>
          <p:nvPr>
            <p:ph/>
          </p:nvPr>
        </p:nvSpPr>
        <p:spPr>
          <a:xfrm>
            <a:off x="504000" y="3382920"/>
            <a:ext cx="9072000" cy="174276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E4770424-6768-4BF9-847D-DBF933AC691A}"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2" name="PlaceHolder 2"/>
          <p:cNvSpPr>
            <a:spLocks noGrp="1"/>
          </p:cNvSpPr>
          <p:nvPr>
            <p:ph/>
          </p:nvPr>
        </p:nvSpPr>
        <p:spPr>
          <a:xfrm>
            <a:off x="50400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23" name="PlaceHolder 3"/>
          <p:cNvSpPr>
            <a:spLocks noGrp="1"/>
          </p:cNvSpPr>
          <p:nvPr>
            <p:ph/>
          </p:nvPr>
        </p:nvSpPr>
        <p:spPr>
          <a:xfrm>
            <a:off x="515268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24" name="PlaceHolder 4"/>
          <p:cNvSpPr>
            <a:spLocks noGrp="1"/>
          </p:cNvSpPr>
          <p:nvPr>
            <p:ph/>
          </p:nvPr>
        </p:nvSpPr>
        <p:spPr>
          <a:xfrm>
            <a:off x="50400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25" name="PlaceHolder 5"/>
          <p:cNvSpPr>
            <a:spLocks noGrp="1"/>
          </p:cNvSpPr>
          <p:nvPr>
            <p:ph/>
          </p:nvPr>
        </p:nvSpPr>
        <p:spPr>
          <a:xfrm>
            <a:off x="515268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FD81D215-2D64-4DBB-868A-36AD30F306FA}" type="slidenum">
              <a:t>&lt;#&gt;</a:t>
            </a:fld>
          </a:p>
        </p:txBody>
      </p:sp>
      <p:sp>
        <p:nvSpPr>
          <p:cNvPr id="9" name="PlaceHolder 8"/>
          <p:cNvSpPr>
            <a:spLocks noGrp="1"/>
          </p:cNvSpPr>
          <p:nvPr>
            <p:ph type="dt" idx="9"/>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7" name="PlaceHolder 2"/>
          <p:cNvSpPr>
            <a:spLocks noGrp="1"/>
          </p:cNvSpPr>
          <p:nvPr>
            <p:ph/>
          </p:nvPr>
        </p:nvSpPr>
        <p:spPr>
          <a:xfrm>
            <a:off x="504000" y="147420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28" name="PlaceHolder 3"/>
          <p:cNvSpPr>
            <a:spLocks noGrp="1"/>
          </p:cNvSpPr>
          <p:nvPr>
            <p:ph/>
          </p:nvPr>
        </p:nvSpPr>
        <p:spPr>
          <a:xfrm>
            <a:off x="3571560" y="147420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29" name="PlaceHolder 4"/>
          <p:cNvSpPr>
            <a:spLocks noGrp="1"/>
          </p:cNvSpPr>
          <p:nvPr>
            <p:ph/>
          </p:nvPr>
        </p:nvSpPr>
        <p:spPr>
          <a:xfrm>
            <a:off x="6639120" y="147420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30" name="PlaceHolder 5"/>
          <p:cNvSpPr>
            <a:spLocks noGrp="1"/>
          </p:cNvSpPr>
          <p:nvPr>
            <p:ph/>
          </p:nvPr>
        </p:nvSpPr>
        <p:spPr>
          <a:xfrm>
            <a:off x="504000" y="338292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31" name="PlaceHolder 6"/>
          <p:cNvSpPr>
            <a:spLocks noGrp="1"/>
          </p:cNvSpPr>
          <p:nvPr>
            <p:ph/>
          </p:nvPr>
        </p:nvSpPr>
        <p:spPr>
          <a:xfrm>
            <a:off x="3571560" y="338292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32" name="PlaceHolder 7"/>
          <p:cNvSpPr>
            <a:spLocks noGrp="1"/>
          </p:cNvSpPr>
          <p:nvPr>
            <p:ph/>
          </p:nvPr>
        </p:nvSpPr>
        <p:spPr>
          <a:xfrm>
            <a:off x="6639120" y="3382920"/>
            <a:ext cx="2921040" cy="174276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54BCDCFB-FE2A-4279-A158-7177B4541D97}" type="slidenum">
              <a:t>&lt;#&gt;</a:t>
            </a:fld>
          </a:p>
        </p:txBody>
      </p:sp>
      <p:sp>
        <p:nvSpPr>
          <p:cNvPr id="11" name="PlaceHolder 10"/>
          <p:cNvSpPr>
            <a:spLocks noGrp="1"/>
          </p:cNvSpPr>
          <p:nvPr>
            <p:ph type="dt" idx="9"/>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 name="PlaceHolder 2"/>
          <p:cNvSpPr>
            <a:spLocks noGrp="1"/>
          </p:cNvSpPr>
          <p:nvPr>
            <p:ph/>
          </p:nvPr>
        </p:nvSpPr>
        <p:spPr>
          <a:xfrm>
            <a:off x="50400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14" name="PlaceHolder 3"/>
          <p:cNvSpPr>
            <a:spLocks noGrp="1"/>
          </p:cNvSpPr>
          <p:nvPr>
            <p:ph/>
          </p:nvPr>
        </p:nvSpPr>
        <p:spPr>
          <a:xfrm>
            <a:off x="515268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EDE13DB5-8BB7-4ED9-A80C-3EDE0801BE51}"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1347A3F8-467E-4AC4-9601-F40BC7141C8F}"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504000" y="251280"/>
            <a:ext cx="9072000" cy="4875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EC96BEB3-2F3E-41AB-B693-2E9E2BF81525}"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 name="PlaceHolder 2"/>
          <p:cNvSpPr>
            <a:spLocks noGrp="1"/>
          </p:cNvSpPr>
          <p:nvPr>
            <p:ph/>
          </p:nvPr>
        </p:nvSpPr>
        <p:spPr>
          <a:xfrm>
            <a:off x="50400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19" name="PlaceHolder 3"/>
          <p:cNvSpPr>
            <a:spLocks noGrp="1"/>
          </p:cNvSpPr>
          <p:nvPr>
            <p:ph/>
          </p:nvPr>
        </p:nvSpPr>
        <p:spPr>
          <a:xfrm>
            <a:off x="515268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20" name="PlaceHolder 4"/>
          <p:cNvSpPr>
            <a:spLocks noGrp="1"/>
          </p:cNvSpPr>
          <p:nvPr>
            <p:ph/>
          </p:nvPr>
        </p:nvSpPr>
        <p:spPr>
          <a:xfrm>
            <a:off x="50400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6D209F0-BA77-49EE-8FDE-11ED039028FE}"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 name="PlaceHolder 2"/>
          <p:cNvSpPr>
            <a:spLocks noGrp="1"/>
          </p:cNvSpPr>
          <p:nvPr>
            <p:ph/>
          </p:nvPr>
        </p:nvSpPr>
        <p:spPr>
          <a:xfrm>
            <a:off x="504000" y="1474200"/>
            <a:ext cx="4426920" cy="3654000"/>
          </a:xfrm>
          <a:prstGeom prst="rect">
            <a:avLst/>
          </a:prstGeom>
          <a:noFill/>
          <a:ln w="0">
            <a:noFill/>
          </a:ln>
        </p:spPr>
        <p:txBody>
          <a:bodyPr lIns="0" rIns="0" tIns="0" bIns="0" anchor="t">
            <a:normAutofit/>
          </a:bodyPr>
          <a:p>
            <a:endParaRPr b="0" lang="en-US" sz="3200" spc="-1" strike="noStrike">
              <a:latin typeface="Arial"/>
            </a:endParaRPr>
          </a:p>
        </p:txBody>
      </p:sp>
      <p:sp>
        <p:nvSpPr>
          <p:cNvPr id="23" name="PlaceHolder 3"/>
          <p:cNvSpPr>
            <a:spLocks noGrp="1"/>
          </p:cNvSpPr>
          <p:nvPr>
            <p:ph/>
          </p:nvPr>
        </p:nvSpPr>
        <p:spPr>
          <a:xfrm>
            <a:off x="515268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24" name="PlaceHolder 4"/>
          <p:cNvSpPr>
            <a:spLocks noGrp="1"/>
          </p:cNvSpPr>
          <p:nvPr>
            <p:ph/>
          </p:nvPr>
        </p:nvSpPr>
        <p:spPr>
          <a:xfrm>
            <a:off x="5152680" y="338292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02A77DBA-3DCC-498E-844A-331E3AD6D8E4}"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 name="PlaceHolder 2"/>
          <p:cNvSpPr>
            <a:spLocks noGrp="1"/>
          </p:cNvSpPr>
          <p:nvPr>
            <p:ph/>
          </p:nvPr>
        </p:nvSpPr>
        <p:spPr>
          <a:xfrm>
            <a:off x="50400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27" name="PlaceHolder 3"/>
          <p:cNvSpPr>
            <a:spLocks noGrp="1"/>
          </p:cNvSpPr>
          <p:nvPr>
            <p:ph/>
          </p:nvPr>
        </p:nvSpPr>
        <p:spPr>
          <a:xfrm>
            <a:off x="5152680" y="1474200"/>
            <a:ext cx="4426920" cy="1742760"/>
          </a:xfrm>
          <a:prstGeom prst="rect">
            <a:avLst/>
          </a:prstGeom>
          <a:noFill/>
          <a:ln w="0">
            <a:noFill/>
          </a:ln>
        </p:spPr>
        <p:txBody>
          <a:bodyPr lIns="0" rIns="0" tIns="0" bIns="0" anchor="t">
            <a:normAutofit/>
          </a:bodyPr>
          <a:p>
            <a:endParaRPr b="0" lang="en-US" sz="3200" spc="-1" strike="noStrike">
              <a:latin typeface="Arial"/>
            </a:endParaRPr>
          </a:p>
        </p:txBody>
      </p:sp>
      <p:sp>
        <p:nvSpPr>
          <p:cNvPr id="28" name="PlaceHolder 4"/>
          <p:cNvSpPr>
            <a:spLocks noGrp="1"/>
          </p:cNvSpPr>
          <p:nvPr>
            <p:ph/>
          </p:nvPr>
        </p:nvSpPr>
        <p:spPr>
          <a:xfrm>
            <a:off x="504000" y="3382920"/>
            <a:ext cx="9072000" cy="174276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A872A093-1596-493F-846E-956FB19DE247}" type="slidenum">
              <a:t>&lt;#&gt;</a:t>
            </a:fld>
          </a:p>
        </p:txBody>
      </p:sp>
      <p:sp>
        <p:nvSpPr>
          <p:cNvPr id="8" name="PlaceHolder 7"/>
          <p:cNvSpPr>
            <a:spLocks noGrp="1"/>
          </p:cNvSpPr>
          <p:nvPr>
            <p:ph type="dt" idx="3"/>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
          <p:cNvSpPr/>
          <p:nvPr/>
        </p:nvSpPr>
        <p:spPr>
          <a:xfrm>
            <a:off x="0" y="5687640"/>
            <a:ext cx="10079280" cy="676080"/>
          </a:xfrm>
          <a:prstGeom prst="rect">
            <a:avLst/>
          </a:prstGeom>
          <a:solidFill>
            <a:srgbClr val="130d47"/>
          </a:solidFill>
          <a:ln w="0">
            <a:solidFill>
              <a:srgbClr val="191632"/>
            </a:solidFill>
          </a:ln>
        </p:spPr>
        <p:style>
          <a:lnRef idx="0"/>
          <a:fillRef idx="0"/>
          <a:effectRef idx="0"/>
          <a:fontRef idx="minor"/>
        </p:style>
      </p:sp>
      <p:sp>
        <p:nvSpPr>
          <p:cNvPr id="1" name=""/>
          <p:cNvSpPr/>
          <p:nvPr/>
        </p:nvSpPr>
        <p:spPr>
          <a:xfrm>
            <a:off x="0" y="0"/>
            <a:ext cx="10079280" cy="456480"/>
          </a:xfrm>
          <a:prstGeom prst="rect">
            <a:avLst/>
          </a:prstGeom>
          <a:solidFill>
            <a:srgbClr val="130d47"/>
          </a:solidFill>
          <a:ln w="0">
            <a:solidFill>
              <a:srgbClr val="332a99"/>
            </a:solidFill>
          </a:ln>
        </p:spPr>
        <p:style>
          <a:lnRef idx="0"/>
          <a:fillRef idx="0"/>
          <a:effectRef idx="0"/>
          <a:fontRef idx="minor"/>
        </p:style>
      </p:sp>
      <p:pic>
        <p:nvPicPr>
          <p:cNvPr id="2" name="" descr=""/>
          <p:cNvPicPr/>
          <p:nvPr/>
        </p:nvPicPr>
        <p:blipFill>
          <a:blip r:embed="rId2"/>
          <a:stretch/>
        </p:blipFill>
        <p:spPr>
          <a:xfrm>
            <a:off x="13320" y="5691600"/>
            <a:ext cx="1174680" cy="660600"/>
          </a:xfrm>
          <a:prstGeom prst="rect">
            <a:avLst/>
          </a:prstGeom>
          <a:ln w="0">
            <a:noFill/>
          </a:ln>
        </p:spPr>
      </p:pic>
      <p:sp>
        <p:nvSpPr>
          <p:cNvPr id="3" name="PlaceHolder 1"/>
          <p:cNvSpPr>
            <a:spLocks noGrp="1"/>
          </p:cNvSpPr>
          <p:nvPr>
            <p:ph type="title"/>
          </p:nvPr>
        </p:nvSpPr>
        <p:spPr>
          <a:xfrm>
            <a:off x="457200" y="-97200"/>
            <a:ext cx="9234720" cy="624960"/>
          </a:xfrm>
          <a:prstGeom prst="rect">
            <a:avLst/>
          </a:prstGeom>
          <a:noFill/>
          <a:ln w="0">
            <a:noFill/>
          </a:ln>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4" name="PlaceHolder 2"/>
          <p:cNvSpPr>
            <a:spLocks noGrp="1"/>
          </p:cNvSpPr>
          <p:nvPr>
            <p:ph type="ftr" idx="1"/>
          </p:nvPr>
        </p:nvSpPr>
        <p:spPr>
          <a:xfrm>
            <a:off x="2926080" y="5924160"/>
            <a:ext cx="6217200" cy="365040"/>
          </a:xfrm>
          <a:prstGeom prst="rect">
            <a:avLst/>
          </a:prstGeom>
          <a:noFill/>
          <a:ln w="0">
            <a:noFill/>
          </a:ln>
        </p:spPr>
        <p:txBody>
          <a:bodyPr lIns="0" rIns="0" tIns="0" bIns="0" anchor="t">
            <a:noAutofit/>
          </a:bodyPr>
          <a:lstStyle>
            <a:lvl1pPr algn="ctr">
              <a:lnSpc>
                <a:spcPct val="100000"/>
              </a:lnSpc>
              <a:buNone/>
              <a:defRPr b="0" lang="en-US" sz="1400" spc="-1" strike="noStrike">
                <a:solidFill>
                  <a:srgbClr val="ffffff"/>
                </a:solidFill>
                <a:latin typeface="Times New Roman"/>
              </a:defRPr>
            </a:lvl1pPr>
          </a:lstStyle>
          <a:p>
            <a:pPr algn="ctr">
              <a:lnSpc>
                <a:spcPct val="100000"/>
              </a:lnSpc>
              <a:buNone/>
            </a:pPr>
            <a:r>
              <a:rPr b="0" lang="en-US" sz="1400" spc="-1" strike="noStrike">
                <a:solidFill>
                  <a:srgbClr val="ffffff"/>
                </a:solidFill>
                <a:latin typeface="Times New Roman"/>
              </a:rPr>
              <a:t>&lt;footer&gt;</a:t>
            </a:r>
            <a:endParaRPr b="0" lang="en-US" sz="1400" spc="-1" strike="noStrike">
              <a:latin typeface="Times New Roman"/>
            </a:endParaRPr>
          </a:p>
        </p:txBody>
      </p:sp>
      <p:sp>
        <p:nvSpPr>
          <p:cNvPr id="5" name="PlaceHolder 3"/>
          <p:cNvSpPr>
            <a:spLocks noGrp="1"/>
          </p:cNvSpPr>
          <p:nvPr>
            <p:ph type="sldNum" idx="2"/>
          </p:nvPr>
        </p:nvSpPr>
        <p:spPr>
          <a:xfrm>
            <a:off x="9326880" y="5907600"/>
            <a:ext cx="610200" cy="342000"/>
          </a:xfrm>
          <a:prstGeom prst="rect">
            <a:avLst/>
          </a:prstGeom>
          <a:noFill/>
          <a:ln w="0">
            <a:noFill/>
          </a:ln>
        </p:spPr>
        <p:txBody>
          <a:bodyPr lIns="0" rIns="0" tIns="0" bIns="0" anchor="t">
            <a:noAutofit/>
          </a:bodyPr>
          <a:lstStyle>
            <a:lvl1pPr algn="r">
              <a:lnSpc>
                <a:spcPct val="100000"/>
              </a:lnSpc>
              <a:buNone/>
              <a:defRPr b="0" lang="en-US" sz="1400" spc="-1" strike="noStrike">
                <a:solidFill>
                  <a:srgbClr val="ffffff"/>
                </a:solidFill>
                <a:latin typeface="Times New Roman"/>
              </a:defRPr>
            </a:lvl1pPr>
          </a:lstStyle>
          <a:p>
            <a:pPr algn="r">
              <a:lnSpc>
                <a:spcPct val="100000"/>
              </a:lnSpc>
              <a:buNone/>
            </a:pPr>
            <a:fld id="{8756143E-1E3E-41E3-B761-ABCDAFF2C9B8}" type="slidenum">
              <a:rPr b="0" lang="en-US" sz="1400" spc="-1" strike="noStrike">
                <a:solidFill>
                  <a:srgbClr val="ffffff"/>
                </a:solidFill>
                <a:latin typeface="Times New Roman"/>
              </a:rPr>
              <a:t>&lt;number&gt;</a:t>
            </a:fld>
            <a:endParaRPr b="0" lang="en-US" sz="1400" spc="-1" strike="noStrike">
              <a:latin typeface="Times New Roman"/>
            </a:endParaRPr>
          </a:p>
        </p:txBody>
      </p:sp>
      <p:sp>
        <p:nvSpPr>
          <p:cNvPr id="6" name="PlaceHolder 4"/>
          <p:cNvSpPr>
            <a:spLocks noGrp="1"/>
          </p:cNvSpPr>
          <p:nvPr>
            <p:ph type="dt" idx="3"/>
          </p:nvPr>
        </p:nvSpPr>
        <p:spPr>
          <a:xfrm>
            <a:off x="1463040" y="5924160"/>
            <a:ext cx="1370880" cy="32040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7" name="PlaceHolder 5"/>
          <p:cNvSpPr>
            <a:spLocks noGrp="1"/>
          </p:cNvSpPr>
          <p:nvPr>
            <p:ph type="body"/>
          </p:nvPr>
        </p:nvSpPr>
        <p:spPr>
          <a:xfrm>
            <a:off x="504000" y="1474200"/>
            <a:ext cx="9072000" cy="36540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
          <p:cNvSpPr/>
          <p:nvPr/>
        </p:nvSpPr>
        <p:spPr>
          <a:xfrm>
            <a:off x="0" y="5687640"/>
            <a:ext cx="10079280" cy="676080"/>
          </a:xfrm>
          <a:prstGeom prst="rect">
            <a:avLst/>
          </a:prstGeom>
          <a:solidFill>
            <a:srgbClr val="130d47"/>
          </a:solidFill>
          <a:ln w="0">
            <a:solidFill>
              <a:srgbClr val="191632"/>
            </a:solidFill>
          </a:ln>
        </p:spPr>
        <p:style>
          <a:lnRef idx="0"/>
          <a:fillRef idx="0"/>
          <a:effectRef idx="0"/>
          <a:fontRef idx="minor"/>
        </p:style>
      </p:sp>
      <p:sp>
        <p:nvSpPr>
          <p:cNvPr id="45" name=""/>
          <p:cNvSpPr/>
          <p:nvPr/>
        </p:nvSpPr>
        <p:spPr>
          <a:xfrm>
            <a:off x="0" y="0"/>
            <a:ext cx="10079280" cy="456480"/>
          </a:xfrm>
          <a:prstGeom prst="rect">
            <a:avLst/>
          </a:prstGeom>
          <a:solidFill>
            <a:srgbClr val="130d47"/>
          </a:solidFill>
          <a:ln w="0">
            <a:solidFill>
              <a:srgbClr val="332a99"/>
            </a:solidFill>
          </a:ln>
        </p:spPr>
        <p:style>
          <a:lnRef idx="0"/>
          <a:fillRef idx="0"/>
          <a:effectRef idx="0"/>
          <a:fontRef idx="minor"/>
        </p:style>
      </p:sp>
      <p:pic>
        <p:nvPicPr>
          <p:cNvPr id="46" name="" descr=""/>
          <p:cNvPicPr/>
          <p:nvPr/>
        </p:nvPicPr>
        <p:blipFill>
          <a:blip r:embed="rId2"/>
          <a:stretch/>
        </p:blipFill>
        <p:spPr>
          <a:xfrm>
            <a:off x="13320" y="5691600"/>
            <a:ext cx="1174680" cy="660600"/>
          </a:xfrm>
          <a:prstGeom prst="rect">
            <a:avLst/>
          </a:prstGeom>
          <a:ln w="0">
            <a:noFill/>
          </a:ln>
        </p:spPr>
      </p:pic>
      <p:sp>
        <p:nvSpPr>
          <p:cNvPr id="47" name="PlaceHolder 1"/>
          <p:cNvSpPr>
            <a:spLocks noGrp="1"/>
          </p:cNvSpPr>
          <p:nvPr>
            <p:ph type="title"/>
          </p:nvPr>
        </p:nvSpPr>
        <p:spPr>
          <a:xfrm>
            <a:off x="457200" y="-97200"/>
            <a:ext cx="9234720" cy="624960"/>
          </a:xfrm>
          <a:prstGeom prst="rect">
            <a:avLst/>
          </a:prstGeom>
          <a:noFill/>
          <a:ln w="0">
            <a:noFill/>
          </a:ln>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48" name="PlaceHolder 2"/>
          <p:cNvSpPr>
            <a:spLocks noGrp="1"/>
          </p:cNvSpPr>
          <p:nvPr>
            <p:ph type="body"/>
          </p:nvPr>
        </p:nvSpPr>
        <p:spPr>
          <a:xfrm>
            <a:off x="274320" y="640080"/>
            <a:ext cx="4595400" cy="44866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
        <p:nvSpPr>
          <p:cNvPr id="49" name="PlaceHolder 3"/>
          <p:cNvSpPr>
            <a:spLocks noGrp="1"/>
          </p:cNvSpPr>
          <p:nvPr>
            <p:ph type="body"/>
          </p:nvPr>
        </p:nvSpPr>
        <p:spPr>
          <a:xfrm>
            <a:off x="5100120" y="640080"/>
            <a:ext cx="4595400" cy="44866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
        <p:nvSpPr>
          <p:cNvPr id="50" name="PlaceHolder 4"/>
          <p:cNvSpPr>
            <a:spLocks noGrp="1"/>
          </p:cNvSpPr>
          <p:nvPr>
            <p:ph type="ftr" idx="4"/>
          </p:nvPr>
        </p:nvSpPr>
        <p:spPr>
          <a:xfrm>
            <a:off x="2926080" y="5924160"/>
            <a:ext cx="6217200" cy="365040"/>
          </a:xfrm>
          <a:prstGeom prst="rect">
            <a:avLst/>
          </a:prstGeom>
          <a:noFill/>
          <a:ln w="0">
            <a:noFill/>
          </a:ln>
        </p:spPr>
        <p:txBody>
          <a:bodyPr lIns="0" rIns="0" tIns="0" bIns="0" anchor="t">
            <a:noAutofit/>
          </a:bodyPr>
          <a:lstStyle>
            <a:lvl1pPr algn="ctr">
              <a:lnSpc>
                <a:spcPct val="100000"/>
              </a:lnSpc>
              <a:buNone/>
              <a:defRPr b="0" lang="en-US" sz="1400" spc="-1" strike="noStrike">
                <a:solidFill>
                  <a:srgbClr val="ffffff"/>
                </a:solidFill>
                <a:latin typeface="Times New Roman"/>
              </a:defRPr>
            </a:lvl1pPr>
          </a:lstStyle>
          <a:p>
            <a:pPr algn="ctr">
              <a:lnSpc>
                <a:spcPct val="100000"/>
              </a:lnSpc>
              <a:buNone/>
            </a:pPr>
            <a:r>
              <a:rPr b="0" lang="en-US" sz="1400" spc="-1" strike="noStrike">
                <a:solidFill>
                  <a:srgbClr val="ffffff"/>
                </a:solidFill>
                <a:latin typeface="Times New Roman"/>
              </a:rPr>
              <a:t>&lt;footer&gt;</a:t>
            </a:r>
            <a:endParaRPr b="0" lang="en-US" sz="1400" spc="-1" strike="noStrike">
              <a:latin typeface="Times New Roman"/>
            </a:endParaRPr>
          </a:p>
        </p:txBody>
      </p:sp>
      <p:sp>
        <p:nvSpPr>
          <p:cNvPr id="51" name="PlaceHolder 5"/>
          <p:cNvSpPr>
            <a:spLocks noGrp="1"/>
          </p:cNvSpPr>
          <p:nvPr>
            <p:ph type="sldNum" idx="5"/>
          </p:nvPr>
        </p:nvSpPr>
        <p:spPr>
          <a:xfrm>
            <a:off x="9326880" y="5907600"/>
            <a:ext cx="610200" cy="342000"/>
          </a:xfrm>
          <a:prstGeom prst="rect">
            <a:avLst/>
          </a:prstGeom>
          <a:noFill/>
          <a:ln w="0">
            <a:noFill/>
          </a:ln>
        </p:spPr>
        <p:txBody>
          <a:bodyPr lIns="0" rIns="0" tIns="0" bIns="0" anchor="t">
            <a:noAutofit/>
          </a:bodyPr>
          <a:lstStyle>
            <a:lvl1pPr algn="r">
              <a:lnSpc>
                <a:spcPct val="100000"/>
              </a:lnSpc>
              <a:buNone/>
              <a:defRPr b="0" lang="en-US" sz="1400" spc="-1" strike="noStrike">
                <a:solidFill>
                  <a:srgbClr val="ffffff"/>
                </a:solidFill>
                <a:latin typeface="Times New Roman"/>
              </a:defRPr>
            </a:lvl1pPr>
          </a:lstStyle>
          <a:p>
            <a:pPr algn="r">
              <a:lnSpc>
                <a:spcPct val="100000"/>
              </a:lnSpc>
              <a:buNone/>
            </a:pPr>
            <a:fld id="{CB414D90-EC68-4877-873F-44C7045EFEEC}" type="slidenum">
              <a:rPr b="0" lang="en-US" sz="1400" spc="-1" strike="noStrike">
                <a:solidFill>
                  <a:srgbClr val="ffffff"/>
                </a:solidFill>
                <a:latin typeface="Times New Roman"/>
              </a:rPr>
              <a:t>&lt;number&gt;</a:t>
            </a:fld>
            <a:endParaRPr b="0" lang="en-US" sz="1400" spc="-1" strike="noStrike">
              <a:latin typeface="Times New Roman"/>
            </a:endParaRPr>
          </a:p>
        </p:txBody>
      </p:sp>
      <p:sp>
        <p:nvSpPr>
          <p:cNvPr id="52" name="PlaceHolder 6"/>
          <p:cNvSpPr>
            <a:spLocks noGrp="1"/>
          </p:cNvSpPr>
          <p:nvPr>
            <p:ph type="dt" idx="6"/>
          </p:nvPr>
        </p:nvSpPr>
        <p:spPr>
          <a:xfrm>
            <a:off x="1463040" y="5924160"/>
            <a:ext cx="1370880" cy="32040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
          <p:cNvSpPr/>
          <p:nvPr/>
        </p:nvSpPr>
        <p:spPr>
          <a:xfrm>
            <a:off x="0" y="5687640"/>
            <a:ext cx="10079280" cy="676080"/>
          </a:xfrm>
          <a:prstGeom prst="rect">
            <a:avLst/>
          </a:prstGeom>
          <a:solidFill>
            <a:srgbClr val="130d47"/>
          </a:solidFill>
          <a:ln w="0">
            <a:solidFill>
              <a:srgbClr val="191632"/>
            </a:solidFill>
          </a:ln>
        </p:spPr>
        <p:style>
          <a:lnRef idx="0"/>
          <a:fillRef idx="0"/>
          <a:effectRef idx="0"/>
          <a:fontRef idx="minor"/>
        </p:style>
      </p:sp>
      <p:sp>
        <p:nvSpPr>
          <p:cNvPr id="90" name=""/>
          <p:cNvSpPr/>
          <p:nvPr/>
        </p:nvSpPr>
        <p:spPr>
          <a:xfrm>
            <a:off x="0" y="0"/>
            <a:ext cx="10079280" cy="456480"/>
          </a:xfrm>
          <a:prstGeom prst="rect">
            <a:avLst/>
          </a:prstGeom>
          <a:solidFill>
            <a:srgbClr val="130d47"/>
          </a:solidFill>
          <a:ln w="0">
            <a:solidFill>
              <a:srgbClr val="332a99"/>
            </a:solidFill>
          </a:ln>
        </p:spPr>
        <p:style>
          <a:lnRef idx="0"/>
          <a:fillRef idx="0"/>
          <a:effectRef idx="0"/>
          <a:fontRef idx="minor"/>
        </p:style>
      </p:sp>
      <p:pic>
        <p:nvPicPr>
          <p:cNvPr id="91" name="" descr=""/>
          <p:cNvPicPr/>
          <p:nvPr/>
        </p:nvPicPr>
        <p:blipFill>
          <a:blip r:embed="rId2"/>
          <a:stretch/>
        </p:blipFill>
        <p:spPr>
          <a:xfrm>
            <a:off x="13320" y="5691600"/>
            <a:ext cx="1174680" cy="660600"/>
          </a:xfrm>
          <a:prstGeom prst="rect">
            <a:avLst/>
          </a:prstGeom>
          <a:ln w="0">
            <a:noFill/>
          </a:ln>
        </p:spPr>
      </p:pic>
      <p:sp>
        <p:nvSpPr>
          <p:cNvPr id="92" name="PlaceHolder 1"/>
          <p:cNvSpPr>
            <a:spLocks noGrp="1"/>
          </p:cNvSpPr>
          <p:nvPr>
            <p:ph type="ftr" idx="7"/>
          </p:nvPr>
        </p:nvSpPr>
        <p:spPr>
          <a:xfrm>
            <a:off x="2926080" y="5924160"/>
            <a:ext cx="6217200" cy="365040"/>
          </a:xfrm>
          <a:prstGeom prst="rect">
            <a:avLst/>
          </a:prstGeom>
          <a:noFill/>
          <a:ln w="0">
            <a:noFill/>
          </a:ln>
        </p:spPr>
        <p:txBody>
          <a:bodyPr lIns="0" rIns="0" tIns="0" bIns="0" anchor="t">
            <a:noAutofit/>
          </a:bodyPr>
          <a:lstStyle>
            <a:lvl1pPr algn="ctr">
              <a:lnSpc>
                <a:spcPct val="100000"/>
              </a:lnSpc>
              <a:buNone/>
              <a:defRPr b="0" lang="en-US" sz="1400" spc="-1" strike="noStrike">
                <a:solidFill>
                  <a:srgbClr val="ffffff"/>
                </a:solidFill>
                <a:latin typeface="Times New Roman"/>
              </a:defRPr>
            </a:lvl1pPr>
          </a:lstStyle>
          <a:p>
            <a:pPr algn="ctr">
              <a:lnSpc>
                <a:spcPct val="100000"/>
              </a:lnSpc>
              <a:buNone/>
            </a:pPr>
            <a:r>
              <a:rPr b="0" lang="en-US" sz="1400" spc="-1" strike="noStrike">
                <a:solidFill>
                  <a:srgbClr val="ffffff"/>
                </a:solidFill>
                <a:latin typeface="Times New Roman"/>
              </a:rPr>
              <a:t>&lt;footer&gt;</a:t>
            </a:r>
            <a:endParaRPr b="0" lang="en-US" sz="1400" spc="-1" strike="noStrike">
              <a:latin typeface="Times New Roman"/>
            </a:endParaRPr>
          </a:p>
        </p:txBody>
      </p:sp>
      <p:sp>
        <p:nvSpPr>
          <p:cNvPr id="93" name="PlaceHolder 2"/>
          <p:cNvSpPr>
            <a:spLocks noGrp="1"/>
          </p:cNvSpPr>
          <p:nvPr>
            <p:ph type="sldNum" idx="8"/>
          </p:nvPr>
        </p:nvSpPr>
        <p:spPr>
          <a:xfrm>
            <a:off x="9326880" y="5907600"/>
            <a:ext cx="610200" cy="342000"/>
          </a:xfrm>
          <a:prstGeom prst="rect">
            <a:avLst/>
          </a:prstGeom>
          <a:noFill/>
          <a:ln w="0">
            <a:noFill/>
          </a:ln>
        </p:spPr>
        <p:txBody>
          <a:bodyPr lIns="0" rIns="0" tIns="0" bIns="0" anchor="t">
            <a:noAutofit/>
          </a:bodyPr>
          <a:lstStyle>
            <a:lvl1pPr algn="r">
              <a:lnSpc>
                <a:spcPct val="100000"/>
              </a:lnSpc>
              <a:buNone/>
              <a:defRPr b="0" lang="en-US" sz="1400" spc="-1" strike="noStrike">
                <a:solidFill>
                  <a:srgbClr val="ffffff"/>
                </a:solidFill>
                <a:latin typeface="Times New Roman"/>
              </a:defRPr>
            </a:lvl1pPr>
          </a:lstStyle>
          <a:p>
            <a:pPr algn="r">
              <a:lnSpc>
                <a:spcPct val="100000"/>
              </a:lnSpc>
              <a:buNone/>
            </a:pPr>
            <a:fld id="{BC65606A-E6CC-4C83-B3C6-3EE837CFB54A}" type="slidenum">
              <a:rPr b="0" lang="en-US" sz="1400" spc="-1" strike="noStrike">
                <a:solidFill>
                  <a:srgbClr val="ffffff"/>
                </a:solidFill>
                <a:latin typeface="Times New Roman"/>
              </a:rPr>
              <a:t>&lt;number&gt;</a:t>
            </a:fld>
            <a:endParaRPr b="0" lang="en-US" sz="1400" spc="-1" strike="noStrike">
              <a:latin typeface="Times New Roman"/>
            </a:endParaRPr>
          </a:p>
        </p:txBody>
      </p:sp>
      <p:sp>
        <p:nvSpPr>
          <p:cNvPr id="94" name="PlaceHolder 3"/>
          <p:cNvSpPr>
            <a:spLocks noGrp="1"/>
          </p:cNvSpPr>
          <p:nvPr>
            <p:ph type="dt" idx="9"/>
          </p:nvPr>
        </p:nvSpPr>
        <p:spPr>
          <a:xfrm>
            <a:off x="1463040" y="5924160"/>
            <a:ext cx="1370880" cy="32040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95" name="PlaceHolder 4"/>
          <p:cNvSpPr>
            <a:spLocks noGrp="1"/>
          </p:cNvSpPr>
          <p:nvPr>
            <p:ph type="title"/>
          </p:nvPr>
        </p:nvSpPr>
        <p:spPr>
          <a:xfrm>
            <a:off x="504000" y="251280"/>
            <a:ext cx="9072000" cy="10515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96" name="PlaceHolder 5"/>
          <p:cNvSpPr>
            <a:spLocks noGrp="1"/>
          </p:cNvSpPr>
          <p:nvPr>
            <p:ph type="body"/>
          </p:nvPr>
        </p:nvSpPr>
        <p:spPr>
          <a:xfrm>
            <a:off x="504000" y="1474200"/>
            <a:ext cx="9072000" cy="36540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6.xml"/>
</Relationships>
</file>

<file path=ppt/slides/_rels/slide4.xml.rels><?xml version="1.0" encoding="UTF-8"?>
<Relationships xmlns="http://schemas.openxmlformats.org/package/2006/relationships"><Relationship Id="rId1" Type="http://schemas.openxmlformats.org/officeDocument/2006/relationships/image" Target="../media/image5.gif"/><Relationship Id="rId2" Type="http://schemas.openxmlformats.org/officeDocument/2006/relationships/image" Target="../media/image6.gif"/><Relationship Id="rId3" Type="http://schemas.openxmlformats.org/officeDocument/2006/relationships/slideLayout" Target="../slideLayouts/slideLayout16.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slideLayout" Target="../slideLayouts/slideLayout16.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6.xml"/>
</Relationships>
</file>

<file path=ppt/slides/_rels/slide7.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651240"/>
            <a:ext cx="9234720" cy="937080"/>
          </a:xfrm>
          <a:prstGeom prst="rect">
            <a:avLst/>
          </a:prstGeom>
          <a:noFill/>
          <a:ln w="0">
            <a:noFill/>
          </a:ln>
        </p:spPr>
        <p:txBody>
          <a:bodyPr lIns="0" rIns="0" tIns="0" bIns="0" anchor="ctr">
            <a:noAutofit/>
          </a:bodyPr>
          <a:p>
            <a:pPr algn="ctr">
              <a:lnSpc>
                <a:spcPct val="100000"/>
              </a:lnSpc>
              <a:buNone/>
            </a:pPr>
            <a:r>
              <a:rPr b="0" lang="en-US" sz="2200" spc="-1" strike="noStrike">
                <a:solidFill>
                  <a:srgbClr val="000000"/>
                </a:solidFill>
                <a:latin typeface="Arial"/>
              </a:rPr>
              <a:t>WP4: vacuum and cryogenics</a:t>
            </a:r>
            <a:br>
              <a:rPr sz="2200"/>
            </a:br>
            <a:br>
              <a:rPr sz="2200"/>
            </a:br>
            <a:r>
              <a:rPr b="0" lang="en-US" sz="2200" spc="-1" strike="noStrike">
                <a:solidFill>
                  <a:srgbClr val="000000"/>
                </a:solidFill>
                <a:latin typeface="Arial"/>
              </a:rPr>
              <a:t>overview and readiness</a:t>
            </a:r>
            <a:endParaRPr b="0" lang="en-US" sz="2200" spc="-1" strike="noStrike">
              <a:latin typeface="Arial"/>
            </a:endParaRPr>
          </a:p>
        </p:txBody>
      </p:sp>
      <p:sp>
        <p:nvSpPr>
          <p:cNvPr id="3" name="PlaceHolder 2"/>
          <p:cNvSpPr>
            <a:spLocks noGrp="1"/>
          </p:cNvSpPr>
          <p:nvPr>
            <p:ph type="ftr" idx="1"/>
          </p:nvPr>
        </p:nvSpPr>
        <p:spPr/>
        <p:txBody>
          <a:bodyPr/>
          <a:p>
            <a:r>
              <a:t>WP4 overview,  ETpathfinder workshop Jan 31, 2024</a:t>
            </a:r>
          </a:p>
        </p:txBody>
      </p:sp>
      <p:sp>
        <p:nvSpPr>
          <p:cNvPr id="4" name="PlaceHolder 3"/>
          <p:cNvSpPr>
            <a:spLocks noGrp="1"/>
          </p:cNvSpPr>
          <p:nvPr>
            <p:ph type="sldNum" idx="2"/>
          </p:nvPr>
        </p:nvSpPr>
        <p:spPr/>
        <p:txBody>
          <a:bodyPr/>
          <a:p>
            <a:fld id="{9708682E-D26C-47FE-8031-D9C47B84673E}" type="slidenum">
              <a:t>1</a:t>
            </a:fld>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9720"/>
            <a:ext cx="9234720" cy="410760"/>
          </a:xfrm>
          <a:prstGeom prst="rect">
            <a:avLst/>
          </a:prstGeom>
          <a:noFill/>
          <a:ln w="0">
            <a:noFill/>
          </a:ln>
        </p:spPr>
        <p:txBody>
          <a:bodyPr lIns="0" rIns="0" tIns="0" bIns="0" anchor="ctr">
            <a:noAutofit/>
          </a:bodyPr>
          <a:p>
            <a:pPr algn="ctr">
              <a:lnSpc>
                <a:spcPct val="100000"/>
              </a:lnSpc>
              <a:buNone/>
            </a:pPr>
            <a:r>
              <a:rPr b="0" lang="en-US" sz="2200" spc="-1" strike="noStrike">
                <a:solidFill>
                  <a:srgbClr val="ffffff"/>
                </a:solidFill>
                <a:latin typeface="Arial"/>
              </a:rPr>
              <a:t>10 K cryogenic program, workshop presentations</a:t>
            </a:r>
            <a:endParaRPr b="0" lang="en-US" sz="2200" spc="-1" strike="noStrike">
              <a:latin typeface="Arial"/>
            </a:endParaRPr>
          </a:p>
        </p:txBody>
      </p:sp>
      <p:sp>
        <p:nvSpPr>
          <p:cNvPr id="192" name="PlaceHolder 2"/>
          <p:cNvSpPr>
            <a:spLocks noGrp="1"/>
          </p:cNvSpPr>
          <p:nvPr>
            <p:ph/>
          </p:nvPr>
        </p:nvSpPr>
        <p:spPr>
          <a:xfrm>
            <a:off x="274320" y="640080"/>
            <a:ext cx="9417600" cy="4486680"/>
          </a:xfrm>
          <a:prstGeom prst="rect">
            <a:avLst/>
          </a:prstGeom>
          <a:noFill/>
          <a:ln w="0">
            <a:noFill/>
          </a:ln>
        </p:spPr>
        <p:txBody>
          <a:bodyPr lIns="0" rIns="0" tIns="0" bIns="0" anchor="t">
            <a:normAutofit/>
          </a:bodyPr>
          <a:p>
            <a:pPr marL="155520" indent="-137160">
              <a:lnSpc>
                <a:spcPct val="100000"/>
              </a:lnSpc>
              <a:spcBef>
                <a:spcPts val="1573"/>
              </a:spcBef>
              <a:buClr>
                <a:srgbClr val="000000"/>
              </a:buClr>
              <a:buSzPct val="50000"/>
              <a:buFont typeface="Wingdings" charset="2"/>
              <a:buChar char=""/>
            </a:pPr>
            <a:r>
              <a:rPr b="0" lang="en-US" sz="1600" spc="-1" strike="noStrike">
                <a:latin typeface="Arial"/>
              </a:rPr>
              <a:t>Grant for 3-year program to design, build, and test 10-K vibrational cooling awarded to Demcon, CCool,  Utwente</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This program is the main topic of the plenary session tomorrow. Parts will be discussed in the parallel session as well.</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Project organization: </a:t>
            </a:r>
            <a:r>
              <a:rPr b="0" lang="en-US" sz="1400" spc="-1" strike="noStrike">
                <a:solidFill>
                  <a:srgbClr val="ff0000"/>
                </a:solidFill>
                <a:latin typeface="Arial"/>
              </a:rPr>
              <a:t>Romaine Kunst</a:t>
            </a:r>
            <a:r>
              <a:rPr b="0" lang="en-US" sz="1400" spc="-1" strike="noStrike">
                <a:solidFill>
                  <a:srgbClr val="2a6099"/>
                </a:solidFill>
                <a:latin typeface="Arial"/>
              </a:rPr>
              <a:t> (Demcon)</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Physics, overview, working principle, planning and realization: </a:t>
            </a:r>
            <a:r>
              <a:rPr b="0" lang="en-US" sz="1400" spc="-1" strike="noStrike">
                <a:solidFill>
                  <a:srgbClr val="ff0000"/>
                </a:solidFill>
                <a:latin typeface="Arial"/>
              </a:rPr>
              <a:t>Michiel van Limbeek </a:t>
            </a:r>
            <a:r>
              <a:rPr b="0" lang="en-US" sz="1400" spc="-1" strike="noStrike">
                <a:solidFill>
                  <a:srgbClr val="2a6099"/>
                </a:solidFill>
                <a:latin typeface="Arial"/>
              </a:rPr>
              <a:t>(Utwente)</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Sorption cooler design:</a:t>
            </a:r>
            <a:r>
              <a:rPr b="0" lang="en-US" sz="1400" spc="-1" strike="noStrike">
                <a:solidFill>
                  <a:srgbClr val="ff0000"/>
                </a:solidFill>
                <a:latin typeface="Arial"/>
              </a:rPr>
              <a:t> Arvi Xhahi </a:t>
            </a:r>
            <a:r>
              <a:rPr b="0" lang="en-US" sz="1400" spc="-1" strike="noStrike">
                <a:solidFill>
                  <a:srgbClr val="2a6099"/>
                </a:solidFill>
                <a:latin typeface="Arial"/>
              </a:rPr>
              <a:t>(UTwente)</a:t>
            </a:r>
            <a:endParaRPr b="0" lang="en-US" sz="14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Major effort and much progress on the design extra 15K thermal shield, heat platform, (counter-flow) heat exchangers and cryogenic lines – </a:t>
            </a:r>
            <a:r>
              <a:rPr b="0" lang="en-US" sz="1600" spc="-1" strike="noStrike">
                <a:solidFill>
                  <a:srgbClr val="ff0000"/>
                </a:solidFill>
                <a:latin typeface="Arial"/>
              </a:rPr>
              <a:t>Rafael Garcia</a:t>
            </a:r>
            <a:r>
              <a:rPr b="0" lang="en-US" sz="1600" spc="-1" strike="noStrike">
                <a:latin typeface="Arial"/>
              </a:rPr>
              <a:t> (Barcelona)</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In the parallel session we will discuss open issues on the design of the cryogenic lines, and on the LN2 vessel and interface with the Demaco system, and try to plan production.</a:t>
            </a:r>
            <a:endParaRPr b="0" lang="en-US" sz="14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ea typeface="Noto Sans CJK SC"/>
              </a:rPr>
              <a:t>Vibration isolator  (JPE) will be discussed in parallel session tomorrow (</a:t>
            </a:r>
            <a:r>
              <a:rPr b="0" lang="en-US" sz="1600" spc="-1" strike="noStrike">
                <a:solidFill>
                  <a:srgbClr val="ff0000"/>
                </a:solidFill>
                <a:latin typeface="Arial"/>
                <a:ea typeface="Noto Sans CJK SC"/>
              </a:rPr>
              <a:t>Luise Kranzhoff</a:t>
            </a:r>
            <a:r>
              <a:rPr b="0" lang="en-US" sz="1600" spc="-1" strike="noStrike">
                <a:latin typeface="Arial"/>
                <a:ea typeface="Noto Sans CJK SC"/>
              </a:rPr>
              <a:t>, Maastricht)</a:t>
            </a:r>
            <a:endParaRPr b="0" lang="en-US" sz="16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ea typeface="Noto Sans CJK SC"/>
              </a:rPr>
              <a:t>Furthermore, we will have an update on the E-Test project in the plenary session tomorrow (</a:t>
            </a:r>
            <a:r>
              <a:rPr b="0" lang="en-US" sz="1600" spc="-1" strike="noStrike">
                <a:solidFill>
                  <a:srgbClr val="ff0000"/>
                </a:solidFill>
                <a:latin typeface="Arial"/>
                <a:ea typeface="Noto Sans CJK SC"/>
              </a:rPr>
              <a:t>Anthony Amorosi</a:t>
            </a:r>
            <a:r>
              <a:rPr b="0" lang="en-US" sz="1600" spc="-1" strike="noStrike">
                <a:latin typeface="Arial"/>
                <a:ea typeface="Noto Sans CJK SC"/>
              </a:rPr>
              <a:t>)</a:t>
            </a:r>
            <a:endParaRPr b="0" lang="en-US" sz="1600" spc="-1" strike="noStrike">
              <a:latin typeface="Arial"/>
            </a:endParaRPr>
          </a:p>
          <a:p>
            <a:pPr>
              <a:lnSpc>
                <a:spcPct val="100000"/>
              </a:lnSpc>
              <a:spcBef>
                <a:spcPts val="1417"/>
              </a:spcBef>
              <a:buNone/>
            </a:pPr>
            <a:endParaRPr b="0" lang="en-US" sz="1400" spc="-1" strike="noStrike">
              <a:latin typeface="Arial"/>
            </a:endParaRPr>
          </a:p>
        </p:txBody>
      </p:sp>
      <p:sp>
        <p:nvSpPr>
          <p:cNvPr id="4" name="PlaceHolder 3"/>
          <p:cNvSpPr>
            <a:spLocks noGrp="1"/>
          </p:cNvSpPr>
          <p:nvPr>
            <p:ph type="ftr" idx="7"/>
          </p:nvPr>
        </p:nvSpPr>
        <p:spPr/>
        <p:txBody>
          <a:bodyPr/>
          <a:p>
            <a:r>
              <a:t>WP4 overview,  ETpathfinder workshop Jan 31, 2024</a:t>
            </a:r>
          </a:p>
        </p:txBody>
      </p:sp>
      <p:sp>
        <p:nvSpPr>
          <p:cNvPr id="5" name="PlaceHolder 4"/>
          <p:cNvSpPr>
            <a:spLocks noGrp="1"/>
          </p:cNvSpPr>
          <p:nvPr>
            <p:ph type="sldNum" idx="8"/>
          </p:nvPr>
        </p:nvSpPr>
        <p:spPr/>
        <p:txBody>
          <a:bodyPr/>
          <a:p>
            <a:fld id="{A9F92DC1-6498-44E7-A2D6-DADEEC41E1A0}" type="slidenum">
              <a:t>10</a:t>
            </a:fld>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9720"/>
            <a:ext cx="9234720" cy="410760"/>
          </a:xfrm>
          <a:prstGeom prst="rect">
            <a:avLst/>
          </a:prstGeom>
          <a:noFill/>
          <a:ln w="0">
            <a:noFill/>
          </a:ln>
        </p:spPr>
        <p:txBody>
          <a:bodyPr lIns="0" rIns="0" tIns="0" bIns="0" anchor="ctr">
            <a:noAutofit/>
          </a:bodyPr>
          <a:p>
            <a:pPr algn="ctr">
              <a:lnSpc>
                <a:spcPct val="100000"/>
              </a:lnSpc>
              <a:buNone/>
            </a:pPr>
            <a:r>
              <a:rPr b="0" lang="en-US" sz="2200" spc="-1" strike="noStrike">
                <a:solidFill>
                  <a:srgbClr val="ffffff"/>
                </a:solidFill>
                <a:latin typeface="Arial"/>
              </a:rPr>
              <a:t>The cryogenic system, overview</a:t>
            </a:r>
            <a:endParaRPr b="0" lang="en-US" sz="2200" spc="-1" strike="noStrike">
              <a:latin typeface="Arial"/>
            </a:endParaRPr>
          </a:p>
        </p:txBody>
      </p:sp>
      <p:sp>
        <p:nvSpPr>
          <p:cNvPr id="135" name="PlaceHolder 2"/>
          <p:cNvSpPr>
            <a:spLocks noGrp="1"/>
          </p:cNvSpPr>
          <p:nvPr>
            <p:ph/>
          </p:nvPr>
        </p:nvSpPr>
        <p:spPr>
          <a:xfrm>
            <a:off x="274320" y="640080"/>
            <a:ext cx="9417600" cy="4486680"/>
          </a:xfrm>
          <a:prstGeom prst="rect">
            <a:avLst/>
          </a:prstGeom>
          <a:noFill/>
          <a:ln w="0">
            <a:noFill/>
          </a:ln>
        </p:spPr>
        <p:txBody>
          <a:bodyPr lIns="0" rIns="0" tIns="0" bIns="0" anchor="t">
            <a:normAutofit/>
          </a:bodyPr>
          <a:p>
            <a:pPr marL="155520" indent="-137160">
              <a:lnSpc>
                <a:spcPct val="100000"/>
              </a:lnSpc>
              <a:spcBef>
                <a:spcPts val="1573"/>
              </a:spcBef>
              <a:buClr>
                <a:srgbClr val="000000"/>
              </a:buClr>
              <a:buSzPct val="50000"/>
              <a:buFont typeface="Wingdings" charset="2"/>
              <a:buChar char=""/>
            </a:pPr>
            <a:r>
              <a:rPr b="0" lang="en-US" sz="1600" spc="-1" strike="noStrike">
                <a:latin typeface="Arial"/>
              </a:rPr>
              <a:t>LN2 cooling for fast cooldown, superior cooling power, low vibration</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 </a:t>
            </a:r>
            <a:r>
              <a:rPr b="0" lang="en-US" sz="1400" spc="-1" strike="noStrike">
                <a:solidFill>
                  <a:srgbClr val="2a6099"/>
                </a:solidFill>
                <a:latin typeface="Arial"/>
              </a:rPr>
              <a:t>Enthalpy (evaporation) 200 kJ/kg</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Compare with ~ 1kJ/kgK specific heat nitrogen, ~5 kJ/kgK for helium</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Also relevant for ET and future GW interferometers: by evaporating Nitrogen you can take out much more heat at the same flow (so much less vibrations) than with conductive flows.</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Currently not considered within ET consortium, but alternative strategies (pulse tube coolers, helium convection) not proven and established yet, and I think LN2 will be necessary to meet ET requirements.</a:t>
            </a:r>
            <a:endParaRPr b="0" lang="en-US" sz="14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Helium loop for initial cooldown – needed to reach temperatures below 20K but introduces noise (turbulent flow)</a:t>
            </a:r>
            <a:endParaRPr b="0" lang="en-US" sz="16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Sorption coolers (Ne,H,He) for vibration-free cooling and maintaining low temperatures (LN2 needed to shield from thermal radiation and to cool the sorption cells)</a:t>
            </a:r>
            <a:endParaRPr b="0" lang="en-US" sz="1600" spc="-1" strike="noStrike">
              <a:latin typeface="Arial"/>
            </a:endParaRPr>
          </a:p>
          <a:p>
            <a:pPr>
              <a:lnSpc>
                <a:spcPct val="100000"/>
              </a:lnSpc>
              <a:spcBef>
                <a:spcPts val="1573"/>
              </a:spcBef>
              <a:buNone/>
            </a:pPr>
            <a:endParaRPr b="0" lang="en-US" sz="1600" spc="-1" strike="noStrike">
              <a:latin typeface="Arial"/>
            </a:endParaRPr>
          </a:p>
        </p:txBody>
      </p:sp>
      <p:sp>
        <p:nvSpPr>
          <p:cNvPr id="4" name="PlaceHolder 3"/>
          <p:cNvSpPr>
            <a:spLocks noGrp="1"/>
          </p:cNvSpPr>
          <p:nvPr>
            <p:ph type="ftr" idx="1"/>
          </p:nvPr>
        </p:nvSpPr>
        <p:spPr/>
        <p:txBody>
          <a:bodyPr/>
          <a:p>
            <a:r>
              <a:t>WP4 overview,  ETpathfinder workshop Jan 31, 2024</a:t>
            </a:r>
          </a:p>
        </p:txBody>
      </p:sp>
      <p:sp>
        <p:nvSpPr>
          <p:cNvPr id="5" name="PlaceHolder 4"/>
          <p:cNvSpPr>
            <a:spLocks noGrp="1"/>
          </p:cNvSpPr>
          <p:nvPr>
            <p:ph type="sldNum" idx="2"/>
          </p:nvPr>
        </p:nvSpPr>
        <p:spPr/>
        <p:txBody>
          <a:bodyPr/>
          <a:p>
            <a:fld id="{0AFB12E7-14A9-41A4-81DE-63B69B7A7FC0}" type="slidenum">
              <a:t>2</a:t>
            </a:fld>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9720"/>
            <a:ext cx="9234720" cy="410760"/>
          </a:xfrm>
          <a:prstGeom prst="rect">
            <a:avLst/>
          </a:prstGeom>
          <a:noFill/>
          <a:ln w="0">
            <a:noFill/>
          </a:ln>
        </p:spPr>
        <p:txBody>
          <a:bodyPr lIns="0" rIns="0" tIns="0" bIns="0" anchor="ctr">
            <a:noAutofit/>
          </a:bodyPr>
          <a:p>
            <a:pPr algn="ctr">
              <a:lnSpc>
                <a:spcPct val="100000"/>
              </a:lnSpc>
              <a:buNone/>
            </a:pPr>
            <a:r>
              <a:rPr b="0" lang="en-US" sz="2200" spc="-1" strike="noStrike">
                <a:solidFill>
                  <a:srgbClr val="ffffff"/>
                </a:solidFill>
                <a:latin typeface="Arial"/>
              </a:rPr>
              <a:t>Vacuum and Cryogenics, status hardware</a:t>
            </a:r>
            <a:endParaRPr b="0" lang="en-US" sz="2200" spc="-1" strike="noStrike">
              <a:latin typeface="Arial"/>
            </a:endParaRPr>
          </a:p>
        </p:txBody>
      </p:sp>
      <p:pic>
        <p:nvPicPr>
          <p:cNvPr id="137" name="" descr=""/>
          <p:cNvPicPr/>
          <p:nvPr/>
        </p:nvPicPr>
        <p:blipFill>
          <a:blip r:embed="rId1"/>
          <a:stretch/>
        </p:blipFill>
        <p:spPr>
          <a:xfrm>
            <a:off x="3870720" y="548640"/>
            <a:ext cx="6095520" cy="4571280"/>
          </a:xfrm>
          <a:prstGeom prst="rect">
            <a:avLst/>
          </a:prstGeom>
          <a:ln w="0">
            <a:noFill/>
          </a:ln>
        </p:spPr>
      </p:pic>
      <p:sp>
        <p:nvSpPr>
          <p:cNvPr id="138" name="PlaceHolder 2"/>
          <p:cNvSpPr>
            <a:spLocks noGrp="1"/>
          </p:cNvSpPr>
          <p:nvPr>
            <p:ph/>
          </p:nvPr>
        </p:nvSpPr>
        <p:spPr>
          <a:xfrm>
            <a:off x="91440" y="548640"/>
            <a:ext cx="3656880" cy="5119920"/>
          </a:xfrm>
          <a:prstGeom prst="rect">
            <a:avLst/>
          </a:prstGeom>
          <a:noFill/>
          <a:ln w="0">
            <a:noFill/>
          </a:ln>
        </p:spPr>
        <p:txBody>
          <a:bodyPr lIns="0" rIns="0" tIns="0" bIns="0" anchor="t">
            <a:normAutofit fontScale="91000"/>
          </a:bodyPr>
          <a:p>
            <a:pPr marL="155520" indent="-137160">
              <a:lnSpc>
                <a:spcPct val="100000"/>
              </a:lnSpc>
              <a:spcBef>
                <a:spcPts val="1573"/>
              </a:spcBef>
              <a:buClr>
                <a:srgbClr val="000000"/>
              </a:buClr>
              <a:buSzPct val="50000"/>
              <a:buFont typeface="Wingdings" charset="2"/>
              <a:buChar char=""/>
            </a:pPr>
            <a:r>
              <a:rPr b="0" lang="en-US" sz="1600" spc="-1" strike="noStrike">
                <a:latin typeface="Arial"/>
              </a:rPr>
              <a:t>Vacuum towers installed, beam pipes installed, roughing pump lines installed, bellows covered</a:t>
            </a:r>
            <a:endParaRPr b="0" lang="en-US" sz="16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PLC software designed (vacuum), cabinets for cabling being produced</a:t>
            </a:r>
            <a:endParaRPr b="0" lang="en-US" sz="16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Vacuum system:</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Adapter pieces for the large turbo’s arrive now/coming month</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Turbo’s then can be mounted permanently</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Cooling water system needs to be installed (planned, Kenny)</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Vacuum cabling – needs to be installed Q2 2024 – by ourselves, manpower needed</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Modification on roughing system:</a:t>
            </a:r>
            <a:endParaRPr b="0" lang="en-US" sz="1400" spc="-1" strike="noStrike">
              <a:latin typeface="Arial"/>
            </a:endParaRPr>
          </a:p>
          <a:p>
            <a:pPr lvl="2" marL="420480" indent="-146160">
              <a:lnSpc>
                <a:spcPct val="100000"/>
              </a:lnSpc>
              <a:buClr>
                <a:srgbClr val="000000"/>
              </a:buClr>
              <a:buSzPct val="50000"/>
              <a:buFont typeface="Wingdings" charset="2"/>
              <a:buChar char=""/>
            </a:pPr>
            <a:r>
              <a:rPr b="0" lang="en-US" sz="1200" spc="-1" strike="noStrike">
                <a:solidFill>
                  <a:srgbClr val="ff0000"/>
                </a:solidFill>
                <a:latin typeface="Arial"/>
              </a:rPr>
              <a:t>Underpressure valve needed on exhaust roughing pump- to prevent backflow through screw pump in case of power failure/mistakes.</a:t>
            </a:r>
            <a:endParaRPr b="0" lang="en-US" sz="1200" spc="-1" strike="noStrike">
              <a:latin typeface="Arial"/>
            </a:endParaRPr>
          </a:p>
          <a:p>
            <a:pPr lvl="2" marL="420480" indent="-146160">
              <a:lnSpc>
                <a:spcPct val="100000"/>
              </a:lnSpc>
              <a:buClr>
                <a:srgbClr val="000000"/>
              </a:buClr>
              <a:buSzPct val="50000"/>
              <a:buFont typeface="Wingdings" charset="2"/>
              <a:buChar char=""/>
            </a:pPr>
            <a:r>
              <a:rPr b="0" lang="en-US" sz="1200" spc="-1" strike="noStrike">
                <a:solidFill>
                  <a:srgbClr val="ff0000"/>
                </a:solidFill>
                <a:latin typeface="Arial"/>
              </a:rPr>
              <a:t>Procedure to evacuate slowly: I propose to just partly open the manual all-metal valves between screw pump and towers until pressure is below 50 mbar.</a:t>
            </a:r>
            <a:endParaRPr b="0" lang="en-US" sz="12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PLC system needs to be installed, Q2 2024. further discussions on PLC system: </a:t>
            </a:r>
            <a:r>
              <a:rPr b="0" lang="en-US" sz="1400" spc="-1" strike="noStrike">
                <a:solidFill>
                  <a:srgbClr val="ff0000"/>
                </a:solidFill>
                <a:latin typeface="Arial"/>
              </a:rPr>
              <a:t>Thomas Thuemmler</a:t>
            </a:r>
            <a:r>
              <a:rPr b="0" lang="en-US" sz="1400" spc="-1" strike="noStrike">
                <a:solidFill>
                  <a:srgbClr val="2a6099"/>
                </a:solidFill>
                <a:latin typeface="Arial"/>
              </a:rPr>
              <a:t> KIT (tomorrow, parallel session)</a:t>
            </a:r>
            <a:endParaRPr b="0" lang="en-US" sz="1400" spc="-1" strike="noStrike">
              <a:latin typeface="Arial"/>
            </a:endParaRPr>
          </a:p>
        </p:txBody>
      </p:sp>
      <p:sp>
        <p:nvSpPr>
          <p:cNvPr id="139" name=""/>
          <p:cNvSpPr/>
          <p:nvPr/>
        </p:nvSpPr>
        <p:spPr>
          <a:xfrm>
            <a:off x="4114800" y="5231520"/>
            <a:ext cx="576000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800" spc="-1" strike="noStrike">
                <a:solidFill>
                  <a:srgbClr val="000000"/>
                </a:solidFill>
                <a:latin typeface="Arial"/>
                <a:ea typeface="DejaVu Sans"/>
              </a:rPr>
              <a:t>The system in Maastricht, Nov. 2023</a:t>
            </a:r>
            <a:endParaRPr b="0" lang="en-US" sz="1800" spc="-1" strike="noStrike">
              <a:latin typeface="Arial"/>
            </a:endParaRPr>
          </a:p>
        </p:txBody>
      </p:sp>
      <p:sp>
        <p:nvSpPr>
          <p:cNvPr id="4" name="PlaceHolder 3"/>
          <p:cNvSpPr>
            <a:spLocks noGrp="1"/>
          </p:cNvSpPr>
          <p:nvPr>
            <p:ph type="ftr" idx="4"/>
          </p:nvPr>
        </p:nvSpPr>
        <p:spPr/>
        <p:txBody>
          <a:bodyPr/>
          <a:p>
            <a:r>
              <a:t>WP4 overview,  ETpathfinder workshop Jan 31, 2024</a:t>
            </a:r>
          </a:p>
        </p:txBody>
      </p:sp>
      <p:sp>
        <p:nvSpPr>
          <p:cNvPr id="5" name="PlaceHolder 4"/>
          <p:cNvSpPr>
            <a:spLocks noGrp="1"/>
          </p:cNvSpPr>
          <p:nvPr>
            <p:ph type="sldNum" idx="5"/>
          </p:nvPr>
        </p:nvSpPr>
        <p:spPr/>
        <p:txBody>
          <a:bodyPr/>
          <a:p>
            <a:fld id="{80A8BF48-8807-444E-BFEF-31FB75E97715}" type="slidenum">
              <a:t>3</a:t>
            </a:fld>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9720"/>
            <a:ext cx="9234720" cy="410760"/>
          </a:xfrm>
          <a:prstGeom prst="rect">
            <a:avLst/>
          </a:prstGeom>
          <a:noFill/>
          <a:ln w="0">
            <a:noFill/>
          </a:ln>
        </p:spPr>
        <p:txBody>
          <a:bodyPr lIns="0" rIns="0" tIns="0" bIns="0" anchor="ctr">
            <a:noAutofit/>
          </a:bodyPr>
          <a:p>
            <a:pPr algn="ctr">
              <a:lnSpc>
                <a:spcPct val="100000"/>
              </a:lnSpc>
              <a:buNone/>
            </a:pPr>
            <a:r>
              <a:rPr b="0" lang="en-US" sz="2200" spc="-1" strike="noStrike">
                <a:solidFill>
                  <a:srgbClr val="ffffff"/>
                </a:solidFill>
                <a:latin typeface="Arial"/>
              </a:rPr>
              <a:t>Status hardware, cryogenics system</a:t>
            </a:r>
            <a:endParaRPr b="0" lang="en-US" sz="2200" spc="-1" strike="noStrike">
              <a:latin typeface="Arial"/>
            </a:endParaRPr>
          </a:p>
        </p:txBody>
      </p:sp>
      <p:sp>
        <p:nvSpPr>
          <p:cNvPr id="141" name="PlaceHolder 2"/>
          <p:cNvSpPr>
            <a:spLocks noGrp="1"/>
          </p:cNvSpPr>
          <p:nvPr>
            <p:ph/>
          </p:nvPr>
        </p:nvSpPr>
        <p:spPr>
          <a:xfrm>
            <a:off x="274320" y="640080"/>
            <a:ext cx="4595400" cy="4486680"/>
          </a:xfrm>
          <a:prstGeom prst="rect">
            <a:avLst/>
          </a:prstGeom>
          <a:noFill/>
          <a:ln w="0">
            <a:noFill/>
          </a:ln>
        </p:spPr>
        <p:txBody>
          <a:bodyPr lIns="0" rIns="0" tIns="0" bIns="0" anchor="t">
            <a:normAutofit/>
          </a:bodyPr>
          <a:p>
            <a:pPr marL="155520" indent="-137160">
              <a:lnSpc>
                <a:spcPct val="100000"/>
              </a:lnSpc>
              <a:spcBef>
                <a:spcPts val="1573"/>
              </a:spcBef>
              <a:buClr>
                <a:srgbClr val="000000"/>
              </a:buClr>
              <a:buSzPct val="50000"/>
              <a:buFont typeface="Wingdings" charset="2"/>
              <a:buChar char=""/>
            </a:pPr>
            <a:r>
              <a:rPr b="0" lang="en-US" sz="1600" spc="-1" strike="noStrike">
                <a:latin typeface="Arial"/>
              </a:rPr>
              <a:t>LN2 system demaco installed and tested</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Leaking connections to towers repaired nov 2023</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With current system we can cool down to LN2 temperatures, but to operate at continuous flow to limit noise, a phase separator is needed.</a:t>
            </a:r>
            <a:endParaRPr b="0" lang="en-US" sz="14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LN2 shields, floating shields, inner shields have been produced and delivered</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For operation at 123 K, </a:t>
            </a:r>
            <a:r>
              <a:rPr b="0" lang="en-US" sz="1400" spc="-1" strike="noStrike">
                <a:solidFill>
                  <a:srgbClr val="ff0000"/>
                </a:solidFill>
                <a:latin typeface="Arial"/>
              </a:rPr>
              <a:t>we need to coat</a:t>
            </a:r>
            <a:r>
              <a:rPr b="0" lang="en-US" sz="1400" spc="-1" strike="noStrike">
                <a:solidFill>
                  <a:srgbClr val="2a6099"/>
                </a:solidFill>
                <a:latin typeface="Arial"/>
              </a:rPr>
              <a:t> some parts of these shields black. For operation at 10K that is not necessary since we will have a powerful cooler on the inner shield.</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We </a:t>
            </a:r>
            <a:r>
              <a:rPr b="0" lang="en-US" sz="1400" spc="-1" strike="noStrike">
                <a:solidFill>
                  <a:srgbClr val="ff0000"/>
                </a:solidFill>
                <a:latin typeface="Arial"/>
              </a:rPr>
              <a:t>need baffles</a:t>
            </a:r>
            <a:r>
              <a:rPr b="0" lang="en-US" sz="1400" spc="-1" strike="noStrike">
                <a:solidFill>
                  <a:srgbClr val="2a6099"/>
                </a:solidFill>
                <a:latin typeface="Arial"/>
              </a:rPr>
              <a:t> around the mirrors, also for stray light but definitely for cooling the mirrors down</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We need baffles inside the pipes of the shields around the beams. (further discussions tomorrow parallel session)</a:t>
            </a:r>
            <a:endParaRPr b="0" lang="en-US" sz="1400" spc="-1" strike="noStrike">
              <a:latin typeface="Arial"/>
            </a:endParaRPr>
          </a:p>
          <a:p>
            <a:pPr>
              <a:lnSpc>
                <a:spcPct val="100000"/>
              </a:lnSpc>
              <a:spcBef>
                <a:spcPts val="1417"/>
              </a:spcBef>
              <a:buNone/>
            </a:pPr>
            <a:endParaRPr b="0" lang="en-US" sz="1400" spc="-1" strike="noStrike">
              <a:latin typeface="Arial"/>
            </a:endParaRPr>
          </a:p>
        </p:txBody>
      </p:sp>
      <p:pic>
        <p:nvPicPr>
          <p:cNvPr id="142" name="" descr=""/>
          <p:cNvPicPr/>
          <p:nvPr/>
        </p:nvPicPr>
        <p:blipFill>
          <a:blip r:embed="rId1"/>
          <a:srcRect l="0" t="8070" r="6" b="0"/>
          <a:stretch/>
        </p:blipFill>
        <p:spPr>
          <a:xfrm>
            <a:off x="5428080" y="541800"/>
            <a:ext cx="4595040" cy="2569320"/>
          </a:xfrm>
          <a:prstGeom prst="rect">
            <a:avLst/>
          </a:prstGeom>
          <a:ln w="0">
            <a:noFill/>
          </a:ln>
        </p:spPr>
      </p:pic>
      <p:pic>
        <p:nvPicPr>
          <p:cNvPr id="143" name="" descr=""/>
          <p:cNvPicPr/>
          <p:nvPr/>
        </p:nvPicPr>
        <p:blipFill>
          <a:blip r:embed="rId2"/>
          <a:srcRect l="-787" t="7785" r="0" b="0"/>
          <a:stretch/>
        </p:blipFill>
        <p:spPr>
          <a:xfrm>
            <a:off x="5428080" y="3111840"/>
            <a:ext cx="4651560" cy="2559600"/>
          </a:xfrm>
          <a:prstGeom prst="rect">
            <a:avLst/>
          </a:prstGeom>
          <a:ln w="0">
            <a:noFill/>
          </a:ln>
        </p:spPr>
      </p:pic>
      <p:sp>
        <p:nvSpPr>
          <p:cNvPr id="144" name=""/>
          <p:cNvSpPr/>
          <p:nvPr/>
        </p:nvSpPr>
        <p:spPr>
          <a:xfrm>
            <a:off x="290880" y="4402800"/>
            <a:ext cx="5358960" cy="1268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US" sz="1300" spc="-1" strike="noStrike">
                <a:solidFill>
                  <a:srgbClr val="666666"/>
                </a:solidFill>
                <a:latin typeface="Arial"/>
                <a:ea typeface="DejaVu Sans"/>
              </a:rPr>
              <a:t>Left: cooling by radiation with the LN2 system. New calculations were necessary since we do not have Al-6063, but Al-6082 for the LN2 shield and vessel, limiting conductivity. Top: cooldown curves when the inside of the 80-K shield and the outside and inside of the 40K-shield are coated black. Bottom: only the baffles are coated black. It takes resp. 4 days or 1 month to reach 123 K for the mirror.</a:t>
            </a:r>
            <a:endParaRPr b="0" lang="en-US" sz="1300" spc="-1" strike="noStrike">
              <a:latin typeface="Arial"/>
            </a:endParaRPr>
          </a:p>
        </p:txBody>
      </p:sp>
      <p:sp>
        <p:nvSpPr>
          <p:cNvPr id="4" name="PlaceHolder 3"/>
          <p:cNvSpPr>
            <a:spLocks noGrp="1"/>
          </p:cNvSpPr>
          <p:nvPr>
            <p:ph type="ftr" idx="4"/>
          </p:nvPr>
        </p:nvSpPr>
        <p:spPr/>
        <p:txBody>
          <a:bodyPr/>
          <a:p>
            <a:r>
              <a:t>WP4 overview,  ETpathfinder workshop Jan 31, 2024</a:t>
            </a:r>
          </a:p>
        </p:txBody>
      </p:sp>
      <p:sp>
        <p:nvSpPr>
          <p:cNvPr id="5" name="PlaceHolder 4"/>
          <p:cNvSpPr>
            <a:spLocks noGrp="1"/>
          </p:cNvSpPr>
          <p:nvPr>
            <p:ph type="sldNum" idx="5"/>
          </p:nvPr>
        </p:nvSpPr>
        <p:spPr/>
        <p:txBody>
          <a:bodyPr/>
          <a:p>
            <a:fld id="{5C95C76D-FEF2-463A-8839-F7E57AE720E6}" type="slidenum">
              <a:t>4</a:t>
            </a:fld>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5" name="" descr=""/>
          <p:cNvPicPr/>
          <p:nvPr/>
        </p:nvPicPr>
        <p:blipFill>
          <a:blip r:embed="rId1"/>
          <a:stretch/>
        </p:blipFill>
        <p:spPr>
          <a:xfrm>
            <a:off x="5100480" y="1258920"/>
            <a:ext cx="4595400" cy="3249000"/>
          </a:xfrm>
          <a:prstGeom prst="rect">
            <a:avLst/>
          </a:prstGeom>
          <a:ln w="0">
            <a:noFill/>
          </a:ln>
        </p:spPr>
      </p:pic>
      <p:sp>
        <p:nvSpPr>
          <p:cNvPr id="146" name="PlaceHolder 1"/>
          <p:cNvSpPr>
            <a:spLocks noGrp="1"/>
          </p:cNvSpPr>
          <p:nvPr>
            <p:ph type="title"/>
          </p:nvPr>
        </p:nvSpPr>
        <p:spPr>
          <a:xfrm>
            <a:off x="457200" y="9720"/>
            <a:ext cx="9234720" cy="410760"/>
          </a:xfrm>
          <a:prstGeom prst="rect">
            <a:avLst/>
          </a:prstGeom>
          <a:noFill/>
          <a:ln w="0">
            <a:noFill/>
          </a:ln>
        </p:spPr>
        <p:txBody>
          <a:bodyPr lIns="0" rIns="0" tIns="0" bIns="0" anchor="ctr">
            <a:noAutofit/>
          </a:bodyPr>
          <a:p>
            <a:pPr algn="ctr">
              <a:lnSpc>
                <a:spcPct val="100000"/>
              </a:lnSpc>
              <a:buNone/>
            </a:pPr>
            <a:r>
              <a:rPr b="0" lang="en-US" sz="2200" spc="-1" strike="noStrike">
                <a:solidFill>
                  <a:srgbClr val="ffffff"/>
                </a:solidFill>
                <a:latin typeface="Arial"/>
              </a:rPr>
              <a:t>Status hardware, thermal shields - baffles</a:t>
            </a:r>
            <a:endParaRPr b="0" lang="en-US" sz="2200" spc="-1" strike="noStrike">
              <a:latin typeface="Arial"/>
            </a:endParaRPr>
          </a:p>
        </p:txBody>
      </p:sp>
      <p:sp>
        <p:nvSpPr>
          <p:cNvPr id="147" name="PlaceHolder 2"/>
          <p:cNvSpPr>
            <a:spLocks noGrp="1"/>
          </p:cNvSpPr>
          <p:nvPr>
            <p:ph/>
          </p:nvPr>
        </p:nvSpPr>
        <p:spPr>
          <a:xfrm>
            <a:off x="274320" y="640080"/>
            <a:ext cx="2833920" cy="4845600"/>
          </a:xfrm>
          <a:prstGeom prst="rect">
            <a:avLst/>
          </a:prstGeom>
          <a:noFill/>
          <a:ln w="0">
            <a:noFill/>
          </a:ln>
        </p:spPr>
        <p:txBody>
          <a:bodyPr lIns="0" rIns="0" tIns="0" bIns="0" anchor="t">
            <a:normAutofit fontScale="95000"/>
          </a:bodyPr>
          <a:p>
            <a:pPr marL="155520" indent="-137160">
              <a:lnSpc>
                <a:spcPct val="100000"/>
              </a:lnSpc>
              <a:spcBef>
                <a:spcPts val="1573"/>
              </a:spcBef>
              <a:buClr>
                <a:srgbClr val="000000"/>
              </a:buClr>
              <a:buSzPct val="50000"/>
              <a:buFont typeface="Wingdings" charset="2"/>
              <a:buChar char=""/>
            </a:pPr>
            <a:r>
              <a:rPr b="0" lang="en-US" sz="1600" spc="-1" strike="noStrike">
                <a:latin typeface="Arial"/>
              </a:rPr>
              <a:t>Baffles needed: around the mirrors (4 per tower), inside the inner shield (4 per tower), LN2 shield (4 per tower) guide tubes and optionally inside the floating shield guide tubes (4 per tower)</a:t>
            </a:r>
            <a:endParaRPr b="0" lang="en-US" sz="16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Diameters of these thermal shield guide tubes: 80 mm, 100mm, 120 mm. At the ends there is a thread on the inside of the tube so one can screw in a cone or a disk.</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For scattered light reduction I would prefer a 45-deg cone maybe with serrated rim, but maybe that is not crucial. If we have good baffles on the safety frame around the mirror, then they may already limit the scattered light 100 percent. </a:t>
            </a:r>
            <a:endParaRPr b="0" lang="en-US" sz="1400" spc="-1" strike="noStrike">
              <a:latin typeface="Arial"/>
            </a:endParaRPr>
          </a:p>
        </p:txBody>
      </p:sp>
      <p:pic>
        <p:nvPicPr>
          <p:cNvPr id="148" name="" descr=""/>
          <p:cNvPicPr/>
          <p:nvPr/>
        </p:nvPicPr>
        <p:blipFill>
          <a:blip r:embed="rId2"/>
          <a:stretch/>
        </p:blipFill>
        <p:spPr>
          <a:xfrm>
            <a:off x="5100120" y="1258560"/>
            <a:ext cx="4595400" cy="3249000"/>
          </a:xfrm>
          <a:prstGeom prst="rect">
            <a:avLst/>
          </a:prstGeom>
          <a:ln w="0">
            <a:noFill/>
          </a:ln>
        </p:spPr>
      </p:pic>
      <p:sp>
        <p:nvSpPr>
          <p:cNvPr id="149" name=""/>
          <p:cNvSpPr/>
          <p:nvPr/>
        </p:nvSpPr>
        <p:spPr>
          <a:xfrm>
            <a:off x="5483880" y="2322360"/>
            <a:ext cx="90720" cy="365040"/>
          </a:xfrm>
          <a:prstGeom prst="ellipse">
            <a:avLst/>
          </a:prstGeom>
          <a:noFill/>
          <a:ln w="18360">
            <a:solidFill>
              <a:srgbClr val="000000"/>
            </a:solidFill>
            <a:round/>
          </a:ln>
        </p:spPr>
        <p:style>
          <a:lnRef idx="0"/>
          <a:fillRef idx="0"/>
          <a:effectRef idx="0"/>
          <a:fontRef idx="minor"/>
        </p:style>
      </p:sp>
      <p:sp>
        <p:nvSpPr>
          <p:cNvPr id="150" name=""/>
          <p:cNvSpPr/>
          <p:nvPr/>
        </p:nvSpPr>
        <p:spPr>
          <a:xfrm>
            <a:off x="5808240" y="2394720"/>
            <a:ext cx="90720" cy="365040"/>
          </a:xfrm>
          <a:prstGeom prst="ellipse">
            <a:avLst/>
          </a:prstGeom>
          <a:noFill/>
          <a:ln w="18360">
            <a:solidFill>
              <a:srgbClr val="000000"/>
            </a:solidFill>
            <a:round/>
          </a:ln>
        </p:spPr>
        <p:style>
          <a:lnRef idx="0"/>
          <a:fillRef idx="0"/>
          <a:effectRef idx="0"/>
          <a:fontRef idx="minor"/>
        </p:style>
      </p:sp>
      <p:sp>
        <p:nvSpPr>
          <p:cNvPr id="151" name=""/>
          <p:cNvSpPr/>
          <p:nvPr/>
        </p:nvSpPr>
        <p:spPr>
          <a:xfrm>
            <a:off x="7248600" y="2719080"/>
            <a:ext cx="90720" cy="365040"/>
          </a:xfrm>
          <a:prstGeom prst="ellipse">
            <a:avLst/>
          </a:prstGeom>
          <a:noFill/>
          <a:ln w="18360">
            <a:solidFill>
              <a:srgbClr val="000000"/>
            </a:solidFill>
            <a:round/>
          </a:ln>
        </p:spPr>
        <p:style>
          <a:lnRef idx="0"/>
          <a:fillRef idx="0"/>
          <a:effectRef idx="0"/>
          <a:fontRef idx="minor"/>
        </p:style>
      </p:sp>
      <p:sp>
        <p:nvSpPr>
          <p:cNvPr id="152" name=""/>
          <p:cNvSpPr/>
          <p:nvPr/>
        </p:nvSpPr>
        <p:spPr>
          <a:xfrm>
            <a:off x="7104960" y="2683440"/>
            <a:ext cx="90720" cy="365040"/>
          </a:xfrm>
          <a:prstGeom prst="ellipse">
            <a:avLst/>
          </a:prstGeom>
          <a:noFill/>
          <a:ln w="18360">
            <a:solidFill>
              <a:srgbClr val="000000"/>
            </a:solidFill>
            <a:round/>
          </a:ln>
        </p:spPr>
        <p:style>
          <a:lnRef idx="0"/>
          <a:fillRef idx="0"/>
          <a:effectRef idx="0"/>
          <a:fontRef idx="minor"/>
        </p:style>
      </p:sp>
      <p:sp>
        <p:nvSpPr>
          <p:cNvPr id="153" name=""/>
          <p:cNvSpPr/>
          <p:nvPr/>
        </p:nvSpPr>
        <p:spPr>
          <a:xfrm>
            <a:off x="5304240" y="2286720"/>
            <a:ext cx="90720" cy="365040"/>
          </a:xfrm>
          <a:prstGeom prst="ellipse">
            <a:avLst/>
          </a:prstGeom>
          <a:noFill/>
          <a:ln w="18360">
            <a:solidFill>
              <a:srgbClr val="000000"/>
            </a:solidFill>
            <a:round/>
          </a:ln>
        </p:spPr>
        <p:style>
          <a:lnRef idx="0"/>
          <a:fillRef idx="0"/>
          <a:effectRef idx="0"/>
          <a:fontRef idx="minor"/>
        </p:style>
      </p:sp>
      <p:pic>
        <p:nvPicPr>
          <p:cNvPr id="154" name="" descr=""/>
          <p:cNvPicPr/>
          <p:nvPr/>
        </p:nvPicPr>
        <p:blipFill>
          <a:blip r:embed="rId3"/>
          <a:srcRect l="39206" t="0" r="38998" b="-6717"/>
          <a:stretch/>
        </p:blipFill>
        <p:spPr>
          <a:xfrm>
            <a:off x="3269520" y="493200"/>
            <a:ext cx="2193480" cy="4972680"/>
          </a:xfrm>
          <a:prstGeom prst="rect">
            <a:avLst/>
          </a:prstGeom>
          <a:ln w="0">
            <a:noFill/>
          </a:ln>
        </p:spPr>
      </p:pic>
      <p:sp>
        <p:nvSpPr>
          <p:cNvPr id="155" name=""/>
          <p:cNvSpPr/>
          <p:nvPr/>
        </p:nvSpPr>
        <p:spPr>
          <a:xfrm>
            <a:off x="4754880" y="4937760"/>
            <a:ext cx="3016800" cy="54108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buNone/>
            </a:pPr>
            <a:r>
              <a:rPr b="0" lang="en-US" sz="1600" spc="-1" strike="noStrike">
                <a:solidFill>
                  <a:srgbClr val="000000"/>
                </a:solidFill>
                <a:latin typeface="Arial"/>
                <a:ea typeface="DejaVu Sans"/>
              </a:rPr>
              <a:t>Payload design allows for mounting baffles around mirror</a:t>
            </a:r>
            <a:endParaRPr b="0" lang="en-US" sz="1600" spc="-1" strike="noStrike">
              <a:latin typeface="Arial"/>
            </a:endParaRPr>
          </a:p>
        </p:txBody>
      </p:sp>
      <p:sp>
        <p:nvSpPr>
          <p:cNvPr id="156" name=""/>
          <p:cNvSpPr/>
          <p:nvPr/>
        </p:nvSpPr>
        <p:spPr>
          <a:xfrm flipH="1" flipV="1">
            <a:off x="4297680" y="4846320"/>
            <a:ext cx="457200" cy="365760"/>
          </a:xfrm>
          <a:prstGeom prst="line">
            <a:avLst/>
          </a:prstGeom>
          <a:ln w="18360">
            <a:solidFill>
              <a:srgbClr val="000000"/>
            </a:solidFill>
            <a:round/>
            <a:tailEnd len="med" type="triangle" w="med"/>
          </a:ln>
        </p:spPr>
        <p:style>
          <a:lnRef idx="0"/>
          <a:fillRef idx="0"/>
          <a:effectRef idx="0"/>
          <a:fontRef idx="minor"/>
        </p:style>
      </p:sp>
      <p:sp>
        <p:nvSpPr>
          <p:cNvPr id="4" name="PlaceHolder 3"/>
          <p:cNvSpPr>
            <a:spLocks noGrp="1"/>
          </p:cNvSpPr>
          <p:nvPr>
            <p:ph type="ftr" idx="4"/>
          </p:nvPr>
        </p:nvSpPr>
        <p:spPr/>
        <p:txBody>
          <a:bodyPr/>
          <a:p>
            <a:r>
              <a:t>WP4 overview,  ETpathfinder workshop Jan 31, 2024</a:t>
            </a:r>
          </a:p>
        </p:txBody>
      </p:sp>
      <p:sp>
        <p:nvSpPr>
          <p:cNvPr id="5" name="PlaceHolder 4"/>
          <p:cNvSpPr>
            <a:spLocks noGrp="1"/>
          </p:cNvSpPr>
          <p:nvPr>
            <p:ph type="sldNum" idx="5"/>
          </p:nvPr>
        </p:nvSpPr>
        <p:spPr/>
        <p:txBody>
          <a:bodyPr/>
          <a:p>
            <a:fld id="{B184AD70-D73B-4F98-97A3-A43864FE04CF}" type="slidenum">
              <a:t>5</a:t>
            </a:fld>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9720"/>
            <a:ext cx="9234720" cy="410760"/>
          </a:xfrm>
          <a:prstGeom prst="rect">
            <a:avLst/>
          </a:prstGeom>
          <a:noFill/>
          <a:ln w="0">
            <a:noFill/>
          </a:ln>
        </p:spPr>
        <p:txBody>
          <a:bodyPr lIns="0" rIns="0" tIns="0" bIns="0" anchor="ctr">
            <a:noAutofit/>
          </a:bodyPr>
          <a:p>
            <a:pPr algn="ctr">
              <a:lnSpc>
                <a:spcPct val="100000"/>
              </a:lnSpc>
              <a:buNone/>
            </a:pPr>
            <a:r>
              <a:rPr b="0" lang="en-US" sz="2200" spc="-1" strike="noStrike">
                <a:solidFill>
                  <a:srgbClr val="ffffff"/>
                </a:solidFill>
                <a:latin typeface="Arial"/>
              </a:rPr>
              <a:t>Status hardware, LN2 vessels</a:t>
            </a:r>
            <a:endParaRPr b="0" lang="en-US" sz="2200" spc="-1" strike="noStrike">
              <a:latin typeface="Arial"/>
            </a:endParaRPr>
          </a:p>
        </p:txBody>
      </p:sp>
      <p:sp>
        <p:nvSpPr>
          <p:cNvPr id="158" name="PlaceHolder 2"/>
          <p:cNvSpPr>
            <a:spLocks noGrp="1"/>
          </p:cNvSpPr>
          <p:nvPr>
            <p:ph/>
          </p:nvPr>
        </p:nvSpPr>
        <p:spPr>
          <a:xfrm>
            <a:off x="274320" y="640080"/>
            <a:ext cx="3565440" cy="4754160"/>
          </a:xfrm>
          <a:prstGeom prst="rect">
            <a:avLst/>
          </a:prstGeom>
          <a:noFill/>
          <a:ln w="0">
            <a:noFill/>
          </a:ln>
        </p:spPr>
        <p:txBody>
          <a:bodyPr lIns="0" rIns="0" tIns="0" bIns="0" anchor="t">
            <a:normAutofit fontScale="89000"/>
          </a:bodyPr>
          <a:p>
            <a:pPr marL="155520" indent="-137160">
              <a:lnSpc>
                <a:spcPct val="100000"/>
              </a:lnSpc>
              <a:spcBef>
                <a:spcPts val="1573"/>
              </a:spcBef>
              <a:buClr>
                <a:srgbClr val="000000"/>
              </a:buClr>
              <a:buSzPct val="50000"/>
              <a:buFont typeface="Wingdings" charset="2"/>
              <a:buChar char=""/>
            </a:pPr>
            <a:r>
              <a:rPr b="0" lang="en-US" sz="1600" spc="-1" strike="noStrike">
                <a:latin typeface="Arial"/>
              </a:rPr>
              <a:t>Demaco tender: redesign of connection between the LN2 supply system and the vessels cooling the shields/the sorption coolers was needed.</a:t>
            </a:r>
            <a:endParaRPr b="0" lang="en-US" sz="16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Vessels will be/are being produced at Nikhef</a:t>
            </a:r>
            <a:endParaRPr b="0" lang="en-US" sz="16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 </a:t>
            </a:r>
            <a:r>
              <a:rPr b="0" lang="en-US" sz="1600" spc="-1" strike="noStrike">
                <a:latin typeface="Arial"/>
              </a:rPr>
              <a:t>Redesign top part and interface with Demaco by  Barcelona (</a:t>
            </a:r>
            <a:r>
              <a:rPr b="0" lang="en-US" sz="1600" spc="-1" strike="noStrike">
                <a:solidFill>
                  <a:srgbClr val="ff0000"/>
                </a:solidFill>
                <a:latin typeface="Arial"/>
              </a:rPr>
              <a:t>Rafael Garcia, tomorrow</a:t>
            </a:r>
            <a:r>
              <a:rPr b="0" lang="en-US" sz="1600" spc="-1" strike="noStrike">
                <a:latin typeface="Arial"/>
              </a:rPr>
              <a:t>)</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2 exhaust tubes 63mm diameter; need to go towards a 100-mm diameter single tube. </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Connection of SS part to LN2 aluminum vessel – make an interface in Al as part of the top lid</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2 new flanges for level sensors</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presentations/discussions of redesign tomorrow (Rafael Garcia) parallel session</a:t>
            </a:r>
            <a:endParaRPr b="0" lang="en-US" sz="14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Vessels/interface with Demaco flange need to be produced to proceed with the cryogenic program; we want to install in Twente Q3 2024.</a:t>
            </a:r>
            <a:endParaRPr b="0" lang="en-US" sz="1600" spc="-1" strike="noStrike">
              <a:latin typeface="Arial"/>
            </a:endParaRPr>
          </a:p>
          <a:p>
            <a:pPr>
              <a:lnSpc>
                <a:spcPct val="100000"/>
              </a:lnSpc>
              <a:spcBef>
                <a:spcPts val="1417"/>
              </a:spcBef>
              <a:buNone/>
            </a:pPr>
            <a:endParaRPr b="0" lang="en-US" sz="1400" spc="-1" strike="noStrike">
              <a:latin typeface="Arial"/>
            </a:endParaRPr>
          </a:p>
        </p:txBody>
      </p:sp>
      <p:pic>
        <p:nvPicPr>
          <p:cNvPr id="159" name="" descr=""/>
          <p:cNvPicPr/>
          <p:nvPr/>
        </p:nvPicPr>
        <p:blipFill>
          <a:blip r:embed="rId1"/>
          <a:stretch/>
        </p:blipFill>
        <p:spPr>
          <a:xfrm>
            <a:off x="4454280" y="569520"/>
            <a:ext cx="5054760" cy="3636000"/>
          </a:xfrm>
          <a:prstGeom prst="rect">
            <a:avLst/>
          </a:prstGeom>
          <a:ln w="0">
            <a:noFill/>
          </a:ln>
        </p:spPr>
      </p:pic>
      <p:grpSp>
        <p:nvGrpSpPr>
          <p:cNvPr id="160" name=""/>
          <p:cNvGrpSpPr/>
          <p:nvPr/>
        </p:nvGrpSpPr>
        <p:grpSpPr>
          <a:xfrm>
            <a:off x="5267520" y="2560320"/>
            <a:ext cx="2376720" cy="1279440"/>
            <a:chOff x="5267520" y="2560320"/>
            <a:chExt cx="2376720" cy="1279440"/>
          </a:xfrm>
        </p:grpSpPr>
        <p:sp>
          <p:nvSpPr>
            <p:cNvPr id="161" name=""/>
            <p:cNvSpPr/>
            <p:nvPr/>
          </p:nvSpPr>
          <p:spPr>
            <a:xfrm>
              <a:off x="5267520" y="2749320"/>
              <a:ext cx="2376720" cy="7246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500" spc="-1" strike="noStrike">
                  <a:solidFill>
                    <a:srgbClr val="000000"/>
                  </a:solidFill>
                  <a:latin typeface="Arial"/>
                  <a:ea typeface="DejaVu Sans"/>
                </a:rPr>
                <a:t>Being machined, ribs in bottom part need space for new level sensors</a:t>
              </a:r>
              <a:endParaRPr b="0" lang="en-US" sz="1500" spc="-1" strike="noStrike">
                <a:latin typeface="Arial"/>
              </a:endParaRPr>
            </a:p>
          </p:txBody>
        </p:sp>
        <p:sp>
          <p:nvSpPr>
            <p:cNvPr id="162" name=""/>
            <p:cNvSpPr/>
            <p:nvPr/>
          </p:nvSpPr>
          <p:spPr>
            <a:xfrm>
              <a:off x="5267520" y="2560320"/>
              <a:ext cx="2321280" cy="1279440"/>
            </a:xfrm>
            <a:prstGeom prst="rect">
              <a:avLst/>
            </a:prstGeom>
            <a:noFill/>
            <a:ln w="18360">
              <a:solidFill>
                <a:srgbClr val="000000"/>
              </a:solidFill>
              <a:round/>
            </a:ln>
          </p:spPr>
          <p:style>
            <a:lnRef idx="0"/>
            <a:fillRef idx="0"/>
            <a:effectRef idx="0"/>
            <a:fontRef idx="minor"/>
          </p:style>
        </p:sp>
      </p:grpSp>
      <p:sp>
        <p:nvSpPr>
          <p:cNvPr id="163" name=""/>
          <p:cNvSpPr/>
          <p:nvPr/>
        </p:nvSpPr>
        <p:spPr>
          <a:xfrm>
            <a:off x="5212080" y="1476360"/>
            <a:ext cx="4388400" cy="1148040"/>
          </a:xfrm>
          <a:prstGeom prst="rect">
            <a:avLst/>
          </a:prstGeom>
          <a:solidFill>
            <a:srgbClr val="ffffd7">
              <a:alpha val="30000"/>
            </a:srgbClr>
          </a:solidFill>
          <a:ln w="0">
            <a:solidFill>
              <a:srgbClr val="000000"/>
            </a:solidFill>
          </a:ln>
        </p:spPr>
        <p:style>
          <a:lnRef idx="0"/>
          <a:fillRef idx="0"/>
          <a:effectRef idx="0"/>
          <a:fontRef idx="minor"/>
        </p:style>
        <p:txBody>
          <a:bodyPr lIns="90000" rIns="90000" tIns="45000" bIns="45000" anchor="t">
            <a:noAutofit/>
          </a:bodyPr>
          <a:p>
            <a:pPr>
              <a:lnSpc>
                <a:spcPct val="100000"/>
              </a:lnSpc>
              <a:buNone/>
            </a:pPr>
            <a:r>
              <a:rPr b="0" lang="en-US" sz="1500" spc="-1" strike="noStrike">
                <a:solidFill>
                  <a:srgbClr val="000000"/>
                </a:solidFill>
                <a:latin typeface="Arial"/>
                <a:ea typeface="DejaVu Sans"/>
              </a:rPr>
              <a:t>Being designed. Care for threading of bolts in Al parts, differences in thermal expansion, turbulence, etc</a:t>
            </a:r>
            <a:endParaRPr b="0" lang="en-US" sz="1500" spc="-1" strike="noStrike">
              <a:latin typeface="Arial"/>
            </a:endParaRPr>
          </a:p>
        </p:txBody>
      </p:sp>
      <p:grpSp>
        <p:nvGrpSpPr>
          <p:cNvPr id="164" name=""/>
          <p:cNvGrpSpPr/>
          <p:nvPr/>
        </p:nvGrpSpPr>
        <p:grpSpPr>
          <a:xfrm>
            <a:off x="0" y="0"/>
            <a:ext cx="0" cy="0"/>
            <a:chOff x="0" y="0"/>
            <a:chExt cx="0" cy="0"/>
          </a:xfrm>
        </p:grpSpPr>
      </p:grpSp>
      <p:grpSp>
        <p:nvGrpSpPr>
          <p:cNvPr id="165" name=""/>
          <p:cNvGrpSpPr/>
          <p:nvPr/>
        </p:nvGrpSpPr>
        <p:grpSpPr>
          <a:xfrm>
            <a:off x="0" y="0"/>
            <a:ext cx="0" cy="0"/>
            <a:chOff x="0" y="0"/>
            <a:chExt cx="0" cy="0"/>
          </a:xfrm>
        </p:grpSpPr>
      </p:grpSp>
      <p:grpSp>
        <p:nvGrpSpPr>
          <p:cNvPr id="166" name=""/>
          <p:cNvGrpSpPr/>
          <p:nvPr/>
        </p:nvGrpSpPr>
        <p:grpSpPr>
          <a:xfrm>
            <a:off x="4879440" y="2302560"/>
            <a:ext cx="4264560" cy="3183480"/>
            <a:chOff x="4879440" y="2302560"/>
            <a:chExt cx="4264560" cy="3183480"/>
          </a:xfrm>
        </p:grpSpPr>
        <p:sp>
          <p:nvSpPr>
            <p:cNvPr id="167" name=""/>
            <p:cNvSpPr/>
            <p:nvPr/>
          </p:nvSpPr>
          <p:spPr>
            <a:xfrm>
              <a:off x="4879440" y="4388760"/>
              <a:ext cx="3884760" cy="1097280"/>
            </a:xfrm>
            <a:prstGeom prst="rect">
              <a:avLst/>
            </a:prstGeom>
            <a:noFill/>
            <a:ln w="18360">
              <a:solidFill>
                <a:srgbClr val="000000"/>
              </a:solidFill>
              <a:round/>
            </a:ln>
          </p:spPr>
          <p:style>
            <a:lnRef idx="0"/>
            <a:fillRef idx="0"/>
            <a:effectRef idx="0"/>
            <a:fontRef idx="minor"/>
          </p:style>
          <p:txBody>
            <a:bodyPr lIns="99000" rIns="99000" tIns="54000" bIns="54000" anchor="t">
              <a:noAutofit/>
            </a:bodyPr>
            <a:p>
              <a:pPr>
                <a:lnSpc>
                  <a:spcPct val="100000"/>
                </a:lnSpc>
                <a:buNone/>
              </a:pPr>
              <a:r>
                <a:rPr b="0" lang="en-US" sz="1600" spc="-1" strike="noStrike">
                  <a:solidFill>
                    <a:srgbClr val="000000"/>
                  </a:solidFill>
                  <a:latin typeface="Arial"/>
                  <a:ea typeface="DejaVu Sans"/>
                </a:rPr>
                <a:t>Support frame for Twente test tower is missing. Either duplicate or produce a cheaper frame with the same interface between vessel, lines and tower.</a:t>
              </a:r>
              <a:endParaRPr b="0" lang="en-US" sz="1600" spc="-1" strike="noStrike">
                <a:latin typeface="Arial"/>
              </a:endParaRPr>
            </a:p>
          </p:txBody>
        </p:sp>
        <p:sp>
          <p:nvSpPr>
            <p:cNvPr id="168" name=""/>
            <p:cNvSpPr/>
            <p:nvPr/>
          </p:nvSpPr>
          <p:spPr>
            <a:xfrm flipV="1">
              <a:off x="8101440" y="2302560"/>
              <a:ext cx="1042560" cy="2086200"/>
            </a:xfrm>
            <a:prstGeom prst="line">
              <a:avLst/>
            </a:prstGeom>
            <a:ln w="18360">
              <a:solidFill>
                <a:srgbClr val="000000"/>
              </a:solidFill>
              <a:round/>
              <a:tailEnd len="med" type="triangle" w="med"/>
            </a:ln>
          </p:spPr>
          <p:style>
            <a:lnRef idx="0"/>
            <a:fillRef idx="0"/>
            <a:effectRef idx="0"/>
            <a:fontRef idx="minor"/>
          </p:style>
        </p:sp>
      </p:grpSp>
      <p:sp>
        <p:nvSpPr>
          <p:cNvPr id="4" name="PlaceHolder 3"/>
          <p:cNvSpPr>
            <a:spLocks noGrp="1"/>
          </p:cNvSpPr>
          <p:nvPr>
            <p:ph type="ftr" idx="4"/>
          </p:nvPr>
        </p:nvSpPr>
        <p:spPr/>
        <p:txBody>
          <a:bodyPr/>
          <a:p>
            <a:r>
              <a:t>WP4 overview,  ETpathfinder workshop Jan 31, 2024</a:t>
            </a:r>
          </a:p>
        </p:txBody>
      </p:sp>
      <p:sp>
        <p:nvSpPr>
          <p:cNvPr id="5" name="PlaceHolder 4"/>
          <p:cNvSpPr>
            <a:spLocks noGrp="1"/>
          </p:cNvSpPr>
          <p:nvPr>
            <p:ph type="sldNum" idx="5"/>
          </p:nvPr>
        </p:nvSpPr>
        <p:spPr/>
        <p:txBody>
          <a:bodyPr/>
          <a:p>
            <a:fld id="{FD3CB8A4-AF84-4729-A877-6A97D4618283}" type="slidenum">
              <a:t>6</a:t>
            </a:fld>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1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9720"/>
            <a:ext cx="9234720" cy="410760"/>
          </a:xfrm>
          <a:prstGeom prst="rect">
            <a:avLst/>
          </a:prstGeom>
          <a:noFill/>
          <a:ln w="0">
            <a:noFill/>
          </a:ln>
        </p:spPr>
        <p:txBody>
          <a:bodyPr lIns="0" rIns="0" tIns="0" bIns="0" anchor="ctr">
            <a:noAutofit/>
          </a:bodyPr>
          <a:p>
            <a:pPr algn="ctr">
              <a:lnSpc>
                <a:spcPct val="100000"/>
              </a:lnSpc>
              <a:buNone/>
            </a:pPr>
            <a:r>
              <a:rPr b="0" lang="en-US" sz="2200" spc="-1" strike="noStrike">
                <a:solidFill>
                  <a:srgbClr val="ffffff"/>
                </a:solidFill>
                <a:latin typeface="Arial"/>
              </a:rPr>
              <a:t>LN2 system, additional hardware needed</a:t>
            </a:r>
            <a:endParaRPr b="0" lang="en-US" sz="2200" spc="-1" strike="noStrike">
              <a:latin typeface="Arial"/>
            </a:endParaRPr>
          </a:p>
        </p:txBody>
      </p:sp>
      <p:sp>
        <p:nvSpPr>
          <p:cNvPr id="170" name="PlaceHolder 2"/>
          <p:cNvSpPr>
            <a:spLocks noGrp="1"/>
          </p:cNvSpPr>
          <p:nvPr>
            <p:ph/>
          </p:nvPr>
        </p:nvSpPr>
        <p:spPr>
          <a:xfrm>
            <a:off x="274320" y="640080"/>
            <a:ext cx="9417600" cy="4486680"/>
          </a:xfrm>
          <a:prstGeom prst="rect">
            <a:avLst/>
          </a:prstGeom>
          <a:noFill/>
          <a:ln w="0">
            <a:noFill/>
          </a:ln>
        </p:spPr>
        <p:txBody>
          <a:bodyPr lIns="0" rIns="0" tIns="0" bIns="0" anchor="t">
            <a:normAutofit/>
          </a:bodyPr>
          <a:p>
            <a:pPr marL="155520" indent="-137160">
              <a:lnSpc>
                <a:spcPct val="100000"/>
              </a:lnSpc>
              <a:spcBef>
                <a:spcPts val="1573"/>
              </a:spcBef>
              <a:buClr>
                <a:srgbClr val="000000"/>
              </a:buClr>
              <a:buSzPct val="50000"/>
              <a:buFont typeface="Wingdings" charset="2"/>
              <a:buChar char=""/>
            </a:pPr>
            <a:r>
              <a:rPr b="0" lang="en-US" sz="1600" spc="-1" strike="noStrike">
                <a:latin typeface="Arial"/>
              </a:rPr>
              <a:t>Additional requirements on LN2 system:</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 </a:t>
            </a:r>
            <a:r>
              <a:rPr b="0" lang="en-US" sz="1400" spc="-1" strike="noStrike">
                <a:solidFill>
                  <a:srgbClr val="2a6099"/>
                </a:solidFill>
                <a:latin typeface="Arial"/>
              </a:rPr>
              <a:t>we need to install a heater (around 20 W) on the 40-K shield to be able to control the temperature around 123K</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We need several temperature sensors; I propose pt-100, to install on the shields and parts of the LN2 vessel</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We need to design and produce level sensors that fit into the LN2 vessel (test vessel had different dimensions)</a:t>
            </a:r>
            <a:endParaRPr b="0" lang="en-US" sz="1400" spc="-1" strike="noStrike">
              <a:latin typeface="Arial"/>
            </a:endParaRPr>
          </a:p>
        </p:txBody>
      </p:sp>
      <p:pic>
        <p:nvPicPr>
          <p:cNvPr id="171" name="" descr=""/>
          <p:cNvPicPr/>
          <p:nvPr/>
        </p:nvPicPr>
        <p:blipFill>
          <a:blip r:embed="rId1"/>
          <a:stretch/>
        </p:blipFill>
        <p:spPr>
          <a:xfrm>
            <a:off x="3318840" y="1755360"/>
            <a:ext cx="2047680" cy="3641040"/>
          </a:xfrm>
          <a:prstGeom prst="rect">
            <a:avLst/>
          </a:prstGeom>
          <a:ln w="0">
            <a:noFill/>
          </a:ln>
        </p:spPr>
      </p:pic>
      <p:pic>
        <p:nvPicPr>
          <p:cNvPr id="172" name="" descr=""/>
          <p:cNvPicPr/>
          <p:nvPr/>
        </p:nvPicPr>
        <p:blipFill>
          <a:blip r:embed="rId2"/>
          <a:stretch/>
        </p:blipFill>
        <p:spPr>
          <a:xfrm>
            <a:off x="363600" y="1820520"/>
            <a:ext cx="2786040" cy="3543840"/>
          </a:xfrm>
          <a:prstGeom prst="rect">
            <a:avLst/>
          </a:prstGeom>
          <a:ln w="0">
            <a:noFill/>
          </a:ln>
        </p:spPr>
      </p:pic>
      <p:pic>
        <p:nvPicPr>
          <p:cNvPr id="173" name="" descr=""/>
          <p:cNvPicPr/>
          <p:nvPr/>
        </p:nvPicPr>
        <p:blipFill>
          <a:blip r:embed="rId3"/>
          <a:stretch/>
        </p:blipFill>
        <p:spPr>
          <a:xfrm>
            <a:off x="5603040" y="1787400"/>
            <a:ext cx="4403520" cy="2347920"/>
          </a:xfrm>
          <a:prstGeom prst="rect">
            <a:avLst/>
          </a:prstGeom>
          <a:ln w="0">
            <a:noFill/>
          </a:ln>
        </p:spPr>
      </p:pic>
      <p:sp>
        <p:nvSpPr>
          <p:cNvPr id="174" name=""/>
          <p:cNvSpPr/>
          <p:nvPr/>
        </p:nvSpPr>
        <p:spPr>
          <a:xfrm>
            <a:off x="5693760" y="4238280"/>
            <a:ext cx="4258800" cy="12182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US" sz="1600" spc="-1" strike="noStrike">
                <a:solidFill>
                  <a:srgbClr val="2a6099"/>
                </a:solidFill>
                <a:latin typeface="Arial"/>
                <a:ea typeface="DejaVu Sans"/>
              </a:rPr>
              <a:t>Level sensor (</a:t>
            </a:r>
            <a:r>
              <a:rPr b="0" i="1" lang="en-US" sz="1600" spc="-1" strike="noStrike">
                <a:solidFill>
                  <a:srgbClr val="ff0000"/>
                </a:solidFill>
                <a:latin typeface="Arial"/>
                <a:ea typeface="DejaVu Sans"/>
              </a:rPr>
              <a:t>Cris Vermeer</a:t>
            </a:r>
            <a:r>
              <a:rPr b="0" i="1" lang="en-US" sz="1600" spc="-1" strike="noStrike">
                <a:solidFill>
                  <a:srgbClr val="2a6099"/>
                </a:solidFill>
                <a:latin typeface="Arial"/>
                <a:ea typeface="DejaVu Sans"/>
              </a:rPr>
              <a:t>) as used with the test setup to qualify the Demaco system. A capacitive measurement is made between concentric cylinders (above: calibration of the sensor in an LN2 dewar).</a:t>
            </a:r>
            <a:endParaRPr b="0" lang="en-US" sz="1600" spc="-1" strike="noStrike">
              <a:latin typeface="Arial"/>
            </a:endParaRPr>
          </a:p>
        </p:txBody>
      </p:sp>
      <p:sp>
        <p:nvSpPr>
          <p:cNvPr id="4" name="PlaceHolder 3"/>
          <p:cNvSpPr>
            <a:spLocks noGrp="1"/>
          </p:cNvSpPr>
          <p:nvPr>
            <p:ph type="ftr" idx="7"/>
          </p:nvPr>
        </p:nvSpPr>
        <p:spPr/>
        <p:txBody>
          <a:bodyPr/>
          <a:p>
            <a:r>
              <a:t>WP4 overview,  ETpathfinder workshop Jan 31, 2024</a:t>
            </a:r>
          </a:p>
        </p:txBody>
      </p:sp>
      <p:sp>
        <p:nvSpPr>
          <p:cNvPr id="5" name="PlaceHolder 4"/>
          <p:cNvSpPr>
            <a:spLocks noGrp="1"/>
          </p:cNvSpPr>
          <p:nvPr>
            <p:ph type="sldNum" idx="8"/>
          </p:nvPr>
        </p:nvSpPr>
        <p:spPr/>
        <p:txBody>
          <a:bodyPr/>
          <a:p>
            <a:fld id="{6CBAE820-FBCE-4D3D-B695-99FCAF58179B}" type="slidenum">
              <a:t>7</a:t>
            </a:fld>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9720"/>
            <a:ext cx="9234720" cy="410760"/>
          </a:xfrm>
          <a:prstGeom prst="rect">
            <a:avLst/>
          </a:prstGeom>
          <a:noFill/>
          <a:ln w="0">
            <a:noFill/>
          </a:ln>
        </p:spPr>
        <p:txBody>
          <a:bodyPr lIns="0" rIns="0" tIns="0" bIns="0" anchor="ctr">
            <a:noAutofit/>
          </a:bodyPr>
          <a:p>
            <a:pPr algn="ctr">
              <a:lnSpc>
                <a:spcPct val="100000"/>
              </a:lnSpc>
              <a:buNone/>
            </a:pPr>
            <a:r>
              <a:rPr b="0" lang="en-US" sz="2200" spc="-1" strike="noStrike">
                <a:solidFill>
                  <a:srgbClr val="ffffff"/>
                </a:solidFill>
                <a:latin typeface="Arial"/>
              </a:rPr>
              <a:t>LN2 system, measurements (collaboration-wide help needed)</a:t>
            </a:r>
            <a:endParaRPr b="0" lang="en-US" sz="2200" spc="-1" strike="noStrike">
              <a:latin typeface="Arial"/>
            </a:endParaRPr>
          </a:p>
        </p:txBody>
      </p:sp>
      <p:sp>
        <p:nvSpPr>
          <p:cNvPr id="176" name="PlaceHolder 2"/>
          <p:cNvSpPr>
            <a:spLocks noGrp="1"/>
          </p:cNvSpPr>
          <p:nvPr>
            <p:ph/>
          </p:nvPr>
        </p:nvSpPr>
        <p:spPr>
          <a:xfrm>
            <a:off x="274320" y="640080"/>
            <a:ext cx="9624600" cy="4999320"/>
          </a:xfrm>
          <a:prstGeom prst="rect">
            <a:avLst/>
          </a:prstGeom>
          <a:noFill/>
          <a:ln w="0">
            <a:noFill/>
          </a:ln>
        </p:spPr>
        <p:txBody>
          <a:bodyPr lIns="0" rIns="0" tIns="0" bIns="0" anchor="t">
            <a:normAutofit fontScale="81000"/>
          </a:bodyPr>
          <a:p>
            <a:pPr marL="155520" indent="-137160">
              <a:lnSpc>
                <a:spcPct val="100000"/>
              </a:lnSpc>
              <a:spcBef>
                <a:spcPts val="1573"/>
              </a:spcBef>
              <a:buClr>
                <a:srgbClr val="000000"/>
              </a:buClr>
              <a:buSzPct val="50000"/>
              <a:buFont typeface="Wingdings" charset="2"/>
              <a:buChar char=""/>
            </a:pPr>
            <a:r>
              <a:rPr b="0" lang="en-US" sz="1600" spc="-1" strike="noStrike">
                <a:latin typeface="Arial"/>
              </a:rPr>
              <a:t>The LN2 system serves to provide cooling of the thermal shields (cryogenic operation at 10K) and radiative cooling of the mirror (123 K). At 123 K, silicon has no thermal expansion so a thermal noise source disappears.</a:t>
            </a:r>
            <a:endParaRPr b="0" lang="en-US" sz="16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Vibration-free cooling with LN2: New technique in our field, highly relevant for ET and for other applications where vibration-free cooling is important. (</a:t>
            </a:r>
            <a:r>
              <a:rPr b="0" lang="en-US" sz="1600" spc="-1" strike="noStrike">
                <a:solidFill>
                  <a:srgbClr val="ff0000"/>
                </a:solidFill>
                <a:latin typeface="Arial"/>
              </a:rPr>
              <a:t>Stefan Hild</a:t>
            </a:r>
            <a:r>
              <a:rPr b="0" lang="en-US" sz="1600" spc="-1" strike="noStrike">
                <a:latin typeface="Arial"/>
              </a:rPr>
              <a:t> tomorrow, plenary session).</a:t>
            </a:r>
            <a:endParaRPr b="0" lang="en-US" sz="16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Operating at 123 K:</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Measure cool-down curve, and thermal stability of test mass, characterize the cooling performance</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Measure ice build-up</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Measure vibrations induced by the LN2 cooling</a:t>
            </a:r>
            <a:endParaRPr b="0" lang="en-US" sz="14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We want to perform these measurements in Twente this year, if possible (</a:t>
            </a:r>
            <a:r>
              <a:rPr b="0" lang="en-US" sz="1600" spc="-1" strike="noStrike">
                <a:solidFill>
                  <a:srgbClr val="ff0000"/>
                </a:solidFill>
                <a:latin typeface="Arial"/>
              </a:rPr>
              <a:t>Cris Vermeer, Henk Jan Bulten</a:t>
            </a:r>
            <a:r>
              <a:rPr b="0" lang="en-US" sz="1600" spc="-1" strike="noStrike">
                <a:latin typeface="Arial"/>
              </a:rPr>
              <a:t>, parallel and plenary tomorrow)</a:t>
            </a:r>
            <a:endParaRPr b="0" lang="en-US" sz="16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Vibrations: need a cryogenic, vacuum-compatible accelerometer. </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This can be placed inside the inner shield or on top of the floating shield. </a:t>
            </a:r>
            <a:r>
              <a:rPr b="0" lang="en-US" sz="1400" spc="-1" strike="noStrike">
                <a:solidFill>
                  <a:srgbClr val="ff0000"/>
                </a:solidFill>
                <a:latin typeface="Arial"/>
              </a:rPr>
              <a:t>Help needed</a:t>
            </a:r>
            <a:r>
              <a:rPr b="0" lang="en-US" sz="1400" spc="-1" strike="noStrike">
                <a:solidFill>
                  <a:srgbClr val="2a6099"/>
                </a:solidFill>
                <a:latin typeface="Arial"/>
              </a:rPr>
              <a:t>. (Accelerometer inside sealed box with He? MEMS accelerometer?)</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Alternatively, maybe we can measure angular/displacement noise of the test mass. Then we need an </a:t>
            </a:r>
            <a:r>
              <a:rPr b="0" lang="en-US" sz="1400" spc="-1" strike="noStrike">
                <a:solidFill>
                  <a:srgbClr val="ff0000"/>
                </a:solidFill>
                <a:latin typeface="Arial"/>
              </a:rPr>
              <a:t>optical lever</a:t>
            </a:r>
            <a:r>
              <a:rPr b="0" lang="en-US" sz="1400" spc="-1" strike="noStrike">
                <a:solidFill>
                  <a:srgbClr val="2a6099"/>
                </a:solidFill>
                <a:latin typeface="Arial"/>
              </a:rPr>
              <a:t>. </a:t>
            </a:r>
            <a:r>
              <a:rPr b="0" lang="en-US" sz="1400" spc="-1" strike="noStrike">
                <a:solidFill>
                  <a:srgbClr val="ff0000"/>
                </a:solidFill>
                <a:latin typeface="Arial"/>
              </a:rPr>
              <a:t>Help needed.</a:t>
            </a:r>
            <a:r>
              <a:rPr b="0" lang="en-US" sz="1400" spc="-1" strike="noStrike">
                <a:solidFill>
                  <a:srgbClr val="2a6099"/>
                </a:solidFill>
                <a:latin typeface="Arial"/>
              </a:rPr>
              <a:t> </a:t>
            </a:r>
            <a:endParaRPr b="0" lang="en-US" sz="14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Ice build-up: can be measured mechanically</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ETpathfinder vacuum/shield design: geared towards low water partial pressures; my aim is to limit ice buildup to 1nm/year (KAGRA 42nm/day)</a:t>
            </a:r>
            <a:endParaRPr b="0" lang="en-US" sz="14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Ice buildup can be measured with piezo elements. I would like to propose a test surface inside the inner cryogenic shield in vacuum and measure the ice build-up. </a:t>
            </a:r>
            <a:r>
              <a:rPr b="0" lang="en-US" sz="1400" spc="-1" strike="noStrike">
                <a:solidFill>
                  <a:srgbClr val="ff0000"/>
                </a:solidFill>
                <a:latin typeface="Arial"/>
              </a:rPr>
              <a:t>Can anyone take this up? Help needed.</a:t>
            </a:r>
            <a:endParaRPr b="0" lang="en-US" sz="14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solidFill>
                  <a:srgbClr val="000000"/>
                </a:solidFill>
                <a:latin typeface="Arial"/>
              </a:rPr>
              <a:t>Optical lever: Test vessel in Twente has the same ports for optical levers as the ETpathfinder towers. We can hang the test mass from the cryogenic shield. With an optical lever we may be able to detect displacements and characterize the noise from the LN2 system. </a:t>
            </a:r>
            <a:endParaRPr b="0" lang="en-US" sz="1600" spc="-1" strike="noStrike">
              <a:latin typeface="Arial"/>
            </a:endParaRPr>
          </a:p>
          <a:p>
            <a:pPr>
              <a:lnSpc>
                <a:spcPct val="100000"/>
              </a:lnSpc>
              <a:spcBef>
                <a:spcPts val="1417"/>
              </a:spcBef>
              <a:buNone/>
            </a:pPr>
            <a:endParaRPr b="0" lang="en-US" sz="1400" spc="-1" strike="noStrike">
              <a:latin typeface="Arial"/>
            </a:endParaRPr>
          </a:p>
        </p:txBody>
      </p:sp>
      <p:sp>
        <p:nvSpPr>
          <p:cNvPr id="4" name="PlaceHolder 3"/>
          <p:cNvSpPr>
            <a:spLocks noGrp="1"/>
          </p:cNvSpPr>
          <p:nvPr>
            <p:ph type="ftr" idx="7"/>
          </p:nvPr>
        </p:nvSpPr>
        <p:spPr/>
        <p:txBody>
          <a:bodyPr/>
          <a:p>
            <a:r>
              <a:t>WP4 overview,  ETpathfinder workshop Jan 31, 2024</a:t>
            </a:r>
          </a:p>
        </p:txBody>
      </p:sp>
      <p:sp>
        <p:nvSpPr>
          <p:cNvPr id="5" name="PlaceHolder 4"/>
          <p:cNvSpPr>
            <a:spLocks noGrp="1"/>
          </p:cNvSpPr>
          <p:nvPr>
            <p:ph type="sldNum" idx="8"/>
          </p:nvPr>
        </p:nvSpPr>
        <p:spPr/>
        <p:txBody>
          <a:bodyPr/>
          <a:p>
            <a:fld id="{02081820-A5D5-495E-91B0-287D6DC8EB28}" type="slidenum">
              <a:t>8</a:t>
            </a:fld>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9720"/>
            <a:ext cx="9234720" cy="410760"/>
          </a:xfrm>
          <a:prstGeom prst="rect">
            <a:avLst/>
          </a:prstGeom>
          <a:noFill/>
          <a:ln w="0">
            <a:noFill/>
          </a:ln>
        </p:spPr>
        <p:txBody>
          <a:bodyPr lIns="0" rIns="0" tIns="0" bIns="0" anchor="ctr">
            <a:noAutofit/>
          </a:bodyPr>
          <a:p>
            <a:pPr algn="ctr">
              <a:lnSpc>
                <a:spcPct val="100000"/>
              </a:lnSpc>
              <a:buNone/>
            </a:pPr>
            <a:r>
              <a:rPr b="0" lang="en-US" sz="2200" spc="-1" strike="noStrike">
                <a:solidFill>
                  <a:srgbClr val="ffffff"/>
                </a:solidFill>
                <a:latin typeface="Arial"/>
              </a:rPr>
              <a:t>Installations in Maastricht, floorspace cryogenics</a:t>
            </a:r>
            <a:endParaRPr b="0" lang="en-US" sz="2200" spc="-1" strike="noStrike">
              <a:latin typeface="Arial"/>
            </a:endParaRPr>
          </a:p>
        </p:txBody>
      </p:sp>
      <p:sp>
        <p:nvSpPr>
          <p:cNvPr id="178" name="PlaceHolder 2"/>
          <p:cNvSpPr>
            <a:spLocks noGrp="1"/>
          </p:cNvSpPr>
          <p:nvPr>
            <p:ph/>
          </p:nvPr>
        </p:nvSpPr>
        <p:spPr>
          <a:xfrm>
            <a:off x="91440" y="548640"/>
            <a:ext cx="3108240" cy="5040000"/>
          </a:xfrm>
          <a:prstGeom prst="rect">
            <a:avLst/>
          </a:prstGeom>
          <a:noFill/>
          <a:ln w="0">
            <a:noFill/>
          </a:ln>
        </p:spPr>
        <p:txBody>
          <a:bodyPr lIns="0" rIns="0" tIns="0" bIns="0" anchor="t">
            <a:normAutofit/>
          </a:bodyPr>
          <a:p>
            <a:pPr marL="155520" indent="-137160">
              <a:lnSpc>
                <a:spcPct val="100000"/>
              </a:lnSpc>
              <a:spcBef>
                <a:spcPts val="1573"/>
              </a:spcBef>
              <a:buClr>
                <a:srgbClr val="000000"/>
              </a:buClr>
              <a:buSzPct val="50000"/>
              <a:buFont typeface="Wingdings" charset="2"/>
              <a:buChar char=""/>
            </a:pPr>
            <a:r>
              <a:rPr b="0" lang="en-US" sz="1600" spc="-1" strike="noStrike">
                <a:latin typeface="Arial"/>
              </a:rPr>
              <a:t>Apart from the vacuum system, soon extra vacuum vessels will arrive to host the sorption coolers.</a:t>
            </a:r>
            <a:endParaRPr b="0" lang="en-US" sz="1600" spc="-1" strike="noStrike">
              <a:latin typeface="Arial"/>
            </a:endParaRPr>
          </a:p>
          <a:p>
            <a:pPr marL="155520" indent="-137160">
              <a:lnSpc>
                <a:spcPct val="100000"/>
              </a:lnSpc>
              <a:spcBef>
                <a:spcPts val="1573"/>
              </a:spcBef>
              <a:buClr>
                <a:srgbClr val="000000"/>
              </a:buClr>
              <a:buSzPct val="50000"/>
              <a:buFont typeface="Wingdings" charset="2"/>
              <a:buChar char=""/>
            </a:pPr>
            <a:r>
              <a:rPr b="0" lang="en-US" sz="1600" spc="-1" strike="noStrike">
                <a:latin typeface="Arial"/>
              </a:rPr>
              <a:t>These vessels need not be used in Maastricht in the coming 2 years, but I assume that they need to be installed soon.</a:t>
            </a:r>
            <a:endParaRPr b="0" lang="en-US" sz="1600" spc="-1" strike="noStrike">
              <a:latin typeface="Arial"/>
            </a:endParaRPr>
          </a:p>
          <a:p>
            <a:pPr lvl="1" marL="265320" indent="-137160">
              <a:lnSpc>
                <a:spcPct val="100000"/>
              </a:lnSpc>
              <a:spcBef>
                <a:spcPts val="145"/>
              </a:spcBef>
              <a:buClr>
                <a:srgbClr val="000000"/>
              </a:buClr>
              <a:buSzPct val="50000"/>
              <a:buFont typeface="Wingdings" charset="2"/>
              <a:buChar char=""/>
            </a:pPr>
            <a:r>
              <a:rPr b="0" lang="en-US" sz="1400" spc="-1" strike="noStrike">
                <a:solidFill>
                  <a:srgbClr val="2a6099"/>
                </a:solidFill>
                <a:latin typeface="Arial"/>
              </a:rPr>
              <a:t>Parallel session friday?</a:t>
            </a:r>
            <a:endParaRPr b="0" lang="en-US" sz="1400" spc="-1" strike="noStrike">
              <a:latin typeface="Arial"/>
            </a:endParaRPr>
          </a:p>
        </p:txBody>
      </p:sp>
      <p:pic>
        <p:nvPicPr>
          <p:cNvPr id="179" name="Picture 3" descr=""/>
          <p:cNvPicPr/>
          <p:nvPr/>
        </p:nvPicPr>
        <p:blipFill>
          <a:blip r:embed="rId1"/>
          <a:srcRect l="5492" t="7333" r="6475" b="7394"/>
          <a:stretch/>
        </p:blipFill>
        <p:spPr>
          <a:xfrm rot="10800000">
            <a:off x="3134160" y="548280"/>
            <a:ext cx="6741360" cy="5040000"/>
          </a:xfrm>
          <a:prstGeom prst="rect">
            <a:avLst/>
          </a:prstGeom>
          <a:ln w="0">
            <a:noFill/>
          </a:ln>
        </p:spPr>
      </p:pic>
      <p:sp>
        <p:nvSpPr>
          <p:cNvPr id="180" name=""/>
          <p:cNvSpPr/>
          <p:nvPr/>
        </p:nvSpPr>
        <p:spPr>
          <a:xfrm>
            <a:off x="5715000" y="1049040"/>
            <a:ext cx="1497600" cy="61992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buNone/>
            </a:pPr>
            <a:r>
              <a:rPr b="0" lang="en-US" sz="1800" spc="-1" strike="noStrike">
                <a:solidFill>
                  <a:srgbClr val="000000"/>
                </a:solidFill>
                <a:latin typeface="Arial"/>
                <a:ea typeface="DejaVu Sans"/>
              </a:rPr>
              <a:t>He cold loop cryostats</a:t>
            </a:r>
            <a:endParaRPr b="0" lang="en-US" sz="1800" spc="-1" strike="noStrike">
              <a:latin typeface="Arial"/>
            </a:endParaRPr>
          </a:p>
        </p:txBody>
      </p:sp>
      <p:sp>
        <p:nvSpPr>
          <p:cNvPr id="181" name=""/>
          <p:cNvSpPr/>
          <p:nvPr/>
        </p:nvSpPr>
        <p:spPr>
          <a:xfrm flipH="1">
            <a:off x="5308560" y="1370160"/>
            <a:ext cx="395640" cy="385200"/>
          </a:xfrm>
          <a:prstGeom prst="line">
            <a:avLst/>
          </a:prstGeom>
          <a:ln w="18360">
            <a:solidFill>
              <a:srgbClr val="000000"/>
            </a:solidFill>
            <a:round/>
            <a:tailEnd len="med" type="oval" w="med"/>
          </a:ln>
        </p:spPr>
        <p:style>
          <a:lnRef idx="0"/>
          <a:fillRef idx="0"/>
          <a:effectRef idx="0"/>
          <a:fontRef idx="minor"/>
        </p:style>
      </p:sp>
      <p:sp>
        <p:nvSpPr>
          <p:cNvPr id="182" name=""/>
          <p:cNvSpPr/>
          <p:nvPr/>
        </p:nvSpPr>
        <p:spPr>
          <a:xfrm flipH="1">
            <a:off x="6089760" y="1669680"/>
            <a:ext cx="363600" cy="963000"/>
          </a:xfrm>
          <a:prstGeom prst="line">
            <a:avLst/>
          </a:prstGeom>
          <a:ln w="18360">
            <a:solidFill>
              <a:srgbClr val="000000"/>
            </a:solidFill>
            <a:round/>
            <a:tailEnd len="med" type="oval" w="med"/>
          </a:ln>
        </p:spPr>
        <p:style>
          <a:lnRef idx="0"/>
          <a:fillRef idx="0"/>
          <a:effectRef idx="0"/>
          <a:fontRef idx="minor"/>
        </p:style>
      </p:sp>
      <p:sp>
        <p:nvSpPr>
          <p:cNvPr id="183" name=""/>
          <p:cNvSpPr/>
          <p:nvPr/>
        </p:nvSpPr>
        <p:spPr>
          <a:xfrm>
            <a:off x="3349800" y="3168000"/>
            <a:ext cx="1497600" cy="61992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buNone/>
            </a:pPr>
            <a:r>
              <a:rPr b="0" lang="en-US" sz="1800" spc="-1" strike="noStrike">
                <a:solidFill>
                  <a:srgbClr val="000000"/>
                </a:solidFill>
                <a:latin typeface="Arial"/>
                <a:ea typeface="DejaVu Sans"/>
              </a:rPr>
              <a:t>LN2 system (installed)</a:t>
            </a:r>
            <a:endParaRPr b="0" lang="en-US" sz="1800" spc="-1" strike="noStrike">
              <a:latin typeface="Arial"/>
            </a:endParaRPr>
          </a:p>
        </p:txBody>
      </p:sp>
      <p:sp>
        <p:nvSpPr>
          <p:cNvPr id="184" name=""/>
          <p:cNvSpPr/>
          <p:nvPr/>
        </p:nvSpPr>
        <p:spPr>
          <a:xfrm flipV="1">
            <a:off x="4847400" y="2707920"/>
            <a:ext cx="129240" cy="692640"/>
          </a:xfrm>
          <a:prstGeom prst="line">
            <a:avLst/>
          </a:prstGeom>
          <a:ln w="18360">
            <a:solidFill>
              <a:srgbClr val="000000"/>
            </a:solidFill>
            <a:round/>
            <a:tailEnd len="med" type="oval" w="med"/>
          </a:ln>
        </p:spPr>
        <p:style>
          <a:lnRef idx="0"/>
          <a:fillRef idx="0"/>
          <a:effectRef idx="0"/>
          <a:fontRef idx="minor"/>
        </p:style>
      </p:sp>
      <p:sp>
        <p:nvSpPr>
          <p:cNvPr id="185" name=""/>
          <p:cNvSpPr/>
          <p:nvPr/>
        </p:nvSpPr>
        <p:spPr>
          <a:xfrm flipV="1">
            <a:off x="4719600" y="2622240"/>
            <a:ext cx="42840" cy="566640"/>
          </a:xfrm>
          <a:prstGeom prst="line">
            <a:avLst/>
          </a:prstGeom>
          <a:ln w="18360">
            <a:solidFill>
              <a:srgbClr val="000000"/>
            </a:solidFill>
            <a:round/>
            <a:tailEnd len="med" type="oval" w="med"/>
          </a:ln>
        </p:spPr>
        <p:style>
          <a:lnRef idx="0"/>
          <a:fillRef idx="0"/>
          <a:effectRef idx="0"/>
          <a:fontRef idx="minor"/>
        </p:style>
      </p:sp>
      <p:sp>
        <p:nvSpPr>
          <p:cNvPr id="186" name=""/>
          <p:cNvSpPr/>
          <p:nvPr/>
        </p:nvSpPr>
        <p:spPr>
          <a:xfrm flipV="1">
            <a:off x="4845600" y="2579400"/>
            <a:ext cx="2539080" cy="938160"/>
          </a:xfrm>
          <a:prstGeom prst="line">
            <a:avLst/>
          </a:prstGeom>
          <a:ln w="18360">
            <a:solidFill>
              <a:srgbClr val="000000"/>
            </a:solidFill>
            <a:round/>
            <a:tailEnd len="med" type="oval" w="med"/>
          </a:ln>
        </p:spPr>
        <p:style>
          <a:lnRef idx="0"/>
          <a:fillRef idx="0"/>
          <a:effectRef idx="0"/>
          <a:fontRef idx="minor"/>
        </p:style>
      </p:sp>
      <p:sp>
        <p:nvSpPr>
          <p:cNvPr id="187" name=""/>
          <p:cNvSpPr/>
          <p:nvPr/>
        </p:nvSpPr>
        <p:spPr>
          <a:xfrm>
            <a:off x="3349800" y="4140000"/>
            <a:ext cx="2022120" cy="62172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buNone/>
            </a:pPr>
            <a:r>
              <a:rPr b="0" lang="en-US" sz="1800" spc="-1" strike="noStrike">
                <a:solidFill>
                  <a:srgbClr val="000000"/>
                </a:solidFill>
                <a:latin typeface="Arial"/>
                <a:ea typeface="DejaVu Sans"/>
              </a:rPr>
              <a:t>Sorption-cooler vessels</a:t>
            </a:r>
            <a:endParaRPr b="0" lang="en-US" sz="1800" spc="-1" strike="noStrike">
              <a:latin typeface="Arial"/>
            </a:endParaRPr>
          </a:p>
        </p:txBody>
      </p:sp>
      <p:sp>
        <p:nvSpPr>
          <p:cNvPr id="188" name=""/>
          <p:cNvSpPr/>
          <p:nvPr/>
        </p:nvSpPr>
        <p:spPr>
          <a:xfrm flipV="1">
            <a:off x="5097600" y="3499560"/>
            <a:ext cx="135720" cy="666000"/>
          </a:xfrm>
          <a:prstGeom prst="line">
            <a:avLst/>
          </a:prstGeom>
          <a:ln w="18360">
            <a:solidFill>
              <a:srgbClr val="000000"/>
            </a:solidFill>
            <a:round/>
            <a:tailEnd len="med" type="oval" w="med"/>
          </a:ln>
        </p:spPr>
        <p:style>
          <a:lnRef idx="0"/>
          <a:fillRef idx="0"/>
          <a:effectRef idx="0"/>
          <a:fontRef idx="minor"/>
        </p:style>
      </p:sp>
      <p:sp>
        <p:nvSpPr>
          <p:cNvPr id="189" name=""/>
          <p:cNvSpPr/>
          <p:nvPr/>
        </p:nvSpPr>
        <p:spPr>
          <a:xfrm flipH="1" flipV="1">
            <a:off x="4409280" y="2654280"/>
            <a:ext cx="703440" cy="1515600"/>
          </a:xfrm>
          <a:prstGeom prst="line">
            <a:avLst/>
          </a:prstGeom>
          <a:ln w="18360">
            <a:solidFill>
              <a:srgbClr val="000000"/>
            </a:solidFill>
            <a:round/>
            <a:tailEnd len="med" type="oval" w="med"/>
          </a:ln>
        </p:spPr>
        <p:style>
          <a:lnRef idx="0"/>
          <a:fillRef idx="0"/>
          <a:effectRef idx="0"/>
          <a:fontRef idx="minor"/>
        </p:style>
      </p:sp>
      <p:pic>
        <p:nvPicPr>
          <p:cNvPr id="190" name="" descr=""/>
          <p:cNvPicPr/>
          <p:nvPr/>
        </p:nvPicPr>
        <p:blipFill>
          <a:blip r:embed="rId2"/>
          <a:srcRect l="-542" t="17405" r="785" b="20644"/>
          <a:stretch/>
        </p:blipFill>
        <p:spPr>
          <a:xfrm>
            <a:off x="578880" y="2993760"/>
            <a:ext cx="1914840" cy="2642400"/>
          </a:xfrm>
          <a:prstGeom prst="rect">
            <a:avLst/>
          </a:prstGeom>
          <a:ln w="0">
            <a:noFill/>
          </a:ln>
        </p:spPr>
      </p:pic>
      <p:sp>
        <p:nvSpPr>
          <p:cNvPr id="4" name="PlaceHolder 3"/>
          <p:cNvSpPr>
            <a:spLocks noGrp="1"/>
          </p:cNvSpPr>
          <p:nvPr>
            <p:ph type="ftr" idx="7"/>
          </p:nvPr>
        </p:nvSpPr>
        <p:spPr/>
        <p:txBody>
          <a:bodyPr/>
          <a:p>
            <a:r>
              <a:t>WP4 overview,  ETpathfinder workshop Jan 31, 2024</a:t>
            </a:r>
          </a:p>
        </p:txBody>
      </p:sp>
      <p:sp>
        <p:nvSpPr>
          <p:cNvPr id="5" name="PlaceHolder 4"/>
          <p:cNvSpPr>
            <a:spLocks noGrp="1"/>
          </p:cNvSpPr>
          <p:nvPr>
            <p:ph type="sldNum" idx="8"/>
          </p:nvPr>
        </p:nvSpPr>
        <p:spPr/>
        <p:txBody>
          <a:bodyPr/>
          <a:p>
            <a:fld id="{B9792F6B-C57B-4D9A-8F70-B5EA9CADCC4A}" type="slidenum">
              <a:t>9</a:t>
            </a:fld>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TotalTime>
  <Application>LibreOffice/7.3.7.2$Linux_X86_64 LibreOffice_project/30$Build-2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2024-01-28T22:56:40Z</dcterms:created>
  <dc:creator/>
  <dc:description/>
  <dc:language>en-US</dc:language>
  <cp:lastModifiedBy/>
  <dcterms:modified xsi:type="dcterms:W3CDTF">2024-01-30T22:07:07Z</dcterms:modified>
  <cp:revision>9</cp:revision>
  <dc:subject/>
  <dc:title>ETpf</dc:title>
</cp:coreProperties>
</file>

<file path=docProps/custom.xml><?xml version="1.0" encoding="utf-8"?>
<Properties xmlns="http://schemas.openxmlformats.org/officeDocument/2006/custom-properties" xmlns:vt="http://schemas.openxmlformats.org/officeDocument/2006/docPropsVTypes"/>
</file>