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6" r:id="rId9"/>
    <p:sldId id="267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1"/>
    <p:restoredTop sz="94638"/>
  </p:normalViewPr>
  <p:slideViewPr>
    <p:cSldViewPr snapToGrid="0">
      <p:cViewPr varScale="1">
        <p:scale>
          <a:sx n="84" d="100"/>
          <a:sy n="84" d="100"/>
        </p:scale>
        <p:origin x="20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4758B-0878-039A-80E4-4159C057F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2DB32A-382A-C009-8407-C5FE02F31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F6AE31-E779-A0A9-027F-BA5D132F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5569DC-8597-81D1-DC1F-2D05A87C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2F3DE2-6077-F256-2CCD-4AA24E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79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CCB49-D94C-2B04-C0BF-0FDDA548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54C1BE9-B09D-1215-B185-950DA6671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CAE9BC-D759-1619-DEA0-F7D0D92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F82D02-C15E-6F03-07E5-E1801D41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BF2200-8EE3-7B5F-E6E2-AF3E0FD1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34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18098A4-1D2E-FBD8-AB26-F5C1C4C13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6DB54D6-3882-8BA6-EC74-700CF47FA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146E98-4965-F23E-CE02-42417480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ED5367-5388-1354-C51F-3A3F7F29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C6A41F-6613-27CE-AAE9-AE688E25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32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981C1-7A6F-19E6-D882-44497316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E6463E-5719-80E2-1842-1C144C747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620F5E-2D68-3DCA-990A-2573F00C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31CCD0-E1CC-B7FC-3EFD-C001636D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48F48E-C0AE-431C-3C50-0DD702CB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3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D63C9-13BD-8E96-DFDB-A94F3BB5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8AECB3-3244-811E-23E9-8EBD97938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495851-E6FB-E26A-EF8A-DA43F8F8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3AC4D1-A585-40C6-95F9-674683A3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C39630-CB03-47E9-D561-B2782420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45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CDD13-2C0D-B4C4-A32B-26734F9E7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603F9B-C762-3A58-B465-B0E805C78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FA95B8-1842-0057-6FA8-3A475B316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7DADC8-36A8-AFE4-7B26-DEF145A9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B69B1F-5558-905B-537D-C9154696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81BB16-429E-3AB1-8E79-4EBDCA93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98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C39FE0-E6B0-D80F-D249-F7BAF6049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B8B347-5991-09F3-E513-A9C958C0C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82D3AF-D3A1-DFA2-108E-1E37FBDF7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F96EFD-798B-5BB4-F452-24E22CD42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63681F3-F9DE-7C59-DE77-4B8C025E5C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33A6C56-44CA-6E7C-AA02-FCD40D38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1F9559-9851-49FD-F488-E92846C55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5E2DE46-75F4-0762-8B4D-BF87E4E5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21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852E9-8D93-7156-4B01-18C6FA80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0058DB-FB0B-1152-73D7-167DB3CB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42A71B0-24EE-5B1F-7A01-83D91A8C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281F72-3542-9609-B941-913CB7552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33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11F3DA2-C779-FC0F-EDAD-85CBB960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EE0979D-77B7-B4A9-89E9-55AA353D0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B48A5E-FCE5-E139-8866-0BFFE6D1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BD2D0-EE2B-FA2B-7699-8B04350C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95B8F9-AEE0-6B8E-5D07-FE078E6E5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4983CA6-DB5E-0C21-A81B-FD4F6461B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87E5D5-9F19-1E1F-BAB4-0AFB8CDD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59D373-A737-4B3E-5785-E1F9D47C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9EA8C1-66D8-92CD-7504-C93FD537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33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B1D88-4BD8-D45F-6DD9-1F813D0A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635ED00-6266-FABA-C0E3-510AFA542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F833AB-A214-8A32-3E49-3CF733F49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209C4C8-7706-5F8A-78BE-48F326B2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E838AA-0D58-C99F-BA24-AB204A29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04E6B8-9E14-E3CE-09FB-A9ED6BF8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75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88F2395-DF56-1661-FB02-450BFEE04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2A2D4E-B598-281D-8137-CCE8B4662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76222F-9FDB-23F6-C8E9-51BEBD414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132BD-A371-C046-9D1E-55EB47F0271A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3139F8-8D53-1375-1001-14F982F34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B5DC8D-6461-0FDA-F2DB-FD1AA23D5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A81E-3E7D-E740-91A0-84AFBEB7D6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65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robbertdijkgraaf_welkom-in-de-baanbrekende-cleanroom-van-de-activity-7155203423175405568-26Ag?utm_source=share&amp;utm_medium=member_desktop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posts/jobrouns_innovatie-technologie-limburg-activity-7154423741031018497-S7S8?utm_source=share&amp;utm_medium=member_desktop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D8F12B4-6C9B-917E-E605-384DC1632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" y="-1402127"/>
            <a:ext cx="12191230" cy="82743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A19ADC-A021-095B-76A3-E24234B13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1566861"/>
            <a:ext cx="6644640" cy="194310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GB" dirty="0"/>
              <a:t>WP3 Infrastructure </a:t>
            </a:r>
            <a:br>
              <a:rPr lang="en-GB" dirty="0"/>
            </a:br>
            <a:r>
              <a:rPr lang="en-GB" dirty="0"/>
              <a:t>status and preview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6C5DB7-2BAF-95FB-871C-4A4274152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602038"/>
            <a:ext cx="6644640" cy="406082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dirty="0" err="1"/>
              <a:t>P.Kuijer</a:t>
            </a:r>
            <a:r>
              <a:rPr lang="en-GB" dirty="0"/>
              <a:t> </a:t>
            </a:r>
            <a:r>
              <a:rPr lang="en-GB" dirty="0" err="1"/>
              <a:t>ETpathfinder</a:t>
            </a:r>
            <a:r>
              <a:rPr lang="en-GB" dirty="0"/>
              <a:t> workshop 2024-1-31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450AF4-84B2-1348-1B40-07356E82E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534" y="150813"/>
            <a:ext cx="2746466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88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8B40E6F-21A0-4DC4-15FC-FF02D4AC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75" y="0"/>
            <a:ext cx="3705225" cy="27152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7077BF-5BAB-283A-C491-0FF34C27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77"/>
            <a:ext cx="10515600" cy="1325563"/>
          </a:xfrm>
        </p:spPr>
        <p:txBody>
          <a:bodyPr/>
          <a:lstStyle/>
          <a:p>
            <a:r>
              <a:rPr lang="en-GB" dirty="0"/>
              <a:t>Cleanroom Operation in 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96994F-9E90-4C84-F2E9-DA9D610A4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4" y="1245407"/>
            <a:ext cx="11843179" cy="4712481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GB" dirty="0"/>
              <a:t>The cleanroom continued to perform very well</a:t>
            </a:r>
          </a:p>
          <a:p>
            <a:pPr lvl="1"/>
            <a:r>
              <a:rPr lang="en-GB" dirty="0"/>
              <a:t>Extremely hot weather is a challenge for the dehumidifier</a:t>
            </a:r>
          </a:p>
          <a:p>
            <a:pPr lvl="1"/>
            <a:r>
              <a:rPr lang="en-GB" dirty="0"/>
              <a:t>System recovers without noticeable effect on the climate</a:t>
            </a:r>
          </a:p>
          <a:p>
            <a:pPr lvl="1"/>
            <a:r>
              <a:rPr lang="en-GB" dirty="0"/>
              <a:t>System recovers from power cut without problems</a:t>
            </a:r>
          </a:p>
          <a:p>
            <a:pPr lvl="1"/>
            <a:r>
              <a:rPr lang="en-GB" dirty="0"/>
              <a:t>We operate outside tender requirements (Narrower %RH, lower T)</a:t>
            </a:r>
          </a:p>
          <a:p>
            <a:pPr lvl="1"/>
            <a:r>
              <a:rPr lang="en-GB" dirty="0"/>
              <a:t>We have a new maintenance contract with Jansen cleanrooms</a:t>
            </a:r>
          </a:p>
          <a:p>
            <a:pPr lvl="1"/>
            <a:r>
              <a:rPr lang="en-GB" dirty="0"/>
              <a:t>Data logging is off for software development (and disk space)</a:t>
            </a:r>
          </a:p>
          <a:p>
            <a:r>
              <a:rPr lang="en-GB" dirty="0"/>
              <a:t>Minor problems with leakage of water from the roof </a:t>
            </a:r>
          </a:p>
          <a:p>
            <a:pPr lvl="1"/>
            <a:r>
              <a:rPr lang="en-GB" dirty="0"/>
              <a:t>Addressed by UM facilities</a:t>
            </a:r>
          </a:p>
          <a:p>
            <a:r>
              <a:rPr lang="en-GB" dirty="0"/>
              <a:t>Minor problems with sewage overflowing</a:t>
            </a:r>
          </a:p>
          <a:p>
            <a:pPr lvl="1"/>
            <a:r>
              <a:rPr lang="en-GB" dirty="0"/>
              <a:t>Addressed by UM facilities</a:t>
            </a:r>
          </a:p>
          <a:p>
            <a:r>
              <a:rPr lang="en-GB" dirty="0"/>
              <a:t>Installed cooling unit for the optics lab in the </a:t>
            </a:r>
            <a:r>
              <a:rPr lang="en-GB" dirty="0" err="1"/>
              <a:t>ETpf</a:t>
            </a:r>
            <a:r>
              <a:rPr lang="en-GB" dirty="0"/>
              <a:t> corridor</a:t>
            </a:r>
          </a:p>
          <a:p>
            <a:pPr lvl="1"/>
            <a:r>
              <a:rPr lang="en-GB" dirty="0"/>
              <a:t>Does not affect the HVAC or available power</a:t>
            </a:r>
          </a:p>
          <a:p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29D04A-8371-6D34-74A5-0103B96A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29267" y="4995267"/>
            <a:ext cx="2128837" cy="15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597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077BF-5BAB-283A-C491-0FF34C27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77"/>
            <a:ext cx="10515600" cy="1325563"/>
          </a:xfrm>
        </p:spPr>
        <p:txBody>
          <a:bodyPr/>
          <a:lstStyle/>
          <a:p>
            <a:r>
              <a:rPr lang="en-GB" dirty="0"/>
              <a:t>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96994F-9E90-4C84-F2E9-DA9D610A4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25" y="1162756"/>
            <a:ext cx="11514565" cy="5452533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GB" dirty="0"/>
              <a:t>Quite a lot of activities in the cleanroom	</a:t>
            </a:r>
          </a:p>
          <a:p>
            <a:pPr lvl="1"/>
            <a:r>
              <a:rPr lang="en-GB" dirty="0" err="1"/>
              <a:t>Cryo</a:t>
            </a:r>
            <a:r>
              <a:rPr lang="en-GB" dirty="0"/>
              <a:t> system installation and LN2 tank outside</a:t>
            </a:r>
          </a:p>
          <a:p>
            <a:pPr lvl="1"/>
            <a:r>
              <a:rPr lang="en-GB" dirty="0"/>
              <a:t>A lot of progress on the vacuum system</a:t>
            </a:r>
          </a:p>
          <a:p>
            <a:pPr lvl="1"/>
            <a:r>
              <a:rPr lang="en-GB" dirty="0"/>
              <a:t>Adding tools to the small workshops</a:t>
            </a:r>
          </a:p>
          <a:p>
            <a:pPr lvl="1"/>
            <a:r>
              <a:rPr lang="en-GB" dirty="0"/>
              <a:t>Cleaning campaign was done in January. </a:t>
            </a:r>
          </a:p>
          <a:p>
            <a:pPr lvl="2"/>
            <a:r>
              <a:rPr lang="en-GB" b="1" dirty="0"/>
              <a:t>Thanks to those who helped!</a:t>
            </a:r>
          </a:p>
          <a:p>
            <a:pPr lvl="1"/>
            <a:r>
              <a:rPr lang="en-GB" dirty="0"/>
              <a:t>See specific WP sessions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Visits, public relations</a:t>
            </a:r>
          </a:p>
          <a:p>
            <a:pPr lvl="1"/>
            <a:r>
              <a:rPr lang="en-GB" dirty="0"/>
              <a:t>About 150 visits/year</a:t>
            </a:r>
          </a:p>
          <a:p>
            <a:pPr lvl="1"/>
            <a:r>
              <a:rPr lang="en-GB" dirty="0"/>
              <a:t>Government </a:t>
            </a:r>
          </a:p>
          <a:p>
            <a:pPr lvl="1"/>
            <a:r>
              <a:rPr lang="en-GB" dirty="0"/>
              <a:t>Companies </a:t>
            </a:r>
          </a:p>
          <a:p>
            <a:pPr lvl="1"/>
            <a:r>
              <a:rPr lang="en-GB" dirty="0"/>
              <a:t>General public</a:t>
            </a:r>
          </a:p>
          <a:p>
            <a:pPr lvl="1"/>
            <a:r>
              <a:rPr lang="en-GB" u="sng" dirty="0"/>
              <a:t>We now limit visits to stakeholders </a:t>
            </a:r>
          </a:p>
          <a:p>
            <a:pPr lvl="2"/>
            <a:r>
              <a:rPr lang="en-GB" u="sng" dirty="0"/>
              <a:t>check with Tim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752F26-21B8-9504-3880-AFCD7676E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026400" y="-10338"/>
            <a:ext cx="4165600" cy="31242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8B7ADA2-84C9-0DBA-DB60-9630EABE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756" y="2107474"/>
            <a:ext cx="3200400" cy="24003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3CBB7B2-DA9D-9385-C944-BD113170A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88682" y="3354682"/>
            <a:ext cx="4003792" cy="30028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3F5F363-274B-58F9-FD0B-62C8F0471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388556" y="4495094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4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91B7E-8BCB-AB71-5753-4AE3D5E38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skyjack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B472E1-904C-17A9-6AC2-5C3E0B8F2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10" y="1836914"/>
            <a:ext cx="10515600" cy="4351338"/>
          </a:xfrm>
        </p:spPr>
        <p:txBody>
          <a:bodyPr/>
          <a:lstStyle/>
          <a:p>
            <a:r>
              <a:rPr lang="en-GB" dirty="0"/>
              <a:t>Scissor lift insufficient</a:t>
            </a:r>
          </a:p>
          <a:p>
            <a:r>
              <a:rPr lang="en-GB" dirty="0"/>
              <a:t>Toucan 12E</a:t>
            </a:r>
          </a:p>
          <a:p>
            <a:pPr lvl="1"/>
            <a:r>
              <a:rPr lang="en-GB" dirty="0"/>
              <a:t>Up and over reach ~6m</a:t>
            </a:r>
          </a:p>
          <a:p>
            <a:pPr lvl="1"/>
            <a:r>
              <a:rPr lang="en-GB" dirty="0"/>
              <a:t>Can still manoeuvre almost everywhere</a:t>
            </a:r>
          </a:p>
          <a:p>
            <a:pPr lvl="1"/>
            <a:r>
              <a:rPr lang="en-GB" dirty="0"/>
              <a:t>We have limited the maximum speed for safety</a:t>
            </a:r>
          </a:p>
          <a:p>
            <a:pPr lvl="1"/>
            <a:r>
              <a:rPr lang="en-GB" dirty="0"/>
              <a:t>Using “socks” to protect the floor</a:t>
            </a:r>
          </a:p>
          <a:p>
            <a:pPr lvl="1"/>
            <a:r>
              <a:rPr lang="en-GB" u="sng" dirty="0"/>
              <a:t>Trained personnel only</a:t>
            </a:r>
            <a:r>
              <a:rPr lang="en-GB" dirty="0"/>
              <a:t>! Check with Peter for availability.</a:t>
            </a:r>
          </a:p>
          <a:p>
            <a:pPr lvl="1"/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EB5768-660D-9937-EC5D-B11C92FDB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48627" y="4325740"/>
            <a:ext cx="2906711" cy="218003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E2A08AC-A0CF-5ACE-266F-7CCB4B4F48E2}"/>
              </a:ext>
            </a:extLst>
          </p:cNvPr>
          <p:cNvSpPr txBox="1"/>
          <p:nvPr/>
        </p:nvSpPr>
        <p:spPr>
          <a:xfrm>
            <a:off x="10218903" y="6538376"/>
            <a:ext cx="187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Existing scissor lift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05219FA-9205-5A4C-E914-33BAB7BEAA9B}"/>
              </a:ext>
            </a:extLst>
          </p:cNvPr>
          <p:cNvSpPr txBox="1"/>
          <p:nvPr/>
        </p:nvSpPr>
        <p:spPr>
          <a:xfrm>
            <a:off x="9689305" y="141863"/>
            <a:ext cx="172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New Toucan 12E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5B7716-A2C2-7C54-69DE-CB5BA7527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921107" y="9230"/>
            <a:ext cx="5270893" cy="39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6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2A2DB-7517-7581-DB6D-E68D423F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DE578D-D83F-2AF7-EAB7-6FE3A2D91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4713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Safety analysis of vacuum system</a:t>
            </a:r>
          </a:p>
          <a:p>
            <a:pPr lvl="1"/>
            <a:r>
              <a:rPr lang="en-GB" dirty="0"/>
              <a:t>Safety of vacuum vessels evaluated</a:t>
            </a:r>
          </a:p>
          <a:p>
            <a:pPr lvl="1"/>
            <a:r>
              <a:rPr lang="en-GB" dirty="0"/>
              <a:t>Main issue is the risk of viewports breaking</a:t>
            </a:r>
          </a:p>
          <a:p>
            <a:pPr lvl="1"/>
            <a:r>
              <a:rPr lang="en-GB" dirty="0"/>
              <a:t>Under-pressure relief valves in the wall </a:t>
            </a:r>
            <a:r>
              <a:rPr lang="en-GB" u="sng" dirty="0"/>
              <a:t>to be installed</a:t>
            </a:r>
          </a:p>
          <a:p>
            <a:pPr lvl="2"/>
            <a:r>
              <a:rPr lang="nl-N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37000 m3/h at 50 Pa 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pressure</a:t>
            </a:r>
            <a:endParaRPr lang="en-GB" dirty="0"/>
          </a:p>
          <a:p>
            <a:pPr lvl="1"/>
            <a:r>
              <a:rPr lang="en-GB" dirty="0"/>
              <a:t>Procedures for ensuring viewport quality</a:t>
            </a:r>
          </a:p>
          <a:p>
            <a:pPr lvl="2"/>
            <a:r>
              <a:rPr lang="en-GB" dirty="0"/>
              <a:t>Polarised light visual inspections</a:t>
            </a:r>
          </a:p>
          <a:p>
            <a:pPr lvl="1"/>
            <a:r>
              <a:rPr lang="en-GB" dirty="0"/>
              <a:t>Procedures for working with the vacuum system</a:t>
            </a:r>
          </a:p>
          <a:p>
            <a:pPr lvl="2"/>
            <a:r>
              <a:rPr lang="en-GB" dirty="0"/>
              <a:t>Minimum distance to viewport, …</a:t>
            </a:r>
          </a:p>
          <a:p>
            <a:pPr lvl="1"/>
            <a:r>
              <a:rPr lang="en-GB" dirty="0"/>
              <a:t>See the </a:t>
            </a:r>
            <a:r>
              <a:rPr lang="en-GB" dirty="0" err="1"/>
              <a:t>surfdrive</a:t>
            </a:r>
            <a:r>
              <a:rPr lang="en-GB" dirty="0"/>
              <a:t> for reports</a:t>
            </a:r>
          </a:p>
          <a:p>
            <a:r>
              <a:rPr lang="en-GB" dirty="0"/>
              <a:t>Safety course required for working in the cleanroom</a:t>
            </a:r>
          </a:p>
          <a:p>
            <a:pPr lvl="1"/>
            <a:r>
              <a:rPr lang="en-GB" dirty="0"/>
              <a:t>Contact Tim and Dinesh for details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01DE5A-EAE4-B679-E5AF-615BE8451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978" y="15166"/>
            <a:ext cx="4143022" cy="45158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6EC9A64-FE18-F073-FD75-35736E4D2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713" y="4202910"/>
            <a:ext cx="1917001" cy="266250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8E22E57-4795-1473-FD3E-BAA2222BC464}"/>
              </a:ext>
            </a:extLst>
          </p:cNvPr>
          <p:cNvSpPr txBox="1"/>
          <p:nvPr/>
        </p:nvSpPr>
        <p:spPr>
          <a:xfrm>
            <a:off x="8483824" y="3958992"/>
            <a:ext cx="16451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Cleanroom wall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328FBA2-296A-36BB-940D-8156F5F87D0B}"/>
              </a:ext>
            </a:extLst>
          </p:cNvPr>
          <p:cNvSpPr txBox="1"/>
          <p:nvPr/>
        </p:nvSpPr>
        <p:spPr>
          <a:xfrm>
            <a:off x="9920011" y="6176963"/>
            <a:ext cx="13747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Building wall</a:t>
            </a:r>
          </a:p>
        </p:txBody>
      </p:sp>
    </p:spTree>
    <p:extLst>
      <p:ext uri="{BB962C8B-B14F-4D97-AF65-F5344CB8AC3E}">
        <p14:creationId xmlns:p14="http://schemas.microsoft.com/office/powerpoint/2010/main" val="303820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14D47D0-5CF4-6DF4-FAB0-7770AE96B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0" y="3143250"/>
            <a:ext cx="3714750" cy="3714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92A2DB-7517-7581-DB6D-E68D423F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DE578D-D83F-2AF7-EAB7-6FE3A2D91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3" y="1825625"/>
            <a:ext cx="8799731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HVAC has 20kW  overcapacity under </a:t>
            </a:r>
            <a:r>
              <a:rPr lang="en-GB" i="1" dirty="0"/>
              <a:t>“standard Dutch weather conditions”</a:t>
            </a:r>
          </a:p>
          <a:p>
            <a:pPr lvl="1"/>
            <a:r>
              <a:rPr lang="en-GB" dirty="0">
                <a:sym typeface="Wingdings" pitchFamily="2" charset="2"/>
              </a:rPr>
              <a:t>With a lower setpoint and hot summers we get close to the limit</a:t>
            </a:r>
          </a:p>
          <a:p>
            <a:r>
              <a:rPr lang="en-GB" dirty="0" err="1">
                <a:sym typeface="Wingdings" pitchFamily="2" charset="2"/>
              </a:rPr>
              <a:t>Forepump</a:t>
            </a:r>
            <a:r>
              <a:rPr lang="en-GB" dirty="0">
                <a:sym typeface="Wingdings" pitchFamily="2" charset="2"/>
              </a:rPr>
              <a:t> directly connected to primary cooling circuit</a:t>
            </a:r>
          </a:p>
          <a:p>
            <a:pPr lvl="1"/>
            <a:r>
              <a:rPr lang="en-GB" dirty="0">
                <a:sym typeface="Wingdings" pitchFamily="2" charset="2"/>
              </a:rPr>
              <a:t>Not critical temperature regulation in noisy area	</a:t>
            </a:r>
          </a:p>
          <a:p>
            <a:r>
              <a:rPr lang="en-GB" dirty="0">
                <a:sym typeface="Wingdings" pitchFamily="2" charset="2"/>
              </a:rPr>
              <a:t>For now two heat exchangers: 21 kW, 3.2 kW</a:t>
            </a:r>
          </a:p>
          <a:p>
            <a:pPr lvl="1"/>
            <a:r>
              <a:rPr lang="en-GB" dirty="0">
                <a:sym typeface="Wingdings" pitchFamily="2" charset="2"/>
              </a:rPr>
              <a:t>Racks and pumps in cleanroom</a:t>
            </a:r>
          </a:p>
          <a:p>
            <a:pPr lvl="1"/>
            <a:r>
              <a:rPr lang="en-GB" dirty="0">
                <a:sym typeface="Wingdings" pitchFamily="2" charset="2"/>
              </a:rPr>
              <a:t>Laser cooling specifications?</a:t>
            </a:r>
          </a:p>
          <a:p>
            <a:r>
              <a:rPr lang="en-GB" dirty="0">
                <a:sym typeface="Wingdings" pitchFamily="2" charset="2"/>
              </a:rPr>
              <a:t>Pipes ordered, waiting for delivery</a:t>
            </a:r>
          </a:p>
          <a:p>
            <a:pPr lvl="1"/>
            <a:r>
              <a:rPr lang="en-GB" dirty="0">
                <a:sym typeface="Wingdings" pitchFamily="2" charset="2"/>
              </a:rPr>
              <a:t>We will install by ourselves using PEX tubes</a:t>
            </a:r>
          </a:p>
          <a:p>
            <a:r>
              <a:rPr lang="en-GB" dirty="0">
                <a:sym typeface="Wingdings" pitchFamily="2" charset="2"/>
              </a:rPr>
              <a:t>See installation schedule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6CE53-4488-35DD-8A00-79779E57C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344" y="0"/>
            <a:ext cx="3063656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9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9521265-D9DF-2C08-F96C-191113160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888" y="16332"/>
            <a:ext cx="7772400" cy="3348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B17AFF-154F-C379-A290-51ABCC80E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5" y="365125"/>
            <a:ext cx="10515600" cy="1325563"/>
          </a:xfrm>
        </p:spPr>
        <p:txBody>
          <a:bodyPr/>
          <a:lstStyle/>
          <a:p>
            <a:r>
              <a:rPr lang="en-GB" dirty="0"/>
              <a:t>Power distribution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03D49C-23F0-048D-B7D6-E675B5CD0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0" y="1825625"/>
            <a:ext cx="5662618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 have wall sockets in cleanroom but not enough for all the equipment</a:t>
            </a:r>
          </a:p>
          <a:p>
            <a:r>
              <a:rPr lang="en-GB" dirty="0"/>
              <a:t>Power will be distributed from the 125 kVA distribution panel in the noisy area</a:t>
            </a:r>
          </a:p>
          <a:p>
            <a:pPr lvl="1"/>
            <a:r>
              <a:rPr lang="en-GB" dirty="0"/>
              <a:t>Power rails above each rack and near pumps</a:t>
            </a:r>
          </a:p>
          <a:p>
            <a:r>
              <a:rPr lang="en-GB" dirty="0"/>
              <a:t>Some delay because this is more expensive than anticipated</a:t>
            </a:r>
          </a:p>
          <a:p>
            <a:pPr lvl="1"/>
            <a:r>
              <a:rPr lang="en-GB" dirty="0"/>
              <a:t>Work with extension cords for now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91F97D-629B-FE45-4ED8-65108509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88" y="3499980"/>
            <a:ext cx="5014216" cy="14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08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A9EB24-15F0-480E-F00B-C9DDD4914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7" y="32484"/>
            <a:ext cx="6640873" cy="6288799"/>
          </a:xfrm>
        </p:spPr>
      </p:pic>
      <p:sp>
        <p:nvSpPr>
          <p:cNvPr id="6" name="Tekstvak 5">
            <a:hlinkClick r:id="rId3"/>
            <a:extLst>
              <a:ext uri="{FF2B5EF4-FFF2-40B4-BE49-F238E27FC236}">
                <a16:creationId xmlns:a16="http://schemas.microsoft.com/office/drawing/2014/main" id="{C064FD86-694B-924A-DF37-D8DBF16DD21D}"/>
              </a:ext>
            </a:extLst>
          </p:cNvPr>
          <p:cNvSpPr txBox="1"/>
          <p:nvPr/>
        </p:nvSpPr>
        <p:spPr>
          <a:xfrm>
            <a:off x="1173482" y="5907544"/>
            <a:ext cx="561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LinkedIn message by the Dutch minister of science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165DB40-8CCD-589E-E936-9C38605A8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93" y="-102417"/>
            <a:ext cx="6946900" cy="3060700"/>
          </a:xfrm>
          <a:prstGeom prst="rect">
            <a:avLst/>
          </a:prstGeom>
        </p:spPr>
      </p:pic>
      <p:sp>
        <p:nvSpPr>
          <p:cNvPr id="12" name="Tekstvak 11">
            <a:hlinkClick r:id="rId5"/>
            <a:extLst>
              <a:ext uri="{FF2B5EF4-FFF2-40B4-BE49-F238E27FC236}">
                <a16:creationId xmlns:a16="http://schemas.microsoft.com/office/drawing/2014/main" id="{FEB04795-6E75-CA72-DBA8-EA29C0BBAE7C}"/>
              </a:ext>
            </a:extLst>
          </p:cNvPr>
          <p:cNvSpPr txBox="1"/>
          <p:nvPr/>
        </p:nvSpPr>
        <p:spPr>
          <a:xfrm>
            <a:off x="6561791" y="2785348"/>
            <a:ext cx="561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LinkedIn message by the Flemish minister of science</a:t>
            </a:r>
          </a:p>
        </p:txBody>
      </p:sp>
    </p:spTree>
    <p:extLst>
      <p:ext uri="{BB962C8B-B14F-4D97-AF65-F5344CB8AC3E}">
        <p14:creationId xmlns:p14="http://schemas.microsoft.com/office/powerpoint/2010/main" val="1757019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F672D-05FC-DF0F-F35B-426F4243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Q&amp;A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C117487-E25A-1106-B818-3234273912F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Suggestions infrastructure?</a:t>
            </a:r>
          </a:p>
          <a:p>
            <a:r>
              <a:rPr lang="en-GB" dirty="0"/>
              <a:t>Suggestions general tools?</a:t>
            </a:r>
          </a:p>
          <a:p>
            <a:r>
              <a:rPr lang="en-GB" dirty="0"/>
              <a:t>Suggestions safety features?</a:t>
            </a:r>
          </a:p>
        </p:txBody>
      </p:sp>
    </p:spTree>
    <p:extLst>
      <p:ext uri="{BB962C8B-B14F-4D97-AF65-F5344CB8AC3E}">
        <p14:creationId xmlns:p14="http://schemas.microsoft.com/office/powerpoint/2010/main" val="17795926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483</Words>
  <Application>Microsoft Macintosh PowerPoint</Application>
  <PresentationFormat>Breedbeeld</PresentationFormat>
  <Paragraphs>87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Kantoorthema</vt:lpstr>
      <vt:lpstr>WP3 Infrastructure  status and preview</vt:lpstr>
      <vt:lpstr>Cleanroom Operation in 2023</vt:lpstr>
      <vt:lpstr>2023</vt:lpstr>
      <vt:lpstr>New skyjack</vt:lpstr>
      <vt:lpstr>Safety</vt:lpstr>
      <vt:lpstr>Water</vt:lpstr>
      <vt:lpstr>Power distribution</vt:lpstr>
      <vt:lpstr>PowerPoint-presentatie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WP3 status and preview</dc:title>
  <dc:creator>P K</dc:creator>
  <cp:lastModifiedBy>P K</cp:lastModifiedBy>
  <cp:revision>16</cp:revision>
  <dcterms:created xsi:type="dcterms:W3CDTF">2024-01-29T14:52:37Z</dcterms:created>
  <dcterms:modified xsi:type="dcterms:W3CDTF">2024-01-30T18:10:12Z</dcterms:modified>
</cp:coreProperties>
</file>