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73" r:id="rId3"/>
    <p:sldId id="277" r:id="rId4"/>
    <p:sldId id="278" r:id="rId5"/>
    <p:sldId id="257" r:id="rId6"/>
    <p:sldId id="284" r:id="rId7"/>
    <p:sldId id="285" r:id="rId8"/>
    <p:sldId id="263" r:id="rId9"/>
    <p:sldId id="286" r:id="rId10"/>
    <p:sldId id="287" r:id="rId11"/>
    <p:sldId id="260" r:id="rId12"/>
    <p:sldId id="259" r:id="rId13"/>
    <p:sldId id="258" r:id="rId14"/>
    <p:sldId id="281" r:id="rId15"/>
    <p:sldId id="268" r:id="rId16"/>
    <p:sldId id="279" r:id="rId17"/>
    <p:sldId id="282" r:id="rId18"/>
    <p:sldId id="272" r:id="rId19"/>
    <p:sldId id="289" r:id="rId20"/>
    <p:sldId id="288" r:id="rId21"/>
    <p:sldId id="280" r:id="rId22"/>
    <p:sldId id="283" r:id="rId23"/>
    <p:sldId id="290" r:id="rId24"/>
    <p:sldId id="276" r:id="rId25"/>
    <p:sldId id="269" r:id="rId26"/>
    <p:sldId id="271" r:id="rId27"/>
    <p:sldId id="261" r:id="rId28"/>
    <p:sldId id="262" r:id="rId29"/>
    <p:sldId id="270" r:id="rId30"/>
    <p:sldId id="266" r:id="rId31"/>
    <p:sldId id="267" r:id="rId32"/>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B05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6" autoAdjust="0"/>
    <p:restoredTop sz="94660"/>
  </p:normalViewPr>
  <p:slideViewPr>
    <p:cSldViewPr snapToGrid="0">
      <p:cViewPr varScale="1">
        <p:scale>
          <a:sx n="99" d="100"/>
          <a:sy n="99" d="100"/>
        </p:scale>
        <p:origin x="50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 illustration" type="title">
  <p:cSld name="Title slide + illustration">
    <p:bg>
      <p:bgPr>
        <a:solidFill>
          <a:schemeClr val="dk2"/>
        </a:solid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4406396" y="187667"/>
            <a:ext cx="5794400" cy="2205200"/>
          </a:xfrm>
          <a:prstGeom prst="rect">
            <a:avLst/>
          </a:prstGeom>
          <a:noFill/>
          <a:ln>
            <a:noFill/>
          </a:ln>
        </p:spPr>
        <p:txBody>
          <a:bodyPr spcFirstLastPara="1" wrap="square" lIns="0" tIns="0" rIns="0" bIns="0" anchor="b" anchorCtr="0">
            <a:noAutofit/>
          </a:bodyPr>
          <a:lstStyle>
            <a:lvl1pPr lvl="0" algn="l" rtl="0">
              <a:spcBef>
                <a:spcPts val="0"/>
              </a:spcBef>
              <a:spcAft>
                <a:spcPts val="0"/>
              </a:spcAft>
              <a:buClr>
                <a:srgbClr val="FFFFFF"/>
              </a:buClr>
              <a:buSzPts val="3300"/>
              <a:buFont typeface="Calibri"/>
              <a:buNone/>
              <a:defRPr sz="4400">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13" name="Google Shape;13;p2"/>
          <p:cNvSpPr txBox="1">
            <a:spLocks noGrp="1"/>
          </p:cNvSpPr>
          <p:nvPr>
            <p:ph type="subTitle" idx="1"/>
          </p:nvPr>
        </p:nvSpPr>
        <p:spPr>
          <a:xfrm>
            <a:off x="5392055" y="2677011"/>
            <a:ext cx="5595600" cy="17528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1500"/>
              <a:buNone/>
              <a:defRPr sz="2000">
                <a:solidFill>
                  <a:srgbClr val="FFFFFF"/>
                </a:solidFill>
              </a:defRPr>
            </a:lvl1pPr>
            <a:lvl2pPr lvl="1" algn="ctr" rtl="0">
              <a:spcBef>
                <a:spcPts val="0"/>
              </a:spcBef>
              <a:spcAft>
                <a:spcPts val="0"/>
              </a:spcAft>
              <a:buClr>
                <a:srgbClr val="88898F"/>
              </a:buClr>
              <a:buSzPts val="1500"/>
              <a:buNone/>
              <a:defRPr>
                <a:solidFill>
                  <a:srgbClr val="88898F"/>
                </a:solidFill>
              </a:defRPr>
            </a:lvl2pPr>
            <a:lvl3pPr lvl="2" algn="ctr" rtl="0">
              <a:spcBef>
                <a:spcPts val="0"/>
              </a:spcBef>
              <a:spcAft>
                <a:spcPts val="0"/>
              </a:spcAft>
              <a:buClr>
                <a:srgbClr val="88898F"/>
              </a:buClr>
              <a:buSzPts val="1400"/>
              <a:buNone/>
              <a:defRPr>
                <a:solidFill>
                  <a:srgbClr val="88898F"/>
                </a:solidFill>
              </a:defRPr>
            </a:lvl3pPr>
            <a:lvl4pPr lvl="3" algn="ctr" rtl="0">
              <a:spcBef>
                <a:spcPts val="0"/>
              </a:spcBef>
              <a:spcAft>
                <a:spcPts val="0"/>
              </a:spcAft>
              <a:buClr>
                <a:srgbClr val="88898F"/>
              </a:buClr>
              <a:buSzPts val="1200"/>
              <a:buNone/>
              <a:defRPr>
                <a:solidFill>
                  <a:srgbClr val="88898F"/>
                </a:solidFill>
              </a:defRPr>
            </a:lvl4pPr>
            <a:lvl5pPr lvl="4" algn="ctr" rtl="0">
              <a:spcBef>
                <a:spcPts val="0"/>
              </a:spcBef>
              <a:spcAft>
                <a:spcPts val="0"/>
              </a:spcAft>
              <a:buClr>
                <a:srgbClr val="88898F"/>
              </a:buClr>
              <a:buSzPts val="1200"/>
              <a:buNone/>
              <a:defRPr>
                <a:solidFill>
                  <a:srgbClr val="88898F"/>
                </a:solidFill>
              </a:defRPr>
            </a:lvl5pPr>
            <a:lvl6pPr lvl="5" algn="ctr" rtl="0">
              <a:spcBef>
                <a:spcPts val="400"/>
              </a:spcBef>
              <a:spcAft>
                <a:spcPts val="0"/>
              </a:spcAft>
              <a:buClr>
                <a:srgbClr val="88898F"/>
              </a:buClr>
              <a:buSzPts val="1500"/>
              <a:buNone/>
              <a:defRPr>
                <a:solidFill>
                  <a:srgbClr val="88898F"/>
                </a:solidFill>
              </a:defRPr>
            </a:lvl6pPr>
            <a:lvl7pPr lvl="6" algn="ctr" rtl="0">
              <a:spcBef>
                <a:spcPts val="400"/>
              </a:spcBef>
              <a:spcAft>
                <a:spcPts val="0"/>
              </a:spcAft>
              <a:buClr>
                <a:srgbClr val="88898F"/>
              </a:buClr>
              <a:buSzPts val="1500"/>
              <a:buNone/>
              <a:defRPr>
                <a:solidFill>
                  <a:srgbClr val="88898F"/>
                </a:solidFill>
              </a:defRPr>
            </a:lvl7pPr>
            <a:lvl8pPr lvl="7" algn="ctr" rtl="0">
              <a:spcBef>
                <a:spcPts val="400"/>
              </a:spcBef>
              <a:spcAft>
                <a:spcPts val="0"/>
              </a:spcAft>
              <a:buClr>
                <a:srgbClr val="88898F"/>
              </a:buClr>
              <a:buSzPts val="1500"/>
              <a:buNone/>
              <a:defRPr>
                <a:solidFill>
                  <a:srgbClr val="88898F"/>
                </a:solidFill>
              </a:defRPr>
            </a:lvl8pPr>
            <a:lvl9pPr lvl="8" algn="ctr" rtl="0">
              <a:spcBef>
                <a:spcPts val="400"/>
              </a:spcBef>
              <a:spcAft>
                <a:spcPts val="0"/>
              </a:spcAft>
              <a:buClr>
                <a:srgbClr val="88898F"/>
              </a:buClr>
              <a:buSzPts val="1500"/>
              <a:buNone/>
              <a:defRPr>
                <a:solidFill>
                  <a:srgbClr val="88898F"/>
                </a:solidFill>
              </a:defRPr>
            </a:lvl9pPr>
          </a:lstStyle>
          <a:p>
            <a:r>
              <a:rPr lang="en-US"/>
              <a:t>Click to edit Master subtitle style</a:t>
            </a:r>
            <a:endParaRPr/>
          </a:p>
        </p:txBody>
      </p:sp>
      <p:sp>
        <p:nvSpPr>
          <p:cNvPr id="14" name="Google Shape;14;p2"/>
          <p:cNvSpPr/>
          <p:nvPr/>
        </p:nvSpPr>
        <p:spPr>
          <a:xfrm>
            <a:off x="0" y="6030484"/>
            <a:ext cx="12192000" cy="827600"/>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Calibri"/>
              <a:ea typeface="Calibri"/>
              <a:cs typeface="Calibri"/>
              <a:sym typeface="Calibri"/>
            </a:endParaRPr>
          </a:p>
        </p:txBody>
      </p:sp>
      <p:pic>
        <p:nvPicPr>
          <p:cNvPr id="15" name="Google Shape;15;p2"/>
          <p:cNvPicPr preferRelativeResize="0"/>
          <p:nvPr/>
        </p:nvPicPr>
        <p:blipFill>
          <a:blip r:embed="rId2">
            <a:alphaModFix/>
          </a:blip>
          <a:stretch>
            <a:fillRect/>
          </a:stretch>
        </p:blipFill>
        <p:spPr>
          <a:xfrm>
            <a:off x="383696" y="1182139"/>
            <a:ext cx="5067233" cy="3492267"/>
          </a:xfrm>
          <a:prstGeom prst="rect">
            <a:avLst/>
          </a:prstGeom>
          <a:noFill/>
          <a:ln>
            <a:noFill/>
          </a:ln>
        </p:spPr>
      </p:pic>
      <p:pic>
        <p:nvPicPr>
          <p:cNvPr id="16" name="Google Shape;16;p2"/>
          <p:cNvPicPr preferRelativeResize="0"/>
          <p:nvPr/>
        </p:nvPicPr>
        <p:blipFill>
          <a:blip r:embed="rId3">
            <a:alphaModFix/>
          </a:blip>
          <a:stretch>
            <a:fillRect/>
          </a:stretch>
        </p:blipFill>
        <p:spPr>
          <a:xfrm>
            <a:off x="203200" y="6082840"/>
            <a:ext cx="11785603" cy="722817"/>
          </a:xfrm>
          <a:prstGeom prst="rect">
            <a:avLst/>
          </a:prstGeom>
          <a:noFill/>
          <a:ln>
            <a:noFill/>
          </a:ln>
        </p:spPr>
      </p:pic>
      <p:sp>
        <p:nvSpPr>
          <p:cNvPr id="17" name="Google Shape;17;p2"/>
          <p:cNvSpPr txBox="1">
            <a:spLocks noGrp="1"/>
          </p:cNvSpPr>
          <p:nvPr>
            <p:ph type="sldNum" idx="12"/>
          </p:nvPr>
        </p:nvSpPr>
        <p:spPr>
          <a:xfrm>
            <a:off x="11409045" y="6333135"/>
            <a:ext cx="731600" cy="524800"/>
          </a:xfrm>
          <a:prstGeom prst="rect">
            <a:avLst/>
          </a:prstGeom>
        </p:spPr>
        <p:txBody>
          <a:bodyPr spcFirstLastPara="1" wrap="square" lIns="0" tIns="0" rIns="0" bIns="0" anchor="t" anchorCtr="0">
            <a:noAutofit/>
          </a:bodyPr>
          <a:lstStyle>
            <a:lvl1pPr lvl="0">
              <a:buNone/>
              <a:defRPr sz="1733"/>
            </a:lvl1pPr>
            <a:lvl2pPr lvl="1">
              <a:buNone/>
              <a:defRPr sz="1733"/>
            </a:lvl2pPr>
            <a:lvl3pPr lvl="2">
              <a:buNone/>
              <a:defRPr sz="1733"/>
            </a:lvl3pPr>
            <a:lvl4pPr lvl="3">
              <a:buNone/>
              <a:defRPr sz="1733"/>
            </a:lvl4pPr>
            <a:lvl5pPr lvl="4">
              <a:buNone/>
              <a:defRPr sz="1733"/>
            </a:lvl5pPr>
            <a:lvl6pPr lvl="5">
              <a:buNone/>
              <a:defRPr sz="1733"/>
            </a:lvl6pPr>
            <a:lvl7pPr lvl="6">
              <a:buNone/>
              <a:defRPr sz="1733"/>
            </a:lvl7pPr>
            <a:lvl8pPr lvl="7">
              <a:buNone/>
              <a:defRPr sz="1733"/>
            </a:lvl8pPr>
            <a:lvl9pPr lvl="8">
              <a:buNone/>
              <a:defRPr sz="1733"/>
            </a:lvl9pPr>
          </a:lstStyle>
          <a:p>
            <a:fld id="{93ED52A3-019C-4794-ADDA-FCB14EEF9F09}" type="slidenum">
              <a:rPr lang="en-US" smtClean="0"/>
              <a:t>‹#›</a:t>
            </a:fld>
            <a:endParaRPr lang="en-US"/>
          </a:p>
        </p:txBody>
      </p:sp>
    </p:spTree>
    <p:extLst>
      <p:ext uri="{BB962C8B-B14F-4D97-AF65-F5344CB8AC3E}">
        <p14:creationId xmlns:p14="http://schemas.microsoft.com/office/powerpoint/2010/main" val="125945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type="obj">
  <p:cSld name="Text slide">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1618600" y="414267"/>
            <a:ext cx="9963600" cy="5500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accent3"/>
              </a:buClr>
              <a:buSzPts val="2400"/>
              <a:buFont typeface="Calibri"/>
              <a:buNone/>
              <a:defRPr sz="3200">
                <a:solidFill>
                  <a:schemeClr val="accent3"/>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20" name="Google Shape;20;p3"/>
          <p:cNvSpPr txBox="1">
            <a:spLocks noGrp="1"/>
          </p:cNvSpPr>
          <p:nvPr>
            <p:ph type="body" idx="1"/>
          </p:nvPr>
        </p:nvSpPr>
        <p:spPr>
          <a:xfrm>
            <a:off x="479999" y="1182759"/>
            <a:ext cx="11102400" cy="4991200"/>
          </a:xfrm>
          <a:prstGeom prst="rect">
            <a:avLst/>
          </a:prstGeom>
          <a:noFill/>
          <a:ln>
            <a:noFill/>
          </a:ln>
        </p:spPr>
        <p:txBody>
          <a:bodyPr spcFirstLastPara="1" wrap="square" lIns="0" tIns="0" rIns="0" bIns="0" anchor="t" anchorCtr="0">
            <a:noAutofit/>
          </a:bodyPr>
          <a:lstStyle>
            <a:lvl1pPr marL="609585" lvl="0" indent="-431789" algn="l" rtl="0">
              <a:spcBef>
                <a:spcPts val="0"/>
              </a:spcBef>
              <a:spcAft>
                <a:spcPts val="0"/>
              </a:spcAft>
              <a:buClr>
                <a:schemeClr val="dk1"/>
              </a:buClr>
              <a:buSzPts val="1500"/>
              <a:buChar char="•"/>
              <a:defRPr sz="2000">
                <a:latin typeface="Calibri"/>
                <a:ea typeface="Calibri"/>
                <a:cs typeface="Calibri"/>
                <a:sym typeface="Calibri"/>
              </a:defRPr>
            </a:lvl1pPr>
            <a:lvl2pPr marL="1219170" lvl="1" indent="-423323" algn="l" rtl="0">
              <a:spcBef>
                <a:spcPts val="0"/>
              </a:spcBef>
              <a:spcAft>
                <a:spcPts val="0"/>
              </a:spcAft>
              <a:buClr>
                <a:schemeClr val="dk1"/>
              </a:buClr>
              <a:buSzPts val="1400"/>
              <a:buChar char="-"/>
              <a:defRPr sz="1867"/>
            </a:lvl2pPr>
            <a:lvl3pPr marL="1828754" lvl="2" indent="-423323" algn="l" rtl="0">
              <a:spcBef>
                <a:spcPts val="0"/>
              </a:spcBef>
              <a:spcAft>
                <a:spcPts val="0"/>
              </a:spcAft>
              <a:buClr>
                <a:schemeClr val="dk1"/>
              </a:buClr>
              <a:buSzPts val="1400"/>
              <a:buChar char="-"/>
              <a:defRPr sz="1867"/>
            </a:lvl3pPr>
            <a:lvl4pPr marL="2438339" lvl="3" indent="-423323" algn="l" rtl="0">
              <a:spcBef>
                <a:spcPts val="0"/>
              </a:spcBef>
              <a:spcAft>
                <a:spcPts val="0"/>
              </a:spcAft>
              <a:buClr>
                <a:schemeClr val="dk1"/>
              </a:buClr>
              <a:buSzPts val="1400"/>
              <a:buChar char="-"/>
              <a:defRPr sz="1867"/>
            </a:lvl4pPr>
            <a:lvl5pPr marL="3047924" lvl="4" indent="-423323" algn="l" rtl="0">
              <a:spcBef>
                <a:spcPts val="0"/>
              </a:spcBef>
              <a:spcAft>
                <a:spcPts val="0"/>
              </a:spcAft>
              <a:buClr>
                <a:schemeClr val="dk1"/>
              </a:buClr>
              <a:buSzPts val="1400"/>
              <a:buChar char="-"/>
              <a:defRPr sz="1867"/>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pPr lvl="0"/>
            <a:r>
              <a:rPr lang="en-US"/>
              <a:t>Click to edit Master text styles</a:t>
            </a:r>
          </a:p>
        </p:txBody>
      </p:sp>
      <p:sp>
        <p:nvSpPr>
          <p:cNvPr id="21" name="Google Shape;21;p3"/>
          <p:cNvSpPr txBox="1">
            <a:spLocks noGrp="1"/>
          </p:cNvSpPr>
          <p:nvPr>
            <p:ph type="sldNum" idx="12"/>
          </p:nvPr>
        </p:nvSpPr>
        <p:spPr>
          <a:xfrm>
            <a:off x="11088189" y="6318400"/>
            <a:ext cx="494400" cy="365200"/>
          </a:xfrm>
          <a:prstGeom prst="rect">
            <a:avLst/>
          </a:prstGeom>
          <a:noFill/>
          <a:ln>
            <a:noFill/>
          </a:ln>
        </p:spPr>
        <p:txBody>
          <a:bodyPr spcFirstLastPara="1" wrap="square" lIns="0" tIns="0" rIns="0" bIns="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93ED52A3-019C-4794-ADDA-FCB14EEF9F09}" type="slidenum">
              <a:rPr lang="en-US" smtClean="0"/>
              <a:t>‹#›</a:t>
            </a:fld>
            <a:endParaRPr lang="en-US"/>
          </a:p>
        </p:txBody>
      </p:sp>
      <p:pic>
        <p:nvPicPr>
          <p:cNvPr id="22" name="Google Shape;22;p3"/>
          <p:cNvPicPr preferRelativeResize="0"/>
          <p:nvPr/>
        </p:nvPicPr>
        <p:blipFill>
          <a:blip r:embed="rId2">
            <a:alphaModFix/>
          </a:blip>
          <a:stretch>
            <a:fillRect/>
          </a:stretch>
        </p:blipFill>
        <p:spPr>
          <a:xfrm>
            <a:off x="480000" y="371679"/>
            <a:ext cx="920496" cy="635000"/>
          </a:xfrm>
          <a:prstGeom prst="rect">
            <a:avLst/>
          </a:prstGeom>
          <a:noFill/>
          <a:ln>
            <a:noFill/>
          </a:ln>
        </p:spPr>
      </p:pic>
    </p:spTree>
    <p:extLst>
      <p:ext uri="{BB962C8B-B14F-4D97-AF65-F5344CB8AC3E}">
        <p14:creationId xmlns:p14="http://schemas.microsoft.com/office/powerpoint/2010/main" val="705501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dark blue">
  <p:cSld name="Text slide dark blue">
    <p:bg>
      <p:bgPr>
        <a:solidFill>
          <a:schemeClr val="accent3"/>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479999" y="414261"/>
            <a:ext cx="11102400" cy="490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25" name="Google Shape;25;p4"/>
          <p:cNvSpPr txBox="1">
            <a:spLocks noGrp="1"/>
          </p:cNvSpPr>
          <p:nvPr>
            <p:ph type="body" idx="1"/>
          </p:nvPr>
        </p:nvSpPr>
        <p:spPr>
          <a:xfrm>
            <a:off x="479999" y="1152939"/>
            <a:ext cx="11102400" cy="5029200"/>
          </a:xfrm>
          <a:prstGeom prst="rect">
            <a:avLst/>
          </a:prstGeom>
          <a:noFill/>
          <a:ln>
            <a:noFill/>
          </a:ln>
        </p:spPr>
        <p:txBody>
          <a:bodyPr spcFirstLastPara="1" wrap="square" lIns="0" tIns="0" rIns="0" bIns="0" anchor="t" anchorCtr="0">
            <a:noAutofit/>
          </a:bodyPr>
          <a:lstStyle>
            <a:lvl1pPr marL="609585" lvl="0" indent="-457189" algn="l" rtl="0">
              <a:spcBef>
                <a:spcPts val="0"/>
              </a:spcBef>
              <a:spcAft>
                <a:spcPts val="0"/>
              </a:spcAft>
              <a:buClr>
                <a:schemeClr val="lt1"/>
              </a:buClr>
              <a:buSzPts val="1800"/>
              <a:buChar char="•"/>
              <a:defRPr>
                <a:solidFill>
                  <a:schemeClr val="lt1"/>
                </a:solidFill>
              </a:defRPr>
            </a:lvl1pPr>
            <a:lvl2pPr marL="1219170" lvl="1" indent="-431789" algn="l" rtl="0">
              <a:spcBef>
                <a:spcPts val="0"/>
              </a:spcBef>
              <a:spcAft>
                <a:spcPts val="0"/>
              </a:spcAft>
              <a:buClr>
                <a:schemeClr val="lt1"/>
              </a:buClr>
              <a:buSzPts val="1500"/>
              <a:buChar char="-"/>
              <a:defRPr>
                <a:solidFill>
                  <a:schemeClr val="lt1"/>
                </a:solidFill>
              </a:defRPr>
            </a:lvl2pPr>
            <a:lvl3pPr marL="1828754" lvl="2" indent="-423323" algn="l" rtl="0">
              <a:spcBef>
                <a:spcPts val="0"/>
              </a:spcBef>
              <a:spcAft>
                <a:spcPts val="0"/>
              </a:spcAft>
              <a:buClr>
                <a:schemeClr val="lt1"/>
              </a:buClr>
              <a:buSzPts val="1400"/>
              <a:buChar char="-"/>
              <a:defRPr>
                <a:solidFill>
                  <a:schemeClr val="lt1"/>
                </a:solidFill>
              </a:defRPr>
            </a:lvl3pPr>
            <a:lvl4pPr marL="2438339" lvl="3" indent="-406390" algn="l" rtl="0">
              <a:spcBef>
                <a:spcPts val="0"/>
              </a:spcBef>
              <a:spcAft>
                <a:spcPts val="0"/>
              </a:spcAft>
              <a:buClr>
                <a:schemeClr val="lt1"/>
              </a:buClr>
              <a:buSzPts val="1200"/>
              <a:buChar char="-"/>
              <a:defRPr>
                <a:solidFill>
                  <a:schemeClr val="lt1"/>
                </a:solidFill>
              </a:defRPr>
            </a:lvl4pPr>
            <a:lvl5pPr marL="3047924" lvl="4" indent="-406390" algn="l" rtl="0">
              <a:spcBef>
                <a:spcPts val="0"/>
              </a:spcBef>
              <a:spcAft>
                <a:spcPts val="0"/>
              </a:spcAft>
              <a:buClr>
                <a:schemeClr val="lt1"/>
              </a:buClr>
              <a:buSzPts val="1200"/>
              <a:buChar char="-"/>
              <a:defRPr>
                <a:solidFill>
                  <a:schemeClr val="lt1"/>
                </a:solidFill>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pPr lvl="0"/>
            <a:r>
              <a:rPr lang="en-US"/>
              <a:t>Click to edit Master text styles</a:t>
            </a:r>
          </a:p>
        </p:txBody>
      </p:sp>
      <p:sp>
        <p:nvSpPr>
          <p:cNvPr id="26" name="Google Shape;26;p4"/>
          <p:cNvSpPr txBox="1">
            <a:spLocks noGrp="1"/>
          </p:cNvSpPr>
          <p:nvPr>
            <p:ph type="dt" idx="10"/>
          </p:nvPr>
        </p:nvSpPr>
        <p:spPr>
          <a:xfrm>
            <a:off x="4312623" y="6318629"/>
            <a:ext cx="12192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fld id="{E84520C7-770A-49B6-B7C0-4C68F143EF3A}" type="datetimeFigureOut">
              <a:rPr lang="en-US" smtClean="0"/>
              <a:t>1/31/2024</a:t>
            </a:fld>
            <a:endParaRPr lang="en-US"/>
          </a:p>
        </p:txBody>
      </p:sp>
      <p:sp>
        <p:nvSpPr>
          <p:cNvPr id="27" name="Google Shape;27;p4"/>
          <p:cNvSpPr txBox="1">
            <a:spLocks noGrp="1"/>
          </p:cNvSpPr>
          <p:nvPr>
            <p:ph type="ftr" idx="11"/>
          </p:nvPr>
        </p:nvSpPr>
        <p:spPr>
          <a:xfrm>
            <a:off x="5623395" y="6318629"/>
            <a:ext cx="53036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lang="en-US"/>
          </a:p>
        </p:txBody>
      </p:sp>
      <p:sp>
        <p:nvSpPr>
          <p:cNvPr id="28" name="Google Shape;28;p4"/>
          <p:cNvSpPr txBox="1">
            <a:spLocks noGrp="1"/>
          </p:cNvSpPr>
          <p:nvPr>
            <p:ph type="sldNum" idx="12"/>
          </p:nvPr>
        </p:nvSpPr>
        <p:spPr>
          <a:xfrm>
            <a:off x="11088189" y="6318400"/>
            <a:ext cx="494400" cy="3652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b="0" i="0" u="none" strike="noStrike" cap="none">
                <a:solidFill>
                  <a:srgbClr val="FFFFFF"/>
                </a:solidFill>
                <a:latin typeface="Calibri"/>
                <a:ea typeface="Calibri"/>
                <a:cs typeface="Calibri"/>
                <a:sym typeface="Calibri"/>
              </a:defRPr>
            </a:lvl1pPr>
            <a:lvl2pPr marL="0" lvl="1" indent="0" algn="r" rtl="0">
              <a:spcBef>
                <a:spcPts val="0"/>
              </a:spcBef>
              <a:buNone/>
              <a:defRPr sz="1067" b="0" i="0" u="none" strike="noStrike" cap="none">
                <a:solidFill>
                  <a:srgbClr val="FFFFFF"/>
                </a:solidFill>
                <a:latin typeface="Calibri"/>
                <a:ea typeface="Calibri"/>
                <a:cs typeface="Calibri"/>
                <a:sym typeface="Calibri"/>
              </a:defRPr>
            </a:lvl2pPr>
            <a:lvl3pPr marL="0" lvl="2" indent="0" algn="r" rtl="0">
              <a:spcBef>
                <a:spcPts val="0"/>
              </a:spcBef>
              <a:buNone/>
              <a:defRPr sz="1067" b="0" i="0" u="none" strike="noStrike" cap="none">
                <a:solidFill>
                  <a:srgbClr val="FFFFFF"/>
                </a:solidFill>
                <a:latin typeface="Calibri"/>
                <a:ea typeface="Calibri"/>
                <a:cs typeface="Calibri"/>
                <a:sym typeface="Calibri"/>
              </a:defRPr>
            </a:lvl3pPr>
            <a:lvl4pPr marL="0" lvl="3" indent="0" algn="r" rtl="0">
              <a:spcBef>
                <a:spcPts val="0"/>
              </a:spcBef>
              <a:buNone/>
              <a:defRPr sz="1067" b="0" i="0" u="none" strike="noStrike" cap="none">
                <a:solidFill>
                  <a:srgbClr val="FFFFFF"/>
                </a:solidFill>
                <a:latin typeface="Calibri"/>
                <a:ea typeface="Calibri"/>
                <a:cs typeface="Calibri"/>
                <a:sym typeface="Calibri"/>
              </a:defRPr>
            </a:lvl4pPr>
            <a:lvl5pPr marL="0" lvl="4" indent="0" algn="r" rtl="0">
              <a:spcBef>
                <a:spcPts val="0"/>
              </a:spcBef>
              <a:buNone/>
              <a:defRPr sz="1067" b="0" i="0" u="none" strike="noStrike" cap="none">
                <a:solidFill>
                  <a:srgbClr val="FFFFFF"/>
                </a:solidFill>
                <a:latin typeface="Calibri"/>
                <a:ea typeface="Calibri"/>
                <a:cs typeface="Calibri"/>
                <a:sym typeface="Calibri"/>
              </a:defRPr>
            </a:lvl5pPr>
            <a:lvl6pPr marL="0" lvl="5" indent="0" algn="r" rtl="0">
              <a:spcBef>
                <a:spcPts val="0"/>
              </a:spcBef>
              <a:buNone/>
              <a:defRPr sz="1067" b="0" i="0" u="none" strike="noStrike" cap="none">
                <a:solidFill>
                  <a:srgbClr val="FFFFFF"/>
                </a:solidFill>
                <a:latin typeface="Calibri"/>
                <a:ea typeface="Calibri"/>
                <a:cs typeface="Calibri"/>
                <a:sym typeface="Calibri"/>
              </a:defRPr>
            </a:lvl6pPr>
            <a:lvl7pPr marL="0" lvl="6" indent="0" algn="r" rtl="0">
              <a:spcBef>
                <a:spcPts val="0"/>
              </a:spcBef>
              <a:buNone/>
              <a:defRPr sz="1067" b="0" i="0" u="none" strike="noStrike" cap="none">
                <a:solidFill>
                  <a:srgbClr val="FFFFFF"/>
                </a:solidFill>
                <a:latin typeface="Calibri"/>
                <a:ea typeface="Calibri"/>
                <a:cs typeface="Calibri"/>
                <a:sym typeface="Calibri"/>
              </a:defRPr>
            </a:lvl7pPr>
            <a:lvl8pPr marL="0" lvl="7" indent="0" algn="r" rtl="0">
              <a:spcBef>
                <a:spcPts val="0"/>
              </a:spcBef>
              <a:buNone/>
              <a:defRPr sz="1067" b="0" i="0" u="none" strike="noStrike" cap="none">
                <a:solidFill>
                  <a:srgbClr val="FFFFFF"/>
                </a:solidFill>
                <a:latin typeface="Calibri"/>
                <a:ea typeface="Calibri"/>
                <a:cs typeface="Calibri"/>
                <a:sym typeface="Calibri"/>
              </a:defRPr>
            </a:lvl8pPr>
            <a:lvl9pPr marL="0" lvl="8" indent="0" algn="r" rtl="0">
              <a:spcBef>
                <a:spcPts val="0"/>
              </a:spcBef>
              <a:buNone/>
              <a:defRPr sz="1067" b="0" i="0" u="none" strike="noStrike" cap="none">
                <a:solidFill>
                  <a:srgbClr val="FFFFFF"/>
                </a:solidFill>
                <a:latin typeface="Calibri"/>
                <a:ea typeface="Calibri"/>
                <a:cs typeface="Calibri"/>
                <a:sym typeface="Calibri"/>
              </a:defRPr>
            </a:lvl9pPr>
          </a:lstStyle>
          <a:p>
            <a:fld id="{93ED52A3-019C-4794-ADDA-FCB14EEF9F09}" type="slidenum">
              <a:rPr lang="en-US" smtClean="0"/>
              <a:t>‹#›</a:t>
            </a:fld>
            <a:endParaRPr lang="en-US"/>
          </a:p>
        </p:txBody>
      </p:sp>
      <p:pic>
        <p:nvPicPr>
          <p:cNvPr id="29" name="Google Shape;29;p4" descr="UM40_RGB_B_diap.png"/>
          <p:cNvPicPr preferRelativeResize="0"/>
          <p:nvPr/>
        </p:nvPicPr>
        <p:blipFill rotWithShape="1">
          <a:blip r:embed="rId2">
            <a:alphaModFix/>
          </a:blip>
          <a:srcRect r="21297"/>
          <a:stretch/>
        </p:blipFill>
        <p:spPr>
          <a:xfrm>
            <a:off x="480002" y="6174000"/>
            <a:ext cx="2614764" cy="635001"/>
          </a:xfrm>
          <a:prstGeom prst="rect">
            <a:avLst/>
          </a:prstGeom>
          <a:noFill/>
          <a:ln>
            <a:noFill/>
          </a:ln>
        </p:spPr>
      </p:pic>
    </p:spTree>
    <p:extLst>
      <p:ext uri="{BB962C8B-B14F-4D97-AF65-F5344CB8AC3E}">
        <p14:creationId xmlns:p14="http://schemas.microsoft.com/office/powerpoint/2010/main" val="4187359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xt slide light blue">
  <p:cSld name="Text slide light blue">
    <p:bg>
      <p:bgPr>
        <a:solidFill>
          <a:schemeClr val="dk2"/>
        </a:solidFill>
        <a:effectLst/>
      </p:bgPr>
    </p:bg>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79999" y="414261"/>
            <a:ext cx="11102400" cy="4904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rgbClr val="FFFFFF"/>
              </a:buClr>
              <a:buSzPts val="2400"/>
              <a:buFont typeface="Calibri"/>
              <a:buNone/>
              <a:defRPr>
                <a:solidFill>
                  <a:srgbClr val="FFFFFF"/>
                </a:solidFill>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32" name="Google Shape;32;p5"/>
          <p:cNvSpPr txBox="1">
            <a:spLocks noGrp="1"/>
          </p:cNvSpPr>
          <p:nvPr>
            <p:ph type="body" idx="1"/>
          </p:nvPr>
        </p:nvSpPr>
        <p:spPr>
          <a:xfrm>
            <a:off x="479999" y="1152939"/>
            <a:ext cx="11102400" cy="5029200"/>
          </a:xfrm>
          <a:prstGeom prst="rect">
            <a:avLst/>
          </a:prstGeom>
          <a:noFill/>
          <a:ln>
            <a:noFill/>
          </a:ln>
        </p:spPr>
        <p:txBody>
          <a:bodyPr spcFirstLastPara="1" wrap="square" lIns="0" tIns="0" rIns="0" bIns="0" anchor="t" anchorCtr="0">
            <a:noAutofit/>
          </a:bodyPr>
          <a:lstStyle>
            <a:lvl1pPr marL="609585" lvl="0" indent="-457189" algn="l" rtl="0">
              <a:spcBef>
                <a:spcPts val="0"/>
              </a:spcBef>
              <a:spcAft>
                <a:spcPts val="0"/>
              </a:spcAft>
              <a:buClr>
                <a:schemeClr val="lt1"/>
              </a:buClr>
              <a:buSzPts val="1800"/>
              <a:buChar char="•"/>
              <a:defRPr>
                <a:solidFill>
                  <a:schemeClr val="lt1"/>
                </a:solidFill>
              </a:defRPr>
            </a:lvl1pPr>
            <a:lvl2pPr marL="1219170" lvl="1" indent="-431789" algn="l" rtl="0">
              <a:spcBef>
                <a:spcPts val="0"/>
              </a:spcBef>
              <a:spcAft>
                <a:spcPts val="0"/>
              </a:spcAft>
              <a:buClr>
                <a:schemeClr val="lt1"/>
              </a:buClr>
              <a:buSzPts val="1500"/>
              <a:buChar char="-"/>
              <a:defRPr>
                <a:solidFill>
                  <a:schemeClr val="lt1"/>
                </a:solidFill>
              </a:defRPr>
            </a:lvl2pPr>
            <a:lvl3pPr marL="1828754" lvl="2" indent="-423323" algn="l" rtl="0">
              <a:spcBef>
                <a:spcPts val="0"/>
              </a:spcBef>
              <a:spcAft>
                <a:spcPts val="0"/>
              </a:spcAft>
              <a:buClr>
                <a:schemeClr val="lt1"/>
              </a:buClr>
              <a:buSzPts val="1400"/>
              <a:buChar char="-"/>
              <a:defRPr>
                <a:solidFill>
                  <a:schemeClr val="lt1"/>
                </a:solidFill>
              </a:defRPr>
            </a:lvl3pPr>
            <a:lvl4pPr marL="2438339" lvl="3" indent="-406390" algn="l" rtl="0">
              <a:spcBef>
                <a:spcPts val="0"/>
              </a:spcBef>
              <a:spcAft>
                <a:spcPts val="0"/>
              </a:spcAft>
              <a:buClr>
                <a:schemeClr val="lt1"/>
              </a:buClr>
              <a:buSzPts val="1200"/>
              <a:buChar char="-"/>
              <a:defRPr>
                <a:solidFill>
                  <a:schemeClr val="lt1"/>
                </a:solidFill>
              </a:defRPr>
            </a:lvl4pPr>
            <a:lvl5pPr marL="3047924" lvl="4" indent="-406390" algn="l" rtl="0">
              <a:spcBef>
                <a:spcPts val="0"/>
              </a:spcBef>
              <a:spcAft>
                <a:spcPts val="0"/>
              </a:spcAft>
              <a:buClr>
                <a:schemeClr val="lt1"/>
              </a:buClr>
              <a:buSzPts val="1200"/>
              <a:buChar char="-"/>
              <a:defRPr>
                <a:solidFill>
                  <a:schemeClr val="lt1"/>
                </a:solidFill>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pPr lvl="0"/>
            <a:r>
              <a:rPr lang="en-US"/>
              <a:t>Click to edit Master text styles</a:t>
            </a:r>
          </a:p>
        </p:txBody>
      </p:sp>
      <p:sp>
        <p:nvSpPr>
          <p:cNvPr id="33" name="Google Shape;33;p5"/>
          <p:cNvSpPr txBox="1">
            <a:spLocks noGrp="1"/>
          </p:cNvSpPr>
          <p:nvPr>
            <p:ph type="dt" idx="10"/>
          </p:nvPr>
        </p:nvSpPr>
        <p:spPr>
          <a:xfrm>
            <a:off x="4312623" y="6318629"/>
            <a:ext cx="12192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fld id="{E84520C7-770A-49B6-B7C0-4C68F143EF3A}" type="datetimeFigureOut">
              <a:rPr lang="en-US" smtClean="0"/>
              <a:t>1/31/2024</a:t>
            </a:fld>
            <a:endParaRPr lang="en-US"/>
          </a:p>
        </p:txBody>
      </p:sp>
      <p:sp>
        <p:nvSpPr>
          <p:cNvPr id="34" name="Google Shape;34;p5"/>
          <p:cNvSpPr txBox="1">
            <a:spLocks noGrp="1"/>
          </p:cNvSpPr>
          <p:nvPr>
            <p:ph type="ftr" idx="11"/>
          </p:nvPr>
        </p:nvSpPr>
        <p:spPr>
          <a:xfrm>
            <a:off x="5623395" y="6318629"/>
            <a:ext cx="53036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solidFill>
                  <a:srgbClr val="FFFFFF"/>
                </a:solidFill>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lang="en-US"/>
          </a:p>
        </p:txBody>
      </p:sp>
      <p:sp>
        <p:nvSpPr>
          <p:cNvPr id="35" name="Google Shape;35;p5"/>
          <p:cNvSpPr txBox="1">
            <a:spLocks noGrp="1"/>
          </p:cNvSpPr>
          <p:nvPr>
            <p:ph type="sldNum" idx="12"/>
          </p:nvPr>
        </p:nvSpPr>
        <p:spPr>
          <a:xfrm>
            <a:off x="11088189" y="6318400"/>
            <a:ext cx="494400" cy="365200"/>
          </a:xfrm>
          <a:prstGeom prst="rect">
            <a:avLst/>
          </a:prstGeom>
          <a:noFill/>
          <a:ln>
            <a:noFill/>
          </a:ln>
        </p:spPr>
        <p:txBody>
          <a:bodyPr spcFirstLastPara="1" wrap="square" lIns="0" tIns="0" rIns="0" bIns="0" anchor="t" anchorCtr="0">
            <a:noAutofit/>
          </a:bodyPr>
          <a:lstStyle>
            <a:lvl1pPr marL="0" lvl="0" indent="0" algn="r" rtl="0">
              <a:spcBef>
                <a:spcPts val="0"/>
              </a:spcBef>
              <a:buNone/>
              <a:defRPr sz="1067" b="0" i="0" u="none" strike="noStrike" cap="none">
                <a:solidFill>
                  <a:srgbClr val="FFFFFF"/>
                </a:solidFill>
                <a:latin typeface="Calibri"/>
                <a:ea typeface="Calibri"/>
                <a:cs typeface="Calibri"/>
                <a:sym typeface="Calibri"/>
              </a:defRPr>
            </a:lvl1pPr>
            <a:lvl2pPr marL="0" lvl="1" indent="0" algn="r" rtl="0">
              <a:spcBef>
                <a:spcPts val="0"/>
              </a:spcBef>
              <a:buNone/>
              <a:defRPr sz="1067" b="0" i="0" u="none" strike="noStrike" cap="none">
                <a:solidFill>
                  <a:srgbClr val="FFFFFF"/>
                </a:solidFill>
                <a:latin typeface="Calibri"/>
                <a:ea typeface="Calibri"/>
                <a:cs typeface="Calibri"/>
                <a:sym typeface="Calibri"/>
              </a:defRPr>
            </a:lvl2pPr>
            <a:lvl3pPr marL="0" lvl="2" indent="0" algn="r" rtl="0">
              <a:spcBef>
                <a:spcPts val="0"/>
              </a:spcBef>
              <a:buNone/>
              <a:defRPr sz="1067" b="0" i="0" u="none" strike="noStrike" cap="none">
                <a:solidFill>
                  <a:srgbClr val="FFFFFF"/>
                </a:solidFill>
                <a:latin typeface="Calibri"/>
                <a:ea typeface="Calibri"/>
                <a:cs typeface="Calibri"/>
                <a:sym typeface="Calibri"/>
              </a:defRPr>
            </a:lvl3pPr>
            <a:lvl4pPr marL="0" lvl="3" indent="0" algn="r" rtl="0">
              <a:spcBef>
                <a:spcPts val="0"/>
              </a:spcBef>
              <a:buNone/>
              <a:defRPr sz="1067" b="0" i="0" u="none" strike="noStrike" cap="none">
                <a:solidFill>
                  <a:srgbClr val="FFFFFF"/>
                </a:solidFill>
                <a:latin typeface="Calibri"/>
                <a:ea typeface="Calibri"/>
                <a:cs typeface="Calibri"/>
                <a:sym typeface="Calibri"/>
              </a:defRPr>
            </a:lvl4pPr>
            <a:lvl5pPr marL="0" lvl="4" indent="0" algn="r" rtl="0">
              <a:spcBef>
                <a:spcPts val="0"/>
              </a:spcBef>
              <a:buNone/>
              <a:defRPr sz="1067" b="0" i="0" u="none" strike="noStrike" cap="none">
                <a:solidFill>
                  <a:srgbClr val="FFFFFF"/>
                </a:solidFill>
                <a:latin typeface="Calibri"/>
                <a:ea typeface="Calibri"/>
                <a:cs typeface="Calibri"/>
                <a:sym typeface="Calibri"/>
              </a:defRPr>
            </a:lvl5pPr>
            <a:lvl6pPr marL="0" lvl="5" indent="0" algn="r" rtl="0">
              <a:spcBef>
                <a:spcPts val="0"/>
              </a:spcBef>
              <a:buNone/>
              <a:defRPr sz="1067" b="0" i="0" u="none" strike="noStrike" cap="none">
                <a:solidFill>
                  <a:srgbClr val="FFFFFF"/>
                </a:solidFill>
                <a:latin typeface="Calibri"/>
                <a:ea typeface="Calibri"/>
                <a:cs typeface="Calibri"/>
                <a:sym typeface="Calibri"/>
              </a:defRPr>
            </a:lvl6pPr>
            <a:lvl7pPr marL="0" lvl="6" indent="0" algn="r" rtl="0">
              <a:spcBef>
                <a:spcPts val="0"/>
              </a:spcBef>
              <a:buNone/>
              <a:defRPr sz="1067" b="0" i="0" u="none" strike="noStrike" cap="none">
                <a:solidFill>
                  <a:srgbClr val="FFFFFF"/>
                </a:solidFill>
                <a:latin typeface="Calibri"/>
                <a:ea typeface="Calibri"/>
                <a:cs typeface="Calibri"/>
                <a:sym typeface="Calibri"/>
              </a:defRPr>
            </a:lvl7pPr>
            <a:lvl8pPr marL="0" lvl="7" indent="0" algn="r" rtl="0">
              <a:spcBef>
                <a:spcPts val="0"/>
              </a:spcBef>
              <a:buNone/>
              <a:defRPr sz="1067" b="0" i="0" u="none" strike="noStrike" cap="none">
                <a:solidFill>
                  <a:srgbClr val="FFFFFF"/>
                </a:solidFill>
                <a:latin typeface="Calibri"/>
                <a:ea typeface="Calibri"/>
                <a:cs typeface="Calibri"/>
                <a:sym typeface="Calibri"/>
              </a:defRPr>
            </a:lvl8pPr>
            <a:lvl9pPr marL="0" lvl="8" indent="0" algn="r" rtl="0">
              <a:spcBef>
                <a:spcPts val="0"/>
              </a:spcBef>
              <a:buNone/>
              <a:defRPr sz="1067" b="0" i="0" u="none" strike="noStrike" cap="none">
                <a:solidFill>
                  <a:srgbClr val="FFFFFF"/>
                </a:solidFill>
                <a:latin typeface="Calibri"/>
                <a:ea typeface="Calibri"/>
                <a:cs typeface="Calibri"/>
                <a:sym typeface="Calibri"/>
              </a:defRPr>
            </a:lvl9pPr>
          </a:lstStyle>
          <a:p>
            <a:fld id="{93ED52A3-019C-4794-ADDA-FCB14EEF9F09}" type="slidenum">
              <a:rPr lang="en-US" smtClean="0"/>
              <a:t>‹#›</a:t>
            </a:fld>
            <a:endParaRPr lang="en-US"/>
          </a:p>
        </p:txBody>
      </p:sp>
      <p:pic>
        <p:nvPicPr>
          <p:cNvPr id="36" name="Google Shape;36;p5" descr="UM40_RGB_B_blauw.png"/>
          <p:cNvPicPr preferRelativeResize="0"/>
          <p:nvPr/>
        </p:nvPicPr>
        <p:blipFill rotWithShape="1">
          <a:blip r:embed="rId2">
            <a:alphaModFix/>
          </a:blip>
          <a:srcRect r="22051"/>
          <a:stretch/>
        </p:blipFill>
        <p:spPr>
          <a:xfrm>
            <a:off x="480002" y="6174001"/>
            <a:ext cx="2589612" cy="635001"/>
          </a:xfrm>
          <a:prstGeom prst="rect">
            <a:avLst/>
          </a:prstGeom>
          <a:noFill/>
          <a:ln>
            <a:noFill/>
          </a:ln>
        </p:spPr>
      </p:pic>
    </p:spTree>
    <p:extLst>
      <p:ext uri="{BB962C8B-B14F-4D97-AF65-F5344CB8AC3E}">
        <p14:creationId xmlns:p14="http://schemas.microsoft.com/office/powerpoint/2010/main" val="1729569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ext/photo slide">
  <p:cSld name="Text/photo slide">
    <p:spTree>
      <p:nvGrpSpPr>
        <p:cNvPr id="1" name="Shape 37"/>
        <p:cNvGrpSpPr/>
        <p:nvPr/>
      </p:nvGrpSpPr>
      <p:grpSpPr>
        <a:xfrm>
          <a:off x="0" y="0"/>
          <a:ext cx="0" cy="0"/>
          <a:chOff x="0" y="0"/>
          <a:chExt cx="0" cy="0"/>
        </a:xfrm>
      </p:grpSpPr>
      <p:sp>
        <p:nvSpPr>
          <p:cNvPr id="38" name="Google Shape;38;p6"/>
          <p:cNvSpPr txBox="1">
            <a:spLocks noGrp="1"/>
          </p:cNvSpPr>
          <p:nvPr>
            <p:ph type="title"/>
          </p:nvPr>
        </p:nvSpPr>
        <p:spPr>
          <a:xfrm>
            <a:off x="480001" y="414261"/>
            <a:ext cx="5246000" cy="635200"/>
          </a:xfrm>
          <a:prstGeom prst="rect">
            <a:avLst/>
          </a:prstGeom>
          <a:noFill/>
          <a:ln>
            <a:noFill/>
          </a:ln>
        </p:spPr>
        <p:txBody>
          <a:bodyPr spcFirstLastPara="1" wrap="square" lIns="0" tIns="0" rIns="0" bIns="0" anchor="t" anchorCtr="0">
            <a:noAutofit/>
          </a:bodyPr>
          <a:lstStyle>
            <a:lvl1pPr lvl="0" algn="l" rtl="0">
              <a:spcBef>
                <a:spcPts val="0"/>
              </a:spcBef>
              <a:spcAft>
                <a:spcPts val="0"/>
              </a:spcAft>
              <a:buClr>
                <a:schemeClr val="dk2"/>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r>
              <a:rPr lang="en-US"/>
              <a:t>Click to edit Master title style</a:t>
            </a:r>
            <a:endParaRPr/>
          </a:p>
        </p:txBody>
      </p:sp>
      <p:sp>
        <p:nvSpPr>
          <p:cNvPr id="39" name="Google Shape;39;p6"/>
          <p:cNvSpPr txBox="1">
            <a:spLocks noGrp="1"/>
          </p:cNvSpPr>
          <p:nvPr>
            <p:ph type="body" idx="1"/>
          </p:nvPr>
        </p:nvSpPr>
        <p:spPr>
          <a:xfrm>
            <a:off x="480003" y="1215483"/>
            <a:ext cx="5246000" cy="4784000"/>
          </a:xfrm>
          <a:prstGeom prst="rect">
            <a:avLst/>
          </a:prstGeom>
          <a:noFill/>
          <a:ln>
            <a:noFill/>
          </a:ln>
        </p:spPr>
        <p:txBody>
          <a:bodyPr spcFirstLastPara="1" wrap="square" lIns="0" tIns="0" rIns="0" bIns="0" anchor="t" anchorCtr="0">
            <a:noAutofit/>
          </a:bodyPr>
          <a:lstStyle>
            <a:lvl1pPr marL="609585" lvl="0" indent="-423323" algn="l" rtl="0">
              <a:spcBef>
                <a:spcPts val="0"/>
              </a:spcBef>
              <a:spcAft>
                <a:spcPts val="0"/>
              </a:spcAft>
              <a:buClr>
                <a:schemeClr val="dk1"/>
              </a:buClr>
              <a:buSzPts val="1400"/>
              <a:buChar char="•"/>
              <a:defRPr/>
            </a:lvl1pPr>
            <a:lvl2pPr marL="1219170" lvl="1" indent="-423323" algn="l" rtl="0">
              <a:spcBef>
                <a:spcPts val="0"/>
              </a:spcBef>
              <a:spcAft>
                <a:spcPts val="0"/>
              </a:spcAft>
              <a:buClr>
                <a:schemeClr val="dk1"/>
              </a:buClr>
              <a:buSzPts val="1400"/>
              <a:buChar char="-"/>
              <a:defRPr/>
            </a:lvl2pPr>
            <a:lvl3pPr marL="1828754" lvl="2" indent="-304792" algn="l" rtl="0">
              <a:spcBef>
                <a:spcPts val="0"/>
              </a:spcBef>
              <a:spcAft>
                <a:spcPts val="0"/>
              </a:spcAft>
              <a:buClr>
                <a:schemeClr val="dk1"/>
              </a:buClr>
              <a:buSzPts val="1400"/>
              <a:buNone/>
              <a:defRPr/>
            </a:lvl3pPr>
            <a:lvl4pPr marL="2438339" lvl="3" indent="-423323" algn="l" rtl="0">
              <a:spcBef>
                <a:spcPts val="0"/>
              </a:spcBef>
              <a:spcAft>
                <a:spcPts val="0"/>
              </a:spcAft>
              <a:buClr>
                <a:schemeClr val="dk1"/>
              </a:buClr>
              <a:buSzPts val="1400"/>
              <a:buChar char="-"/>
              <a:defRPr/>
            </a:lvl4pPr>
            <a:lvl5pPr marL="3047924" lvl="4" indent="-423323" algn="l" rtl="0">
              <a:spcBef>
                <a:spcPts val="0"/>
              </a:spcBef>
              <a:spcAft>
                <a:spcPts val="0"/>
              </a:spcAft>
              <a:buClr>
                <a:schemeClr val="dk1"/>
              </a:buClr>
              <a:buSzPts val="1400"/>
              <a:buChar char="-"/>
              <a:defRPr/>
            </a:lvl5pPr>
            <a:lvl6pPr marL="3657509" lvl="5" indent="-423323" algn="l" rtl="0">
              <a:spcBef>
                <a:spcPts val="400"/>
              </a:spcBef>
              <a:spcAft>
                <a:spcPts val="0"/>
              </a:spcAft>
              <a:buClr>
                <a:schemeClr val="dk1"/>
              </a:buClr>
              <a:buSzPts val="1400"/>
              <a:buChar char="•"/>
              <a:defRPr/>
            </a:lvl6pPr>
            <a:lvl7pPr marL="4267093" lvl="6" indent="-423323" algn="l" rtl="0">
              <a:spcBef>
                <a:spcPts val="400"/>
              </a:spcBef>
              <a:spcAft>
                <a:spcPts val="0"/>
              </a:spcAft>
              <a:buClr>
                <a:schemeClr val="dk1"/>
              </a:buClr>
              <a:buSzPts val="1400"/>
              <a:buChar char="•"/>
              <a:defRPr/>
            </a:lvl7pPr>
            <a:lvl8pPr marL="4876678" lvl="7" indent="-423323" algn="l" rtl="0">
              <a:spcBef>
                <a:spcPts val="400"/>
              </a:spcBef>
              <a:spcAft>
                <a:spcPts val="0"/>
              </a:spcAft>
              <a:buClr>
                <a:schemeClr val="dk1"/>
              </a:buClr>
              <a:buSzPts val="1400"/>
              <a:buChar char="•"/>
              <a:defRPr/>
            </a:lvl8pPr>
            <a:lvl9pPr marL="5486263" lvl="8" indent="-423323" algn="l" rtl="0">
              <a:spcBef>
                <a:spcPts val="400"/>
              </a:spcBef>
              <a:spcAft>
                <a:spcPts val="0"/>
              </a:spcAft>
              <a:buClr>
                <a:schemeClr val="dk1"/>
              </a:buClr>
              <a:buSzPts val="1400"/>
              <a:buChar char="•"/>
              <a:defRPr/>
            </a:lvl9pPr>
          </a:lstStyle>
          <a:p>
            <a:pPr lvl="0"/>
            <a:r>
              <a:rPr lang="en-US"/>
              <a:t>Click to edit Master text styles</a:t>
            </a:r>
          </a:p>
        </p:txBody>
      </p:sp>
      <p:sp>
        <p:nvSpPr>
          <p:cNvPr id="40" name="Google Shape;40;p6"/>
          <p:cNvSpPr txBox="1">
            <a:spLocks noGrp="1"/>
          </p:cNvSpPr>
          <p:nvPr>
            <p:ph type="dt" idx="10"/>
          </p:nvPr>
        </p:nvSpPr>
        <p:spPr>
          <a:xfrm>
            <a:off x="6126724" y="6318629"/>
            <a:ext cx="7344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fld id="{E84520C7-770A-49B6-B7C0-4C68F143EF3A}" type="datetimeFigureOut">
              <a:rPr lang="en-US" smtClean="0"/>
              <a:t>1/31/2024</a:t>
            </a:fld>
            <a:endParaRPr lang="en-US"/>
          </a:p>
        </p:txBody>
      </p:sp>
      <p:sp>
        <p:nvSpPr>
          <p:cNvPr id="41" name="Google Shape;41;p6"/>
          <p:cNvSpPr txBox="1">
            <a:spLocks noGrp="1"/>
          </p:cNvSpPr>
          <p:nvPr>
            <p:ph type="ftr" idx="11"/>
          </p:nvPr>
        </p:nvSpPr>
        <p:spPr>
          <a:xfrm>
            <a:off x="6327003" y="6318629"/>
            <a:ext cx="4600000" cy="365200"/>
          </a:xfrm>
          <a:prstGeom prst="rect">
            <a:avLst/>
          </a:prstGeom>
          <a:noFill/>
          <a:ln>
            <a:noFill/>
          </a:ln>
        </p:spPr>
        <p:txBody>
          <a:bodyPr spcFirstLastPara="1" wrap="square" lIns="0" tIns="0" rIns="0" bIns="0" anchor="t" anchorCtr="0">
            <a:noAutofit/>
          </a:bodyPr>
          <a:lstStyle>
            <a:lvl1pPr lvl="0" algn="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lang="en-US"/>
          </a:p>
        </p:txBody>
      </p:sp>
      <p:sp>
        <p:nvSpPr>
          <p:cNvPr id="42" name="Google Shape;42;p6"/>
          <p:cNvSpPr txBox="1">
            <a:spLocks noGrp="1"/>
          </p:cNvSpPr>
          <p:nvPr>
            <p:ph type="sldNum" idx="12"/>
          </p:nvPr>
        </p:nvSpPr>
        <p:spPr>
          <a:xfrm>
            <a:off x="10926940" y="6318400"/>
            <a:ext cx="760000" cy="365200"/>
          </a:xfrm>
          <a:prstGeom prst="rect">
            <a:avLst/>
          </a:prstGeom>
          <a:noFill/>
          <a:ln>
            <a:noFill/>
          </a:ln>
        </p:spPr>
        <p:txBody>
          <a:bodyPr spcFirstLastPara="1" wrap="square" lIns="0" tIns="0" rIns="0" bIns="0" anchor="t"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fld id="{93ED52A3-019C-4794-ADDA-FCB14EEF9F09}" type="slidenum">
              <a:rPr lang="en-US" smtClean="0"/>
              <a:t>‹#›</a:t>
            </a:fld>
            <a:endParaRPr lang="en-US"/>
          </a:p>
        </p:txBody>
      </p:sp>
      <p:sp>
        <p:nvSpPr>
          <p:cNvPr id="43" name="Google Shape;43;p6"/>
          <p:cNvSpPr>
            <a:spLocks noGrp="1"/>
          </p:cNvSpPr>
          <p:nvPr>
            <p:ph type="pic" idx="2"/>
          </p:nvPr>
        </p:nvSpPr>
        <p:spPr>
          <a:xfrm>
            <a:off x="6126725" y="0"/>
            <a:ext cx="6065200" cy="6858000"/>
          </a:xfrm>
          <a:prstGeom prst="rect">
            <a:avLst/>
          </a:prstGeom>
          <a:solidFill>
            <a:srgbClr val="D8D8D8"/>
          </a:solidFill>
          <a:ln>
            <a:noFill/>
          </a:ln>
        </p:spPr>
        <p:txBody>
          <a:bodyPr spcFirstLastPara="1" wrap="square" lIns="0" tIns="0" rIns="0" bIns="0" anchor="t" anchorCtr="0">
            <a:noAutofit/>
          </a:bodyPr>
          <a:lstStyle>
            <a:lvl1pPr marR="0" lvl="0" algn="l" rtl="0">
              <a:spcBef>
                <a:spcPts val="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1pPr>
            <a:lvl2pPr marR="0" lvl="1" algn="l" rtl="0">
              <a:spcBef>
                <a:spcPts val="0"/>
              </a:spcBef>
              <a:spcAft>
                <a:spcPts val="0"/>
              </a:spcAft>
              <a:buClr>
                <a:schemeClr val="dk1"/>
              </a:buClr>
              <a:buSzPts val="1500"/>
              <a:buFont typeface="Merriweather Sans"/>
              <a:buChar char="-"/>
              <a:defRPr sz="2000" b="0" i="0" u="none" strike="noStrike" cap="none">
                <a:solidFill>
                  <a:schemeClr val="dk1"/>
                </a:solidFill>
                <a:latin typeface="Calibri"/>
                <a:ea typeface="Calibri"/>
                <a:cs typeface="Calibri"/>
                <a:sym typeface="Calibri"/>
              </a:defRPr>
            </a:lvl2pPr>
            <a:lvl3pPr marR="0" lvl="2" algn="l" rtl="0">
              <a:spcBef>
                <a:spcPts val="0"/>
              </a:spcBef>
              <a:spcAft>
                <a:spcPts val="0"/>
              </a:spcAft>
              <a:buClr>
                <a:schemeClr val="dk1"/>
              </a:buClr>
              <a:buSzPts val="1400"/>
              <a:buFont typeface="Merriweather Sans"/>
              <a:buChar char="-"/>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Clr>
                <a:schemeClr val="dk1"/>
              </a:buClr>
              <a:buSzPts val="1200"/>
              <a:buFont typeface="Merriweather Sans"/>
              <a:buChar char="-"/>
              <a:defRPr sz="1600" b="0" i="0" u="none" strike="noStrike" cap="none">
                <a:solidFill>
                  <a:schemeClr val="dk1"/>
                </a:solidFill>
                <a:latin typeface="Calibri"/>
                <a:ea typeface="Calibri"/>
                <a:cs typeface="Calibri"/>
                <a:sym typeface="Calibri"/>
              </a:defRPr>
            </a:lvl4pPr>
            <a:lvl5pPr marR="0" lvl="4" algn="l" rtl="0">
              <a:spcBef>
                <a:spcPts val="0"/>
              </a:spcBef>
              <a:spcAft>
                <a:spcPts val="0"/>
              </a:spcAft>
              <a:buClr>
                <a:schemeClr val="dk1"/>
              </a:buClr>
              <a:buSzPts val="1200"/>
              <a:buFont typeface="Merriweather Sans"/>
              <a:buChar char="-"/>
              <a:defRPr sz="16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1500"/>
              <a:buFont typeface="Arial"/>
              <a:buChar char="•"/>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pic>
        <p:nvPicPr>
          <p:cNvPr id="44" name="Google Shape;44;p6" descr="UM40_RGB_B_blauw.png"/>
          <p:cNvPicPr preferRelativeResize="0"/>
          <p:nvPr/>
        </p:nvPicPr>
        <p:blipFill rotWithShape="1">
          <a:blip r:embed="rId2">
            <a:alphaModFix/>
          </a:blip>
          <a:srcRect r="20540"/>
          <a:stretch/>
        </p:blipFill>
        <p:spPr>
          <a:xfrm>
            <a:off x="480001" y="6174001"/>
            <a:ext cx="2639880" cy="635001"/>
          </a:xfrm>
          <a:prstGeom prst="rect">
            <a:avLst/>
          </a:prstGeom>
          <a:noFill/>
          <a:ln>
            <a:noFill/>
          </a:ln>
        </p:spPr>
      </p:pic>
    </p:spTree>
    <p:extLst>
      <p:ext uri="{BB962C8B-B14F-4D97-AF65-F5344CB8AC3E}">
        <p14:creationId xmlns:p14="http://schemas.microsoft.com/office/powerpoint/2010/main" val="707275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9999" y="414261"/>
            <a:ext cx="11102400" cy="490400"/>
          </a:xfrm>
          <a:prstGeom prst="rect">
            <a:avLst/>
          </a:prstGeom>
          <a:noFill/>
          <a:ln>
            <a:noFill/>
          </a:ln>
        </p:spPr>
        <p:txBody>
          <a:bodyPr spcFirstLastPara="1" wrap="square" lIns="0" tIns="0" rIns="0" bIns="0" anchor="t" anchorCtr="0">
            <a:noAutofit/>
          </a:bodyPr>
          <a:lstStyle>
            <a:lvl1pPr marR="0" lvl="0" algn="l" rtl="0">
              <a:spcBef>
                <a:spcPts val="0"/>
              </a:spcBef>
              <a:spcAft>
                <a:spcPts val="0"/>
              </a:spcAft>
              <a:buClr>
                <a:schemeClr val="dk2"/>
              </a:buClr>
              <a:buSzPts val="2400"/>
              <a:buFont typeface="Calibri"/>
              <a:buNone/>
              <a:defRPr sz="2400" b="1" i="0" u="none" strike="noStrike" cap="none">
                <a:solidFill>
                  <a:schemeClr val="dk2"/>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7" name="Google Shape;7;p1"/>
          <p:cNvSpPr txBox="1">
            <a:spLocks noGrp="1"/>
          </p:cNvSpPr>
          <p:nvPr>
            <p:ph type="body" idx="1"/>
          </p:nvPr>
        </p:nvSpPr>
        <p:spPr>
          <a:xfrm>
            <a:off x="479999" y="1152939"/>
            <a:ext cx="11102400" cy="5029200"/>
          </a:xfrm>
          <a:prstGeom prst="rect">
            <a:avLst/>
          </a:prstGeom>
          <a:noFill/>
          <a:ln>
            <a:noFill/>
          </a:ln>
        </p:spPr>
        <p:txBody>
          <a:bodyPr spcFirstLastPara="1" wrap="square" lIns="0" tIns="0" rIns="0" bIns="0" anchor="t" anchorCtr="0">
            <a:noAutofit/>
          </a:bodyPr>
          <a:lstStyle>
            <a:lvl1pPr marL="457200" marR="0" lvl="0" indent="-342900" algn="l" rtl="0">
              <a:spcBef>
                <a:spcPts val="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rtl="0">
              <a:spcBef>
                <a:spcPts val="0"/>
              </a:spcBef>
              <a:spcAft>
                <a:spcPts val="0"/>
              </a:spcAft>
              <a:buClr>
                <a:schemeClr val="dk1"/>
              </a:buClr>
              <a:buSzPts val="1500"/>
              <a:buFont typeface="Merriweather Sans"/>
              <a:buChar char="-"/>
              <a:defRPr sz="1500" b="0" i="0" u="none" strike="noStrike" cap="none">
                <a:solidFill>
                  <a:schemeClr val="dk1"/>
                </a:solidFill>
                <a:latin typeface="Calibri"/>
                <a:ea typeface="Calibri"/>
                <a:cs typeface="Calibri"/>
                <a:sym typeface="Calibri"/>
              </a:defRPr>
            </a:lvl2pPr>
            <a:lvl3pPr marL="1371600" marR="0" lvl="2" indent="-317500" algn="l" rtl="0">
              <a:spcBef>
                <a:spcPts val="0"/>
              </a:spcBef>
              <a:spcAft>
                <a:spcPts val="0"/>
              </a:spcAft>
              <a:buClr>
                <a:schemeClr val="dk1"/>
              </a:buClr>
              <a:buSzPts val="1400"/>
              <a:buFont typeface="Merriweather Sans"/>
              <a:buChar char="-"/>
              <a:defRPr sz="1400" b="0" i="0" u="none" strike="noStrike" cap="none">
                <a:solidFill>
                  <a:schemeClr val="dk1"/>
                </a:solidFill>
                <a:latin typeface="Calibri"/>
                <a:ea typeface="Calibri"/>
                <a:cs typeface="Calibri"/>
                <a:sym typeface="Calibri"/>
              </a:defRPr>
            </a:lvl3pPr>
            <a:lvl4pPr marL="1828800" marR="0" lvl="3" indent="-304800" algn="l" rtl="0">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4pPr>
            <a:lvl5pPr marL="2286000" marR="0" lvl="4" indent="-304800" algn="l" rtl="0">
              <a:spcBef>
                <a:spcPts val="0"/>
              </a:spcBef>
              <a:spcAft>
                <a:spcPts val="0"/>
              </a:spcAft>
              <a:buClr>
                <a:schemeClr val="dk1"/>
              </a:buClr>
              <a:buSzPts val="1200"/>
              <a:buFont typeface="Merriweather Sans"/>
              <a:buChar char="-"/>
              <a:defRPr sz="12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312623" y="6318629"/>
            <a:ext cx="1219200" cy="3652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100"/>
              <a:buNone/>
              <a:defRPr sz="10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fld id="{E84520C7-770A-49B6-B7C0-4C68F143EF3A}" type="datetimeFigureOut">
              <a:rPr lang="en-US" smtClean="0"/>
              <a:t>1/31/2024</a:t>
            </a:fld>
            <a:endParaRPr lang="en-US"/>
          </a:p>
        </p:txBody>
      </p:sp>
      <p:sp>
        <p:nvSpPr>
          <p:cNvPr id="9" name="Google Shape;9;p1"/>
          <p:cNvSpPr txBox="1">
            <a:spLocks noGrp="1"/>
          </p:cNvSpPr>
          <p:nvPr>
            <p:ph type="ftr" idx="11"/>
          </p:nvPr>
        </p:nvSpPr>
        <p:spPr>
          <a:xfrm>
            <a:off x="5623395" y="6318629"/>
            <a:ext cx="5303600" cy="365200"/>
          </a:xfrm>
          <a:prstGeom prst="rect">
            <a:avLst/>
          </a:prstGeom>
          <a:noFill/>
          <a:ln>
            <a:noFill/>
          </a:ln>
        </p:spPr>
        <p:txBody>
          <a:bodyPr spcFirstLastPara="1" wrap="square" lIns="0" tIns="0" rIns="0" bIns="0" anchor="t" anchorCtr="0">
            <a:noAutofit/>
          </a:bodyPr>
          <a:lstStyle>
            <a:lvl1pPr marR="0" lvl="0" algn="r" rtl="0">
              <a:spcBef>
                <a:spcPts val="0"/>
              </a:spcBef>
              <a:spcAft>
                <a:spcPts val="0"/>
              </a:spcAft>
              <a:buSzPts val="1100"/>
              <a:buNone/>
              <a:defRPr sz="1067" b="0" i="0" u="none" strike="noStrike" cap="none">
                <a:solidFill>
                  <a:schemeClr val="dk1"/>
                </a:solidFill>
                <a:latin typeface="Calibri"/>
                <a:ea typeface="Calibri"/>
                <a:cs typeface="Calibri"/>
                <a:sym typeface="Calibri"/>
              </a:defRPr>
            </a:lvl1pPr>
            <a:lvl2pPr marR="0" lvl="1"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867" b="0" i="0" u="none" strike="noStrike" cap="none">
                <a:solidFill>
                  <a:schemeClr val="dk1"/>
                </a:solidFill>
                <a:latin typeface="Calibri"/>
                <a:ea typeface="Calibri"/>
                <a:cs typeface="Calibri"/>
                <a:sym typeface="Calibri"/>
              </a:defRPr>
            </a:lvl9pPr>
          </a:lstStyle>
          <a:p>
            <a:endParaRPr lang="en-US"/>
          </a:p>
        </p:txBody>
      </p:sp>
      <p:sp>
        <p:nvSpPr>
          <p:cNvPr id="10" name="Google Shape;10;p1"/>
          <p:cNvSpPr txBox="1">
            <a:spLocks noGrp="1"/>
          </p:cNvSpPr>
          <p:nvPr>
            <p:ph type="sldNum" idx="12"/>
          </p:nvPr>
        </p:nvSpPr>
        <p:spPr>
          <a:xfrm>
            <a:off x="11088189" y="6318400"/>
            <a:ext cx="494400" cy="365200"/>
          </a:xfrm>
          <a:prstGeom prst="rect">
            <a:avLst/>
          </a:prstGeom>
          <a:noFill/>
          <a:ln>
            <a:noFill/>
          </a:ln>
        </p:spPr>
        <p:txBody>
          <a:bodyPr spcFirstLastPara="1" wrap="square" lIns="0" tIns="0" rIns="0" bIns="0" anchor="t" anchorCtr="0">
            <a:noAutofit/>
          </a:bodyPr>
          <a:lstStyle>
            <a:lvl1pPr marL="0" marR="0" lvl="0" indent="0" algn="r" rtl="0">
              <a:spcBef>
                <a:spcPts val="0"/>
              </a:spcBef>
              <a:buNone/>
              <a:defRPr sz="1067" b="0" i="0" u="none" strike="noStrike" cap="none">
                <a:solidFill>
                  <a:schemeClr val="dk1"/>
                </a:solidFill>
                <a:latin typeface="Calibri"/>
                <a:ea typeface="Calibri"/>
                <a:cs typeface="Calibri"/>
                <a:sym typeface="Calibri"/>
              </a:defRPr>
            </a:lvl1pPr>
            <a:lvl2pPr marL="0" marR="0" lvl="1" indent="0" algn="r" rtl="0">
              <a:spcBef>
                <a:spcPts val="0"/>
              </a:spcBef>
              <a:buNone/>
              <a:defRPr sz="1067" b="0" i="0" u="none" strike="noStrike" cap="none">
                <a:solidFill>
                  <a:schemeClr val="dk1"/>
                </a:solidFill>
                <a:latin typeface="Calibri"/>
                <a:ea typeface="Calibri"/>
                <a:cs typeface="Calibri"/>
                <a:sym typeface="Calibri"/>
              </a:defRPr>
            </a:lvl2pPr>
            <a:lvl3pPr marL="0" marR="0" lvl="2" indent="0" algn="r" rtl="0">
              <a:spcBef>
                <a:spcPts val="0"/>
              </a:spcBef>
              <a:buNone/>
              <a:defRPr sz="1067" b="0" i="0" u="none" strike="noStrike" cap="none">
                <a:solidFill>
                  <a:schemeClr val="dk1"/>
                </a:solidFill>
                <a:latin typeface="Calibri"/>
                <a:ea typeface="Calibri"/>
                <a:cs typeface="Calibri"/>
                <a:sym typeface="Calibri"/>
              </a:defRPr>
            </a:lvl3pPr>
            <a:lvl4pPr marL="0" marR="0" lvl="3" indent="0" algn="r" rtl="0">
              <a:spcBef>
                <a:spcPts val="0"/>
              </a:spcBef>
              <a:buNone/>
              <a:defRPr sz="1067" b="0" i="0" u="none" strike="noStrike" cap="none">
                <a:solidFill>
                  <a:schemeClr val="dk1"/>
                </a:solidFill>
                <a:latin typeface="Calibri"/>
                <a:ea typeface="Calibri"/>
                <a:cs typeface="Calibri"/>
                <a:sym typeface="Calibri"/>
              </a:defRPr>
            </a:lvl4pPr>
            <a:lvl5pPr marL="0" marR="0" lvl="4" indent="0" algn="r" rtl="0">
              <a:spcBef>
                <a:spcPts val="0"/>
              </a:spcBef>
              <a:buNone/>
              <a:defRPr sz="1067" b="0" i="0" u="none" strike="noStrike" cap="none">
                <a:solidFill>
                  <a:schemeClr val="dk1"/>
                </a:solidFill>
                <a:latin typeface="Calibri"/>
                <a:ea typeface="Calibri"/>
                <a:cs typeface="Calibri"/>
                <a:sym typeface="Calibri"/>
              </a:defRPr>
            </a:lvl5pPr>
            <a:lvl6pPr marL="0" marR="0" lvl="5" indent="0" algn="r" rtl="0">
              <a:spcBef>
                <a:spcPts val="0"/>
              </a:spcBef>
              <a:buNone/>
              <a:defRPr sz="1067" b="0" i="0" u="none" strike="noStrike" cap="none">
                <a:solidFill>
                  <a:schemeClr val="dk1"/>
                </a:solidFill>
                <a:latin typeface="Calibri"/>
                <a:ea typeface="Calibri"/>
                <a:cs typeface="Calibri"/>
                <a:sym typeface="Calibri"/>
              </a:defRPr>
            </a:lvl6pPr>
            <a:lvl7pPr marL="0" marR="0" lvl="6" indent="0" algn="r" rtl="0">
              <a:spcBef>
                <a:spcPts val="0"/>
              </a:spcBef>
              <a:buNone/>
              <a:defRPr sz="1067" b="0" i="0" u="none" strike="noStrike" cap="none">
                <a:solidFill>
                  <a:schemeClr val="dk1"/>
                </a:solidFill>
                <a:latin typeface="Calibri"/>
                <a:ea typeface="Calibri"/>
                <a:cs typeface="Calibri"/>
                <a:sym typeface="Calibri"/>
              </a:defRPr>
            </a:lvl7pPr>
            <a:lvl8pPr marL="0" marR="0" lvl="7" indent="0" algn="r" rtl="0">
              <a:spcBef>
                <a:spcPts val="0"/>
              </a:spcBef>
              <a:buNone/>
              <a:defRPr sz="1067" b="0" i="0" u="none" strike="noStrike" cap="none">
                <a:solidFill>
                  <a:schemeClr val="dk1"/>
                </a:solidFill>
                <a:latin typeface="Calibri"/>
                <a:ea typeface="Calibri"/>
                <a:cs typeface="Calibri"/>
                <a:sym typeface="Calibri"/>
              </a:defRPr>
            </a:lvl8pPr>
            <a:lvl9pPr marL="0" marR="0" lvl="8" indent="0" algn="r" rtl="0">
              <a:spcBef>
                <a:spcPts val="0"/>
              </a:spcBef>
              <a:buNone/>
              <a:defRPr sz="1067" b="0" i="0" u="none" strike="noStrike" cap="none">
                <a:solidFill>
                  <a:schemeClr val="dk1"/>
                </a:solidFill>
                <a:latin typeface="Calibri"/>
                <a:ea typeface="Calibri"/>
                <a:cs typeface="Calibri"/>
                <a:sym typeface="Calibri"/>
              </a:defRPr>
            </a:lvl9pPr>
          </a:lstStyle>
          <a:p>
            <a:fld id="{93ED52A3-019C-4794-ADDA-FCB14EEF9F09}" type="slidenum">
              <a:rPr lang="en-US" smtClean="0"/>
              <a:t>‹#›</a:t>
            </a:fld>
            <a:endParaRPr lang="en-US"/>
          </a:p>
        </p:txBody>
      </p:sp>
    </p:spTree>
    <p:extLst>
      <p:ext uri="{BB962C8B-B14F-4D97-AF65-F5344CB8AC3E}">
        <p14:creationId xmlns:p14="http://schemas.microsoft.com/office/powerpoint/2010/main" val="95164714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B6C52B-FDBA-4243-A68F-80D84EC94566}"/>
              </a:ext>
            </a:extLst>
          </p:cNvPr>
          <p:cNvSpPr>
            <a:spLocks noGrp="1"/>
          </p:cNvSpPr>
          <p:nvPr>
            <p:ph type="ctrTitle"/>
          </p:nvPr>
        </p:nvSpPr>
        <p:spPr>
          <a:xfrm>
            <a:off x="4406396" y="187667"/>
            <a:ext cx="6753148" cy="2205200"/>
          </a:xfrm>
        </p:spPr>
        <p:txBody>
          <a:bodyPr/>
          <a:lstStyle/>
          <a:p>
            <a:r>
              <a:rPr lang="en-US" dirty="0"/>
              <a:t>General overview of </a:t>
            </a:r>
            <a:r>
              <a:rPr lang="en-US" dirty="0" err="1"/>
              <a:t>ETPf</a:t>
            </a:r>
            <a:r>
              <a:rPr lang="en-US" dirty="0"/>
              <a:t> mechanical work</a:t>
            </a:r>
            <a:br>
              <a:rPr lang="en-US" dirty="0"/>
            </a:br>
            <a:r>
              <a:rPr lang="en-US" sz="2800" dirty="0"/>
              <a:t>for 2023 and 2024</a:t>
            </a:r>
            <a:endParaRPr lang="en-US" dirty="0"/>
          </a:p>
        </p:txBody>
      </p:sp>
      <p:sp>
        <p:nvSpPr>
          <p:cNvPr id="3" name="Subtitle 2">
            <a:extLst>
              <a:ext uri="{FF2B5EF4-FFF2-40B4-BE49-F238E27FC236}">
                <a16:creationId xmlns:a16="http://schemas.microsoft.com/office/drawing/2014/main" id="{53BCA9D7-739E-4CB6-A747-1B7C2A61009D}"/>
              </a:ext>
            </a:extLst>
          </p:cNvPr>
          <p:cNvSpPr>
            <a:spLocks noGrp="1"/>
          </p:cNvSpPr>
          <p:nvPr>
            <p:ph type="subTitle" idx="1"/>
          </p:nvPr>
        </p:nvSpPr>
        <p:spPr>
          <a:xfrm>
            <a:off x="4985170" y="2712334"/>
            <a:ext cx="5595600" cy="1752800"/>
          </a:xfrm>
        </p:spPr>
        <p:txBody>
          <a:bodyPr/>
          <a:lstStyle/>
          <a:p>
            <a:r>
              <a:rPr lang="en-US" dirty="0"/>
              <a:t>31-01-2024</a:t>
            </a:r>
          </a:p>
          <a:p>
            <a:r>
              <a:rPr lang="en-US" dirty="0"/>
              <a:t>M. </a:t>
            </a:r>
            <a:r>
              <a:rPr lang="en-US" dirty="0" err="1"/>
              <a:t>Baars</a:t>
            </a:r>
            <a:endParaRPr lang="en-US" dirty="0"/>
          </a:p>
        </p:txBody>
      </p:sp>
    </p:spTree>
    <p:extLst>
      <p:ext uri="{BB962C8B-B14F-4D97-AF65-F5344CB8AC3E}">
        <p14:creationId xmlns:p14="http://schemas.microsoft.com/office/powerpoint/2010/main" val="3596930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A822380-05BB-4EEF-8C6E-484875743C63}"/>
              </a:ext>
            </a:extLst>
          </p:cNvPr>
          <p:cNvPicPr>
            <a:picLocks noChangeAspect="1"/>
          </p:cNvPicPr>
          <p:nvPr/>
        </p:nvPicPr>
        <p:blipFill>
          <a:blip r:embed="rId2"/>
          <a:stretch>
            <a:fillRect/>
          </a:stretch>
        </p:blipFill>
        <p:spPr>
          <a:xfrm>
            <a:off x="94493" y="3236888"/>
            <a:ext cx="8129294" cy="2581144"/>
          </a:xfrm>
          <a:prstGeom prst="rect">
            <a:avLst/>
          </a:prstGeom>
        </p:spPr>
      </p:pic>
      <p:sp>
        <p:nvSpPr>
          <p:cNvPr id="2" name="Title 1">
            <a:extLst>
              <a:ext uri="{FF2B5EF4-FFF2-40B4-BE49-F238E27FC236}">
                <a16:creationId xmlns:a16="http://schemas.microsoft.com/office/drawing/2014/main" id="{BB57E575-BBF1-4143-890E-71FA5193A164}"/>
              </a:ext>
            </a:extLst>
          </p:cNvPr>
          <p:cNvSpPr>
            <a:spLocks noGrp="1"/>
          </p:cNvSpPr>
          <p:nvPr>
            <p:ph type="title"/>
          </p:nvPr>
        </p:nvSpPr>
        <p:spPr/>
        <p:txBody>
          <a:bodyPr/>
          <a:lstStyle/>
          <a:p>
            <a:r>
              <a:rPr lang="en-US" dirty="0"/>
              <a:t>GAS tooling</a:t>
            </a:r>
          </a:p>
        </p:txBody>
      </p:sp>
      <p:sp>
        <p:nvSpPr>
          <p:cNvPr id="3" name="Content Placeholder 2">
            <a:extLst>
              <a:ext uri="{FF2B5EF4-FFF2-40B4-BE49-F238E27FC236}">
                <a16:creationId xmlns:a16="http://schemas.microsoft.com/office/drawing/2014/main" id="{57026B05-47E5-4116-9AE2-F07942B9F804}"/>
              </a:ext>
            </a:extLst>
          </p:cNvPr>
          <p:cNvSpPr>
            <a:spLocks noGrp="1"/>
          </p:cNvSpPr>
          <p:nvPr>
            <p:ph type="body" idx="1"/>
          </p:nvPr>
        </p:nvSpPr>
        <p:spPr/>
        <p:txBody>
          <a:bodyPr/>
          <a:lstStyle/>
          <a:p>
            <a:r>
              <a:rPr lang="en-US" dirty="0"/>
              <a:t>Multi purpose cleanroom storage bench</a:t>
            </a:r>
          </a:p>
          <a:p>
            <a:r>
              <a:rPr lang="en-US" dirty="0"/>
              <a:t>Blade pairing excel tool</a:t>
            </a:r>
          </a:p>
          <a:p>
            <a:endParaRPr lang="en-US" dirty="0"/>
          </a:p>
        </p:txBody>
      </p:sp>
      <p:pic>
        <p:nvPicPr>
          <p:cNvPr id="4" name="Picture 3">
            <a:extLst>
              <a:ext uri="{FF2B5EF4-FFF2-40B4-BE49-F238E27FC236}">
                <a16:creationId xmlns:a16="http://schemas.microsoft.com/office/drawing/2014/main" id="{CCEFAD8E-3E9A-49A8-8FC4-F4965386E8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6919" y="-286511"/>
            <a:ext cx="3168204" cy="4224272"/>
          </a:xfrm>
          <a:prstGeom prst="rect">
            <a:avLst/>
          </a:prstGeom>
        </p:spPr>
      </p:pic>
      <p:pic>
        <p:nvPicPr>
          <p:cNvPr id="10" name="Picture 9">
            <a:extLst>
              <a:ext uri="{FF2B5EF4-FFF2-40B4-BE49-F238E27FC236}">
                <a16:creationId xmlns:a16="http://schemas.microsoft.com/office/drawing/2014/main" id="{B7EC2AB9-4F5A-435E-B0CC-7C87288AE53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836" b="4347"/>
          <a:stretch/>
        </p:blipFill>
        <p:spPr bwMode="auto">
          <a:xfrm>
            <a:off x="8490398" y="3940935"/>
            <a:ext cx="5210529" cy="2917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390865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4690AB-FD0B-4BB1-A028-B15C267F438D}"/>
              </a:ext>
            </a:extLst>
          </p:cNvPr>
          <p:cNvSpPr>
            <a:spLocks noGrp="1"/>
          </p:cNvSpPr>
          <p:nvPr>
            <p:ph type="title"/>
          </p:nvPr>
        </p:nvSpPr>
        <p:spPr/>
        <p:txBody>
          <a:bodyPr/>
          <a:lstStyle/>
          <a:p>
            <a:r>
              <a:rPr lang="en-US" dirty="0"/>
              <a:t>Cable trays and power rails</a:t>
            </a:r>
          </a:p>
        </p:txBody>
      </p:sp>
      <p:sp>
        <p:nvSpPr>
          <p:cNvPr id="3" name="Content Placeholder 2">
            <a:extLst>
              <a:ext uri="{FF2B5EF4-FFF2-40B4-BE49-F238E27FC236}">
                <a16:creationId xmlns:a16="http://schemas.microsoft.com/office/drawing/2014/main" id="{2FC243B2-D662-4EC4-8F92-A84193C7E4B4}"/>
              </a:ext>
            </a:extLst>
          </p:cNvPr>
          <p:cNvSpPr>
            <a:spLocks noGrp="1"/>
          </p:cNvSpPr>
          <p:nvPr>
            <p:ph type="body" idx="1"/>
          </p:nvPr>
        </p:nvSpPr>
        <p:spPr/>
        <p:txBody>
          <a:bodyPr>
            <a:normAutofit/>
          </a:bodyPr>
          <a:lstStyle/>
          <a:p>
            <a:r>
              <a:rPr lang="en-US" dirty="0"/>
              <a:t>Cleanroom but also noisy area</a:t>
            </a:r>
          </a:p>
          <a:p>
            <a:r>
              <a:rPr lang="en-US" dirty="0"/>
              <a:t>Several levels of closed cable trays at height</a:t>
            </a:r>
          </a:p>
          <a:p>
            <a:r>
              <a:rPr lang="en-US" dirty="0"/>
              <a:t>Two levels of closed cable trays near floor around the towers</a:t>
            </a:r>
          </a:p>
          <a:p>
            <a:r>
              <a:rPr lang="en-US" dirty="0"/>
              <a:t>Power rails (tap off points) distributed around cleanroom and noisy area at height</a:t>
            </a:r>
          </a:p>
          <a:p>
            <a:endParaRPr lang="en-US" dirty="0"/>
          </a:p>
          <a:p>
            <a:r>
              <a:rPr lang="en-US" dirty="0"/>
              <a:t>Order is being finalized</a:t>
            </a:r>
          </a:p>
          <a:p>
            <a:r>
              <a:rPr lang="en-US" dirty="0"/>
              <a:t>We expect this to require a huge amount of manpower to install</a:t>
            </a:r>
          </a:p>
          <a:p>
            <a:r>
              <a:rPr lang="en-US" dirty="0"/>
              <a:t>To be installed asap after additional support structures are installed (max. 1.5m overhang)</a:t>
            </a:r>
          </a:p>
          <a:p>
            <a:endParaRPr lang="en-US" dirty="0"/>
          </a:p>
          <a:p>
            <a:r>
              <a:rPr lang="en-US" dirty="0"/>
              <a:t>Cleanroom feedthroughs???</a:t>
            </a:r>
          </a:p>
        </p:txBody>
      </p:sp>
    </p:spTree>
    <p:extLst>
      <p:ext uri="{BB962C8B-B14F-4D97-AF65-F5344CB8AC3E}">
        <p14:creationId xmlns:p14="http://schemas.microsoft.com/office/powerpoint/2010/main" val="14177177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8CFEA-39F4-491F-BF28-168708DE2B50}"/>
              </a:ext>
            </a:extLst>
          </p:cNvPr>
          <p:cNvSpPr>
            <a:spLocks noGrp="1"/>
          </p:cNvSpPr>
          <p:nvPr>
            <p:ph type="title"/>
          </p:nvPr>
        </p:nvSpPr>
        <p:spPr/>
        <p:txBody>
          <a:bodyPr/>
          <a:lstStyle/>
          <a:p>
            <a:r>
              <a:rPr lang="en-US" dirty="0"/>
              <a:t>Turbo water-cooling routing</a:t>
            </a:r>
          </a:p>
        </p:txBody>
      </p:sp>
      <p:sp>
        <p:nvSpPr>
          <p:cNvPr id="3" name="Content Placeholder 2">
            <a:extLst>
              <a:ext uri="{FF2B5EF4-FFF2-40B4-BE49-F238E27FC236}">
                <a16:creationId xmlns:a16="http://schemas.microsoft.com/office/drawing/2014/main" id="{0178391F-38CB-4019-9856-C57CBF751E0F}"/>
              </a:ext>
            </a:extLst>
          </p:cNvPr>
          <p:cNvSpPr>
            <a:spLocks noGrp="1"/>
          </p:cNvSpPr>
          <p:nvPr>
            <p:ph type="body" idx="1"/>
          </p:nvPr>
        </p:nvSpPr>
        <p:spPr/>
        <p:txBody>
          <a:bodyPr>
            <a:normAutofit/>
          </a:bodyPr>
          <a:lstStyle/>
          <a:p>
            <a:r>
              <a:rPr lang="en-US" dirty="0"/>
              <a:t>Functional design (PI&amp;D)</a:t>
            </a:r>
          </a:p>
          <a:p>
            <a:r>
              <a:rPr lang="en-US" dirty="0"/>
              <a:t>Rough paths in CAD, but not fully detailed, in particular support</a:t>
            </a:r>
          </a:p>
          <a:p>
            <a:r>
              <a:rPr lang="en-US" dirty="0"/>
              <a:t>Piping, bends, sensors, connectors, tooling, is all ordered</a:t>
            </a:r>
          </a:p>
          <a:p>
            <a:r>
              <a:rPr lang="en-US" dirty="0"/>
              <a:t>Rough support plan was made, materials are ordered</a:t>
            </a:r>
          </a:p>
          <a:p>
            <a:endParaRPr lang="en-US" dirty="0"/>
          </a:p>
          <a:p>
            <a:r>
              <a:rPr lang="en-US" dirty="0"/>
              <a:t>To be installed after cable trays (because most flexible system)</a:t>
            </a:r>
          </a:p>
          <a:p>
            <a:r>
              <a:rPr lang="en-US" dirty="0"/>
              <a:t>Will require some creativity and lots of manpower (but not as much as cable trays)</a:t>
            </a:r>
          </a:p>
          <a:p>
            <a:endParaRPr lang="en-US" dirty="0"/>
          </a:p>
          <a:p>
            <a:r>
              <a:rPr lang="en-US" dirty="0"/>
              <a:t>Cleanroom feedthrough???</a:t>
            </a:r>
          </a:p>
          <a:p>
            <a:r>
              <a:rPr lang="en-US" dirty="0"/>
              <a:t>Rack and optics water-cooling routing will happen at later stage (not foreseen yet)</a:t>
            </a:r>
          </a:p>
        </p:txBody>
      </p:sp>
      <p:pic>
        <p:nvPicPr>
          <p:cNvPr id="1026" name="Picture 2" descr="Uponor S-Press gereedschapset BENELUX 3 - Benelux 3 - Nathan">
            <a:extLst>
              <a:ext uri="{FF2B5EF4-FFF2-40B4-BE49-F238E27FC236}">
                <a16:creationId xmlns:a16="http://schemas.microsoft.com/office/drawing/2014/main" id="{39F95F2C-CD35-42F5-A5A3-5AEFB02DA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610" y="212500"/>
            <a:ext cx="2899580" cy="27590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672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30D0AA-384D-4D68-99B7-362A16195312}"/>
              </a:ext>
            </a:extLst>
          </p:cNvPr>
          <p:cNvSpPr>
            <a:spLocks noGrp="1"/>
          </p:cNvSpPr>
          <p:nvPr>
            <p:ph type="title"/>
          </p:nvPr>
        </p:nvSpPr>
        <p:spPr/>
        <p:txBody>
          <a:bodyPr/>
          <a:lstStyle/>
          <a:p>
            <a:r>
              <a:rPr lang="en-US" dirty="0"/>
              <a:t>Cleanroom support structures</a:t>
            </a:r>
          </a:p>
        </p:txBody>
      </p:sp>
      <p:sp>
        <p:nvSpPr>
          <p:cNvPr id="3" name="Content Placeholder 2">
            <a:extLst>
              <a:ext uri="{FF2B5EF4-FFF2-40B4-BE49-F238E27FC236}">
                <a16:creationId xmlns:a16="http://schemas.microsoft.com/office/drawing/2014/main" id="{2094F9AF-6E5C-4F84-824E-2CA0D02C7FBE}"/>
              </a:ext>
            </a:extLst>
          </p:cNvPr>
          <p:cNvSpPr>
            <a:spLocks noGrp="1"/>
          </p:cNvSpPr>
          <p:nvPr>
            <p:ph type="body" idx="1"/>
          </p:nvPr>
        </p:nvSpPr>
        <p:spPr/>
        <p:txBody>
          <a:bodyPr/>
          <a:lstStyle/>
          <a:p>
            <a:r>
              <a:rPr lang="en-US" dirty="0"/>
              <a:t>More elaborate support structures</a:t>
            </a:r>
          </a:p>
          <a:p>
            <a:r>
              <a:rPr lang="en-US" dirty="0"/>
              <a:t>Mainly for cable trays</a:t>
            </a:r>
          </a:p>
          <a:p>
            <a:r>
              <a:rPr lang="en-US" dirty="0"/>
              <a:t>But also helps for water-cooling etc.</a:t>
            </a:r>
          </a:p>
          <a:p>
            <a:r>
              <a:rPr lang="en-US" dirty="0"/>
              <a:t>Design is done, to be cross-checked</a:t>
            </a:r>
          </a:p>
          <a:p>
            <a:r>
              <a:rPr lang="en-US" dirty="0"/>
              <a:t>Should order asap (somewhat critical)</a:t>
            </a:r>
          </a:p>
        </p:txBody>
      </p:sp>
      <p:pic>
        <p:nvPicPr>
          <p:cNvPr id="4" name="Picture 3">
            <a:extLst>
              <a:ext uri="{FF2B5EF4-FFF2-40B4-BE49-F238E27FC236}">
                <a16:creationId xmlns:a16="http://schemas.microsoft.com/office/drawing/2014/main" id="{8EE91479-7713-4976-99F9-E6F16EEF3762}"/>
              </a:ext>
            </a:extLst>
          </p:cNvPr>
          <p:cNvPicPr>
            <a:picLocks noChangeAspect="1"/>
          </p:cNvPicPr>
          <p:nvPr/>
        </p:nvPicPr>
        <p:blipFill rotWithShape="1">
          <a:blip r:embed="rId2"/>
          <a:srcRect l="31218"/>
          <a:stretch/>
        </p:blipFill>
        <p:spPr>
          <a:xfrm>
            <a:off x="7295882" y="168682"/>
            <a:ext cx="4667674" cy="6520635"/>
          </a:xfrm>
          <a:prstGeom prst="rect">
            <a:avLst/>
          </a:prstGeom>
        </p:spPr>
      </p:pic>
    </p:spTree>
    <p:extLst>
      <p:ext uri="{BB962C8B-B14F-4D97-AF65-F5344CB8AC3E}">
        <p14:creationId xmlns:p14="http://schemas.microsoft.com/office/powerpoint/2010/main" val="3221006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D90CA-D496-4780-B540-372C4F45357C}"/>
              </a:ext>
            </a:extLst>
          </p:cNvPr>
          <p:cNvSpPr>
            <a:spLocks noGrp="1"/>
          </p:cNvSpPr>
          <p:nvPr>
            <p:ph type="title"/>
          </p:nvPr>
        </p:nvSpPr>
        <p:spPr/>
        <p:txBody>
          <a:bodyPr>
            <a:normAutofit fontScale="90000"/>
          </a:bodyPr>
          <a:lstStyle/>
          <a:p>
            <a:r>
              <a:rPr lang="en-US" sz="3600" dirty="0"/>
              <a:t>(to summarize the critical path and short term planning)</a:t>
            </a:r>
          </a:p>
        </p:txBody>
      </p:sp>
      <p:sp>
        <p:nvSpPr>
          <p:cNvPr id="4" name="TextBox 3">
            <a:extLst>
              <a:ext uri="{FF2B5EF4-FFF2-40B4-BE49-F238E27FC236}">
                <a16:creationId xmlns:a16="http://schemas.microsoft.com/office/drawing/2014/main" id="{D5A8B5D5-0EA8-4ADC-953F-F763FCF23DB6}"/>
              </a:ext>
            </a:extLst>
          </p:cNvPr>
          <p:cNvSpPr txBox="1"/>
          <p:nvPr/>
        </p:nvSpPr>
        <p:spPr>
          <a:xfrm>
            <a:off x="631065" y="2215166"/>
            <a:ext cx="2783134" cy="307777"/>
          </a:xfrm>
          <a:prstGeom prst="rect">
            <a:avLst/>
          </a:prstGeom>
          <a:noFill/>
        </p:spPr>
        <p:txBody>
          <a:bodyPr wrap="none" rtlCol="0">
            <a:spAutoFit/>
          </a:bodyPr>
          <a:lstStyle/>
          <a:p>
            <a:r>
              <a:rPr lang="en-US" b="1" dirty="0"/>
              <a:t>Turbo adapters + turbo pumps</a:t>
            </a:r>
          </a:p>
        </p:txBody>
      </p:sp>
      <p:sp>
        <p:nvSpPr>
          <p:cNvPr id="5" name="TextBox 4">
            <a:extLst>
              <a:ext uri="{FF2B5EF4-FFF2-40B4-BE49-F238E27FC236}">
                <a16:creationId xmlns:a16="http://schemas.microsoft.com/office/drawing/2014/main" id="{D6D4C708-367A-4628-BBD0-65E3796B23AF}"/>
              </a:ext>
            </a:extLst>
          </p:cNvPr>
          <p:cNvSpPr txBox="1"/>
          <p:nvPr/>
        </p:nvSpPr>
        <p:spPr>
          <a:xfrm>
            <a:off x="631065" y="4101921"/>
            <a:ext cx="2698175" cy="307777"/>
          </a:xfrm>
          <a:prstGeom prst="rect">
            <a:avLst/>
          </a:prstGeom>
          <a:noFill/>
        </p:spPr>
        <p:txBody>
          <a:bodyPr wrap="none" rtlCol="0">
            <a:spAutoFit/>
          </a:bodyPr>
          <a:lstStyle/>
          <a:p>
            <a:r>
              <a:rPr lang="en-US" b="1" dirty="0"/>
              <a:t>Additional support structures</a:t>
            </a:r>
          </a:p>
        </p:txBody>
      </p:sp>
      <p:sp>
        <p:nvSpPr>
          <p:cNvPr id="6" name="TextBox 5">
            <a:extLst>
              <a:ext uri="{FF2B5EF4-FFF2-40B4-BE49-F238E27FC236}">
                <a16:creationId xmlns:a16="http://schemas.microsoft.com/office/drawing/2014/main" id="{1D508F89-5322-4924-915B-DF2A660C2DF4}"/>
              </a:ext>
            </a:extLst>
          </p:cNvPr>
          <p:cNvSpPr txBox="1"/>
          <p:nvPr/>
        </p:nvSpPr>
        <p:spPr>
          <a:xfrm>
            <a:off x="4365939" y="3244334"/>
            <a:ext cx="1149674" cy="307777"/>
          </a:xfrm>
          <a:prstGeom prst="rect">
            <a:avLst/>
          </a:prstGeom>
          <a:noFill/>
        </p:spPr>
        <p:txBody>
          <a:bodyPr wrap="none" rtlCol="0">
            <a:spAutoFit/>
          </a:bodyPr>
          <a:lstStyle/>
          <a:p>
            <a:r>
              <a:rPr lang="en-US" b="1" dirty="0"/>
              <a:t>Cable trays</a:t>
            </a:r>
          </a:p>
        </p:txBody>
      </p:sp>
      <p:sp>
        <p:nvSpPr>
          <p:cNvPr id="7" name="TextBox 6">
            <a:extLst>
              <a:ext uri="{FF2B5EF4-FFF2-40B4-BE49-F238E27FC236}">
                <a16:creationId xmlns:a16="http://schemas.microsoft.com/office/drawing/2014/main" id="{BAB22C1E-9232-4708-859A-68521CC7E880}"/>
              </a:ext>
            </a:extLst>
          </p:cNvPr>
          <p:cNvSpPr txBox="1"/>
          <p:nvPr/>
        </p:nvSpPr>
        <p:spPr>
          <a:xfrm>
            <a:off x="6452317" y="3244334"/>
            <a:ext cx="1377300" cy="307777"/>
          </a:xfrm>
          <a:prstGeom prst="rect">
            <a:avLst/>
          </a:prstGeom>
          <a:noFill/>
        </p:spPr>
        <p:txBody>
          <a:bodyPr wrap="none" rtlCol="0">
            <a:spAutoFit/>
          </a:bodyPr>
          <a:lstStyle/>
          <a:p>
            <a:r>
              <a:rPr lang="en-US" b="1" dirty="0"/>
              <a:t>Water-cooling</a:t>
            </a:r>
          </a:p>
        </p:txBody>
      </p:sp>
      <p:sp>
        <p:nvSpPr>
          <p:cNvPr id="8" name="TextBox 7">
            <a:extLst>
              <a:ext uri="{FF2B5EF4-FFF2-40B4-BE49-F238E27FC236}">
                <a16:creationId xmlns:a16="http://schemas.microsoft.com/office/drawing/2014/main" id="{A6B90154-2BD6-426B-83DA-9B6EC1CDD677}"/>
              </a:ext>
            </a:extLst>
          </p:cNvPr>
          <p:cNvSpPr txBox="1"/>
          <p:nvPr/>
        </p:nvSpPr>
        <p:spPr>
          <a:xfrm>
            <a:off x="8518428" y="3028890"/>
            <a:ext cx="3008161" cy="738664"/>
          </a:xfrm>
          <a:prstGeom prst="rect">
            <a:avLst/>
          </a:prstGeom>
          <a:noFill/>
        </p:spPr>
        <p:txBody>
          <a:bodyPr wrap="square" rtlCol="0">
            <a:spAutoFit/>
          </a:bodyPr>
          <a:lstStyle/>
          <a:p>
            <a:r>
              <a:rPr lang="en-US" b="1" dirty="0"/>
              <a:t>CET internal mechanics start</a:t>
            </a:r>
          </a:p>
          <a:p>
            <a:r>
              <a:rPr lang="en-US" sz="1400" dirty="0"/>
              <a:t>(doing this before water-cooling or cable trays is possible, but messy)</a:t>
            </a:r>
          </a:p>
        </p:txBody>
      </p:sp>
      <p:cxnSp>
        <p:nvCxnSpPr>
          <p:cNvPr id="10" name="Straight Arrow Connector 9">
            <a:extLst>
              <a:ext uri="{FF2B5EF4-FFF2-40B4-BE49-F238E27FC236}">
                <a16:creationId xmlns:a16="http://schemas.microsoft.com/office/drawing/2014/main" id="{48D0D04B-EAE9-4B6D-AC4B-E01C67ECE419}"/>
              </a:ext>
            </a:extLst>
          </p:cNvPr>
          <p:cNvCxnSpPr>
            <a:cxnSpLocks/>
            <a:stCxn id="4" idx="3"/>
          </p:cNvCxnSpPr>
          <p:nvPr/>
        </p:nvCxnSpPr>
        <p:spPr>
          <a:xfrm>
            <a:off x="3414199" y="2369055"/>
            <a:ext cx="936704" cy="9214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A0A22DCD-A662-4D7E-911E-A5D5E9E3166F}"/>
              </a:ext>
            </a:extLst>
          </p:cNvPr>
          <p:cNvCxnSpPr>
            <a:cxnSpLocks/>
            <a:stCxn id="5" idx="3"/>
          </p:cNvCxnSpPr>
          <p:nvPr/>
        </p:nvCxnSpPr>
        <p:spPr>
          <a:xfrm flipV="1">
            <a:off x="3329240" y="3552111"/>
            <a:ext cx="1021663" cy="7036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23D8C062-90B7-4C2B-B4CB-B6D8BF897C78}"/>
              </a:ext>
            </a:extLst>
          </p:cNvPr>
          <p:cNvCxnSpPr>
            <a:stCxn id="6" idx="3"/>
            <a:endCxn id="7" idx="1"/>
          </p:cNvCxnSpPr>
          <p:nvPr/>
        </p:nvCxnSpPr>
        <p:spPr>
          <a:xfrm>
            <a:off x="5515613" y="3398223"/>
            <a:ext cx="93670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3EF70D0A-B0F0-4B66-A789-F6E8AEA7597E}"/>
              </a:ext>
            </a:extLst>
          </p:cNvPr>
          <p:cNvCxnSpPr>
            <a:cxnSpLocks/>
            <a:stCxn id="7" idx="3"/>
            <a:endCxn id="8" idx="1"/>
          </p:cNvCxnSpPr>
          <p:nvPr/>
        </p:nvCxnSpPr>
        <p:spPr>
          <a:xfrm flipV="1">
            <a:off x="7829617" y="3398222"/>
            <a:ext cx="688811"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C14F3EC-8C61-4F85-9577-1C0EAB89986D}"/>
              </a:ext>
            </a:extLst>
          </p:cNvPr>
          <p:cNvCxnSpPr/>
          <p:nvPr/>
        </p:nvCxnSpPr>
        <p:spPr>
          <a:xfrm>
            <a:off x="8518430" y="1777285"/>
            <a:ext cx="0" cy="1107583"/>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C15E37E7-D4FF-433B-8104-4773DDF91B8F}"/>
              </a:ext>
            </a:extLst>
          </p:cNvPr>
          <p:cNvSpPr txBox="1"/>
          <p:nvPr/>
        </p:nvSpPr>
        <p:spPr>
          <a:xfrm>
            <a:off x="7873861" y="1504135"/>
            <a:ext cx="1289135" cy="307777"/>
          </a:xfrm>
          <a:prstGeom prst="rect">
            <a:avLst/>
          </a:prstGeom>
          <a:noFill/>
        </p:spPr>
        <p:txBody>
          <a:bodyPr wrap="none" rtlCol="0">
            <a:spAutoFit/>
          </a:bodyPr>
          <a:lstStyle/>
          <a:p>
            <a:r>
              <a:rPr lang="en-US" dirty="0">
                <a:solidFill>
                  <a:schemeClr val="accent1"/>
                </a:solidFill>
              </a:rPr>
              <a:t>March / April?</a:t>
            </a:r>
          </a:p>
        </p:txBody>
      </p:sp>
    </p:spTree>
    <p:extLst>
      <p:ext uri="{BB962C8B-B14F-4D97-AF65-F5344CB8AC3E}">
        <p14:creationId xmlns:p14="http://schemas.microsoft.com/office/powerpoint/2010/main" val="193269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0357E1D-ACA6-4869-A58A-DA768E722DA8}"/>
              </a:ext>
            </a:extLst>
          </p:cNvPr>
          <p:cNvPicPr>
            <a:picLocks noChangeAspect="1"/>
          </p:cNvPicPr>
          <p:nvPr/>
        </p:nvPicPr>
        <p:blipFill>
          <a:blip r:embed="rId2"/>
          <a:stretch>
            <a:fillRect/>
          </a:stretch>
        </p:blipFill>
        <p:spPr>
          <a:xfrm>
            <a:off x="7237928" y="233373"/>
            <a:ext cx="4806634" cy="6276898"/>
          </a:xfrm>
          <a:prstGeom prst="rect">
            <a:avLst/>
          </a:prstGeom>
        </p:spPr>
      </p:pic>
      <p:sp>
        <p:nvSpPr>
          <p:cNvPr id="2" name="Title 1">
            <a:extLst>
              <a:ext uri="{FF2B5EF4-FFF2-40B4-BE49-F238E27FC236}">
                <a16:creationId xmlns:a16="http://schemas.microsoft.com/office/drawing/2014/main" id="{F3DF1CBD-BDB9-414E-B184-DB0377E94C06}"/>
              </a:ext>
            </a:extLst>
          </p:cNvPr>
          <p:cNvSpPr>
            <a:spLocks noGrp="1"/>
          </p:cNvSpPr>
          <p:nvPr>
            <p:ph type="title"/>
          </p:nvPr>
        </p:nvSpPr>
        <p:spPr/>
        <p:txBody>
          <a:bodyPr/>
          <a:lstStyle/>
          <a:p>
            <a:r>
              <a:rPr lang="en-US" dirty="0"/>
              <a:t>In-vacuum cable assemblies</a:t>
            </a:r>
          </a:p>
        </p:txBody>
      </p:sp>
      <p:sp>
        <p:nvSpPr>
          <p:cNvPr id="3" name="Content Placeholder 2">
            <a:extLst>
              <a:ext uri="{FF2B5EF4-FFF2-40B4-BE49-F238E27FC236}">
                <a16:creationId xmlns:a16="http://schemas.microsoft.com/office/drawing/2014/main" id="{849AD8A0-ACEA-4F43-BDA7-BA5FCA684036}"/>
              </a:ext>
            </a:extLst>
          </p:cNvPr>
          <p:cNvSpPr>
            <a:spLocks noGrp="1"/>
          </p:cNvSpPr>
          <p:nvPr>
            <p:ph type="body" idx="1"/>
          </p:nvPr>
        </p:nvSpPr>
        <p:spPr/>
        <p:txBody>
          <a:bodyPr>
            <a:normAutofit/>
          </a:bodyPr>
          <a:lstStyle/>
          <a:p>
            <a:r>
              <a:rPr lang="en-US" dirty="0"/>
              <a:t>Detailed cable lengths</a:t>
            </a:r>
          </a:p>
          <a:p>
            <a:r>
              <a:rPr lang="en-US" dirty="0"/>
              <a:t>Pins, shells, cable labels, etc.</a:t>
            </a:r>
          </a:p>
          <a:p>
            <a:r>
              <a:rPr lang="en-US" dirty="0"/>
              <a:t>All needed for cable assembly; starting soon</a:t>
            </a:r>
          </a:p>
          <a:p>
            <a:r>
              <a:rPr lang="en-US" dirty="0"/>
              <a:t>HRTS cable assemblies</a:t>
            </a:r>
          </a:p>
          <a:p>
            <a:pPr lvl="1"/>
            <a:endParaRPr lang="en-US" dirty="0"/>
          </a:p>
          <a:p>
            <a:pPr marL="457200" lvl="1" indent="0">
              <a:buNone/>
            </a:pPr>
            <a:endParaRPr lang="en-US" dirty="0"/>
          </a:p>
          <a:p>
            <a:pPr lvl="1"/>
            <a:endParaRPr lang="en-US" dirty="0"/>
          </a:p>
        </p:txBody>
      </p:sp>
    </p:spTree>
    <p:extLst>
      <p:ext uri="{BB962C8B-B14F-4D97-AF65-F5344CB8AC3E}">
        <p14:creationId xmlns:p14="http://schemas.microsoft.com/office/powerpoint/2010/main" val="1476851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2E497-5FB5-4BED-BEB1-4621D1E19C37}"/>
              </a:ext>
            </a:extLst>
          </p:cNvPr>
          <p:cNvSpPr>
            <a:spLocks noGrp="1"/>
          </p:cNvSpPr>
          <p:nvPr>
            <p:ph type="title"/>
          </p:nvPr>
        </p:nvSpPr>
        <p:spPr/>
        <p:txBody>
          <a:bodyPr/>
          <a:lstStyle/>
          <a:p>
            <a:r>
              <a:rPr lang="en-US" dirty="0"/>
              <a:t>Managing cleanliness (at Nikhef)</a:t>
            </a:r>
          </a:p>
        </p:txBody>
      </p:sp>
      <p:sp>
        <p:nvSpPr>
          <p:cNvPr id="3" name="Content Placeholder 2">
            <a:extLst>
              <a:ext uri="{FF2B5EF4-FFF2-40B4-BE49-F238E27FC236}">
                <a16:creationId xmlns:a16="http://schemas.microsoft.com/office/drawing/2014/main" id="{A04E397C-073A-4C1E-ACB2-192D6095F263}"/>
              </a:ext>
            </a:extLst>
          </p:cNvPr>
          <p:cNvSpPr>
            <a:spLocks noGrp="1"/>
          </p:cNvSpPr>
          <p:nvPr>
            <p:ph type="body" idx="1"/>
          </p:nvPr>
        </p:nvSpPr>
        <p:spPr/>
        <p:txBody>
          <a:bodyPr>
            <a:normAutofit/>
          </a:bodyPr>
          <a:lstStyle/>
          <a:p>
            <a:r>
              <a:rPr lang="en-US" dirty="0"/>
              <a:t>Manufacturer experiences; </a:t>
            </a:r>
            <a:r>
              <a:rPr lang="en-US" u="sng" dirty="0"/>
              <a:t>we’re keeping a list</a:t>
            </a:r>
            <a:r>
              <a:rPr lang="en-US" dirty="0"/>
              <a:t> (RGA results and more)</a:t>
            </a:r>
          </a:p>
          <a:p>
            <a:r>
              <a:rPr lang="en-US" dirty="0"/>
              <a:t>Lesson from passed year: only select manufacturers that are known to have proper cleaning capabilities. And </a:t>
            </a:r>
            <a:r>
              <a:rPr lang="en-US" u="sng" dirty="0"/>
              <a:t>never organize the cleaning yourself</a:t>
            </a:r>
            <a:r>
              <a:rPr lang="en-US" dirty="0"/>
              <a:t>, let the manufacturer do this.</a:t>
            </a:r>
          </a:p>
          <a:p>
            <a:r>
              <a:rPr lang="en-US" dirty="0"/>
              <a:t>UV light (stains) + particle counter gives good idea of ballpark</a:t>
            </a:r>
          </a:p>
          <a:p>
            <a:r>
              <a:rPr lang="en-US" dirty="0"/>
              <a:t>Quite a lot of stains</a:t>
            </a:r>
          </a:p>
          <a:p>
            <a:pPr lvl="1"/>
            <a:r>
              <a:rPr lang="en-US" dirty="0"/>
              <a:t>Often from manufacturing (wont come off)</a:t>
            </a:r>
          </a:p>
          <a:p>
            <a:pPr lvl="1"/>
            <a:r>
              <a:rPr lang="en-US" dirty="0"/>
              <a:t>Sometimes from other sources such ass lifting equipment, these can often still be removed</a:t>
            </a:r>
          </a:p>
          <a:p>
            <a:pPr lvl="1"/>
            <a:r>
              <a:rPr lang="en-US" dirty="0"/>
              <a:t>Doing a UV check on finished assemblies is worthwhile</a:t>
            </a:r>
          </a:p>
          <a:p>
            <a:endParaRPr lang="en-US" dirty="0"/>
          </a:p>
          <a:p>
            <a:endParaRPr lang="en-US" dirty="0"/>
          </a:p>
        </p:txBody>
      </p:sp>
    </p:spTree>
    <p:extLst>
      <p:ext uri="{BB962C8B-B14F-4D97-AF65-F5344CB8AC3E}">
        <p14:creationId xmlns:p14="http://schemas.microsoft.com/office/powerpoint/2010/main" val="17566369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888F3-8078-4F5C-A338-F2ADDEC450D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251663D-CE81-42A1-A5AE-E66B25E273B4}"/>
              </a:ext>
            </a:extLst>
          </p:cNvPr>
          <p:cNvPicPr>
            <a:picLocks noGrp="1" noChangeAspect="1"/>
          </p:cNvPicPr>
          <p:nvPr>
            <p:ph idx="4294967295"/>
          </p:nvPr>
        </p:nvPicPr>
        <p:blipFill rotWithShape="1">
          <a:blip r:embed="rId2">
            <a:extLst>
              <a:ext uri="{28A0092B-C50C-407E-A947-70E740481C1C}">
                <a14:useLocalDpi xmlns:a14="http://schemas.microsoft.com/office/drawing/2010/main" val="0"/>
              </a:ext>
            </a:extLst>
          </a:blip>
          <a:srcRect t="29103" b="20651"/>
          <a:stretch/>
        </p:blipFill>
        <p:spPr>
          <a:xfrm>
            <a:off x="7038975" y="206375"/>
            <a:ext cx="5153025" cy="3451225"/>
          </a:xfrm>
        </p:spPr>
      </p:pic>
      <p:pic>
        <p:nvPicPr>
          <p:cNvPr id="7" name="Picture 6">
            <a:extLst>
              <a:ext uri="{FF2B5EF4-FFF2-40B4-BE49-F238E27FC236}">
                <a16:creationId xmlns:a16="http://schemas.microsoft.com/office/drawing/2014/main" id="{FE225F77-7363-4697-86C3-55BB74BF08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431" y="-128790"/>
            <a:ext cx="5992969" cy="4494727"/>
          </a:xfrm>
          <a:prstGeom prst="rect">
            <a:avLst/>
          </a:prstGeom>
        </p:spPr>
      </p:pic>
      <p:pic>
        <p:nvPicPr>
          <p:cNvPr id="9" name="Picture 8">
            <a:extLst>
              <a:ext uri="{FF2B5EF4-FFF2-40B4-BE49-F238E27FC236}">
                <a16:creationId xmlns:a16="http://schemas.microsoft.com/office/drawing/2014/main" id="{A5B5CB55-F550-435A-A19B-11C2FC0260CF}"/>
              </a:ext>
            </a:extLst>
          </p:cNvPr>
          <p:cNvPicPr>
            <a:picLocks noChangeAspect="1"/>
          </p:cNvPicPr>
          <p:nvPr/>
        </p:nvPicPr>
        <p:blipFill rotWithShape="1">
          <a:blip r:embed="rId4">
            <a:extLst>
              <a:ext uri="{28A0092B-C50C-407E-A947-70E740481C1C}">
                <a14:useLocalDpi xmlns:a14="http://schemas.microsoft.com/office/drawing/2010/main" val="0"/>
              </a:ext>
            </a:extLst>
          </a:blip>
          <a:srcRect l="26570" t="29610" r="20680" b="5288"/>
          <a:stretch/>
        </p:blipFill>
        <p:spPr>
          <a:xfrm>
            <a:off x="76846" y="3445891"/>
            <a:ext cx="3426207" cy="3171423"/>
          </a:xfrm>
          <a:prstGeom prst="rect">
            <a:avLst/>
          </a:prstGeom>
        </p:spPr>
      </p:pic>
      <p:pic>
        <p:nvPicPr>
          <p:cNvPr id="11" name="Picture 10">
            <a:extLst>
              <a:ext uri="{FF2B5EF4-FFF2-40B4-BE49-F238E27FC236}">
                <a16:creationId xmlns:a16="http://schemas.microsoft.com/office/drawing/2014/main" id="{617BFD09-E75A-469F-9300-CD85042DCB53}"/>
              </a:ext>
            </a:extLst>
          </p:cNvPr>
          <p:cNvPicPr>
            <a:picLocks noChangeAspect="1"/>
          </p:cNvPicPr>
          <p:nvPr/>
        </p:nvPicPr>
        <p:blipFill rotWithShape="1">
          <a:blip r:embed="rId5">
            <a:extLst>
              <a:ext uri="{28A0092B-C50C-407E-A947-70E740481C1C}">
                <a14:useLocalDpi xmlns:a14="http://schemas.microsoft.com/office/drawing/2010/main" val="0"/>
              </a:ext>
            </a:extLst>
          </a:blip>
          <a:srcRect t="40845" b="17558"/>
          <a:stretch/>
        </p:blipFill>
        <p:spPr>
          <a:xfrm>
            <a:off x="6172091" y="3816663"/>
            <a:ext cx="5143500" cy="2852671"/>
          </a:xfrm>
          <a:prstGeom prst="rect">
            <a:avLst/>
          </a:prstGeom>
        </p:spPr>
      </p:pic>
      <p:sp>
        <p:nvSpPr>
          <p:cNvPr id="12" name="Multiplication Sign 11">
            <a:extLst>
              <a:ext uri="{FF2B5EF4-FFF2-40B4-BE49-F238E27FC236}">
                <a16:creationId xmlns:a16="http://schemas.microsoft.com/office/drawing/2014/main" id="{C44EF942-CF7E-436C-9146-7B4261A775C5}"/>
              </a:ext>
            </a:extLst>
          </p:cNvPr>
          <p:cNvSpPr/>
          <p:nvPr/>
        </p:nvSpPr>
        <p:spPr>
          <a:xfrm>
            <a:off x="727656" y="437882"/>
            <a:ext cx="1332964" cy="11590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Multiplication Sign 12">
            <a:extLst>
              <a:ext uri="{FF2B5EF4-FFF2-40B4-BE49-F238E27FC236}">
                <a16:creationId xmlns:a16="http://schemas.microsoft.com/office/drawing/2014/main" id="{3892D78A-B54D-465F-8DD5-4C607643FE78}"/>
              </a:ext>
            </a:extLst>
          </p:cNvPr>
          <p:cNvSpPr/>
          <p:nvPr/>
        </p:nvSpPr>
        <p:spPr>
          <a:xfrm>
            <a:off x="171718" y="3610746"/>
            <a:ext cx="1332964" cy="11590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Multiplication Sign 13">
            <a:extLst>
              <a:ext uri="{FF2B5EF4-FFF2-40B4-BE49-F238E27FC236}">
                <a16:creationId xmlns:a16="http://schemas.microsoft.com/office/drawing/2014/main" id="{D6E4931F-14A0-4D89-8DDB-21DBC75AED7D}"/>
              </a:ext>
            </a:extLst>
          </p:cNvPr>
          <p:cNvSpPr/>
          <p:nvPr/>
        </p:nvSpPr>
        <p:spPr>
          <a:xfrm>
            <a:off x="9982627" y="206062"/>
            <a:ext cx="1332964" cy="1159098"/>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miley Face 14">
            <a:extLst>
              <a:ext uri="{FF2B5EF4-FFF2-40B4-BE49-F238E27FC236}">
                <a16:creationId xmlns:a16="http://schemas.microsoft.com/office/drawing/2014/main" id="{92ACCF2C-8716-407E-9D41-98A562134FF2}"/>
              </a:ext>
            </a:extLst>
          </p:cNvPr>
          <p:cNvSpPr/>
          <p:nvPr/>
        </p:nvSpPr>
        <p:spPr>
          <a:xfrm>
            <a:off x="10195129" y="3975726"/>
            <a:ext cx="1120462" cy="953181"/>
          </a:xfrm>
          <a:prstGeom prst="smileyFace">
            <a:avLst/>
          </a:prstGeom>
          <a:solidFill>
            <a:srgbClr val="00B05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97259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19AE-7342-48F1-AEE7-6C4FD2A85DDF}"/>
              </a:ext>
            </a:extLst>
          </p:cNvPr>
          <p:cNvSpPr>
            <a:spLocks noGrp="1"/>
          </p:cNvSpPr>
          <p:nvPr>
            <p:ph type="title"/>
          </p:nvPr>
        </p:nvSpPr>
        <p:spPr/>
        <p:txBody>
          <a:bodyPr/>
          <a:lstStyle/>
          <a:p>
            <a:r>
              <a:rPr lang="en-US" dirty="0"/>
              <a:t>Keeping track of a Gazillion parts</a:t>
            </a:r>
          </a:p>
        </p:txBody>
      </p:sp>
      <p:sp>
        <p:nvSpPr>
          <p:cNvPr id="3" name="Content Placeholder 2">
            <a:extLst>
              <a:ext uri="{FF2B5EF4-FFF2-40B4-BE49-F238E27FC236}">
                <a16:creationId xmlns:a16="http://schemas.microsoft.com/office/drawing/2014/main" id="{007355EA-EE41-485D-AD37-CF44FA0F97B9}"/>
              </a:ext>
            </a:extLst>
          </p:cNvPr>
          <p:cNvSpPr>
            <a:spLocks noGrp="1"/>
          </p:cNvSpPr>
          <p:nvPr>
            <p:ph type="body" idx="1"/>
          </p:nvPr>
        </p:nvSpPr>
        <p:spPr/>
        <p:txBody>
          <a:bodyPr>
            <a:normAutofit/>
          </a:bodyPr>
          <a:lstStyle/>
          <a:p>
            <a:r>
              <a:rPr lang="en-US" b="1" dirty="0" err="1"/>
              <a:t>ETPf</a:t>
            </a:r>
            <a:r>
              <a:rPr lang="en-US" b="1" dirty="0"/>
              <a:t> CAD is somewhat special</a:t>
            </a:r>
          </a:p>
          <a:p>
            <a:pPr lvl="1"/>
            <a:r>
              <a:rPr lang="en-US" dirty="0"/>
              <a:t>Optimized for BOM generation</a:t>
            </a:r>
          </a:p>
          <a:p>
            <a:pPr lvl="1"/>
            <a:r>
              <a:rPr lang="en-US" dirty="0"/>
              <a:t>Optimized for </a:t>
            </a:r>
            <a:r>
              <a:rPr lang="en-US" dirty="0" err="1"/>
              <a:t>speeeeed</a:t>
            </a:r>
            <a:endParaRPr lang="en-US" dirty="0"/>
          </a:p>
          <a:p>
            <a:r>
              <a:rPr lang="en-US" b="1" dirty="0"/>
              <a:t>Physical parts management (born ~2 years ago, starts to pay off)</a:t>
            </a:r>
          </a:p>
          <a:p>
            <a:pPr lvl="1"/>
            <a:r>
              <a:rPr lang="en-US" dirty="0"/>
              <a:t>CAD BOM lists of sub-systems compared to ordering data</a:t>
            </a:r>
          </a:p>
          <a:p>
            <a:pPr lvl="1"/>
            <a:r>
              <a:rPr lang="en-US" dirty="0"/>
              <a:t>(Should) contain absolutely all mechanics for </a:t>
            </a:r>
            <a:r>
              <a:rPr lang="en-US" dirty="0" err="1"/>
              <a:t>ETPf</a:t>
            </a:r>
            <a:endParaRPr lang="en-US" dirty="0"/>
          </a:p>
          <a:p>
            <a:pPr lvl="1"/>
            <a:r>
              <a:rPr lang="en-US" dirty="0"/>
              <a:t>Easy to see what was ordered and what is still missing</a:t>
            </a:r>
          </a:p>
          <a:p>
            <a:pPr lvl="1"/>
            <a:r>
              <a:rPr lang="en-US" dirty="0"/>
              <a:t>Reasonably complete and up-to date, handy for detailed monitoring</a:t>
            </a:r>
          </a:p>
          <a:p>
            <a:r>
              <a:rPr lang="en-US" b="1" dirty="0"/>
              <a:t>Order management</a:t>
            </a:r>
          </a:p>
          <a:p>
            <a:pPr lvl="1"/>
            <a:r>
              <a:rPr lang="en-US" dirty="0"/>
              <a:t>List of (the larger) orders and their whereabouts and other relevant info</a:t>
            </a:r>
          </a:p>
          <a:p>
            <a:pPr lvl="1"/>
            <a:r>
              <a:rPr lang="en-US" dirty="0"/>
              <a:t>Less strict but handy for the bigger picture</a:t>
            </a:r>
          </a:p>
        </p:txBody>
      </p:sp>
      <p:pic>
        <p:nvPicPr>
          <p:cNvPr id="5" name="Picture 4">
            <a:extLst>
              <a:ext uri="{FF2B5EF4-FFF2-40B4-BE49-F238E27FC236}">
                <a16:creationId xmlns:a16="http://schemas.microsoft.com/office/drawing/2014/main" id="{B97AA8A0-218A-4ED1-9386-86C1CCC84251}"/>
              </a:ext>
            </a:extLst>
          </p:cNvPr>
          <p:cNvPicPr>
            <a:picLocks noChangeAspect="1"/>
          </p:cNvPicPr>
          <p:nvPr/>
        </p:nvPicPr>
        <p:blipFill>
          <a:blip r:embed="rId2"/>
          <a:stretch>
            <a:fillRect/>
          </a:stretch>
        </p:blipFill>
        <p:spPr>
          <a:xfrm>
            <a:off x="8177369" y="684041"/>
            <a:ext cx="1566248" cy="1664953"/>
          </a:xfrm>
          <a:prstGeom prst="rect">
            <a:avLst/>
          </a:prstGeom>
        </p:spPr>
      </p:pic>
      <p:pic>
        <p:nvPicPr>
          <p:cNvPr id="7" name="Picture 6">
            <a:extLst>
              <a:ext uri="{FF2B5EF4-FFF2-40B4-BE49-F238E27FC236}">
                <a16:creationId xmlns:a16="http://schemas.microsoft.com/office/drawing/2014/main" id="{352C1813-1001-41BC-A1C8-A6CEB23397BA}"/>
              </a:ext>
            </a:extLst>
          </p:cNvPr>
          <p:cNvPicPr>
            <a:picLocks noChangeAspect="1"/>
          </p:cNvPicPr>
          <p:nvPr/>
        </p:nvPicPr>
        <p:blipFill>
          <a:blip r:embed="rId3"/>
          <a:stretch>
            <a:fillRect/>
          </a:stretch>
        </p:blipFill>
        <p:spPr>
          <a:xfrm>
            <a:off x="10224840" y="684041"/>
            <a:ext cx="1589537" cy="1664953"/>
          </a:xfrm>
          <a:prstGeom prst="rect">
            <a:avLst/>
          </a:prstGeom>
        </p:spPr>
      </p:pic>
      <p:sp>
        <p:nvSpPr>
          <p:cNvPr id="9" name="Arrow: Left-Right 8">
            <a:extLst>
              <a:ext uri="{FF2B5EF4-FFF2-40B4-BE49-F238E27FC236}">
                <a16:creationId xmlns:a16="http://schemas.microsoft.com/office/drawing/2014/main" id="{6517AF51-9A88-42CD-B22D-6A1DCF1C6B61}"/>
              </a:ext>
            </a:extLst>
          </p:cNvPr>
          <p:cNvSpPr/>
          <p:nvPr/>
        </p:nvSpPr>
        <p:spPr>
          <a:xfrm>
            <a:off x="9700553" y="1366861"/>
            <a:ext cx="567352" cy="2878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0580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45ED5-19D6-4935-9FFD-DB09CC9275E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B3D32B3-22FE-4FF6-AC62-70732C2B25E3}"/>
              </a:ext>
            </a:extLst>
          </p:cNvPr>
          <p:cNvSpPr>
            <a:spLocks noGrp="1"/>
          </p:cNvSpPr>
          <p:nvPr>
            <p:ph type="body" idx="1"/>
          </p:nvPr>
        </p:nvSpPr>
        <p:spPr/>
        <p:txBody>
          <a:bodyPr/>
          <a:lstStyle/>
          <a:p>
            <a:endParaRPr lang="en-US" dirty="0"/>
          </a:p>
        </p:txBody>
      </p:sp>
      <p:pic>
        <p:nvPicPr>
          <p:cNvPr id="7" name="Picture 6">
            <a:extLst>
              <a:ext uri="{FF2B5EF4-FFF2-40B4-BE49-F238E27FC236}">
                <a16:creationId xmlns:a16="http://schemas.microsoft.com/office/drawing/2014/main" id="{F4E432A7-16BC-42C6-9118-F846B14948C2}"/>
              </a:ext>
            </a:extLst>
          </p:cNvPr>
          <p:cNvPicPr>
            <a:picLocks noChangeAspect="1"/>
          </p:cNvPicPr>
          <p:nvPr/>
        </p:nvPicPr>
        <p:blipFill>
          <a:blip r:embed="rId2"/>
          <a:stretch>
            <a:fillRect/>
          </a:stretch>
        </p:blipFill>
        <p:spPr>
          <a:xfrm>
            <a:off x="-1" y="-1"/>
            <a:ext cx="15223883" cy="4792133"/>
          </a:xfrm>
          <a:prstGeom prst="rect">
            <a:avLst/>
          </a:prstGeom>
        </p:spPr>
      </p:pic>
      <p:sp>
        <p:nvSpPr>
          <p:cNvPr id="8" name="TextBox 7">
            <a:extLst>
              <a:ext uri="{FF2B5EF4-FFF2-40B4-BE49-F238E27FC236}">
                <a16:creationId xmlns:a16="http://schemas.microsoft.com/office/drawing/2014/main" id="{D6CF8090-1EF6-4910-85E9-6FE16FB2A9A7}"/>
              </a:ext>
            </a:extLst>
          </p:cNvPr>
          <p:cNvSpPr txBox="1"/>
          <p:nvPr/>
        </p:nvSpPr>
        <p:spPr>
          <a:xfrm>
            <a:off x="3563928" y="5360988"/>
            <a:ext cx="2030556" cy="369332"/>
          </a:xfrm>
          <a:prstGeom prst="rect">
            <a:avLst/>
          </a:prstGeom>
          <a:solidFill>
            <a:schemeClr val="tx1">
              <a:lumMod val="95000"/>
              <a:lumOff val="5000"/>
            </a:schemeClr>
          </a:solidFill>
        </p:spPr>
        <p:txBody>
          <a:bodyPr wrap="none" rtlCol="0">
            <a:spAutoFit/>
          </a:bodyPr>
          <a:lstStyle/>
          <a:p>
            <a:r>
              <a:rPr lang="en-US" dirty="0">
                <a:solidFill>
                  <a:schemeClr val="bg1"/>
                </a:solidFill>
              </a:rPr>
              <a:t>Order management</a:t>
            </a:r>
          </a:p>
        </p:txBody>
      </p:sp>
    </p:spTree>
    <p:extLst>
      <p:ext uri="{BB962C8B-B14F-4D97-AF65-F5344CB8AC3E}">
        <p14:creationId xmlns:p14="http://schemas.microsoft.com/office/powerpoint/2010/main" val="1297785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D57E-B8AD-4533-973A-50DA0310DBF6}"/>
              </a:ext>
            </a:extLst>
          </p:cNvPr>
          <p:cNvSpPr>
            <a:spLocks noGrp="1"/>
          </p:cNvSpPr>
          <p:nvPr>
            <p:ph type="title"/>
          </p:nvPr>
        </p:nvSpPr>
        <p:spPr/>
        <p:txBody>
          <a:bodyPr/>
          <a:lstStyle/>
          <a:p>
            <a:r>
              <a:rPr lang="en-US" dirty="0"/>
              <a:t>Contents</a:t>
            </a:r>
          </a:p>
        </p:txBody>
      </p:sp>
      <p:sp>
        <p:nvSpPr>
          <p:cNvPr id="3" name="Content Placeholder 2">
            <a:extLst>
              <a:ext uri="{FF2B5EF4-FFF2-40B4-BE49-F238E27FC236}">
                <a16:creationId xmlns:a16="http://schemas.microsoft.com/office/drawing/2014/main" id="{E90D144B-783F-4F81-A326-0828E10E4843}"/>
              </a:ext>
            </a:extLst>
          </p:cNvPr>
          <p:cNvSpPr>
            <a:spLocks noGrp="1"/>
          </p:cNvSpPr>
          <p:nvPr>
            <p:ph type="body" idx="1"/>
          </p:nvPr>
        </p:nvSpPr>
        <p:spPr/>
        <p:txBody>
          <a:bodyPr/>
          <a:lstStyle/>
          <a:p>
            <a:pPr marL="177796" indent="0">
              <a:buNone/>
            </a:pPr>
            <a:r>
              <a:rPr lang="en-US" dirty="0"/>
              <a:t>1 – What is (almost) finished</a:t>
            </a:r>
          </a:p>
          <a:p>
            <a:pPr marL="177796" indent="0">
              <a:buNone/>
            </a:pPr>
            <a:r>
              <a:rPr lang="en-US" dirty="0"/>
              <a:t>2 – What are we currently doing (infrastructure, IM preparations)</a:t>
            </a:r>
          </a:p>
          <a:p>
            <a:pPr marL="177796" indent="0">
              <a:buNone/>
            </a:pPr>
            <a:r>
              <a:rPr lang="en-US" dirty="0"/>
              <a:t>3 – What will/should be next (CET internal mechanics)</a:t>
            </a:r>
          </a:p>
        </p:txBody>
      </p:sp>
    </p:spTree>
    <p:extLst>
      <p:ext uri="{BB962C8B-B14F-4D97-AF65-F5344CB8AC3E}">
        <p14:creationId xmlns:p14="http://schemas.microsoft.com/office/powerpoint/2010/main" val="349875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D66E6C-1AF0-49FC-A798-F4279820649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01851C2-3556-4DB2-91A7-6A66307AF706}"/>
              </a:ext>
            </a:extLst>
          </p:cNvPr>
          <p:cNvSpPr>
            <a:spLocks noGrp="1"/>
          </p:cNvSpPr>
          <p:nvPr>
            <p:ph type="body" idx="1"/>
          </p:nvPr>
        </p:nvSpPr>
        <p:spPr/>
        <p:txBody>
          <a:bodyPr/>
          <a:lstStyle/>
          <a:p>
            <a:endParaRPr lang="en-US"/>
          </a:p>
        </p:txBody>
      </p:sp>
      <p:pic>
        <p:nvPicPr>
          <p:cNvPr id="7" name="Picture 6">
            <a:extLst>
              <a:ext uri="{FF2B5EF4-FFF2-40B4-BE49-F238E27FC236}">
                <a16:creationId xmlns:a16="http://schemas.microsoft.com/office/drawing/2014/main" id="{5194ED23-210F-4562-9898-1FD7A44CB0F5}"/>
              </a:ext>
            </a:extLst>
          </p:cNvPr>
          <p:cNvPicPr>
            <a:picLocks noChangeAspect="1"/>
          </p:cNvPicPr>
          <p:nvPr/>
        </p:nvPicPr>
        <p:blipFill>
          <a:blip r:embed="rId2"/>
          <a:stretch>
            <a:fillRect/>
          </a:stretch>
        </p:blipFill>
        <p:spPr>
          <a:xfrm>
            <a:off x="0" y="0"/>
            <a:ext cx="14274960" cy="6858000"/>
          </a:xfrm>
          <a:prstGeom prst="rect">
            <a:avLst/>
          </a:prstGeom>
        </p:spPr>
      </p:pic>
      <p:sp>
        <p:nvSpPr>
          <p:cNvPr id="8" name="TextBox 7">
            <a:extLst>
              <a:ext uri="{FF2B5EF4-FFF2-40B4-BE49-F238E27FC236}">
                <a16:creationId xmlns:a16="http://schemas.microsoft.com/office/drawing/2014/main" id="{DC78395C-9C1D-4510-9D96-3EBA201D26B6}"/>
              </a:ext>
            </a:extLst>
          </p:cNvPr>
          <p:cNvSpPr txBox="1"/>
          <p:nvPr/>
        </p:nvSpPr>
        <p:spPr>
          <a:xfrm>
            <a:off x="8821728" y="230188"/>
            <a:ext cx="4134465" cy="307777"/>
          </a:xfrm>
          <a:prstGeom prst="rect">
            <a:avLst/>
          </a:prstGeom>
          <a:solidFill>
            <a:schemeClr val="tx1">
              <a:lumMod val="95000"/>
              <a:lumOff val="5000"/>
            </a:schemeClr>
          </a:solidFill>
        </p:spPr>
        <p:txBody>
          <a:bodyPr wrap="none" rtlCol="0">
            <a:spAutoFit/>
          </a:bodyPr>
          <a:lstStyle/>
          <a:p>
            <a:r>
              <a:rPr lang="en-US" dirty="0">
                <a:solidFill>
                  <a:schemeClr val="bg1"/>
                </a:solidFill>
              </a:rPr>
              <a:t>Physical parts management for suspension chains</a:t>
            </a:r>
          </a:p>
        </p:txBody>
      </p:sp>
    </p:spTree>
    <p:extLst>
      <p:ext uri="{BB962C8B-B14F-4D97-AF65-F5344CB8AC3E}">
        <p14:creationId xmlns:p14="http://schemas.microsoft.com/office/powerpoint/2010/main" val="10266948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8B179-19C1-4F4A-9B50-73A9AAE5D70D}"/>
              </a:ext>
            </a:extLst>
          </p:cNvPr>
          <p:cNvSpPr>
            <a:spLocks noGrp="1"/>
          </p:cNvSpPr>
          <p:nvPr>
            <p:ph type="title"/>
          </p:nvPr>
        </p:nvSpPr>
        <p:spPr/>
        <p:txBody>
          <a:bodyPr/>
          <a:lstStyle/>
          <a:p>
            <a:r>
              <a:rPr lang="en-US" dirty="0"/>
              <a:t>Storage solutions (at Nikhef)</a:t>
            </a:r>
          </a:p>
        </p:txBody>
      </p:sp>
      <p:sp>
        <p:nvSpPr>
          <p:cNvPr id="3" name="Content Placeholder 2">
            <a:extLst>
              <a:ext uri="{FF2B5EF4-FFF2-40B4-BE49-F238E27FC236}">
                <a16:creationId xmlns:a16="http://schemas.microsoft.com/office/drawing/2014/main" id="{3F363E53-1132-467F-A508-5AF840B03DD1}"/>
              </a:ext>
            </a:extLst>
          </p:cNvPr>
          <p:cNvSpPr>
            <a:spLocks noGrp="1"/>
          </p:cNvSpPr>
          <p:nvPr>
            <p:ph type="body" idx="1"/>
          </p:nvPr>
        </p:nvSpPr>
        <p:spPr/>
        <p:txBody>
          <a:bodyPr>
            <a:normAutofit fontScale="92500"/>
          </a:bodyPr>
          <a:lstStyle/>
          <a:p>
            <a:pPr marL="0" indent="0">
              <a:buNone/>
            </a:pPr>
            <a:r>
              <a:rPr lang="en-US" b="1" dirty="0"/>
              <a:t>Parts arrive (by pallet)</a:t>
            </a:r>
            <a:br>
              <a:rPr lang="en-US" dirty="0"/>
            </a:br>
            <a:r>
              <a:rPr lang="en-US" sz="2300" dirty="0"/>
              <a:t>They are checked for BOM completeness and some samples are taken to check cleanliness.</a:t>
            </a:r>
            <a:br>
              <a:rPr lang="en-US" sz="2300" dirty="0"/>
            </a:br>
            <a:r>
              <a:rPr lang="en-US" sz="2300" dirty="0"/>
              <a:t>The pallets get a simple ID keep track of what is where for "long-term" storage. </a:t>
            </a:r>
            <a:br>
              <a:rPr lang="en-US" dirty="0"/>
            </a:br>
            <a:endParaRPr lang="en-US" dirty="0"/>
          </a:p>
          <a:p>
            <a:pPr marL="0" indent="0">
              <a:buNone/>
            </a:pPr>
            <a:r>
              <a:rPr lang="en-US" b="1" dirty="0"/>
              <a:t>When it is foreseen that a certain set of parts are needed in the short future (months);</a:t>
            </a:r>
            <a:br>
              <a:rPr lang="en-US" dirty="0"/>
            </a:br>
            <a:r>
              <a:rPr lang="en-US" sz="2300" dirty="0"/>
              <a:t>All required parts should be retrieved (probably with some effort) from the pallets. </a:t>
            </a:r>
            <a:br>
              <a:rPr lang="en-US" dirty="0"/>
            </a:br>
            <a:br>
              <a:rPr lang="en-US" dirty="0"/>
            </a:br>
            <a:r>
              <a:rPr lang="en-US" b="1" dirty="0"/>
              <a:t>These parts are stored in numbered (white translucent) RUB boxes.</a:t>
            </a:r>
            <a:br>
              <a:rPr lang="en-US" dirty="0"/>
            </a:br>
            <a:r>
              <a:rPr lang="en-US" sz="2300" dirty="0"/>
              <a:t>With the outer wrapping still on, somewhere outside the cleanroom. A cabinet containing a number of such boxes will have a list that shows all part numbers and in which box in that cabinet they reside. </a:t>
            </a:r>
            <a:br>
              <a:rPr lang="en-US" dirty="0"/>
            </a:br>
            <a:br>
              <a:rPr lang="en-US" dirty="0"/>
            </a:br>
            <a:r>
              <a:rPr lang="en-US" b="1" dirty="0"/>
              <a:t>When (pre-)assembly actually starts;</a:t>
            </a:r>
            <a:r>
              <a:rPr lang="en-US" dirty="0"/>
              <a:t> </a:t>
            </a:r>
            <a:br>
              <a:rPr lang="en-US" dirty="0"/>
            </a:br>
            <a:r>
              <a:rPr lang="en-US" sz="2300" dirty="0"/>
              <a:t>Collect sets of parts that you need from these cabinets and bring them to the changing area where the outer wrapping is removed. With gloves, the single wrapped parts are put in pink translucent RUB boxes that are known to be clean and are always kept in a cleanroom environment. These may then go into the cleanroom to be used or briefly be stored there. </a:t>
            </a:r>
            <a:endParaRPr lang="en-US" dirty="0"/>
          </a:p>
        </p:txBody>
      </p:sp>
    </p:spTree>
    <p:extLst>
      <p:ext uri="{BB962C8B-B14F-4D97-AF65-F5344CB8AC3E}">
        <p14:creationId xmlns:p14="http://schemas.microsoft.com/office/powerpoint/2010/main" val="32244774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A9D93-7CED-4321-A5BB-7870EE8323D7}"/>
              </a:ext>
            </a:extLst>
          </p:cNvPr>
          <p:cNvSpPr>
            <a:spLocks noGrp="1"/>
          </p:cNvSpPr>
          <p:nvPr>
            <p:ph type="title"/>
          </p:nvPr>
        </p:nvSpPr>
        <p:spPr/>
        <p:txBody>
          <a:bodyPr/>
          <a:lstStyle/>
          <a:p>
            <a:r>
              <a:rPr lang="en-US" dirty="0"/>
              <a:t>Storage solutions (at Nikhef)</a:t>
            </a:r>
          </a:p>
        </p:txBody>
      </p:sp>
      <p:sp>
        <p:nvSpPr>
          <p:cNvPr id="3" name="Content Placeholder 2">
            <a:extLst>
              <a:ext uri="{FF2B5EF4-FFF2-40B4-BE49-F238E27FC236}">
                <a16:creationId xmlns:a16="http://schemas.microsoft.com/office/drawing/2014/main" id="{D357C551-C2CC-4F45-9D20-F2B492B9573B}"/>
              </a:ext>
            </a:extLst>
          </p:cNvPr>
          <p:cNvSpPr>
            <a:spLocks noGrp="1"/>
          </p:cNvSpPr>
          <p:nvPr>
            <p:ph type="body" idx="1"/>
          </p:nvPr>
        </p:nvSpPr>
        <p:spPr/>
        <p:txBody>
          <a:bodyPr/>
          <a:lstStyle/>
          <a:p>
            <a:pPr marL="0" indent="0">
              <a:buNone/>
            </a:pPr>
            <a:r>
              <a:rPr lang="en-US" b="1" dirty="0"/>
              <a:t>In short:</a:t>
            </a:r>
          </a:p>
          <a:p>
            <a:pPr>
              <a:buFontTx/>
              <a:buChar char="-"/>
            </a:pPr>
            <a:r>
              <a:rPr lang="en-US" dirty="0"/>
              <a:t>White boxes = double wrapped, not super clean</a:t>
            </a:r>
          </a:p>
          <a:p>
            <a:pPr>
              <a:buFontTx/>
              <a:buChar char="-"/>
            </a:pPr>
            <a:r>
              <a:rPr lang="en-US" dirty="0"/>
              <a:t>Pink boxes = single wrapped, clean, handle with care (generally only in cleanroom)</a:t>
            </a:r>
          </a:p>
          <a:p>
            <a:pPr>
              <a:buFontTx/>
              <a:buChar char="-"/>
            </a:pPr>
            <a:r>
              <a:rPr lang="en-US" dirty="0"/>
              <a:t>Keep boxes labeled and in their correct cabinet</a:t>
            </a:r>
          </a:p>
          <a:p>
            <a:pPr>
              <a:buFontTx/>
              <a:buChar char="-"/>
            </a:pPr>
            <a:r>
              <a:rPr lang="en-US" dirty="0"/>
              <a:t>Keep sets of boxes indexed with lists</a:t>
            </a:r>
          </a:p>
        </p:txBody>
      </p:sp>
      <p:pic>
        <p:nvPicPr>
          <p:cNvPr id="4" name="Picture 3">
            <a:extLst>
              <a:ext uri="{FF2B5EF4-FFF2-40B4-BE49-F238E27FC236}">
                <a16:creationId xmlns:a16="http://schemas.microsoft.com/office/drawing/2014/main" id="{5B518EAB-26D5-4E49-A54D-045EF56A8B1A}"/>
              </a:ext>
            </a:extLst>
          </p:cNvPr>
          <p:cNvPicPr>
            <a:picLocks noChangeAspect="1"/>
          </p:cNvPicPr>
          <p:nvPr/>
        </p:nvPicPr>
        <p:blipFill rotWithShape="1">
          <a:blip r:embed="rId2"/>
          <a:srcRect t="26855" b="22160"/>
          <a:stretch/>
        </p:blipFill>
        <p:spPr>
          <a:xfrm>
            <a:off x="3415165" y="2998635"/>
            <a:ext cx="5067718" cy="3445098"/>
          </a:xfrm>
          <a:prstGeom prst="rect">
            <a:avLst/>
          </a:prstGeom>
        </p:spPr>
      </p:pic>
    </p:spTree>
    <p:extLst>
      <p:ext uri="{BB962C8B-B14F-4D97-AF65-F5344CB8AC3E}">
        <p14:creationId xmlns:p14="http://schemas.microsoft.com/office/powerpoint/2010/main" val="2790699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A379C-381C-4926-A30D-68E77097FE3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3B2FDFE-D037-4FEF-8BC8-64C2A83E618D}"/>
              </a:ext>
            </a:extLst>
          </p:cNvPr>
          <p:cNvSpPr>
            <a:spLocks noGrp="1"/>
          </p:cNvSpPr>
          <p:nvPr>
            <p:ph type="body" idx="1"/>
          </p:nvPr>
        </p:nvSpPr>
        <p:spPr/>
        <p:txBody>
          <a:bodyPr/>
          <a:lstStyle/>
          <a:p>
            <a:endParaRPr lang="en-US"/>
          </a:p>
        </p:txBody>
      </p:sp>
      <p:pic>
        <p:nvPicPr>
          <p:cNvPr id="5" name="Picture 4">
            <a:extLst>
              <a:ext uri="{FF2B5EF4-FFF2-40B4-BE49-F238E27FC236}">
                <a16:creationId xmlns:a16="http://schemas.microsoft.com/office/drawing/2014/main" id="{A7ACB3DE-7E07-436A-B278-75507C1797DF}"/>
              </a:ext>
            </a:extLst>
          </p:cNvPr>
          <p:cNvPicPr>
            <a:picLocks noChangeAspect="1"/>
          </p:cNvPicPr>
          <p:nvPr/>
        </p:nvPicPr>
        <p:blipFill>
          <a:blip r:embed="rId2"/>
          <a:stretch>
            <a:fillRect/>
          </a:stretch>
        </p:blipFill>
        <p:spPr>
          <a:xfrm>
            <a:off x="175683" y="230717"/>
            <a:ext cx="9944100" cy="6515100"/>
          </a:xfrm>
          <a:prstGeom prst="rect">
            <a:avLst/>
          </a:prstGeom>
        </p:spPr>
      </p:pic>
      <p:pic>
        <p:nvPicPr>
          <p:cNvPr id="6" name="Picture 5">
            <a:extLst>
              <a:ext uri="{FF2B5EF4-FFF2-40B4-BE49-F238E27FC236}">
                <a16:creationId xmlns:a16="http://schemas.microsoft.com/office/drawing/2014/main" id="{D3163851-BCA0-4EB4-A4E8-09CDD18F0073}"/>
              </a:ext>
            </a:extLst>
          </p:cNvPr>
          <p:cNvPicPr/>
          <p:nvPr/>
        </p:nvPicPr>
        <p:blipFill>
          <a:blip r:embed="rId3"/>
          <a:stretch>
            <a:fillRect/>
          </a:stretch>
        </p:blipFill>
        <p:spPr bwMode="auto">
          <a:xfrm>
            <a:off x="8839200" y="889338"/>
            <a:ext cx="2950210" cy="3903219"/>
          </a:xfrm>
          <a:prstGeom prst="rect">
            <a:avLst/>
          </a:prstGeom>
        </p:spPr>
      </p:pic>
    </p:spTree>
    <p:extLst>
      <p:ext uri="{BB962C8B-B14F-4D97-AF65-F5344CB8AC3E}">
        <p14:creationId xmlns:p14="http://schemas.microsoft.com/office/powerpoint/2010/main" val="345762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4EBAC-0E21-4679-9338-B51CC953DBE2}"/>
              </a:ext>
            </a:extLst>
          </p:cNvPr>
          <p:cNvSpPr>
            <a:spLocks noGrp="1"/>
          </p:cNvSpPr>
          <p:nvPr>
            <p:ph type="title"/>
          </p:nvPr>
        </p:nvSpPr>
        <p:spPr/>
        <p:txBody>
          <a:bodyPr/>
          <a:lstStyle/>
          <a:p>
            <a:r>
              <a:rPr lang="en-US" dirty="0"/>
              <a:t>3 – What will/should be next </a:t>
            </a:r>
            <a:br>
              <a:rPr lang="en-US" dirty="0"/>
            </a:br>
            <a:r>
              <a:rPr lang="en-US" sz="2400" dirty="0"/>
              <a:t>CET internal mechanics</a:t>
            </a:r>
            <a:endParaRPr lang="en-US" dirty="0"/>
          </a:p>
        </p:txBody>
      </p:sp>
      <p:sp>
        <p:nvSpPr>
          <p:cNvPr id="3" name="Content Placeholder 2">
            <a:extLst>
              <a:ext uri="{FF2B5EF4-FFF2-40B4-BE49-F238E27FC236}">
                <a16:creationId xmlns:a16="http://schemas.microsoft.com/office/drawing/2014/main" id="{64A30C7D-B87F-4285-9713-1987D2D49C9C}"/>
              </a:ext>
            </a:extLst>
          </p:cNvPr>
          <p:cNvSpPr>
            <a:spLocks noGrp="1"/>
          </p:cNvSpPr>
          <p:nvPr>
            <p:ph type="body" idx="1"/>
          </p:nvPr>
        </p:nvSpPr>
        <p:spPr>
          <a:xfrm>
            <a:off x="479800" y="1452533"/>
            <a:ext cx="11102400" cy="4991200"/>
          </a:xfrm>
        </p:spPr>
        <p:txBody>
          <a:bodyPr/>
          <a:lstStyle/>
          <a:p>
            <a:r>
              <a:rPr lang="en-US" dirty="0"/>
              <a:t>Managing cleanliness (at </a:t>
            </a:r>
            <a:r>
              <a:rPr lang="en-US" dirty="0" err="1"/>
              <a:t>ETPf</a:t>
            </a:r>
            <a:r>
              <a:rPr lang="en-US" dirty="0"/>
              <a:t>)</a:t>
            </a:r>
          </a:p>
          <a:p>
            <a:r>
              <a:rPr lang="en-US" dirty="0"/>
              <a:t>Storage solutions (at </a:t>
            </a:r>
            <a:r>
              <a:rPr lang="en-US" dirty="0" err="1"/>
              <a:t>ETPf</a:t>
            </a:r>
            <a:r>
              <a:rPr lang="en-US" dirty="0"/>
              <a:t>)</a:t>
            </a:r>
          </a:p>
          <a:p>
            <a:r>
              <a:rPr lang="en-US" dirty="0"/>
              <a:t>Internal mechanics installation checklist</a:t>
            </a:r>
          </a:p>
          <a:p>
            <a:r>
              <a:rPr lang="en-US" dirty="0"/>
              <a:t>Documentation</a:t>
            </a:r>
          </a:p>
          <a:p>
            <a:r>
              <a:rPr lang="en-US" dirty="0"/>
              <a:t>Double IP prototype</a:t>
            </a:r>
          </a:p>
          <a:p>
            <a:r>
              <a:rPr lang="en-US" dirty="0"/>
              <a:t>Outgassing measurements</a:t>
            </a:r>
          </a:p>
        </p:txBody>
      </p:sp>
    </p:spTree>
    <p:extLst>
      <p:ext uri="{BB962C8B-B14F-4D97-AF65-F5344CB8AC3E}">
        <p14:creationId xmlns:p14="http://schemas.microsoft.com/office/powerpoint/2010/main" val="25894571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9AE7-7423-4277-A83D-45B6773012D1}"/>
              </a:ext>
            </a:extLst>
          </p:cNvPr>
          <p:cNvSpPr>
            <a:spLocks noGrp="1"/>
          </p:cNvSpPr>
          <p:nvPr>
            <p:ph type="title"/>
          </p:nvPr>
        </p:nvSpPr>
        <p:spPr/>
        <p:txBody>
          <a:bodyPr/>
          <a:lstStyle/>
          <a:p>
            <a:r>
              <a:rPr lang="en-US" dirty="0"/>
              <a:t>Managing cleanliness (at </a:t>
            </a:r>
            <a:r>
              <a:rPr lang="en-US" dirty="0" err="1"/>
              <a:t>ETPf</a:t>
            </a:r>
            <a:r>
              <a:rPr lang="en-US" dirty="0"/>
              <a:t>)</a:t>
            </a:r>
          </a:p>
        </p:txBody>
      </p:sp>
      <p:sp>
        <p:nvSpPr>
          <p:cNvPr id="3" name="Content Placeholder 2">
            <a:extLst>
              <a:ext uri="{FF2B5EF4-FFF2-40B4-BE49-F238E27FC236}">
                <a16:creationId xmlns:a16="http://schemas.microsoft.com/office/drawing/2014/main" id="{54B558DD-6749-4B05-A1DB-A67C12DF37F7}"/>
              </a:ext>
            </a:extLst>
          </p:cNvPr>
          <p:cNvSpPr>
            <a:spLocks noGrp="1"/>
          </p:cNvSpPr>
          <p:nvPr>
            <p:ph type="body" idx="1"/>
          </p:nvPr>
        </p:nvSpPr>
        <p:spPr/>
        <p:txBody>
          <a:bodyPr/>
          <a:lstStyle/>
          <a:p>
            <a:r>
              <a:rPr lang="en-US" dirty="0"/>
              <a:t>Pink box / clear box system</a:t>
            </a:r>
          </a:p>
          <a:p>
            <a:r>
              <a:rPr lang="en-US" dirty="0"/>
              <a:t>Cleaning schedule</a:t>
            </a:r>
          </a:p>
          <a:p>
            <a:r>
              <a:rPr lang="en-US" dirty="0"/>
              <a:t>Restricting cleanroom access (or parts of the cleanroom) when clean parts are exposed</a:t>
            </a:r>
          </a:p>
          <a:p>
            <a:r>
              <a:rPr lang="en-US" dirty="0"/>
              <a:t>What was also found to be really nice to have during work on clean assemblies:</a:t>
            </a:r>
          </a:p>
          <a:p>
            <a:endParaRPr lang="en-US" dirty="0"/>
          </a:p>
          <a:p>
            <a:pPr marL="0" indent="0">
              <a:buNone/>
            </a:pPr>
            <a:endParaRPr lang="en-US" dirty="0"/>
          </a:p>
        </p:txBody>
      </p:sp>
      <p:pic>
        <p:nvPicPr>
          <p:cNvPr id="4" name="Picture 3">
            <a:extLst>
              <a:ext uri="{FF2B5EF4-FFF2-40B4-BE49-F238E27FC236}">
                <a16:creationId xmlns:a16="http://schemas.microsoft.com/office/drawing/2014/main" id="{5B67A770-B535-44A6-82E1-AB2A12630B45}"/>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127211" y="4370004"/>
            <a:ext cx="4420415" cy="2304944"/>
          </a:xfrm>
          <a:prstGeom prst="rect">
            <a:avLst/>
          </a:prstGeom>
          <a:noFill/>
          <a:ln>
            <a:noFill/>
          </a:ln>
        </p:spPr>
      </p:pic>
      <p:pic>
        <p:nvPicPr>
          <p:cNvPr id="2050" name="Picture 2" descr="3in Standard Cup Holders – Steel">
            <a:extLst>
              <a:ext uri="{FF2B5EF4-FFF2-40B4-BE49-F238E27FC236}">
                <a16:creationId xmlns:a16="http://schemas.microsoft.com/office/drawing/2014/main" id="{F03DE807-FA25-41D0-A2B6-AF1BB97F93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6549" y="4078324"/>
            <a:ext cx="3742056" cy="249355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brilliant Wall Mount Hardware And Craft Storage Cabinet Drawer Organizer  | Wayfair">
            <a:extLst>
              <a:ext uri="{FF2B5EF4-FFF2-40B4-BE49-F238E27FC236}">
                <a16:creationId xmlns:a16="http://schemas.microsoft.com/office/drawing/2014/main" id="{783D5B50-573C-4C08-8C4F-FB3CD0ABF6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92315" y="3855548"/>
            <a:ext cx="2819400" cy="28194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8955C8A-7626-41A1-9C0A-E4C7D44F89CF}"/>
              </a:ext>
            </a:extLst>
          </p:cNvPr>
          <p:cNvSpPr txBox="1"/>
          <p:nvPr/>
        </p:nvSpPr>
        <p:spPr>
          <a:xfrm>
            <a:off x="8328288" y="3252754"/>
            <a:ext cx="2683427" cy="646331"/>
          </a:xfrm>
          <a:prstGeom prst="rect">
            <a:avLst/>
          </a:prstGeom>
          <a:noFill/>
        </p:spPr>
        <p:txBody>
          <a:bodyPr wrap="none" rtlCol="0">
            <a:spAutoFit/>
          </a:bodyPr>
          <a:lstStyle/>
          <a:p>
            <a:r>
              <a:rPr lang="en-US" dirty="0"/>
              <a:t>(not this one, couldn’t find</a:t>
            </a:r>
          </a:p>
          <a:p>
            <a:r>
              <a:rPr lang="en-US" dirty="0"/>
              <a:t>the right picture)</a:t>
            </a:r>
          </a:p>
        </p:txBody>
      </p:sp>
    </p:spTree>
    <p:extLst>
      <p:ext uri="{BB962C8B-B14F-4D97-AF65-F5344CB8AC3E}">
        <p14:creationId xmlns:p14="http://schemas.microsoft.com/office/powerpoint/2010/main" val="42096231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CEDAB5-9F36-4D64-8BCD-18F68667D2EB}"/>
              </a:ext>
            </a:extLst>
          </p:cNvPr>
          <p:cNvSpPr>
            <a:spLocks noGrp="1"/>
          </p:cNvSpPr>
          <p:nvPr>
            <p:ph type="title"/>
          </p:nvPr>
        </p:nvSpPr>
        <p:spPr/>
        <p:txBody>
          <a:bodyPr/>
          <a:lstStyle/>
          <a:p>
            <a:r>
              <a:rPr lang="en-US" dirty="0"/>
              <a:t>Storage solutions (at </a:t>
            </a:r>
            <a:r>
              <a:rPr lang="en-US" dirty="0" err="1"/>
              <a:t>ETPf</a:t>
            </a:r>
            <a:r>
              <a:rPr lang="en-US" dirty="0"/>
              <a:t>)</a:t>
            </a:r>
          </a:p>
        </p:txBody>
      </p:sp>
      <p:sp>
        <p:nvSpPr>
          <p:cNvPr id="3" name="Content Placeholder 2">
            <a:extLst>
              <a:ext uri="{FF2B5EF4-FFF2-40B4-BE49-F238E27FC236}">
                <a16:creationId xmlns:a16="http://schemas.microsoft.com/office/drawing/2014/main" id="{F30D05F3-C858-4EDA-8F0B-CC8B4855F1DB}"/>
              </a:ext>
            </a:extLst>
          </p:cNvPr>
          <p:cNvSpPr>
            <a:spLocks noGrp="1"/>
          </p:cNvSpPr>
          <p:nvPr>
            <p:ph type="body" idx="1"/>
          </p:nvPr>
        </p:nvSpPr>
        <p:spPr/>
        <p:txBody>
          <a:bodyPr/>
          <a:lstStyle/>
          <a:p>
            <a:r>
              <a:rPr lang="en-US" dirty="0"/>
              <a:t>The Nikhef system works very well</a:t>
            </a:r>
          </a:p>
          <a:p>
            <a:r>
              <a:rPr lang="en-US" dirty="0"/>
              <a:t>Manpower investment is needed to do this right</a:t>
            </a:r>
          </a:p>
          <a:p>
            <a:r>
              <a:rPr lang="en-US" dirty="0"/>
              <a:t>Installation will stall if not done properly though </a:t>
            </a:r>
            <a:r>
              <a:rPr lang="en-US" sz="1600" dirty="0"/>
              <a:t>(and Peter will likely go crazy)</a:t>
            </a:r>
          </a:p>
          <a:p>
            <a:endParaRPr lang="en-US" dirty="0"/>
          </a:p>
          <a:p>
            <a:r>
              <a:rPr lang="en-US" dirty="0"/>
              <a:t>We should implement Nikhef storage solutions (or something else that works)</a:t>
            </a:r>
          </a:p>
          <a:p>
            <a:r>
              <a:rPr lang="en-US" dirty="0"/>
              <a:t>Setting this up should happen anytime prior to CET internal mechanics assembly (~March)</a:t>
            </a:r>
          </a:p>
        </p:txBody>
      </p:sp>
    </p:spTree>
    <p:extLst>
      <p:ext uri="{BB962C8B-B14F-4D97-AF65-F5344CB8AC3E}">
        <p14:creationId xmlns:p14="http://schemas.microsoft.com/office/powerpoint/2010/main" val="869487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4">
            <a:extLst>
              <a:ext uri="{FF2B5EF4-FFF2-40B4-BE49-F238E27FC236}">
                <a16:creationId xmlns:a16="http://schemas.microsoft.com/office/drawing/2014/main" id="{EDD144EF-8902-4083-AD11-135B939C6D9B}"/>
              </a:ext>
            </a:extLst>
          </p:cNvPr>
          <p:cNvPicPr>
            <a:picLocks noChangeAspect="1"/>
          </p:cNvPicPr>
          <p:nvPr/>
        </p:nvPicPr>
        <p:blipFill rotWithShape="1">
          <a:blip r:embed="rId2">
            <a:extLst>
              <a:ext uri="{28A0092B-C50C-407E-A947-70E740481C1C}">
                <a14:useLocalDpi xmlns:a14="http://schemas.microsoft.com/office/drawing/2010/main" val="0"/>
              </a:ext>
            </a:extLst>
          </a:blip>
          <a:srcRect l="21624" r="12703"/>
          <a:stretch/>
        </p:blipFill>
        <p:spPr>
          <a:xfrm>
            <a:off x="3193072" y="1690688"/>
            <a:ext cx="5805855" cy="5229671"/>
          </a:xfrm>
          <a:prstGeom prst="rect">
            <a:avLst/>
          </a:prstGeom>
        </p:spPr>
      </p:pic>
      <p:sp>
        <p:nvSpPr>
          <p:cNvPr id="2" name="Title 1">
            <a:extLst>
              <a:ext uri="{FF2B5EF4-FFF2-40B4-BE49-F238E27FC236}">
                <a16:creationId xmlns:a16="http://schemas.microsoft.com/office/drawing/2014/main" id="{8E7E911A-FED2-4280-9157-9E335A86D883}"/>
              </a:ext>
            </a:extLst>
          </p:cNvPr>
          <p:cNvSpPr>
            <a:spLocks noGrp="1"/>
          </p:cNvSpPr>
          <p:nvPr>
            <p:ph type="title"/>
          </p:nvPr>
        </p:nvSpPr>
        <p:spPr/>
        <p:txBody>
          <a:bodyPr/>
          <a:lstStyle/>
          <a:p>
            <a:r>
              <a:rPr lang="en-US" dirty="0"/>
              <a:t>Internal mechanics installation checklist</a:t>
            </a:r>
          </a:p>
        </p:txBody>
      </p:sp>
      <p:sp>
        <p:nvSpPr>
          <p:cNvPr id="17" name="TextBox 16">
            <a:extLst>
              <a:ext uri="{FF2B5EF4-FFF2-40B4-BE49-F238E27FC236}">
                <a16:creationId xmlns:a16="http://schemas.microsoft.com/office/drawing/2014/main" id="{1B11254E-B3CC-4158-8445-F9CA59719C29}"/>
              </a:ext>
            </a:extLst>
          </p:cNvPr>
          <p:cNvSpPr txBox="1"/>
          <p:nvPr/>
        </p:nvSpPr>
        <p:spPr>
          <a:xfrm>
            <a:off x="8004750" y="3610706"/>
            <a:ext cx="2381519" cy="369332"/>
          </a:xfrm>
          <a:prstGeom prst="rect">
            <a:avLst/>
          </a:prstGeom>
          <a:noFill/>
          <a:ln>
            <a:solidFill>
              <a:schemeClr val="tx1"/>
            </a:solidFill>
          </a:ln>
        </p:spPr>
        <p:txBody>
          <a:bodyPr wrap="square" rtlCol="0">
            <a:spAutoFit/>
          </a:bodyPr>
          <a:lstStyle/>
          <a:p>
            <a:r>
              <a:rPr lang="en-US" dirty="0">
                <a:solidFill>
                  <a:srgbClr val="FFC000"/>
                </a:solidFill>
              </a:rPr>
              <a:t>HRTS cable assemblies</a:t>
            </a:r>
          </a:p>
        </p:txBody>
      </p:sp>
      <p:sp>
        <p:nvSpPr>
          <p:cNvPr id="10" name="TextBox 9">
            <a:extLst>
              <a:ext uri="{FF2B5EF4-FFF2-40B4-BE49-F238E27FC236}">
                <a16:creationId xmlns:a16="http://schemas.microsoft.com/office/drawing/2014/main" id="{FE4FF7BD-87B7-4F07-A547-15B7B2ADC312}"/>
              </a:ext>
            </a:extLst>
          </p:cNvPr>
          <p:cNvSpPr txBox="1"/>
          <p:nvPr/>
        </p:nvSpPr>
        <p:spPr>
          <a:xfrm>
            <a:off x="589949" y="2684801"/>
            <a:ext cx="2890236" cy="923330"/>
          </a:xfrm>
          <a:prstGeom prst="rect">
            <a:avLst/>
          </a:prstGeom>
          <a:noFill/>
          <a:ln>
            <a:solidFill>
              <a:schemeClr val="tx1"/>
            </a:solidFill>
          </a:ln>
        </p:spPr>
        <p:txBody>
          <a:bodyPr wrap="square" rtlCol="0">
            <a:spAutoFit/>
          </a:bodyPr>
          <a:lstStyle/>
          <a:p>
            <a:r>
              <a:rPr lang="en-US" dirty="0">
                <a:solidFill>
                  <a:srgbClr val="00B050"/>
                </a:solidFill>
              </a:rPr>
              <a:t>In-vacuum cable assemblies</a:t>
            </a:r>
          </a:p>
          <a:p>
            <a:pPr marL="285750" indent="-285750">
              <a:buFontTx/>
              <a:buChar char="-"/>
            </a:pPr>
            <a:r>
              <a:rPr lang="en-US" dirty="0">
                <a:solidFill>
                  <a:srgbClr val="FF0000"/>
                </a:solidFill>
              </a:rPr>
              <a:t>Tooling</a:t>
            </a:r>
          </a:p>
          <a:p>
            <a:pPr marL="285750" indent="-285750">
              <a:buFontTx/>
              <a:buChar char="-"/>
            </a:pPr>
            <a:r>
              <a:rPr lang="en-US" dirty="0">
                <a:solidFill>
                  <a:srgbClr val="FF0000"/>
                </a:solidFill>
              </a:rPr>
              <a:t>Installation/test plans</a:t>
            </a:r>
          </a:p>
        </p:txBody>
      </p:sp>
      <p:sp>
        <p:nvSpPr>
          <p:cNvPr id="3" name="Rectangle 2">
            <a:extLst>
              <a:ext uri="{FF2B5EF4-FFF2-40B4-BE49-F238E27FC236}">
                <a16:creationId xmlns:a16="http://schemas.microsoft.com/office/drawing/2014/main" id="{C4DF6413-5339-4D38-A5F7-246592B11C5D}"/>
              </a:ext>
            </a:extLst>
          </p:cNvPr>
          <p:cNvSpPr/>
          <p:nvPr/>
        </p:nvSpPr>
        <p:spPr>
          <a:xfrm>
            <a:off x="5023594" y="3345586"/>
            <a:ext cx="2079939" cy="1617133"/>
          </a:xfrm>
          <a:prstGeom prst="rect">
            <a:avLst/>
          </a:prstGeom>
          <a:solidFill>
            <a:srgbClr val="00B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D80BAF0-F76F-4ADD-8DFE-49B85251C6D3}"/>
              </a:ext>
            </a:extLst>
          </p:cNvPr>
          <p:cNvSpPr txBox="1"/>
          <p:nvPr/>
        </p:nvSpPr>
        <p:spPr>
          <a:xfrm>
            <a:off x="8003037" y="3244334"/>
            <a:ext cx="835574" cy="369332"/>
          </a:xfrm>
          <a:prstGeom prst="rect">
            <a:avLst/>
          </a:prstGeom>
          <a:noFill/>
          <a:ln>
            <a:solidFill>
              <a:schemeClr val="tx1"/>
            </a:solidFill>
          </a:ln>
        </p:spPr>
        <p:txBody>
          <a:bodyPr wrap="square" rtlCol="0">
            <a:spAutoFit/>
          </a:bodyPr>
          <a:lstStyle/>
          <a:p>
            <a:r>
              <a:rPr lang="en-US" dirty="0">
                <a:solidFill>
                  <a:srgbClr val="00B050"/>
                </a:solidFill>
              </a:rPr>
              <a:t>HRTS’s</a:t>
            </a:r>
          </a:p>
        </p:txBody>
      </p:sp>
      <p:cxnSp>
        <p:nvCxnSpPr>
          <p:cNvPr id="7" name="Straight Connector 6">
            <a:extLst>
              <a:ext uri="{FF2B5EF4-FFF2-40B4-BE49-F238E27FC236}">
                <a16:creationId xmlns:a16="http://schemas.microsoft.com/office/drawing/2014/main" id="{B1BFD363-706D-42A4-8836-0CBF01DD54FA}"/>
              </a:ext>
            </a:extLst>
          </p:cNvPr>
          <p:cNvCxnSpPr>
            <a:cxnSpLocks/>
            <a:stCxn id="26" idx="1"/>
            <a:endCxn id="27" idx="3"/>
          </p:cNvCxnSpPr>
          <p:nvPr/>
        </p:nvCxnSpPr>
        <p:spPr>
          <a:xfrm flipH="1">
            <a:off x="3193073" y="5608253"/>
            <a:ext cx="831782" cy="8336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A3DD470E-3AA7-45A0-B414-BDA76E16C1BE}"/>
              </a:ext>
            </a:extLst>
          </p:cNvPr>
          <p:cNvSpPr/>
          <p:nvPr/>
        </p:nvSpPr>
        <p:spPr>
          <a:xfrm>
            <a:off x="4024855" y="4560225"/>
            <a:ext cx="3078678" cy="693226"/>
          </a:xfrm>
          <a:prstGeom prst="rect">
            <a:avLst/>
          </a:prstGeom>
          <a:solidFill>
            <a:srgbClr val="00B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EAD184AB-633B-47F7-8461-13C846209A02}"/>
              </a:ext>
            </a:extLst>
          </p:cNvPr>
          <p:cNvCxnSpPr>
            <a:cxnSpLocks/>
            <a:endCxn id="12" idx="1"/>
          </p:cNvCxnSpPr>
          <p:nvPr/>
        </p:nvCxnSpPr>
        <p:spPr>
          <a:xfrm flipV="1">
            <a:off x="7103531" y="3429000"/>
            <a:ext cx="899506" cy="18170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F33E8E3C-3556-4B08-AAF4-87A65FA94281}"/>
              </a:ext>
            </a:extLst>
          </p:cNvPr>
          <p:cNvSpPr txBox="1"/>
          <p:nvPr/>
        </p:nvSpPr>
        <p:spPr>
          <a:xfrm>
            <a:off x="1247076" y="4565358"/>
            <a:ext cx="1749413" cy="523220"/>
          </a:xfrm>
          <a:prstGeom prst="rect">
            <a:avLst/>
          </a:prstGeom>
          <a:noFill/>
          <a:ln>
            <a:solidFill>
              <a:schemeClr val="tx1"/>
            </a:solidFill>
          </a:ln>
        </p:spPr>
        <p:txBody>
          <a:bodyPr wrap="square" rtlCol="0">
            <a:spAutoFit/>
          </a:bodyPr>
          <a:lstStyle/>
          <a:p>
            <a:r>
              <a:rPr lang="en-US" dirty="0">
                <a:solidFill>
                  <a:srgbClr val="00B050"/>
                </a:solidFill>
              </a:rPr>
              <a:t>Bench assembly</a:t>
            </a:r>
          </a:p>
          <a:p>
            <a:r>
              <a:rPr lang="en-US" dirty="0">
                <a:solidFill>
                  <a:srgbClr val="00B050"/>
                </a:solidFill>
              </a:rPr>
              <a:t>- LVDT’s</a:t>
            </a:r>
          </a:p>
        </p:txBody>
      </p:sp>
      <p:sp>
        <p:nvSpPr>
          <p:cNvPr id="26" name="Rectangle 25">
            <a:extLst>
              <a:ext uri="{FF2B5EF4-FFF2-40B4-BE49-F238E27FC236}">
                <a16:creationId xmlns:a16="http://schemas.microsoft.com/office/drawing/2014/main" id="{2A73B49B-43FD-47FF-999C-90D6B72133C8}"/>
              </a:ext>
            </a:extLst>
          </p:cNvPr>
          <p:cNvSpPr/>
          <p:nvPr/>
        </p:nvSpPr>
        <p:spPr>
          <a:xfrm>
            <a:off x="4024855" y="5261640"/>
            <a:ext cx="3078678" cy="693226"/>
          </a:xfrm>
          <a:prstGeom prst="rect">
            <a:avLst/>
          </a:prstGeom>
          <a:solidFill>
            <a:srgbClr val="00B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27F07C8-8CBF-4EFD-9123-718145AEDAAE}"/>
              </a:ext>
            </a:extLst>
          </p:cNvPr>
          <p:cNvSpPr txBox="1"/>
          <p:nvPr/>
        </p:nvSpPr>
        <p:spPr>
          <a:xfrm>
            <a:off x="843567" y="5537733"/>
            <a:ext cx="2349506" cy="307777"/>
          </a:xfrm>
          <a:prstGeom prst="rect">
            <a:avLst/>
          </a:prstGeom>
          <a:noFill/>
          <a:ln>
            <a:solidFill>
              <a:schemeClr val="tx1"/>
            </a:solidFill>
          </a:ln>
        </p:spPr>
        <p:txBody>
          <a:bodyPr wrap="square" rtlCol="0">
            <a:spAutoFit/>
          </a:bodyPr>
          <a:lstStyle/>
          <a:p>
            <a:r>
              <a:rPr lang="en-US" dirty="0">
                <a:solidFill>
                  <a:srgbClr val="00B050"/>
                </a:solidFill>
              </a:rPr>
              <a:t>Bench positioning systems</a:t>
            </a:r>
          </a:p>
        </p:txBody>
      </p:sp>
      <p:cxnSp>
        <p:nvCxnSpPr>
          <p:cNvPr id="32" name="Straight Connector 31">
            <a:extLst>
              <a:ext uri="{FF2B5EF4-FFF2-40B4-BE49-F238E27FC236}">
                <a16:creationId xmlns:a16="http://schemas.microsoft.com/office/drawing/2014/main" id="{3C1BEBA4-87BF-4B46-9BA1-618B6FFD186D}"/>
              </a:ext>
            </a:extLst>
          </p:cNvPr>
          <p:cNvCxnSpPr>
            <a:cxnSpLocks/>
            <a:stCxn id="25" idx="3"/>
            <a:endCxn id="20" idx="1"/>
          </p:cNvCxnSpPr>
          <p:nvPr/>
        </p:nvCxnSpPr>
        <p:spPr>
          <a:xfrm>
            <a:off x="2996489" y="4826968"/>
            <a:ext cx="1028366" cy="7987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11618E1-F6BC-4047-B2F7-3F6BF5DD28E0}"/>
              </a:ext>
            </a:extLst>
          </p:cNvPr>
          <p:cNvSpPr txBox="1"/>
          <p:nvPr/>
        </p:nvSpPr>
        <p:spPr>
          <a:xfrm>
            <a:off x="491067" y="1490133"/>
            <a:ext cx="2509213" cy="646331"/>
          </a:xfrm>
          <a:prstGeom prst="rect">
            <a:avLst/>
          </a:prstGeom>
          <a:noFill/>
        </p:spPr>
        <p:txBody>
          <a:bodyPr wrap="none" rtlCol="0">
            <a:spAutoFit/>
          </a:bodyPr>
          <a:lstStyle/>
          <a:p>
            <a:r>
              <a:rPr lang="en-US" dirty="0">
                <a:solidFill>
                  <a:srgbClr val="FF0000"/>
                </a:solidFill>
              </a:rPr>
              <a:t>Red </a:t>
            </a:r>
            <a:r>
              <a:rPr lang="en-US" dirty="0"/>
              <a:t>means there are still</a:t>
            </a:r>
          </a:p>
          <a:p>
            <a:r>
              <a:rPr lang="en-US" dirty="0"/>
              <a:t>open issues</a:t>
            </a:r>
          </a:p>
        </p:txBody>
      </p:sp>
      <p:sp>
        <p:nvSpPr>
          <p:cNvPr id="51" name="TextBox 50">
            <a:extLst>
              <a:ext uri="{FF2B5EF4-FFF2-40B4-BE49-F238E27FC236}">
                <a16:creationId xmlns:a16="http://schemas.microsoft.com/office/drawing/2014/main" id="{08C6197C-7E7B-4D8A-8D7E-8D2C79BD8F91}"/>
              </a:ext>
            </a:extLst>
          </p:cNvPr>
          <p:cNvSpPr txBox="1"/>
          <p:nvPr/>
        </p:nvSpPr>
        <p:spPr>
          <a:xfrm>
            <a:off x="7927391" y="3936191"/>
            <a:ext cx="2952860" cy="369332"/>
          </a:xfrm>
          <a:prstGeom prst="rect">
            <a:avLst/>
          </a:prstGeom>
          <a:noFill/>
        </p:spPr>
        <p:txBody>
          <a:bodyPr wrap="none" rtlCol="0">
            <a:spAutoFit/>
          </a:bodyPr>
          <a:lstStyle/>
          <a:p>
            <a:r>
              <a:rPr lang="en-US" dirty="0"/>
              <a:t>(don’t strictly need these yet)</a:t>
            </a:r>
          </a:p>
        </p:txBody>
      </p:sp>
    </p:spTree>
    <p:extLst>
      <p:ext uri="{BB962C8B-B14F-4D97-AF65-F5344CB8AC3E}">
        <p14:creationId xmlns:p14="http://schemas.microsoft.com/office/powerpoint/2010/main" val="32530678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FE471D5-78B0-4E8C-AC80-8AA3BDBC8E29}"/>
              </a:ext>
            </a:extLst>
          </p:cNvPr>
          <p:cNvPicPr>
            <a:picLocks noChangeAspect="1"/>
          </p:cNvPicPr>
          <p:nvPr/>
        </p:nvPicPr>
        <p:blipFill rotWithShape="1">
          <a:blip r:embed="rId2">
            <a:extLst>
              <a:ext uri="{28A0092B-C50C-407E-A947-70E740481C1C}">
                <a14:useLocalDpi xmlns:a14="http://schemas.microsoft.com/office/drawing/2010/main" val="0"/>
              </a:ext>
            </a:extLst>
          </a:blip>
          <a:srcRect l="18216" r="39646"/>
          <a:stretch/>
        </p:blipFill>
        <p:spPr>
          <a:xfrm>
            <a:off x="4081807" y="1421538"/>
            <a:ext cx="4187585" cy="5878776"/>
          </a:xfrm>
          <a:prstGeom prst="rect">
            <a:avLst/>
          </a:prstGeom>
        </p:spPr>
      </p:pic>
      <p:sp>
        <p:nvSpPr>
          <p:cNvPr id="5" name="Title 1">
            <a:extLst>
              <a:ext uri="{FF2B5EF4-FFF2-40B4-BE49-F238E27FC236}">
                <a16:creationId xmlns:a16="http://schemas.microsoft.com/office/drawing/2014/main" id="{D67F9FD5-A379-42CD-B245-585AFA2BE3E2}"/>
              </a:ext>
            </a:extLst>
          </p:cNvPr>
          <p:cNvSpPr>
            <a:spLocks noGrp="1"/>
          </p:cNvSpPr>
          <p:nvPr>
            <p:ph type="title"/>
          </p:nvPr>
        </p:nvSpPr>
        <p:spPr/>
        <p:txBody>
          <a:bodyPr/>
          <a:lstStyle/>
          <a:p>
            <a:r>
              <a:rPr lang="en-US" dirty="0"/>
              <a:t>Internal mechanics installation checklist</a:t>
            </a:r>
          </a:p>
        </p:txBody>
      </p:sp>
      <p:sp>
        <p:nvSpPr>
          <p:cNvPr id="7" name="TextBox 6">
            <a:extLst>
              <a:ext uri="{FF2B5EF4-FFF2-40B4-BE49-F238E27FC236}">
                <a16:creationId xmlns:a16="http://schemas.microsoft.com/office/drawing/2014/main" id="{77425B4B-1F6A-44C5-BBCA-89705F514648}"/>
              </a:ext>
            </a:extLst>
          </p:cNvPr>
          <p:cNvSpPr txBox="1"/>
          <p:nvPr/>
        </p:nvSpPr>
        <p:spPr>
          <a:xfrm>
            <a:off x="8628346" y="5143054"/>
            <a:ext cx="1484604" cy="369332"/>
          </a:xfrm>
          <a:prstGeom prst="rect">
            <a:avLst/>
          </a:prstGeom>
          <a:noFill/>
          <a:ln>
            <a:solidFill>
              <a:schemeClr val="tx1"/>
            </a:solidFill>
          </a:ln>
        </p:spPr>
        <p:txBody>
          <a:bodyPr wrap="square" rtlCol="0">
            <a:spAutoFit/>
          </a:bodyPr>
          <a:lstStyle/>
          <a:p>
            <a:r>
              <a:rPr lang="en-US" dirty="0">
                <a:solidFill>
                  <a:srgbClr val="FF0000"/>
                </a:solidFill>
              </a:rPr>
              <a:t>Cable guides</a:t>
            </a:r>
          </a:p>
        </p:txBody>
      </p:sp>
      <p:sp>
        <p:nvSpPr>
          <p:cNvPr id="9" name="TextBox 8">
            <a:extLst>
              <a:ext uri="{FF2B5EF4-FFF2-40B4-BE49-F238E27FC236}">
                <a16:creationId xmlns:a16="http://schemas.microsoft.com/office/drawing/2014/main" id="{CFED9A6D-D7D1-4E3B-981F-5ECBDC9CC8DA}"/>
              </a:ext>
            </a:extLst>
          </p:cNvPr>
          <p:cNvSpPr txBox="1"/>
          <p:nvPr/>
        </p:nvSpPr>
        <p:spPr>
          <a:xfrm>
            <a:off x="2101525" y="4473841"/>
            <a:ext cx="2317250" cy="1200329"/>
          </a:xfrm>
          <a:prstGeom prst="rect">
            <a:avLst/>
          </a:prstGeom>
          <a:noFill/>
          <a:ln>
            <a:solidFill>
              <a:schemeClr val="tx1"/>
            </a:solidFill>
          </a:ln>
        </p:spPr>
        <p:txBody>
          <a:bodyPr wrap="square" rtlCol="0">
            <a:spAutoFit/>
          </a:bodyPr>
          <a:lstStyle/>
          <a:p>
            <a:r>
              <a:rPr lang="en-US" dirty="0">
                <a:solidFill>
                  <a:srgbClr val="00B050"/>
                </a:solidFill>
              </a:rPr>
              <a:t>GAS filters</a:t>
            </a:r>
          </a:p>
          <a:p>
            <a:pPr marL="285750" indent="-285750">
              <a:buFontTx/>
              <a:buChar char="-"/>
            </a:pPr>
            <a:r>
              <a:rPr lang="en-US" dirty="0">
                <a:solidFill>
                  <a:srgbClr val="00B050"/>
                </a:solidFill>
              </a:rPr>
              <a:t>LVDT’s</a:t>
            </a:r>
          </a:p>
          <a:p>
            <a:pPr marL="285750" indent="-285750">
              <a:buFontTx/>
              <a:buChar char="-"/>
            </a:pPr>
            <a:r>
              <a:rPr lang="en-US" dirty="0">
                <a:solidFill>
                  <a:srgbClr val="FF0000"/>
                </a:solidFill>
              </a:rPr>
              <a:t>Correction springs</a:t>
            </a:r>
            <a:endParaRPr lang="en-US" dirty="0">
              <a:solidFill>
                <a:srgbClr val="00B050"/>
              </a:solidFill>
            </a:endParaRPr>
          </a:p>
          <a:p>
            <a:pPr marL="285750" indent="-285750">
              <a:buFontTx/>
              <a:buChar char="-"/>
            </a:pPr>
            <a:r>
              <a:rPr lang="en-US" dirty="0">
                <a:solidFill>
                  <a:srgbClr val="FF0000"/>
                </a:solidFill>
              </a:rPr>
              <a:t>Ballast mass</a:t>
            </a:r>
          </a:p>
        </p:txBody>
      </p:sp>
      <p:sp>
        <p:nvSpPr>
          <p:cNvPr id="12" name="TextBox 11">
            <a:extLst>
              <a:ext uri="{FF2B5EF4-FFF2-40B4-BE49-F238E27FC236}">
                <a16:creationId xmlns:a16="http://schemas.microsoft.com/office/drawing/2014/main" id="{4DC4F2F8-D39C-4BC8-996E-AB0C6F19E1B9}"/>
              </a:ext>
            </a:extLst>
          </p:cNvPr>
          <p:cNvSpPr txBox="1"/>
          <p:nvPr/>
        </p:nvSpPr>
        <p:spPr>
          <a:xfrm>
            <a:off x="8532082" y="1940366"/>
            <a:ext cx="2390945" cy="1384995"/>
          </a:xfrm>
          <a:prstGeom prst="rect">
            <a:avLst/>
          </a:prstGeom>
          <a:noFill/>
          <a:ln>
            <a:solidFill>
              <a:schemeClr val="tx1"/>
            </a:solidFill>
          </a:ln>
        </p:spPr>
        <p:txBody>
          <a:bodyPr wrap="square" rtlCol="0">
            <a:spAutoFit/>
          </a:bodyPr>
          <a:lstStyle/>
          <a:p>
            <a:r>
              <a:rPr lang="en-US" dirty="0">
                <a:solidFill>
                  <a:srgbClr val="00B050"/>
                </a:solidFill>
              </a:rPr>
              <a:t>Large IP assembly</a:t>
            </a:r>
          </a:p>
          <a:p>
            <a:pPr marL="285750" indent="-285750">
              <a:buFontTx/>
              <a:buChar char="-"/>
            </a:pPr>
            <a:r>
              <a:rPr lang="en-US" dirty="0">
                <a:solidFill>
                  <a:srgbClr val="FF0000"/>
                </a:solidFill>
              </a:rPr>
              <a:t>Ballast mass</a:t>
            </a:r>
          </a:p>
          <a:p>
            <a:pPr marL="285750" indent="-285750">
              <a:buFontTx/>
              <a:buChar char="-"/>
            </a:pPr>
            <a:r>
              <a:rPr lang="en-US" dirty="0">
                <a:solidFill>
                  <a:srgbClr val="FF0000"/>
                </a:solidFill>
              </a:rPr>
              <a:t>Flexures mishap</a:t>
            </a:r>
          </a:p>
          <a:p>
            <a:pPr marL="285750" indent="-285750">
              <a:buFontTx/>
              <a:buChar char="-"/>
            </a:pPr>
            <a:r>
              <a:rPr lang="en-US" dirty="0">
                <a:solidFill>
                  <a:srgbClr val="00B050"/>
                </a:solidFill>
              </a:rPr>
              <a:t>LVDT’s</a:t>
            </a:r>
          </a:p>
          <a:p>
            <a:pPr marL="285750" indent="-285750">
              <a:buFontTx/>
              <a:buChar char="-"/>
            </a:pPr>
            <a:r>
              <a:rPr lang="en-US" dirty="0">
                <a:solidFill>
                  <a:srgbClr val="FF0000"/>
                </a:solidFill>
              </a:rPr>
              <a:t>Correction springs</a:t>
            </a:r>
          </a:p>
          <a:p>
            <a:pPr marL="285750" indent="-285750">
              <a:buFontTx/>
              <a:buChar char="-"/>
            </a:pPr>
            <a:r>
              <a:rPr lang="en-US" dirty="0">
                <a:solidFill>
                  <a:srgbClr val="00B050"/>
                </a:solidFill>
              </a:rPr>
              <a:t>Tooling</a:t>
            </a:r>
          </a:p>
        </p:txBody>
      </p:sp>
      <p:sp>
        <p:nvSpPr>
          <p:cNvPr id="13" name="TextBox 12">
            <a:extLst>
              <a:ext uri="{FF2B5EF4-FFF2-40B4-BE49-F238E27FC236}">
                <a16:creationId xmlns:a16="http://schemas.microsoft.com/office/drawing/2014/main" id="{4C9CF301-8CF3-4E8B-B78E-A16B5286B36B}"/>
              </a:ext>
            </a:extLst>
          </p:cNvPr>
          <p:cNvSpPr txBox="1"/>
          <p:nvPr/>
        </p:nvSpPr>
        <p:spPr>
          <a:xfrm>
            <a:off x="1899471" y="2612878"/>
            <a:ext cx="1634939" cy="369332"/>
          </a:xfrm>
          <a:prstGeom prst="rect">
            <a:avLst/>
          </a:prstGeom>
          <a:noFill/>
          <a:ln>
            <a:solidFill>
              <a:schemeClr val="tx1"/>
            </a:solidFill>
          </a:ln>
        </p:spPr>
        <p:txBody>
          <a:bodyPr wrap="square" rtlCol="0">
            <a:spAutoFit/>
          </a:bodyPr>
          <a:lstStyle/>
          <a:p>
            <a:r>
              <a:rPr lang="en-US" dirty="0">
                <a:solidFill>
                  <a:srgbClr val="FF0000"/>
                </a:solidFill>
              </a:rPr>
              <a:t>Trillium pods</a:t>
            </a:r>
          </a:p>
        </p:txBody>
      </p:sp>
      <p:sp>
        <p:nvSpPr>
          <p:cNvPr id="16" name="TextBox 15">
            <a:extLst>
              <a:ext uri="{FF2B5EF4-FFF2-40B4-BE49-F238E27FC236}">
                <a16:creationId xmlns:a16="http://schemas.microsoft.com/office/drawing/2014/main" id="{6F79F13A-4512-4376-B18D-0CA7879C6A5C}"/>
              </a:ext>
            </a:extLst>
          </p:cNvPr>
          <p:cNvSpPr txBox="1"/>
          <p:nvPr/>
        </p:nvSpPr>
        <p:spPr>
          <a:xfrm>
            <a:off x="208620" y="3460628"/>
            <a:ext cx="3354948" cy="646331"/>
          </a:xfrm>
          <a:prstGeom prst="rect">
            <a:avLst/>
          </a:prstGeom>
          <a:noFill/>
          <a:ln>
            <a:solidFill>
              <a:schemeClr val="tx1"/>
            </a:solidFill>
          </a:ln>
        </p:spPr>
        <p:txBody>
          <a:bodyPr wrap="square" rtlCol="0">
            <a:spAutoFit/>
          </a:bodyPr>
          <a:lstStyle/>
          <a:p>
            <a:r>
              <a:rPr lang="en-US" dirty="0">
                <a:solidFill>
                  <a:srgbClr val="FF0000"/>
                </a:solidFill>
              </a:rPr>
              <a:t>(strength and cleanliness research for 3d printed ) Wire connectors</a:t>
            </a:r>
          </a:p>
        </p:txBody>
      </p:sp>
      <p:pic>
        <p:nvPicPr>
          <p:cNvPr id="17" name="Picture 16">
            <a:extLst>
              <a:ext uri="{FF2B5EF4-FFF2-40B4-BE49-F238E27FC236}">
                <a16:creationId xmlns:a16="http://schemas.microsoft.com/office/drawing/2014/main" id="{A8708AB3-AFEC-4008-A189-77DD40995B9F}"/>
              </a:ext>
            </a:extLst>
          </p:cNvPr>
          <p:cNvPicPr>
            <a:picLocks noChangeAspect="1"/>
          </p:cNvPicPr>
          <p:nvPr/>
        </p:nvPicPr>
        <p:blipFill rotWithShape="1">
          <a:blip r:embed="rId3">
            <a:extLst>
              <a:ext uri="{28A0092B-C50C-407E-A947-70E740481C1C}">
                <a14:useLocalDpi xmlns:a14="http://schemas.microsoft.com/office/drawing/2010/main" val="0"/>
              </a:ext>
            </a:extLst>
          </a:blip>
          <a:srcRect l="19038" t="12488" r="5470" b="32233"/>
          <a:stretch/>
        </p:blipFill>
        <p:spPr>
          <a:xfrm>
            <a:off x="208620" y="4119928"/>
            <a:ext cx="1771446" cy="972832"/>
          </a:xfrm>
          <a:prstGeom prst="rect">
            <a:avLst/>
          </a:prstGeom>
        </p:spPr>
      </p:pic>
      <p:sp>
        <p:nvSpPr>
          <p:cNvPr id="19" name="Rectangle 18">
            <a:extLst>
              <a:ext uri="{FF2B5EF4-FFF2-40B4-BE49-F238E27FC236}">
                <a16:creationId xmlns:a16="http://schemas.microsoft.com/office/drawing/2014/main" id="{C462040E-4DF9-4C7D-824F-94EF52F764DB}"/>
              </a:ext>
            </a:extLst>
          </p:cNvPr>
          <p:cNvSpPr/>
          <p:nvPr/>
        </p:nvSpPr>
        <p:spPr>
          <a:xfrm>
            <a:off x="4091613" y="6014300"/>
            <a:ext cx="4061787" cy="670578"/>
          </a:xfrm>
          <a:prstGeom prst="rect">
            <a:avLst/>
          </a:prstGeom>
          <a:solidFill>
            <a:srgbClr val="00B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E3D70D0-05CC-411F-9F5A-7029B9A20DC1}"/>
              </a:ext>
            </a:extLst>
          </p:cNvPr>
          <p:cNvSpPr txBox="1"/>
          <p:nvPr/>
        </p:nvSpPr>
        <p:spPr>
          <a:xfrm>
            <a:off x="1689877" y="6152255"/>
            <a:ext cx="1954926" cy="369332"/>
          </a:xfrm>
          <a:prstGeom prst="rect">
            <a:avLst/>
          </a:prstGeom>
          <a:noFill/>
          <a:ln>
            <a:solidFill>
              <a:schemeClr val="tx1"/>
            </a:solidFill>
          </a:ln>
        </p:spPr>
        <p:txBody>
          <a:bodyPr wrap="square" rtlCol="0">
            <a:spAutoFit/>
          </a:bodyPr>
          <a:lstStyle/>
          <a:p>
            <a:r>
              <a:rPr lang="en-US" dirty="0">
                <a:solidFill>
                  <a:srgbClr val="00B050"/>
                </a:solidFill>
              </a:rPr>
              <a:t>Standing platforms</a:t>
            </a:r>
          </a:p>
        </p:txBody>
      </p:sp>
      <p:cxnSp>
        <p:nvCxnSpPr>
          <p:cNvPr id="21" name="Straight Connector 20">
            <a:extLst>
              <a:ext uri="{FF2B5EF4-FFF2-40B4-BE49-F238E27FC236}">
                <a16:creationId xmlns:a16="http://schemas.microsoft.com/office/drawing/2014/main" id="{856559D5-381B-4DB8-A1A3-9209265E8A9C}"/>
              </a:ext>
            </a:extLst>
          </p:cNvPr>
          <p:cNvCxnSpPr>
            <a:cxnSpLocks/>
            <a:endCxn id="23" idx="1"/>
          </p:cNvCxnSpPr>
          <p:nvPr/>
        </p:nvCxnSpPr>
        <p:spPr>
          <a:xfrm flipV="1">
            <a:off x="4091613" y="4893413"/>
            <a:ext cx="1456989" cy="61897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E17434AC-66E3-4587-B7AD-3A47393CDADA}"/>
              </a:ext>
            </a:extLst>
          </p:cNvPr>
          <p:cNvSpPr/>
          <p:nvPr/>
        </p:nvSpPr>
        <p:spPr>
          <a:xfrm>
            <a:off x="5548602" y="4779127"/>
            <a:ext cx="1505396" cy="228571"/>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28" name="Straight Connector 27">
            <a:extLst>
              <a:ext uri="{FF2B5EF4-FFF2-40B4-BE49-F238E27FC236}">
                <a16:creationId xmlns:a16="http://schemas.microsoft.com/office/drawing/2014/main" id="{A02794CE-628A-4AFE-B033-48E04302DD76}"/>
              </a:ext>
            </a:extLst>
          </p:cNvPr>
          <p:cNvCxnSpPr>
            <a:cxnSpLocks/>
            <a:stCxn id="20" idx="3"/>
            <a:endCxn id="19" idx="1"/>
          </p:cNvCxnSpPr>
          <p:nvPr/>
        </p:nvCxnSpPr>
        <p:spPr>
          <a:xfrm>
            <a:off x="3644803" y="6336921"/>
            <a:ext cx="446810" cy="126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359051FD-352C-4BAE-A09F-1A981C945313}"/>
              </a:ext>
            </a:extLst>
          </p:cNvPr>
          <p:cNvSpPr/>
          <p:nvPr/>
        </p:nvSpPr>
        <p:spPr>
          <a:xfrm>
            <a:off x="5782734" y="5218977"/>
            <a:ext cx="711199" cy="217485"/>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35" name="Straight Connector 34">
            <a:extLst>
              <a:ext uri="{FF2B5EF4-FFF2-40B4-BE49-F238E27FC236}">
                <a16:creationId xmlns:a16="http://schemas.microsoft.com/office/drawing/2014/main" id="{2FE262F1-74B2-4B54-807A-17DF0FCC1D6A}"/>
              </a:ext>
            </a:extLst>
          </p:cNvPr>
          <p:cNvCxnSpPr>
            <a:cxnSpLocks/>
            <a:stCxn id="7" idx="1"/>
            <a:endCxn id="33" idx="3"/>
          </p:cNvCxnSpPr>
          <p:nvPr/>
        </p:nvCxnSpPr>
        <p:spPr>
          <a:xfrm flipH="1">
            <a:off x="6493933" y="5327720"/>
            <a:ext cx="213441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E6F4464-0CB5-4F60-A20C-454D3EFCB0CE}"/>
              </a:ext>
            </a:extLst>
          </p:cNvPr>
          <p:cNvCxnSpPr>
            <a:cxnSpLocks/>
            <a:stCxn id="7" idx="1"/>
          </p:cNvCxnSpPr>
          <p:nvPr/>
        </p:nvCxnSpPr>
        <p:spPr>
          <a:xfrm flipH="1" flipV="1">
            <a:off x="7958668" y="4241798"/>
            <a:ext cx="669678" cy="108592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04155E14-8510-40C7-864E-BBA134A168D8}"/>
              </a:ext>
            </a:extLst>
          </p:cNvPr>
          <p:cNvSpPr/>
          <p:nvPr/>
        </p:nvSpPr>
        <p:spPr>
          <a:xfrm>
            <a:off x="7418717" y="3977801"/>
            <a:ext cx="607684" cy="263997"/>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
        <p:nvSpPr>
          <p:cNvPr id="44" name="Rectangle 43">
            <a:extLst>
              <a:ext uri="{FF2B5EF4-FFF2-40B4-BE49-F238E27FC236}">
                <a16:creationId xmlns:a16="http://schemas.microsoft.com/office/drawing/2014/main" id="{8BDBCF80-87B4-43F9-9E02-1BA9D3A4B2FA}"/>
              </a:ext>
            </a:extLst>
          </p:cNvPr>
          <p:cNvSpPr/>
          <p:nvPr/>
        </p:nvSpPr>
        <p:spPr>
          <a:xfrm>
            <a:off x="7756741" y="3302076"/>
            <a:ext cx="388192" cy="194656"/>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47" name="Straight Connector 46">
            <a:extLst>
              <a:ext uri="{FF2B5EF4-FFF2-40B4-BE49-F238E27FC236}">
                <a16:creationId xmlns:a16="http://schemas.microsoft.com/office/drawing/2014/main" id="{8782C47D-4DB2-4102-9B16-84D9921B144A}"/>
              </a:ext>
            </a:extLst>
          </p:cNvPr>
          <p:cNvCxnSpPr>
            <a:cxnSpLocks/>
            <a:stCxn id="7" idx="1"/>
            <a:endCxn id="44" idx="2"/>
          </p:cNvCxnSpPr>
          <p:nvPr/>
        </p:nvCxnSpPr>
        <p:spPr>
          <a:xfrm flipH="1" flipV="1">
            <a:off x="7950837" y="3496732"/>
            <a:ext cx="677509" cy="183098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8ED85AF9-E489-401F-91AC-B8F466F7170B}"/>
              </a:ext>
            </a:extLst>
          </p:cNvPr>
          <p:cNvSpPr txBox="1"/>
          <p:nvPr/>
        </p:nvSpPr>
        <p:spPr>
          <a:xfrm>
            <a:off x="644174" y="1458462"/>
            <a:ext cx="2890236" cy="923330"/>
          </a:xfrm>
          <a:prstGeom prst="rect">
            <a:avLst/>
          </a:prstGeom>
          <a:noFill/>
          <a:ln>
            <a:solidFill>
              <a:schemeClr val="tx1"/>
            </a:solidFill>
          </a:ln>
        </p:spPr>
        <p:txBody>
          <a:bodyPr wrap="square" rtlCol="0">
            <a:spAutoFit/>
          </a:bodyPr>
          <a:lstStyle/>
          <a:p>
            <a:r>
              <a:rPr lang="en-US" dirty="0">
                <a:solidFill>
                  <a:srgbClr val="00B050"/>
                </a:solidFill>
              </a:rPr>
              <a:t>General tooling</a:t>
            </a:r>
          </a:p>
          <a:p>
            <a:pPr marL="285750" indent="-285750">
              <a:buFontTx/>
              <a:buChar char="-"/>
            </a:pPr>
            <a:r>
              <a:rPr lang="en-US" dirty="0">
                <a:solidFill>
                  <a:srgbClr val="FF0000"/>
                </a:solidFill>
              </a:rPr>
              <a:t>Lifting equipment</a:t>
            </a:r>
          </a:p>
          <a:p>
            <a:pPr marL="285750" indent="-285750">
              <a:buFontTx/>
              <a:buChar char="-"/>
            </a:pPr>
            <a:r>
              <a:rPr lang="en-US" dirty="0">
                <a:solidFill>
                  <a:srgbClr val="00B050"/>
                </a:solidFill>
              </a:rPr>
              <a:t>Loadcell balancing setup</a:t>
            </a:r>
          </a:p>
        </p:txBody>
      </p:sp>
      <p:sp>
        <p:nvSpPr>
          <p:cNvPr id="57" name="Rectangle 56">
            <a:extLst>
              <a:ext uri="{FF2B5EF4-FFF2-40B4-BE49-F238E27FC236}">
                <a16:creationId xmlns:a16="http://schemas.microsoft.com/office/drawing/2014/main" id="{042B9ABA-90E9-4451-B85F-826F56302CB3}"/>
              </a:ext>
            </a:extLst>
          </p:cNvPr>
          <p:cNvSpPr/>
          <p:nvPr/>
        </p:nvSpPr>
        <p:spPr>
          <a:xfrm>
            <a:off x="7418717" y="2834907"/>
            <a:ext cx="303278" cy="263996"/>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59" name="Rectangle 58">
            <a:extLst>
              <a:ext uri="{FF2B5EF4-FFF2-40B4-BE49-F238E27FC236}">
                <a16:creationId xmlns:a16="http://schemas.microsoft.com/office/drawing/2014/main" id="{3E707FD4-5C3E-42E4-9AB7-9654F8591222}"/>
              </a:ext>
            </a:extLst>
          </p:cNvPr>
          <p:cNvSpPr/>
          <p:nvPr/>
        </p:nvSpPr>
        <p:spPr>
          <a:xfrm>
            <a:off x="6096000" y="2705521"/>
            <a:ext cx="957998" cy="287943"/>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60" name="Straight Connector 59">
            <a:extLst>
              <a:ext uri="{FF2B5EF4-FFF2-40B4-BE49-F238E27FC236}">
                <a16:creationId xmlns:a16="http://schemas.microsoft.com/office/drawing/2014/main" id="{787E83BA-4DBC-4D48-AE9F-D07DEBFD4AD4}"/>
              </a:ext>
            </a:extLst>
          </p:cNvPr>
          <p:cNvCxnSpPr>
            <a:cxnSpLocks/>
            <a:endCxn id="57" idx="3"/>
          </p:cNvCxnSpPr>
          <p:nvPr/>
        </p:nvCxnSpPr>
        <p:spPr>
          <a:xfrm flipH="1">
            <a:off x="7721995" y="2532830"/>
            <a:ext cx="984401" cy="4340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46BF9EED-420C-458F-BA95-EC1F64760C86}"/>
              </a:ext>
            </a:extLst>
          </p:cNvPr>
          <p:cNvCxnSpPr>
            <a:cxnSpLocks/>
            <a:endCxn id="59" idx="3"/>
          </p:cNvCxnSpPr>
          <p:nvPr/>
        </p:nvCxnSpPr>
        <p:spPr>
          <a:xfrm flipH="1">
            <a:off x="7053998" y="2305318"/>
            <a:ext cx="1652398" cy="54417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ectangle 79">
            <a:extLst>
              <a:ext uri="{FF2B5EF4-FFF2-40B4-BE49-F238E27FC236}">
                <a16:creationId xmlns:a16="http://schemas.microsoft.com/office/drawing/2014/main" id="{07DE1A41-B174-4DB2-8E5A-4378EBBCF988}"/>
              </a:ext>
            </a:extLst>
          </p:cNvPr>
          <p:cNvSpPr/>
          <p:nvPr/>
        </p:nvSpPr>
        <p:spPr>
          <a:xfrm>
            <a:off x="5148372" y="2834907"/>
            <a:ext cx="400231" cy="158557"/>
          </a:xfrm>
          <a:prstGeom prst="rect">
            <a:avLst/>
          </a:prstGeom>
          <a:solidFill>
            <a:srgbClr val="00B05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1" name="Straight Connector 80">
            <a:extLst>
              <a:ext uri="{FF2B5EF4-FFF2-40B4-BE49-F238E27FC236}">
                <a16:creationId xmlns:a16="http://schemas.microsoft.com/office/drawing/2014/main" id="{FCA4138E-0795-46B0-A1EB-7F4F8A09E20C}"/>
              </a:ext>
            </a:extLst>
          </p:cNvPr>
          <p:cNvCxnSpPr>
            <a:cxnSpLocks/>
            <a:stCxn id="119" idx="1"/>
            <a:endCxn id="13" idx="3"/>
          </p:cNvCxnSpPr>
          <p:nvPr/>
        </p:nvCxnSpPr>
        <p:spPr>
          <a:xfrm flipH="1">
            <a:off x="3534410" y="2532830"/>
            <a:ext cx="869388" cy="26471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CF12207-55D3-489E-873F-A5F2B006420B}"/>
              </a:ext>
            </a:extLst>
          </p:cNvPr>
          <p:cNvCxnSpPr>
            <a:cxnSpLocks/>
            <a:stCxn id="16" idx="3"/>
            <a:endCxn id="93" idx="1"/>
          </p:cNvCxnSpPr>
          <p:nvPr/>
        </p:nvCxnSpPr>
        <p:spPr>
          <a:xfrm>
            <a:off x="3563568" y="3783794"/>
            <a:ext cx="2431175" cy="19087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Rectangle 92">
            <a:extLst>
              <a:ext uri="{FF2B5EF4-FFF2-40B4-BE49-F238E27FC236}">
                <a16:creationId xmlns:a16="http://schemas.microsoft.com/office/drawing/2014/main" id="{591086C5-31CA-4F13-B395-2B3917C97A2D}"/>
              </a:ext>
            </a:extLst>
          </p:cNvPr>
          <p:cNvSpPr/>
          <p:nvPr/>
        </p:nvSpPr>
        <p:spPr>
          <a:xfrm>
            <a:off x="5994743" y="3842667"/>
            <a:ext cx="303278" cy="263996"/>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sp>
        <p:nvSpPr>
          <p:cNvPr id="105" name="Rectangle 104">
            <a:extLst>
              <a:ext uri="{FF2B5EF4-FFF2-40B4-BE49-F238E27FC236}">
                <a16:creationId xmlns:a16="http://schemas.microsoft.com/office/drawing/2014/main" id="{8B372F20-4BB2-45E3-A75A-9B5607ED8658}"/>
              </a:ext>
            </a:extLst>
          </p:cNvPr>
          <p:cNvSpPr/>
          <p:nvPr/>
        </p:nvSpPr>
        <p:spPr>
          <a:xfrm>
            <a:off x="6921355" y="3250809"/>
            <a:ext cx="572696" cy="304409"/>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cxnSp>
        <p:nvCxnSpPr>
          <p:cNvPr id="106" name="Straight Connector 105">
            <a:extLst>
              <a:ext uri="{FF2B5EF4-FFF2-40B4-BE49-F238E27FC236}">
                <a16:creationId xmlns:a16="http://schemas.microsoft.com/office/drawing/2014/main" id="{9BB3059F-8C22-44C9-A9BD-F77794A53A9B}"/>
              </a:ext>
            </a:extLst>
          </p:cNvPr>
          <p:cNvCxnSpPr>
            <a:cxnSpLocks/>
            <a:endCxn id="105" idx="3"/>
          </p:cNvCxnSpPr>
          <p:nvPr/>
        </p:nvCxnSpPr>
        <p:spPr>
          <a:xfrm flipH="1">
            <a:off x="7494051" y="2966905"/>
            <a:ext cx="1212345" cy="43610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0" name="Rectangle 109">
            <a:extLst>
              <a:ext uri="{FF2B5EF4-FFF2-40B4-BE49-F238E27FC236}">
                <a16:creationId xmlns:a16="http://schemas.microsoft.com/office/drawing/2014/main" id="{D3562132-E7E5-4A6F-958F-6A82AF5E8B1B}"/>
              </a:ext>
            </a:extLst>
          </p:cNvPr>
          <p:cNvSpPr/>
          <p:nvPr/>
        </p:nvSpPr>
        <p:spPr>
          <a:xfrm>
            <a:off x="5944361" y="4180605"/>
            <a:ext cx="353660" cy="532214"/>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50"/>
              </a:solidFill>
            </a:endParaRPr>
          </a:p>
        </p:txBody>
      </p:sp>
      <p:cxnSp>
        <p:nvCxnSpPr>
          <p:cNvPr id="111" name="Straight Connector 110">
            <a:extLst>
              <a:ext uri="{FF2B5EF4-FFF2-40B4-BE49-F238E27FC236}">
                <a16:creationId xmlns:a16="http://schemas.microsoft.com/office/drawing/2014/main" id="{653BEEF3-AD6C-4776-AFE8-863E9FE9BCE0}"/>
              </a:ext>
            </a:extLst>
          </p:cNvPr>
          <p:cNvCxnSpPr>
            <a:cxnSpLocks/>
            <a:endCxn id="110" idx="1"/>
          </p:cNvCxnSpPr>
          <p:nvPr/>
        </p:nvCxnSpPr>
        <p:spPr>
          <a:xfrm flipV="1">
            <a:off x="4241164" y="4446712"/>
            <a:ext cx="1703197" cy="77226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9" name="Rectangle 118">
            <a:extLst>
              <a:ext uri="{FF2B5EF4-FFF2-40B4-BE49-F238E27FC236}">
                <a16:creationId xmlns:a16="http://schemas.microsoft.com/office/drawing/2014/main" id="{7F4A3413-1A20-48BF-A636-E1E01AFB4E12}"/>
              </a:ext>
            </a:extLst>
          </p:cNvPr>
          <p:cNvSpPr/>
          <p:nvPr/>
        </p:nvSpPr>
        <p:spPr>
          <a:xfrm>
            <a:off x="4403798" y="2230753"/>
            <a:ext cx="433569" cy="604154"/>
          </a:xfrm>
          <a:prstGeom prst="rect">
            <a:avLst/>
          </a:prstGeom>
          <a:solidFill>
            <a:srgbClr val="FF0000">
              <a:alpha val="34902"/>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endParaRPr>
          </a:p>
        </p:txBody>
      </p:sp>
    </p:spTree>
    <p:extLst>
      <p:ext uri="{BB962C8B-B14F-4D97-AF65-F5344CB8AC3E}">
        <p14:creationId xmlns:p14="http://schemas.microsoft.com/office/powerpoint/2010/main" val="23858885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D042FD-C90A-4543-9485-DE1D78240068}"/>
              </a:ext>
            </a:extLst>
          </p:cNvPr>
          <p:cNvSpPr>
            <a:spLocks noGrp="1"/>
          </p:cNvSpPr>
          <p:nvPr>
            <p:ph type="title"/>
          </p:nvPr>
        </p:nvSpPr>
        <p:spPr/>
        <p:txBody>
          <a:bodyPr/>
          <a:lstStyle/>
          <a:p>
            <a:r>
              <a:rPr lang="en-US" dirty="0"/>
              <a:t>Documentation</a:t>
            </a:r>
          </a:p>
        </p:txBody>
      </p:sp>
      <p:sp>
        <p:nvSpPr>
          <p:cNvPr id="3" name="Content Placeholder 2">
            <a:extLst>
              <a:ext uri="{FF2B5EF4-FFF2-40B4-BE49-F238E27FC236}">
                <a16:creationId xmlns:a16="http://schemas.microsoft.com/office/drawing/2014/main" id="{BB410E8E-DD6A-4CCB-A801-E30EB4B39754}"/>
              </a:ext>
            </a:extLst>
          </p:cNvPr>
          <p:cNvSpPr>
            <a:spLocks noGrp="1"/>
          </p:cNvSpPr>
          <p:nvPr>
            <p:ph type="body" idx="1"/>
          </p:nvPr>
        </p:nvSpPr>
        <p:spPr/>
        <p:txBody>
          <a:bodyPr/>
          <a:lstStyle/>
          <a:p>
            <a:r>
              <a:rPr lang="en-US" u="sng" dirty="0"/>
              <a:t>Critical</a:t>
            </a:r>
            <a:r>
              <a:rPr lang="en-US" dirty="0"/>
              <a:t>: assembly and installation plans</a:t>
            </a:r>
          </a:p>
          <a:p>
            <a:r>
              <a:rPr lang="en-US" dirty="0"/>
              <a:t>The major FMEA’s have been performed (2x IP, GAS) </a:t>
            </a:r>
          </a:p>
          <a:p>
            <a:r>
              <a:rPr lang="en-US" dirty="0"/>
              <a:t>What more is required to start installation regarding safety?</a:t>
            </a:r>
          </a:p>
          <a:p>
            <a:r>
              <a:rPr lang="en-US" dirty="0"/>
              <a:t>Way behind on technical design reports</a:t>
            </a:r>
          </a:p>
          <a:p>
            <a:pPr lvl="1"/>
            <a:r>
              <a:rPr lang="en-US" dirty="0"/>
              <a:t>Lots of memo’s and mails, scattered everywhere</a:t>
            </a:r>
          </a:p>
          <a:p>
            <a:pPr lvl="1"/>
            <a:r>
              <a:rPr lang="en-US" dirty="0"/>
              <a:t>Nothing coherent (mistakes have already been made because of this)</a:t>
            </a:r>
          </a:p>
        </p:txBody>
      </p:sp>
    </p:spTree>
    <p:extLst>
      <p:ext uri="{BB962C8B-B14F-4D97-AF65-F5344CB8AC3E}">
        <p14:creationId xmlns:p14="http://schemas.microsoft.com/office/powerpoint/2010/main" val="24035173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27231-BC54-45D7-AD2C-9AA92643936C}"/>
              </a:ext>
            </a:extLst>
          </p:cNvPr>
          <p:cNvSpPr>
            <a:spLocks noGrp="1"/>
          </p:cNvSpPr>
          <p:nvPr>
            <p:ph type="title"/>
          </p:nvPr>
        </p:nvSpPr>
        <p:spPr/>
        <p:txBody>
          <a:bodyPr/>
          <a:lstStyle/>
          <a:p>
            <a:r>
              <a:rPr lang="en-US" dirty="0"/>
              <a:t>1 – What is (almost) finished</a:t>
            </a:r>
          </a:p>
        </p:txBody>
      </p:sp>
      <p:sp>
        <p:nvSpPr>
          <p:cNvPr id="3" name="Content Placeholder 2">
            <a:extLst>
              <a:ext uri="{FF2B5EF4-FFF2-40B4-BE49-F238E27FC236}">
                <a16:creationId xmlns:a16="http://schemas.microsoft.com/office/drawing/2014/main" id="{58DA3DD6-4509-493C-BADD-A868C81989A6}"/>
              </a:ext>
            </a:extLst>
          </p:cNvPr>
          <p:cNvSpPr>
            <a:spLocks noGrp="1"/>
          </p:cNvSpPr>
          <p:nvPr>
            <p:ph type="body" idx="1"/>
          </p:nvPr>
        </p:nvSpPr>
        <p:spPr/>
        <p:txBody>
          <a:bodyPr/>
          <a:lstStyle/>
          <a:p>
            <a:r>
              <a:rPr lang="en-US" dirty="0"/>
              <a:t>Vacuum vessel (YAY)</a:t>
            </a:r>
          </a:p>
          <a:p>
            <a:r>
              <a:rPr lang="en-US" dirty="0"/>
              <a:t>Vacuum piping and manifold (almost, pretty critical)</a:t>
            </a:r>
          </a:p>
          <a:p>
            <a:r>
              <a:rPr lang="en-US" dirty="0"/>
              <a:t>Nominal design of mechanics (with some notable exceptions)</a:t>
            </a:r>
          </a:p>
          <a:p>
            <a:r>
              <a:rPr lang="en-US" dirty="0"/>
              <a:t>Lots of other small things</a:t>
            </a:r>
          </a:p>
          <a:p>
            <a:endParaRPr lang="en-US" dirty="0"/>
          </a:p>
        </p:txBody>
      </p:sp>
      <p:pic>
        <p:nvPicPr>
          <p:cNvPr id="5" name="Picture 4">
            <a:extLst>
              <a:ext uri="{FF2B5EF4-FFF2-40B4-BE49-F238E27FC236}">
                <a16:creationId xmlns:a16="http://schemas.microsoft.com/office/drawing/2014/main" id="{CD989CAF-54D6-4A53-9EC5-C827C32FCCDC}"/>
              </a:ext>
            </a:extLst>
          </p:cNvPr>
          <p:cNvPicPr>
            <a:picLocks noChangeAspect="1"/>
          </p:cNvPicPr>
          <p:nvPr/>
        </p:nvPicPr>
        <p:blipFill rotWithShape="1">
          <a:blip r:embed="rId2"/>
          <a:srcRect b="34529"/>
          <a:stretch/>
        </p:blipFill>
        <p:spPr>
          <a:xfrm>
            <a:off x="3665919" y="2861033"/>
            <a:ext cx="4158266" cy="3629919"/>
          </a:xfrm>
          <a:prstGeom prst="rect">
            <a:avLst/>
          </a:prstGeom>
        </p:spPr>
      </p:pic>
    </p:spTree>
    <p:extLst>
      <p:ext uri="{BB962C8B-B14F-4D97-AF65-F5344CB8AC3E}">
        <p14:creationId xmlns:p14="http://schemas.microsoft.com/office/powerpoint/2010/main" val="15353875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972CA55-7AF7-45E5-9E7C-C55246CB4E33}"/>
              </a:ext>
            </a:extLst>
          </p:cNvPr>
          <p:cNvPicPr>
            <a:picLocks noChangeAspect="1"/>
          </p:cNvPicPr>
          <p:nvPr/>
        </p:nvPicPr>
        <p:blipFill>
          <a:blip r:embed="rId2"/>
          <a:stretch>
            <a:fillRect/>
          </a:stretch>
        </p:blipFill>
        <p:spPr>
          <a:xfrm>
            <a:off x="3109791" y="3528016"/>
            <a:ext cx="3919889" cy="3210973"/>
          </a:xfrm>
          <a:prstGeom prst="rect">
            <a:avLst/>
          </a:prstGeom>
        </p:spPr>
      </p:pic>
      <p:sp>
        <p:nvSpPr>
          <p:cNvPr id="2" name="Title 1">
            <a:extLst>
              <a:ext uri="{FF2B5EF4-FFF2-40B4-BE49-F238E27FC236}">
                <a16:creationId xmlns:a16="http://schemas.microsoft.com/office/drawing/2014/main" id="{31D87B7C-843A-4734-879E-0798D65E9F9E}"/>
              </a:ext>
            </a:extLst>
          </p:cNvPr>
          <p:cNvSpPr>
            <a:spLocks noGrp="1"/>
          </p:cNvSpPr>
          <p:nvPr>
            <p:ph type="title"/>
          </p:nvPr>
        </p:nvSpPr>
        <p:spPr/>
        <p:txBody>
          <a:bodyPr/>
          <a:lstStyle/>
          <a:p>
            <a:r>
              <a:rPr lang="en-US" dirty="0"/>
              <a:t>Double IP prototype</a:t>
            </a:r>
          </a:p>
        </p:txBody>
      </p:sp>
      <p:sp>
        <p:nvSpPr>
          <p:cNvPr id="3" name="Content Placeholder 2">
            <a:extLst>
              <a:ext uri="{FF2B5EF4-FFF2-40B4-BE49-F238E27FC236}">
                <a16:creationId xmlns:a16="http://schemas.microsoft.com/office/drawing/2014/main" id="{D745F416-23BD-4947-8E61-19477359AB32}"/>
              </a:ext>
            </a:extLst>
          </p:cNvPr>
          <p:cNvSpPr>
            <a:spLocks noGrp="1"/>
          </p:cNvSpPr>
          <p:nvPr>
            <p:ph type="body" idx="1"/>
          </p:nvPr>
        </p:nvSpPr>
        <p:spPr/>
        <p:txBody>
          <a:bodyPr/>
          <a:lstStyle/>
          <a:p>
            <a:r>
              <a:rPr lang="en-US" dirty="0"/>
              <a:t>Double IP will now actually be built</a:t>
            </a:r>
          </a:p>
          <a:p>
            <a:r>
              <a:rPr lang="en-US" dirty="0"/>
              <a:t>Clean parts will be used for this</a:t>
            </a:r>
          </a:p>
          <a:p>
            <a:r>
              <a:rPr lang="en-US" dirty="0"/>
              <a:t>Either we re-clean after the prototype served its purpose, or;</a:t>
            </a:r>
          </a:p>
          <a:p>
            <a:r>
              <a:rPr lang="en-US" dirty="0"/>
              <a:t>We purchase one new set of small IP’s</a:t>
            </a:r>
          </a:p>
          <a:p>
            <a:r>
              <a:rPr lang="en-US" dirty="0"/>
              <a:t>In case of the latter, the double IP can be used as a showroom setup</a:t>
            </a:r>
          </a:p>
          <a:p>
            <a:endParaRPr lang="en-US" dirty="0"/>
          </a:p>
          <a:p>
            <a:r>
              <a:rPr lang="en-US" dirty="0"/>
              <a:t>Who wants a cool, rather large, conversational piece?</a:t>
            </a:r>
          </a:p>
          <a:p>
            <a:r>
              <a:rPr lang="en-US" dirty="0"/>
              <a:t>For the low </a:t>
            </a:r>
            <a:r>
              <a:rPr lang="en-US" dirty="0" err="1"/>
              <a:t>low</a:t>
            </a:r>
            <a:r>
              <a:rPr lang="en-US" dirty="0"/>
              <a:t> price of one set of small IP’s</a:t>
            </a:r>
          </a:p>
        </p:txBody>
      </p:sp>
      <p:pic>
        <p:nvPicPr>
          <p:cNvPr id="5" name="Picture 4">
            <a:extLst>
              <a:ext uri="{FF2B5EF4-FFF2-40B4-BE49-F238E27FC236}">
                <a16:creationId xmlns:a16="http://schemas.microsoft.com/office/drawing/2014/main" id="{EC107237-EE9C-42F1-8D1A-6AA14443A2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015" y="-16217"/>
            <a:ext cx="2802985" cy="6890433"/>
          </a:xfrm>
          <a:prstGeom prst="rect">
            <a:avLst/>
          </a:prstGeom>
        </p:spPr>
      </p:pic>
    </p:spTree>
    <p:extLst>
      <p:ext uri="{BB962C8B-B14F-4D97-AF65-F5344CB8AC3E}">
        <p14:creationId xmlns:p14="http://schemas.microsoft.com/office/powerpoint/2010/main" val="36969695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A6734-778A-4CED-86A3-6F9041FB328A}"/>
              </a:ext>
            </a:extLst>
          </p:cNvPr>
          <p:cNvSpPr>
            <a:spLocks noGrp="1"/>
          </p:cNvSpPr>
          <p:nvPr>
            <p:ph type="title"/>
          </p:nvPr>
        </p:nvSpPr>
        <p:spPr/>
        <p:txBody>
          <a:bodyPr/>
          <a:lstStyle/>
          <a:p>
            <a:r>
              <a:rPr lang="en-US" dirty="0"/>
              <a:t>Outgassing measurements</a:t>
            </a:r>
          </a:p>
        </p:txBody>
      </p:sp>
      <p:sp>
        <p:nvSpPr>
          <p:cNvPr id="3" name="Content Placeholder 2">
            <a:extLst>
              <a:ext uri="{FF2B5EF4-FFF2-40B4-BE49-F238E27FC236}">
                <a16:creationId xmlns:a16="http://schemas.microsoft.com/office/drawing/2014/main" id="{DB684EF4-DECA-4396-9590-A92DAD00A491}"/>
              </a:ext>
            </a:extLst>
          </p:cNvPr>
          <p:cNvSpPr>
            <a:spLocks noGrp="1"/>
          </p:cNvSpPr>
          <p:nvPr>
            <p:ph type="body" idx="1"/>
          </p:nvPr>
        </p:nvSpPr>
        <p:spPr/>
        <p:txBody>
          <a:bodyPr/>
          <a:lstStyle/>
          <a:p>
            <a:r>
              <a:rPr lang="en-US" dirty="0"/>
              <a:t>Materials research feeding a outgassing data library</a:t>
            </a:r>
          </a:p>
          <a:p>
            <a:r>
              <a:rPr lang="en-US" dirty="0" err="1"/>
              <a:t>ETPf</a:t>
            </a:r>
            <a:r>
              <a:rPr lang="en-US" dirty="0"/>
              <a:t>  sub-assemblies -&gt; predict </a:t>
            </a:r>
            <a:r>
              <a:rPr lang="en-US" dirty="0" err="1"/>
              <a:t>ETPf</a:t>
            </a:r>
            <a:r>
              <a:rPr lang="en-US" dirty="0"/>
              <a:t> end pressure</a:t>
            </a:r>
          </a:p>
          <a:p>
            <a:r>
              <a:rPr lang="en-US" dirty="0"/>
              <a:t>Manufacturer qualification</a:t>
            </a:r>
          </a:p>
          <a:p>
            <a:r>
              <a:rPr lang="en-US" dirty="0"/>
              <a:t>Developing expertise</a:t>
            </a:r>
          </a:p>
        </p:txBody>
      </p:sp>
      <p:pic>
        <p:nvPicPr>
          <p:cNvPr id="5" name="Picture 4">
            <a:extLst>
              <a:ext uri="{FF2B5EF4-FFF2-40B4-BE49-F238E27FC236}">
                <a16:creationId xmlns:a16="http://schemas.microsoft.com/office/drawing/2014/main" id="{0A3FB1B4-536E-4F6D-9264-384962859807}"/>
              </a:ext>
            </a:extLst>
          </p:cNvPr>
          <p:cNvPicPr>
            <a:picLocks noChangeAspect="1"/>
          </p:cNvPicPr>
          <p:nvPr/>
        </p:nvPicPr>
        <p:blipFill>
          <a:blip r:embed="rId2"/>
          <a:stretch>
            <a:fillRect/>
          </a:stretch>
        </p:blipFill>
        <p:spPr>
          <a:xfrm>
            <a:off x="1513268" y="2583416"/>
            <a:ext cx="9517487" cy="6691160"/>
          </a:xfrm>
          <a:prstGeom prst="rect">
            <a:avLst/>
          </a:prstGeom>
        </p:spPr>
      </p:pic>
      <p:sp>
        <p:nvSpPr>
          <p:cNvPr id="4" name="TextBox 3">
            <a:extLst>
              <a:ext uri="{FF2B5EF4-FFF2-40B4-BE49-F238E27FC236}">
                <a16:creationId xmlns:a16="http://schemas.microsoft.com/office/drawing/2014/main" id="{6038F69B-EA73-4A02-9CF9-60B908DC7E75}"/>
              </a:ext>
            </a:extLst>
          </p:cNvPr>
          <p:cNvSpPr txBox="1"/>
          <p:nvPr/>
        </p:nvSpPr>
        <p:spPr>
          <a:xfrm>
            <a:off x="8661042" y="2672366"/>
            <a:ext cx="2297424" cy="307777"/>
          </a:xfrm>
          <a:prstGeom prst="rect">
            <a:avLst/>
          </a:prstGeom>
          <a:solidFill>
            <a:schemeClr val="tx1"/>
          </a:solidFill>
        </p:spPr>
        <p:txBody>
          <a:bodyPr wrap="none" rtlCol="0">
            <a:spAutoFit/>
          </a:bodyPr>
          <a:lstStyle/>
          <a:p>
            <a:r>
              <a:rPr lang="en-US" dirty="0">
                <a:solidFill>
                  <a:schemeClr val="bg1"/>
                </a:solidFill>
              </a:rPr>
              <a:t>RGA request form + report</a:t>
            </a:r>
          </a:p>
        </p:txBody>
      </p:sp>
    </p:spTree>
    <p:extLst>
      <p:ext uri="{BB962C8B-B14F-4D97-AF65-F5344CB8AC3E}">
        <p14:creationId xmlns:p14="http://schemas.microsoft.com/office/powerpoint/2010/main" val="36201209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6E757-112E-4E2D-8139-A9D7A8D08F06}"/>
              </a:ext>
            </a:extLst>
          </p:cNvPr>
          <p:cNvSpPr>
            <a:spLocks noGrp="1"/>
          </p:cNvSpPr>
          <p:nvPr>
            <p:ph type="title"/>
          </p:nvPr>
        </p:nvSpPr>
        <p:spPr/>
        <p:txBody>
          <a:bodyPr/>
          <a:lstStyle/>
          <a:p>
            <a:r>
              <a:rPr lang="en-US" dirty="0"/>
              <a:t>2 – What are we currently doing </a:t>
            </a:r>
            <a:br>
              <a:rPr lang="en-US" dirty="0"/>
            </a:br>
            <a:r>
              <a:rPr lang="en-US" sz="2400" dirty="0"/>
              <a:t>Infrastructure, internal mechanics preparations</a:t>
            </a:r>
            <a:endParaRPr lang="en-US" dirty="0"/>
          </a:p>
        </p:txBody>
      </p:sp>
      <p:sp>
        <p:nvSpPr>
          <p:cNvPr id="3" name="Content Placeholder 2">
            <a:extLst>
              <a:ext uri="{FF2B5EF4-FFF2-40B4-BE49-F238E27FC236}">
                <a16:creationId xmlns:a16="http://schemas.microsoft.com/office/drawing/2014/main" id="{AC72334D-2EA3-436B-8545-74580A32326D}"/>
              </a:ext>
            </a:extLst>
          </p:cNvPr>
          <p:cNvSpPr>
            <a:spLocks noGrp="1"/>
          </p:cNvSpPr>
          <p:nvPr>
            <p:ph type="body" idx="1"/>
          </p:nvPr>
        </p:nvSpPr>
        <p:spPr>
          <a:xfrm>
            <a:off x="479800" y="1575565"/>
            <a:ext cx="11102400" cy="4991200"/>
          </a:xfrm>
        </p:spPr>
        <p:txBody>
          <a:bodyPr>
            <a:normAutofit/>
          </a:bodyPr>
          <a:lstStyle/>
          <a:p>
            <a:r>
              <a:rPr lang="en-US" dirty="0"/>
              <a:t>GAS filter assembly</a:t>
            </a:r>
          </a:p>
          <a:p>
            <a:r>
              <a:rPr lang="en-US" dirty="0"/>
              <a:t>GAS tooling</a:t>
            </a:r>
          </a:p>
          <a:p>
            <a:r>
              <a:rPr lang="en-US" dirty="0"/>
              <a:t>Cable trays and power rails</a:t>
            </a:r>
          </a:p>
          <a:p>
            <a:r>
              <a:rPr lang="en-US" dirty="0"/>
              <a:t>Turbo water-cooling routing</a:t>
            </a:r>
          </a:p>
          <a:p>
            <a:r>
              <a:rPr lang="en-US" dirty="0"/>
              <a:t>Cleanroom support structures</a:t>
            </a:r>
          </a:p>
          <a:p>
            <a:r>
              <a:rPr lang="en-US" dirty="0"/>
              <a:t>In-vacuum cable assemblies</a:t>
            </a:r>
          </a:p>
          <a:p>
            <a:r>
              <a:rPr lang="en-US" dirty="0"/>
              <a:t>Managing cleanliness (at Nikhef)</a:t>
            </a:r>
          </a:p>
          <a:p>
            <a:r>
              <a:rPr lang="en-US" dirty="0"/>
              <a:t>Keeping track of a Gazillion parts</a:t>
            </a:r>
          </a:p>
          <a:p>
            <a:r>
              <a:rPr lang="en-US" dirty="0"/>
              <a:t>Storage solutions (at Nikhef)</a:t>
            </a:r>
          </a:p>
        </p:txBody>
      </p:sp>
    </p:spTree>
    <p:extLst>
      <p:ext uri="{BB962C8B-B14F-4D97-AF65-F5344CB8AC3E}">
        <p14:creationId xmlns:p14="http://schemas.microsoft.com/office/powerpoint/2010/main" val="2377686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503EEA-6FB5-48BA-8302-F7ECFFEC023C}"/>
              </a:ext>
            </a:extLst>
          </p:cNvPr>
          <p:cNvSpPr>
            <a:spLocks noGrp="1"/>
          </p:cNvSpPr>
          <p:nvPr>
            <p:ph type="title"/>
          </p:nvPr>
        </p:nvSpPr>
        <p:spPr>
          <a:xfrm>
            <a:off x="1604493" y="373880"/>
            <a:ext cx="10515600" cy="1325563"/>
          </a:xfrm>
        </p:spPr>
        <p:txBody>
          <a:bodyPr/>
          <a:lstStyle/>
          <a:p>
            <a:r>
              <a:rPr lang="en-US" dirty="0"/>
              <a:t>GAS filter assembly</a:t>
            </a:r>
          </a:p>
        </p:txBody>
      </p:sp>
      <p:sp>
        <p:nvSpPr>
          <p:cNvPr id="3" name="Content Placeholder 2">
            <a:extLst>
              <a:ext uri="{FF2B5EF4-FFF2-40B4-BE49-F238E27FC236}">
                <a16:creationId xmlns:a16="http://schemas.microsoft.com/office/drawing/2014/main" id="{8C7C1540-2250-425B-BC00-30777B09A442}"/>
              </a:ext>
            </a:extLst>
          </p:cNvPr>
          <p:cNvSpPr>
            <a:spLocks noGrp="1"/>
          </p:cNvSpPr>
          <p:nvPr>
            <p:ph type="body" idx="1"/>
          </p:nvPr>
        </p:nvSpPr>
        <p:spPr/>
        <p:txBody>
          <a:bodyPr/>
          <a:lstStyle/>
          <a:p>
            <a:r>
              <a:rPr lang="en-US" dirty="0"/>
              <a:t>CET F1 and F2 are done (special thanks to Enrico for F1)</a:t>
            </a:r>
          </a:p>
          <a:p>
            <a:r>
              <a:rPr lang="en-US" dirty="0"/>
              <a:t>CET F0 is fighting back (but nearly done, and special thanks to Enes)</a:t>
            </a:r>
          </a:p>
          <a:p>
            <a:r>
              <a:rPr lang="en-US" dirty="0"/>
              <a:t>Working methodology</a:t>
            </a:r>
          </a:p>
          <a:p>
            <a:pPr lvl="1"/>
            <a:r>
              <a:rPr lang="en-US" dirty="0"/>
              <a:t>ID assembly document that keeps track of important characteristics</a:t>
            </a:r>
          </a:p>
          <a:p>
            <a:pPr lvl="1"/>
            <a:r>
              <a:rPr lang="en-US" dirty="0"/>
              <a:t>Cleanroom and assembly working methods prove very useful</a:t>
            </a:r>
          </a:p>
          <a:p>
            <a:r>
              <a:rPr lang="en-US" dirty="0"/>
              <a:t>Tuning steps are now pretty well understood by a small number of people </a:t>
            </a:r>
            <a:r>
              <a:rPr lang="en-US" sz="1600" dirty="0"/>
              <a:t>(not named Eric or Alessandro)</a:t>
            </a:r>
          </a:p>
          <a:p>
            <a:r>
              <a:rPr lang="en-US" dirty="0"/>
              <a:t>2 months for prototype filter, 2 days for CET F1 !!!</a:t>
            </a:r>
          </a:p>
          <a:p>
            <a:r>
              <a:rPr lang="en-US" dirty="0"/>
              <a:t>“Learning moments”:</a:t>
            </a:r>
            <a:br>
              <a:rPr lang="en-US" dirty="0"/>
            </a:br>
            <a:r>
              <a:rPr lang="en-US" sz="1600" dirty="0"/>
              <a:t>broken blade, broken harmonic-drive, broken bending jig (5x), bending tooling cold welding (4x), filter parts cold welding (3x), wrong revision parts (4x), parts missing, parts not ordered, parts made wrong by company (2x)</a:t>
            </a:r>
            <a:endParaRPr lang="en-US" dirty="0"/>
          </a:p>
        </p:txBody>
      </p:sp>
      <p:pic>
        <p:nvPicPr>
          <p:cNvPr id="7" name="Picture 6">
            <a:extLst>
              <a:ext uri="{FF2B5EF4-FFF2-40B4-BE49-F238E27FC236}">
                <a16:creationId xmlns:a16="http://schemas.microsoft.com/office/drawing/2014/main" id="{D0BEF5EF-A994-4435-81BA-F2F0925F61A1}"/>
              </a:ext>
            </a:extLst>
          </p:cNvPr>
          <p:cNvPicPr>
            <a:picLocks noChangeAspect="1"/>
          </p:cNvPicPr>
          <p:nvPr/>
        </p:nvPicPr>
        <p:blipFill>
          <a:blip r:embed="rId2"/>
          <a:stretch>
            <a:fillRect/>
          </a:stretch>
        </p:blipFill>
        <p:spPr>
          <a:xfrm>
            <a:off x="10420485" y="4155925"/>
            <a:ext cx="1590138" cy="2826913"/>
          </a:xfrm>
          <a:prstGeom prst="rect">
            <a:avLst/>
          </a:prstGeom>
        </p:spPr>
      </p:pic>
    </p:spTree>
    <p:extLst>
      <p:ext uri="{BB962C8B-B14F-4D97-AF65-F5344CB8AC3E}">
        <p14:creationId xmlns:p14="http://schemas.microsoft.com/office/powerpoint/2010/main" val="1876202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9CE44-1925-49DC-8120-9DC6B8B483BF}"/>
              </a:ext>
            </a:extLst>
          </p:cNvPr>
          <p:cNvSpPr>
            <a:spLocks noGrp="1"/>
          </p:cNvSpPr>
          <p:nvPr>
            <p:ph type="title"/>
          </p:nvPr>
        </p:nvSpPr>
        <p:spPr/>
        <p:txBody>
          <a:bodyPr/>
          <a:lstStyle/>
          <a:p>
            <a:r>
              <a:rPr lang="en-US" dirty="0"/>
              <a:t>It’s all coming together (CET F2)</a:t>
            </a:r>
          </a:p>
        </p:txBody>
      </p:sp>
      <p:pic>
        <p:nvPicPr>
          <p:cNvPr id="5" name="Content Placeholder 4">
            <a:extLst>
              <a:ext uri="{FF2B5EF4-FFF2-40B4-BE49-F238E27FC236}">
                <a16:creationId xmlns:a16="http://schemas.microsoft.com/office/drawing/2014/main" id="{91ED41F7-CB1C-491B-BD8C-01C5BE0D3E2A}"/>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1435994" y="1793428"/>
            <a:ext cx="9540875" cy="4351338"/>
          </a:xfrm>
        </p:spPr>
      </p:pic>
    </p:spTree>
    <p:extLst>
      <p:ext uri="{BB962C8B-B14F-4D97-AF65-F5344CB8AC3E}">
        <p14:creationId xmlns:p14="http://schemas.microsoft.com/office/powerpoint/2010/main" val="2320043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F1D02-6327-43FB-A3CA-41E7B8AD5C9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B9C024-09C6-44CC-9780-5750160A438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3213AA9D-9138-4AC2-90F5-2E8F9A8DBA36}"/>
              </a:ext>
            </a:extLst>
          </p:cNvPr>
          <p:cNvPicPr>
            <a:picLocks noChangeAspect="1"/>
          </p:cNvPicPr>
          <p:nvPr/>
        </p:nvPicPr>
        <p:blipFill>
          <a:blip r:embed="rId2"/>
          <a:stretch>
            <a:fillRect/>
          </a:stretch>
        </p:blipFill>
        <p:spPr>
          <a:xfrm>
            <a:off x="-57217" y="-123649"/>
            <a:ext cx="4295775" cy="3152775"/>
          </a:xfrm>
          <a:prstGeom prst="rect">
            <a:avLst/>
          </a:prstGeom>
        </p:spPr>
      </p:pic>
      <p:pic>
        <p:nvPicPr>
          <p:cNvPr id="7" name="Picture 6">
            <a:extLst>
              <a:ext uri="{FF2B5EF4-FFF2-40B4-BE49-F238E27FC236}">
                <a16:creationId xmlns:a16="http://schemas.microsoft.com/office/drawing/2014/main" id="{13B042A0-C53A-48D1-A6D0-DA3B583CD9BF}"/>
              </a:ext>
            </a:extLst>
          </p:cNvPr>
          <p:cNvPicPr>
            <a:picLocks noChangeAspect="1"/>
          </p:cNvPicPr>
          <p:nvPr/>
        </p:nvPicPr>
        <p:blipFill>
          <a:blip r:embed="rId3"/>
          <a:stretch>
            <a:fillRect/>
          </a:stretch>
        </p:blipFill>
        <p:spPr>
          <a:xfrm rot="20200700">
            <a:off x="1297079" y="2536744"/>
            <a:ext cx="4549927" cy="4639326"/>
          </a:xfrm>
          <a:prstGeom prst="rect">
            <a:avLst/>
          </a:prstGeom>
        </p:spPr>
      </p:pic>
      <p:pic>
        <p:nvPicPr>
          <p:cNvPr id="9" name="Picture 8">
            <a:extLst>
              <a:ext uri="{FF2B5EF4-FFF2-40B4-BE49-F238E27FC236}">
                <a16:creationId xmlns:a16="http://schemas.microsoft.com/office/drawing/2014/main" id="{951BA228-1318-4689-8A99-8F57BD070BDB}"/>
              </a:ext>
            </a:extLst>
          </p:cNvPr>
          <p:cNvPicPr>
            <a:picLocks noChangeAspect="1"/>
          </p:cNvPicPr>
          <p:nvPr/>
        </p:nvPicPr>
        <p:blipFill>
          <a:blip r:embed="rId4"/>
          <a:stretch>
            <a:fillRect/>
          </a:stretch>
        </p:blipFill>
        <p:spPr>
          <a:xfrm rot="933471">
            <a:off x="5204294" y="2149952"/>
            <a:ext cx="4940435" cy="5412909"/>
          </a:xfrm>
          <a:prstGeom prst="rect">
            <a:avLst/>
          </a:prstGeom>
        </p:spPr>
      </p:pic>
    </p:spTree>
    <p:extLst>
      <p:ext uri="{BB962C8B-B14F-4D97-AF65-F5344CB8AC3E}">
        <p14:creationId xmlns:p14="http://schemas.microsoft.com/office/powerpoint/2010/main" val="34826980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CDDFA6-5B7A-4DFA-A8E4-9F37F7AF2145}"/>
              </a:ext>
            </a:extLst>
          </p:cNvPr>
          <p:cNvPicPr>
            <a:picLocks noChangeAspect="1"/>
          </p:cNvPicPr>
          <p:nvPr/>
        </p:nvPicPr>
        <p:blipFill rotWithShape="1">
          <a:blip r:embed="rId2">
            <a:extLst>
              <a:ext uri="{28A0092B-C50C-407E-A947-70E740481C1C}">
                <a14:useLocalDpi xmlns:a14="http://schemas.microsoft.com/office/drawing/2010/main" val="0"/>
              </a:ext>
            </a:extLst>
          </a:blip>
          <a:srcRect r="49441" b="52817"/>
          <a:stretch/>
        </p:blipFill>
        <p:spPr>
          <a:xfrm>
            <a:off x="7673038" y="286919"/>
            <a:ext cx="4414857" cy="2807538"/>
          </a:xfrm>
          <a:prstGeom prst="rect">
            <a:avLst/>
          </a:prstGeom>
        </p:spPr>
      </p:pic>
      <p:sp>
        <p:nvSpPr>
          <p:cNvPr id="2" name="Title 1">
            <a:extLst>
              <a:ext uri="{FF2B5EF4-FFF2-40B4-BE49-F238E27FC236}">
                <a16:creationId xmlns:a16="http://schemas.microsoft.com/office/drawing/2014/main" id="{BC4D29AE-BF51-473D-9000-17B743D95888}"/>
              </a:ext>
            </a:extLst>
          </p:cNvPr>
          <p:cNvSpPr>
            <a:spLocks noGrp="1"/>
          </p:cNvSpPr>
          <p:nvPr>
            <p:ph type="title"/>
          </p:nvPr>
        </p:nvSpPr>
        <p:spPr/>
        <p:txBody>
          <a:bodyPr/>
          <a:lstStyle/>
          <a:p>
            <a:r>
              <a:rPr lang="en-US" dirty="0"/>
              <a:t>GAS tooling</a:t>
            </a:r>
          </a:p>
        </p:txBody>
      </p:sp>
      <p:sp>
        <p:nvSpPr>
          <p:cNvPr id="3" name="Content Placeholder 2">
            <a:extLst>
              <a:ext uri="{FF2B5EF4-FFF2-40B4-BE49-F238E27FC236}">
                <a16:creationId xmlns:a16="http://schemas.microsoft.com/office/drawing/2014/main" id="{1E367C0F-2C38-425B-9831-8E03E8FE8FFF}"/>
              </a:ext>
            </a:extLst>
          </p:cNvPr>
          <p:cNvSpPr>
            <a:spLocks noGrp="1"/>
          </p:cNvSpPr>
          <p:nvPr>
            <p:ph type="body" idx="1"/>
          </p:nvPr>
        </p:nvSpPr>
        <p:spPr/>
        <p:txBody>
          <a:bodyPr/>
          <a:lstStyle/>
          <a:p>
            <a:r>
              <a:rPr lang="en-US" dirty="0"/>
              <a:t>Nikhef rack (thanks Wim, </a:t>
            </a:r>
            <a:r>
              <a:rPr lang="en-US" dirty="0" err="1"/>
              <a:t>Pengbo</a:t>
            </a:r>
            <a:r>
              <a:rPr lang="en-US" dirty="0"/>
              <a:t>, Kumar!)</a:t>
            </a:r>
          </a:p>
          <a:p>
            <a:pPr lvl="1"/>
            <a:r>
              <a:rPr lang="en-US" dirty="0"/>
              <a:t>LVDT readout capabilities, works great, helps </a:t>
            </a:r>
            <a:r>
              <a:rPr lang="en-US" dirty="0" err="1"/>
              <a:t>alot</a:t>
            </a:r>
            <a:endParaRPr lang="en-US" dirty="0"/>
          </a:p>
          <a:p>
            <a:pPr lvl="1"/>
            <a:r>
              <a:rPr lang="en-US" dirty="0"/>
              <a:t>(Soon) driving stepper motors</a:t>
            </a:r>
          </a:p>
          <a:p>
            <a:r>
              <a:rPr lang="en-US" dirty="0"/>
              <a:t>Blade bending jig (v2, internship: </a:t>
            </a:r>
            <a:r>
              <a:rPr lang="en-US" dirty="0" err="1"/>
              <a:t>Pim</a:t>
            </a:r>
            <a:r>
              <a:rPr lang="en-US" dirty="0"/>
              <a:t>)</a:t>
            </a:r>
          </a:p>
          <a:p>
            <a:r>
              <a:rPr lang="en-US" dirty="0"/>
              <a:t>Tuning masses (internship: </a:t>
            </a:r>
            <a:r>
              <a:rPr lang="en-US" dirty="0" err="1"/>
              <a:t>Pim</a:t>
            </a:r>
            <a:r>
              <a:rPr lang="en-US" dirty="0"/>
              <a:t>)</a:t>
            </a:r>
          </a:p>
          <a:p>
            <a:endParaRPr lang="en-US" dirty="0"/>
          </a:p>
        </p:txBody>
      </p:sp>
      <p:pic>
        <p:nvPicPr>
          <p:cNvPr id="7" name="Picture 6">
            <a:extLst>
              <a:ext uri="{FF2B5EF4-FFF2-40B4-BE49-F238E27FC236}">
                <a16:creationId xmlns:a16="http://schemas.microsoft.com/office/drawing/2014/main" id="{5C9B5707-0B70-4611-ADB0-CA46338F11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7246" y="3623033"/>
            <a:ext cx="4780208" cy="2688867"/>
          </a:xfrm>
          <a:prstGeom prst="rect">
            <a:avLst/>
          </a:prstGeom>
        </p:spPr>
      </p:pic>
    </p:spTree>
    <p:extLst>
      <p:ext uri="{BB962C8B-B14F-4D97-AF65-F5344CB8AC3E}">
        <p14:creationId xmlns:p14="http://schemas.microsoft.com/office/powerpoint/2010/main" val="25296180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A11D4-C4DB-4A5F-8BB8-0F7839F3D79D}"/>
              </a:ext>
            </a:extLst>
          </p:cNvPr>
          <p:cNvSpPr>
            <a:spLocks noGrp="1"/>
          </p:cNvSpPr>
          <p:nvPr>
            <p:ph type="title"/>
          </p:nvPr>
        </p:nvSpPr>
        <p:spPr/>
        <p:txBody>
          <a:bodyPr/>
          <a:lstStyle/>
          <a:p>
            <a:r>
              <a:rPr lang="en-US" dirty="0"/>
              <a:t>GAS tooling</a:t>
            </a:r>
          </a:p>
        </p:txBody>
      </p:sp>
      <p:sp>
        <p:nvSpPr>
          <p:cNvPr id="3" name="Content Placeholder 2">
            <a:extLst>
              <a:ext uri="{FF2B5EF4-FFF2-40B4-BE49-F238E27FC236}">
                <a16:creationId xmlns:a16="http://schemas.microsoft.com/office/drawing/2014/main" id="{69FA238F-7C96-4406-9478-A2D4A2CC4158}"/>
              </a:ext>
            </a:extLst>
          </p:cNvPr>
          <p:cNvSpPr>
            <a:spLocks noGrp="1"/>
          </p:cNvSpPr>
          <p:nvPr>
            <p:ph type="body" idx="1"/>
          </p:nvPr>
        </p:nvSpPr>
        <p:spPr/>
        <p:txBody>
          <a:bodyPr/>
          <a:lstStyle/>
          <a:p>
            <a:r>
              <a:rPr lang="en-US" dirty="0"/>
              <a:t>“Clever” tuning method with loadcell (failed)</a:t>
            </a:r>
          </a:p>
          <a:p>
            <a:r>
              <a:rPr lang="en-US" dirty="0"/>
              <a:t>Cleanroom compatible shipping boxes (3 pcs.)</a:t>
            </a:r>
          </a:p>
          <a:p>
            <a:endParaRPr lang="en-US" dirty="0"/>
          </a:p>
        </p:txBody>
      </p:sp>
      <p:pic>
        <p:nvPicPr>
          <p:cNvPr id="5" name="Picture 4">
            <a:extLst>
              <a:ext uri="{FF2B5EF4-FFF2-40B4-BE49-F238E27FC236}">
                <a16:creationId xmlns:a16="http://schemas.microsoft.com/office/drawing/2014/main" id="{8DF84B9C-2752-4950-88C6-46D1702FF0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042060" y="1221883"/>
            <a:ext cx="5885645" cy="4414234"/>
          </a:xfrm>
          <a:prstGeom prst="rect">
            <a:avLst/>
          </a:prstGeom>
        </p:spPr>
      </p:pic>
      <p:pic>
        <p:nvPicPr>
          <p:cNvPr id="11" name="Picture 10">
            <a:extLst>
              <a:ext uri="{FF2B5EF4-FFF2-40B4-BE49-F238E27FC236}">
                <a16:creationId xmlns:a16="http://schemas.microsoft.com/office/drawing/2014/main" id="{CCB24B70-99CF-4596-94C1-4171C52C5E43}"/>
              </a:ext>
            </a:extLst>
          </p:cNvPr>
          <p:cNvPicPr>
            <a:picLocks noChangeAspect="1"/>
          </p:cNvPicPr>
          <p:nvPr/>
        </p:nvPicPr>
        <p:blipFill>
          <a:blip r:embed="rId3"/>
          <a:stretch>
            <a:fillRect/>
          </a:stretch>
        </p:blipFill>
        <p:spPr>
          <a:xfrm>
            <a:off x="1443427" y="3806907"/>
            <a:ext cx="4538809" cy="2259042"/>
          </a:xfrm>
          <a:prstGeom prst="rect">
            <a:avLst/>
          </a:prstGeom>
        </p:spPr>
      </p:pic>
    </p:spTree>
    <p:extLst>
      <p:ext uri="{BB962C8B-B14F-4D97-AF65-F5344CB8AC3E}">
        <p14:creationId xmlns:p14="http://schemas.microsoft.com/office/powerpoint/2010/main" val="4080932078"/>
      </p:ext>
    </p:extLst>
  </p:cSld>
  <p:clrMapOvr>
    <a:masterClrMapping/>
  </p:clrMapOvr>
</p:sld>
</file>

<file path=ppt/theme/theme1.xml><?xml version="1.0" encoding="utf-8"?>
<a:theme xmlns:a="http://schemas.openxmlformats.org/drawingml/2006/main" name="Maastricht University">
  <a:themeElements>
    <a:clrScheme name="UM">
      <a:dk1>
        <a:srgbClr val="001C3D"/>
      </a:dk1>
      <a:lt1>
        <a:srgbClr val="FFFFFF"/>
      </a:lt1>
      <a:dk2>
        <a:srgbClr val="142881"/>
      </a:dk2>
      <a:lt2>
        <a:srgbClr val="FFFFFF"/>
      </a:lt2>
      <a:accent1>
        <a:srgbClr val="E84E10"/>
      </a:accent1>
      <a:accent2>
        <a:srgbClr val="00A2DB"/>
      </a:accent2>
      <a:accent3>
        <a:srgbClr val="001C3D"/>
      </a:accent3>
      <a:accent4>
        <a:srgbClr val="F3A687"/>
      </a:accent4>
      <a:accent5>
        <a:srgbClr val="7FD0ED"/>
      </a:accent5>
      <a:accent6>
        <a:srgbClr val="7F8D9E"/>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ETPF Workshop 2024-01-31 v2</Template>
  <TotalTime>793</TotalTime>
  <Words>1494</Words>
  <Application>Microsoft Office PowerPoint</Application>
  <PresentationFormat>Widescreen</PresentationFormat>
  <Paragraphs>190</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Merriweather Sans</vt:lpstr>
      <vt:lpstr>Maastricht University</vt:lpstr>
      <vt:lpstr>General overview of ETPf mechanical work for 2023 and 2024</vt:lpstr>
      <vt:lpstr>Contents</vt:lpstr>
      <vt:lpstr>1 – What is (almost) finished</vt:lpstr>
      <vt:lpstr>2 – What are we currently doing  Infrastructure, internal mechanics preparations</vt:lpstr>
      <vt:lpstr>GAS filter assembly</vt:lpstr>
      <vt:lpstr>It’s all coming together (CET F2)</vt:lpstr>
      <vt:lpstr>PowerPoint Presentation</vt:lpstr>
      <vt:lpstr>GAS tooling</vt:lpstr>
      <vt:lpstr>GAS tooling</vt:lpstr>
      <vt:lpstr>GAS tooling</vt:lpstr>
      <vt:lpstr>Cable trays and power rails</vt:lpstr>
      <vt:lpstr>Turbo water-cooling routing</vt:lpstr>
      <vt:lpstr>Cleanroom support structures</vt:lpstr>
      <vt:lpstr>(to summarize the critical path and short term planning)</vt:lpstr>
      <vt:lpstr>In-vacuum cable assemblies</vt:lpstr>
      <vt:lpstr>Managing cleanliness (at Nikhef)</vt:lpstr>
      <vt:lpstr>PowerPoint Presentation</vt:lpstr>
      <vt:lpstr>Keeping track of a Gazillion parts</vt:lpstr>
      <vt:lpstr>PowerPoint Presentation</vt:lpstr>
      <vt:lpstr>PowerPoint Presentation</vt:lpstr>
      <vt:lpstr>Storage solutions (at Nikhef)</vt:lpstr>
      <vt:lpstr>Storage solutions (at Nikhef)</vt:lpstr>
      <vt:lpstr>PowerPoint Presentation</vt:lpstr>
      <vt:lpstr>3 – What will/should be next  CET internal mechanics</vt:lpstr>
      <vt:lpstr>Managing cleanliness (at ETPf)</vt:lpstr>
      <vt:lpstr>Storage solutions (at ETPf)</vt:lpstr>
      <vt:lpstr>Internal mechanics installation checklist</vt:lpstr>
      <vt:lpstr>Internal mechanics installation checklist</vt:lpstr>
      <vt:lpstr>Documentation</vt:lpstr>
      <vt:lpstr>Double IP prototype</vt:lpstr>
      <vt:lpstr>Outgassing measurements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matbaars@nh.nikhef.nl</dc:creator>
  <cp:lastModifiedBy>matbaars@nh.nikhef.nl</cp:lastModifiedBy>
  <cp:revision>52</cp:revision>
  <dcterms:created xsi:type="dcterms:W3CDTF">2024-01-30T11:19:03Z</dcterms:created>
  <dcterms:modified xsi:type="dcterms:W3CDTF">2024-01-31T11:33:58Z</dcterms:modified>
</cp:coreProperties>
</file>