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8" r:id="rId6"/>
    <p:sldId id="270" r:id="rId7"/>
    <p:sldId id="269" r:id="rId8"/>
    <p:sldId id="271" r:id="rId9"/>
    <p:sldId id="272" r:id="rId10"/>
    <p:sldId id="262" r:id="rId11"/>
    <p:sldId id="274" r:id="rId12"/>
    <p:sldId id="273" r:id="rId13"/>
    <p:sldId id="263" r:id="rId14"/>
    <p:sldId id="264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FF"/>
    <a:srgbClr val="F6A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b5735adfd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b5735adfd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b6403c574a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b6403c574a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84f872c2e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84f872c2e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b62ba0de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b62ba0de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b62ba0de5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b62ba0de5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b62ba0de5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b62ba0de5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394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b62ba0de5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b62ba0de5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435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b6403c574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b6403c574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b6403c574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b6403c574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35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b62ba0de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b62ba0de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illustration" type="title">
  <p:cSld name="TITLE">
    <p:bg>
      <p:bgPr>
        <a:solidFill>
          <a:schemeClr val="dk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304797" y="140750"/>
            <a:ext cx="43458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044041" y="2007758"/>
            <a:ext cx="41967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1500"/>
              <a:buNone/>
              <a:defRPr>
                <a:solidFill>
                  <a:srgbClr val="88898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1400"/>
              <a:buNone/>
              <a:defRPr>
                <a:solidFill>
                  <a:srgbClr val="88898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1200"/>
              <a:buNone/>
              <a:defRPr>
                <a:solidFill>
                  <a:srgbClr val="88898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1200"/>
              <a:buNone/>
              <a:defRPr>
                <a:solidFill>
                  <a:srgbClr val="88898F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98F"/>
              </a:buClr>
              <a:buSzPts val="1500"/>
              <a:buNone/>
              <a:defRPr>
                <a:solidFill>
                  <a:srgbClr val="88898F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98F"/>
              </a:buClr>
              <a:buSzPts val="1500"/>
              <a:buNone/>
              <a:defRPr>
                <a:solidFill>
                  <a:srgbClr val="88898F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98F"/>
              </a:buClr>
              <a:buSzPts val="1500"/>
              <a:buNone/>
              <a:defRPr>
                <a:solidFill>
                  <a:srgbClr val="88898F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98F"/>
              </a:buClr>
              <a:buSzPts val="15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522863"/>
            <a:ext cx="9144000" cy="62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771" y="886604"/>
            <a:ext cx="3800425" cy="2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62129"/>
            <a:ext cx="8839202" cy="5421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libri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359999" y="887069"/>
            <a:ext cx="832680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 sz="1400"/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 sz="1400"/>
            </a:lvl3pPr>
            <a:lvl4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 sz="1400"/>
            </a:lvl4pPr>
            <a:lvl5pPr marL="228600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 sz="14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0" y="278759"/>
            <a:ext cx="690372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dark blue">
  <p:cSld name="Text slide dark blue">
    <p:bg>
      <p:bgPr>
        <a:solidFill>
          <a:schemeClr val="accent3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59999" y="310696"/>
            <a:ext cx="8326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59999" y="864704"/>
            <a:ext cx="83268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  <a:defRPr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  <a:defRPr>
                <a:solidFill>
                  <a:schemeClr val="lt1"/>
                </a:solidFill>
              </a:defRPr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3234467" y="4738972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217546" y="4738972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4" descr="UM40_RGB_B_diap.png"/>
          <p:cNvPicPr preferRelativeResize="0"/>
          <p:nvPr/>
        </p:nvPicPr>
        <p:blipFill rotWithShape="1">
          <a:blip r:embed="rId2">
            <a:alphaModFix/>
          </a:blip>
          <a:srcRect r="21297"/>
          <a:stretch/>
        </p:blipFill>
        <p:spPr>
          <a:xfrm>
            <a:off x="360001" y="4630499"/>
            <a:ext cx="1961073" cy="4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light blue">
  <p:cSld name="Text slide light blue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59999" y="310696"/>
            <a:ext cx="8326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59999" y="864704"/>
            <a:ext cx="83268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  <a:defRPr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  <a:defRPr>
                <a:solidFill>
                  <a:schemeClr val="lt1"/>
                </a:solidFill>
              </a:defRPr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-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3234467" y="4738972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217546" y="4738972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5" descr="UM40_RGB_B_blauw.png"/>
          <p:cNvPicPr preferRelativeResize="0"/>
          <p:nvPr/>
        </p:nvPicPr>
        <p:blipFill rotWithShape="1">
          <a:blip r:embed="rId2">
            <a:alphaModFix/>
          </a:blip>
          <a:srcRect r="22051"/>
          <a:stretch/>
        </p:blipFill>
        <p:spPr>
          <a:xfrm>
            <a:off x="360001" y="4630500"/>
            <a:ext cx="1942209" cy="4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/photo slide">
  <p:cSld name="Text/photo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60001" y="310696"/>
            <a:ext cx="3934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60002" y="911612"/>
            <a:ext cx="3934500" cy="3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4pPr>
            <a:lvl5pPr marL="228600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95043" y="4738972"/>
            <a:ext cx="55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745252" y="4738972"/>
            <a:ext cx="345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195205" y="4738800"/>
            <a:ext cx="57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6"/>
          <p:cNvSpPr>
            <a:spLocks noGrp="1"/>
          </p:cNvSpPr>
          <p:nvPr>
            <p:ph type="pic" idx="2"/>
          </p:nvPr>
        </p:nvSpPr>
        <p:spPr>
          <a:xfrm>
            <a:off x="4595044" y="0"/>
            <a:ext cx="45489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 Sans"/>
              <a:buChar char="-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" name="Google Shape;44;p6" descr="UM40_RGB_B_blauw.png"/>
          <p:cNvPicPr preferRelativeResize="0"/>
          <p:nvPr/>
        </p:nvPicPr>
        <p:blipFill rotWithShape="1">
          <a:blip r:embed="rId2">
            <a:alphaModFix/>
          </a:blip>
          <a:srcRect r="20540"/>
          <a:stretch/>
        </p:blipFill>
        <p:spPr>
          <a:xfrm>
            <a:off x="360001" y="4630500"/>
            <a:ext cx="1979910" cy="4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9999" y="310696"/>
            <a:ext cx="8326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9999" y="864704"/>
            <a:ext cx="83268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 Sans"/>
              <a:buChar char="-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234467" y="4738972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217546" y="4738972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28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ctrTitle"/>
          </p:nvPr>
        </p:nvSpPr>
        <p:spPr>
          <a:xfrm>
            <a:off x="3997325" y="189650"/>
            <a:ext cx="50838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" sz="3200" dirty="0"/>
              <a:t>ETpathfinder workshop</a:t>
            </a:r>
            <a:endParaRPr sz="3200"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1"/>
          </p:nvPr>
        </p:nvSpPr>
        <p:spPr>
          <a:xfrm>
            <a:off x="3997326" y="1843550"/>
            <a:ext cx="46779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2400" dirty="0">
                <a:solidFill>
                  <a:schemeClr val="lt1"/>
                </a:solidFill>
              </a:rPr>
              <a:t>2024-01-31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2400" dirty="0">
                <a:solidFill>
                  <a:schemeClr val="lt1"/>
                </a:solidFill>
              </a:rPr>
              <a:t>Towards the commissioning of the Beamsplitter Tower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4466101" y="3158150"/>
            <a:ext cx="46779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" sz="2400" b="1" dirty="0">
                <a:solidFill>
                  <a:srgbClr val="FF9900"/>
                </a:solidFill>
              </a:rPr>
              <a:t>WP4/WP5 Planning</a:t>
            </a:r>
            <a:endParaRPr sz="2400" b="1" dirty="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" sz="2400" dirty="0">
                <a:solidFill>
                  <a:srgbClr val="FF9900"/>
                </a:solidFill>
              </a:rPr>
              <a:t>Kenny Lam for ETpathfinder team</a:t>
            </a:r>
            <a:endParaRPr sz="2400" dirty="0">
              <a:solidFill>
                <a:srgbClr val="FF9900"/>
              </a:solidFill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7807850" y="189650"/>
            <a:ext cx="16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ET-xxxxxxx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road ahead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038C3-37DA-4E11-858D-B7C058B0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7083" y="858111"/>
            <a:ext cx="6066996" cy="3823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9F5850-6AFA-45BE-B98A-4F3B5F1782E0}"/>
              </a:ext>
            </a:extLst>
          </p:cNvPr>
          <p:cNvSpPr txBox="1"/>
          <p:nvPr/>
        </p:nvSpPr>
        <p:spPr>
          <a:xfrm>
            <a:off x="172387" y="1064301"/>
            <a:ext cx="26907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For 2024: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Focus on the commissioning of the first Bench Tower by June/July. Fingers crossed for 2 Bench Towers?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Finish all infrastructure-related topics. </a:t>
            </a:r>
          </a:p>
          <a:p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20357-7995-4AC7-AFB1-A41DAAE9C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1" y="1671403"/>
            <a:ext cx="8236370" cy="3378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road ahead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F5850-6AFA-45BE-B98A-4F3B5F1782E0}"/>
              </a:ext>
            </a:extLst>
          </p:cNvPr>
          <p:cNvSpPr txBox="1"/>
          <p:nvPr/>
        </p:nvSpPr>
        <p:spPr>
          <a:xfrm>
            <a:off x="622091" y="897483"/>
            <a:ext cx="669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For 2025 and onward: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Mirror tower commissioning focus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Chances to pull some cryogenics work to 2024 with the help from IFAE? </a:t>
            </a:r>
          </a:p>
        </p:txBody>
      </p:sp>
    </p:spTree>
    <p:extLst>
      <p:ext uri="{BB962C8B-B14F-4D97-AF65-F5344CB8AC3E}">
        <p14:creationId xmlns:p14="http://schemas.microsoft.com/office/powerpoint/2010/main" val="134917689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CCED-8047-4BCB-A47F-B8017CCB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572F7-BA6D-4F64-9180-3F5510961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3E3E8-8968-4F0F-8084-6F303B56F4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2571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items</a:t>
            </a:r>
            <a:endParaRPr/>
          </a:p>
        </p:txBody>
      </p:sp>
      <p:sp>
        <p:nvSpPr>
          <p:cNvPr id="271" name="Google Shape;271;p14"/>
          <p:cNvSpPr txBox="1">
            <a:spLocks noGrp="1"/>
          </p:cNvSpPr>
          <p:nvPr>
            <p:ph type="body" idx="1"/>
          </p:nvPr>
        </p:nvSpPr>
        <p:spPr>
          <a:xfrm>
            <a:off x="360000" y="820675"/>
            <a:ext cx="5214600" cy="37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LVDTs and Actuators. Timeline?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In-vacuum cables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Populating optical table in or outside tower? When?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HRTS suspensions. When?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Vacuum system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Lifting system	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Vacuum controls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Venting system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Baking and isolation	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Gate valves cleanliness dispute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Auxiliary systems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Cable trays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Power distribution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Cooling system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Compressed air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Signal cabling: in-air cables, E-racks, patch panels, stress relief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Logistics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Shipping container outside DUB30?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Room for storage inside ETpf cleanroom?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72" name="Google Shape;272;p14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cxnSp>
        <p:nvCxnSpPr>
          <p:cNvPr id="273" name="Google Shape;273;p14"/>
          <p:cNvCxnSpPr/>
          <p:nvPr/>
        </p:nvCxnSpPr>
        <p:spPr>
          <a:xfrm>
            <a:off x="419150" y="1015950"/>
            <a:ext cx="823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14"/>
          <p:cNvCxnSpPr/>
          <p:nvPr/>
        </p:nvCxnSpPr>
        <p:spPr>
          <a:xfrm>
            <a:off x="419150" y="119608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14"/>
          <p:cNvCxnSpPr/>
          <p:nvPr/>
        </p:nvCxnSpPr>
        <p:spPr>
          <a:xfrm>
            <a:off x="419150" y="1365113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14"/>
          <p:cNvCxnSpPr/>
          <p:nvPr/>
        </p:nvCxnSpPr>
        <p:spPr>
          <a:xfrm>
            <a:off x="419150" y="1546213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14"/>
          <p:cNvCxnSpPr/>
          <p:nvPr/>
        </p:nvCxnSpPr>
        <p:spPr>
          <a:xfrm>
            <a:off x="419150" y="1728216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14"/>
          <p:cNvCxnSpPr/>
          <p:nvPr/>
        </p:nvCxnSpPr>
        <p:spPr>
          <a:xfrm>
            <a:off x="419150" y="1905000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14"/>
          <p:cNvCxnSpPr/>
          <p:nvPr/>
        </p:nvCxnSpPr>
        <p:spPr>
          <a:xfrm>
            <a:off x="419150" y="2084832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14"/>
          <p:cNvCxnSpPr/>
          <p:nvPr/>
        </p:nvCxnSpPr>
        <p:spPr>
          <a:xfrm>
            <a:off x="419150" y="2267712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" name="Google Shape;281;p14"/>
          <p:cNvCxnSpPr/>
          <p:nvPr/>
        </p:nvCxnSpPr>
        <p:spPr>
          <a:xfrm>
            <a:off x="419150" y="2450592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4"/>
          <p:cNvCxnSpPr/>
          <p:nvPr/>
        </p:nvCxnSpPr>
        <p:spPr>
          <a:xfrm>
            <a:off x="419150" y="2633472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4"/>
          <p:cNvCxnSpPr/>
          <p:nvPr/>
        </p:nvCxnSpPr>
        <p:spPr>
          <a:xfrm>
            <a:off x="419150" y="2816352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4"/>
          <p:cNvCxnSpPr/>
          <p:nvPr/>
        </p:nvCxnSpPr>
        <p:spPr>
          <a:xfrm>
            <a:off x="419150" y="299008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4"/>
          <p:cNvCxnSpPr/>
          <p:nvPr/>
        </p:nvCxnSpPr>
        <p:spPr>
          <a:xfrm>
            <a:off x="419150" y="3182112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4"/>
          <p:cNvCxnSpPr/>
          <p:nvPr/>
        </p:nvCxnSpPr>
        <p:spPr>
          <a:xfrm>
            <a:off x="419150" y="335584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4"/>
          <p:cNvCxnSpPr/>
          <p:nvPr/>
        </p:nvCxnSpPr>
        <p:spPr>
          <a:xfrm>
            <a:off x="419150" y="353872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4"/>
          <p:cNvCxnSpPr/>
          <p:nvPr/>
        </p:nvCxnSpPr>
        <p:spPr>
          <a:xfrm>
            <a:off x="419150" y="372160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4"/>
          <p:cNvCxnSpPr/>
          <p:nvPr/>
        </p:nvCxnSpPr>
        <p:spPr>
          <a:xfrm>
            <a:off x="419150" y="408736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14"/>
          <p:cNvCxnSpPr/>
          <p:nvPr/>
        </p:nvCxnSpPr>
        <p:spPr>
          <a:xfrm flipH="1">
            <a:off x="5714900" y="846900"/>
            <a:ext cx="22800" cy="39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14"/>
          <p:cNvSpPr txBox="1">
            <a:spLocks noGrp="1"/>
          </p:cNvSpPr>
          <p:nvPr>
            <p:ph type="body" idx="1"/>
          </p:nvPr>
        </p:nvSpPr>
        <p:spPr>
          <a:xfrm>
            <a:off x="5822225" y="820675"/>
            <a:ext cx="1743600" cy="37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Who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UAntwerp?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UM?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UCLouvain?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UAntwerp?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KIT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Nikhef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Nikhef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Nikhef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cxnSp>
        <p:nvCxnSpPr>
          <p:cNvPr id="292" name="Google Shape;292;p14"/>
          <p:cNvCxnSpPr/>
          <p:nvPr/>
        </p:nvCxnSpPr>
        <p:spPr>
          <a:xfrm>
            <a:off x="419150" y="3904488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14"/>
          <p:cNvCxnSpPr/>
          <p:nvPr/>
        </p:nvCxnSpPr>
        <p:spPr>
          <a:xfrm>
            <a:off x="419150" y="4267200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14"/>
          <p:cNvCxnSpPr/>
          <p:nvPr/>
        </p:nvCxnSpPr>
        <p:spPr>
          <a:xfrm>
            <a:off x="419150" y="4450080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14"/>
          <p:cNvCxnSpPr/>
          <p:nvPr/>
        </p:nvCxnSpPr>
        <p:spPr>
          <a:xfrm>
            <a:off x="419150" y="4815840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14"/>
          <p:cNvCxnSpPr/>
          <p:nvPr/>
        </p:nvCxnSpPr>
        <p:spPr>
          <a:xfrm>
            <a:off x="419150" y="4632960"/>
            <a:ext cx="8234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2023</a:t>
            </a:r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303" name="Google Shape;303;p15"/>
          <p:cNvCxnSpPr>
            <a:stCxn id="304" idx="3"/>
            <a:endCxn id="304" idx="3"/>
          </p:cNvCxnSpPr>
          <p:nvPr/>
        </p:nvCxnSpPr>
        <p:spPr>
          <a:xfrm>
            <a:off x="5435537" y="3017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5" name="Google Shape;305;p15"/>
          <p:cNvGrpSpPr/>
          <p:nvPr/>
        </p:nvGrpSpPr>
        <p:grpSpPr>
          <a:xfrm>
            <a:off x="195525" y="887075"/>
            <a:ext cx="9962200" cy="3970075"/>
            <a:chOff x="195525" y="887075"/>
            <a:chExt cx="9962200" cy="3970075"/>
          </a:xfrm>
        </p:grpSpPr>
        <p:pic>
          <p:nvPicPr>
            <p:cNvPr id="306" name="Google Shape;306;p15"/>
            <p:cNvPicPr preferRelativeResize="0"/>
            <p:nvPr/>
          </p:nvPicPr>
          <p:blipFill rotWithShape="1">
            <a:blip r:embed="rId3">
              <a:alphaModFix amt="15000"/>
            </a:blip>
            <a:srcRect l="7011"/>
            <a:stretch/>
          </p:blipFill>
          <p:spPr>
            <a:xfrm>
              <a:off x="7611475" y="2275775"/>
              <a:ext cx="1430700" cy="2045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5"/>
            <p:cNvPicPr preferRelativeResize="0"/>
            <p:nvPr/>
          </p:nvPicPr>
          <p:blipFill rotWithShape="1">
            <a:blip r:embed="rId4">
              <a:alphaModFix/>
            </a:blip>
            <a:srcRect l="563" r="632" b="11339"/>
            <a:stretch/>
          </p:blipFill>
          <p:spPr>
            <a:xfrm>
              <a:off x="493825" y="887075"/>
              <a:ext cx="7906749" cy="44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5"/>
            <p:cNvPicPr preferRelativeResize="0"/>
            <p:nvPr/>
          </p:nvPicPr>
          <p:blipFill>
            <a:blip r:embed="rId5">
              <a:alphaModFix amt="15000"/>
            </a:blip>
            <a:stretch>
              <a:fillRect/>
            </a:stretch>
          </p:blipFill>
          <p:spPr>
            <a:xfrm>
              <a:off x="2501188" y="2131425"/>
              <a:ext cx="1507251" cy="88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5"/>
            <p:cNvPicPr preferRelativeResize="0"/>
            <p:nvPr/>
          </p:nvPicPr>
          <p:blipFill rotWithShape="1">
            <a:blip r:embed="rId6">
              <a:alphaModFix amt="15000"/>
            </a:blip>
            <a:srcRect l="7532" r="8771"/>
            <a:stretch/>
          </p:blipFill>
          <p:spPr>
            <a:xfrm>
              <a:off x="4342788" y="1713172"/>
              <a:ext cx="1092749" cy="2608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15"/>
            <p:cNvPicPr preferRelativeResize="0"/>
            <p:nvPr/>
          </p:nvPicPr>
          <p:blipFill>
            <a:blip r:embed="rId7">
              <a:alphaModFix amt="15000"/>
            </a:blip>
            <a:stretch>
              <a:fillRect/>
            </a:stretch>
          </p:blipFill>
          <p:spPr>
            <a:xfrm>
              <a:off x="2442113" y="3199572"/>
              <a:ext cx="1507252" cy="11216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" name="Google Shape;310;p15"/>
            <p:cNvGrpSpPr/>
            <p:nvPr/>
          </p:nvGrpSpPr>
          <p:grpSpPr>
            <a:xfrm>
              <a:off x="207800" y="1818850"/>
              <a:ext cx="1959049" cy="2573447"/>
              <a:chOff x="249450" y="1818850"/>
              <a:chExt cx="1959049" cy="2573447"/>
            </a:xfrm>
          </p:grpSpPr>
          <p:pic>
            <p:nvPicPr>
              <p:cNvPr id="311" name="Google Shape;311;p15"/>
              <p:cNvPicPr preferRelativeResize="0"/>
              <p:nvPr/>
            </p:nvPicPr>
            <p:blipFill rotWithShape="1">
              <a:blip r:embed="rId8">
                <a:alphaModFix amt="15000"/>
              </a:blip>
              <a:srcRect l="11974" r="10722"/>
              <a:stretch/>
            </p:blipFill>
            <p:spPr>
              <a:xfrm>
                <a:off x="1381425" y="1818850"/>
                <a:ext cx="827074" cy="25734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2" name="Google Shape;312;p15"/>
              <p:cNvPicPr preferRelativeResize="0"/>
              <p:nvPr/>
            </p:nvPicPr>
            <p:blipFill rotWithShape="1">
              <a:blip r:embed="rId9">
                <a:alphaModFix amt="15000"/>
              </a:blip>
              <a:srcRect l="26046" r="29582" b="37628"/>
              <a:stretch/>
            </p:blipFill>
            <p:spPr>
              <a:xfrm>
                <a:off x="249450" y="2078454"/>
                <a:ext cx="1092750" cy="16003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3" name="Google Shape;313;p15"/>
            <p:cNvPicPr preferRelativeResize="0"/>
            <p:nvPr/>
          </p:nvPicPr>
          <p:blipFill>
            <a:blip r:embed="rId10">
              <a:alphaModFix amt="15000"/>
            </a:blip>
            <a:stretch>
              <a:fillRect/>
            </a:stretch>
          </p:blipFill>
          <p:spPr>
            <a:xfrm>
              <a:off x="7090000" y="2150412"/>
              <a:ext cx="441450" cy="23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15"/>
            <p:cNvPicPr preferRelativeResize="0"/>
            <p:nvPr/>
          </p:nvPicPr>
          <p:blipFill rotWithShape="1">
            <a:blip r:embed="rId11">
              <a:alphaModFix amt="15000"/>
            </a:blip>
            <a:srcRect l="18254" t="-690" r="11589" b="689"/>
            <a:stretch/>
          </p:blipFill>
          <p:spPr>
            <a:xfrm>
              <a:off x="5690825" y="1654275"/>
              <a:ext cx="1237324" cy="2902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5"/>
            <p:cNvSpPr txBox="1"/>
            <p:nvPr/>
          </p:nvSpPr>
          <p:spPr>
            <a:xfrm>
              <a:off x="660625" y="4378525"/>
              <a:ext cx="3477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6" name="Google Shape;316;p15"/>
            <p:cNvGrpSpPr/>
            <p:nvPr/>
          </p:nvGrpSpPr>
          <p:grpSpPr>
            <a:xfrm>
              <a:off x="2585351" y="1221250"/>
              <a:ext cx="1089599" cy="2648799"/>
              <a:chOff x="2585351" y="1221250"/>
              <a:chExt cx="1089599" cy="2648799"/>
            </a:xfrm>
          </p:grpSpPr>
          <p:cxnSp>
            <p:nvCxnSpPr>
              <p:cNvPr id="317" name="Google Shape;317;p15"/>
              <p:cNvCxnSpPr/>
              <p:nvPr/>
            </p:nvCxnSpPr>
            <p:spPr>
              <a:xfrm rot="10800000">
                <a:off x="3262450" y="1221250"/>
                <a:ext cx="0" cy="147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pic>
            <p:nvPicPr>
              <p:cNvPr id="318" name="Google Shape;318;p15"/>
              <p:cNvPicPr preferRelativeResize="0"/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>
                <a:off x="2585351" y="2688848"/>
                <a:ext cx="1089599" cy="1181201"/>
              </a:xfrm>
              <a:prstGeom prst="rect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</p:pic>
          <p:sp>
            <p:nvSpPr>
              <p:cNvPr id="319" name="Google Shape;319;p15"/>
              <p:cNvSpPr/>
              <p:nvPr/>
            </p:nvSpPr>
            <p:spPr>
              <a:xfrm>
                <a:off x="2891200" y="3422275"/>
                <a:ext cx="742500" cy="3381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LVDTs and actuators </a:t>
                </a:r>
                <a:r>
                  <a:rPr lang="en" sz="700" b="1">
                    <a:solidFill>
                      <a:srgbClr val="CCCCCC"/>
                    </a:solidFill>
                  </a:rPr>
                  <a:t>in</a:t>
                </a:r>
                <a:endParaRPr sz="700" b="1">
                  <a:solidFill>
                    <a:srgbClr val="CCCCCC"/>
                  </a:solidFill>
                </a:endParaRPr>
              </a:p>
            </p:txBody>
          </p:sp>
        </p:grpSp>
        <p:grpSp>
          <p:nvGrpSpPr>
            <p:cNvPr id="320" name="Google Shape;320;p15"/>
            <p:cNvGrpSpPr/>
            <p:nvPr/>
          </p:nvGrpSpPr>
          <p:grpSpPr>
            <a:xfrm>
              <a:off x="3328950" y="1227175"/>
              <a:ext cx="742500" cy="3629975"/>
              <a:chOff x="3328950" y="1227175"/>
              <a:chExt cx="742500" cy="3629975"/>
            </a:xfrm>
          </p:grpSpPr>
          <p:cxnSp>
            <p:nvCxnSpPr>
              <p:cNvPr id="321" name="Google Shape;321;p15"/>
              <p:cNvCxnSpPr/>
              <p:nvPr/>
            </p:nvCxnSpPr>
            <p:spPr>
              <a:xfrm rot="10800000">
                <a:off x="3712188" y="1227175"/>
                <a:ext cx="0" cy="3329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22" name="Google Shape;322;p15"/>
              <p:cNvSpPr/>
              <p:nvPr/>
            </p:nvSpPr>
            <p:spPr>
              <a:xfrm>
                <a:off x="3328950" y="4519050"/>
                <a:ext cx="742500" cy="3381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Fasteners </a:t>
                </a:r>
                <a:r>
                  <a:rPr lang="en" sz="700" b="1">
                    <a:solidFill>
                      <a:srgbClr val="CCCCCC"/>
                    </a:solidFill>
                  </a:rPr>
                  <a:t>in</a:t>
                </a:r>
                <a:endParaRPr sz="700" b="1">
                  <a:solidFill>
                    <a:srgbClr val="CCCCCC"/>
                  </a:solidFill>
                </a:endParaRPr>
              </a:p>
            </p:txBody>
          </p:sp>
        </p:grpSp>
        <p:grpSp>
          <p:nvGrpSpPr>
            <p:cNvPr id="323" name="Google Shape;323;p15"/>
            <p:cNvGrpSpPr/>
            <p:nvPr/>
          </p:nvGrpSpPr>
          <p:grpSpPr>
            <a:xfrm>
              <a:off x="195525" y="1350425"/>
              <a:ext cx="2511625" cy="3041874"/>
              <a:chOff x="195525" y="1350425"/>
              <a:chExt cx="2511625" cy="3041874"/>
            </a:xfrm>
          </p:grpSpPr>
          <p:pic>
            <p:nvPicPr>
              <p:cNvPr id="324" name="Google Shape;324;p15"/>
              <p:cNvPicPr preferRelativeResize="0"/>
              <p:nvPr/>
            </p:nvPicPr>
            <p:blipFill>
              <a:blip r:embed="rId13">
                <a:alphaModFix amt="10000"/>
              </a:blip>
              <a:stretch>
                <a:fillRect/>
              </a:stretch>
            </p:blipFill>
            <p:spPr>
              <a:xfrm>
                <a:off x="195525" y="2359550"/>
                <a:ext cx="1635150" cy="2032749"/>
              </a:xfrm>
              <a:prstGeom prst="rect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</p:pic>
          <p:sp>
            <p:nvSpPr>
              <p:cNvPr id="325" name="Google Shape;325;p15"/>
              <p:cNvSpPr/>
              <p:nvPr/>
            </p:nvSpPr>
            <p:spPr>
              <a:xfrm rot="5400000">
                <a:off x="2046250" y="802325"/>
                <a:ext cx="112800" cy="1209000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6" name="Google Shape;326;p15"/>
              <p:cNvCxnSpPr>
                <a:stCxn id="324" idx="0"/>
                <a:endCxn id="325" idx="1"/>
              </p:cNvCxnSpPr>
              <p:nvPr/>
            </p:nvCxnSpPr>
            <p:spPr>
              <a:xfrm rot="-5400000">
                <a:off x="1109700" y="1366550"/>
                <a:ext cx="896400" cy="1089600"/>
              </a:xfrm>
              <a:prstGeom prst="bentConnector3">
                <a:avLst>
                  <a:gd name="adj1" fmla="val 83891"/>
                </a:avLst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7" name="Google Shape;327;p15"/>
              <p:cNvSpPr/>
              <p:nvPr/>
            </p:nvSpPr>
            <p:spPr>
              <a:xfrm>
                <a:off x="979500" y="3983075"/>
                <a:ext cx="742500" cy="3381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Vacuum infrastructure</a:t>
                </a:r>
                <a:endParaRPr sz="700">
                  <a:solidFill>
                    <a:srgbClr val="CCCCCC"/>
                  </a:solidFill>
                </a:endParaRPr>
              </a:p>
            </p:txBody>
          </p:sp>
          <p:cxnSp>
            <p:nvCxnSpPr>
              <p:cNvPr id="328" name="Google Shape;328;p15"/>
              <p:cNvCxnSpPr>
                <a:stCxn id="329" idx="3"/>
                <a:endCxn id="330" idx="1"/>
              </p:cNvCxnSpPr>
              <p:nvPr/>
            </p:nvCxnSpPr>
            <p:spPr>
              <a:xfrm rot="10800000">
                <a:off x="2172813" y="1597613"/>
                <a:ext cx="0" cy="137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9" name="Google Shape;329;p15"/>
              <p:cNvSpPr/>
              <p:nvPr/>
            </p:nvSpPr>
            <p:spPr>
              <a:xfrm>
                <a:off x="1885263" y="2968613"/>
                <a:ext cx="575100" cy="273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LN2 SAT</a:t>
                </a:r>
                <a:endParaRPr sz="700">
                  <a:solidFill>
                    <a:srgbClr val="CCCCCC"/>
                  </a:solidFill>
                </a:endParaRPr>
              </a:p>
            </p:txBody>
          </p:sp>
          <p:sp>
            <p:nvSpPr>
              <p:cNvPr id="330" name="Google Shape;330;p15"/>
              <p:cNvSpPr/>
              <p:nvPr/>
            </p:nvSpPr>
            <p:spPr>
              <a:xfrm rot="5400000">
                <a:off x="2116425" y="1254413"/>
                <a:ext cx="112800" cy="573600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15"/>
            <p:cNvGrpSpPr/>
            <p:nvPr/>
          </p:nvGrpSpPr>
          <p:grpSpPr>
            <a:xfrm>
              <a:off x="7305625" y="1350425"/>
              <a:ext cx="2852100" cy="2059149"/>
              <a:chOff x="7305625" y="1350425"/>
              <a:chExt cx="2852100" cy="2059149"/>
            </a:xfrm>
          </p:grpSpPr>
          <p:sp>
            <p:nvSpPr>
              <p:cNvPr id="332" name="Google Shape;332;p15"/>
              <p:cNvSpPr/>
              <p:nvPr/>
            </p:nvSpPr>
            <p:spPr>
              <a:xfrm rot="5400000">
                <a:off x="8675275" y="-19225"/>
                <a:ext cx="112800" cy="2852100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33" name="Google Shape;333;p15"/>
              <p:cNvCxnSpPr>
                <a:stCxn id="332" idx="1"/>
                <a:endCxn id="334" idx="3"/>
              </p:cNvCxnSpPr>
              <p:nvPr/>
            </p:nvCxnSpPr>
            <p:spPr>
              <a:xfrm rot="5400000">
                <a:off x="7517875" y="1803425"/>
                <a:ext cx="1554000" cy="873600"/>
              </a:xfrm>
              <a:prstGeom prst="bentConnector5">
                <a:avLst>
                  <a:gd name="adj1" fmla="val 14727"/>
                  <a:gd name="adj2" fmla="val 100157"/>
                  <a:gd name="adj3" fmla="val 49998"/>
                </a:avLst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4" name="Google Shape;334;p15"/>
              <p:cNvSpPr/>
              <p:nvPr/>
            </p:nvSpPr>
            <p:spPr>
              <a:xfrm>
                <a:off x="7486875" y="3017174"/>
                <a:ext cx="742500" cy="3924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More open items … </a:t>
                </a:r>
                <a:endParaRPr sz="700" b="1">
                  <a:solidFill>
                    <a:srgbClr val="CCCCCC"/>
                  </a:solidFill>
                </a:endParaRPr>
              </a:p>
            </p:txBody>
          </p:sp>
        </p:grpSp>
        <p:grpSp>
          <p:nvGrpSpPr>
            <p:cNvPr id="335" name="Google Shape;335;p15"/>
            <p:cNvGrpSpPr/>
            <p:nvPr/>
          </p:nvGrpSpPr>
          <p:grpSpPr>
            <a:xfrm>
              <a:off x="2206075" y="1274075"/>
              <a:ext cx="6120750" cy="2486298"/>
              <a:chOff x="2206075" y="1274075"/>
              <a:chExt cx="6120750" cy="2486298"/>
            </a:xfrm>
          </p:grpSpPr>
          <p:grpSp>
            <p:nvGrpSpPr>
              <p:cNvPr id="336" name="Google Shape;336;p15"/>
              <p:cNvGrpSpPr/>
              <p:nvPr/>
            </p:nvGrpSpPr>
            <p:grpSpPr>
              <a:xfrm>
                <a:off x="2206075" y="1274225"/>
                <a:ext cx="4884075" cy="2486148"/>
                <a:chOff x="2206075" y="1274225"/>
                <a:chExt cx="4884075" cy="2486148"/>
              </a:xfrm>
            </p:grpSpPr>
            <p:sp>
              <p:nvSpPr>
                <p:cNvPr id="337" name="Google Shape;337;p15"/>
                <p:cNvSpPr/>
                <p:nvPr/>
              </p:nvSpPr>
              <p:spPr>
                <a:xfrm rot="5400000">
                  <a:off x="3820975" y="774425"/>
                  <a:ext cx="112800" cy="1112400"/>
                </a:xfrm>
                <a:prstGeom prst="rightBrace">
                  <a:avLst>
                    <a:gd name="adj1" fmla="val 50000"/>
                    <a:gd name="adj2" fmla="val 50000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15"/>
                <p:cNvSpPr/>
                <p:nvPr/>
              </p:nvSpPr>
              <p:spPr>
                <a:xfrm rot="5400000">
                  <a:off x="5065649" y="1120775"/>
                  <a:ext cx="112800" cy="419700"/>
                </a:xfrm>
                <a:prstGeom prst="rightBrace">
                  <a:avLst>
                    <a:gd name="adj1" fmla="val 50000"/>
                    <a:gd name="adj2" fmla="val 50000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39" name="Google Shape;339;p15"/>
                <p:cNvCxnSpPr/>
                <p:nvPr/>
              </p:nvCxnSpPr>
              <p:spPr>
                <a:xfrm rot="10800000" flipH="1">
                  <a:off x="2206075" y="1511100"/>
                  <a:ext cx="1678200" cy="561300"/>
                </a:xfrm>
                <a:prstGeom prst="bentConnector3">
                  <a:avLst>
                    <a:gd name="adj1" fmla="val 5037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0" name="Google Shape;340;p15"/>
                <p:cNvCxnSpPr/>
                <p:nvPr/>
              </p:nvCxnSpPr>
              <p:spPr>
                <a:xfrm rot="10800000" flipH="1">
                  <a:off x="2206075" y="1589575"/>
                  <a:ext cx="1678200" cy="1226400"/>
                </a:xfrm>
                <a:prstGeom prst="bentConnector3">
                  <a:avLst>
                    <a:gd name="adj1" fmla="val 8634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1" name="Google Shape;341;p15"/>
                <p:cNvCxnSpPr>
                  <a:stCxn id="337" idx="1"/>
                </p:cNvCxnSpPr>
                <p:nvPr/>
              </p:nvCxnSpPr>
              <p:spPr>
                <a:xfrm>
                  <a:off x="3877375" y="1387025"/>
                  <a:ext cx="0" cy="274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" name="Google Shape;342;p15"/>
                <p:cNvCxnSpPr/>
                <p:nvPr/>
              </p:nvCxnSpPr>
              <p:spPr>
                <a:xfrm>
                  <a:off x="2236275" y="3557500"/>
                  <a:ext cx="217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3" name="Google Shape;343;p15"/>
                <p:cNvCxnSpPr/>
                <p:nvPr/>
              </p:nvCxnSpPr>
              <p:spPr>
                <a:xfrm rot="10800000">
                  <a:off x="2447575" y="1667925"/>
                  <a:ext cx="0" cy="1889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4" name="Google Shape;344;p15"/>
                <p:cNvCxnSpPr/>
                <p:nvPr/>
              </p:nvCxnSpPr>
              <p:spPr>
                <a:xfrm>
                  <a:off x="2453600" y="1667925"/>
                  <a:ext cx="1430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5" name="Google Shape;345;p15"/>
                <p:cNvCxnSpPr>
                  <a:stCxn id="308" idx="3"/>
                  <a:endCxn id="338" idx="1"/>
                </p:cNvCxnSpPr>
                <p:nvPr/>
              </p:nvCxnSpPr>
              <p:spPr>
                <a:xfrm rot="10800000" flipH="1">
                  <a:off x="4008438" y="1387050"/>
                  <a:ext cx="1113600" cy="1184700"/>
                </a:xfrm>
                <a:prstGeom prst="bentConnector4">
                  <a:avLst>
                    <a:gd name="adj1" fmla="val 10000"/>
                    <a:gd name="adj2" fmla="val 93108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6" name="Google Shape;346;p15"/>
                <p:cNvCxnSpPr>
                  <a:stCxn id="309" idx="3"/>
                  <a:endCxn id="338" idx="1"/>
                </p:cNvCxnSpPr>
                <p:nvPr/>
              </p:nvCxnSpPr>
              <p:spPr>
                <a:xfrm rot="10800000" flipH="1">
                  <a:off x="3949365" y="1387073"/>
                  <a:ext cx="1172700" cy="2373300"/>
                </a:xfrm>
                <a:prstGeom prst="bentConnector4">
                  <a:avLst>
                    <a:gd name="adj1" fmla="val 22771"/>
                    <a:gd name="adj2" fmla="val 91728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47" name="Google Shape;347;p15"/>
                <p:cNvSpPr/>
                <p:nvPr/>
              </p:nvSpPr>
              <p:spPr>
                <a:xfrm rot="5400000">
                  <a:off x="5833925" y="1054625"/>
                  <a:ext cx="112800" cy="552000"/>
                </a:xfrm>
                <a:prstGeom prst="rightBrace">
                  <a:avLst>
                    <a:gd name="adj1" fmla="val 50000"/>
                    <a:gd name="adj2" fmla="val 50000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15"/>
                <p:cNvSpPr/>
                <p:nvPr/>
              </p:nvSpPr>
              <p:spPr>
                <a:xfrm rot="5400000">
                  <a:off x="6397000" y="1086425"/>
                  <a:ext cx="112800" cy="488400"/>
                </a:xfrm>
                <a:prstGeom prst="rightBrace">
                  <a:avLst>
                    <a:gd name="adj1" fmla="val 50000"/>
                    <a:gd name="adj2" fmla="val 50000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15"/>
                <p:cNvSpPr/>
                <p:nvPr/>
              </p:nvSpPr>
              <p:spPr>
                <a:xfrm rot="5400000">
                  <a:off x="6858850" y="1155875"/>
                  <a:ext cx="112800" cy="349500"/>
                </a:xfrm>
                <a:prstGeom prst="rightBrace">
                  <a:avLst>
                    <a:gd name="adj1" fmla="val 50000"/>
                    <a:gd name="adj2" fmla="val 50000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0" name="Google Shape;350;p15"/>
                <p:cNvCxnSpPr>
                  <a:stCxn id="348" idx="1"/>
                  <a:endCxn id="314" idx="1"/>
                </p:cNvCxnSpPr>
                <p:nvPr/>
              </p:nvCxnSpPr>
              <p:spPr>
                <a:xfrm rot="5400000">
                  <a:off x="5212750" y="1865075"/>
                  <a:ext cx="1718700" cy="762600"/>
                </a:xfrm>
                <a:prstGeom prst="bentConnector4">
                  <a:avLst>
                    <a:gd name="adj1" fmla="val 12831"/>
                    <a:gd name="adj2" fmla="val 111264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15"/>
                <p:cNvCxnSpPr>
                  <a:stCxn id="349" idx="1"/>
                  <a:endCxn id="313" idx="1"/>
                </p:cNvCxnSpPr>
                <p:nvPr/>
              </p:nvCxnSpPr>
              <p:spPr>
                <a:xfrm rot="-5400000" flipH="1">
                  <a:off x="6028900" y="2273375"/>
                  <a:ext cx="1947600" cy="174900"/>
                </a:xfrm>
                <a:prstGeom prst="bentConnector4">
                  <a:avLst>
                    <a:gd name="adj1" fmla="val 20003"/>
                    <a:gd name="adj2" fmla="val -186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15"/>
                <p:cNvCxnSpPr>
                  <a:stCxn id="304" idx="3"/>
                  <a:endCxn id="347" idx="1"/>
                </p:cNvCxnSpPr>
                <p:nvPr/>
              </p:nvCxnSpPr>
              <p:spPr>
                <a:xfrm rot="10800000" flipH="1">
                  <a:off x="5435537" y="1386975"/>
                  <a:ext cx="454800" cy="1630200"/>
                </a:xfrm>
                <a:prstGeom prst="bentConnector4">
                  <a:avLst>
                    <a:gd name="adj1" fmla="val 19656"/>
                    <a:gd name="adj2" fmla="val 91283"/>
                  </a:avLst>
                </a:prstGeom>
                <a:noFill/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53" name="Google Shape;353;p15"/>
              <p:cNvCxnSpPr/>
              <p:nvPr/>
            </p:nvCxnSpPr>
            <p:spPr>
              <a:xfrm rot="10800000">
                <a:off x="7089925" y="1274075"/>
                <a:ext cx="1236900" cy="1001700"/>
              </a:xfrm>
              <a:prstGeom prst="bentConnector4">
                <a:avLst>
                  <a:gd name="adj1" fmla="val 44362"/>
                  <a:gd name="adj2" fmla="val 99994"/>
                </a:avLst>
              </a:prstGeom>
              <a:noFill/>
              <a:ln w="9525" cap="flat" cmpd="sng">
                <a:solidFill>
                  <a:srgbClr val="CFE2F3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</p:grpSp>
        <p:grpSp>
          <p:nvGrpSpPr>
            <p:cNvPr id="354" name="Google Shape;354;p15"/>
            <p:cNvGrpSpPr/>
            <p:nvPr/>
          </p:nvGrpSpPr>
          <p:grpSpPr>
            <a:xfrm>
              <a:off x="3833425" y="1350425"/>
              <a:ext cx="1735250" cy="2962087"/>
              <a:chOff x="3833425" y="1350425"/>
              <a:chExt cx="1735250" cy="2962087"/>
            </a:xfrm>
          </p:grpSpPr>
          <p:grpSp>
            <p:nvGrpSpPr>
              <p:cNvPr id="355" name="Google Shape;355;p15"/>
              <p:cNvGrpSpPr/>
              <p:nvPr/>
            </p:nvGrpSpPr>
            <p:grpSpPr>
              <a:xfrm>
                <a:off x="3833425" y="1350425"/>
                <a:ext cx="1735250" cy="2962087"/>
                <a:chOff x="3833425" y="1350425"/>
                <a:chExt cx="1735250" cy="2962087"/>
              </a:xfrm>
            </p:grpSpPr>
            <p:sp>
              <p:nvSpPr>
                <p:cNvPr id="356" name="Google Shape;356;p15"/>
                <p:cNvSpPr/>
                <p:nvPr/>
              </p:nvSpPr>
              <p:spPr>
                <a:xfrm rot="5400000">
                  <a:off x="5239875" y="1134425"/>
                  <a:ext cx="112800" cy="544800"/>
                </a:xfrm>
                <a:prstGeom prst="rightBrace">
                  <a:avLst>
                    <a:gd name="adj1" fmla="val 50000"/>
                    <a:gd name="adj2" fmla="val 50000"/>
                  </a:avLst>
                </a:prstGeom>
                <a:noFill/>
                <a:ln w="9525" cap="flat" cmpd="sng">
                  <a:solidFill>
                    <a:srgbClr val="FCE5C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7" name="Google Shape;357;p15"/>
                <p:cNvCxnSpPr>
                  <a:stCxn id="356" idx="1"/>
                  <a:endCxn id="358" idx="0"/>
                </p:cNvCxnSpPr>
                <p:nvPr/>
              </p:nvCxnSpPr>
              <p:spPr>
                <a:xfrm rot="5400000">
                  <a:off x="4140225" y="1973975"/>
                  <a:ext cx="1666800" cy="645300"/>
                </a:xfrm>
                <a:prstGeom prst="bentConnector3">
                  <a:avLst>
                    <a:gd name="adj1" fmla="val 13368"/>
                  </a:avLst>
                </a:prstGeom>
                <a:noFill/>
                <a:ln w="9525" cap="flat" cmpd="sng">
                  <a:solidFill>
                    <a:srgbClr val="FCE5C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358" name="Google Shape;358;p15"/>
                <p:cNvPicPr preferRelativeResize="0"/>
                <p:nvPr/>
              </p:nvPicPr>
              <p:blipFill>
                <a:blip r:embed="rId14">
                  <a:alphaModFix amt="25000"/>
                </a:blip>
                <a:stretch>
                  <a:fillRect/>
                </a:stretch>
              </p:blipFill>
              <p:spPr>
                <a:xfrm>
                  <a:off x="3833425" y="3130173"/>
                  <a:ext cx="1635150" cy="1182339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FCE5CD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lt1">
                      <a:alpha val="50000"/>
                    </a:schemeClr>
                  </a:outerShdw>
                </a:effectLst>
              </p:spPr>
            </p:pic>
          </p:grpSp>
          <p:sp>
            <p:nvSpPr>
              <p:cNvPr id="359" name="Google Shape;359;p15"/>
              <p:cNvSpPr/>
              <p:nvPr/>
            </p:nvSpPr>
            <p:spPr>
              <a:xfrm>
                <a:off x="4610550" y="3870050"/>
                <a:ext cx="781800" cy="3381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Water cooling</a:t>
                </a:r>
                <a:endParaRPr sz="700">
                  <a:solidFill>
                    <a:srgbClr val="CCCCCC"/>
                  </a:solidFill>
                </a:endParaRPr>
              </a:p>
            </p:txBody>
          </p:sp>
        </p:grpSp>
        <p:grpSp>
          <p:nvGrpSpPr>
            <p:cNvPr id="360" name="Google Shape;360;p15"/>
            <p:cNvGrpSpPr/>
            <p:nvPr/>
          </p:nvGrpSpPr>
          <p:grpSpPr>
            <a:xfrm>
              <a:off x="3329075" y="1350425"/>
              <a:ext cx="1684200" cy="1621500"/>
              <a:chOff x="3329075" y="1350425"/>
              <a:chExt cx="1684200" cy="1621500"/>
            </a:xfrm>
          </p:grpSpPr>
          <p:cxnSp>
            <p:nvCxnSpPr>
              <p:cNvPr id="361" name="Google Shape;361;p15"/>
              <p:cNvCxnSpPr>
                <a:endCxn id="362" idx="1"/>
              </p:cNvCxnSpPr>
              <p:nvPr/>
            </p:nvCxnSpPr>
            <p:spPr>
              <a:xfrm rot="10800000">
                <a:off x="4171175" y="1463225"/>
                <a:ext cx="0" cy="1170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2" name="Google Shape;362;p15"/>
              <p:cNvSpPr/>
              <p:nvPr/>
            </p:nvSpPr>
            <p:spPr>
              <a:xfrm rot="5400000">
                <a:off x="4114775" y="564725"/>
                <a:ext cx="112800" cy="1684200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3799925" y="2633825"/>
                <a:ext cx="742500" cy="3381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Clean parts </a:t>
                </a:r>
                <a:r>
                  <a:rPr lang="en" sz="700" b="1">
                    <a:solidFill>
                      <a:srgbClr val="CCCCCC"/>
                    </a:solidFill>
                  </a:rPr>
                  <a:t>in</a:t>
                </a:r>
                <a:endParaRPr sz="700" b="1">
                  <a:solidFill>
                    <a:srgbClr val="CCCCCC"/>
                  </a:solidFill>
                </a:endParaRPr>
              </a:p>
            </p:txBody>
          </p:sp>
        </p:grpSp>
        <p:grpSp>
          <p:nvGrpSpPr>
            <p:cNvPr id="364" name="Google Shape;364;p15"/>
            <p:cNvGrpSpPr/>
            <p:nvPr/>
          </p:nvGrpSpPr>
          <p:grpSpPr>
            <a:xfrm>
              <a:off x="5812350" y="1221211"/>
              <a:ext cx="742500" cy="1750800"/>
              <a:chOff x="6360750" y="1221211"/>
              <a:chExt cx="742500" cy="1750800"/>
            </a:xfrm>
          </p:grpSpPr>
          <p:cxnSp>
            <p:nvCxnSpPr>
              <p:cNvPr id="365" name="Google Shape;365;p15"/>
              <p:cNvCxnSpPr/>
              <p:nvPr/>
            </p:nvCxnSpPr>
            <p:spPr>
              <a:xfrm rot="10800000">
                <a:off x="6732000" y="1221211"/>
                <a:ext cx="0" cy="1358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CE5CD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66" name="Google Shape;366;p15"/>
              <p:cNvSpPr/>
              <p:nvPr/>
            </p:nvSpPr>
            <p:spPr>
              <a:xfrm>
                <a:off x="6360750" y="2579611"/>
                <a:ext cx="742500" cy="3924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rgbClr val="FCE5C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CCCCCC"/>
                    </a:solidFill>
                  </a:rPr>
                  <a:t>In-vacuum cabling </a:t>
                </a:r>
                <a:r>
                  <a:rPr lang="en" sz="700" b="1">
                    <a:solidFill>
                      <a:srgbClr val="CCCCCC"/>
                    </a:solidFill>
                  </a:rPr>
                  <a:t>in</a:t>
                </a:r>
                <a:endParaRPr sz="700" b="1">
                  <a:solidFill>
                    <a:srgbClr val="CCCCCC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293" y="1663224"/>
            <a:ext cx="6318282" cy="34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Overview</a:t>
            </a:r>
            <a:endParaRPr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359999" y="887069"/>
            <a:ext cx="8326800" cy="37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dirty="0"/>
              <a:t>Where are we now?</a:t>
            </a:r>
            <a:endParaRPr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dirty="0"/>
              <a:t>How to build a Beam Splitter Tower </a:t>
            </a:r>
            <a:endParaRPr dirty="0"/>
          </a:p>
          <a:p>
            <a:pPr lvl="1" indent="-323850">
              <a:buSzPts val="1500"/>
              <a:buChar char="•"/>
            </a:pPr>
            <a:r>
              <a:rPr lang="en-US" dirty="0"/>
              <a:t>Details on order</a:t>
            </a:r>
          </a:p>
          <a:p>
            <a:pPr lvl="1" indent="-323850">
              <a:buSzPts val="1500"/>
              <a:buChar char="•"/>
            </a:pPr>
            <a:r>
              <a:rPr lang="en-US" dirty="0"/>
              <a:t>Some tuning details</a:t>
            </a:r>
            <a:endParaRPr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dirty="0"/>
              <a:t>Planning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7508825" y="1665175"/>
            <a:ext cx="1237500" cy="7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8"/>
          <p:cNvGrpSpPr/>
          <p:nvPr/>
        </p:nvGrpSpPr>
        <p:grpSpPr>
          <a:xfrm>
            <a:off x="7716663" y="1624847"/>
            <a:ext cx="821824" cy="1011300"/>
            <a:chOff x="8127575" y="1595475"/>
            <a:chExt cx="821824" cy="1011300"/>
          </a:xfrm>
        </p:grpSpPr>
        <p:pic>
          <p:nvPicPr>
            <p:cNvPr id="64" name="Google Shape;64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27575" y="1607050"/>
              <a:ext cx="821824" cy="5858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65;p8"/>
            <p:cNvCxnSpPr/>
            <p:nvPr/>
          </p:nvCxnSpPr>
          <p:spPr>
            <a:xfrm>
              <a:off x="8127575" y="1595475"/>
              <a:ext cx="0" cy="1011300"/>
            </a:xfrm>
            <a:prstGeom prst="straightConnector1">
              <a:avLst/>
            </a:prstGeom>
            <a:noFill/>
            <a:ln w="38100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6074EF1E-AA08-4C7E-B444-75AA5B509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87" y="2441843"/>
            <a:ext cx="1602949" cy="120221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1AD61F6-DD2B-4F29-8EA0-49E4C9F6D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72" y="3532911"/>
            <a:ext cx="944561" cy="120256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D53DC-D208-4806-ACDE-511BDBB3A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434" y="3849542"/>
            <a:ext cx="1228387" cy="9117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are we now?</a:t>
            </a:r>
            <a:endParaRPr dirty="0"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7E628C-99D7-4DA3-A824-EDFC3A35E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80" y="1040232"/>
            <a:ext cx="8697542" cy="273900"/>
          </a:xfrm>
          <a:prstGeom prst="rect">
            <a:avLst/>
          </a:prstGeom>
        </p:spPr>
      </p:pic>
      <p:sp>
        <p:nvSpPr>
          <p:cNvPr id="47" name="Google Shape;97;p9">
            <a:extLst>
              <a:ext uri="{FF2B5EF4-FFF2-40B4-BE49-F238E27FC236}">
                <a16:creationId xmlns:a16="http://schemas.microsoft.com/office/drawing/2014/main" id="{B19586A3-F53E-4123-86A3-3F2F46ED950C}"/>
              </a:ext>
            </a:extLst>
          </p:cNvPr>
          <p:cNvSpPr txBox="1"/>
          <p:nvPr/>
        </p:nvSpPr>
        <p:spPr>
          <a:xfrm>
            <a:off x="3698963" y="4671675"/>
            <a:ext cx="948859" cy="4308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Calibri"/>
                <a:ea typeface="Calibri"/>
                <a:cs typeface="Calibri"/>
                <a:sym typeface="Calibri"/>
              </a:rPr>
              <a:t>DN300 Gate Valve troubleshooting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63AC1-1314-4DDE-B3C6-1B14177B4D07}"/>
              </a:ext>
            </a:extLst>
          </p:cNvPr>
          <p:cNvCxnSpPr>
            <a:cxnSpLocks/>
          </p:cNvCxnSpPr>
          <p:nvPr/>
        </p:nvCxnSpPr>
        <p:spPr>
          <a:xfrm>
            <a:off x="1698171" y="1358191"/>
            <a:ext cx="0" cy="2688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C755C5-BCA3-4D52-ACFB-A6BF5399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5" y="3968087"/>
            <a:ext cx="1557983" cy="87636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97;p9">
            <a:extLst>
              <a:ext uri="{FF2B5EF4-FFF2-40B4-BE49-F238E27FC236}">
                <a16:creationId xmlns:a16="http://schemas.microsoft.com/office/drawing/2014/main" id="{83BC899C-0B18-47B2-9DD0-8D03E2EAEDBF}"/>
              </a:ext>
            </a:extLst>
          </p:cNvPr>
          <p:cNvSpPr txBox="1"/>
          <p:nvPr/>
        </p:nvSpPr>
        <p:spPr>
          <a:xfrm>
            <a:off x="355376" y="4761260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Calibri"/>
                <a:ea typeface="Calibri"/>
                <a:cs typeface="Calibri"/>
                <a:sym typeface="Calibri"/>
              </a:rPr>
              <a:t>Start of Vacuum Line installation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074161-4343-4DBD-B64C-0BDB13384EA3}"/>
              </a:ext>
            </a:extLst>
          </p:cNvPr>
          <p:cNvCxnSpPr>
            <a:cxnSpLocks/>
          </p:cNvCxnSpPr>
          <p:nvPr/>
        </p:nvCxnSpPr>
        <p:spPr>
          <a:xfrm>
            <a:off x="4078160" y="1358191"/>
            <a:ext cx="0" cy="2491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oogle Shape;91;p9">
            <a:extLst>
              <a:ext uri="{FF2B5EF4-FFF2-40B4-BE49-F238E27FC236}">
                <a16:creationId xmlns:a16="http://schemas.microsoft.com/office/drawing/2014/main" id="{F391D747-5FA0-4F45-A043-37CBF243905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7932" y="3825187"/>
            <a:ext cx="1409138" cy="105687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60" name="Google Shape;97;p9">
            <a:extLst>
              <a:ext uri="{FF2B5EF4-FFF2-40B4-BE49-F238E27FC236}">
                <a16:creationId xmlns:a16="http://schemas.microsoft.com/office/drawing/2014/main" id="{CE21A4D2-152C-4FBD-B88F-3C3FC2E27CF1}"/>
              </a:ext>
            </a:extLst>
          </p:cNvPr>
          <p:cNvSpPr txBox="1"/>
          <p:nvPr/>
        </p:nvSpPr>
        <p:spPr>
          <a:xfrm>
            <a:off x="7268509" y="4790286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Completion of LN2 Infrastructure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97;p9">
            <a:extLst>
              <a:ext uri="{FF2B5EF4-FFF2-40B4-BE49-F238E27FC236}">
                <a16:creationId xmlns:a16="http://schemas.microsoft.com/office/drawing/2014/main" id="{C185E603-D327-4556-A9B2-1851B8702F66}"/>
              </a:ext>
            </a:extLst>
          </p:cNvPr>
          <p:cNvSpPr txBox="1"/>
          <p:nvPr/>
        </p:nvSpPr>
        <p:spPr>
          <a:xfrm>
            <a:off x="5840308" y="4666680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Water-Water chillers installed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296201-A5A0-46F0-9BDC-404D96284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6" t="13184" r="7233"/>
          <a:stretch/>
        </p:blipFill>
        <p:spPr bwMode="auto">
          <a:xfrm>
            <a:off x="1985708" y="3587468"/>
            <a:ext cx="1433727" cy="124533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47B4364-DA8B-41EB-9D1F-26E7486AE7EF}"/>
              </a:ext>
            </a:extLst>
          </p:cNvPr>
          <p:cNvCxnSpPr>
            <a:cxnSpLocks/>
          </p:cNvCxnSpPr>
          <p:nvPr/>
        </p:nvCxnSpPr>
        <p:spPr>
          <a:xfrm>
            <a:off x="2131475" y="1358191"/>
            <a:ext cx="0" cy="2229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Google Shape;97;p9">
            <a:extLst>
              <a:ext uri="{FF2B5EF4-FFF2-40B4-BE49-F238E27FC236}">
                <a16:creationId xmlns:a16="http://schemas.microsoft.com/office/drawing/2014/main" id="{DA2B0DB4-8323-45B6-9DE6-4ECE6C82D44B}"/>
              </a:ext>
            </a:extLst>
          </p:cNvPr>
          <p:cNvSpPr txBox="1"/>
          <p:nvPr/>
        </p:nvSpPr>
        <p:spPr>
          <a:xfrm>
            <a:off x="2128564" y="4755335"/>
            <a:ext cx="1289689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Calibri"/>
                <a:ea typeface="Calibri"/>
                <a:cs typeface="Calibri"/>
                <a:sym typeface="Calibri"/>
              </a:rPr>
              <a:t>LN2 supply tank installed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F21E82-7ECA-4FE3-9EC8-CAD368DFC7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39379" y="2375536"/>
            <a:ext cx="1056406" cy="1258344"/>
          </a:xfrm>
          <a:prstGeom prst="rect">
            <a:avLst/>
          </a:pr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DB846F1-1F17-4BA9-8AC3-A7F7EDFA8C2F}"/>
              </a:ext>
            </a:extLst>
          </p:cNvPr>
          <p:cNvCxnSpPr>
            <a:cxnSpLocks/>
          </p:cNvCxnSpPr>
          <p:nvPr/>
        </p:nvCxnSpPr>
        <p:spPr>
          <a:xfrm>
            <a:off x="1073001" y="1358191"/>
            <a:ext cx="0" cy="1125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Google Shape;97;p9">
            <a:extLst>
              <a:ext uri="{FF2B5EF4-FFF2-40B4-BE49-F238E27FC236}">
                <a16:creationId xmlns:a16="http://schemas.microsoft.com/office/drawing/2014/main" id="{FB7D1E3E-68DF-418D-9936-632B6B3F9089}"/>
              </a:ext>
            </a:extLst>
          </p:cNvPr>
          <p:cNvSpPr txBox="1"/>
          <p:nvPr/>
        </p:nvSpPr>
        <p:spPr>
          <a:xfrm>
            <a:off x="430176" y="3457042"/>
            <a:ext cx="1289689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Calibri"/>
                <a:ea typeface="Calibri"/>
                <a:cs typeface="Calibri"/>
                <a:sym typeface="Calibri"/>
              </a:rPr>
              <a:t>Drilling feedthroughs 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83F3EE-1FCA-4E01-AFC1-8946859D22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9779" y="2379152"/>
            <a:ext cx="2002042" cy="93544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46AD17-4B1E-44BD-A921-064D41EA0DCC}"/>
              </a:ext>
            </a:extLst>
          </p:cNvPr>
          <p:cNvCxnSpPr>
            <a:cxnSpLocks/>
          </p:cNvCxnSpPr>
          <p:nvPr/>
        </p:nvCxnSpPr>
        <p:spPr>
          <a:xfrm>
            <a:off x="6486824" y="1358191"/>
            <a:ext cx="0" cy="2203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B687F9D-262B-4266-9BB1-C66D2F20FEBA}"/>
              </a:ext>
            </a:extLst>
          </p:cNvPr>
          <p:cNvCxnSpPr>
            <a:cxnSpLocks/>
          </p:cNvCxnSpPr>
          <p:nvPr/>
        </p:nvCxnSpPr>
        <p:spPr>
          <a:xfrm>
            <a:off x="5606682" y="1358191"/>
            <a:ext cx="0" cy="1047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Google Shape;97;p9">
            <a:extLst>
              <a:ext uri="{FF2B5EF4-FFF2-40B4-BE49-F238E27FC236}">
                <a16:creationId xmlns:a16="http://schemas.microsoft.com/office/drawing/2014/main" id="{DF7C971B-2B56-41B5-9C6D-FB0E2EBEBCFD}"/>
              </a:ext>
            </a:extLst>
          </p:cNvPr>
          <p:cNvSpPr txBox="1"/>
          <p:nvPr/>
        </p:nvSpPr>
        <p:spPr>
          <a:xfrm>
            <a:off x="5238098" y="3225819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Vacuum Manifold installed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B07929-321E-4909-A2CC-402B629132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6823" y="2179735"/>
            <a:ext cx="963884" cy="137303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0" name="Google Shape;97;p9">
            <a:extLst>
              <a:ext uri="{FF2B5EF4-FFF2-40B4-BE49-F238E27FC236}">
                <a16:creationId xmlns:a16="http://schemas.microsoft.com/office/drawing/2014/main" id="{6E86766A-1565-4122-9667-2DB130C3B80B}"/>
              </a:ext>
            </a:extLst>
          </p:cNvPr>
          <p:cNvSpPr txBox="1"/>
          <p:nvPr/>
        </p:nvSpPr>
        <p:spPr>
          <a:xfrm>
            <a:off x="4206912" y="3461840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HRTS Assembly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0D43093-DAD9-4486-AFDE-CAAB1BCDC5F6}"/>
              </a:ext>
            </a:extLst>
          </p:cNvPr>
          <p:cNvCxnSpPr>
            <a:cxnSpLocks/>
          </p:cNvCxnSpPr>
          <p:nvPr/>
        </p:nvCxnSpPr>
        <p:spPr>
          <a:xfrm>
            <a:off x="4864330" y="1358191"/>
            <a:ext cx="0" cy="821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156C8D1-B2EB-4326-8F71-5BFD681744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4187" y="1476282"/>
            <a:ext cx="1949205" cy="76877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1FB9532-6D6D-4049-8C56-902189D7194E}"/>
              </a:ext>
            </a:extLst>
          </p:cNvPr>
          <p:cNvCxnSpPr>
            <a:cxnSpLocks/>
          </p:cNvCxnSpPr>
          <p:nvPr/>
        </p:nvCxnSpPr>
        <p:spPr>
          <a:xfrm>
            <a:off x="7856831" y="1358191"/>
            <a:ext cx="0" cy="2457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ADA28E5-6F82-4D0A-A7DE-B74D1F2DFE2D}"/>
              </a:ext>
            </a:extLst>
          </p:cNvPr>
          <p:cNvCxnSpPr>
            <a:cxnSpLocks/>
            <a:endCxn id="122" idx="0"/>
          </p:cNvCxnSpPr>
          <p:nvPr/>
        </p:nvCxnSpPr>
        <p:spPr>
          <a:xfrm>
            <a:off x="8108790" y="1358191"/>
            <a:ext cx="0" cy="118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Google Shape;97;p9">
            <a:extLst>
              <a:ext uri="{FF2B5EF4-FFF2-40B4-BE49-F238E27FC236}">
                <a16:creationId xmlns:a16="http://schemas.microsoft.com/office/drawing/2014/main" id="{19F84C5D-03C7-47A7-91E1-B964542F7C38}"/>
              </a:ext>
            </a:extLst>
          </p:cNvPr>
          <p:cNvSpPr txBox="1"/>
          <p:nvPr/>
        </p:nvSpPr>
        <p:spPr>
          <a:xfrm>
            <a:off x="7459724" y="2156216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800" baseline="30000" dirty="0"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 of 6 Bench GAS filters tuned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B4CEAF08-6D25-4D43-BCB6-AEC7C3D4CFE4}"/>
              </a:ext>
            </a:extLst>
          </p:cNvPr>
          <p:cNvCxnSpPr>
            <a:cxnSpLocks/>
          </p:cNvCxnSpPr>
          <p:nvPr/>
        </p:nvCxnSpPr>
        <p:spPr>
          <a:xfrm>
            <a:off x="7487248" y="1358191"/>
            <a:ext cx="0" cy="1083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Google Shape;97;p9">
            <a:extLst>
              <a:ext uri="{FF2B5EF4-FFF2-40B4-BE49-F238E27FC236}">
                <a16:creationId xmlns:a16="http://schemas.microsoft.com/office/drawing/2014/main" id="{204A0494-EE9A-4EE1-885E-20A898300612}"/>
              </a:ext>
            </a:extLst>
          </p:cNvPr>
          <p:cNvSpPr txBox="1"/>
          <p:nvPr/>
        </p:nvSpPr>
        <p:spPr>
          <a:xfrm>
            <a:off x="7524584" y="3552252"/>
            <a:ext cx="1684276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6 Towers interconnected!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7211C64-E87E-4D26-86EA-D027997482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2044" y="1891067"/>
            <a:ext cx="1466961" cy="1303713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CAC750E7-AC10-4432-B4EA-3A1AD302B15F}"/>
              </a:ext>
            </a:extLst>
          </p:cNvPr>
          <p:cNvCxnSpPr>
            <a:cxnSpLocks/>
          </p:cNvCxnSpPr>
          <p:nvPr/>
        </p:nvCxnSpPr>
        <p:spPr>
          <a:xfrm>
            <a:off x="2939901" y="1358191"/>
            <a:ext cx="0" cy="56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Google Shape;97;p9">
            <a:extLst>
              <a:ext uri="{FF2B5EF4-FFF2-40B4-BE49-F238E27FC236}">
                <a16:creationId xmlns:a16="http://schemas.microsoft.com/office/drawing/2014/main" id="{5C575F8B-97C8-496C-8DF1-1E264CBD2B1F}"/>
              </a:ext>
            </a:extLst>
          </p:cNvPr>
          <p:cNvSpPr txBox="1"/>
          <p:nvPr/>
        </p:nvSpPr>
        <p:spPr>
          <a:xfrm>
            <a:off x="2444683" y="3120863"/>
            <a:ext cx="1423068" cy="3077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Calibri"/>
                <a:ea typeface="Calibri"/>
                <a:cs typeface="Calibri"/>
                <a:sym typeface="Calibri"/>
              </a:rPr>
              <a:t>LN2 Tub production started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are we now?</a:t>
            </a:r>
            <a:endParaRPr dirty="0"/>
          </a:p>
        </p:txBody>
      </p:sp>
      <p:sp>
        <p:nvSpPr>
          <p:cNvPr id="118" name="Google Shape;118;p10"/>
          <p:cNvSpPr txBox="1">
            <a:spLocks noGrp="1"/>
          </p:cNvSpPr>
          <p:nvPr>
            <p:ph type="body" idx="1"/>
          </p:nvPr>
        </p:nvSpPr>
        <p:spPr>
          <a:xfrm>
            <a:off x="359999" y="887069"/>
            <a:ext cx="4289545" cy="37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US" dirty="0"/>
              <a:t>Almost all parts are delivered and cleaned!</a:t>
            </a:r>
          </a:p>
          <a:p>
            <a:pPr lvl="1" indent="-323850">
              <a:buSzPts val="1500"/>
              <a:buChar char="❖"/>
            </a:pPr>
            <a:r>
              <a:rPr lang="en-US" dirty="0"/>
              <a:t>Pre-Isolation Stage parts being cleaned</a:t>
            </a:r>
          </a:p>
          <a:p>
            <a:pPr lvl="1" indent="-323850">
              <a:buSzPts val="1500"/>
              <a:buChar char="❖"/>
            </a:pPr>
            <a:r>
              <a:rPr lang="en-US" dirty="0"/>
              <a:t>More orders ongoing, such as water cooling pipes, cables, etc.</a:t>
            </a:r>
            <a:endParaRPr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US" dirty="0"/>
              <a:t>First few stepper motor assemblies put together</a:t>
            </a:r>
          </a:p>
          <a:p>
            <a:pPr>
              <a:buFont typeface="Arial"/>
              <a:buChar char="❖"/>
            </a:pPr>
            <a:r>
              <a:rPr lang="en-US" dirty="0"/>
              <a:t>Anchor holes for various components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❖"/>
            </a:pPr>
            <a:r>
              <a:rPr lang="en-US" dirty="0"/>
              <a:t>Successful evacuation with roughing lines</a:t>
            </a:r>
          </a:p>
        </p:txBody>
      </p:sp>
      <p:sp>
        <p:nvSpPr>
          <p:cNvPr id="119" name="Google Shape;119;p10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0FC537-1606-440B-8DC0-844AD96D8D71}"/>
              </a:ext>
            </a:extLst>
          </p:cNvPr>
          <p:cNvGrpSpPr/>
          <p:nvPr/>
        </p:nvGrpSpPr>
        <p:grpSpPr>
          <a:xfrm rot="21320035">
            <a:off x="4663507" y="145993"/>
            <a:ext cx="4404988" cy="2429224"/>
            <a:chOff x="4629150" y="130800"/>
            <a:chExt cx="4404988" cy="2429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CA3787-C20A-4DCC-976F-18AE4A2C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9150" y="130800"/>
              <a:ext cx="4404988" cy="2366859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CDE1B9-8F0B-4FC8-BFA3-03B989AB1833}"/>
                </a:ext>
              </a:extLst>
            </p:cNvPr>
            <p:cNvSpPr/>
            <p:nvPr/>
          </p:nvSpPr>
          <p:spPr>
            <a:xfrm>
              <a:off x="5715000" y="130800"/>
              <a:ext cx="393700" cy="2429224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E0AC537-CBC1-45D0-B7D1-BCF914AD5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9941">
            <a:off x="4834733" y="707282"/>
            <a:ext cx="4057458" cy="247614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865673-8D6A-49A6-B380-1B4244F653CF}"/>
              </a:ext>
            </a:extLst>
          </p:cNvPr>
          <p:cNvGrpSpPr/>
          <p:nvPr/>
        </p:nvGrpSpPr>
        <p:grpSpPr>
          <a:xfrm>
            <a:off x="502309" y="2874838"/>
            <a:ext cx="3185272" cy="2042283"/>
            <a:chOff x="502308" y="2625422"/>
            <a:chExt cx="3574279" cy="2291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529CAA-ED8C-4724-98D3-E2D008081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30" t="5758" r="14088" b="21816"/>
            <a:stretch/>
          </p:blipFill>
          <p:spPr>
            <a:xfrm>
              <a:off x="718335" y="2625422"/>
              <a:ext cx="3358252" cy="22917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3D1783A-B58A-4BD5-BC6C-E87A76C13BCF}"/>
                </a:ext>
              </a:extLst>
            </p:cNvPr>
            <p:cNvSpPr/>
            <p:nvPr/>
          </p:nvSpPr>
          <p:spPr>
            <a:xfrm rot="18900000">
              <a:off x="502308" y="3786187"/>
              <a:ext cx="1903142" cy="80188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A5281C8-668C-4F99-A86B-6CEA8DE9F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537" y="988844"/>
            <a:ext cx="4150007" cy="353984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C56443F-5D30-4BFA-800A-A6CB9EE38B5F}"/>
              </a:ext>
            </a:extLst>
          </p:cNvPr>
          <p:cNvGrpSpPr/>
          <p:nvPr/>
        </p:nvGrpSpPr>
        <p:grpSpPr>
          <a:xfrm rot="716420">
            <a:off x="4526562" y="1574092"/>
            <a:ext cx="4414375" cy="3220947"/>
            <a:chOff x="4666076" y="1813168"/>
            <a:chExt cx="3981876" cy="2905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B48535-3BF2-43C9-ABE4-A89A2818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43316">
              <a:off x="4666076" y="1884595"/>
              <a:ext cx="3981876" cy="2833947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1C896F-611B-4DC2-91E0-CC8654FA921C}"/>
                </a:ext>
              </a:extLst>
            </p:cNvPr>
            <p:cNvCxnSpPr/>
            <p:nvPr/>
          </p:nvCxnSpPr>
          <p:spPr>
            <a:xfrm>
              <a:off x="5241073" y="3791415"/>
              <a:ext cx="260195" cy="74341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336106-81CA-4154-8EDF-A0FBD511AE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6409" y="2662029"/>
              <a:ext cx="237744" cy="12037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44017B-C03D-435D-845A-D6F0711DB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6399" y="2358604"/>
              <a:ext cx="2596312" cy="329601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201EA2-8D65-4187-8F8E-D72DF1C68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8604" y="1813168"/>
              <a:ext cx="140272" cy="66830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9DA526-3A68-44AA-8EAB-5343235536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5265" y="2344022"/>
              <a:ext cx="118872" cy="12037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8AD3BF-92B4-4989-BD5F-681D103E8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3791" y="3428646"/>
              <a:ext cx="175811" cy="11910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C9B70E6-2568-42C4-A2B6-13A57F78075D}"/>
              </a:ext>
            </a:extLst>
          </p:cNvPr>
          <p:cNvSpPr/>
          <p:nvPr/>
        </p:nvSpPr>
        <p:spPr>
          <a:xfrm>
            <a:off x="470977" y="952867"/>
            <a:ext cx="896145" cy="279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1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359999" y="887069"/>
            <a:ext cx="8326800" cy="37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7" name="Google Shape;127;p11"/>
          <p:cNvGrpSpPr/>
          <p:nvPr/>
        </p:nvGrpSpPr>
        <p:grpSpPr>
          <a:xfrm>
            <a:off x="2474725" y="2819187"/>
            <a:ext cx="1699363" cy="1949813"/>
            <a:chOff x="2474725" y="2819188"/>
            <a:chExt cx="1699363" cy="1949813"/>
          </a:xfrm>
        </p:grpSpPr>
        <p:grpSp>
          <p:nvGrpSpPr>
            <p:cNvPr id="128" name="Google Shape;128;p11"/>
            <p:cNvGrpSpPr/>
            <p:nvPr/>
          </p:nvGrpSpPr>
          <p:grpSpPr>
            <a:xfrm>
              <a:off x="2474725" y="2819187"/>
              <a:ext cx="1699363" cy="1949813"/>
              <a:chOff x="2474725" y="2819188"/>
              <a:chExt cx="1699363" cy="1949813"/>
            </a:xfrm>
          </p:grpSpPr>
          <p:pic>
            <p:nvPicPr>
              <p:cNvPr id="129" name="Google Shape;129;p1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74725" y="3417850"/>
                <a:ext cx="1494426" cy="1351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0" name="Google Shape;130;p11"/>
              <p:cNvSpPr txBox="1"/>
              <p:nvPr/>
            </p:nvSpPr>
            <p:spPr>
              <a:xfrm>
                <a:off x="2519888" y="2819188"/>
                <a:ext cx="16542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Calibri"/>
                    <a:ea typeface="Calibri"/>
                    <a:cs typeface="Calibri"/>
                    <a:sym typeface="Calibri"/>
                  </a:rPr>
                  <a:t>Dummy IP feet and baseplate for installation</a:t>
                </a:r>
                <a:endParaRPr sz="1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31" name="Google Shape;131;p11"/>
            <p:cNvCxnSpPr/>
            <p:nvPr/>
          </p:nvCxnSpPr>
          <p:spPr>
            <a:xfrm flipH="1">
              <a:off x="3377275" y="3364325"/>
              <a:ext cx="247500" cy="724500"/>
            </a:xfrm>
            <a:prstGeom prst="straightConnector1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32" name="Google Shape;13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500" y="1442525"/>
            <a:ext cx="2313923" cy="33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300" y="3417850"/>
            <a:ext cx="1494426" cy="13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1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build your own Beam Splitter tower</a:t>
            </a:r>
            <a:endParaRPr dirty="0"/>
          </a:p>
        </p:txBody>
      </p:sp>
      <p:sp>
        <p:nvSpPr>
          <p:cNvPr id="135" name="Google Shape;135;p11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36" name="Google Shape;136;p11"/>
          <p:cNvPicPr preferRelativeResize="0"/>
          <p:nvPr/>
        </p:nvPicPr>
        <p:blipFill rotWithShape="1">
          <a:blip r:embed="rId5">
            <a:alphaModFix/>
          </a:blip>
          <a:srcRect l="15246" t="-690" r="11595" b="689"/>
          <a:stretch/>
        </p:blipFill>
        <p:spPr>
          <a:xfrm>
            <a:off x="2489800" y="1387025"/>
            <a:ext cx="1464276" cy="3293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1"/>
          <p:cNvCxnSpPr/>
          <p:nvPr/>
        </p:nvCxnSpPr>
        <p:spPr>
          <a:xfrm>
            <a:off x="4073775" y="756350"/>
            <a:ext cx="0" cy="41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8" name="Google Shape;13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9521" y="1447000"/>
            <a:ext cx="2245055" cy="332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34217" y="1447000"/>
            <a:ext cx="2200358" cy="33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 rotWithShape="1">
          <a:blip r:embed="rId8">
            <a:alphaModFix/>
          </a:blip>
          <a:srcRect r="1380" b="1205"/>
          <a:stretch/>
        </p:blipFill>
        <p:spPr>
          <a:xfrm>
            <a:off x="124525" y="1703950"/>
            <a:ext cx="2126924" cy="30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9">
            <a:alphaModFix/>
          </a:blip>
          <a:srcRect t="1293"/>
          <a:stretch/>
        </p:blipFill>
        <p:spPr>
          <a:xfrm>
            <a:off x="202563" y="1703950"/>
            <a:ext cx="2156725" cy="31193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/>
          <p:nvPr/>
        </p:nvSpPr>
        <p:spPr>
          <a:xfrm>
            <a:off x="832413" y="1933550"/>
            <a:ext cx="161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Dismantle vacuum tower up to bottom vessel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11"/>
          <p:cNvGrpSpPr/>
          <p:nvPr/>
        </p:nvGrpSpPr>
        <p:grpSpPr>
          <a:xfrm>
            <a:off x="615350" y="840875"/>
            <a:ext cx="2638500" cy="1915173"/>
            <a:chOff x="615350" y="840875"/>
            <a:chExt cx="2638500" cy="1915173"/>
          </a:xfrm>
        </p:grpSpPr>
        <p:sp>
          <p:nvSpPr>
            <p:cNvPr id="144" name="Google Shape;144;p11"/>
            <p:cNvSpPr/>
            <p:nvPr/>
          </p:nvSpPr>
          <p:spPr>
            <a:xfrm rot="4500675">
              <a:off x="1976171" y="2165989"/>
              <a:ext cx="328269" cy="685718"/>
            </a:xfrm>
            <a:prstGeom prst="curvedRightArrow">
              <a:avLst>
                <a:gd name="adj1" fmla="val 15255"/>
                <a:gd name="adj2" fmla="val 36365"/>
                <a:gd name="adj3" fmla="val 2195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 txBox="1"/>
            <p:nvPr/>
          </p:nvSpPr>
          <p:spPr>
            <a:xfrm rot="-898981">
              <a:off x="673162" y="1755442"/>
              <a:ext cx="1867076" cy="69255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Calibri"/>
                  <a:ea typeface="Calibri"/>
                  <a:cs typeface="Calibri"/>
                  <a:sym typeface="Calibri"/>
                </a:rPr>
                <a:t>Hoist the whole internal mechanics assembly into the open vessel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" name="Google Shape;146;p11"/>
            <p:cNvPicPr preferRelativeResize="0"/>
            <p:nvPr/>
          </p:nvPicPr>
          <p:blipFill rotWithShape="1">
            <a:blip r:embed="rId10">
              <a:alphaModFix/>
            </a:blip>
            <a:srcRect t="22396"/>
            <a:stretch/>
          </p:blipFill>
          <p:spPr>
            <a:xfrm>
              <a:off x="2649825" y="840875"/>
              <a:ext cx="604025" cy="6306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11"/>
          <p:cNvSpPr txBox="1"/>
          <p:nvPr/>
        </p:nvSpPr>
        <p:spPr>
          <a:xfrm>
            <a:off x="2514600" y="1000800"/>
            <a:ext cx="160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Build internal mechanics on dummy IP feet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6433800" y="1307100"/>
            <a:ext cx="217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Close tower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83E710A-F07C-425F-8FB0-63AC679F1E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199" y="1392343"/>
            <a:ext cx="5004397" cy="33688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AB3A1213-6797-41BC-8AFA-820787B48E2C}"/>
              </a:ext>
            </a:extLst>
          </p:cNvPr>
          <p:cNvSpPr/>
          <p:nvPr/>
        </p:nvSpPr>
        <p:spPr>
          <a:xfrm rot="15155882">
            <a:off x="4949079" y="2442350"/>
            <a:ext cx="137367" cy="281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35043652-5047-4E5C-930A-0F5963AD9336}"/>
              </a:ext>
            </a:extLst>
          </p:cNvPr>
          <p:cNvSpPr/>
          <p:nvPr/>
        </p:nvSpPr>
        <p:spPr>
          <a:xfrm rot="4293880">
            <a:off x="8122757" y="2720607"/>
            <a:ext cx="118711" cy="242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C7ADED8-9000-47FF-84D0-D66CD4C248B0}"/>
              </a:ext>
            </a:extLst>
          </p:cNvPr>
          <p:cNvSpPr/>
          <p:nvPr/>
        </p:nvSpPr>
        <p:spPr>
          <a:xfrm>
            <a:off x="5803243" y="1534185"/>
            <a:ext cx="264505" cy="2645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713567-46B0-4D47-A179-B857AFFE6993}"/>
              </a:ext>
            </a:extLst>
          </p:cNvPr>
          <p:cNvCxnSpPr>
            <a:cxnSpLocks/>
          </p:cNvCxnSpPr>
          <p:nvPr/>
        </p:nvCxnSpPr>
        <p:spPr>
          <a:xfrm flipH="1" flipV="1">
            <a:off x="5088277" y="2190139"/>
            <a:ext cx="238884" cy="243612"/>
          </a:xfrm>
          <a:prstGeom prst="straightConnector1">
            <a:avLst/>
          </a:prstGeom>
          <a:ln w="12700">
            <a:solidFill>
              <a:srgbClr val="F73BD3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2A6B39-25D7-496E-A29B-FA2E5D0898DD}"/>
              </a:ext>
            </a:extLst>
          </p:cNvPr>
          <p:cNvCxnSpPr>
            <a:cxnSpLocks/>
          </p:cNvCxnSpPr>
          <p:nvPr/>
        </p:nvCxnSpPr>
        <p:spPr>
          <a:xfrm flipV="1">
            <a:off x="5123284" y="1661677"/>
            <a:ext cx="501954" cy="501951"/>
          </a:xfrm>
          <a:prstGeom prst="straightConnector1">
            <a:avLst/>
          </a:prstGeom>
          <a:ln w="12700">
            <a:solidFill>
              <a:srgbClr val="F73BD3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E89E8C-6F56-4DAD-954A-EF5BF2B4832A}"/>
              </a:ext>
            </a:extLst>
          </p:cNvPr>
          <p:cNvCxnSpPr>
            <a:cxnSpLocks/>
          </p:cNvCxnSpPr>
          <p:nvPr/>
        </p:nvCxnSpPr>
        <p:spPr>
          <a:xfrm>
            <a:off x="5630586" y="1661675"/>
            <a:ext cx="309671" cy="0"/>
          </a:xfrm>
          <a:prstGeom prst="straightConnector1">
            <a:avLst/>
          </a:prstGeom>
          <a:ln w="12700">
            <a:solidFill>
              <a:srgbClr val="F73BD3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C5FFEF2-A87F-44F2-B630-B9AAB1276035}"/>
              </a:ext>
            </a:extLst>
          </p:cNvPr>
          <p:cNvSpPr txBox="1"/>
          <p:nvPr/>
        </p:nvSpPr>
        <p:spPr>
          <a:xfrm rot="18900000">
            <a:off x="4828694" y="1645491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BS Path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65E4C3-1376-421B-A871-D65C98853555}"/>
              </a:ext>
            </a:extLst>
          </p:cNvPr>
          <p:cNvCxnSpPr>
            <a:cxnSpLocks/>
          </p:cNvCxnSpPr>
          <p:nvPr/>
        </p:nvCxnSpPr>
        <p:spPr>
          <a:xfrm>
            <a:off x="5940257" y="1668990"/>
            <a:ext cx="568917" cy="568917"/>
          </a:xfrm>
          <a:prstGeom prst="straightConnector1">
            <a:avLst/>
          </a:prstGeom>
          <a:ln w="12700">
            <a:solidFill>
              <a:srgbClr val="F73BD3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A214BF5-3B04-436A-A9CA-E558703C7AB9}"/>
              </a:ext>
            </a:extLst>
          </p:cNvPr>
          <p:cNvSpPr/>
          <p:nvPr/>
        </p:nvSpPr>
        <p:spPr>
          <a:xfrm>
            <a:off x="470977" y="952800"/>
            <a:ext cx="881070" cy="279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2FE322F-8729-4A85-ADF6-A8FD09CA75B9}"/>
              </a:ext>
            </a:extLst>
          </p:cNvPr>
          <p:cNvSpPr/>
          <p:nvPr/>
        </p:nvSpPr>
        <p:spPr>
          <a:xfrm>
            <a:off x="478514" y="952800"/>
            <a:ext cx="881070" cy="279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664B7B-B3CB-43B6-A4A3-FDD9BF53866E}"/>
              </a:ext>
            </a:extLst>
          </p:cNvPr>
          <p:cNvSpPr/>
          <p:nvPr/>
        </p:nvSpPr>
        <p:spPr>
          <a:xfrm>
            <a:off x="475762" y="952800"/>
            <a:ext cx="881070" cy="279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00AAB7-7EAA-4B08-AFEA-8F019E462B0F}"/>
              </a:ext>
            </a:extLst>
          </p:cNvPr>
          <p:cNvSpPr/>
          <p:nvPr/>
        </p:nvSpPr>
        <p:spPr>
          <a:xfrm>
            <a:off x="4326649" y="952800"/>
            <a:ext cx="881070" cy="279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5</a:t>
            </a:r>
          </a:p>
        </p:txBody>
      </p:sp>
    </p:spTree>
    <p:extLst>
      <p:ext uri="{BB962C8B-B14F-4D97-AF65-F5344CB8AC3E}">
        <p14:creationId xmlns:p14="http://schemas.microsoft.com/office/powerpoint/2010/main" val="7862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39" grpId="0"/>
      <p:bldP spid="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359999" y="887069"/>
            <a:ext cx="8326800" cy="37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1"/>
          <p:cNvGrpSpPr/>
          <p:nvPr/>
        </p:nvGrpSpPr>
        <p:grpSpPr>
          <a:xfrm>
            <a:off x="2474725" y="2819187"/>
            <a:ext cx="1699363" cy="1949813"/>
            <a:chOff x="2474725" y="2819188"/>
            <a:chExt cx="1699363" cy="1949813"/>
          </a:xfrm>
        </p:grpSpPr>
        <p:grpSp>
          <p:nvGrpSpPr>
            <p:cNvPr id="128" name="Google Shape;128;p11"/>
            <p:cNvGrpSpPr/>
            <p:nvPr/>
          </p:nvGrpSpPr>
          <p:grpSpPr>
            <a:xfrm>
              <a:off x="2474725" y="2819187"/>
              <a:ext cx="1699363" cy="1949813"/>
              <a:chOff x="2474725" y="2819188"/>
              <a:chExt cx="1699363" cy="1949813"/>
            </a:xfrm>
          </p:grpSpPr>
          <p:pic>
            <p:nvPicPr>
              <p:cNvPr id="129" name="Google Shape;129;p1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74725" y="3417850"/>
                <a:ext cx="1494426" cy="1351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0" name="Google Shape;130;p11"/>
              <p:cNvSpPr txBox="1"/>
              <p:nvPr/>
            </p:nvSpPr>
            <p:spPr>
              <a:xfrm>
                <a:off x="2519888" y="2819188"/>
                <a:ext cx="16542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Calibri"/>
                    <a:ea typeface="Calibri"/>
                    <a:cs typeface="Calibri"/>
                    <a:sym typeface="Calibri"/>
                  </a:rPr>
                  <a:t>Dummy IP feet and baseplate for installation</a:t>
                </a:r>
                <a:endParaRPr sz="1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31" name="Google Shape;131;p11"/>
            <p:cNvCxnSpPr/>
            <p:nvPr/>
          </p:nvCxnSpPr>
          <p:spPr>
            <a:xfrm flipH="1">
              <a:off x="3377275" y="3364325"/>
              <a:ext cx="247500" cy="724500"/>
            </a:xfrm>
            <a:prstGeom prst="straightConnector1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32" name="Google Shape;13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500" y="1442525"/>
            <a:ext cx="2313923" cy="33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300" y="3417850"/>
            <a:ext cx="1494426" cy="13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1"/>
          <p:cNvSpPr txBox="1">
            <a:spLocks noGrp="1"/>
          </p:cNvSpPr>
          <p:nvPr>
            <p:ph type="title"/>
          </p:nvPr>
        </p:nvSpPr>
        <p:spPr>
          <a:xfrm>
            <a:off x="1213950" y="310700"/>
            <a:ext cx="7472700" cy="41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build your own Beam Splitter tower</a:t>
            </a:r>
            <a:endParaRPr dirty="0"/>
          </a:p>
        </p:txBody>
      </p:sp>
      <p:sp>
        <p:nvSpPr>
          <p:cNvPr id="135" name="Google Shape;135;p11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36" name="Google Shape;136;p11"/>
          <p:cNvPicPr preferRelativeResize="0"/>
          <p:nvPr/>
        </p:nvPicPr>
        <p:blipFill rotWithShape="1">
          <a:blip r:embed="rId5">
            <a:alphaModFix/>
          </a:blip>
          <a:srcRect l="15246" t="-690" r="11595" b="689"/>
          <a:stretch/>
        </p:blipFill>
        <p:spPr>
          <a:xfrm>
            <a:off x="2489800" y="1387025"/>
            <a:ext cx="1464276" cy="3293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1"/>
          <p:cNvCxnSpPr/>
          <p:nvPr/>
        </p:nvCxnSpPr>
        <p:spPr>
          <a:xfrm>
            <a:off x="4073775" y="756350"/>
            <a:ext cx="0" cy="41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8" name="Google Shape;13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9521" y="1447000"/>
            <a:ext cx="2245055" cy="332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34217" y="1447000"/>
            <a:ext cx="2200358" cy="33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 rotWithShape="1">
          <a:blip r:embed="rId8">
            <a:alphaModFix/>
          </a:blip>
          <a:srcRect r="1380" b="1205"/>
          <a:stretch/>
        </p:blipFill>
        <p:spPr>
          <a:xfrm>
            <a:off x="124525" y="1703950"/>
            <a:ext cx="2126924" cy="30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9">
            <a:alphaModFix/>
          </a:blip>
          <a:srcRect t="1293"/>
          <a:stretch/>
        </p:blipFill>
        <p:spPr>
          <a:xfrm>
            <a:off x="202563" y="1703950"/>
            <a:ext cx="2156725" cy="31193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/>
          <p:nvPr/>
        </p:nvSpPr>
        <p:spPr>
          <a:xfrm>
            <a:off x="832413" y="1933550"/>
            <a:ext cx="161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Dismantle vacuum tower up to bottom vessel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11"/>
          <p:cNvGrpSpPr/>
          <p:nvPr/>
        </p:nvGrpSpPr>
        <p:grpSpPr>
          <a:xfrm>
            <a:off x="615350" y="840875"/>
            <a:ext cx="2638500" cy="1915173"/>
            <a:chOff x="615350" y="840875"/>
            <a:chExt cx="2638500" cy="1915173"/>
          </a:xfrm>
        </p:grpSpPr>
        <p:sp>
          <p:nvSpPr>
            <p:cNvPr id="144" name="Google Shape;144;p11"/>
            <p:cNvSpPr/>
            <p:nvPr/>
          </p:nvSpPr>
          <p:spPr>
            <a:xfrm rot="4500675">
              <a:off x="1976171" y="2165989"/>
              <a:ext cx="328269" cy="685718"/>
            </a:xfrm>
            <a:prstGeom prst="curvedRightArrow">
              <a:avLst>
                <a:gd name="adj1" fmla="val 15255"/>
                <a:gd name="adj2" fmla="val 36365"/>
                <a:gd name="adj3" fmla="val 2195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 txBox="1"/>
            <p:nvPr/>
          </p:nvSpPr>
          <p:spPr>
            <a:xfrm rot="-898981">
              <a:off x="673162" y="1755442"/>
              <a:ext cx="1867076" cy="69255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Calibri"/>
                  <a:ea typeface="Calibri"/>
                  <a:cs typeface="Calibri"/>
                  <a:sym typeface="Calibri"/>
                </a:rPr>
                <a:t>Hoist the whole internal mechanics assembly into the open vessel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" name="Google Shape;146;p11"/>
            <p:cNvPicPr preferRelativeResize="0"/>
            <p:nvPr/>
          </p:nvPicPr>
          <p:blipFill rotWithShape="1">
            <a:blip r:embed="rId10">
              <a:alphaModFix/>
            </a:blip>
            <a:srcRect t="22396"/>
            <a:stretch/>
          </p:blipFill>
          <p:spPr>
            <a:xfrm>
              <a:off x="2649825" y="840875"/>
              <a:ext cx="604025" cy="6306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11"/>
          <p:cNvSpPr txBox="1"/>
          <p:nvPr/>
        </p:nvSpPr>
        <p:spPr>
          <a:xfrm>
            <a:off x="2514600" y="1000800"/>
            <a:ext cx="160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Build internal mechanics on dummy IP feet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32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0375A-3D56-48B0-ACC7-7A876F069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" name="Google Shape;136;p11">
            <a:extLst>
              <a:ext uri="{FF2B5EF4-FFF2-40B4-BE49-F238E27FC236}">
                <a16:creationId xmlns:a16="http://schemas.microsoft.com/office/drawing/2014/main" id="{92278D7C-72D6-40F9-BFAE-161347B441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246" t="-690" r="11595" b="689"/>
          <a:stretch/>
        </p:blipFill>
        <p:spPr>
          <a:xfrm>
            <a:off x="4241137" y="596347"/>
            <a:ext cx="1963254" cy="441635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Arrow: Right 81">
            <a:extLst>
              <a:ext uri="{FF2B5EF4-FFF2-40B4-BE49-F238E27FC236}">
                <a16:creationId xmlns:a16="http://schemas.microsoft.com/office/drawing/2014/main" id="{BC5E46D4-17D6-45D3-911C-CB0E4317C9A2}"/>
              </a:ext>
            </a:extLst>
          </p:cNvPr>
          <p:cNvSpPr/>
          <p:nvPr/>
        </p:nvSpPr>
        <p:spPr>
          <a:xfrm>
            <a:off x="3445684" y="4588349"/>
            <a:ext cx="795453" cy="111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A852C4-8A3D-404F-80A9-66962927C272}"/>
              </a:ext>
            </a:extLst>
          </p:cNvPr>
          <p:cNvSpPr txBox="1"/>
          <p:nvPr/>
        </p:nvSpPr>
        <p:spPr>
          <a:xfrm>
            <a:off x="2189902" y="4324739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/>
              <a:t>Dummy Baseplate </a:t>
            </a:r>
          </a:p>
          <a:p>
            <a:r>
              <a:rPr lang="en-US" sz="1200" dirty="0"/>
              <a:t>and IP feet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33688F05-6BBD-44B2-9ABD-1874C07AA6A7}"/>
              </a:ext>
            </a:extLst>
          </p:cNvPr>
          <p:cNvSpPr/>
          <p:nvPr/>
        </p:nvSpPr>
        <p:spPr>
          <a:xfrm>
            <a:off x="3445684" y="4065129"/>
            <a:ext cx="795453" cy="111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6FB215-E247-4580-B4CE-1B147B0B9FD3}"/>
              </a:ext>
            </a:extLst>
          </p:cNvPr>
          <p:cNvSpPr txBox="1"/>
          <p:nvPr/>
        </p:nvSpPr>
        <p:spPr>
          <a:xfrm>
            <a:off x="2055560" y="3967805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 Bottom IP Ring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19E7A66A-9FEB-49BC-8B09-BD0C94B06A0C}"/>
              </a:ext>
            </a:extLst>
          </p:cNvPr>
          <p:cNvSpPr/>
          <p:nvPr/>
        </p:nvSpPr>
        <p:spPr>
          <a:xfrm rot="873827">
            <a:off x="3517736" y="3865618"/>
            <a:ext cx="1298355" cy="119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062F97D-5B78-4983-901A-E25EFF510EF3}"/>
              </a:ext>
            </a:extLst>
          </p:cNvPr>
          <p:cNvSpPr txBox="1"/>
          <p:nvPr/>
        </p:nvSpPr>
        <p:spPr>
          <a:xfrm>
            <a:off x="2438858" y="3468913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 Bench Locking </a:t>
            </a:r>
          </a:p>
          <a:p>
            <a:r>
              <a:rPr lang="en-US" sz="1200" dirty="0"/>
              <a:t>Mechanism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0D26159C-C4B4-459B-9CDF-61B0E7813AE7}"/>
              </a:ext>
            </a:extLst>
          </p:cNvPr>
          <p:cNvSpPr/>
          <p:nvPr/>
        </p:nvSpPr>
        <p:spPr>
          <a:xfrm rot="873827">
            <a:off x="3517736" y="3366514"/>
            <a:ext cx="1298355" cy="119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DCC7785-1917-4F7B-9ABA-ABC6588C050F}"/>
              </a:ext>
            </a:extLst>
          </p:cNvPr>
          <p:cNvSpPr txBox="1"/>
          <p:nvPr/>
        </p:nvSpPr>
        <p:spPr>
          <a:xfrm>
            <a:off x="2613496" y="2956192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 Bench and</a:t>
            </a:r>
          </a:p>
          <a:p>
            <a:r>
              <a:rPr lang="en-US" sz="1200" dirty="0"/>
              <a:t>population</a:t>
            </a: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ABE90559-3209-4797-B9E1-022203362796}"/>
              </a:ext>
            </a:extLst>
          </p:cNvPr>
          <p:cNvSpPr/>
          <p:nvPr/>
        </p:nvSpPr>
        <p:spPr>
          <a:xfrm>
            <a:off x="3578252" y="2248441"/>
            <a:ext cx="822763" cy="108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87EA999-D414-4D98-B364-E132185BDA00}"/>
              </a:ext>
            </a:extLst>
          </p:cNvPr>
          <p:cNvSpPr txBox="1"/>
          <p:nvPr/>
        </p:nvSpPr>
        <p:spPr>
          <a:xfrm>
            <a:off x="2719385" y="1961761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 IP legs and</a:t>
            </a:r>
          </a:p>
          <a:p>
            <a:r>
              <a:rPr lang="en-US" sz="1200" dirty="0"/>
              <a:t>supports</a:t>
            </a: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DA567359-5DA5-462B-99D5-6B2B3F121ADC}"/>
              </a:ext>
            </a:extLst>
          </p:cNvPr>
          <p:cNvSpPr/>
          <p:nvPr/>
        </p:nvSpPr>
        <p:spPr>
          <a:xfrm>
            <a:off x="3578251" y="1510534"/>
            <a:ext cx="822763" cy="108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9FFD058-5EC5-4599-99F2-BE3571788F6D}"/>
              </a:ext>
            </a:extLst>
          </p:cNvPr>
          <p:cNvSpPr txBox="1"/>
          <p:nvPr/>
        </p:nvSpPr>
        <p:spPr>
          <a:xfrm>
            <a:off x="2702552" y="124569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6. LVDT </a:t>
            </a:r>
          </a:p>
          <a:p>
            <a:r>
              <a:rPr lang="en-US" sz="1200" dirty="0"/>
              <a:t>Base Ring</a:t>
            </a: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4A28FEA9-5B6E-4A77-9837-6642A5BD81E6}"/>
              </a:ext>
            </a:extLst>
          </p:cNvPr>
          <p:cNvSpPr/>
          <p:nvPr/>
        </p:nvSpPr>
        <p:spPr>
          <a:xfrm>
            <a:off x="3578252" y="2730806"/>
            <a:ext cx="822763" cy="108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DA2CD6A-046E-4DAD-9CBB-9F443A292E8C}"/>
              </a:ext>
            </a:extLst>
          </p:cNvPr>
          <p:cNvSpPr txBox="1"/>
          <p:nvPr/>
        </p:nvSpPr>
        <p:spPr>
          <a:xfrm>
            <a:off x="2135375" y="246469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7. Safety platforms</a:t>
            </a:r>
          </a:p>
          <a:p>
            <a:r>
              <a:rPr lang="en-US" sz="1200" dirty="0"/>
              <a:t>and GAS filters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21BDC-5446-43CD-8ED2-5513A5D6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Building up the internal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87D08-5BA5-4A91-8D1C-B4CC90F2D4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CF37F2D7-2EBF-46D6-A99D-C85C18F018E7}"/>
              </a:ext>
            </a:extLst>
          </p:cNvPr>
          <p:cNvSpPr/>
          <p:nvPr/>
        </p:nvSpPr>
        <p:spPr>
          <a:xfrm flipH="1">
            <a:off x="5980131" y="1333726"/>
            <a:ext cx="941878" cy="108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58A7BA7-C37E-40D9-9B6D-8D377E3B525F}"/>
              </a:ext>
            </a:extLst>
          </p:cNvPr>
          <p:cNvSpPr txBox="1"/>
          <p:nvPr/>
        </p:nvSpPr>
        <p:spPr>
          <a:xfrm>
            <a:off x="6922009" y="1156917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8. Top IP ring and</a:t>
            </a:r>
          </a:p>
          <a:p>
            <a:r>
              <a:rPr lang="en-US" sz="1200" dirty="0"/>
              <a:t>accessories</a:t>
            </a: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BBCBECC0-3873-45C4-80F8-4F5A1A004102}"/>
              </a:ext>
            </a:extLst>
          </p:cNvPr>
          <p:cNvSpPr/>
          <p:nvPr/>
        </p:nvSpPr>
        <p:spPr>
          <a:xfrm rot="20866301" flipH="1">
            <a:off x="5488325" y="956426"/>
            <a:ext cx="1438798" cy="110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9BE53C7-30E0-4D8B-AA7C-53DE7B2DB46F}"/>
              </a:ext>
            </a:extLst>
          </p:cNvPr>
          <p:cNvSpPr txBox="1"/>
          <p:nvPr/>
        </p:nvSpPr>
        <p:spPr>
          <a:xfrm>
            <a:off x="6922009" y="596347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9. Top GAS filter</a:t>
            </a: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0B9421D7-8FCE-4DCF-A17B-82FEBB0F0CEA}"/>
              </a:ext>
            </a:extLst>
          </p:cNvPr>
          <p:cNvSpPr/>
          <p:nvPr/>
        </p:nvSpPr>
        <p:spPr>
          <a:xfrm rot="20866301" flipH="1">
            <a:off x="5170952" y="2185637"/>
            <a:ext cx="1755634" cy="71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5D23CF-148A-409F-ADB3-79B4B8CD2962}"/>
              </a:ext>
            </a:extLst>
          </p:cNvPr>
          <p:cNvSpPr txBox="1"/>
          <p:nvPr/>
        </p:nvSpPr>
        <p:spPr>
          <a:xfrm>
            <a:off x="6922009" y="1791562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10. Routing in-vacuum</a:t>
            </a:r>
          </a:p>
          <a:p>
            <a:r>
              <a:rPr lang="en-US" sz="1200" dirty="0"/>
              <a:t>cabling </a:t>
            </a:r>
          </a:p>
        </p:txBody>
      </p:sp>
    </p:spTree>
    <p:extLst>
      <p:ext uri="{BB962C8B-B14F-4D97-AF65-F5344CB8AC3E}">
        <p14:creationId xmlns:p14="http://schemas.microsoft.com/office/powerpoint/2010/main" val="36487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  <p:bldP spid="84" grpId="0" animBg="1"/>
      <p:bldP spid="85" grpId="0"/>
      <p:bldP spid="86" grpId="0" animBg="1"/>
      <p:bldP spid="87" grpId="0"/>
      <p:bldP spid="88" grpId="0" animBg="1"/>
      <p:bldP spid="89" grpId="0"/>
      <p:bldP spid="90" grpId="0" animBg="1"/>
      <p:bldP spid="91" grpId="0"/>
      <p:bldP spid="92" grpId="0" animBg="1"/>
      <p:bldP spid="93" grpId="0"/>
      <p:bldP spid="94" grpId="0" animBg="1"/>
      <p:bldP spid="95" grpId="0"/>
      <p:bldP spid="96" grpId="0" animBg="1"/>
      <p:bldP spid="97" grpId="0"/>
      <p:bldP spid="98" grpId="0" animBg="1"/>
      <p:bldP spid="99" grpId="0"/>
      <p:bldP spid="100" grpId="0" animBg="1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0375A-3D56-48B0-ACC7-7A876F069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8" y="887069"/>
            <a:ext cx="3881139" cy="3743400"/>
          </a:xfrm>
        </p:spPr>
        <p:txBody>
          <a:bodyPr/>
          <a:lstStyle/>
          <a:p>
            <a:pPr marL="133350" indent="0">
              <a:buNone/>
            </a:pPr>
            <a:r>
              <a:rPr lang="en-US" sz="1400" dirty="0"/>
              <a:t>Starting state: </a:t>
            </a:r>
          </a:p>
          <a:p>
            <a:r>
              <a:rPr lang="en-US" sz="1400" dirty="0"/>
              <a:t>All systems are locked to their </a:t>
            </a:r>
            <a:br>
              <a:rPr lang="en-US" sz="1400" dirty="0"/>
            </a:br>
            <a:r>
              <a:rPr lang="en-US" sz="1400" dirty="0"/>
              <a:t>respective safety frames. </a:t>
            </a:r>
          </a:p>
          <a:p>
            <a:r>
              <a:rPr lang="en-US" sz="1400" dirty="0"/>
              <a:t>All GAS Filters have been individually tuned beforehand</a:t>
            </a:r>
          </a:p>
          <a:p>
            <a:pPr marL="933450" lvl="1" indent="-342900">
              <a:buFont typeface="+mj-lt"/>
              <a:buAutoNum type="arabicPeriod"/>
            </a:pPr>
            <a:endParaRPr lang="en-US" sz="1200" dirty="0"/>
          </a:p>
          <a:p>
            <a:pPr marL="476250" indent="-342900">
              <a:buFont typeface="+mj-lt"/>
              <a:buAutoNum type="arabicPeriod"/>
            </a:pPr>
            <a:r>
              <a:rPr lang="en-US" sz="1400" dirty="0"/>
              <a:t>Equalizing the load between the 4 IP Legs</a:t>
            </a:r>
            <a:br>
              <a:rPr lang="en-US" sz="1400" dirty="0"/>
            </a:br>
            <a:r>
              <a:rPr lang="en-US" sz="1400" dirty="0"/>
              <a:t>(Done during installation)</a:t>
            </a:r>
          </a:p>
          <a:p>
            <a:pPr marL="476250" indent="-342900">
              <a:buFont typeface="+mj-lt"/>
              <a:buAutoNum type="arabicPeriod"/>
            </a:pPr>
            <a:r>
              <a:rPr lang="en-US" sz="1400" dirty="0"/>
              <a:t>Tune Bench </a:t>
            </a:r>
            <a:r>
              <a:rPr lang="en-US" sz="1400" dirty="0" err="1"/>
              <a:t>CoM</a:t>
            </a:r>
            <a:r>
              <a:rPr lang="en-US" sz="1400" dirty="0"/>
              <a:t> and bring to correct </a:t>
            </a:r>
            <a:br>
              <a:rPr lang="en-US" sz="1400" dirty="0"/>
            </a:br>
            <a:r>
              <a:rPr lang="en-US" sz="1400" dirty="0"/>
              <a:t>working height</a:t>
            </a:r>
          </a:p>
          <a:p>
            <a:pPr marL="476250" indent="-342900">
              <a:buFont typeface="+mj-lt"/>
              <a:buAutoNum type="arabicPeriod"/>
            </a:pPr>
            <a:r>
              <a:rPr lang="en-US" sz="1400" dirty="0"/>
              <a:t>Suspend (i.e. unlock) Bench from GAS F2 and tune wire length according to bench working height</a:t>
            </a:r>
          </a:p>
          <a:p>
            <a:pPr marL="476250" indent="-342900">
              <a:buFont typeface="+mj-lt"/>
              <a:buAutoNum type="arabicPeriod"/>
            </a:pPr>
            <a:r>
              <a:rPr lang="en-US" sz="1400" dirty="0"/>
              <a:t>Suspend GAS F2 from GAS F1 and tune wire length according to bench working height</a:t>
            </a:r>
          </a:p>
          <a:p>
            <a:pPr marL="476250" indent="-342900">
              <a:buFont typeface="+mj-lt"/>
              <a:buAutoNum type="arabicPeriod"/>
            </a:pPr>
            <a:r>
              <a:rPr lang="en-US" sz="1400" dirty="0"/>
              <a:t>Suspend GAS F1 from GAS F0 and tune wire length according to bench working height</a:t>
            </a:r>
          </a:p>
          <a:p>
            <a:pPr marL="133350" indent="0">
              <a:buNone/>
            </a:pPr>
            <a:endParaRPr lang="en-US" sz="1400" dirty="0"/>
          </a:p>
          <a:p>
            <a:pPr marL="476250" indent="-342900">
              <a:buFont typeface="+mj-lt"/>
              <a:buAutoNum type="arabicPeriod"/>
            </a:pPr>
            <a:endParaRPr lang="en-US" sz="1400" dirty="0"/>
          </a:p>
          <a:p>
            <a:pPr marL="476250" indent="-342900">
              <a:buFont typeface="+mj-lt"/>
              <a:buAutoNum type="arabicPeriod"/>
            </a:pPr>
            <a:endParaRPr lang="en-US" sz="1400" dirty="0"/>
          </a:p>
          <a:p>
            <a:pPr marL="476250" indent="-342900">
              <a:buFont typeface="+mj-lt"/>
              <a:buAutoNum type="arabicPeriod"/>
            </a:pPr>
            <a:endParaRPr lang="en-US" sz="1400" dirty="0"/>
          </a:p>
          <a:p>
            <a:pPr marL="476250" indent="-342900">
              <a:buFont typeface="+mj-lt"/>
              <a:buAutoNum type="arabicPeriod"/>
            </a:pPr>
            <a:endParaRPr lang="en-US" sz="1400" dirty="0"/>
          </a:p>
        </p:txBody>
      </p:sp>
      <p:pic>
        <p:nvPicPr>
          <p:cNvPr id="81" name="Google Shape;136;p11">
            <a:extLst>
              <a:ext uri="{FF2B5EF4-FFF2-40B4-BE49-F238E27FC236}">
                <a16:creationId xmlns:a16="http://schemas.microsoft.com/office/drawing/2014/main" id="{92278D7C-72D6-40F9-BFAE-161347B441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246" t="-690" r="11595" b="689"/>
          <a:stretch/>
        </p:blipFill>
        <p:spPr>
          <a:xfrm>
            <a:off x="4241137" y="596347"/>
            <a:ext cx="1963254" cy="4416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21BDC-5446-43CD-8ED2-5513A5D6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3.5: Tuning the internal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87D08-5BA5-4A91-8D1C-B4CC90F2D4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609A5-B694-450D-A0E1-7488EE4970C5}"/>
              </a:ext>
            </a:extLst>
          </p:cNvPr>
          <p:cNvSpPr txBox="1"/>
          <p:nvPr/>
        </p:nvSpPr>
        <p:spPr>
          <a:xfrm>
            <a:off x="5954750" y="289188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80E2BA-F6CF-469F-A0EC-3AE836F74B66}"/>
              </a:ext>
            </a:extLst>
          </p:cNvPr>
          <p:cNvSpPr txBox="1"/>
          <p:nvPr/>
        </p:nvSpPr>
        <p:spPr>
          <a:xfrm>
            <a:off x="5954750" y="200722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7ABBE1-1274-44CD-ACFE-983AFDE18820}"/>
              </a:ext>
            </a:extLst>
          </p:cNvPr>
          <p:cNvSpPr txBox="1"/>
          <p:nvPr/>
        </p:nvSpPr>
        <p:spPr>
          <a:xfrm>
            <a:off x="5954750" y="1153299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FD423B-7EE3-45AC-921F-994C2A1F19FD}"/>
              </a:ext>
            </a:extLst>
          </p:cNvPr>
          <p:cNvCxnSpPr>
            <a:cxnSpLocks/>
          </p:cNvCxnSpPr>
          <p:nvPr/>
        </p:nvCxnSpPr>
        <p:spPr>
          <a:xfrm>
            <a:off x="5203902" y="3709639"/>
            <a:ext cx="1183424" cy="4683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95DCE6D-ABEF-4DFC-85E7-6AC60F3BEE0A}"/>
              </a:ext>
            </a:extLst>
          </p:cNvPr>
          <p:cNvCxnSpPr>
            <a:cxnSpLocks/>
          </p:cNvCxnSpPr>
          <p:nvPr/>
        </p:nvCxnSpPr>
        <p:spPr>
          <a:xfrm>
            <a:off x="5203902" y="4610175"/>
            <a:ext cx="1017095" cy="402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70CB24-3897-44D2-B273-DD113266AF30}"/>
              </a:ext>
            </a:extLst>
          </p:cNvPr>
          <p:cNvCxnSpPr/>
          <p:nvPr/>
        </p:nvCxnSpPr>
        <p:spPr>
          <a:xfrm>
            <a:off x="6204391" y="4096215"/>
            <a:ext cx="0" cy="9164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8895AB-2C8F-48A6-9A51-14AA73089C7E}"/>
              </a:ext>
            </a:extLst>
          </p:cNvPr>
          <p:cNvSpPr txBox="1"/>
          <p:nvPr/>
        </p:nvSpPr>
        <p:spPr>
          <a:xfrm>
            <a:off x="6196460" y="4348117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Bench height for </a:t>
            </a:r>
          </a:p>
          <a:p>
            <a:r>
              <a:rPr lang="en-US" sz="1100" dirty="0"/>
              <a:t>tuning reference</a:t>
            </a: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961A14B8-D7F2-463F-A8D3-3351E4C2F0BC}"/>
              </a:ext>
            </a:extLst>
          </p:cNvPr>
          <p:cNvSpPr/>
          <p:nvPr/>
        </p:nvSpPr>
        <p:spPr>
          <a:xfrm rot="16200000">
            <a:off x="6202707" y="3300762"/>
            <a:ext cx="677015" cy="3077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C39EB012-9B35-4C25-A036-4B0E6E36330D}"/>
              </a:ext>
            </a:extLst>
          </p:cNvPr>
          <p:cNvSpPr/>
          <p:nvPr/>
        </p:nvSpPr>
        <p:spPr>
          <a:xfrm rot="16200000">
            <a:off x="6202707" y="2397216"/>
            <a:ext cx="677015" cy="3077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8F24772B-CBC7-4A37-BD1A-0F5C6CC8F7E1}"/>
              </a:ext>
            </a:extLst>
          </p:cNvPr>
          <p:cNvSpPr/>
          <p:nvPr/>
        </p:nvSpPr>
        <p:spPr>
          <a:xfrm rot="16200000">
            <a:off x="6202707" y="1449349"/>
            <a:ext cx="677015" cy="3077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55AC-7E34-426B-BE0E-F441823A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 stars aligned?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98C08-420C-4C58-988E-AC078543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887069"/>
            <a:ext cx="2680567" cy="3743400"/>
          </a:xfrm>
        </p:spPr>
        <p:txBody>
          <a:bodyPr/>
          <a:lstStyle/>
          <a:p>
            <a:pPr marL="133350" indent="0">
              <a:buNone/>
            </a:pPr>
            <a:r>
              <a:rPr lang="en-US" dirty="0"/>
              <a:t>In addition to the roadmap topics: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Dummy Baseplate and IP Feet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Custom hoisting tool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Optical components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Assembly tooling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Scaffolding sufficient?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Power distribution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(Partial) DAQ?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Control schemes?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200" dirty="0"/>
              <a:t>Etc..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200" dirty="0"/>
          </a:p>
          <a:p>
            <a:pPr>
              <a:buFont typeface="Wingdings" panose="05000000000000000000" pitchFamily="2" charset="2"/>
              <a:buChar char="q"/>
            </a:pPr>
            <a:endParaRPr lang="en-US" sz="1200" dirty="0"/>
          </a:p>
          <a:p>
            <a:pPr>
              <a:buFont typeface="Wingdings" panose="05000000000000000000" pitchFamily="2" charset="2"/>
              <a:buChar char="q"/>
            </a:pPr>
            <a:endParaRPr lang="en-US" sz="1200" dirty="0"/>
          </a:p>
          <a:p>
            <a:pPr>
              <a:buFont typeface="Wingdings" panose="05000000000000000000" pitchFamily="2" charset="2"/>
              <a:buChar char="q"/>
            </a:pPr>
            <a:endParaRPr lang="en-US" sz="1200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13335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36495-4D04-4E2F-AD28-31C4AE83CA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57DEB-99C3-48BB-A8F2-3433E2D1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564" y="887069"/>
            <a:ext cx="6028627" cy="352322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391359-2DE9-4A8B-8C67-C5A991EE8DC3}"/>
              </a:ext>
            </a:extLst>
          </p:cNvPr>
          <p:cNvSpPr/>
          <p:nvPr/>
        </p:nvSpPr>
        <p:spPr>
          <a:xfrm rot="21203016">
            <a:off x="488755" y="3754365"/>
            <a:ext cx="2213191" cy="6616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Input appreciated!</a:t>
            </a:r>
          </a:p>
        </p:txBody>
      </p:sp>
    </p:spTree>
    <p:extLst>
      <p:ext uri="{BB962C8B-B14F-4D97-AF65-F5344CB8AC3E}">
        <p14:creationId xmlns:p14="http://schemas.microsoft.com/office/powerpoint/2010/main" val="32504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142881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633</Words>
  <Application>Microsoft Office PowerPoint</Application>
  <PresentationFormat>On-screen Show (16:9)</PresentationFormat>
  <Paragraphs>173</Paragraphs>
  <Slides>14</Slides>
  <Notes>10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Merriweather Sans</vt:lpstr>
      <vt:lpstr>Wingdings</vt:lpstr>
      <vt:lpstr>Maastricht University</vt:lpstr>
      <vt:lpstr>ETpathfinder workshop</vt:lpstr>
      <vt:lpstr>Overview</vt:lpstr>
      <vt:lpstr>Where are we now?</vt:lpstr>
      <vt:lpstr>Where are we now?</vt:lpstr>
      <vt:lpstr>How to build your own Beam Splitter tower</vt:lpstr>
      <vt:lpstr>How to build your own Beam Splitter tower</vt:lpstr>
      <vt:lpstr>Step 3: Building up the internal mechanics</vt:lpstr>
      <vt:lpstr>Step 3.5: Tuning the internal mechanics</vt:lpstr>
      <vt:lpstr>Are the stars aligned? </vt:lpstr>
      <vt:lpstr>The road ahead</vt:lpstr>
      <vt:lpstr>The road ahead</vt:lpstr>
      <vt:lpstr>Questions</vt:lpstr>
      <vt:lpstr>Open items</vt:lpstr>
      <vt:lpstr>Planning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ETpathfinder workshop</dc:title>
  <dc:creator>kennylam</dc:creator>
  <cp:lastModifiedBy>kennylam@nh.nikhef.nl</cp:lastModifiedBy>
  <cp:revision>48</cp:revision>
  <dcterms:modified xsi:type="dcterms:W3CDTF">2024-01-31T01:22:28Z</dcterms:modified>
</cp:coreProperties>
</file>