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42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4DBC-D323-4EB8-B7EA-EB737017148A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A1E79-18C1-474F-8843-9389D0173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683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4DBC-D323-4EB8-B7EA-EB737017148A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A1E79-18C1-474F-8843-9389D0173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81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4DBC-D323-4EB8-B7EA-EB737017148A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A1E79-18C1-474F-8843-9389D0173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93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4DBC-D323-4EB8-B7EA-EB737017148A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A1E79-18C1-474F-8843-9389D0173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687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4DBC-D323-4EB8-B7EA-EB737017148A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A1E79-18C1-474F-8843-9389D0173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873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4DBC-D323-4EB8-B7EA-EB737017148A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A1E79-18C1-474F-8843-9389D0173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85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4DBC-D323-4EB8-B7EA-EB737017148A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A1E79-18C1-474F-8843-9389D0173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513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4DBC-D323-4EB8-B7EA-EB737017148A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A1E79-18C1-474F-8843-9389D0173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79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4DBC-D323-4EB8-B7EA-EB737017148A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A1E79-18C1-474F-8843-9389D0173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356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4DBC-D323-4EB8-B7EA-EB737017148A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A1E79-18C1-474F-8843-9389D0173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809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4DBC-D323-4EB8-B7EA-EB737017148A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A1E79-18C1-474F-8843-9389D0173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447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34DBC-D323-4EB8-B7EA-EB737017148A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A1E79-18C1-474F-8843-9389D0173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281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Sæbekasse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EU Grid PMA Jan 2024</a:t>
            </a:r>
          </a:p>
          <a:p>
            <a:r>
              <a:rPr lang="en-US" dirty="0" smtClean="0"/>
              <a:t>J Jensen, UKRI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820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${I}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38200" y="2983043"/>
            <a:ext cx="1530246" cy="1409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physical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984291" y="1690688"/>
            <a:ext cx="1530246" cy="1409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biometric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984291" y="4077324"/>
            <a:ext cx="1530246" cy="1409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</a:t>
            </a:r>
            <a:endParaRPr lang="en-GB" dirty="0"/>
          </a:p>
        </p:txBody>
      </p:sp>
      <p:cxnSp>
        <p:nvCxnSpPr>
          <p:cNvPr id="8" name="Straight Arrow Connector 7"/>
          <p:cNvCxnSpPr>
            <a:stCxn id="4" idx="3"/>
            <a:endCxn id="5" idx="1"/>
          </p:cNvCxnSpPr>
          <p:nvPr/>
        </p:nvCxnSpPr>
        <p:spPr>
          <a:xfrm flipV="1">
            <a:off x="2368446" y="2395226"/>
            <a:ext cx="615845" cy="12923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3"/>
            <a:endCxn id="6" idx="1"/>
          </p:cNvCxnSpPr>
          <p:nvPr/>
        </p:nvCxnSpPr>
        <p:spPr>
          <a:xfrm>
            <a:off x="2368446" y="3687581"/>
            <a:ext cx="615845" cy="1094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130382" y="2983043"/>
            <a:ext cx="1530246" cy="1409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email</a:t>
            </a:r>
            <a:endParaRPr lang="en-GB" dirty="0"/>
          </a:p>
        </p:txBody>
      </p:sp>
      <p:cxnSp>
        <p:nvCxnSpPr>
          <p:cNvPr id="13" name="Straight Arrow Connector 12"/>
          <p:cNvCxnSpPr>
            <a:stCxn id="4" idx="3"/>
            <a:endCxn id="11" idx="1"/>
          </p:cNvCxnSpPr>
          <p:nvPr/>
        </p:nvCxnSpPr>
        <p:spPr>
          <a:xfrm>
            <a:off x="2368446" y="3687581"/>
            <a:ext cx="27619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3"/>
          </p:cNvCxnSpPr>
          <p:nvPr/>
        </p:nvCxnSpPr>
        <p:spPr>
          <a:xfrm flipV="1">
            <a:off x="4514537" y="3807502"/>
            <a:ext cx="615845" cy="974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6908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>
            <a:stCxn id="4" idx="3"/>
            <a:endCxn id="3" idx="1"/>
          </p:cNvCxnSpPr>
          <p:nvPr/>
        </p:nvCxnSpPr>
        <p:spPr>
          <a:xfrm flipV="1">
            <a:off x="2368446" y="755113"/>
            <a:ext cx="4673558" cy="29324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" idx="3"/>
            <a:endCxn id="27" idx="1"/>
          </p:cNvCxnSpPr>
          <p:nvPr/>
        </p:nvCxnSpPr>
        <p:spPr>
          <a:xfrm>
            <a:off x="2368446" y="3687581"/>
            <a:ext cx="4823082" cy="17563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" idx="3"/>
            <a:endCxn id="22" idx="1"/>
          </p:cNvCxnSpPr>
          <p:nvPr/>
        </p:nvCxnSpPr>
        <p:spPr>
          <a:xfrm flipV="1">
            <a:off x="2368446" y="2698230"/>
            <a:ext cx="4823082" cy="9893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${I}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38200" y="2983043"/>
            <a:ext cx="1530246" cy="1409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physical</a:t>
            </a:r>
            <a:endParaRPr lang="en-GB" dirty="0"/>
          </a:p>
        </p:txBody>
      </p:sp>
      <p:cxnSp>
        <p:nvCxnSpPr>
          <p:cNvPr id="15" name="Straight Arrow Connector 14"/>
          <p:cNvCxnSpPr>
            <a:stCxn id="4" idx="3"/>
          </p:cNvCxnSpPr>
          <p:nvPr/>
        </p:nvCxnSpPr>
        <p:spPr>
          <a:xfrm flipV="1">
            <a:off x="2368446" y="2743200"/>
            <a:ext cx="1079292" cy="9443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3561410" y="1454046"/>
            <a:ext cx="2644518" cy="2488367"/>
            <a:chOff x="3561410" y="1454046"/>
            <a:chExt cx="2644518" cy="2488367"/>
          </a:xfrm>
        </p:grpSpPr>
        <p:grpSp>
          <p:nvGrpSpPr>
            <p:cNvPr id="13" name="Group 12"/>
            <p:cNvGrpSpPr/>
            <p:nvPr/>
          </p:nvGrpSpPr>
          <p:grpSpPr>
            <a:xfrm>
              <a:off x="3561410" y="1454046"/>
              <a:ext cx="2644518" cy="2488367"/>
              <a:chOff x="6994157" y="1154243"/>
              <a:chExt cx="4359643" cy="4197246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6994157" y="1154243"/>
                <a:ext cx="4359643" cy="419724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369541" y="1375894"/>
                <a:ext cx="1530246" cy="140907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biometric</a:t>
                </a:r>
                <a:endParaRPr lang="en-GB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369541" y="3762530"/>
                <a:ext cx="1530246" cy="140907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name</a:t>
                </a:r>
                <a:endParaRPr lang="en-GB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9515632" y="2668249"/>
                <a:ext cx="1530246" cy="140907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email</a:t>
                </a:r>
                <a:endParaRPr lang="en-GB" dirty="0"/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5090913" y="1578687"/>
              <a:ext cx="6538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work</a:t>
              </a:r>
              <a:endParaRPr lang="en-GB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561410" y="4199744"/>
            <a:ext cx="2644518" cy="2488367"/>
            <a:chOff x="3561410" y="4199744"/>
            <a:chExt cx="2644518" cy="2488367"/>
          </a:xfrm>
        </p:grpSpPr>
        <p:grpSp>
          <p:nvGrpSpPr>
            <p:cNvPr id="16" name="Group 15"/>
            <p:cNvGrpSpPr/>
            <p:nvPr/>
          </p:nvGrpSpPr>
          <p:grpSpPr>
            <a:xfrm>
              <a:off x="3561410" y="4199744"/>
              <a:ext cx="2644518" cy="2488367"/>
              <a:chOff x="6994157" y="1154243"/>
              <a:chExt cx="4359643" cy="4197246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6994157" y="1154243"/>
                <a:ext cx="4359643" cy="419724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7369541" y="1375894"/>
                <a:ext cx="1530246" cy="1409075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biometric</a:t>
                </a:r>
                <a:endParaRPr lang="en-GB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7369541" y="3762530"/>
                <a:ext cx="1530246" cy="1409075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name</a:t>
                </a:r>
                <a:endParaRPr lang="en-GB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9515632" y="2668249"/>
                <a:ext cx="1530246" cy="1409075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email</a:t>
                </a:r>
                <a:endParaRPr lang="en-GB" dirty="0"/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5154655" y="4331151"/>
              <a:ext cx="7556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family</a:t>
              </a:r>
              <a:endParaRPr lang="en-GB" dirty="0"/>
            </a:p>
          </p:txBody>
        </p:sp>
      </p:grpSp>
      <p:cxnSp>
        <p:nvCxnSpPr>
          <p:cNvPr id="46" name="Straight Arrow Connector 45"/>
          <p:cNvCxnSpPr>
            <a:stCxn id="4" idx="3"/>
            <a:endCxn id="17" idx="1"/>
          </p:cNvCxnSpPr>
          <p:nvPr/>
        </p:nvCxnSpPr>
        <p:spPr>
          <a:xfrm>
            <a:off x="2368446" y="3687581"/>
            <a:ext cx="1192964" cy="17563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>
            <a:off x="7191528" y="1454046"/>
            <a:ext cx="2644518" cy="2488367"/>
            <a:chOff x="7191528" y="1454046"/>
            <a:chExt cx="2644518" cy="2488367"/>
          </a:xfrm>
        </p:grpSpPr>
        <p:grpSp>
          <p:nvGrpSpPr>
            <p:cNvPr id="21" name="Group 20"/>
            <p:cNvGrpSpPr/>
            <p:nvPr/>
          </p:nvGrpSpPr>
          <p:grpSpPr>
            <a:xfrm>
              <a:off x="7191528" y="1454046"/>
              <a:ext cx="2644518" cy="2488367"/>
              <a:chOff x="6994157" y="1154243"/>
              <a:chExt cx="4359643" cy="4197246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6994157" y="1154243"/>
                <a:ext cx="4359643" cy="419724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7369541" y="1375894"/>
                <a:ext cx="1530246" cy="1409075"/>
              </a:xfrm>
              <a:prstGeom prst="rect">
                <a:avLst/>
              </a:prstGeom>
              <a:solidFill>
                <a:srgbClr val="EE42C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biometric</a:t>
                </a:r>
                <a:endParaRPr lang="en-GB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7369541" y="3762530"/>
                <a:ext cx="1530246" cy="1409075"/>
              </a:xfrm>
              <a:prstGeom prst="rect">
                <a:avLst/>
              </a:prstGeom>
              <a:solidFill>
                <a:srgbClr val="EE42C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name</a:t>
                </a:r>
                <a:endParaRPr lang="en-GB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9515632" y="2668249"/>
                <a:ext cx="1530246" cy="1409075"/>
              </a:xfrm>
              <a:prstGeom prst="rect">
                <a:avLst/>
              </a:prstGeom>
              <a:solidFill>
                <a:srgbClr val="EE42C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email</a:t>
                </a:r>
                <a:endParaRPr lang="en-GB" dirty="0"/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8704245" y="1578687"/>
              <a:ext cx="775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hobby</a:t>
              </a:r>
              <a:endParaRPr lang="en-GB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7191528" y="4199744"/>
            <a:ext cx="2644518" cy="2488367"/>
            <a:chOff x="7191528" y="4199744"/>
            <a:chExt cx="2644518" cy="2488367"/>
          </a:xfrm>
        </p:grpSpPr>
        <p:grpSp>
          <p:nvGrpSpPr>
            <p:cNvPr id="26" name="Group 25"/>
            <p:cNvGrpSpPr/>
            <p:nvPr/>
          </p:nvGrpSpPr>
          <p:grpSpPr>
            <a:xfrm>
              <a:off x="7191528" y="4199744"/>
              <a:ext cx="2644518" cy="2488367"/>
              <a:chOff x="6994157" y="1154243"/>
              <a:chExt cx="4359643" cy="4197246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6994157" y="1154243"/>
                <a:ext cx="4359643" cy="419724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7369541" y="1375894"/>
                <a:ext cx="1530246" cy="1409075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biometric</a:t>
                </a:r>
                <a:endParaRPr lang="en-GB" dirty="0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7369541" y="3762530"/>
                <a:ext cx="1530246" cy="1409075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name</a:t>
                </a:r>
                <a:endParaRPr lang="en-GB" dirty="0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9515632" y="2668249"/>
                <a:ext cx="1530246" cy="1409075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email</a:t>
                </a:r>
                <a:endParaRPr lang="en-GB" dirty="0"/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>
              <a:off x="8560744" y="4325729"/>
              <a:ext cx="9185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medical</a:t>
              </a:r>
              <a:endParaRPr lang="en-GB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8393031" y="1585453"/>
            <a:ext cx="2644518" cy="2488367"/>
            <a:chOff x="7191528" y="1454046"/>
            <a:chExt cx="2644518" cy="2488367"/>
          </a:xfrm>
        </p:grpSpPr>
        <p:grpSp>
          <p:nvGrpSpPr>
            <p:cNvPr id="58" name="Group 57"/>
            <p:cNvGrpSpPr/>
            <p:nvPr/>
          </p:nvGrpSpPr>
          <p:grpSpPr>
            <a:xfrm>
              <a:off x="7191528" y="1454046"/>
              <a:ext cx="2644518" cy="2488367"/>
              <a:chOff x="6994157" y="1154243"/>
              <a:chExt cx="4359643" cy="4197246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6994157" y="1154243"/>
                <a:ext cx="4359643" cy="419724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7369541" y="1375894"/>
                <a:ext cx="1530246" cy="1409075"/>
              </a:xfrm>
              <a:prstGeom prst="rect">
                <a:avLst/>
              </a:prstGeom>
              <a:solidFill>
                <a:srgbClr val="EE42C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biometric</a:t>
                </a:r>
                <a:endParaRPr lang="en-GB" dirty="0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7369541" y="3762530"/>
                <a:ext cx="1530246" cy="1409075"/>
              </a:xfrm>
              <a:prstGeom prst="rect">
                <a:avLst/>
              </a:prstGeom>
              <a:solidFill>
                <a:srgbClr val="EE42C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name</a:t>
                </a:r>
                <a:endParaRPr lang="en-GB" dirty="0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9515632" y="2668249"/>
                <a:ext cx="1530246" cy="1409075"/>
              </a:xfrm>
              <a:prstGeom prst="rect">
                <a:avLst/>
              </a:prstGeom>
              <a:solidFill>
                <a:srgbClr val="EE42C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email</a:t>
                </a:r>
                <a:endParaRPr lang="en-GB" dirty="0"/>
              </a:p>
            </p:txBody>
          </p:sp>
        </p:grpSp>
        <p:sp>
          <p:nvSpPr>
            <p:cNvPr id="59" name="TextBox 58"/>
            <p:cNvSpPr txBox="1"/>
            <p:nvPr/>
          </p:nvSpPr>
          <p:spPr>
            <a:xfrm>
              <a:off x="8704245" y="1578687"/>
              <a:ext cx="775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hobby</a:t>
              </a:r>
              <a:endParaRPr lang="en-GB" dirty="0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9417193" y="1959036"/>
            <a:ext cx="2644518" cy="2488367"/>
            <a:chOff x="7191528" y="1454046"/>
            <a:chExt cx="2644518" cy="2488367"/>
          </a:xfrm>
        </p:grpSpPr>
        <p:grpSp>
          <p:nvGrpSpPr>
            <p:cNvPr id="65" name="Group 64"/>
            <p:cNvGrpSpPr/>
            <p:nvPr/>
          </p:nvGrpSpPr>
          <p:grpSpPr>
            <a:xfrm>
              <a:off x="7191528" y="1454046"/>
              <a:ext cx="2644518" cy="2488367"/>
              <a:chOff x="6994157" y="1154243"/>
              <a:chExt cx="4359643" cy="4197246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6994157" y="1154243"/>
                <a:ext cx="4359643" cy="419724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7369541" y="1375894"/>
                <a:ext cx="1530246" cy="1409075"/>
              </a:xfrm>
              <a:prstGeom prst="rect">
                <a:avLst/>
              </a:prstGeom>
              <a:solidFill>
                <a:srgbClr val="EE42C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biometric</a:t>
                </a:r>
                <a:endParaRPr lang="en-GB" dirty="0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7369541" y="3762530"/>
                <a:ext cx="1530246" cy="1409075"/>
              </a:xfrm>
              <a:prstGeom prst="rect">
                <a:avLst/>
              </a:prstGeom>
              <a:solidFill>
                <a:srgbClr val="EE42C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name</a:t>
                </a:r>
                <a:endParaRPr lang="en-GB" dirty="0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9515632" y="2668249"/>
                <a:ext cx="1530246" cy="1409075"/>
              </a:xfrm>
              <a:prstGeom prst="rect">
                <a:avLst/>
              </a:prstGeom>
              <a:solidFill>
                <a:srgbClr val="EE42C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email</a:t>
                </a:r>
                <a:endParaRPr lang="en-GB" dirty="0"/>
              </a:p>
            </p:txBody>
          </p:sp>
        </p:grpSp>
        <p:sp>
          <p:nvSpPr>
            <p:cNvPr id="66" name="TextBox 65"/>
            <p:cNvSpPr txBox="1"/>
            <p:nvPr/>
          </p:nvSpPr>
          <p:spPr>
            <a:xfrm>
              <a:off x="8704245" y="1578687"/>
              <a:ext cx="775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hobby</a:t>
              </a:r>
              <a:endParaRPr lang="en-GB" dirty="0"/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10109013" y="5443927"/>
            <a:ext cx="1621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, bank, gov’t, …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7042004" y="293098"/>
            <a:ext cx="4874522" cy="9240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584291" y="526175"/>
            <a:ext cx="1149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Social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10565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1" grpId="0"/>
      <p:bldP spid="3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${I}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229193" y="2758190"/>
            <a:ext cx="1484027" cy="133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WORK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334656" y="841947"/>
            <a:ext cx="1484027" cy="133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Organisation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334656" y="2308485"/>
            <a:ext cx="1484027" cy="133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Research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err="1" smtClean="0"/>
              <a:t>JeS</a:t>
            </a:r>
            <a:r>
              <a:rPr lang="en-US" dirty="0" smtClean="0"/>
              <a:t>)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334656" y="3775023"/>
            <a:ext cx="1484027" cy="133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Research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6585679" y="841946"/>
            <a:ext cx="1484027" cy="133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Payroll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6585679" y="2308485"/>
            <a:ext cx="1484027" cy="133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Projects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6585679" y="3775023"/>
            <a:ext cx="1484027" cy="133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Publishers (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err="1" smtClean="0"/>
              <a:t>arXiv</a:t>
            </a:r>
            <a:r>
              <a:rPr lang="en-US" dirty="0" smtClean="0"/>
              <a:t>)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9526250" y="2975547"/>
            <a:ext cx="1484027" cy="133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Author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9526250" y="4442085"/>
            <a:ext cx="1484027" cy="133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Reviewer</a:t>
            </a:r>
            <a:endParaRPr lang="en-GB" dirty="0"/>
          </a:p>
        </p:txBody>
      </p:sp>
      <p:cxnSp>
        <p:nvCxnSpPr>
          <p:cNvPr id="14" name="Straight Arrow Connector 13"/>
          <p:cNvCxnSpPr>
            <a:stCxn id="7" idx="3"/>
            <a:endCxn id="10" idx="1"/>
          </p:cNvCxnSpPr>
          <p:nvPr/>
        </p:nvCxnSpPr>
        <p:spPr>
          <a:xfrm>
            <a:off x="5818683" y="4442086"/>
            <a:ext cx="7669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3"/>
            <a:endCxn id="11" idx="1"/>
          </p:cNvCxnSpPr>
          <p:nvPr/>
        </p:nvCxnSpPr>
        <p:spPr>
          <a:xfrm flipV="1">
            <a:off x="8069706" y="3642610"/>
            <a:ext cx="1456544" cy="7994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3"/>
            <a:endCxn id="12" idx="1"/>
          </p:cNvCxnSpPr>
          <p:nvPr/>
        </p:nvCxnSpPr>
        <p:spPr>
          <a:xfrm>
            <a:off x="8069706" y="4442086"/>
            <a:ext cx="1456544" cy="6670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4" idx="3"/>
            <a:endCxn id="5" idx="1"/>
          </p:cNvCxnSpPr>
          <p:nvPr/>
        </p:nvCxnSpPr>
        <p:spPr>
          <a:xfrm flipV="1">
            <a:off x="2713220" y="1509010"/>
            <a:ext cx="1621436" cy="19162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3"/>
            <a:endCxn id="8" idx="1"/>
          </p:cNvCxnSpPr>
          <p:nvPr/>
        </p:nvCxnSpPr>
        <p:spPr>
          <a:xfrm flipV="1">
            <a:off x="5818683" y="1509009"/>
            <a:ext cx="76699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4" idx="3"/>
            <a:endCxn id="6" idx="1"/>
          </p:cNvCxnSpPr>
          <p:nvPr/>
        </p:nvCxnSpPr>
        <p:spPr>
          <a:xfrm flipV="1">
            <a:off x="2713220" y="2975548"/>
            <a:ext cx="1621436" cy="4497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3"/>
            <a:endCxn id="9" idx="1"/>
          </p:cNvCxnSpPr>
          <p:nvPr/>
        </p:nvCxnSpPr>
        <p:spPr>
          <a:xfrm>
            <a:off x="5818683" y="2975548"/>
            <a:ext cx="7669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4" idx="3"/>
            <a:endCxn id="7" idx="1"/>
          </p:cNvCxnSpPr>
          <p:nvPr/>
        </p:nvCxnSpPr>
        <p:spPr>
          <a:xfrm>
            <a:off x="2713220" y="3425253"/>
            <a:ext cx="1621436" cy="10168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334655" y="5241561"/>
            <a:ext cx="1484027" cy="133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ORCID</a:t>
            </a:r>
            <a:endParaRPr lang="en-GB" dirty="0"/>
          </a:p>
        </p:txBody>
      </p:sp>
      <p:cxnSp>
        <p:nvCxnSpPr>
          <p:cNvPr id="33" name="Straight Arrow Connector 32"/>
          <p:cNvCxnSpPr>
            <a:stCxn id="4" idx="3"/>
            <a:endCxn id="29" idx="1"/>
          </p:cNvCxnSpPr>
          <p:nvPr/>
        </p:nvCxnSpPr>
        <p:spPr>
          <a:xfrm>
            <a:off x="2713220" y="3425253"/>
            <a:ext cx="1621435" cy="2483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9" idx="3"/>
            <a:endCxn id="10" idx="1"/>
          </p:cNvCxnSpPr>
          <p:nvPr/>
        </p:nvCxnSpPr>
        <p:spPr>
          <a:xfrm flipV="1">
            <a:off x="5818682" y="4442086"/>
            <a:ext cx="766997" cy="14665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9" idx="3"/>
          </p:cNvCxnSpPr>
          <p:nvPr/>
        </p:nvCxnSpPr>
        <p:spPr>
          <a:xfrm flipV="1">
            <a:off x="5818682" y="5908623"/>
            <a:ext cx="72827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812646" y="5793699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646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29" grpId="0" animBg="1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Straight Arrow Connector 48"/>
          <p:cNvCxnSpPr>
            <a:stCxn id="4" idx="3"/>
          </p:cNvCxnSpPr>
          <p:nvPr/>
        </p:nvCxnSpPr>
        <p:spPr>
          <a:xfrm>
            <a:off x="2405743" y="3749041"/>
            <a:ext cx="6878129" cy="83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2" idx="1"/>
          </p:cNvCxnSpPr>
          <p:nvPr/>
        </p:nvCxnSpPr>
        <p:spPr>
          <a:xfrm>
            <a:off x="2405743" y="4009345"/>
            <a:ext cx="3423610" cy="13314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${I}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38200" y="3148149"/>
            <a:ext cx="1567543" cy="12017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research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263537" y="1690688"/>
            <a:ext cx="1567543" cy="12017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HPC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109063" y="1562849"/>
            <a:ext cx="1567543" cy="12017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ssh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6109062" y="2892471"/>
            <a:ext cx="1567543" cy="12017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ssh</a:t>
            </a:r>
            <a:endParaRPr lang="en-GB" dirty="0"/>
          </a:p>
        </p:txBody>
      </p:sp>
      <p:cxnSp>
        <p:nvCxnSpPr>
          <p:cNvPr id="10" name="Straight Connector 9"/>
          <p:cNvCxnSpPr>
            <a:endCxn id="5" idx="1"/>
          </p:cNvCxnSpPr>
          <p:nvPr/>
        </p:nvCxnSpPr>
        <p:spPr>
          <a:xfrm flipV="1">
            <a:off x="2405743" y="2291580"/>
            <a:ext cx="857794" cy="15880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263537" y="3538130"/>
            <a:ext cx="1567543" cy="12017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library</a:t>
            </a:r>
            <a:endParaRPr lang="en-GB" dirty="0"/>
          </a:p>
        </p:txBody>
      </p:sp>
      <p:cxnSp>
        <p:nvCxnSpPr>
          <p:cNvPr id="13" name="Straight Arrow Connector 12"/>
          <p:cNvCxnSpPr>
            <a:endCxn id="11" idx="1"/>
          </p:cNvCxnSpPr>
          <p:nvPr/>
        </p:nvCxnSpPr>
        <p:spPr>
          <a:xfrm>
            <a:off x="2405743" y="3879669"/>
            <a:ext cx="857794" cy="2593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3"/>
            <a:endCxn id="7" idx="1"/>
          </p:cNvCxnSpPr>
          <p:nvPr/>
        </p:nvCxnSpPr>
        <p:spPr>
          <a:xfrm flipV="1">
            <a:off x="4831080" y="2163741"/>
            <a:ext cx="1277983" cy="127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3"/>
            <a:endCxn id="8" idx="1"/>
          </p:cNvCxnSpPr>
          <p:nvPr/>
        </p:nvCxnSpPr>
        <p:spPr>
          <a:xfrm>
            <a:off x="4831080" y="2291580"/>
            <a:ext cx="1277982" cy="12017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109063" y="233228"/>
            <a:ext cx="1567543" cy="12017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ssh</a:t>
            </a:r>
            <a:endParaRPr lang="en-GB" dirty="0"/>
          </a:p>
        </p:txBody>
      </p:sp>
      <p:cxnSp>
        <p:nvCxnSpPr>
          <p:cNvPr id="24" name="Straight Arrow Connector 23"/>
          <p:cNvCxnSpPr>
            <a:endCxn id="23" idx="1"/>
          </p:cNvCxnSpPr>
          <p:nvPr/>
        </p:nvCxnSpPr>
        <p:spPr>
          <a:xfrm flipV="1">
            <a:off x="4831080" y="834120"/>
            <a:ext cx="1277983" cy="14574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263536" y="5313642"/>
            <a:ext cx="1567543" cy="12017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linkedin</a:t>
            </a:r>
            <a:endParaRPr lang="en-GB" dirty="0"/>
          </a:p>
        </p:txBody>
      </p:sp>
      <p:sp>
        <p:nvSpPr>
          <p:cNvPr id="32" name="Rectangle 31"/>
          <p:cNvSpPr/>
          <p:nvPr/>
        </p:nvSpPr>
        <p:spPr>
          <a:xfrm>
            <a:off x="5829353" y="4739913"/>
            <a:ext cx="1567543" cy="12017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Mastodon</a:t>
            </a:r>
            <a:endParaRPr lang="en-GB" dirty="0"/>
          </a:p>
        </p:txBody>
      </p:sp>
      <p:cxnSp>
        <p:nvCxnSpPr>
          <p:cNvPr id="36" name="Straight Arrow Connector 35"/>
          <p:cNvCxnSpPr>
            <a:endCxn id="31" idx="1"/>
          </p:cNvCxnSpPr>
          <p:nvPr/>
        </p:nvCxnSpPr>
        <p:spPr>
          <a:xfrm>
            <a:off x="2405743" y="4009345"/>
            <a:ext cx="857793" cy="19051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9283872" y="2394452"/>
            <a:ext cx="1567543" cy="12017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passwords</a:t>
            </a:r>
            <a:endParaRPr lang="en-GB" dirty="0"/>
          </a:p>
        </p:txBody>
      </p:sp>
      <p:sp>
        <p:nvSpPr>
          <p:cNvPr id="42" name="Rectangle 41"/>
          <p:cNvSpPr/>
          <p:nvPr/>
        </p:nvSpPr>
        <p:spPr>
          <a:xfrm>
            <a:off x="9436272" y="2546852"/>
            <a:ext cx="1567543" cy="12017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passwords</a:t>
            </a:r>
            <a:endParaRPr lang="en-GB" dirty="0"/>
          </a:p>
        </p:txBody>
      </p:sp>
      <p:sp>
        <p:nvSpPr>
          <p:cNvPr id="43" name="Rectangle 42"/>
          <p:cNvSpPr/>
          <p:nvPr/>
        </p:nvSpPr>
        <p:spPr>
          <a:xfrm>
            <a:off x="9588672" y="2699252"/>
            <a:ext cx="1567543" cy="12017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passwords</a:t>
            </a:r>
            <a:endParaRPr lang="en-GB" dirty="0"/>
          </a:p>
        </p:txBody>
      </p:sp>
      <p:sp>
        <p:nvSpPr>
          <p:cNvPr id="44" name="Rectangle 43"/>
          <p:cNvSpPr/>
          <p:nvPr/>
        </p:nvSpPr>
        <p:spPr>
          <a:xfrm>
            <a:off x="9741072" y="2851652"/>
            <a:ext cx="1567543" cy="12017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passwords</a:t>
            </a:r>
            <a:endParaRPr lang="en-GB" dirty="0"/>
          </a:p>
        </p:txBody>
      </p:sp>
      <p:sp>
        <p:nvSpPr>
          <p:cNvPr id="45" name="Rectangle 44"/>
          <p:cNvSpPr/>
          <p:nvPr/>
        </p:nvSpPr>
        <p:spPr>
          <a:xfrm>
            <a:off x="9893472" y="3004052"/>
            <a:ext cx="1567543" cy="12017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passwords</a:t>
            </a:r>
            <a:endParaRPr lang="en-GB" dirty="0"/>
          </a:p>
        </p:txBody>
      </p:sp>
      <p:sp>
        <p:nvSpPr>
          <p:cNvPr id="46" name="Rectangle 45"/>
          <p:cNvSpPr/>
          <p:nvPr/>
        </p:nvSpPr>
        <p:spPr>
          <a:xfrm>
            <a:off x="10045872" y="3156452"/>
            <a:ext cx="1567543" cy="12017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passwords</a:t>
            </a:r>
            <a:endParaRPr lang="en-GB" dirty="0"/>
          </a:p>
        </p:txBody>
      </p:sp>
      <p:sp>
        <p:nvSpPr>
          <p:cNvPr id="47" name="Rectangle 46"/>
          <p:cNvSpPr/>
          <p:nvPr/>
        </p:nvSpPr>
        <p:spPr>
          <a:xfrm>
            <a:off x="10198272" y="3308852"/>
            <a:ext cx="1567543" cy="12017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passwords</a:t>
            </a: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10372443" y="4638773"/>
            <a:ext cx="5790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∞</a:t>
            </a:r>
          </a:p>
        </p:txBody>
      </p:sp>
    </p:spTree>
    <p:extLst>
      <p:ext uri="{BB962C8B-B14F-4D97-AF65-F5344CB8AC3E}">
        <p14:creationId xmlns:p14="http://schemas.microsoft.com/office/powerpoint/2010/main" val="101329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1" grpId="0" animBg="1"/>
      <p:bldP spid="23" grpId="0" animBg="1"/>
      <p:bldP spid="31" grpId="0" animBg="1"/>
      <p:bldP spid="32" grpId="0" animBg="1"/>
      <p:bldP spid="37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Brave New World™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people use organizational home pages</a:t>
            </a:r>
          </a:p>
          <a:p>
            <a:pPr lvl="1"/>
            <a:r>
              <a:rPr lang="en-US" dirty="0" smtClean="0"/>
              <a:t>But </a:t>
            </a:r>
            <a:r>
              <a:rPr lang="en-US" dirty="0" err="1" smtClean="0"/>
              <a:t>organisations</a:t>
            </a:r>
            <a:r>
              <a:rPr lang="en-US" dirty="0" smtClean="0"/>
              <a:t> can change</a:t>
            </a:r>
          </a:p>
          <a:p>
            <a:pPr lvl="1"/>
            <a:r>
              <a:rPr lang="en-US" dirty="0" smtClean="0"/>
              <a:t>Difficult to keep up to date</a:t>
            </a:r>
          </a:p>
          <a:p>
            <a:r>
              <a:rPr lang="en-US" dirty="0" smtClean="0"/>
              <a:t>ORCID integrated view of things</a:t>
            </a:r>
          </a:p>
          <a:p>
            <a:pPr lvl="1"/>
            <a:r>
              <a:rPr lang="en-US" dirty="0" smtClean="0"/>
              <a:t>Who manages permissions of what it sees</a:t>
            </a:r>
          </a:p>
          <a:p>
            <a:pPr lvl="1"/>
            <a:r>
              <a:rPr lang="en-US" dirty="0" smtClean="0"/>
              <a:t>How we manage what is in there</a:t>
            </a:r>
          </a:p>
          <a:p>
            <a:pPr lvl="1"/>
            <a:r>
              <a:rPr lang="en-US" dirty="0" smtClean="0"/>
              <a:t>How we provide assurance of what is there</a:t>
            </a:r>
          </a:p>
          <a:p>
            <a:r>
              <a:rPr lang="en-US" dirty="0" smtClean="0"/>
              <a:t>Also a technology question</a:t>
            </a:r>
          </a:p>
          <a:p>
            <a:pPr lvl="1"/>
            <a:r>
              <a:rPr lang="en-US" dirty="0" smtClean="0"/>
              <a:t>Delegated credentials</a:t>
            </a:r>
          </a:p>
          <a:p>
            <a:pPr lvl="1"/>
            <a:r>
              <a:rPr lang="en-US" dirty="0" smtClean="0"/>
              <a:t>Languages for communicating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880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missing?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Single transferable identity, satisfying</a:t>
            </a:r>
          </a:p>
          <a:p>
            <a:pPr lvl="1"/>
            <a:r>
              <a:rPr lang="en-US" dirty="0" smtClean="0"/>
              <a:t>Identifier uniqueness</a:t>
            </a:r>
          </a:p>
          <a:p>
            <a:r>
              <a:rPr lang="en-US" dirty="0" smtClean="0"/>
              <a:t>Identity assurance </a:t>
            </a:r>
            <a:r>
              <a:rPr lang="en-US" dirty="0" err="1" smtClean="0"/>
              <a:t>customisable</a:t>
            </a:r>
            <a:endParaRPr lang="en-US" dirty="0" smtClean="0"/>
          </a:p>
          <a:p>
            <a:pPr lvl="1"/>
            <a:r>
              <a:rPr lang="en-US" dirty="0" err="1" smtClean="0"/>
              <a:t>Customisable</a:t>
            </a:r>
            <a:r>
              <a:rPr lang="en-US" dirty="0" smtClean="0"/>
              <a:t> </a:t>
            </a:r>
            <a:r>
              <a:rPr lang="en-US" dirty="0" err="1" smtClean="0"/>
              <a:t>acr</a:t>
            </a:r>
            <a:r>
              <a:rPr lang="en-US" dirty="0" smtClean="0"/>
              <a:t>, </a:t>
            </a:r>
            <a:r>
              <a:rPr lang="en-US" dirty="0" err="1" smtClean="0"/>
              <a:t>amr</a:t>
            </a:r>
            <a:endParaRPr lang="en-US" dirty="0" smtClean="0"/>
          </a:p>
          <a:p>
            <a:r>
              <a:rPr lang="en-US" dirty="0" smtClean="0"/>
              <a:t>Suitable attribute release</a:t>
            </a:r>
          </a:p>
          <a:p>
            <a:pPr lvl="1"/>
            <a:r>
              <a:rPr lang="en-US" dirty="0" err="1" smtClean="0"/>
              <a:t>Authorisation</a:t>
            </a:r>
            <a:r>
              <a:rPr lang="en-US" dirty="0" smtClean="0"/>
              <a:t> attributes</a:t>
            </a:r>
          </a:p>
          <a:p>
            <a:pPr lvl="1"/>
            <a:r>
              <a:rPr lang="en-US" dirty="0" smtClean="0"/>
              <a:t>Identity attributes (named or pseudonymous)</a:t>
            </a:r>
          </a:p>
          <a:p>
            <a:pPr lvl="1"/>
            <a:r>
              <a:rPr lang="en-US" dirty="0" smtClean="0"/>
              <a:t>Contact details</a:t>
            </a:r>
          </a:p>
          <a:p>
            <a:r>
              <a:rPr lang="en-US" dirty="0" smtClean="0"/>
              <a:t>Kind of like SSI</a:t>
            </a:r>
          </a:p>
          <a:p>
            <a:pPr lvl="1"/>
            <a:r>
              <a:rPr lang="en-US" dirty="0" smtClean="0"/>
              <a:t>But not </a:t>
            </a:r>
            <a:r>
              <a:rPr lang="en-US" dirty="0" err="1" smtClean="0"/>
              <a:t>decentralised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blockchain</a:t>
            </a:r>
            <a:r>
              <a:rPr lang="en-US" dirty="0" smtClean="0"/>
              <a:t> would be RFC 6962ish</a:t>
            </a:r>
          </a:p>
        </p:txBody>
      </p:sp>
    </p:spTree>
    <p:extLst>
      <p:ext uri="{BB962C8B-B14F-4D97-AF65-F5344CB8AC3E}">
        <p14:creationId xmlns:p14="http://schemas.microsoft.com/office/powerpoint/2010/main" val="243190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missing?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User accesses storage service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Storage service says “you must authenticate”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User is directed to community AAI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Community AAI directs user to an </a:t>
            </a:r>
            <a:r>
              <a:rPr lang="en-US" dirty="0" err="1" smtClean="0"/>
              <a:t>IdP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User authenticates to the </a:t>
            </a:r>
            <a:r>
              <a:rPr lang="en-US" dirty="0" err="1" smtClean="0"/>
              <a:t>IdP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User is directed back to the storage service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storage service says “your </a:t>
            </a:r>
            <a:r>
              <a:rPr lang="en-US" dirty="0" err="1" smtClean="0"/>
              <a:t>LoA</a:t>
            </a:r>
            <a:r>
              <a:rPr lang="en-US" dirty="0" smtClean="0"/>
              <a:t> is not high enough”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 to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150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fix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4006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Server and Issuer alignment </a:t>
            </a:r>
            <a:r>
              <a:rPr lang="en-US" dirty="0" smtClean="0"/>
              <a:t>points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acr</a:t>
            </a:r>
            <a:endParaRPr lang="en-US" dirty="0" smtClean="0"/>
          </a:p>
          <a:p>
            <a:pPr lvl="1"/>
            <a:r>
              <a:rPr lang="en-US" dirty="0" smtClean="0"/>
              <a:t>Required attributes (</a:t>
            </a:r>
            <a:r>
              <a:rPr lang="en-US" i="1" dirty="0" smtClean="0"/>
              <a:t>pace</a:t>
            </a:r>
            <a:r>
              <a:rPr lang="en-US" dirty="0" smtClean="0"/>
              <a:t> </a:t>
            </a:r>
            <a:r>
              <a:rPr lang="en-US" dirty="0" err="1" smtClean="0"/>
              <a:t>CoCo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Revocable (delegated) credential</a:t>
            </a:r>
          </a:p>
          <a:p>
            <a:pPr lvl="1"/>
            <a:r>
              <a:rPr lang="en-US" dirty="0" smtClean="0"/>
              <a:t>Renewable (delegated) credential</a:t>
            </a:r>
          </a:p>
          <a:p>
            <a:pPr lvl="1"/>
            <a:r>
              <a:rPr lang="en-US" dirty="0" smtClean="0"/>
              <a:t>How long the credential is needed</a:t>
            </a:r>
          </a:p>
          <a:p>
            <a:pPr lvl="1"/>
            <a:r>
              <a:rPr lang="en-US" dirty="0" smtClean="0"/>
              <a:t>What </a:t>
            </a:r>
            <a:r>
              <a:rPr lang="en-US" smtClean="0"/>
              <a:t>it will be used for</a:t>
            </a:r>
            <a:endParaRPr lang="en-US" dirty="0" smtClean="0"/>
          </a:p>
          <a:p>
            <a:r>
              <a:rPr lang="en-US" dirty="0" smtClean="0"/>
              <a:t>UX</a:t>
            </a:r>
          </a:p>
          <a:p>
            <a:pPr lvl="1"/>
            <a:r>
              <a:rPr lang="en-US" dirty="0" smtClean="0"/>
              <a:t>Faffing around with ARP</a:t>
            </a:r>
          </a:p>
          <a:p>
            <a:pPr lvl="1"/>
            <a:r>
              <a:rPr lang="en-US" dirty="0" smtClean="0"/>
              <a:t>Preset profiles à la pairwise id – pairwise profile</a:t>
            </a:r>
          </a:p>
          <a:p>
            <a:pPr lvl="1"/>
            <a:r>
              <a:rPr lang="en-US" dirty="0" smtClean="0"/>
              <a:t>Or, better still, service requests what it needs</a:t>
            </a:r>
          </a:p>
          <a:p>
            <a:r>
              <a:rPr lang="en-US" dirty="0" smtClean="0"/>
              <a:t>Attribute assurance</a:t>
            </a:r>
          </a:p>
          <a:p>
            <a:pPr lvl="1"/>
            <a:r>
              <a:rPr lang="en-US" dirty="0" smtClean="0"/>
              <a:t>Attributes can originate from multiple issuers</a:t>
            </a:r>
          </a:p>
          <a:p>
            <a:pPr lvl="1"/>
            <a:r>
              <a:rPr lang="en-US" dirty="0" smtClean="0"/>
              <a:t>Some could be self asserted (example: acceptance of AUP)</a:t>
            </a:r>
          </a:p>
          <a:p>
            <a:pPr lvl="1"/>
            <a:r>
              <a:rPr lang="en-US" dirty="0" smtClean="0"/>
              <a:t>RAF covers only the freshness as a single attribute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93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350</Words>
  <Application>Microsoft Office PowerPoint</Application>
  <PresentationFormat>Widescreen</PresentationFormat>
  <Paragraphs>114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Sæbekasse</vt:lpstr>
      <vt:lpstr>Who is ${I}</vt:lpstr>
      <vt:lpstr>Who is ${I}</vt:lpstr>
      <vt:lpstr>Who is ${I}</vt:lpstr>
      <vt:lpstr>Who is ${I}</vt:lpstr>
      <vt:lpstr>Brave New World™</vt:lpstr>
      <vt:lpstr>What is missing?</vt:lpstr>
      <vt:lpstr>What is missing?</vt:lpstr>
      <vt:lpstr>What to fix</vt:lpstr>
    </vt:vector>
  </TitlesOfParts>
  <Company>STFC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Sæbekasse</dc:title>
  <dc:creator>Jensen, Jens (STFC,RAL,SC)</dc:creator>
  <cp:lastModifiedBy>Jensen, Jens (STFC,RAL,SC)</cp:lastModifiedBy>
  <cp:revision>24</cp:revision>
  <dcterms:created xsi:type="dcterms:W3CDTF">2024-01-28T11:11:44Z</dcterms:created>
  <dcterms:modified xsi:type="dcterms:W3CDTF">2024-01-29T15:31:14Z</dcterms:modified>
</cp:coreProperties>
</file>