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40" r:id="rId2"/>
    <p:sldMasterId id="2147483711" r:id="rId3"/>
    <p:sldMasterId id="2147483726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4" r:id="rId6"/>
    <p:sldId id="273" r:id="rId7"/>
    <p:sldId id="282" r:id="rId8"/>
    <p:sldId id="283" r:id="rId9"/>
    <p:sldId id="281" r:id="rId10"/>
    <p:sldId id="278" r:id="rId11"/>
    <p:sldId id="279" r:id="rId12"/>
    <p:sldId id="271" r:id="rId13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88B"/>
    <a:srgbClr val="6F257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43"/>
  </p:normalViewPr>
  <p:slideViewPr>
    <p:cSldViewPr snapToGrid="0" snapToObjects="1">
      <p:cViewPr varScale="1">
        <p:scale>
          <a:sx n="122" d="100"/>
          <a:sy n="122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27/01/2024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2.w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w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8014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27587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0727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6193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SURF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0" y="4177514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-1" y="4759692"/>
            <a:ext cx="8097011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6" y="4017975"/>
            <a:ext cx="622642" cy="77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30625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726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770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3706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404301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418340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72854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142175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1919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4920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75334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1834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96499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51645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66048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28996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62322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13933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6904246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80006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160733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3363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1201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133977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68755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617403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6887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922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88323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72219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4123976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409375615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49102221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67002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044333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17896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887987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851580926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9401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4657035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650536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78956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831298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1514775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047627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341121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99690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202005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5539118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036949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182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689257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23566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7" y="4390909"/>
            <a:ext cx="3017492" cy="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0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0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30" r:id="rId2"/>
    <p:sldLayoutId id="2147483731" r:id="rId3"/>
    <p:sldLayoutId id="2147483732" r:id="rId4"/>
    <p:sldLayoutId id="2147483692" r:id="rId5"/>
    <p:sldLayoutId id="2147483735" r:id="rId6"/>
    <p:sldLayoutId id="2147483736" r:id="rId7"/>
    <p:sldLayoutId id="2147483734" r:id="rId8"/>
    <p:sldLayoutId id="2147483724" r:id="rId9"/>
    <p:sldLayoutId id="2147483733" r:id="rId10"/>
    <p:sldLayoutId id="2147483737" r:id="rId11"/>
    <p:sldLayoutId id="2147483708" r:id="rId12"/>
    <p:sldLayoutId id="2147483662" r:id="rId13"/>
    <p:sldLayoutId id="2147483701" r:id="rId14"/>
    <p:sldLayoutId id="2147483668" r:id="rId15"/>
    <p:sldLayoutId id="2147483660" r:id="rId16"/>
    <p:sldLayoutId id="2147483704" r:id="rId17"/>
    <p:sldLayoutId id="2147483705" r:id="rId18"/>
    <p:sldLayoutId id="2147483706" r:id="rId19"/>
    <p:sldLayoutId id="2147483707" r:id="rId20"/>
    <p:sldLayoutId id="2147483703" r:id="rId21"/>
    <p:sldLayoutId id="2147483661" r:id="rId22"/>
    <p:sldLayoutId id="2147483664" r:id="rId23"/>
    <p:sldLayoutId id="2147483667" r:id="rId24"/>
    <p:sldLayoutId id="2147483702" r:id="rId25"/>
    <p:sldLayoutId id="2147483697" r:id="rId26"/>
    <p:sldLayoutId id="2147483709" r:id="rId27"/>
    <p:sldLayoutId id="2147483674" r:id="rId28"/>
    <p:sldLayoutId id="2147483677" r:id="rId29"/>
    <p:sldLayoutId id="2147483698" r:id="rId30"/>
    <p:sldLayoutId id="2147483699" r:id="rId31"/>
    <p:sldLayoutId id="2147483710" r:id="rId32"/>
    <p:sldLayoutId id="2147483672" r:id="rId33"/>
    <p:sldLayoutId id="2147483675" r:id="rId34"/>
    <p:sldLayoutId id="2147483678" r:id="rId35"/>
    <p:sldLayoutId id="2147483681" r:id="rId36"/>
    <p:sldLayoutId id="2147483684" r:id="rId37"/>
    <p:sldLayoutId id="2147483673" r:id="rId38"/>
    <p:sldLayoutId id="2147483676" r:id="rId39"/>
    <p:sldLayoutId id="2147483679" r:id="rId40"/>
    <p:sldLayoutId id="2147483682" r:id="rId41"/>
    <p:sldLayoutId id="2147483685" r:id="rId42"/>
    <p:sldLayoutId id="2147483686" r:id="rId43"/>
    <p:sldLayoutId id="2147483688" r:id="rId44"/>
    <p:sldLayoutId id="2147483689" r:id="rId45"/>
    <p:sldLayoutId id="2147483690" r:id="rId46"/>
  </p:sldLayoutIdLst>
  <p:transition spd="med"/>
  <p:hf hdr="0" ft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61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</p:sldLayoutIdLst>
  <p:transition spd="med"/>
  <p:hf hdr="0" ft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" y="127607"/>
            <a:ext cx="1131580" cy="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22" r:id="rId3"/>
    <p:sldLayoutId id="2147483723" r:id="rId4"/>
    <p:sldLayoutId id="2147483720" r:id="rId5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davidg/presentations/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9" r:id="rId2"/>
    <p:sldLayoutId id="2147483727" r:id="rId3"/>
    <p:sldLayoutId id="2147483788" r:id="rId4"/>
    <p:sldLayoutId id="2147483739" r:id="rId5"/>
    <p:sldLayoutId id="2147483790" r:id="rId6"/>
    <p:sldLayoutId id="2147483729" r:id="rId7"/>
    <p:sldLayoutId id="2147483728" r:id="rId8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55550299/java-can-not-load-begin-trusted-certificate-format-certificate" TargetMode="External"/><Relationship Id="rId2" Type="http://schemas.openxmlformats.org/officeDocument/2006/relationships/hyperlink" Target="https://www.nikhef.nl/~davidg/tmp/make-trusted.sh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January 2024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 smtClean="0"/>
              <a:t>Update: </a:t>
            </a:r>
            <a:r>
              <a:rPr lang="en-US" dirty="0" err="1" smtClean="0"/>
              <a:t>RedHat</a:t>
            </a:r>
            <a:r>
              <a:rPr lang="en-US" dirty="0" smtClean="0"/>
              <a:t> 9+ and </a:t>
            </a:r>
            <a:br>
              <a:rPr lang="en-US" dirty="0" smtClean="0"/>
            </a:br>
            <a:r>
              <a:rPr lang="en-US" dirty="0" smtClean="0"/>
              <a:t>the issue of sha-1 roots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David Groep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We </a:t>
            </a:r>
            <a:r>
              <a:rPr lang="en-US" sz="1800" i="1" dirty="0" smtClean="0"/>
              <a:t>know </a:t>
            </a:r>
            <a:r>
              <a:rPr lang="en-US" sz="1800" dirty="0" smtClean="0"/>
              <a:t>SHA-1 is no longer secure as a crypto digest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all EECs and ICAs moved away ages ago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but some projects and distros are </a:t>
            </a:r>
            <a:r>
              <a:rPr lang="en-US" sz="1800" i="1" dirty="0" smtClean="0"/>
              <a:t>uselessly </a:t>
            </a:r>
            <a:r>
              <a:rPr lang="en-US" sz="1800" dirty="0" smtClean="0"/>
              <a:t>deprecating SHA-1 </a:t>
            </a:r>
            <a:br>
              <a:rPr lang="en-US" sz="1800" dirty="0" smtClean="0"/>
            </a:br>
            <a:r>
              <a:rPr lang="en-US" sz="1800" i="1" dirty="0" smtClean="0"/>
              <a:t>for self-signed (root) certificates – where the signature is immaterial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This affects at least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FF103+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RHEL9+ (and rebuilds)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yet … in the cases we could find it </a:t>
            </a:r>
            <a:r>
              <a:rPr lang="en-US" sz="1800" i="1" dirty="0" smtClean="0"/>
              <a:t>only</a:t>
            </a:r>
            <a:r>
              <a:rPr lang="en-US" sz="1800" dirty="0" smtClean="0"/>
              <a:t> applies to CA certs that </a:t>
            </a:r>
            <a:br>
              <a:rPr lang="en-US" sz="1800" dirty="0" smtClean="0"/>
            </a:br>
            <a:r>
              <a:rPr lang="en-US" sz="1800" dirty="0" smtClean="0"/>
              <a:t>are </a:t>
            </a:r>
            <a:r>
              <a:rPr lang="en-US" sz="1800" i="1" dirty="0" smtClean="0"/>
              <a:t>not </a:t>
            </a:r>
            <a:r>
              <a:rPr lang="en-US" sz="1800" dirty="0" smtClean="0"/>
              <a:t>in the </a:t>
            </a:r>
            <a:r>
              <a:rPr lang="en-US" sz="1800" dirty="0" err="1" smtClean="0"/>
              <a:t>WebPKI</a:t>
            </a:r>
            <a:r>
              <a:rPr lang="en-US" sz="1800" dirty="0" smtClean="0"/>
              <a:t> (and distro) public trust list</a:t>
            </a:r>
          </a:p>
          <a:p>
            <a:endParaRPr lang="en-US" sz="1800" dirty="0" smtClean="0"/>
          </a:p>
          <a:p>
            <a:r>
              <a:rPr lang="en-US" sz="1800" dirty="0" smtClean="0"/>
              <a:t>This impacts both joint-trust and </a:t>
            </a:r>
            <a:r>
              <a:rPr lang="en-US" sz="1800" dirty="0" err="1" smtClean="0"/>
              <a:t>igtf</a:t>
            </a:r>
            <a:r>
              <a:rPr lang="en-US" sz="1800" dirty="0" smtClean="0"/>
              <a:t>-only trust when installed in a non-system location. But thy system locations are different is not obvious from the doc …</a:t>
            </a:r>
          </a:p>
          <a:p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Although it conceptually makes no sense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3161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RHEL9 also </a:t>
            </a:r>
            <a:r>
              <a:rPr lang="en-US" dirty="0" smtClean="0"/>
              <a:t>deprecating </a:t>
            </a:r>
            <a:r>
              <a:rPr lang="en-US" dirty="0"/>
              <a:t>SHA-1, but </a:t>
            </a:r>
            <a:r>
              <a:rPr lang="en-US" i="1" dirty="0"/>
              <a:t>at the same </a:t>
            </a:r>
            <a:r>
              <a:rPr lang="en-US" i="1" dirty="0" smtClean="0"/>
              <a:t>time</a:t>
            </a:r>
            <a:endParaRPr lang="en-US" dirty="0"/>
          </a:p>
          <a:p>
            <a:r>
              <a:rPr lang="en-US" dirty="0"/>
              <a:t>still having self-signed SHA-1 based root certs in the ca-certificates</a:t>
            </a:r>
          </a:p>
          <a:p>
            <a:r>
              <a:rPr lang="en-US" dirty="0"/>
              <a:t>package,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unknown why that </a:t>
            </a:r>
            <a:r>
              <a:rPr lang="en-US" dirty="0"/>
              <a:t>distribution </a:t>
            </a:r>
            <a:r>
              <a:rPr lang="en-US" dirty="0" smtClean="0"/>
              <a:t>treats </a:t>
            </a:r>
            <a:r>
              <a:rPr lang="en-US" dirty="0"/>
              <a:t>SHA-1 certs </a:t>
            </a:r>
            <a:r>
              <a:rPr lang="en-US" dirty="0" smtClean="0"/>
              <a:t>in the X509_CERT_DIR</a:t>
            </a:r>
            <a:r>
              <a:rPr lang="en-US" dirty="0"/>
              <a:t> </a:t>
            </a:r>
            <a:r>
              <a:rPr lang="en-US" dirty="0" smtClean="0"/>
              <a:t>differently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least there </a:t>
            </a:r>
            <a:r>
              <a:rPr lang="en-US" dirty="0" smtClean="0"/>
              <a:t>is </a:t>
            </a:r>
            <a:r>
              <a:rPr lang="en-US" dirty="0"/>
              <a:t>a policy </a:t>
            </a:r>
            <a:r>
              <a:rPr lang="en-US" dirty="0" smtClean="0"/>
              <a:t>override for now</a:t>
            </a:r>
            <a:endParaRPr lang="en-US" dirty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update-crypto-policies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--set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DEFAULT:SHA1</a:t>
            </a:r>
          </a:p>
          <a:p>
            <a:r>
              <a:rPr lang="en-US" dirty="0" smtClean="0"/>
              <a:t>even </a:t>
            </a:r>
            <a:r>
              <a:rPr lang="en-US" dirty="0"/>
              <a:t>if that </a:t>
            </a:r>
            <a:r>
              <a:rPr lang="en-US" dirty="0" smtClean="0"/>
              <a:t>is a </a:t>
            </a:r>
            <a:r>
              <a:rPr lang="en-US" dirty="0"/>
              <a:t>rather course-grained </a:t>
            </a:r>
            <a:r>
              <a:rPr lang="en-US" dirty="0" smtClean="0"/>
              <a:t>tool (and do not pick LEGACY)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Rocky9+, AlmaLinux9+, RHEL9+ and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6897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OSG shipped the dual-blob mode for a few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using </a:t>
            </a:r>
            <a:r>
              <a:rPr lang="en-GB" dirty="0"/>
              <a:t>something like </a:t>
            </a:r>
            <a:r>
              <a:rPr lang="en-GB" dirty="0">
                <a:hlinkClick r:id="rId2"/>
              </a:rPr>
              <a:t>https://www.nikhef.nl/~</a:t>
            </a:r>
            <a:r>
              <a:rPr lang="en-GB" dirty="0" smtClean="0">
                <a:hlinkClick r:id="rId2"/>
              </a:rPr>
              <a:t>davidg/tmp/make-trusted.sh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first a “BEGIN TRUSTED CERTIFICATE”, </a:t>
            </a:r>
            <a:br>
              <a:rPr lang="en-GB" dirty="0" smtClean="0"/>
            </a:br>
            <a:r>
              <a:rPr lang="en-GB" dirty="0" smtClean="0"/>
              <a:t>then </a:t>
            </a:r>
            <a:r>
              <a:rPr lang="en-GB" i="1" dirty="0" smtClean="0"/>
              <a:t>in the same file </a:t>
            </a:r>
            <a:r>
              <a:rPr lang="en-GB" dirty="0" smtClean="0"/>
              <a:t>“BEGIN CERTIFICATE”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However, it broke: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CANL-Java, extending </a:t>
            </a:r>
            <a:r>
              <a:rPr lang="en-GB" dirty="0" err="1" smtClean="0"/>
              <a:t>BouncyCastle</a:t>
            </a:r>
            <a:r>
              <a:rPr lang="en-GB" dirty="0" smtClean="0"/>
              <a:t>, cannot process this blob and will balk even if it does </a:t>
            </a:r>
            <a:r>
              <a:rPr lang="en-GB" dirty="0"/>
              <a:t>not recognise it</a:t>
            </a:r>
            <a:br>
              <a:rPr lang="en-GB" dirty="0"/>
            </a:br>
            <a:r>
              <a:rPr lang="en-GB" sz="1300" dirty="0" smtClean="0"/>
              <a:t>(</a:t>
            </a:r>
            <a:r>
              <a:rPr lang="en-GB" sz="1300" dirty="0" smtClean="0">
                <a:hlinkClick r:id="rId3"/>
              </a:rPr>
              <a:t>https</a:t>
            </a:r>
            <a:r>
              <a:rPr lang="en-GB" sz="1300" dirty="0">
                <a:hlinkClick r:id="rId3"/>
              </a:rPr>
              <a:t>://</a:t>
            </a:r>
            <a:r>
              <a:rPr lang="en-GB" sz="1300" dirty="0" smtClean="0">
                <a:hlinkClick r:id="rId3"/>
              </a:rPr>
              <a:t>stackoverflow.com/questions/55550299/java-can-not-load-begin-trusted-certificate-format-certificate</a:t>
            </a:r>
            <a:r>
              <a:rPr lang="en-GB" sz="13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open as a </a:t>
            </a:r>
            <a:r>
              <a:rPr lang="en-GB" dirty="0" err="1" smtClean="0"/>
              <a:t>dCache</a:t>
            </a:r>
            <a:r>
              <a:rPr lang="en-GB" dirty="0" smtClean="0"/>
              <a:t> Feature Enhancement on CANL Java by Paul Millar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will not be fixed overnight, of course. And we my find other issues thereafter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OSG experiment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1442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850565"/>
            <a:ext cx="8669759" cy="3373033"/>
          </a:xfrm>
        </p:spPr>
        <p:txBody>
          <a:bodyPr/>
          <a:lstStyle/>
          <a:p>
            <a:r>
              <a:rPr lang="en-US" dirty="0"/>
              <a:t>On 2023-12-20 13:25, Guido Pineda wrote:</a:t>
            </a:r>
          </a:p>
          <a:p>
            <a:endParaRPr lang="en-US" sz="1800" dirty="0" smtClean="0"/>
          </a:p>
          <a:p>
            <a:r>
              <a:rPr lang="en-US" sz="1800" dirty="0" smtClean="0"/>
              <a:t>&gt; </a:t>
            </a:r>
            <a:r>
              <a:rPr lang="en-US" sz="1800" dirty="0"/>
              <a:t>I am using fetch-</a:t>
            </a:r>
            <a:r>
              <a:rPr lang="en-US" sz="1800" dirty="0" err="1"/>
              <a:t>crl</a:t>
            </a:r>
            <a:r>
              <a:rPr lang="en-US" sz="1800" dirty="0"/>
              <a:t> version 3.0.22.</a:t>
            </a:r>
          </a:p>
          <a:p>
            <a:r>
              <a:rPr lang="en-US" sz="1800" dirty="0"/>
              <a:t>&gt; We have a total of 89 trust anchors configured on our /</a:t>
            </a:r>
            <a:r>
              <a:rPr lang="en-US" sz="1800" dirty="0" err="1"/>
              <a:t>etc</a:t>
            </a:r>
            <a:r>
              <a:rPr lang="en-US" sz="1800" dirty="0"/>
              <a:t>/grid-security directory.</a:t>
            </a:r>
          </a:p>
          <a:p>
            <a:r>
              <a:rPr lang="en-US" sz="1800" dirty="0" smtClean="0"/>
              <a:t>&gt; I </a:t>
            </a:r>
            <a:r>
              <a:rPr lang="en-US" sz="1800" dirty="0"/>
              <a:t>have tested fetch-</a:t>
            </a:r>
            <a:r>
              <a:rPr lang="en-US" sz="1800" dirty="0" err="1"/>
              <a:t>crl</a:t>
            </a:r>
            <a:r>
              <a:rPr lang="en-US" sz="1800" dirty="0"/>
              <a:t> with different versions of OpenSSL and here are the </a:t>
            </a:r>
            <a:endParaRPr lang="en-US" sz="1800" dirty="0" smtClean="0"/>
          </a:p>
          <a:p>
            <a:r>
              <a:rPr lang="en-US" sz="1800" dirty="0" smtClean="0"/>
              <a:t>&gt; outcomes</a:t>
            </a:r>
            <a:r>
              <a:rPr lang="en-US" sz="1800" dirty="0"/>
              <a:t>:</a:t>
            </a:r>
          </a:p>
          <a:p>
            <a:r>
              <a:rPr lang="en-US" sz="1800" dirty="0" smtClean="0"/>
              <a:t>&gt; For </a:t>
            </a:r>
            <a:r>
              <a:rPr lang="en-US" sz="1800" dirty="0"/>
              <a:t>versions 1.1.1k and versions 3.2.0, the amount of errors when trying to verify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&gt; the </a:t>
            </a:r>
            <a:r>
              <a:rPr lang="en-US" sz="1800" dirty="0"/>
              <a:t>CRL's is only </a:t>
            </a:r>
            <a:r>
              <a:rPr lang="en-US" sz="1800" dirty="0" smtClean="0"/>
              <a:t>one</a:t>
            </a:r>
            <a:r>
              <a:rPr lang="en-US" sz="1800" dirty="0"/>
              <a:t> </a:t>
            </a:r>
            <a:r>
              <a:rPr lang="en-US" sz="1800" dirty="0" smtClean="0"/>
              <a:t>[which was explainable]</a:t>
            </a:r>
          </a:p>
          <a:p>
            <a:r>
              <a:rPr lang="en-US" sz="1800" dirty="0" smtClean="0"/>
              <a:t>&gt; However</a:t>
            </a:r>
            <a:r>
              <a:rPr lang="en-US" sz="1800" dirty="0"/>
              <a:t>, when using OpenSSL version 3.0.7, we get 10 </a:t>
            </a:r>
            <a:r>
              <a:rPr lang="en-US" sz="1800" dirty="0" smtClean="0"/>
              <a:t>errors</a:t>
            </a:r>
          </a:p>
          <a:p>
            <a:endParaRPr lang="en-US" dirty="0" smtClean="0"/>
          </a:p>
          <a:p>
            <a:r>
              <a:rPr lang="en-US" i="1" dirty="0" smtClean="0"/>
              <a:t>Due to self-compiling OpenSSL and does that ignore the RH crypt-policies?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But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6879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1800" dirty="0" smtClean="0"/>
              <a:t>Still, </a:t>
            </a:r>
            <a:endParaRPr lang="en-US" sz="1800" dirty="0"/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1800" dirty="0"/>
              <a:t>if you still have a SHA-1 root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1800" dirty="0"/>
              <a:t>and you are able to re-issue with the same key (and new serial)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1800" dirty="0"/>
              <a:t>and your EECs </a:t>
            </a:r>
            <a:r>
              <a:rPr lang="en-US" sz="1800" i="1" dirty="0"/>
              <a:t>do not </a:t>
            </a:r>
            <a:r>
              <a:rPr lang="en-US" sz="1800" dirty="0"/>
              <a:t>have </a:t>
            </a:r>
            <a:r>
              <a:rPr lang="en-US" sz="1800" dirty="0" err="1"/>
              <a:t>dirname+serial</a:t>
            </a:r>
            <a:r>
              <a:rPr lang="en-US" sz="1800" dirty="0"/>
              <a:t> in their AKI</a:t>
            </a:r>
          </a:p>
          <a:p>
            <a:r>
              <a:rPr lang="en-US" sz="1800" dirty="0"/>
              <a:t>your CAs should probably re-issuing its root because that is easier. </a:t>
            </a:r>
          </a:p>
          <a:p>
            <a:endParaRPr lang="en-US" sz="1800" dirty="0"/>
          </a:p>
          <a:p>
            <a:r>
              <a:rPr lang="en-US" sz="1800" dirty="0"/>
              <a:t>But for the large ones, esp. the </a:t>
            </a:r>
            <a:r>
              <a:rPr lang="en-US" sz="1800" dirty="0" err="1"/>
              <a:t>DigiCert</a:t>
            </a:r>
            <a:r>
              <a:rPr lang="en-US" sz="1800" dirty="0"/>
              <a:t> Assured ID Root from 2006 for instance, that will be hard. </a:t>
            </a:r>
          </a:p>
          <a:p>
            <a:r>
              <a:rPr lang="en-US" sz="1800" dirty="0"/>
              <a:t>And migrating to another (SHA-2 rooted) signing hierarchy will take at least 395 days ... and a lot of engineering on the RP and CA side</a:t>
            </a:r>
          </a:p>
          <a:p>
            <a:endParaRPr lang="en-US" sz="1800" dirty="0"/>
          </a:p>
          <a:p>
            <a:r>
              <a:rPr lang="en-US" sz="1800" dirty="0"/>
              <a:t>The root cause is with RH not understanding what a self-signed trust</a:t>
            </a:r>
          </a:p>
          <a:p>
            <a:r>
              <a:rPr lang="en-US" sz="1800" dirty="0"/>
              <a:t>anchor is, but that will not help us in the short term.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309555"/>
            <a:fld id="{86CB4B4D-7CA3-9044-876B-883B54F8677D}" type="slidenum">
              <a:rPr lang="en-GB" kern="0">
                <a:latin typeface="Arial"/>
                <a:cs typeface="Arial"/>
                <a:sym typeface="Arial"/>
              </a:rPr>
              <a:pPr defTabSz="309555"/>
              <a:t>6</a:t>
            </a:fld>
            <a:endParaRPr lang="en-GB" kern="0">
              <a:latin typeface="Arial"/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Mitigations?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8797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6116" y="715036"/>
            <a:ext cx="8669759" cy="2843512"/>
          </a:xfrm>
        </p:spPr>
        <p:txBody>
          <a:bodyPr/>
          <a:lstStyle/>
          <a:p>
            <a:r>
              <a:rPr lang="en-GB" sz="1800" dirty="0" smtClean="0"/>
              <a:t>ASGCCA-2007							</a:t>
            </a:r>
            <a:r>
              <a:rPr lang="en-GB" sz="1800" dirty="0" err="1" smtClean="0"/>
              <a:t>ArmeSFo</a:t>
            </a:r>
            <a:endParaRPr lang="en-GB" sz="1800" dirty="0"/>
          </a:p>
          <a:p>
            <a:r>
              <a:rPr lang="en-GB" sz="1800" dirty="0" smtClean="0"/>
              <a:t>BYGCA										CESNET-CA-Root</a:t>
            </a:r>
            <a:endParaRPr lang="en-GB" sz="1800" dirty="0"/>
          </a:p>
          <a:p>
            <a:r>
              <a:rPr lang="en-GB" sz="1800" dirty="0" smtClean="0"/>
              <a:t>CNIC											DFN-</a:t>
            </a:r>
            <a:r>
              <a:rPr lang="en-GB" sz="1800" dirty="0" err="1" smtClean="0"/>
              <a:t>GridGermany</a:t>
            </a:r>
            <a:r>
              <a:rPr lang="en-GB" sz="1800" dirty="0" smtClean="0"/>
              <a:t>-Root</a:t>
            </a:r>
            <a:endParaRPr lang="en-GB" sz="1800" dirty="0"/>
          </a:p>
          <a:p>
            <a:r>
              <a:rPr lang="en-GB" sz="1800" dirty="0" err="1" smtClean="0"/>
              <a:t>DZeScience</a:t>
            </a:r>
            <a:r>
              <a:rPr lang="en-GB" sz="1800" dirty="0" smtClean="0"/>
              <a:t>								</a:t>
            </a:r>
            <a:r>
              <a:rPr lang="en-GB" sz="1800" b="1" dirty="0" err="1" smtClean="0"/>
              <a:t>DigiCertAssuredIDRootCA</a:t>
            </a:r>
            <a:r>
              <a:rPr lang="en-GB" sz="1800" b="1" dirty="0" smtClean="0"/>
              <a:t>-Root</a:t>
            </a:r>
            <a:endParaRPr lang="en-GB" sz="1800" b="1" dirty="0"/>
          </a:p>
          <a:p>
            <a:r>
              <a:rPr lang="en-GB" sz="1800" dirty="0" err="1" smtClean="0"/>
              <a:t>DigiCertGridRootCA</a:t>
            </a:r>
            <a:r>
              <a:rPr lang="en-GB" sz="1800" dirty="0" smtClean="0"/>
              <a:t>-Root</a:t>
            </a:r>
            <a:r>
              <a:rPr lang="en-GB" sz="1800" dirty="0"/>
              <a:t>	</a:t>
            </a:r>
            <a:r>
              <a:rPr lang="en-GB" sz="1800" dirty="0" smtClean="0"/>
              <a:t>			IHEP-2013</a:t>
            </a:r>
            <a:endParaRPr lang="en-GB" sz="1800" dirty="0"/>
          </a:p>
          <a:p>
            <a:r>
              <a:rPr lang="en-GB" sz="1800" dirty="0" smtClean="0"/>
              <a:t>KEK											LIPCA</a:t>
            </a:r>
            <a:endParaRPr lang="en-GB" sz="1800" dirty="0"/>
          </a:p>
          <a:p>
            <a:r>
              <a:rPr lang="en-GB" sz="1800" dirty="0" smtClean="0"/>
              <a:t>MARGI										</a:t>
            </a:r>
            <a:endParaRPr lang="en-GB" sz="1800" b="1" dirty="0" smtClean="0"/>
          </a:p>
          <a:p>
            <a:r>
              <a:rPr lang="en-GB" sz="1800" dirty="0" smtClean="0"/>
              <a:t>RDIG											</a:t>
            </a:r>
            <a:r>
              <a:rPr lang="en-GB" sz="1800" dirty="0" err="1" smtClean="0"/>
              <a:t>RomanianGRID</a:t>
            </a:r>
            <a:endParaRPr lang="en-GB" sz="1800" dirty="0" smtClean="0"/>
          </a:p>
          <a:p>
            <a:r>
              <a:rPr lang="en-GB" sz="1800" dirty="0" smtClean="0"/>
              <a:t>SRCE</a:t>
            </a:r>
            <a:r>
              <a:rPr lang="en-GB" sz="1800" dirty="0" smtClean="0"/>
              <a:t>										</a:t>
            </a:r>
            <a:r>
              <a:rPr lang="en-GB" sz="1800" dirty="0" err="1" smtClean="0"/>
              <a:t>SiGNET</a:t>
            </a:r>
            <a:r>
              <a:rPr lang="en-GB" sz="1800" dirty="0" smtClean="0"/>
              <a:t>-CA</a:t>
            </a:r>
            <a:endParaRPr lang="en-GB" sz="1800" dirty="0"/>
          </a:p>
          <a:p>
            <a:r>
              <a:rPr lang="en-GB" sz="1800" dirty="0" err="1" smtClean="0"/>
              <a:t>TRGrid</a:t>
            </a:r>
            <a:r>
              <a:rPr lang="en-GB" sz="1800" dirty="0" smtClean="0"/>
              <a:t>										seegrid-ca-2013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Reissuance of roots?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3551" y="3647648"/>
            <a:ext cx="874232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Fixed by now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: 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GridCanada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CILogon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basic/silver/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OpenID</a:t>
            </a:r>
            <a:r>
              <a:rPr lang="en-GB" sz="1600" cap="none" dirty="0">
                <a:solidFill>
                  <a:srgbClr val="6F2575"/>
                </a:solidFill>
              </a:rPr>
              <a:t>, UKeScienceRoot-2007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defTabSz="825500"/>
            <a:r>
              <a:rPr lang="en-GB" sz="1600" b="1" cap="none" dirty="0">
                <a:solidFill>
                  <a:srgbClr val="6F2575"/>
                </a:solidFill>
              </a:rPr>
              <a:t>Removed</a:t>
            </a:r>
            <a:r>
              <a:rPr lang="en-GB" sz="1600" cap="none" dirty="0">
                <a:solidFill>
                  <a:srgbClr val="6F2575"/>
                </a:solidFill>
              </a:rPr>
              <a:t>: </a:t>
            </a:r>
            <a:r>
              <a:rPr lang="en-GB" sz="1600" cap="none" dirty="0" smtClean="0">
                <a:solidFill>
                  <a:srgbClr val="6F2575"/>
                </a:solidFill>
              </a:rPr>
              <a:t>DigiCertGridCA-1-Classic</a:t>
            </a:r>
            <a:r>
              <a:rPr lang="en-GB" sz="1600" cap="none" dirty="0">
                <a:solidFill>
                  <a:srgbClr val="6F2575"/>
                </a:solidFill>
              </a:rPr>
              <a:t>, </a:t>
            </a:r>
            <a:r>
              <a:rPr lang="en-GB" sz="1600" cap="none" dirty="0" err="1">
                <a:solidFill>
                  <a:srgbClr val="6F2575"/>
                </a:solidFill>
              </a:rPr>
              <a:t>DigiCertGridTrustCA</a:t>
            </a:r>
            <a:r>
              <a:rPr lang="en-GB" sz="1600" cap="none" dirty="0">
                <a:solidFill>
                  <a:srgbClr val="6F2575"/>
                </a:solidFill>
              </a:rPr>
              <a:t>-Classic </a:t>
            </a:r>
            <a:endParaRPr lang="en-GB" sz="1600" cap="none" dirty="0" smtClean="0">
              <a:solidFill>
                <a:srgbClr val="6F2575"/>
              </a:solidFill>
            </a:endParaRPr>
          </a:p>
          <a:p>
            <a:pPr defTabSz="825500"/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Will be discontinued 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soon: 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GermanGrid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(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GridKA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04564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</a:t>
            </a:r>
            <a:r>
              <a:rPr lang="en-GB" i="1" dirty="0" smtClean="0"/>
              <a:t>you</a:t>
            </a:r>
            <a:r>
              <a:rPr lang="en-GB" dirty="0" smtClean="0"/>
              <a:t> do?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34640" y="2022475"/>
            <a:ext cx="5680710" cy="914400"/>
          </a:xfrm>
        </p:spPr>
        <p:txBody>
          <a:bodyPr/>
          <a:lstStyle/>
          <a:p>
            <a:r>
              <a:rPr lang="en-US" i="1" dirty="0" smtClean="0"/>
              <a:t>Discussion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76213" y="4763136"/>
            <a:ext cx="176213" cy="174625"/>
          </a:xfrm>
        </p:spPr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921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704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2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86EA9C1F-1A98-4DFB-B614-68BD42A61A3A}"/>
    </a:ext>
  </a:extLst>
</a:theme>
</file>

<file path=ppt/theme/theme3.xml><?xml version="1.0" encoding="utf-8"?>
<a:theme xmlns:a="http://schemas.openxmlformats.org/drawingml/2006/main" name="Nikhef-DG22-2018-legacy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EF368345-ED6E-4C79-B8B6-2E96EF2E4FA5}"/>
    </a:ext>
  </a:extLst>
</a:theme>
</file>

<file path=ppt/theme/theme4.xml><?xml version="1.0" encoding="utf-8"?>
<a:theme xmlns:a="http://schemas.openxmlformats.org/drawingml/2006/main" name="Nikhef-DG22-NikUM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7E00089A-B55B-4F91-A0B1-ACAA0F72C4E6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Nikhef_presentatie-template-lc-2018-DGUM-MF</Template>
  <TotalTime>233</TotalTime>
  <Words>676</Words>
  <Application>Microsoft Office PowerPoint</Application>
  <PresentationFormat>On-screen Show (16:9)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Akkurat Std</vt:lpstr>
      <vt:lpstr>Akkurat Std Bold</vt:lpstr>
      <vt:lpstr>Akkurat Std Mono</vt:lpstr>
      <vt:lpstr>Arial</vt:lpstr>
      <vt:lpstr>Calibri</vt:lpstr>
      <vt:lpstr>Candara</vt:lpstr>
      <vt:lpstr>Courier New</vt:lpstr>
      <vt:lpstr>Helvetica Neue</vt:lpstr>
      <vt:lpstr>Helvetica Neue Medium</vt:lpstr>
      <vt:lpstr>Minion Pro</vt:lpstr>
      <vt:lpstr>Nikhef-DG22-NikUM-main</vt:lpstr>
      <vt:lpstr>Nikhef-DG22-NikOnly-main</vt:lpstr>
      <vt:lpstr>Nikhef-DG22-2018-legacy</vt:lpstr>
      <vt:lpstr>Nikhef-DG22-NikUM-Closures</vt:lpstr>
      <vt:lpstr>Update: RedHat 9+ and  the issue of sha-1 roots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you do?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RedHat 9+ &amp; FF103:  the issue of sha-1 roots</dc:title>
  <dc:creator>davidg</dc:creator>
  <cp:lastModifiedBy>davidg</cp:lastModifiedBy>
  <cp:revision>24</cp:revision>
  <dcterms:created xsi:type="dcterms:W3CDTF">2022-10-02T12:23:46Z</dcterms:created>
  <dcterms:modified xsi:type="dcterms:W3CDTF">2024-01-27T19:03:33Z</dcterms:modified>
</cp:coreProperties>
</file>