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651" r:id="rId2"/>
    <p:sldId id="641" r:id="rId3"/>
    <p:sldId id="642" r:id="rId4"/>
    <p:sldId id="646" r:id="rId5"/>
    <p:sldId id="519" r:id="rId6"/>
    <p:sldId id="643" r:id="rId7"/>
    <p:sldId id="644" r:id="rId8"/>
    <p:sldId id="645" r:id="rId9"/>
    <p:sldId id="649" r:id="rId10"/>
    <p:sldId id="650" r:id="rId11"/>
    <p:sldId id="648" r:id="rId12"/>
    <p:sldId id="634" r:id="rId13"/>
    <p:sldId id="647" r:id="rId14"/>
    <p:sldId id="635" r:id="rId15"/>
    <p:sldId id="636" r:id="rId16"/>
    <p:sldId id="640" r:id="rId17"/>
    <p:sldId id="638" r:id="rId18"/>
    <p:sldId id="574" r:id="rId19"/>
    <p:sldId id="575" r:id="rId20"/>
    <p:sldId id="639" r:id="rId21"/>
  </p:sldIdLst>
  <p:sldSz cx="12192000" cy="6858000"/>
  <p:notesSz cx="7023100" cy="9309100"/>
  <p:kinsoku lang="ja-JP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55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808080"/>
    <a:srgbClr val="0066FF"/>
    <a:srgbClr val="66FF33"/>
    <a:srgbClr val="FF0000"/>
    <a:srgbClr val="CCFFFF"/>
    <a:srgbClr val="FF6600"/>
    <a:srgbClr val="FFFF00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130" autoAdjust="0"/>
    <p:restoredTop sz="92055" autoAdjust="0"/>
  </p:normalViewPr>
  <p:slideViewPr>
    <p:cSldViewPr>
      <p:cViewPr varScale="1">
        <p:scale>
          <a:sx n="96" d="100"/>
          <a:sy n="96" d="100"/>
        </p:scale>
        <p:origin x="176" y="216"/>
      </p:cViewPr>
      <p:guideLst>
        <p:guide orient="horz" pos="3552"/>
        <p:guide pos="3840"/>
      </p:guideLst>
    </p:cSldViewPr>
  </p:slideViewPr>
  <p:outlineViewPr>
    <p:cViewPr>
      <p:scale>
        <a:sx n="25" d="100"/>
        <a:sy n="25" d="100"/>
      </p:scale>
      <p:origin x="0" y="-5938"/>
    </p:cViewPr>
  </p:outlineViewPr>
  <p:notesTextViewPr>
    <p:cViewPr>
      <p:scale>
        <a:sx n="50" d="100"/>
        <a:sy n="50" d="100"/>
      </p:scale>
      <p:origin x="0" y="0"/>
    </p:cViewPr>
  </p:notesTextViewPr>
  <p:sorterViewPr>
    <p:cViewPr>
      <p:scale>
        <a:sx n="100" d="100"/>
        <a:sy n="100" d="100"/>
      </p:scale>
      <p:origin x="0" y="-709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30213" y="703263"/>
            <a:ext cx="6183312" cy="34798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51" name="Rectangle 3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5038" y="4422775"/>
            <a:ext cx="5151437" cy="41878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4845" tIns="46622" rIns="94845" bIns="4662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0"/>
            <a:r>
              <a:rPr lang="en-GB" noProof="0"/>
              <a:t>Second level</a:t>
            </a:r>
          </a:p>
          <a:p>
            <a:pPr lvl="0"/>
            <a:r>
              <a:rPr lang="en-GB" noProof="0"/>
              <a:t>Third level</a:t>
            </a:r>
          </a:p>
          <a:p>
            <a:pPr lvl="0"/>
            <a:r>
              <a:rPr lang="en-GB" noProof="0"/>
              <a:t>Fourth level</a:t>
            </a:r>
          </a:p>
          <a:p>
            <a:pPr lvl="0"/>
            <a:r>
              <a:rPr lang="en-GB" noProof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742950" indent="-28575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11430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4911711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174804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146235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56133" y="457200"/>
            <a:ext cx="2726267" cy="4572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3" y="457200"/>
            <a:ext cx="7975600" cy="4572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072758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8267" y="457200"/>
            <a:ext cx="10363200" cy="8001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77334" y="1657350"/>
            <a:ext cx="5350933" cy="33718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1467" y="1657350"/>
            <a:ext cx="5350933" cy="33718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117263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900" indent="-342900">
              <a:buFontTx/>
              <a:buBlip>
                <a:blip r:embed="rId2"/>
              </a:buBlip>
              <a:defRPr/>
            </a:lvl1pPr>
            <a:lvl2pPr marL="742950" indent="-285750">
              <a:buFontTx/>
              <a:buBlip>
                <a:blip r:embed="rId2"/>
              </a:buBlip>
              <a:defRPr/>
            </a:lvl2pPr>
            <a:lvl3pPr marL="1143000" indent="-228600">
              <a:buFontTx/>
              <a:buBlip>
                <a:blip r:embed="rId2"/>
              </a:buBlip>
              <a:defRPr/>
            </a:lvl3pPr>
            <a:lvl4pPr marL="1600200" indent="-228600">
              <a:buFontTx/>
              <a:buBlip>
                <a:blip r:embed="rId2"/>
              </a:buBlip>
              <a:defRPr/>
            </a:lvl4pPr>
            <a:lvl5pPr marL="2057400" indent="-228600"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720129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732945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728238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1657350"/>
            <a:ext cx="5350933" cy="3371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1467" y="1657350"/>
            <a:ext cx="5350933" cy="3371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409194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095949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000" b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772478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10597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 marL="342900" indent="-342900">
              <a:buFont typeface="Wingdings" panose="05000000000000000000" pitchFamily="2" charset="2"/>
              <a:buChar char="§"/>
              <a:defRPr sz="3200"/>
            </a:lvl1pPr>
            <a:lvl2pPr marL="742950" indent="-285750">
              <a:buClr>
                <a:schemeClr val="accent1"/>
              </a:buClr>
              <a:buFont typeface="Wingdings" panose="05000000000000000000" pitchFamily="2" charset="2"/>
              <a:buChar char="§"/>
              <a:defRPr sz="2800"/>
            </a:lvl2pPr>
            <a:lvl3pPr marL="1257300" indent="-342900">
              <a:buClr>
                <a:schemeClr val="accent1"/>
              </a:buClr>
              <a:buFont typeface="Wingdings" panose="05000000000000000000" pitchFamily="2" charset="2"/>
              <a:buChar char="§"/>
              <a:defRPr sz="2400"/>
            </a:lvl3pPr>
            <a:lvl4pPr marL="1714500" indent="-342900">
              <a:buClr>
                <a:schemeClr val="accent1"/>
              </a:buClr>
              <a:buFont typeface="Wingdings" panose="05000000000000000000" pitchFamily="2" charset="2"/>
              <a:buChar char="§"/>
              <a:defRPr sz="2000"/>
            </a:lvl4pPr>
            <a:lvl5pPr marL="2171700" indent="-342900">
              <a:buClr>
                <a:schemeClr val="accent1"/>
              </a:buClr>
              <a:buFont typeface="Wingdings" panose="05000000000000000000" pitchFamily="2" charset="2"/>
              <a:buChar char="§"/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620458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48267" y="457200"/>
            <a:ext cx="103632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7333" y="1657350"/>
            <a:ext cx="10905067" cy="337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 </a:t>
            </a:r>
          </a:p>
        </p:txBody>
      </p:sp>
      <p:sp>
        <p:nvSpPr>
          <p:cNvPr id="1028" name="Rectangle 5"/>
          <p:cNvSpPr>
            <a:spLocks noChangeArrowheads="1"/>
          </p:cNvSpPr>
          <p:nvPr/>
        </p:nvSpPr>
        <p:spPr bwMode="auto">
          <a:xfrm>
            <a:off x="4343400" y="6305550"/>
            <a:ext cx="3962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b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GB" altLang="en-US" sz="1200" dirty="0">
                <a:solidFill>
                  <a:schemeClr val="tx1"/>
                </a:solidFill>
                <a:latin typeface="Verdana"/>
                <a:cs typeface="Verdana"/>
              </a:rPr>
              <a:t>Peter</a:t>
            </a:r>
            <a:r>
              <a:rPr lang="en-GB" altLang="en-US" sz="1200" baseline="0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  <a:r>
              <a:rPr lang="en-GB" altLang="en-US" sz="1200" baseline="0" dirty="0" err="1">
                <a:solidFill>
                  <a:schemeClr val="tx1"/>
                </a:solidFill>
                <a:latin typeface="Verdana"/>
                <a:cs typeface="Verdana"/>
              </a:rPr>
              <a:t>Kluit</a:t>
            </a:r>
            <a:r>
              <a:rPr lang="en-GB" altLang="en-US" sz="1200" baseline="0" dirty="0">
                <a:solidFill>
                  <a:schemeClr val="tx1"/>
                </a:solidFill>
                <a:latin typeface="Verdana"/>
                <a:cs typeface="Verdana"/>
              </a:rPr>
              <a:t> (</a:t>
            </a:r>
            <a:r>
              <a:rPr lang="en-GB" altLang="en-US" sz="1200" baseline="0" dirty="0" err="1">
                <a:solidFill>
                  <a:schemeClr val="tx1"/>
                </a:solidFill>
                <a:latin typeface="Verdana"/>
                <a:cs typeface="Verdana"/>
              </a:rPr>
              <a:t>Nikhef</a:t>
            </a:r>
            <a:r>
              <a:rPr lang="en-GB" altLang="en-US" sz="1200" baseline="0" dirty="0">
                <a:solidFill>
                  <a:schemeClr val="tx1"/>
                </a:solidFill>
                <a:latin typeface="Verdana"/>
                <a:cs typeface="Verdana"/>
              </a:rPr>
              <a:t>)</a:t>
            </a:r>
            <a:endParaRPr lang="en-GB" altLang="en-US" sz="1200" dirty="0">
              <a:solidFill>
                <a:schemeClr val="tx1"/>
              </a:solidFill>
              <a:latin typeface="Verdana"/>
              <a:cs typeface="Verdana"/>
            </a:endParaRPr>
          </a:p>
        </p:txBody>
      </p:sp>
      <p:sp>
        <p:nvSpPr>
          <p:cNvPr id="1029" name="Rectangle 6"/>
          <p:cNvSpPr>
            <a:spLocks noChangeArrowheads="1"/>
          </p:cNvSpPr>
          <p:nvPr/>
        </p:nvSpPr>
        <p:spPr bwMode="auto">
          <a:xfrm>
            <a:off x="8940800" y="6229350"/>
            <a:ext cx="254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b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r>
              <a:rPr lang="en-GB" altLang="en-US" sz="800">
                <a:solidFill>
                  <a:schemeClr val="bg2"/>
                </a:solidFill>
              </a:rPr>
              <a:t> </a:t>
            </a:r>
            <a:fld id="{50F9948D-FA28-478D-A82E-F93DDFBE36D5}" type="slidenum">
              <a:rPr lang="en-GB" altLang="en-US" sz="800" smtClean="0">
                <a:solidFill>
                  <a:schemeClr val="bg2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GB" altLang="en-US" sz="800">
              <a:solidFill>
                <a:schemeClr val="bg2"/>
              </a:solidFill>
            </a:endParaRPr>
          </a:p>
        </p:txBody>
      </p:sp>
      <p:sp>
        <p:nvSpPr>
          <p:cNvPr id="1030" name="Rectangle 8"/>
          <p:cNvSpPr>
            <a:spLocks noChangeArrowheads="1"/>
          </p:cNvSpPr>
          <p:nvPr/>
        </p:nvSpPr>
        <p:spPr bwMode="auto">
          <a:xfrm>
            <a:off x="533400" y="6460282"/>
            <a:ext cx="4906061" cy="245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b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Verdana"/>
                <a:ea typeface="+mn-ea"/>
                <a:cs typeface="Verdana"/>
              </a:rPr>
              <a:t>EIC </a:t>
            </a:r>
            <a:r>
              <a:rPr lang="en-US" sz="1200" kern="1200" baseline="0" dirty="0">
                <a:solidFill>
                  <a:schemeClr val="tx1"/>
                </a:solidFill>
                <a:latin typeface="Verdana"/>
                <a:ea typeface="+mn-ea"/>
                <a:cs typeface="Verdana"/>
              </a:rPr>
              <a:t>meeting 21 December 2023</a:t>
            </a:r>
            <a:endParaRPr lang="en-GB" altLang="en-US" sz="900" dirty="0">
              <a:latin typeface="Verdana"/>
              <a:cs typeface="Verdan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Monotype Sorts"/>
        <a:buChar char="u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Font typeface="Monotype Sorts"/>
        <a:buChar char="l"/>
        <a:defRPr sz="16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00000"/>
        <a:buFont typeface="Monotype Sorts"/>
        <a:buChar char="n"/>
        <a:defRPr sz="1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00000"/>
        <a:buFont typeface="Monotype Sorts"/>
        <a:buChar char="u"/>
        <a:defRPr sz="12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00000"/>
        <a:buFont typeface="Monotype Sorts"/>
        <a:buChar char="l"/>
        <a:defRPr sz="1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00000"/>
        <a:buFont typeface="Monotype Sorts" pitchFamily="2" charset="2"/>
        <a:buChar char="l"/>
        <a:defRPr sz="1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00000"/>
        <a:buFont typeface="Monotype Sorts" pitchFamily="2" charset="2"/>
        <a:buChar char="l"/>
        <a:defRPr sz="1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00000"/>
        <a:buFont typeface="Monotype Sorts" pitchFamily="2" charset="2"/>
        <a:buChar char="l"/>
        <a:defRPr sz="1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00000"/>
        <a:buFont typeface="Monotype Sorts" pitchFamily="2" charset="2"/>
        <a:buChar char="l"/>
        <a:defRPr sz="1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7528" y="36612"/>
            <a:ext cx="9073008" cy="800100"/>
          </a:xfrm>
        </p:spPr>
        <p:txBody>
          <a:bodyPr/>
          <a:lstStyle/>
          <a:p>
            <a:br>
              <a:rPr lang="nl-NL" sz="3200" b="0" dirty="0">
                <a:solidFill>
                  <a:srgbClr val="FF0000"/>
                </a:solidFill>
                <a:latin typeface="Verdana"/>
                <a:cs typeface="Verdana"/>
              </a:rPr>
            </a:br>
            <a:r>
              <a:rPr lang="nl-NL" sz="3200" b="0" dirty="0" err="1">
                <a:solidFill>
                  <a:srgbClr val="FF0000"/>
                </a:solidFill>
                <a:latin typeface="Verdana"/>
                <a:cs typeface="Verdana"/>
              </a:rPr>
              <a:t>GridPix</a:t>
            </a:r>
            <a:r>
              <a:rPr lang="nl-NL" sz="3200" b="0" dirty="0">
                <a:solidFill>
                  <a:srgbClr val="FF0000"/>
                </a:solidFill>
                <a:latin typeface="Verdana"/>
                <a:cs typeface="Verdana"/>
              </a:rPr>
              <a:t> Detector </a:t>
            </a:r>
            <a:r>
              <a:rPr lang="nl-NL" sz="3200" b="0" dirty="0" err="1">
                <a:solidFill>
                  <a:srgbClr val="FF0000"/>
                </a:solidFill>
                <a:latin typeface="Verdana"/>
                <a:cs typeface="Verdana"/>
              </a:rPr>
              <a:t>for</a:t>
            </a:r>
            <a:r>
              <a:rPr lang="nl-NL" sz="3200" b="0" dirty="0">
                <a:solidFill>
                  <a:srgbClr val="FF0000"/>
                </a:solidFill>
                <a:latin typeface="Verdana"/>
                <a:cs typeface="Verdana"/>
              </a:rPr>
              <a:t> EIC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647AC3F-7B6B-0744-810B-C1FFA0830983}"/>
              </a:ext>
            </a:extLst>
          </p:cNvPr>
          <p:cNvSpPr/>
          <p:nvPr/>
        </p:nvSpPr>
        <p:spPr>
          <a:xfrm>
            <a:off x="1271464" y="1124744"/>
            <a:ext cx="914501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the end we decide to send the quad detector plus SPIDR to the US for experimental tests (not the 32 chip module). It took a very very long time – up to December 2023 - to get all the US paper work sorted out.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51C119A-0BCB-B610-3F97-02959006B7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567607" y="2794283"/>
            <a:ext cx="4740137" cy="355510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C9D28EA-DD02-C63E-EC0D-B27F98374173}"/>
              </a:ext>
            </a:extLst>
          </p:cNvPr>
          <p:cNvSpPr txBox="1"/>
          <p:nvPr/>
        </p:nvSpPr>
        <p:spPr>
          <a:xfrm>
            <a:off x="7680176" y="3563432"/>
            <a:ext cx="297599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Photograph of what is inside the box</a:t>
            </a:r>
            <a:r>
              <a:rPr lang="en-GB" sz="24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42428688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9456" y="476672"/>
            <a:ext cx="9073008" cy="800100"/>
          </a:xfrm>
        </p:spPr>
        <p:txBody>
          <a:bodyPr/>
          <a:lstStyle/>
          <a:p>
            <a:r>
              <a:rPr lang="nl-NL" sz="3200" b="0" dirty="0" err="1">
                <a:solidFill>
                  <a:srgbClr val="FF0000"/>
                </a:solidFill>
                <a:latin typeface="Verdana"/>
                <a:cs typeface="Verdana"/>
              </a:rPr>
              <a:t>Testing</a:t>
            </a:r>
            <a:r>
              <a:rPr lang="nl-NL" sz="3200" b="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lang="nl-NL" sz="3200" b="0" dirty="0" err="1">
                <a:solidFill>
                  <a:srgbClr val="FF0000"/>
                </a:solidFill>
                <a:latin typeface="Verdana"/>
                <a:cs typeface="Verdana"/>
              </a:rPr>
              <a:t>the</a:t>
            </a:r>
            <a:r>
              <a:rPr lang="nl-NL" sz="3200" b="0" dirty="0">
                <a:solidFill>
                  <a:srgbClr val="FF0000"/>
                </a:solidFill>
                <a:latin typeface="Verdana"/>
                <a:cs typeface="Verdana"/>
              </a:rPr>
              <a:t> Chips  </a:t>
            </a:r>
            <a:r>
              <a:rPr lang="nl-NL" sz="3200" b="0" dirty="0" err="1">
                <a:solidFill>
                  <a:srgbClr val="FF0000"/>
                </a:solidFill>
                <a:latin typeface="Verdana"/>
                <a:cs typeface="Verdana"/>
              </a:rPr>
              <a:t>and</a:t>
            </a:r>
            <a:r>
              <a:rPr lang="nl-NL" sz="3200" b="0" dirty="0">
                <a:solidFill>
                  <a:srgbClr val="FF0000"/>
                </a:solidFill>
                <a:latin typeface="Verdana"/>
                <a:cs typeface="Verdana"/>
              </a:rPr>
              <a:t> SPDR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647AC3F-7B6B-0744-810B-C1FFA0830983}"/>
              </a:ext>
            </a:extLst>
          </p:cNvPr>
          <p:cNvSpPr/>
          <p:nvPr/>
        </p:nvSpPr>
        <p:spPr>
          <a:xfrm>
            <a:off x="1343472" y="1430774"/>
            <a:ext cx="9577064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Commands to test the quad and prepare for data taking</a:t>
            </a:r>
          </a:p>
          <a:p>
            <a:endParaRPr lang="en-GB" sz="1800" dirty="0">
              <a:solidFill>
                <a:srgbClr val="00000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GB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&gt; </a:t>
            </a:r>
            <a:r>
              <a:rPr lang="en-GB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spidrchipidsReadFuse</a:t>
            </a:r>
            <a:r>
              <a:rPr lang="en-GB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192.168.1.10</a:t>
            </a:r>
            <a:br>
              <a:rPr lang="en-GB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</a:br>
            <a:r>
              <a:rPr lang="en-GB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SPIDR </a:t>
            </a:r>
            <a:r>
              <a:rPr lang="en-GB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DeviceCount</a:t>
            </a:r>
            <a:r>
              <a:rPr lang="en-GB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=4</a:t>
            </a:r>
          </a:p>
          <a:p>
            <a:r>
              <a:rPr lang="en-GB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ChipIDs</a:t>
            </a:r>
            <a:r>
              <a:rPr lang="en-GB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:</a:t>
            </a:r>
          </a:p>
          <a:p>
            <a:r>
              <a:rPr lang="en-GB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1797 0: W0023_G09</a:t>
            </a:r>
          </a:p>
          <a:p>
            <a:r>
              <a:rPr lang="en-GB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179A 1: W0023_J09</a:t>
            </a:r>
          </a:p>
          <a:p>
            <a:r>
              <a:rPr lang="en-GB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17A7 2: W0023_G10</a:t>
            </a:r>
          </a:p>
          <a:p>
            <a:r>
              <a:rPr lang="en-GB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176B 3: W0023_K06</a:t>
            </a:r>
          </a:p>
          <a:p>
            <a:endParaRPr lang="en-GB" dirty="0">
              <a:solidFill>
                <a:srgbClr val="000000"/>
              </a:solidFill>
              <a:latin typeface="Menlo" panose="020B0609030804020204" pitchFamily="49" charset="0"/>
            </a:endParaRPr>
          </a:p>
          <a:p>
            <a:r>
              <a:rPr lang="en-GB" dirty="0">
                <a:solidFill>
                  <a:srgbClr val="FF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Switch off power: &gt; </a:t>
            </a:r>
            <a:r>
              <a:rPr lang="en-GB" dirty="0" err="1">
                <a:solidFill>
                  <a:srgbClr val="FF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spidrtpxpower</a:t>
            </a:r>
            <a:r>
              <a:rPr lang="en-GB" dirty="0">
                <a:solidFill>
                  <a:srgbClr val="FF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192.168.1.10 0</a:t>
            </a:r>
          </a:p>
          <a:p>
            <a:endParaRPr lang="en-GB" dirty="0">
              <a:solidFill>
                <a:srgbClr val="000000"/>
              </a:solidFill>
              <a:effectLst/>
              <a:latin typeface="Menlo" panose="020B0609030804020204" pitchFamily="49" charset="0"/>
            </a:endParaRPr>
          </a:p>
          <a:p>
            <a:r>
              <a:rPr lang="en-GB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</a:t>
            </a:r>
            <a:endParaRPr lang="en-GB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98081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7528" y="188640"/>
            <a:ext cx="9073008" cy="800100"/>
          </a:xfrm>
        </p:spPr>
        <p:txBody>
          <a:bodyPr/>
          <a:lstStyle/>
          <a:p>
            <a:br>
              <a:rPr lang="nl-NL" sz="3200" b="0" dirty="0">
                <a:solidFill>
                  <a:srgbClr val="FF0000"/>
                </a:solidFill>
                <a:latin typeface="Verdana"/>
                <a:cs typeface="Verdana"/>
              </a:rPr>
            </a:br>
            <a:r>
              <a:rPr lang="nl-NL" sz="3200" b="0" dirty="0">
                <a:solidFill>
                  <a:srgbClr val="FF0000"/>
                </a:solidFill>
                <a:latin typeface="Verdana"/>
                <a:cs typeface="Verdana"/>
              </a:rPr>
              <a:t>Running </a:t>
            </a:r>
            <a:r>
              <a:rPr lang="nl-NL" sz="3200" b="0" dirty="0" err="1">
                <a:solidFill>
                  <a:srgbClr val="FF0000"/>
                </a:solidFill>
                <a:latin typeface="Verdana"/>
                <a:cs typeface="Verdana"/>
              </a:rPr>
              <a:t>the</a:t>
            </a:r>
            <a:r>
              <a:rPr lang="nl-NL" sz="3200" b="0" dirty="0">
                <a:solidFill>
                  <a:srgbClr val="FF0000"/>
                </a:solidFill>
                <a:latin typeface="Verdana"/>
                <a:cs typeface="Verdana"/>
              </a:rPr>
              <a:t> DAQ </a:t>
            </a:r>
            <a:r>
              <a:rPr lang="nl-NL" sz="3200" b="0" dirty="0" err="1">
                <a:solidFill>
                  <a:srgbClr val="FF0000"/>
                </a:solidFill>
                <a:latin typeface="Verdana"/>
                <a:cs typeface="Verdana"/>
              </a:rPr>
              <a:t>for</a:t>
            </a:r>
            <a:r>
              <a:rPr lang="nl-NL" sz="3200" b="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lang="nl-NL" sz="3200" b="0" dirty="0" err="1">
                <a:solidFill>
                  <a:srgbClr val="FF0000"/>
                </a:solidFill>
                <a:latin typeface="Verdana"/>
                <a:cs typeface="Verdana"/>
              </a:rPr>
              <a:t>the</a:t>
            </a:r>
            <a:r>
              <a:rPr lang="nl-NL" sz="3200" b="0" dirty="0">
                <a:solidFill>
                  <a:srgbClr val="FF0000"/>
                </a:solidFill>
                <a:latin typeface="Verdana"/>
                <a:cs typeface="Verdana"/>
              </a:rPr>
              <a:t> quad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647AC3F-7B6B-0744-810B-C1FFA0830983}"/>
              </a:ext>
            </a:extLst>
          </p:cNvPr>
          <p:cNvSpPr/>
          <p:nvPr/>
        </p:nvSpPr>
        <p:spPr>
          <a:xfrm>
            <a:off x="1343472" y="1268760"/>
            <a:ext cx="10153128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goal of the noise run is to verify the stability of the DAQ and to mask new noisy channels before data taking.</a:t>
            </a:r>
          </a:p>
          <a:p>
            <a:endParaRPr lang="en-GB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Before performing a run the detector should be switched on</a:t>
            </a:r>
          </a:p>
          <a:p>
            <a:r>
              <a:rPr lang="en-GB" sz="20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spidrtpxpower</a:t>
            </a:r>
            <a:r>
              <a:rPr lang="en-GB" sz="20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192.168.1.10 1</a:t>
            </a:r>
          </a:p>
          <a:p>
            <a:endParaRPr lang="en-GB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GB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Cleanup</a:t>
            </a:r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the (noise run) files </a:t>
            </a:r>
          </a:p>
          <a:p>
            <a:r>
              <a:rPr lang="en-GB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 –f /localstore2/TPX3/DATA/CHIP*/</a:t>
            </a:r>
            <a:r>
              <a:rPr lang="en-GB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Run1111/*</a:t>
            </a:r>
            <a:endParaRPr lang="en-GB" sz="2000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// run command for 10 secs data (is enough)</a:t>
            </a:r>
          </a:p>
          <a:p>
            <a:r>
              <a:rPr lang="en-GB" sz="20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// </a:t>
            </a:r>
            <a:r>
              <a:rPr lang="en-GB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This code is ran /</a:t>
            </a:r>
            <a:r>
              <a:rPr lang="en-GB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localstore</a:t>
            </a:r>
            <a:r>
              <a:rPr lang="en-GB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/TPX3/spidr3-software/Telescope/DAQ/Tpx3daq.cpp</a:t>
            </a:r>
          </a:p>
          <a:p>
            <a:r>
              <a:rPr lang="en-GB" sz="20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Tpx3daq_concentrator -s -r 1111 -</a:t>
            </a:r>
            <a:r>
              <a:rPr lang="en-GB" sz="20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</a:t>
            </a:r>
            <a:r>
              <a:rPr lang="en-GB" sz="20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1 -m -t 10</a:t>
            </a:r>
          </a:p>
          <a:p>
            <a:r>
              <a:rPr lang="en-GB" sz="20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// ls -</a:t>
            </a:r>
            <a:r>
              <a:rPr lang="en-GB" sz="20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lrt</a:t>
            </a:r>
            <a:r>
              <a:rPr lang="en-GB" sz="20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/localstore2/TPX3/DATA/LOGFILES</a:t>
            </a:r>
          </a:p>
          <a:p>
            <a:r>
              <a:rPr lang="en-GB" sz="20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// the file location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/localstore2/TPX3/DATA/CHIP*/</a:t>
            </a:r>
            <a:r>
              <a:rPr lang="en-GB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Run1111/</a:t>
            </a:r>
          </a:p>
          <a:p>
            <a:r>
              <a:rPr lang="en-GB" sz="20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// the file name are  "W - date - time - run - </a:t>
            </a:r>
            <a:r>
              <a:rPr lang="en-GB" sz="20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nr.dat</a:t>
            </a:r>
            <a:r>
              <a:rPr lang="en-GB" sz="20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"</a:t>
            </a:r>
          </a:p>
          <a:p>
            <a:endParaRPr lang="en-GB" sz="2000" dirty="0">
              <a:solidFill>
                <a:srgbClr val="00000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GB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12520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7528" y="188640"/>
            <a:ext cx="9073008" cy="800100"/>
          </a:xfrm>
        </p:spPr>
        <p:txBody>
          <a:bodyPr/>
          <a:lstStyle/>
          <a:p>
            <a:br>
              <a:rPr lang="nl-NL" sz="3200" b="0" dirty="0">
                <a:solidFill>
                  <a:srgbClr val="FF0000"/>
                </a:solidFill>
                <a:latin typeface="Verdana"/>
                <a:cs typeface="Verdana"/>
              </a:rPr>
            </a:br>
            <a:r>
              <a:rPr lang="nl-NL" sz="3200" b="0" dirty="0" err="1">
                <a:solidFill>
                  <a:srgbClr val="FF0000"/>
                </a:solidFill>
                <a:latin typeface="Verdana"/>
                <a:cs typeface="Verdana"/>
              </a:rPr>
              <a:t>Noise</a:t>
            </a:r>
            <a:r>
              <a:rPr lang="nl-NL" sz="3200" b="0" dirty="0">
                <a:solidFill>
                  <a:srgbClr val="FF0000"/>
                </a:solidFill>
                <a:latin typeface="Verdana"/>
                <a:cs typeface="Verdana"/>
              </a:rPr>
              <a:t> runs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647AC3F-7B6B-0744-810B-C1FFA0830983}"/>
              </a:ext>
            </a:extLst>
          </p:cNvPr>
          <p:cNvSpPr/>
          <p:nvPr/>
        </p:nvSpPr>
        <p:spPr>
          <a:xfrm>
            <a:off x="1343472" y="1268760"/>
            <a:ext cx="9577064" cy="400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Ntuple</a:t>
            </a:r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production start a new terminal (cannot mix the setups for </a:t>
            </a:r>
            <a:r>
              <a:rPr lang="en-GB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ntuple</a:t>
            </a:r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production and A run/ B analysis):</a:t>
            </a:r>
          </a:p>
          <a:p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cd /home/</a:t>
            </a:r>
            <a:r>
              <a:rPr lang="en-GB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gastpx</a:t>
            </a:r>
            <a:endParaRPr lang="en-GB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source </a:t>
            </a:r>
            <a:r>
              <a:rPr lang="en-GB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init_laser_setup_software.sh</a:t>
            </a:r>
            <a:endParaRPr lang="en-GB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you are in /</a:t>
            </a:r>
            <a:r>
              <a:rPr lang="en-GB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localstore</a:t>
            </a:r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/TPX3/</a:t>
            </a:r>
            <a:r>
              <a:rPr lang="en-GB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laser_setup_software</a:t>
            </a:r>
            <a:endParaRPr lang="en-GB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// run the </a:t>
            </a:r>
            <a:r>
              <a:rPr lang="en-GB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ntuple</a:t>
            </a:r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production</a:t>
            </a:r>
          </a:p>
          <a:p>
            <a:r>
              <a:rPr lang="en-GB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// compile code: make </a:t>
            </a:r>
            <a:r>
              <a:rPr lang="en-GB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make_tree</a:t>
            </a:r>
            <a:r>
              <a:rPr lang="en-GB" sz="18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GB" sz="1800" dirty="0">
              <a:solidFill>
                <a:srgbClr val="00000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GB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// run on all four chips </a:t>
            </a:r>
          </a:p>
          <a:p>
            <a:r>
              <a:rPr lang="en-GB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./</a:t>
            </a:r>
            <a:r>
              <a:rPr lang="en-GB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make_tree</a:t>
            </a:r>
            <a:r>
              <a:rPr lang="en-GB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-r 1111 -c 0 -c 1 -c 2 -c 3</a:t>
            </a:r>
          </a:p>
          <a:p>
            <a:r>
              <a:rPr lang="en-GB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//a </a:t>
            </a:r>
            <a:r>
              <a:rPr lang="en-GB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rootfile</a:t>
            </a:r>
            <a:r>
              <a:rPr lang="en-GB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is made under /</a:t>
            </a:r>
            <a:r>
              <a:rPr lang="en-GB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localstore</a:t>
            </a:r>
            <a:r>
              <a:rPr lang="en-GB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/TPX3/</a:t>
            </a:r>
            <a:r>
              <a:rPr lang="en-GB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laser_setup_software</a:t>
            </a:r>
            <a:r>
              <a:rPr lang="en-GB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/run1111.root</a:t>
            </a:r>
          </a:p>
          <a:p>
            <a:r>
              <a:rPr lang="en-GB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root -l run1111.root</a:t>
            </a:r>
          </a:p>
          <a:p>
            <a:r>
              <a:rPr lang="en-GB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// histograms are booked</a:t>
            </a:r>
          </a:p>
          <a:p>
            <a:r>
              <a:rPr lang="en-GB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// and trees triggers/count timestamp  hits_chip0/ (123) col row toa tot</a:t>
            </a:r>
          </a:p>
        </p:txBody>
      </p:sp>
    </p:spTree>
    <p:extLst>
      <p:ext uri="{BB962C8B-B14F-4D97-AF65-F5344CB8AC3E}">
        <p14:creationId xmlns:p14="http://schemas.microsoft.com/office/powerpoint/2010/main" val="35695197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7528" y="188640"/>
            <a:ext cx="9073008" cy="800100"/>
          </a:xfrm>
        </p:spPr>
        <p:txBody>
          <a:bodyPr/>
          <a:lstStyle/>
          <a:p>
            <a:br>
              <a:rPr lang="nl-NL" sz="3200" b="0" dirty="0">
                <a:solidFill>
                  <a:srgbClr val="FF0000"/>
                </a:solidFill>
                <a:latin typeface="Verdana"/>
                <a:cs typeface="Verdana"/>
              </a:rPr>
            </a:br>
            <a:r>
              <a:rPr lang="nl-NL" sz="3200" b="0" dirty="0" err="1">
                <a:solidFill>
                  <a:srgbClr val="FF0000"/>
                </a:solidFill>
                <a:latin typeface="Verdana"/>
                <a:cs typeface="Verdana"/>
              </a:rPr>
              <a:t>Example</a:t>
            </a:r>
            <a:r>
              <a:rPr lang="nl-NL" sz="3200" b="0" dirty="0">
                <a:solidFill>
                  <a:srgbClr val="FF0000"/>
                </a:solidFill>
                <a:latin typeface="Verdana"/>
                <a:cs typeface="Verdana"/>
              </a:rPr>
              <a:t> Data run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647AC3F-7B6B-0744-810B-C1FFA0830983}"/>
              </a:ext>
            </a:extLst>
          </p:cNvPr>
          <p:cNvSpPr/>
          <p:nvPr/>
        </p:nvSpPr>
        <p:spPr>
          <a:xfrm>
            <a:off x="1343472" y="1268760"/>
            <a:ext cx="10585176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Ntuple</a:t>
            </a:r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production start a new terminal (cannot mix the setups for </a:t>
            </a:r>
            <a:r>
              <a:rPr lang="en-GB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ntuple</a:t>
            </a:r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production and A run/ B analysis):</a:t>
            </a:r>
          </a:p>
          <a:p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cd /home/</a:t>
            </a:r>
            <a:r>
              <a:rPr lang="en-GB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gastpx</a:t>
            </a:r>
            <a:endParaRPr lang="en-GB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source </a:t>
            </a:r>
            <a:r>
              <a:rPr lang="en-GB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init_laser_setup_software.sh</a:t>
            </a:r>
            <a:endParaRPr lang="en-GB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you are in /</a:t>
            </a:r>
            <a:r>
              <a:rPr lang="en-GB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localstore</a:t>
            </a:r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/TPX3/</a:t>
            </a:r>
            <a:r>
              <a:rPr lang="en-GB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laser_setup_software</a:t>
            </a:r>
            <a:endParaRPr lang="en-GB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GB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// </a:t>
            </a:r>
            <a:r>
              <a:rPr lang="en-GB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Testbeam</a:t>
            </a:r>
            <a:r>
              <a:rPr lang="en-GB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2018 // under /localstore2/TPX3/LOGFILES are instructions and Logbook</a:t>
            </a:r>
          </a:p>
          <a:p>
            <a:r>
              <a:rPr lang="en-GB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// Also the data of Run650 is copied </a:t>
            </a:r>
            <a:r>
              <a:rPr lang="en-GB" sz="16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/localstore2/TPX3/DATA/CHIP0/Run650 etc  up to CHIP3</a:t>
            </a:r>
          </a:p>
          <a:p>
            <a:r>
              <a:rPr lang="en-GB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//</a:t>
            </a:r>
          </a:p>
          <a:p>
            <a:r>
              <a:rPr lang="en-GB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// Note in </a:t>
            </a:r>
            <a:r>
              <a:rPr lang="en-GB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make_tree</a:t>
            </a:r>
            <a:r>
              <a:rPr lang="en-GB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that </a:t>
            </a:r>
            <a:r>
              <a:rPr lang="en-GB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nMaxPackets</a:t>
            </a:r>
            <a:r>
              <a:rPr lang="en-GB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= 100000000</a:t>
            </a:r>
          </a:p>
          <a:p>
            <a:r>
              <a:rPr lang="en-GB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// one can edit </a:t>
            </a:r>
            <a:r>
              <a:rPr lang="en-GB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make_tree.cpp</a:t>
            </a:r>
            <a:r>
              <a:rPr lang="en-GB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  end do make </a:t>
            </a:r>
            <a:r>
              <a:rPr lang="en-GB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make_tree</a:t>
            </a:r>
            <a:endParaRPr lang="en-GB" sz="1800" dirty="0">
              <a:solidFill>
                <a:srgbClr val="00000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GB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//</a:t>
            </a:r>
          </a:p>
          <a:p>
            <a:r>
              <a:rPr lang="en-GB" sz="20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./</a:t>
            </a:r>
            <a:r>
              <a:rPr lang="en-GB" sz="20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make_tree</a:t>
            </a:r>
            <a:r>
              <a:rPr lang="en-GB" sz="20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-r 650 -c 0 -c 1 -c 2 -c 3</a:t>
            </a:r>
          </a:p>
          <a:p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// output with triggers and TPX3 chip data</a:t>
            </a:r>
          </a:p>
          <a:p>
            <a:r>
              <a:rPr lang="en-GB" sz="20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root -l run650.root</a:t>
            </a:r>
          </a:p>
          <a:p>
            <a:endParaRPr lang="en-GB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8154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7528" y="188640"/>
            <a:ext cx="9073008" cy="800100"/>
          </a:xfrm>
        </p:spPr>
        <p:txBody>
          <a:bodyPr/>
          <a:lstStyle/>
          <a:p>
            <a:br>
              <a:rPr lang="nl-NL" sz="3200" b="0" dirty="0">
                <a:solidFill>
                  <a:srgbClr val="FF0000"/>
                </a:solidFill>
                <a:latin typeface="Verdana"/>
                <a:cs typeface="Verdana"/>
              </a:rPr>
            </a:br>
            <a:r>
              <a:rPr lang="nl-NL" sz="3200" b="0" dirty="0" err="1">
                <a:solidFill>
                  <a:srgbClr val="FF0000"/>
                </a:solidFill>
                <a:latin typeface="Verdana"/>
                <a:cs typeface="Verdana"/>
              </a:rPr>
              <a:t>Mask</a:t>
            </a:r>
            <a:r>
              <a:rPr lang="nl-NL" sz="3200" b="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lang="nl-NL" sz="3200" b="0" dirty="0" err="1">
                <a:solidFill>
                  <a:srgbClr val="FF0000"/>
                </a:solidFill>
                <a:latin typeface="Verdana"/>
                <a:cs typeface="Verdana"/>
              </a:rPr>
              <a:t>and</a:t>
            </a:r>
            <a:r>
              <a:rPr lang="nl-NL" sz="3200" b="0" dirty="0">
                <a:solidFill>
                  <a:srgbClr val="FF0000"/>
                </a:solidFill>
                <a:latin typeface="Verdana"/>
                <a:cs typeface="Verdana"/>
              </a:rPr>
              <a:t> Trim </a:t>
            </a:r>
            <a:r>
              <a:rPr lang="nl-NL" sz="3200" b="0" dirty="0" err="1">
                <a:solidFill>
                  <a:srgbClr val="FF0000"/>
                </a:solidFill>
                <a:latin typeface="Verdana"/>
                <a:cs typeface="Verdana"/>
              </a:rPr>
              <a:t>for</a:t>
            </a:r>
            <a:r>
              <a:rPr lang="nl-NL" sz="3200" b="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lang="nl-NL" sz="3200" b="0" dirty="0" err="1">
                <a:solidFill>
                  <a:srgbClr val="FF0000"/>
                </a:solidFill>
                <a:latin typeface="Verdana"/>
                <a:cs typeface="Verdana"/>
              </a:rPr>
              <a:t>Noise</a:t>
            </a:r>
            <a:r>
              <a:rPr lang="nl-NL" sz="3200" b="0" dirty="0">
                <a:solidFill>
                  <a:srgbClr val="FF0000"/>
                </a:solidFill>
                <a:latin typeface="Verdana"/>
                <a:cs typeface="Verdana"/>
              </a:rPr>
              <a:t> runs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647AC3F-7B6B-0744-810B-C1FFA0830983}"/>
              </a:ext>
            </a:extLst>
          </p:cNvPr>
          <p:cNvSpPr/>
          <p:nvPr/>
        </p:nvSpPr>
        <p:spPr>
          <a:xfrm>
            <a:off x="1343472" y="1268760"/>
            <a:ext cx="10297144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 Analyse </a:t>
            </a:r>
            <a:r>
              <a:rPr lang="en-GB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Ntuple</a:t>
            </a:r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start a new terminal (cannot mix the setups for </a:t>
            </a:r>
            <a:r>
              <a:rPr lang="en-GB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ntuple</a:t>
            </a:r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production and A run/ B analysis):</a:t>
            </a:r>
          </a:p>
          <a:p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cd /home/</a:t>
            </a:r>
            <a:r>
              <a:rPr lang="en-GB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gastpx</a:t>
            </a:r>
            <a:endParaRPr lang="en-GB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cd /</a:t>
            </a:r>
            <a:r>
              <a:rPr lang="en-GB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localstore</a:t>
            </a:r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/TPX3/</a:t>
            </a:r>
            <a:r>
              <a:rPr lang="en-GB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laser_setup_software</a:t>
            </a:r>
            <a:endParaRPr lang="en-GB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root -l</a:t>
            </a:r>
          </a:p>
          <a:p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&gt; .L </a:t>
            </a:r>
            <a:r>
              <a:rPr lang="en-GB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MaskAndTrim.C</a:t>
            </a:r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++</a:t>
            </a:r>
          </a:p>
          <a:p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&gt; </a:t>
            </a:r>
            <a:r>
              <a:rPr lang="en-GB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MaskAndTrim</a:t>
            </a:r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</a:t>
            </a:r>
          </a:p>
          <a:p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&gt; </a:t>
            </a:r>
            <a:r>
              <a:rPr lang="en-GB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t.LoopM</a:t>
            </a:r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()</a:t>
            </a:r>
          </a:p>
          <a:p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edit </a:t>
            </a:r>
            <a:r>
              <a:rPr lang="en-GB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MaskAndTrim.h</a:t>
            </a:r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to run on both concentrators</a:t>
            </a:r>
          </a:p>
          <a:p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     name = "/localstore2/TPX3/ROOT/run1111_0.root";</a:t>
            </a:r>
          </a:p>
          <a:p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     name = "/localstore2/TPX3/ROOT/run1111_1.root";</a:t>
            </a:r>
          </a:p>
          <a:p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// this code masks pixels and updates all the 32 W*_trimdacs.txt files</a:t>
            </a:r>
          </a:p>
          <a:p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order to use the new </a:t>
            </a:r>
            <a:r>
              <a:rPr lang="en-GB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trimdacs</a:t>
            </a:r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</a:t>
            </a:r>
            <a:r>
              <a:rPr lang="en-GB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cp -rf W*.txt /</a:t>
            </a:r>
            <a:r>
              <a:rPr lang="en-GB" sz="1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localstore</a:t>
            </a:r>
            <a:r>
              <a:rPr lang="en-GB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/TPX3/</a:t>
            </a:r>
            <a:r>
              <a:rPr lang="en-GB" sz="1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localCONFIGS</a:t>
            </a:r>
            <a:r>
              <a:rPr lang="en-GB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/Module/EIC/.</a:t>
            </a:r>
          </a:p>
          <a:p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Then redo A take noise data, B make </a:t>
            </a:r>
            <a:r>
              <a:rPr lang="en-GB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ntuple</a:t>
            </a:r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C analyse and mask pixels</a:t>
            </a:r>
          </a:p>
          <a:p>
            <a:r>
              <a:rPr lang="en-GB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NB: for DESY we did not have to update </a:t>
            </a:r>
            <a:r>
              <a:rPr lang="en-GB" sz="2000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trimdacs</a:t>
            </a:r>
            <a:r>
              <a:rPr lang="en-GB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anymore.</a:t>
            </a:r>
          </a:p>
          <a:p>
            <a:r>
              <a:rPr lang="en-GB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EC7ED3-2EB5-DCEA-185E-409E8D01C396}"/>
              </a:ext>
            </a:extLst>
          </p:cNvPr>
          <p:cNvSpPr txBox="1"/>
          <p:nvPr/>
        </p:nvSpPr>
        <p:spPr>
          <a:xfrm rot="20186759">
            <a:off x="2207569" y="2382915"/>
            <a:ext cx="856895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sz="5400" dirty="0">
                <a:solidFill>
                  <a:schemeClr val="bg1">
                    <a:lumMod val="6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WORKS FOR MODULE</a:t>
            </a:r>
          </a:p>
          <a:p>
            <a:r>
              <a:rPr lang="en-GB" sz="5400" dirty="0">
                <a:solidFill>
                  <a:schemeClr val="bg1">
                    <a:lumMod val="6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</a:t>
            </a:r>
            <a:r>
              <a:rPr lang="en-NL" sz="5400" dirty="0">
                <a:solidFill>
                  <a:schemeClr val="bg1">
                    <a:lumMod val="6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ode should be updated</a:t>
            </a:r>
          </a:p>
        </p:txBody>
      </p:sp>
    </p:spTree>
    <p:extLst>
      <p:ext uri="{BB962C8B-B14F-4D97-AF65-F5344CB8AC3E}">
        <p14:creationId xmlns:p14="http://schemas.microsoft.com/office/powerpoint/2010/main" val="10109219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7528" y="188640"/>
            <a:ext cx="9073008" cy="800100"/>
          </a:xfrm>
        </p:spPr>
        <p:txBody>
          <a:bodyPr/>
          <a:lstStyle/>
          <a:p>
            <a:br>
              <a:rPr lang="nl-NL" sz="3200" b="0" dirty="0">
                <a:solidFill>
                  <a:srgbClr val="FF0000"/>
                </a:solidFill>
                <a:latin typeface="Verdana"/>
                <a:cs typeface="Verdana"/>
              </a:rPr>
            </a:br>
            <a:r>
              <a:rPr lang="nl-NL" sz="3200" b="0" dirty="0" err="1">
                <a:solidFill>
                  <a:srgbClr val="FF0000"/>
                </a:solidFill>
                <a:latin typeface="Verdana"/>
                <a:cs typeface="Verdana"/>
              </a:rPr>
              <a:t>Diagnostics</a:t>
            </a:r>
            <a:r>
              <a:rPr lang="nl-NL" sz="3200" b="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lang="nl-NL" sz="3200" b="0" dirty="0" err="1">
                <a:solidFill>
                  <a:srgbClr val="FF0000"/>
                </a:solidFill>
                <a:latin typeface="Verdana"/>
                <a:cs typeface="Verdana"/>
              </a:rPr>
              <a:t>from</a:t>
            </a:r>
            <a:r>
              <a:rPr lang="nl-NL" sz="3200" b="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lang="nl-NL" sz="3200" b="0" dirty="0" err="1">
                <a:solidFill>
                  <a:srgbClr val="FF0000"/>
                </a:solidFill>
                <a:latin typeface="Verdana"/>
                <a:cs typeface="Verdana"/>
              </a:rPr>
              <a:t>Noise</a:t>
            </a:r>
            <a:r>
              <a:rPr lang="nl-NL" sz="3200" b="0" dirty="0">
                <a:solidFill>
                  <a:srgbClr val="FF0000"/>
                </a:solidFill>
                <a:latin typeface="Verdana"/>
                <a:cs typeface="Verdana"/>
              </a:rPr>
              <a:t> runs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647AC3F-7B6B-0744-810B-C1FFA0830983}"/>
              </a:ext>
            </a:extLst>
          </p:cNvPr>
          <p:cNvSpPr/>
          <p:nvPr/>
        </p:nvSpPr>
        <p:spPr>
          <a:xfrm>
            <a:off x="1127448" y="1052736"/>
            <a:ext cx="10297144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AutoNum type="alphaUcParenR"/>
            </a:pPr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Often one needs several iterations for masking after the equalisation procedure.</a:t>
            </a:r>
          </a:p>
          <a:p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It is likely that the current setting of the masks is fine</a:t>
            </a:r>
          </a:p>
          <a:p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B) One can see DAQ problems in the running </a:t>
            </a:r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(e.g. time outs etc.)</a:t>
            </a:r>
            <a:endParaRPr lang="en-GB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C) The analysis can show not so apparent problems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High </a:t>
            </a:r>
            <a:r>
              <a:rPr lang="en-GB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ToT</a:t>
            </a:r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values indicate a badly running chip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high rate 200 hits/ pixel with almost all channels firing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most likely cause is that some some </a:t>
            </a:r>
            <a:r>
              <a:rPr lang="en-GB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dacs</a:t>
            </a:r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were not loaded properly. In the LOGFILE of the run this could be indicated that some problems occurred for this chip.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HOWEVER it happens that everything looks OK (stored values are OK), but still the </a:t>
            </a:r>
            <a:r>
              <a:rPr lang="en-GB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dac</a:t>
            </a:r>
            <a:r>
              <a:rPr lang="en-GB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data is corrupted. SOLUTION: </a:t>
            </a:r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First just rerun again (up to say three times) if not working do a </a:t>
            </a:r>
            <a:r>
              <a:rPr lang="en-GB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spidr</a:t>
            </a:r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reset and take a new noise run</a:t>
            </a:r>
          </a:p>
          <a:p>
            <a:endParaRPr lang="en-GB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GB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AD61C14-4DD1-4911-F597-B1078ECCE9E4}"/>
              </a:ext>
            </a:extLst>
          </p:cNvPr>
          <p:cNvSpPr txBox="1"/>
          <p:nvPr/>
        </p:nvSpPr>
        <p:spPr>
          <a:xfrm rot="19516918">
            <a:off x="1178021" y="2844668"/>
            <a:ext cx="88569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WORKS FOR MODULE</a:t>
            </a:r>
          </a:p>
        </p:txBody>
      </p:sp>
    </p:spTree>
    <p:extLst>
      <p:ext uri="{BB962C8B-B14F-4D97-AF65-F5344CB8AC3E}">
        <p14:creationId xmlns:p14="http://schemas.microsoft.com/office/powerpoint/2010/main" val="8811654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7528" y="188640"/>
            <a:ext cx="9073008" cy="800100"/>
          </a:xfrm>
        </p:spPr>
        <p:txBody>
          <a:bodyPr/>
          <a:lstStyle/>
          <a:p>
            <a:br>
              <a:rPr lang="nl-NL" sz="3200" b="0" dirty="0">
                <a:solidFill>
                  <a:srgbClr val="FF0000"/>
                </a:solidFill>
                <a:latin typeface="Verdana"/>
                <a:cs typeface="Verdana"/>
              </a:rPr>
            </a:br>
            <a:r>
              <a:rPr lang="nl-NL" sz="3200" b="0" dirty="0" err="1">
                <a:solidFill>
                  <a:srgbClr val="FF0000"/>
                </a:solidFill>
                <a:latin typeface="Verdana"/>
                <a:cs typeface="Verdana"/>
              </a:rPr>
              <a:t>Diagnostics</a:t>
            </a:r>
            <a:r>
              <a:rPr lang="nl-NL" sz="3200" b="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lang="nl-NL" sz="3200" b="0" dirty="0" err="1">
                <a:solidFill>
                  <a:srgbClr val="FF0000"/>
                </a:solidFill>
                <a:latin typeface="Verdana"/>
                <a:cs typeface="Verdana"/>
              </a:rPr>
              <a:t>from</a:t>
            </a:r>
            <a:r>
              <a:rPr lang="nl-NL" sz="3200" b="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lang="nl-NL" sz="3200" b="0" dirty="0" err="1">
                <a:solidFill>
                  <a:srgbClr val="FF0000"/>
                </a:solidFill>
                <a:latin typeface="Verdana"/>
                <a:cs typeface="Verdana"/>
              </a:rPr>
              <a:t>Noise</a:t>
            </a:r>
            <a:r>
              <a:rPr lang="nl-NL" sz="3200" b="0" dirty="0">
                <a:solidFill>
                  <a:srgbClr val="FF0000"/>
                </a:solidFill>
                <a:latin typeface="Verdana"/>
                <a:cs typeface="Verdana"/>
              </a:rPr>
              <a:t> runs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647AC3F-7B6B-0744-810B-C1FFA0830983}"/>
              </a:ext>
            </a:extLst>
          </p:cNvPr>
          <p:cNvSpPr/>
          <p:nvPr/>
        </p:nvSpPr>
        <p:spPr>
          <a:xfrm>
            <a:off x="1343472" y="1268760"/>
            <a:ext cx="10297144" cy="5539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AutoNum type="alphaUcParenR"/>
            </a:pPr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Example of noise runs with </a:t>
            </a:r>
            <a:r>
              <a:rPr lang="en-GB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dac</a:t>
            </a:r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offset of 55 counts</a:t>
            </a:r>
          </a:p>
          <a:p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</a:t>
            </a:r>
            <a:r>
              <a:rPr lang="en-GB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/localstore2/TPX3/DATA/LOGFILES/</a:t>
            </a:r>
            <a:r>
              <a:rPr lang="en-GB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arawana</a:t>
            </a:r>
            <a:r>
              <a:rPr lang="en-GB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*EIC55.txt</a:t>
            </a:r>
            <a:endParaRPr lang="en-GB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B) Corresponding </a:t>
            </a:r>
            <a:r>
              <a:rPr lang="en-GB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ntuples</a:t>
            </a:r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</a:t>
            </a:r>
          </a:p>
          <a:p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</a:t>
            </a:r>
            <a:r>
              <a:rPr lang="en-GB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/localstore2/TPX3/ROOT/EIC/run1111_0_EIC55.root</a:t>
            </a:r>
          </a:p>
          <a:p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</a:t>
            </a:r>
            <a:r>
              <a:rPr lang="en-GB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/localstore2/TPX3/ROOT/EIC/run1111_1_EIC55.root</a:t>
            </a:r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Logfiles </a:t>
            </a:r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</a:t>
            </a:r>
            <a:r>
              <a:rPr lang="en-GB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localstore</a:t>
            </a:r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/TPX3/</a:t>
            </a:r>
            <a:r>
              <a:rPr lang="en-GB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laser_setup_software</a:t>
            </a:r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</a:t>
            </a:r>
            <a:r>
              <a:rPr lang="en-GB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make_conc</a:t>
            </a:r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*55_10s.log</a:t>
            </a:r>
            <a:endParaRPr lang="en-GB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C) Output of the mask and trim</a:t>
            </a:r>
          </a:p>
          <a:p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</a:t>
            </a:r>
            <a:r>
              <a:rPr lang="en-GB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Outputfiles</a:t>
            </a:r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</a:t>
            </a:r>
            <a:r>
              <a:rPr lang="en-GB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localstore</a:t>
            </a:r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/TPX3/</a:t>
            </a:r>
            <a:r>
              <a:rPr lang="en-GB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laser_setup_software</a:t>
            </a:r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</a:t>
            </a:r>
            <a:r>
              <a:rPr lang="en-GB" sz="2000" dirty="0" err="1">
                <a:solidFill>
                  <a:srgbClr val="000000"/>
                </a:solidFill>
                <a:latin typeface="Menlo" panose="020B0609030804020204" pitchFamily="49" charset="0"/>
                <a:ea typeface="Verdana" panose="020B0604030504040204" pitchFamily="34" charset="0"/>
                <a:cs typeface="Verdana" panose="020B0604030504040204" pitchFamily="34" charset="0"/>
              </a:rPr>
              <a:t>conc</a:t>
            </a:r>
            <a:r>
              <a:rPr lang="en-GB" sz="2000" dirty="0">
                <a:solidFill>
                  <a:srgbClr val="000000"/>
                </a:solidFill>
                <a:latin typeface="Menlo" panose="020B0609030804020204" pitchFamily="49" charset="0"/>
                <a:ea typeface="Verdana" panose="020B0604030504040204" pitchFamily="34" charset="0"/>
                <a:cs typeface="Verdana" panose="020B0604030504040204" pitchFamily="34" charset="0"/>
              </a:rPr>
              <a:t>*</a:t>
            </a:r>
            <a:r>
              <a:rPr lang="en-GB" sz="2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_EIC55.log</a:t>
            </a:r>
            <a:endParaRPr lang="en-GB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GB" sz="18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** also outputs *last* are there that show some problems that are basically fine </a:t>
            </a:r>
          </a:p>
          <a:p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Typically we have 1-20 hits per pixel in a run of 10 seconds. </a:t>
            </a:r>
          </a:p>
          <a:p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 a window of 1 </a:t>
            </a:r>
            <a:r>
              <a:rPr lang="en-GB" dirty="0" err="1">
                <a:solidFill>
                  <a:srgbClr val="0066FF"/>
                </a:solidFill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m</a:t>
            </a:r>
            <a:r>
              <a:rPr lang="en-GB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</a:t>
            </a:r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it means  0.1-20 hits per event. This is a very acceptable noise rate. The noise can be easily removed </a:t>
            </a:r>
            <a:r>
              <a:rPr lang="en-GB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offline</a:t>
            </a:r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by at </a:t>
            </a:r>
            <a:r>
              <a:rPr lang="en-GB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ToT</a:t>
            </a:r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cut at 8 counts (time 25 </a:t>
            </a:r>
            <a:r>
              <a:rPr lang="en-GB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nsec</a:t>
            </a:r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).   </a:t>
            </a:r>
          </a:p>
          <a:p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F87A06-1DE3-B508-453B-30C65EA8906C}"/>
              </a:ext>
            </a:extLst>
          </p:cNvPr>
          <p:cNvSpPr txBox="1"/>
          <p:nvPr/>
        </p:nvSpPr>
        <p:spPr>
          <a:xfrm rot="19991937">
            <a:off x="2119047" y="2788932"/>
            <a:ext cx="820496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WORKS FOR MODULE</a:t>
            </a:r>
          </a:p>
        </p:txBody>
      </p:sp>
    </p:spTree>
    <p:extLst>
      <p:ext uri="{BB962C8B-B14F-4D97-AF65-F5344CB8AC3E}">
        <p14:creationId xmlns:p14="http://schemas.microsoft.com/office/powerpoint/2010/main" val="5586604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7528" y="188640"/>
            <a:ext cx="9073008" cy="800100"/>
          </a:xfrm>
        </p:spPr>
        <p:txBody>
          <a:bodyPr/>
          <a:lstStyle/>
          <a:p>
            <a:br>
              <a:rPr lang="nl-NL" sz="3200" b="0" dirty="0">
                <a:solidFill>
                  <a:srgbClr val="FF0000"/>
                </a:solidFill>
                <a:latin typeface="Verdana"/>
                <a:cs typeface="Verdana"/>
              </a:rPr>
            </a:br>
            <a:r>
              <a:rPr lang="nl-NL" sz="3200" b="0" dirty="0" err="1">
                <a:solidFill>
                  <a:srgbClr val="FF0000"/>
                </a:solidFill>
                <a:latin typeface="Verdana"/>
                <a:cs typeface="Verdana"/>
              </a:rPr>
              <a:t>Diagnostics</a:t>
            </a:r>
            <a:r>
              <a:rPr lang="nl-NL" sz="3200" b="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lang="nl-NL" sz="3200" b="0" dirty="0" err="1">
                <a:solidFill>
                  <a:srgbClr val="FF0000"/>
                </a:solidFill>
                <a:latin typeface="Verdana"/>
                <a:cs typeface="Verdana"/>
              </a:rPr>
              <a:t>from</a:t>
            </a:r>
            <a:r>
              <a:rPr lang="nl-NL" sz="3200" b="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lang="nl-NL" sz="3200" b="0" dirty="0" err="1">
                <a:solidFill>
                  <a:srgbClr val="FF0000"/>
                </a:solidFill>
                <a:latin typeface="Verdana"/>
                <a:cs typeface="Verdana"/>
              </a:rPr>
              <a:t>Noise</a:t>
            </a:r>
            <a:r>
              <a:rPr lang="nl-NL" sz="3200" b="0" dirty="0">
                <a:solidFill>
                  <a:srgbClr val="FF0000"/>
                </a:solidFill>
                <a:latin typeface="Verdana"/>
                <a:cs typeface="Verdana"/>
              </a:rPr>
              <a:t>/source run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647AC3F-7B6B-0744-810B-C1FFA0830983}"/>
              </a:ext>
            </a:extLst>
          </p:cNvPr>
          <p:cNvSpPr/>
          <p:nvPr/>
        </p:nvSpPr>
        <p:spPr>
          <a:xfrm>
            <a:off x="1343472" y="1268760"/>
            <a:ext cx="1029714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C) In case the detector is fully on with gas and HV one can take a source and take a noise run for a 10-100 seconds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One can measure the </a:t>
            </a:r>
            <a:r>
              <a:rPr lang="en-GB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ToT</a:t>
            </a:r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per chip and this is VERY revealing. It shows the full functioning of the detector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mean </a:t>
            </a:r>
            <a:r>
              <a:rPr lang="en-GB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ToT</a:t>
            </a:r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should be similar for all chips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see next slides from May 2021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GB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recipe is simple: take a noise run and make the </a:t>
            </a:r>
            <a:r>
              <a:rPr lang="en-GB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ntuple</a:t>
            </a:r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and use the tree for making plots of the mean </a:t>
            </a:r>
            <a:r>
              <a:rPr lang="en-GB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ToT</a:t>
            </a:r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(in units of 25 ns).</a:t>
            </a:r>
          </a:p>
          <a:p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	</a:t>
            </a:r>
          </a:p>
        </p:txBody>
      </p:sp>
    </p:spTree>
    <p:extLst>
      <p:ext uri="{BB962C8B-B14F-4D97-AF65-F5344CB8AC3E}">
        <p14:creationId xmlns:p14="http://schemas.microsoft.com/office/powerpoint/2010/main" val="629599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51C80E2-5B8B-BA41-8A3F-4E58B730D6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88611" y="874857"/>
            <a:ext cx="4164860" cy="61020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3512" y="188640"/>
            <a:ext cx="9073008" cy="800100"/>
          </a:xfrm>
        </p:spPr>
        <p:txBody>
          <a:bodyPr/>
          <a:lstStyle/>
          <a:p>
            <a:r>
              <a:rPr lang="nl-NL" sz="3200" b="0" dirty="0">
                <a:solidFill>
                  <a:srgbClr val="FF0000"/>
                </a:solidFill>
                <a:latin typeface="Verdana"/>
                <a:cs typeface="Verdana"/>
              </a:rPr>
              <a:t>  New Gas envelop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114B06-8FF6-6A46-930D-068F7058A4D7}"/>
              </a:ext>
            </a:extLst>
          </p:cNvPr>
          <p:cNvSpPr txBox="1"/>
          <p:nvPr/>
        </p:nvSpPr>
        <p:spPr>
          <a:xfrm>
            <a:off x="1936670" y="1181707"/>
            <a:ext cx="323419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Old gas box</a:t>
            </a:r>
          </a:p>
          <a:p>
            <a:endParaRPr lang="en-NL" sz="2000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NL" sz="1800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NL" sz="1800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C675149-6A70-CB45-B3D3-98AC0F3EAC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090616" y="874857"/>
            <a:ext cx="4164862" cy="610200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A93197F-6ACE-9A4E-8326-E562C22D1AFE}"/>
              </a:ext>
            </a:extLst>
          </p:cNvPr>
          <p:cNvSpPr/>
          <p:nvPr/>
        </p:nvSpPr>
        <p:spPr>
          <a:xfrm>
            <a:off x="8090763" y="1167135"/>
            <a:ext cx="21645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NL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New gas box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511FD80-AA14-4E45-9076-72D122185E4D}"/>
              </a:ext>
            </a:extLst>
          </p:cNvPr>
          <p:cNvSpPr/>
          <p:nvPr/>
        </p:nvSpPr>
        <p:spPr>
          <a:xfrm>
            <a:off x="4799856" y="5793488"/>
            <a:ext cx="36770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NL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Concentrator 0 chip nr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C9FF9D2-C39D-8441-B299-9C314D803560}"/>
              </a:ext>
            </a:extLst>
          </p:cNvPr>
          <p:cNvSpPr/>
          <p:nvPr/>
        </p:nvSpPr>
        <p:spPr>
          <a:xfrm rot="16200000">
            <a:off x="5271606" y="3198168"/>
            <a:ext cx="16487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NL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Mean ToT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095E5ED-D612-DF45-A0AE-7E463A47AD4A}"/>
              </a:ext>
            </a:extLst>
          </p:cNvPr>
          <p:cNvSpPr/>
          <p:nvPr/>
        </p:nvSpPr>
        <p:spPr>
          <a:xfrm rot="19358446">
            <a:off x="1535834" y="2878151"/>
            <a:ext cx="632807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May 2021: https://indico.nikhef.nl/event/3124/</a:t>
            </a:r>
          </a:p>
        </p:txBody>
      </p:sp>
    </p:spTree>
    <p:extLst>
      <p:ext uri="{BB962C8B-B14F-4D97-AF65-F5344CB8AC3E}">
        <p14:creationId xmlns:p14="http://schemas.microsoft.com/office/powerpoint/2010/main" val="38294336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3512" y="188640"/>
            <a:ext cx="9073008" cy="800100"/>
          </a:xfrm>
        </p:spPr>
        <p:txBody>
          <a:bodyPr/>
          <a:lstStyle/>
          <a:p>
            <a:r>
              <a:rPr lang="nl-NL" sz="3200" b="0" dirty="0">
                <a:solidFill>
                  <a:srgbClr val="FF0000"/>
                </a:solidFill>
                <a:latin typeface="Verdana"/>
                <a:cs typeface="Verdana"/>
              </a:rPr>
              <a:t>  New Gas envelop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114B06-8FF6-6A46-930D-068F7058A4D7}"/>
              </a:ext>
            </a:extLst>
          </p:cNvPr>
          <p:cNvSpPr txBox="1"/>
          <p:nvPr/>
        </p:nvSpPr>
        <p:spPr>
          <a:xfrm>
            <a:off x="1936670" y="1181707"/>
            <a:ext cx="323419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Old gas box</a:t>
            </a:r>
          </a:p>
          <a:p>
            <a:endParaRPr lang="en-NL" sz="2000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NL" sz="1800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NL" sz="1800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A93197F-6ACE-9A4E-8326-E562C22D1AFE}"/>
              </a:ext>
            </a:extLst>
          </p:cNvPr>
          <p:cNvSpPr/>
          <p:nvPr/>
        </p:nvSpPr>
        <p:spPr>
          <a:xfrm>
            <a:off x="8090763" y="1167135"/>
            <a:ext cx="21645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NL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New gas box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511FD80-AA14-4E45-9076-72D122185E4D}"/>
              </a:ext>
            </a:extLst>
          </p:cNvPr>
          <p:cNvSpPr/>
          <p:nvPr/>
        </p:nvSpPr>
        <p:spPr>
          <a:xfrm>
            <a:off x="4799856" y="5793488"/>
            <a:ext cx="36770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NL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Concentrator 1 chip nr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C9FF9D2-C39D-8441-B299-9C314D803560}"/>
              </a:ext>
            </a:extLst>
          </p:cNvPr>
          <p:cNvSpPr/>
          <p:nvPr/>
        </p:nvSpPr>
        <p:spPr>
          <a:xfrm rot="16200000">
            <a:off x="5271606" y="3198168"/>
            <a:ext cx="16487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NL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Mean ToT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DF5B03E-0A94-B240-8045-89844FDA8A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06581" y="732236"/>
            <a:ext cx="4164862" cy="610200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43CE186-59C2-714B-A07B-63F902BF77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25872" y="775933"/>
            <a:ext cx="4105213" cy="601461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4DF1EAD-BE2A-5740-88C0-2E1B7C338F26}"/>
              </a:ext>
            </a:extLst>
          </p:cNvPr>
          <p:cNvSpPr/>
          <p:nvPr/>
        </p:nvSpPr>
        <p:spPr>
          <a:xfrm rot="19654466">
            <a:off x="1279598" y="2503954"/>
            <a:ext cx="720733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NL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May 2021: https://indico.nikhef.nl/event/3124/</a:t>
            </a:r>
          </a:p>
        </p:txBody>
      </p:sp>
    </p:spTree>
    <p:extLst>
      <p:ext uri="{BB962C8B-B14F-4D97-AF65-F5344CB8AC3E}">
        <p14:creationId xmlns:p14="http://schemas.microsoft.com/office/powerpoint/2010/main" val="41187535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7528" y="36612"/>
            <a:ext cx="9073008" cy="800100"/>
          </a:xfrm>
        </p:spPr>
        <p:txBody>
          <a:bodyPr/>
          <a:lstStyle/>
          <a:p>
            <a:br>
              <a:rPr lang="nl-NL" sz="3200" b="0" dirty="0">
                <a:solidFill>
                  <a:srgbClr val="FF0000"/>
                </a:solidFill>
                <a:latin typeface="Verdana"/>
                <a:cs typeface="Verdana"/>
              </a:rPr>
            </a:br>
            <a:r>
              <a:rPr lang="nl-NL" sz="3200" b="0" dirty="0">
                <a:solidFill>
                  <a:srgbClr val="FF0000"/>
                </a:solidFill>
                <a:latin typeface="Verdana"/>
                <a:cs typeface="Verdana"/>
              </a:rPr>
              <a:t>Preparing </a:t>
            </a:r>
            <a:r>
              <a:rPr lang="nl-NL" sz="3200" b="0" dirty="0" err="1">
                <a:solidFill>
                  <a:srgbClr val="FF0000"/>
                </a:solidFill>
                <a:latin typeface="Verdana"/>
                <a:cs typeface="Verdana"/>
              </a:rPr>
              <a:t>the</a:t>
            </a:r>
            <a:r>
              <a:rPr lang="nl-NL" sz="3200" b="0" dirty="0">
                <a:solidFill>
                  <a:srgbClr val="FF0000"/>
                </a:solidFill>
                <a:latin typeface="Verdana"/>
                <a:cs typeface="Verdana"/>
              </a:rPr>
              <a:t> quad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647AC3F-7B6B-0744-810B-C1FFA0830983}"/>
              </a:ext>
            </a:extLst>
          </p:cNvPr>
          <p:cNvSpPr/>
          <p:nvPr/>
        </p:nvSpPr>
        <p:spPr>
          <a:xfrm>
            <a:off x="839416" y="1167642"/>
            <a:ext cx="366673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Arawana</a:t>
            </a:r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back side: one ethernet cable for the data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4B5775-6B2A-3E33-B981-49BB6B63B2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92051" y="2617246"/>
            <a:ext cx="3739560" cy="28046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1ECBE07-7391-3D34-9830-21BBB4E470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30124" y="2569433"/>
            <a:ext cx="3616741" cy="271255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164CB28-938D-7663-9296-F7A7F4832899}"/>
              </a:ext>
            </a:extLst>
          </p:cNvPr>
          <p:cNvSpPr txBox="1"/>
          <p:nvPr/>
        </p:nvSpPr>
        <p:spPr>
          <a:xfrm>
            <a:off x="4799856" y="1208946"/>
            <a:ext cx="303000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Power </a:t>
            </a:r>
            <a:r>
              <a:rPr lang="en-GB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SPDR</a:t>
            </a:r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12V and 3 V for board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C99143C-0732-E19A-35C4-10B5E443EA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941707" y="2306230"/>
            <a:ext cx="4568934" cy="342670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6D0C8D0-9ED9-16F2-E30F-7F16116C5D79}"/>
              </a:ext>
            </a:extLst>
          </p:cNvPr>
          <p:cNvSpPr txBox="1"/>
          <p:nvPr/>
        </p:nvSpPr>
        <p:spPr>
          <a:xfrm>
            <a:off x="8674363" y="397512"/>
            <a:ext cx="310362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Power </a:t>
            </a:r>
            <a:r>
              <a:rPr lang="en-GB" sz="24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SPDR</a:t>
            </a:r>
            <a:r>
              <a:rPr lang="en-GB" sz="24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with connection to detector (</a:t>
            </a:r>
            <a:r>
              <a:rPr lang="en-GB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</a:t>
            </a:r>
            <a:r>
              <a:rPr lang="en-GB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</a:t>
            </a:r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  <a:endParaRPr lang="en-GB" sz="2400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A19C090-0257-CC73-B186-28EE35B48C04}"/>
              </a:ext>
            </a:extLst>
          </p:cNvPr>
          <p:cNvCxnSpPr/>
          <p:nvPr/>
        </p:nvCxnSpPr>
        <p:spPr bwMode="auto">
          <a:xfrm>
            <a:off x="6096000" y="1597841"/>
            <a:ext cx="1296144" cy="3631359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8489362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3512" y="188640"/>
            <a:ext cx="9073008" cy="800100"/>
          </a:xfrm>
        </p:spPr>
        <p:txBody>
          <a:bodyPr/>
          <a:lstStyle/>
          <a:p>
            <a:r>
              <a:rPr lang="nl-NL" sz="3200" b="0" dirty="0">
                <a:solidFill>
                  <a:srgbClr val="FF0000"/>
                </a:solidFill>
                <a:latin typeface="Verdana"/>
                <a:cs typeface="Verdana"/>
              </a:rPr>
              <a:t>  </a:t>
            </a:r>
            <a:r>
              <a:rPr lang="nl-NL" sz="3200" b="0" dirty="0" err="1">
                <a:solidFill>
                  <a:srgbClr val="FF0000"/>
                </a:solidFill>
                <a:latin typeface="Verdana"/>
                <a:cs typeface="Verdana"/>
              </a:rPr>
              <a:t>Calibration</a:t>
            </a:r>
            <a:r>
              <a:rPr lang="nl-NL" sz="3200" b="0" dirty="0">
                <a:solidFill>
                  <a:srgbClr val="FF0000"/>
                </a:solidFill>
                <a:latin typeface="Verdana"/>
                <a:cs typeface="Verdana"/>
              </a:rPr>
              <a:t> curve </a:t>
            </a:r>
            <a:r>
              <a:rPr lang="nl-NL" sz="3200" b="0" dirty="0" err="1">
                <a:solidFill>
                  <a:srgbClr val="FF0000"/>
                </a:solidFill>
                <a:latin typeface="Verdana"/>
                <a:cs typeface="Verdana"/>
              </a:rPr>
              <a:t>ToT</a:t>
            </a:r>
            <a:r>
              <a:rPr lang="nl-NL" sz="3200" b="0" dirty="0">
                <a:solidFill>
                  <a:srgbClr val="FF0000"/>
                </a:solidFill>
                <a:latin typeface="Verdana"/>
                <a:cs typeface="Verdana"/>
              </a:rPr>
              <a:t> gas </a:t>
            </a:r>
            <a:r>
              <a:rPr lang="nl-NL" sz="3200" b="0" dirty="0" err="1">
                <a:solidFill>
                  <a:srgbClr val="FF0000"/>
                </a:solidFill>
                <a:latin typeface="Verdana"/>
                <a:cs typeface="Verdana"/>
              </a:rPr>
              <a:t>gain</a:t>
            </a:r>
            <a:endParaRPr lang="nl-NL" sz="3200" b="0" dirty="0">
              <a:solidFill>
                <a:srgbClr val="FF0000"/>
              </a:solidFill>
              <a:latin typeface="Verdana"/>
              <a:cs typeface="Verdana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1E0670F-9401-964B-4F74-A92C22A3B9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0700" y="1296328"/>
            <a:ext cx="5411564" cy="4856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4172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7528" y="36612"/>
            <a:ext cx="9073008" cy="800100"/>
          </a:xfrm>
        </p:spPr>
        <p:txBody>
          <a:bodyPr/>
          <a:lstStyle/>
          <a:p>
            <a:br>
              <a:rPr lang="nl-NL" sz="3200" b="0" dirty="0">
                <a:solidFill>
                  <a:srgbClr val="FF0000"/>
                </a:solidFill>
                <a:latin typeface="Verdana"/>
                <a:cs typeface="Verdana"/>
              </a:rPr>
            </a:br>
            <a:r>
              <a:rPr lang="nl-NL" sz="3200" b="0" dirty="0">
                <a:solidFill>
                  <a:srgbClr val="FF0000"/>
                </a:solidFill>
                <a:latin typeface="Verdana"/>
                <a:cs typeface="Verdana"/>
              </a:rPr>
              <a:t>Preparing </a:t>
            </a:r>
            <a:r>
              <a:rPr lang="nl-NL" sz="3200" b="0" dirty="0" err="1">
                <a:solidFill>
                  <a:srgbClr val="FF0000"/>
                </a:solidFill>
                <a:latin typeface="Verdana"/>
                <a:cs typeface="Verdana"/>
              </a:rPr>
              <a:t>the</a:t>
            </a:r>
            <a:r>
              <a:rPr lang="nl-NL" sz="3200" b="0" dirty="0">
                <a:solidFill>
                  <a:srgbClr val="FF0000"/>
                </a:solidFill>
                <a:latin typeface="Verdana"/>
                <a:cs typeface="Verdana"/>
              </a:rPr>
              <a:t> quad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C99143C-0732-E19A-35C4-10B5E443EA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60387" y="1983893"/>
            <a:ext cx="4568934" cy="342670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6D0C8D0-9ED9-16F2-E30F-7F16116C5D79}"/>
              </a:ext>
            </a:extLst>
          </p:cNvPr>
          <p:cNvSpPr txBox="1"/>
          <p:nvPr/>
        </p:nvSpPr>
        <p:spPr>
          <a:xfrm>
            <a:off x="5477140" y="3068960"/>
            <a:ext cx="400323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Flex to quad</a:t>
            </a:r>
          </a:p>
          <a:p>
            <a:r>
              <a:rPr lang="en-GB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</a:t>
            </a:r>
            <a:r>
              <a:rPr lang="en-GB" sz="24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</a:t>
            </a:r>
            <a:r>
              <a:rPr lang="en-GB" sz="24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</a:t>
            </a:r>
          </a:p>
          <a:p>
            <a:r>
              <a:rPr lang="en-GB" sz="24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Gas in/out</a:t>
            </a:r>
          </a:p>
          <a:p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HV Grid/Field/Guard</a:t>
            </a:r>
          </a:p>
          <a:p>
            <a:r>
              <a:rPr lang="en-GB" sz="24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Cooling in/</a:t>
            </a:r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out</a:t>
            </a:r>
            <a:endParaRPr lang="en-GB" sz="2400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928F0B2-CA63-75D8-AD51-F20E2A5F98F4}"/>
              </a:ext>
            </a:extLst>
          </p:cNvPr>
          <p:cNvCxnSpPr>
            <a:cxnSpLocks/>
          </p:cNvCxnSpPr>
          <p:nvPr/>
        </p:nvCxnSpPr>
        <p:spPr bwMode="auto">
          <a:xfrm flipH="1">
            <a:off x="2351584" y="4005064"/>
            <a:ext cx="3024336" cy="36004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66FF3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CADA1C7-A25D-4475-F405-961A3144A4CE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2495600" y="3537012"/>
            <a:ext cx="2837524" cy="468052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66FF3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243C5AC-93B2-B067-F7EC-CA9BDB8B4203}"/>
              </a:ext>
            </a:extLst>
          </p:cNvPr>
          <p:cNvCxnSpPr>
            <a:cxnSpLocks/>
          </p:cNvCxnSpPr>
          <p:nvPr/>
        </p:nvCxnSpPr>
        <p:spPr bwMode="auto">
          <a:xfrm flipH="1">
            <a:off x="2495600" y="4365104"/>
            <a:ext cx="2837524" cy="576064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6FB7B8D-BE07-2171-A779-D742C25913AD}"/>
              </a:ext>
            </a:extLst>
          </p:cNvPr>
          <p:cNvCxnSpPr/>
          <p:nvPr/>
        </p:nvCxnSpPr>
        <p:spPr bwMode="auto">
          <a:xfrm>
            <a:off x="2279576" y="3869060"/>
            <a:ext cx="3096344" cy="856084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92589FB-AB7B-560D-9B80-FD6358E9E4E9}"/>
              </a:ext>
            </a:extLst>
          </p:cNvPr>
          <p:cNvCxnSpPr>
            <a:cxnSpLocks/>
          </p:cNvCxnSpPr>
          <p:nvPr/>
        </p:nvCxnSpPr>
        <p:spPr bwMode="auto">
          <a:xfrm>
            <a:off x="2279576" y="4141068"/>
            <a:ext cx="3197564" cy="584076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id="{37F7209B-C3FB-81F7-2D26-6F0B9A9E76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276029" y="1823661"/>
            <a:ext cx="4568936" cy="3426702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51515B3-AA5E-BF1B-3FD8-4BFA78696DB9}"/>
              </a:ext>
            </a:extLst>
          </p:cNvPr>
          <p:cNvCxnSpPr/>
          <p:nvPr/>
        </p:nvCxnSpPr>
        <p:spPr bwMode="auto">
          <a:xfrm flipV="1">
            <a:off x="7824192" y="2708920"/>
            <a:ext cx="3096344" cy="576064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A94B854-6C5A-8CA8-C71D-3810766F6A27}"/>
              </a:ext>
            </a:extLst>
          </p:cNvPr>
          <p:cNvCxnSpPr>
            <a:cxnSpLocks/>
          </p:cNvCxnSpPr>
          <p:nvPr/>
        </p:nvCxnSpPr>
        <p:spPr bwMode="auto">
          <a:xfrm flipH="1">
            <a:off x="8717767" y="3537012"/>
            <a:ext cx="1338673" cy="845485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93406459-1E58-F9AF-F0A4-ACD2E332757C}"/>
              </a:ext>
            </a:extLst>
          </p:cNvPr>
          <p:cNvSpPr txBox="1"/>
          <p:nvPr/>
        </p:nvSpPr>
        <p:spPr>
          <a:xfrm>
            <a:off x="8544272" y="5952048"/>
            <a:ext cx="613575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80808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Field cage </a:t>
            </a:r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with wires</a:t>
            </a:r>
          </a:p>
          <a:p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and quad</a:t>
            </a:r>
            <a:endParaRPr lang="en-GB" sz="2400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5AA21CA9-BDCC-CDAA-5684-687874D8E12D}"/>
              </a:ext>
            </a:extLst>
          </p:cNvPr>
          <p:cNvCxnSpPr>
            <a:cxnSpLocks/>
          </p:cNvCxnSpPr>
          <p:nvPr/>
        </p:nvCxnSpPr>
        <p:spPr bwMode="auto">
          <a:xfrm flipH="1">
            <a:off x="10185819" y="4382497"/>
            <a:ext cx="317511" cy="1985049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36" name="Picture 2">
            <a:extLst>
              <a:ext uri="{FF2B5EF4-FFF2-40B4-BE49-F238E27FC236}">
                <a16:creationId xmlns:a16="http://schemas.microsoft.com/office/drawing/2014/main" id="{C9199838-4D6B-7237-435D-58D1C04A31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9" t="5901" r="5202" b="18501"/>
          <a:stretch>
            <a:fillRect/>
          </a:stretch>
        </p:blipFill>
        <p:spPr bwMode="auto">
          <a:xfrm rot="9442519" flipH="1">
            <a:off x="6151811" y="1122793"/>
            <a:ext cx="1713622" cy="1852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98529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7528" y="36612"/>
            <a:ext cx="9073008" cy="800100"/>
          </a:xfrm>
        </p:spPr>
        <p:txBody>
          <a:bodyPr/>
          <a:lstStyle/>
          <a:p>
            <a:br>
              <a:rPr lang="nl-NL" sz="3200" b="0" dirty="0">
                <a:solidFill>
                  <a:srgbClr val="FF0000"/>
                </a:solidFill>
                <a:latin typeface="Verdana"/>
                <a:cs typeface="Verdana"/>
              </a:rPr>
            </a:br>
            <a:r>
              <a:rPr lang="nl-NL" sz="3200" b="0" dirty="0">
                <a:solidFill>
                  <a:srgbClr val="FF0000"/>
                </a:solidFill>
                <a:latin typeface="Verdana"/>
                <a:cs typeface="Verdana"/>
              </a:rPr>
              <a:t>Preparing </a:t>
            </a:r>
            <a:r>
              <a:rPr lang="nl-NL" sz="3200" b="0" dirty="0" err="1">
                <a:solidFill>
                  <a:srgbClr val="FF0000"/>
                </a:solidFill>
                <a:latin typeface="Verdana"/>
                <a:cs typeface="Verdana"/>
              </a:rPr>
              <a:t>the</a:t>
            </a:r>
            <a:r>
              <a:rPr lang="nl-NL" sz="3200" b="0" dirty="0">
                <a:solidFill>
                  <a:srgbClr val="FF0000"/>
                </a:solidFill>
                <a:latin typeface="Verdana"/>
                <a:cs typeface="Verdana"/>
              </a:rPr>
              <a:t> quad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A94B854-6C5A-8CA8-C71D-3810766F6A27}"/>
              </a:ext>
            </a:extLst>
          </p:cNvPr>
          <p:cNvCxnSpPr>
            <a:cxnSpLocks/>
          </p:cNvCxnSpPr>
          <p:nvPr/>
        </p:nvCxnSpPr>
        <p:spPr bwMode="auto">
          <a:xfrm flipH="1">
            <a:off x="8717767" y="3537012"/>
            <a:ext cx="1338673" cy="845485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5AA21CA9-BDCC-CDAA-5684-687874D8E12D}"/>
              </a:ext>
            </a:extLst>
          </p:cNvPr>
          <p:cNvCxnSpPr>
            <a:cxnSpLocks/>
          </p:cNvCxnSpPr>
          <p:nvPr/>
        </p:nvCxnSpPr>
        <p:spPr bwMode="auto">
          <a:xfrm flipH="1">
            <a:off x="10185819" y="4382497"/>
            <a:ext cx="317511" cy="1985049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3" name="Afbeelding 6">
            <a:extLst>
              <a:ext uri="{FF2B5EF4-FFF2-40B4-BE49-F238E27FC236}">
                <a16:creationId xmlns:a16="http://schemas.microsoft.com/office/drawing/2014/main" id="{E7A96161-B040-B4EA-012D-AA14853BA7B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329" t="24330" r="22391" b="31225"/>
          <a:stretch/>
        </p:blipFill>
        <p:spPr>
          <a:xfrm>
            <a:off x="1847527" y="332657"/>
            <a:ext cx="9063407" cy="600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2509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Afbeelding 6">
            <a:extLst>
              <a:ext uri="{FF2B5EF4-FFF2-40B4-BE49-F238E27FC236}">
                <a16:creationId xmlns:a16="http://schemas.microsoft.com/office/drawing/2014/main" id="{CAD4AED8-7EF5-44CD-9912-AFDDAB2AF6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3429000"/>
            <a:ext cx="6636774" cy="3320284"/>
          </a:xfrm>
          <a:prstGeom prst="rect">
            <a:avLst/>
          </a:prstGeom>
        </p:spPr>
      </p:pic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1919536" y="245471"/>
            <a:ext cx="8981058" cy="523875"/>
          </a:xfrm>
        </p:spPr>
        <p:txBody>
          <a:bodyPr/>
          <a:lstStyle/>
          <a:p>
            <a:r>
              <a:rPr lang="en-US" altLang="nl-NL" sz="3200" b="0" dirty="0">
                <a:latin typeface="Verdana"/>
                <a:cs typeface="Verdana"/>
              </a:rPr>
              <a:t>QUAD test beam in Bonn (October 2018)</a:t>
            </a:r>
            <a:endParaRPr lang="nl-NL" altLang="nl-NL" sz="3200" b="0" dirty="0">
              <a:latin typeface="Verdana"/>
              <a:cs typeface="Verdana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85826" y="925488"/>
            <a:ext cx="6067373" cy="1665312"/>
          </a:xfrm>
        </p:spPr>
        <p:txBody>
          <a:bodyPr/>
          <a:lstStyle/>
          <a:p>
            <a:r>
              <a:rPr lang="en-US" dirty="0">
                <a:latin typeface="Verdana"/>
                <a:cs typeface="Verdana"/>
              </a:rPr>
              <a:t>ELSA: 2.5 GeV electrons</a:t>
            </a:r>
          </a:p>
          <a:p>
            <a:r>
              <a:rPr lang="en-US" dirty="0">
                <a:latin typeface="Verdana"/>
                <a:cs typeface="Verdana"/>
              </a:rPr>
              <a:t>Tracks referenced by Mimosa telescope</a:t>
            </a:r>
          </a:p>
          <a:p>
            <a:r>
              <a:rPr lang="en-US" dirty="0">
                <a:latin typeface="Verdana"/>
                <a:cs typeface="Verdana"/>
              </a:rPr>
              <a:t>QUAD sandwiched between Mimosa planes</a:t>
            </a:r>
          </a:p>
          <a:p>
            <a:pPr lvl="1"/>
            <a:r>
              <a:rPr lang="en-US" dirty="0">
                <a:latin typeface="Verdana"/>
                <a:cs typeface="Verdana"/>
              </a:rPr>
              <a:t>Largely improved track definition</a:t>
            </a:r>
          </a:p>
          <a:p>
            <a:pPr lvl="1"/>
            <a:r>
              <a:rPr lang="en-GB" dirty="0">
                <a:latin typeface="Verdana"/>
                <a:cs typeface="Verdana"/>
              </a:rPr>
              <a:t>6 planes with 18.4 </a:t>
            </a:r>
            <a:r>
              <a:rPr lang="en-GB" dirty="0" err="1">
                <a:latin typeface="Verdana"/>
                <a:cs typeface="Verdana"/>
              </a:rPr>
              <a:t>μm</a:t>
            </a:r>
            <a:r>
              <a:rPr lang="en-GB" dirty="0">
                <a:latin typeface="Verdana"/>
                <a:cs typeface="Verdana"/>
              </a:rPr>
              <a:t> × 18.4 </a:t>
            </a:r>
            <a:r>
              <a:rPr lang="en-GB" dirty="0" err="1">
                <a:latin typeface="Verdana"/>
                <a:cs typeface="Verdana"/>
              </a:rPr>
              <a:t>μm</a:t>
            </a:r>
            <a:r>
              <a:rPr lang="en-GB" dirty="0">
                <a:latin typeface="Verdana"/>
                <a:cs typeface="Verdana"/>
              </a:rPr>
              <a:t> sized pixels</a:t>
            </a:r>
            <a:endParaRPr lang="en-US" dirty="0">
              <a:latin typeface="Verdana"/>
              <a:cs typeface="Verdana"/>
            </a:endParaRPr>
          </a:p>
          <a:p>
            <a:r>
              <a:rPr lang="en-US" dirty="0">
                <a:latin typeface="Verdana"/>
                <a:cs typeface="Verdana"/>
              </a:rPr>
              <a:t>Gas: </a:t>
            </a:r>
            <a:r>
              <a:rPr lang="en-US" dirty="0" err="1">
                <a:latin typeface="Verdana"/>
                <a:cs typeface="Verdana"/>
              </a:rPr>
              <a:t>Ar</a:t>
            </a:r>
            <a:r>
              <a:rPr lang="en-US" dirty="0">
                <a:latin typeface="Verdana"/>
                <a:cs typeface="Verdana"/>
              </a:rPr>
              <a:t>/CF</a:t>
            </a:r>
            <a:r>
              <a:rPr lang="en-US" baseline="-25000" dirty="0">
                <a:latin typeface="Verdana"/>
                <a:cs typeface="Verdana"/>
              </a:rPr>
              <a:t>4</a:t>
            </a:r>
            <a:r>
              <a:rPr lang="en-US" dirty="0">
                <a:latin typeface="Verdana"/>
                <a:cs typeface="Verdana"/>
              </a:rPr>
              <a:t>/iC</a:t>
            </a:r>
            <a:r>
              <a:rPr lang="en-US" baseline="-25000" dirty="0">
                <a:latin typeface="Verdana"/>
                <a:cs typeface="Verdana"/>
              </a:rPr>
              <a:t>4</a:t>
            </a:r>
            <a:r>
              <a:rPr lang="en-US" dirty="0">
                <a:latin typeface="Verdana"/>
                <a:cs typeface="Verdana"/>
              </a:rPr>
              <a:t>H</a:t>
            </a:r>
            <a:r>
              <a:rPr lang="en-US" baseline="-25000" dirty="0">
                <a:latin typeface="Verdana"/>
                <a:cs typeface="Verdana"/>
              </a:rPr>
              <a:t>10</a:t>
            </a:r>
            <a:r>
              <a:rPr lang="en-US" dirty="0">
                <a:latin typeface="Verdana"/>
                <a:cs typeface="Verdana"/>
              </a:rPr>
              <a:t> 95/3/2 (T2K)</a:t>
            </a:r>
          </a:p>
          <a:p>
            <a:r>
              <a:rPr lang="en-US" dirty="0">
                <a:latin typeface="Verdana"/>
                <a:cs typeface="Verdana"/>
              </a:rPr>
              <a:t>E</a:t>
            </a:r>
            <a:r>
              <a:rPr lang="en-US" baseline="-25000" dirty="0">
                <a:latin typeface="Verdana"/>
                <a:cs typeface="Verdana"/>
              </a:rPr>
              <a:t>d</a:t>
            </a:r>
            <a:r>
              <a:rPr lang="en-US" dirty="0">
                <a:latin typeface="Verdana"/>
                <a:cs typeface="Verdana"/>
              </a:rPr>
              <a:t> = 400 V/cm, </a:t>
            </a:r>
            <a:r>
              <a:rPr lang="en-US" dirty="0" err="1">
                <a:latin typeface="Verdana"/>
                <a:cs typeface="Verdana"/>
              </a:rPr>
              <a:t>V</a:t>
            </a:r>
            <a:r>
              <a:rPr lang="en-US" baseline="-25000" dirty="0" err="1">
                <a:latin typeface="Verdana"/>
                <a:cs typeface="Verdana"/>
              </a:rPr>
              <a:t>grid</a:t>
            </a:r>
            <a:r>
              <a:rPr lang="en-US" dirty="0">
                <a:latin typeface="Verdana"/>
                <a:cs typeface="Verdana"/>
              </a:rPr>
              <a:t> = -330 V</a:t>
            </a:r>
          </a:p>
          <a:p>
            <a:r>
              <a:rPr lang="en-US" dirty="0">
                <a:latin typeface="Verdana"/>
                <a:cs typeface="Verdana"/>
              </a:rPr>
              <a:t>Typical beam height above the chip: ~1 cm</a:t>
            </a:r>
          </a:p>
          <a:p>
            <a:endParaRPr lang="en-US" sz="2000" dirty="0"/>
          </a:p>
          <a:p>
            <a:endParaRPr lang="nl-NL" sz="2000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6093168D-F28D-4DC4-9373-B8D1FF6E9C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329" t="24330" r="22391" b="31225"/>
          <a:stretch/>
        </p:blipFill>
        <p:spPr>
          <a:xfrm>
            <a:off x="8077200" y="3457740"/>
            <a:ext cx="3866824" cy="2563548"/>
          </a:xfrm>
          <a:prstGeom prst="rect">
            <a:avLst/>
          </a:prstGeom>
        </p:spPr>
      </p:pic>
      <p:sp>
        <p:nvSpPr>
          <p:cNvPr id="40" name="TextBox 6"/>
          <p:cNvSpPr txBox="1">
            <a:spLocks noChangeArrowheads="1"/>
          </p:cNvSpPr>
          <p:nvPr/>
        </p:nvSpPr>
        <p:spPr bwMode="auto">
          <a:xfrm>
            <a:off x="5202237" y="6305490"/>
            <a:ext cx="1655763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en-US" altLang="nl-NL" sz="2000" dirty="0">
                <a:latin typeface="Verdana"/>
                <a:cs typeface="Verdana"/>
              </a:rPr>
              <a:t>Field cage</a:t>
            </a:r>
            <a:endParaRPr lang="nl-NL" altLang="nl-NL" sz="2000" dirty="0">
              <a:latin typeface="Verdana"/>
              <a:cs typeface="Verdana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66847" y="4488039"/>
            <a:ext cx="1192430" cy="933405"/>
            <a:chOff x="690481" y="3759551"/>
            <a:chExt cx="1192430" cy="933405"/>
          </a:xfrm>
        </p:grpSpPr>
        <p:pic>
          <p:nvPicPr>
            <p:cNvPr id="12" name="Afbeelding 10">
              <a:extLst>
                <a:ext uri="{FF2B5EF4-FFF2-40B4-BE49-F238E27FC236}">
                  <a16:creationId xmlns:a16="http://schemas.microsoft.com/office/drawing/2014/main" id="{E6C8B1B4-E13F-498C-AA7A-429B41CCDA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1198" y="3759551"/>
              <a:ext cx="855047" cy="569106"/>
            </a:xfrm>
            <a:prstGeom prst="rect">
              <a:avLst/>
            </a:prstGeom>
          </p:spPr>
        </p:pic>
        <p:sp>
          <p:nvSpPr>
            <p:cNvPr id="13" name="Tekstvak 11">
              <a:extLst>
                <a:ext uri="{FF2B5EF4-FFF2-40B4-BE49-F238E27FC236}">
                  <a16:creationId xmlns:a16="http://schemas.microsoft.com/office/drawing/2014/main" id="{05926222-4D10-4D59-BB6F-1D62615819D7}"/>
                </a:ext>
              </a:extLst>
            </p:cNvPr>
            <p:cNvSpPr txBox="1"/>
            <p:nvPr/>
          </p:nvSpPr>
          <p:spPr>
            <a:xfrm>
              <a:off x="690481" y="4231291"/>
              <a:ext cx="11924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dirty="0"/>
                <a:t>@Bonn</a:t>
              </a:r>
              <a:endParaRPr lang="en-GB" dirty="0"/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6359217" y="1126363"/>
            <a:ext cx="5538166" cy="67710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Verdana"/>
                <a:cs typeface="Verdana"/>
              </a:rPr>
              <a:t>Published NIMA  </a:t>
            </a:r>
            <a:r>
              <a:rPr lang="en-US" sz="1800" dirty="0">
                <a:latin typeface="Verdana"/>
                <a:cs typeface="Verdana"/>
              </a:rPr>
              <a:t>https://</a:t>
            </a:r>
            <a:r>
              <a:rPr lang="en-US" sz="1800" dirty="0" err="1">
                <a:latin typeface="Verdana"/>
                <a:cs typeface="Verdana"/>
              </a:rPr>
              <a:t>doi.org</a:t>
            </a:r>
            <a:r>
              <a:rPr lang="en-US" sz="1800" dirty="0">
                <a:latin typeface="Verdana"/>
                <a:cs typeface="Verdana"/>
              </a:rPr>
              <a:t>/10.1016/j.nima.2019.163331</a:t>
            </a:r>
            <a:endParaRPr lang="nl-NL" sz="1800" dirty="0">
              <a:latin typeface="Verdana"/>
              <a:cs typeface="Verdana"/>
            </a:endParaRPr>
          </a:p>
        </p:txBody>
      </p:sp>
      <p:cxnSp>
        <p:nvCxnSpPr>
          <p:cNvPr id="39" name="Straight Arrow Connector 5"/>
          <p:cNvCxnSpPr>
            <a:cxnSpLocks noChangeShapeType="1"/>
          </p:cNvCxnSpPr>
          <p:nvPr/>
        </p:nvCxnSpPr>
        <p:spPr bwMode="auto">
          <a:xfrm flipH="1" flipV="1">
            <a:off x="5154616" y="4869161"/>
            <a:ext cx="653352" cy="1440159"/>
          </a:xfrm>
          <a:prstGeom prst="straightConnector1">
            <a:avLst/>
          </a:prstGeom>
          <a:noFill/>
          <a:ln w="12700" algn="ctr">
            <a:solidFill>
              <a:schemeClr val="tx1"/>
            </a:solidFill>
            <a:round/>
            <a:headEnd/>
            <a:tailEnd type="triangle" w="med" len="med"/>
          </a:ln>
        </p:spPr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7528" y="188640"/>
            <a:ext cx="9073008" cy="800100"/>
          </a:xfrm>
        </p:spPr>
        <p:txBody>
          <a:bodyPr/>
          <a:lstStyle/>
          <a:p>
            <a:br>
              <a:rPr lang="nl-NL" sz="3200" b="0" dirty="0">
                <a:solidFill>
                  <a:srgbClr val="FF0000"/>
                </a:solidFill>
                <a:latin typeface="Verdana"/>
                <a:cs typeface="Verdana"/>
              </a:rPr>
            </a:br>
            <a:r>
              <a:rPr lang="nl-NL" sz="3200" b="0" dirty="0">
                <a:solidFill>
                  <a:srgbClr val="FF0000"/>
                </a:solidFill>
                <a:latin typeface="Verdana"/>
                <a:cs typeface="Verdana"/>
              </a:rPr>
              <a:t>Preparing </a:t>
            </a:r>
            <a:r>
              <a:rPr lang="nl-NL" sz="3200" b="0" dirty="0" err="1">
                <a:solidFill>
                  <a:srgbClr val="FF0000"/>
                </a:solidFill>
                <a:latin typeface="Verdana"/>
                <a:cs typeface="Verdana"/>
              </a:rPr>
              <a:t>the</a:t>
            </a:r>
            <a:r>
              <a:rPr lang="nl-NL" sz="3200" b="0" dirty="0">
                <a:solidFill>
                  <a:srgbClr val="FF0000"/>
                </a:solidFill>
                <a:latin typeface="Verdana"/>
                <a:cs typeface="Verdana"/>
              </a:rPr>
              <a:t> trigger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647AC3F-7B6B-0744-810B-C1FFA0830983}"/>
              </a:ext>
            </a:extLst>
          </p:cNvPr>
          <p:cNvSpPr/>
          <p:nvPr/>
        </p:nvSpPr>
        <p:spPr>
          <a:xfrm>
            <a:off x="1343472" y="1634024"/>
            <a:ext cx="957706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Concerning the trigger signal and the time stamp.</a:t>
            </a:r>
          </a:p>
          <a:p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trigger signal should be provided to the </a:t>
            </a:r>
            <a:r>
              <a:rPr lang="en-GB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SPDR.</a:t>
            </a:r>
            <a:endParaRPr lang="en-GB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time stamp packet is injected in the data stream of chip 0.</a:t>
            </a:r>
          </a:p>
          <a:p>
            <a:endParaRPr lang="en-GB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GB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93390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7528" y="188640"/>
            <a:ext cx="9073008" cy="800100"/>
          </a:xfrm>
        </p:spPr>
        <p:txBody>
          <a:bodyPr/>
          <a:lstStyle/>
          <a:p>
            <a:br>
              <a:rPr lang="nl-NL" sz="3200" b="0" dirty="0">
                <a:solidFill>
                  <a:srgbClr val="FF0000"/>
                </a:solidFill>
                <a:latin typeface="Verdana"/>
                <a:cs typeface="Verdana"/>
              </a:rPr>
            </a:br>
            <a:r>
              <a:rPr lang="nl-NL" sz="3200" b="0" dirty="0">
                <a:solidFill>
                  <a:srgbClr val="FF0000"/>
                </a:solidFill>
                <a:latin typeface="Verdana"/>
                <a:cs typeface="Verdana"/>
              </a:rPr>
              <a:t>Running </a:t>
            </a:r>
            <a:r>
              <a:rPr lang="nl-NL" sz="3200" b="0" dirty="0" err="1">
                <a:solidFill>
                  <a:srgbClr val="FF0000"/>
                </a:solidFill>
                <a:latin typeface="Verdana"/>
                <a:cs typeface="Verdana"/>
              </a:rPr>
              <a:t>the</a:t>
            </a:r>
            <a:r>
              <a:rPr lang="nl-NL" sz="3200" b="0" dirty="0">
                <a:solidFill>
                  <a:srgbClr val="FF0000"/>
                </a:solidFill>
                <a:latin typeface="Verdana"/>
                <a:cs typeface="Verdana"/>
              </a:rPr>
              <a:t> DAQ </a:t>
            </a:r>
            <a:r>
              <a:rPr lang="nl-NL" sz="3200" b="0" dirty="0" err="1">
                <a:solidFill>
                  <a:srgbClr val="FF0000"/>
                </a:solidFill>
                <a:latin typeface="Verdana"/>
                <a:cs typeface="Verdana"/>
              </a:rPr>
              <a:t>for</a:t>
            </a:r>
            <a:r>
              <a:rPr lang="nl-NL" sz="3200" b="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lang="nl-NL" sz="3200" b="0" dirty="0" err="1">
                <a:solidFill>
                  <a:srgbClr val="FF0000"/>
                </a:solidFill>
                <a:latin typeface="Verdana"/>
                <a:cs typeface="Verdana"/>
              </a:rPr>
              <a:t>the</a:t>
            </a:r>
            <a:r>
              <a:rPr lang="nl-NL" sz="3200" b="0" dirty="0">
                <a:solidFill>
                  <a:srgbClr val="FF0000"/>
                </a:solidFill>
                <a:latin typeface="Verdana"/>
                <a:cs typeface="Verdana"/>
              </a:rPr>
              <a:t> quad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647AC3F-7B6B-0744-810B-C1FFA0830983}"/>
              </a:ext>
            </a:extLst>
          </p:cNvPr>
          <p:cNvSpPr/>
          <p:nvPr/>
        </p:nvSpPr>
        <p:spPr>
          <a:xfrm>
            <a:off x="1343472" y="1634024"/>
            <a:ext cx="9577064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Starting point is </a:t>
            </a:r>
            <a:r>
              <a:rPr lang="en-GB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/home/</a:t>
            </a:r>
            <a:r>
              <a:rPr lang="en-GB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gastpx</a:t>
            </a:r>
            <a:r>
              <a:rPr lang="en-GB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file </a:t>
            </a:r>
            <a:r>
              <a:rPr lang="en-GB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runQuad.mes</a:t>
            </a:r>
            <a:r>
              <a:rPr lang="en-GB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gives the instructions/commands</a:t>
            </a:r>
          </a:p>
          <a:p>
            <a:endParaRPr lang="en-GB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Data files are written to directories per chip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/localstore2/TPX3/DATA/CHIP0/Run*.   CHIP1/ CHIP2/ and CHIP3/</a:t>
            </a:r>
          </a:p>
          <a:p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Log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files are written to</a:t>
            </a:r>
          </a:p>
          <a:p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/localstore2/TPX3/DATA/LOGFILES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66FF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Currently Noise/Test runs are written to</a:t>
            </a:r>
          </a:p>
          <a:p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/localstore2/TPX3/DATA/CHIP*/</a:t>
            </a:r>
            <a:r>
              <a:rPr lang="en-GB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Run1111</a:t>
            </a:r>
            <a:endParaRPr lang="en-GB" sz="2000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GB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GB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GB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GB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12854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9456" y="476672"/>
            <a:ext cx="9073008" cy="800100"/>
          </a:xfrm>
        </p:spPr>
        <p:txBody>
          <a:bodyPr/>
          <a:lstStyle/>
          <a:p>
            <a:r>
              <a:rPr lang="nl-NL" sz="3200" b="0" dirty="0" err="1">
                <a:solidFill>
                  <a:srgbClr val="FF0000"/>
                </a:solidFill>
                <a:latin typeface="Verdana"/>
                <a:cs typeface="Verdana"/>
              </a:rPr>
              <a:t>Testing</a:t>
            </a:r>
            <a:r>
              <a:rPr lang="nl-NL" sz="3200" b="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lang="nl-NL" sz="3200" b="0" dirty="0" err="1">
                <a:solidFill>
                  <a:srgbClr val="FF0000"/>
                </a:solidFill>
                <a:latin typeface="Verdana"/>
                <a:cs typeface="Verdana"/>
              </a:rPr>
              <a:t>the</a:t>
            </a:r>
            <a:r>
              <a:rPr lang="nl-NL" sz="3200" b="0" dirty="0">
                <a:solidFill>
                  <a:srgbClr val="FF0000"/>
                </a:solidFill>
                <a:latin typeface="Verdana"/>
                <a:cs typeface="Verdana"/>
              </a:rPr>
              <a:t> Chips  </a:t>
            </a:r>
            <a:r>
              <a:rPr lang="nl-NL" sz="3200" b="0" dirty="0" err="1">
                <a:solidFill>
                  <a:srgbClr val="FF0000"/>
                </a:solidFill>
                <a:latin typeface="Verdana"/>
                <a:cs typeface="Verdana"/>
              </a:rPr>
              <a:t>and</a:t>
            </a:r>
            <a:r>
              <a:rPr lang="nl-NL" sz="3200" b="0" dirty="0">
                <a:solidFill>
                  <a:srgbClr val="FF0000"/>
                </a:solidFill>
                <a:latin typeface="Verdana"/>
                <a:cs typeface="Verdana"/>
              </a:rPr>
              <a:t> SPDR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647AC3F-7B6B-0744-810B-C1FFA0830983}"/>
              </a:ext>
            </a:extLst>
          </p:cNvPr>
          <p:cNvSpPr/>
          <p:nvPr/>
        </p:nvSpPr>
        <p:spPr>
          <a:xfrm>
            <a:off x="1343472" y="1430774"/>
            <a:ext cx="957706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Commands to test the quad and prepare for data taking</a:t>
            </a:r>
          </a:p>
          <a:p>
            <a:r>
              <a:rPr lang="en-GB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Switch ON power</a:t>
            </a:r>
            <a:r>
              <a:rPr lang="en-GB" sz="16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: &gt; </a:t>
            </a:r>
            <a:r>
              <a:rPr lang="en-GB" sz="16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spidrtpxpower</a:t>
            </a:r>
            <a:r>
              <a:rPr lang="en-GB" sz="16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192.168.1.10 1</a:t>
            </a:r>
          </a:p>
          <a:p>
            <a:r>
              <a:rPr lang="en-GB" sz="16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&gt; </a:t>
            </a:r>
            <a:r>
              <a:rPr lang="en-GB" sz="16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spidrreset</a:t>
            </a:r>
            <a:r>
              <a:rPr lang="en-GB" sz="16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192.168.1.10</a:t>
            </a:r>
          </a:p>
          <a:p>
            <a:r>
              <a:rPr lang="en-GB" sz="16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&gt; </a:t>
            </a:r>
            <a:r>
              <a:rPr lang="en-GB" sz="16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spidrinfo</a:t>
            </a:r>
            <a:r>
              <a:rPr lang="en-GB" sz="16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192.168.1.10 gives back</a:t>
            </a:r>
          </a:p>
          <a:p>
            <a:endParaRPr lang="en-GB" sz="1600" dirty="0">
              <a:solidFill>
                <a:srgbClr val="000000"/>
              </a:solidFill>
              <a:effectLst/>
              <a:latin typeface="Menlo" panose="020B0609030804020204" pitchFamily="49" charset="0"/>
            </a:endParaRPr>
          </a:p>
          <a:p>
            <a:r>
              <a:rPr lang="en-GB" sz="11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SPIDR       : COMPACT-V3 for TPX3</a:t>
            </a:r>
          </a:p>
          <a:p>
            <a:r>
              <a:rPr lang="en-GB" sz="11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Firmware    : 220126 14:30 SVN-9999</a:t>
            </a:r>
          </a:p>
          <a:p>
            <a:r>
              <a:rPr lang="en-GB" sz="11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Software    : 20112014</a:t>
            </a:r>
          </a:p>
          <a:p>
            <a:r>
              <a:rPr lang="en-GB" sz="11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FPGA Temp   : 44.172 C</a:t>
            </a:r>
          </a:p>
          <a:p>
            <a:r>
              <a:rPr lang="en-GB" sz="11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Power Temp  : 69.500 C</a:t>
            </a:r>
          </a:p>
          <a:p>
            <a:r>
              <a:rPr lang="en-GB" sz="11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Humidity    : 31 %</a:t>
            </a:r>
          </a:p>
          <a:p>
            <a:r>
              <a:rPr lang="en-GB" sz="11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Pressure    : 1012 mbar</a:t>
            </a:r>
          </a:p>
          <a:p>
            <a:r>
              <a:rPr lang="en-GB" sz="11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Fan speeds  : 0,  0 RPM</a:t>
            </a:r>
          </a:p>
          <a:p>
            <a:r>
              <a:rPr lang="en-GB" sz="11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Startup</a:t>
            </a:r>
            <a:r>
              <a:rPr lang="en-GB" sz="11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opts: 7FFFFFFE (TPX3: power OFF, readout FAST)</a:t>
            </a:r>
          </a:p>
          <a:p>
            <a:r>
              <a:rPr lang="en-GB" sz="11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Chipboard ID: 42000002 = TPX3-Quad-LC</a:t>
            </a:r>
          </a:p>
          <a:p>
            <a:r>
              <a:rPr lang="en-GB" sz="11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(NB: subsequent data may be from chipboard, not from SPIDR,</a:t>
            </a:r>
          </a:p>
          <a:p>
            <a:r>
              <a:rPr lang="en-GB" sz="11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    e.g. from TPX3-single, MPX3-quad, TPX3-quad-LC or VPX)</a:t>
            </a:r>
          </a:p>
          <a:p>
            <a:r>
              <a:rPr lang="en-GB" sz="11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###</a:t>
            </a:r>
            <a:r>
              <a:rPr lang="en-GB" sz="11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getAvdd</a:t>
            </a:r>
            <a:r>
              <a:rPr lang="en-GB" sz="11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(): Error from SPIDR: ERR_MON_HARDW, SPIDR_ERR_I2C  (0x8009)</a:t>
            </a:r>
          </a:p>
          <a:p>
            <a:r>
              <a:rPr lang="en-GB" sz="11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Power VDD   : 1.540 V 2279.0 mA 3506 </a:t>
            </a:r>
            <a:r>
              <a:rPr lang="en-GB" sz="11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mW</a:t>
            </a:r>
            <a:endParaRPr lang="en-GB" sz="1100" dirty="0">
              <a:solidFill>
                <a:srgbClr val="000000"/>
              </a:solidFill>
              <a:effectLst/>
              <a:latin typeface="Menlo" panose="020B0609030804020204" pitchFamily="49" charset="0"/>
            </a:endParaRPr>
          </a:p>
          <a:p>
            <a:r>
              <a:rPr lang="en-GB" sz="11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Bias volts  : 24 V</a:t>
            </a:r>
          </a:p>
          <a:p>
            <a:r>
              <a:rPr lang="en-GB" sz="11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Local Temp  : 50.000 C</a:t>
            </a:r>
          </a:p>
          <a:p>
            <a:r>
              <a:rPr lang="en-GB" sz="11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###</a:t>
            </a:r>
            <a:r>
              <a:rPr lang="en-GB" sz="11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getRemoteTemp</a:t>
            </a:r>
            <a:r>
              <a:rPr lang="en-GB" sz="11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(): Error from SPIDR: ERR_MON_HARDW,  (0x9)</a:t>
            </a:r>
          </a:p>
          <a:p>
            <a:r>
              <a:rPr lang="en-GB" sz="11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ADC </a:t>
            </a:r>
            <a:r>
              <a:rPr lang="en-GB" sz="11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chans</a:t>
            </a:r>
            <a:r>
              <a:rPr lang="en-GB" sz="11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  :  612  651  630  627</a:t>
            </a:r>
          </a:p>
          <a:p>
            <a:endParaRPr lang="en-GB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GB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759A100-2113-7F12-C922-41E2E1DAD305}"/>
              </a:ext>
            </a:extLst>
          </p:cNvPr>
          <p:cNvSpPr txBox="1"/>
          <p:nvPr/>
        </p:nvSpPr>
        <p:spPr>
          <a:xfrm>
            <a:off x="5303912" y="3215878"/>
            <a:ext cx="69127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** IMPORTANT Power VDD   : 1.540 V </a:t>
            </a:r>
            <a:r>
              <a:rPr lang="en-GB" sz="2000" dirty="0">
                <a:solidFill>
                  <a:srgbClr val="FF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(1.5 V)</a:t>
            </a:r>
          </a:p>
          <a:p>
            <a:r>
              <a:rPr lang="en-GB" sz="20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   Local Temp  : 50.000 C   </a:t>
            </a:r>
            <a:r>
              <a:rPr lang="en-GB" sz="2000" dirty="0">
                <a:solidFill>
                  <a:srgbClr val="FF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NEEDS Cooling!!</a:t>
            </a:r>
          </a:p>
          <a:p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37982994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9456" y="476672"/>
            <a:ext cx="9073008" cy="800100"/>
          </a:xfrm>
        </p:spPr>
        <p:txBody>
          <a:bodyPr/>
          <a:lstStyle/>
          <a:p>
            <a:r>
              <a:rPr lang="nl-NL" sz="3200" b="0" dirty="0" err="1">
                <a:solidFill>
                  <a:srgbClr val="FF0000"/>
                </a:solidFill>
                <a:latin typeface="Verdana"/>
                <a:cs typeface="Verdana"/>
              </a:rPr>
              <a:t>Testing</a:t>
            </a:r>
            <a:r>
              <a:rPr lang="nl-NL" sz="3200" b="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lang="nl-NL" sz="3200" b="0" dirty="0" err="1">
                <a:solidFill>
                  <a:srgbClr val="FF0000"/>
                </a:solidFill>
                <a:latin typeface="Verdana"/>
                <a:cs typeface="Verdana"/>
              </a:rPr>
              <a:t>the</a:t>
            </a:r>
            <a:r>
              <a:rPr lang="nl-NL" sz="3200" b="0" dirty="0">
                <a:solidFill>
                  <a:srgbClr val="FF0000"/>
                </a:solidFill>
                <a:latin typeface="Verdana"/>
                <a:cs typeface="Verdana"/>
              </a:rPr>
              <a:t> Chips  </a:t>
            </a:r>
            <a:r>
              <a:rPr lang="nl-NL" sz="3200" b="0" dirty="0" err="1">
                <a:solidFill>
                  <a:srgbClr val="FF0000"/>
                </a:solidFill>
                <a:latin typeface="Verdana"/>
                <a:cs typeface="Verdana"/>
              </a:rPr>
              <a:t>and</a:t>
            </a:r>
            <a:r>
              <a:rPr lang="nl-NL" sz="3200" b="0" dirty="0">
                <a:solidFill>
                  <a:srgbClr val="FF0000"/>
                </a:solidFill>
                <a:latin typeface="Verdana"/>
                <a:cs typeface="Verdana"/>
              </a:rPr>
              <a:t> SPDR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647AC3F-7B6B-0744-810B-C1FFA0830983}"/>
              </a:ext>
            </a:extLst>
          </p:cNvPr>
          <p:cNvSpPr/>
          <p:nvPr/>
        </p:nvSpPr>
        <p:spPr>
          <a:xfrm>
            <a:off x="1343472" y="1430774"/>
            <a:ext cx="9577064" cy="5247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Commands to test the quad and prepare for data taking</a:t>
            </a:r>
            <a:endParaRPr lang="en-GB" sz="1800" dirty="0">
              <a:solidFill>
                <a:srgbClr val="00000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GB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// get info on device 0 1 2 3 </a:t>
            </a:r>
          </a:p>
          <a:p>
            <a:r>
              <a:rPr lang="en-GB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 </a:t>
            </a:r>
            <a:r>
              <a:rPr lang="en-GB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spidrtpxinfo</a:t>
            </a:r>
            <a:r>
              <a:rPr lang="en-GB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192.168.1.10 0</a:t>
            </a:r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r>
              <a:rPr lang="en-GB" sz="9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Device  0 ID  : 0x1797 (W0023_G09)</a:t>
            </a:r>
          </a:p>
          <a:p>
            <a:r>
              <a:rPr lang="en-GB" sz="9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LinkStat</a:t>
            </a:r>
            <a:r>
              <a:rPr lang="en-GB" sz="9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SPIDR: enabled=01, locked=01</a:t>
            </a:r>
          </a:p>
          <a:p>
            <a:r>
              <a:rPr lang="en-GB" sz="9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Link speed    : 80 Mb/s</a:t>
            </a:r>
          </a:p>
          <a:p>
            <a:r>
              <a:rPr lang="en-GB" sz="9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GeneralConfig</a:t>
            </a:r>
            <a:r>
              <a:rPr lang="en-GB" sz="9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: 00000001 =&gt; POLARITY-EMIN, ACQMODE-TOA-TOT, TESTPULSE-DISA, SELECTTP-ANALOG, SELECTTP-INTERNAL</a:t>
            </a:r>
          </a:p>
          <a:p>
            <a:r>
              <a:rPr lang="en-GB" sz="9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OutBlockConfig</a:t>
            </a:r>
            <a:r>
              <a:rPr lang="en-GB" sz="9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: 00009C01 =&gt; OUTPORT_MASK=01, CLK-SRC-20-40, 8B10B-ENA, CLK-FAST-OUT-ENA, CLKOUT-SRC-20-40</a:t>
            </a:r>
          </a:p>
          <a:p>
            <a:r>
              <a:rPr lang="en-GB" sz="9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PllConfig</a:t>
            </a:r>
            <a:r>
              <a:rPr lang="en-GB" sz="9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    : 0000001E =&gt; PLL-ON, PLL-RUN, VCNTRL-PLL, DUAL-EDGE-CLK, PHASESHIFT-DIV-8, PHASESHIFT-NR-1, PLLOUT-CONFIG=0</a:t>
            </a:r>
          </a:p>
          <a:p>
            <a:r>
              <a:rPr lang="en-GB" sz="9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SlvsConfig</a:t>
            </a:r>
            <a:r>
              <a:rPr lang="en-GB" sz="9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  : 00000018 =&gt; SLVS-TXCURRENT=8, SLVS-TERMINATION=1</a:t>
            </a:r>
          </a:p>
          <a:p>
            <a:r>
              <a:rPr lang="en-GB" sz="9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PwrPulseConfig</a:t>
            </a:r>
            <a:r>
              <a:rPr lang="en-GB" sz="9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: 00000018</a:t>
            </a:r>
          </a:p>
          <a:p>
            <a:r>
              <a:rPr lang="en-GB" sz="9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DACs:</a:t>
            </a:r>
          </a:p>
          <a:p>
            <a:r>
              <a:rPr lang="en-GB" sz="9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  </a:t>
            </a:r>
            <a:r>
              <a:rPr lang="en-GB" sz="9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Ibias_Preamp_ON</a:t>
            </a:r>
            <a:r>
              <a:rPr lang="en-GB" sz="9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: 128</a:t>
            </a:r>
          </a:p>
          <a:p>
            <a:r>
              <a:rPr lang="en-GB" sz="9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  </a:t>
            </a:r>
            <a:r>
              <a:rPr lang="en-GB" sz="9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Ibias_Preamp_OFF</a:t>
            </a:r>
            <a:r>
              <a:rPr lang="en-GB" sz="9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: 8</a:t>
            </a:r>
          </a:p>
          <a:p>
            <a:r>
              <a:rPr lang="en-GB" sz="9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      </a:t>
            </a:r>
            <a:r>
              <a:rPr lang="en-GB" sz="9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VPreamp_NCAS</a:t>
            </a:r>
            <a:r>
              <a:rPr lang="en-GB" sz="9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: 128</a:t>
            </a:r>
          </a:p>
          <a:p>
            <a:r>
              <a:rPr lang="en-GB" sz="9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      </a:t>
            </a:r>
            <a:r>
              <a:rPr lang="en-GB" sz="9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Ibias_Ikrum</a:t>
            </a:r>
            <a:r>
              <a:rPr lang="en-GB" sz="9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: 128</a:t>
            </a:r>
          </a:p>
          <a:p>
            <a:r>
              <a:rPr lang="en-GB" sz="9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              </a:t>
            </a:r>
            <a:r>
              <a:rPr lang="en-GB" sz="9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Vfbk</a:t>
            </a:r>
            <a:r>
              <a:rPr lang="en-GB" sz="9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: 128</a:t>
            </a:r>
          </a:p>
          <a:p>
            <a:r>
              <a:rPr lang="en-GB" sz="9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  </a:t>
            </a:r>
            <a:r>
              <a:rPr lang="en-GB" sz="9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Vthreshold_fine</a:t>
            </a:r>
            <a:r>
              <a:rPr lang="en-GB" sz="9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: 256</a:t>
            </a:r>
          </a:p>
          <a:p>
            <a:r>
              <a:rPr lang="en-GB" sz="9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</a:t>
            </a:r>
            <a:r>
              <a:rPr lang="en-GB" sz="9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Vthreshold_coarse</a:t>
            </a:r>
            <a:r>
              <a:rPr lang="en-GB" sz="9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: 8</a:t>
            </a:r>
          </a:p>
          <a:p>
            <a:r>
              <a:rPr lang="en-GB" sz="9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  Ibias_DiscS1_ON: 128</a:t>
            </a:r>
          </a:p>
          <a:p>
            <a:r>
              <a:rPr lang="en-GB" sz="9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  Ibias_DiscS1_OFF: 8</a:t>
            </a:r>
          </a:p>
          <a:p>
            <a:r>
              <a:rPr lang="en-GB" sz="9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  Ibias_DiscS2_ON: 128</a:t>
            </a:r>
          </a:p>
          <a:p>
            <a:r>
              <a:rPr lang="en-GB" sz="9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  Ibias_DiscS2_OFF: 8</a:t>
            </a:r>
          </a:p>
          <a:p>
            <a:r>
              <a:rPr lang="en-GB" sz="9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    </a:t>
            </a:r>
            <a:r>
              <a:rPr lang="en-GB" sz="9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Ibias_PixelDAC</a:t>
            </a:r>
            <a:r>
              <a:rPr lang="en-GB" sz="9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: 128</a:t>
            </a:r>
          </a:p>
          <a:p>
            <a:r>
              <a:rPr lang="en-GB" sz="9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  </a:t>
            </a:r>
            <a:r>
              <a:rPr lang="en-GB" sz="9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Ibias_TPbufferIn</a:t>
            </a:r>
            <a:r>
              <a:rPr lang="en-GB" sz="9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: 128</a:t>
            </a:r>
          </a:p>
          <a:p>
            <a:r>
              <a:rPr lang="en-GB" sz="9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</a:t>
            </a:r>
            <a:r>
              <a:rPr lang="en-GB" sz="9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Ibias_TPbufferOut</a:t>
            </a:r>
            <a:r>
              <a:rPr lang="en-GB" sz="9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: 128</a:t>
            </a:r>
          </a:p>
          <a:p>
            <a:r>
              <a:rPr lang="en-GB" sz="9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        </a:t>
            </a:r>
            <a:r>
              <a:rPr lang="en-GB" sz="9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Vtp_coarse</a:t>
            </a:r>
            <a:r>
              <a:rPr lang="en-GB" sz="9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: 128</a:t>
            </a:r>
          </a:p>
          <a:p>
            <a:r>
              <a:rPr lang="en-GB" sz="9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          </a:t>
            </a:r>
            <a:r>
              <a:rPr lang="en-GB" sz="9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Vtp_fine</a:t>
            </a:r>
            <a:r>
              <a:rPr lang="en-GB" sz="9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: 256</a:t>
            </a:r>
          </a:p>
          <a:p>
            <a:r>
              <a:rPr lang="en-GB" sz="9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      </a:t>
            </a:r>
            <a:r>
              <a:rPr lang="en-GB" sz="9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Ibias_CP_PLL</a:t>
            </a:r>
            <a:r>
              <a:rPr lang="en-GB" sz="9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: 128</a:t>
            </a:r>
          </a:p>
          <a:p>
            <a:r>
              <a:rPr lang="en-GB" sz="9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        </a:t>
            </a:r>
            <a:r>
              <a:rPr lang="en-GB" sz="9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Pll_Vcntrl</a:t>
            </a:r>
            <a:r>
              <a:rPr lang="en-GB" sz="9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: 128</a:t>
            </a:r>
          </a:p>
          <a:p>
            <a:endParaRPr lang="en-GB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6883771"/>
      </p:ext>
    </p:extLst>
  </p:cSld>
  <p:clrMapOvr>
    <a:masterClrMapping/>
  </p:clrMapOvr>
</p:sld>
</file>

<file path=ppt/theme/theme1.xml><?xml version="1.0" encoding="utf-8"?>
<a:theme xmlns:a="http://schemas.openxmlformats.org/drawingml/2006/main" name="Como">
  <a:themeElements>
    <a:clrScheme name="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Com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Com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o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o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o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9109474</TotalTime>
  <Pages>11</Pages>
  <Words>1975</Words>
  <Application>Microsoft Macintosh PowerPoint</Application>
  <PresentationFormat>Widescreen</PresentationFormat>
  <Paragraphs>231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Arial</vt:lpstr>
      <vt:lpstr>Menlo</vt:lpstr>
      <vt:lpstr>Monotype Sorts</vt:lpstr>
      <vt:lpstr>Symbol</vt:lpstr>
      <vt:lpstr>Times New Roman</vt:lpstr>
      <vt:lpstr>Verdana</vt:lpstr>
      <vt:lpstr>Wingdings</vt:lpstr>
      <vt:lpstr>Como</vt:lpstr>
      <vt:lpstr> GridPix Detector for EIC</vt:lpstr>
      <vt:lpstr> Preparing the quad</vt:lpstr>
      <vt:lpstr> Preparing the quad</vt:lpstr>
      <vt:lpstr> Preparing the quad</vt:lpstr>
      <vt:lpstr>QUAD test beam in Bonn (October 2018)</vt:lpstr>
      <vt:lpstr> Preparing the trigger</vt:lpstr>
      <vt:lpstr> Running the DAQ for the quad </vt:lpstr>
      <vt:lpstr>Testing the Chips  and SPDR</vt:lpstr>
      <vt:lpstr>Testing the Chips  and SPDR</vt:lpstr>
      <vt:lpstr>Testing the Chips  and SPDR</vt:lpstr>
      <vt:lpstr> Running the DAQ for the quad</vt:lpstr>
      <vt:lpstr> Noise runs</vt:lpstr>
      <vt:lpstr> Example Data run</vt:lpstr>
      <vt:lpstr> Mask and Trim for Noise runs</vt:lpstr>
      <vt:lpstr> Diagnostics from Noise runs</vt:lpstr>
      <vt:lpstr> Diagnostics from Noise runs</vt:lpstr>
      <vt:lpstr> Diagnostics from Noise/source run</vt:lpstr>
      <vt:lpstr>  New Gas envelop</vt:lpstr>
      <vt:lpstr>  New Gas envelop</vt:lpstr>
      <vt:lpstr>  Calibration curve ToT gas gain</vt:lpstr>
    </vt:vector>
  </TitlesOfParts>
  <Manager/>
  <Company>NIKHEF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ILC Lepton Collider</dc:title>
  <dc:subject/>
  <dc:creator>Peter Kluit </dc:creator>
  <cp:keywords/>
  <dc:description/>
  <cp:lastModifiedBy>Peter Kluit</cp:lastModifiedBy>
  <cp:revision>2666</cp:revision>
  <cp:lastPrinted>2002-02-06T08:01:21Z</cp:lastPrinted>
  <dcterms:created xsi:type="dcterms:W3CDTF">2020-03-07T12:22:56Z</dcterms:created>
  <dcterms:modified xsi:type="dcterms:W3CDTF">2023-12-22T10:33:19Z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emplateType">
    <vt:i4>1</vt:i4>
  </property>
  <property fmtid="{D5CDD505-2E9C-101B-9397-08002B2CF9AE}" pid="3" name="GraphicType">
    <vt:i4>1</vt:i4>
  </property>
  <property fmtid="{D5CDD505-2E9C-101B-9397-08002B2CF9AE}" pid="4" name="Compression">
    <vt:i4>100</vt:i4>
  </property>
  <property fmtid="{D5CDD505-2E9C-101B-9397-08002B2CF9AE}" pid="5" name="ScreenSize">
    <vt:i4>1</vt:i4>
  </property>
  <property fmtid="{D5CDD505-2E9C-101B-9397-08002B2CF9AE}" pid="6" name="ScreenUsage">
    <vt:i4>3</vt:i4>
  </property>
  <property fmtid="{D5CDD505-2E9C-101B-9397-08002B2CF9AE}" pid="7" name="MailAddress">
    <vt:lpwstr>F.Hartjes@nikhef.nl</vt:lpwstr>
  </property>
  <property fmtid="{D5CDD505-2E9C-101B-9397-08002B2CF9AE}" pid="8" name="HomePage">
    <vt:lpwstr/>
  </property>
  <property fmtid="{D5CDD505-2E9C-101B-9397-08002B2CF9AE}" pid="9" name="Other">
    <vt:lpwstr/>
  </property>
  <property fmtid="{D5CDD505-2E9C-101B-9397-08002B2CF9AE}" pid="10" name="DownloadOriginal">
    <vt:bool>false</vt:bool>
  </property>
  <property fmtid="{D5CDD505-2E9C-101B-9397-08002B2CF9AE}" pid="11" name="DownloadIEButton">
    <vt:bool>false</vt:bool>
  </property>
  <property fmtid="{D5CDD505-2E9C-101B-9397-08002B2CF9AE}" pid="12" name="UseBrowserColor">
    <vt:bool>true</vt:bool>
  </property>
  <property fmtid="{D5CDD505-2E9C-101B-9397-08002B2CF9AE}" pid="13" name="BackColor">
    <vt:i4>15132390</vt:i4>
  </property>
  <property fmtid="{D5CDD505-2E9C-101B-9397-08002B2CF9AE}" pid="14" name="TextColor">
    <vt:i4>0</vt:i4>
  </property>
  <property fmtid="{D5CDD505-2E9C-101B-9397-08002B2CF9AE}" pid="15" name="LinkColor">
    <vt:i4>16711782</vt:i4>
  </property>
  <property fmtid="{D5CDD505-2E9C-101B-9397-08002B2CF9AE}" pid="16" name="VisitedColor">
    <vt:i4>10040268</vt:i4>
  </property>
  <property fmtid="{D5CDD505-2E9C-101B-9397-08002B2CF9AE}" pid="17" name="TransparentButton">
    <vt:i4>0</vt:i4>
  </property>
  <property fmtid="{D5CDD505-2E9C-101B-9397-08002B2CF9AE}" pid="18" name="ButtonType">
    <vt:i4>1</vt:i4>
  </property>
  <property fmtid="{D5CDD505-2E9C-101B-9397-08002B2CF9AE}" pid="19" name="ShowNotes">
    <vt:bool>false</vt:bool>
  </property>
  <property fmtid="{D5CDD505-2E9C-101B-9397-08002B2CF9AE}" pid="20" name="NavBtnPos">
    <vt:i4>1</vt:i4>
  </property>
  <property fmtid="{D5CDD505-2E9C-101B-9397-08002B2CF9AE}" pid="21" name="OutputDir">
    <vt:lpwstr>\\Nikhefh\CT www\pub\techphys\diamond</vt:lpwstr>
  </property>
</Properties>
</file>