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df" ContentType="application/pdf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6" r:id="rId2"/>
    <p:sldId id="553" r:id="rId3"/>
    <p:sldId id="605" r:id="rId4"/>
    <p:sldId id="476" r:id="rId5"/>
    <p:sldId id="259" r:id="rId6"/>
    <p:sldId id="545" r:id="rId7"/>
    <p:sldId id="537" r:id="rId8"/>
    <p:sldId id="509" r:id="rId9"/>
    <p:sldId id="519" r:id="rId10"/>
    <p:sldId id="547" r:id="rId11"/>
    <p:sldId id="552" r:id="rId12"/>
    <p:sldId id="559" r:id="rId13"/>
    <p:sldId id="482" r:id="rId14"/>
    <p:sldId id="572" r:id="rId15"/>
    <p:sldId id="574" r:id="rId16"/>
    <p:sldId id="668" r:id="rId17"/>
    <p:sldId id="602" r:id="rId18"/>
    <p:sldId id="669" r:id="rId19"/>
    <p:sldId id="670" r:id="rId20"/>
    <p:sldId id="671" r:id="rId21"/>
    <p:sldId id="621" r:id="rId22"/>
    <p:sldId id="672" r:id="rId23"/>
    <p:sldId id="633" r:id="rId24"/>
    <p:sldId id="673" r:id="rId25"/>
    <p:sldId id="654" r:id="rId26"/>
    <p:sldId id="676" r:id="rId27"/>
    <p:sldId id="665" r:id="rId28"/>
    <p:sldId id="660" r:id="rId29"/>
    <p:sldId id="635" r:id="rId30"/>
    <p:sldId id="677" r:id="rId31"/>
    <p:sldId id="557" r:id="rId32"/>
    <p:sldId id="558" r:id="rId33"/>
    <p:sldId id="678" r:id="rId34"/>
    <p:sldId id="614" r:id="rId35"/>
    <p:sldId id="310" r:id="rId36"/>
    <p:sldId id="612" r:id="rId37"/>
    <p:sldId id="613" r:id="rId38"/>
    <p:sldId id="322" r:id="rId39"/>
    <p:sldId id="550" r:id="rId40"/>
    <p:sldId id="257" r:id="rId41"/>
    <p:sldId id="258" r:id="rId42"/>
    <p:sldId id="608" r:id="rId43"/>
    <p:sldId id="630" r:id="rId44"/>
  </p:sldIdLst>
  <p:sldSz cx="12192000" cy="6858000"/>
  <p:notesSz cx="7023100" cy="93091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55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6FF"/>
    <a:srgbClr val="FFFF00"/>
    <a:srgbClr val="FF0000"/>
    <a:srgbClr val="FFFF66"/>
    <a:srgbClr val="FF6600"/>
    <a:srgbClr val="66FF33"/>
    <a:srgbClr val="808080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76" autoAdjust="0"/>
    <p:restoredTop sz="94876" autoAdjust="0"/>
  </p:normalViewPr>
  <p:slideViewPr>
    <p:cSldViewPr>
      <p:cViewPr varScale="1">
        <p:scale>
          <a:sx n="112" d="100"/>
          <a:sy n="112" d="100"/>
        </p:scale>
        <p:origin x="480" y="192"/>
      </p:cViewPr>
      <p:guideLst>
        <p:guide orient="horz" pos="3552"/>
        <p:guide pos="3840"/>
      </p:guideLst>
    </p:cSldViewPr>
  </p:slideViewPr>
  <p:outlineViewPr>
    <p:cViewPr>
      <p:scale>
        <a:sx n="25" d="100"/>
        <a:sy n="25" d="100"/>
      </p:scale>
      <p:origin x="0" y="-5938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00" d="100"/>
        <a:sy n="100" d="100"/>
      </p:scale>
      <p:origin x="0" y="-70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30213" y="703263"/>
            <a:ext cx="6183312" cy="34798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22775"/>
            <a:ext cx="5151437" cy="4187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4845" tIns="46622" rIns="94845" bIns="466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0"/>
            <a:r>
              <a:rPr lang="en-GB" noProof="0"/>
              <a:t>Second level</a:t>
            </a:r>
          </a:p>
          <a:p>
            <a:pPr lvl="0"/>
            <a:r>
              <a:rPr lang="en-GB" noProof="0"/>
              <a:t>Third level</a:t>
            </a:r>
          </a:p>
          <a:p>
            <a:pPr lvl="0"/>
            <a:r>
              <a:rPr lang="en-GB" noProof="0"/>
              <a:t>Fourth level</a:t>
            </a:r>
          </a:p>
          <a:p>
            <a:pPr lvl="0"/>
            <a:r>
              <a:rPr lang="en-GB" noProof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02196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68486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06012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2620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58799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01144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16374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59329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38029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7744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05434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04121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57048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76C33D-B13A-674F-29DC-839F218A779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>
            <a:noAutofit/>
          </a:bodyPr>
          <a:lstStyle/>
          <a:p>
            <a:pPr lvl="0"/>
            <a:fld id="{508D6858-EE78-9B4B-99CF-CEDD25DFD259}" type="slidenum">
              <a:t>40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F2E86D-5182-3632-5892-F23873A8A15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FA900C-C603-C95E-0BE9-79885B80666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4FB9E0-34A6-2AF6-593F-6F1D6F4B400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>
            <a:noAutofit/>
          </a:bodyPr>
          <a:lstStyle/>
          <a:p>
            <a:pPr lvl="0"/>
            <a:fld id="{1687A517-3853-054A-91D2-865A70795708}" type="slidenum">
              <a:t>41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3DD7A4-3088-045C-99C4-2A94A512735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26678F-2E7B-3242-5D84-0ECC227E835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8593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8821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40EC5C-7987-9AD1-0AB3-EDCC41FD1F8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>
            <a:noAutofit/>
          </a:bodyPr>
          <a:lstStyle/>
          <a:p>
            <a:pPr lvl="0"/>
            <a:fld id="{3B26C7E2-0465-724D-A83D-B73DA8D1E125}" type="slidenum">
              <a:t>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B97F1F-CB1D-6F6B-C617-A193CE763B2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E5DCB7-692A-59E5-B061-60DA9A3A06F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194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2478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24471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2877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8548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91171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7480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4623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56133" y="457200"/>
            <a:ext cx="2726267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3" y="457200"/>
            <a:ext cx="7975600" cy="457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7275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267" y="457200"/>
            <a:ext cx="10363200" cy="8001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77334" y="1657350"/>
            <a:ext cx="5350933" cy="3371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1467" y="1657350"/>
            <a:ext cx="5350933" cy="3371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1726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Tx/>
              <a:buBlip>
                <a:blip r:embed="rId2"/>
              </a:buBlip>
              <a:defRPr/>
            </a:lvl1pPr>
            <a:lvl2pPr marL="742950" indent="-28575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2012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3294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2823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1657350"/>
            <a:ext cx="5350933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1467" y="1657350"/>
            <a:ext cx="5350933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0919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9594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7247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1059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200"/>
            </a:lvl1pPr>
            <a:lvl2pPr marL="7429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2800"/>
            </a:lvl2pPr>
            <a:lvl3pPr marL="12573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400"/>
            </a:lvl3pPr>
            <a:lvl4pPr marL="17145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000"/>
            </a:lvl4pPr>
            <a:lvl5pPr marL="21717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2045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48267" y="457200"/>
            <a:ext cx="10363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333" y="1657350"/>
            <a:ext cx="10905067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 </a:t>
            </a:r>
          </a:p>
        </p:txBody>
      </p:sp>
      <p:sp>
        <p:nvSpPr>
          <p:cNvPr id="1028" name="Rectangle 5"/>
          <p:cNvSpPr>
            <a:spLocks noChangeArrowheads="1"/>
          </p:cNvSpPr>
          <p:nvPr/>
        </p:nvSpPr>
        <p:spPr bwMode="auto">
          <a:xfrm>
            <a:off x="4343400" y="6305550"/>
            <a:ext cx="3962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GB" altLang="en-US" sz="1200" dirty="0">
                <a:solidFill>
                  <a:schemeClr val="tx1"/>
                </a:solidFill>
                <a:latin typeface="Verdana"/>
                <a:cs typeface="Verdana"/>
              </a:rPr>
              <a:t>Peter Kluit  </a:t>
            </a:r>
            <a:r>
              <a:rPr lang="en-GB" altLang="en-US" sz="1200" baseline="0" dirty="0">
                <a:solidFill>
                  <a:schemeClr val="tx1"/>
                </a:solidFill>
                <a:latin typeface="Verdana"/>
                <a:cs typeface="Verdana"/>
              </a:rPr>
              <a:t>(</a:t>
            </a:r>
            <a:r>
              <a:rPr lang="en-GB" altLang="en-US" sz="1200" baseline="0" dirty="0" err="1">
                <a:solidFill>
                  <a:schemeClr val="tx1"/>
                </a:solidFill>
                <a:latin typeface="Verdana"/>
                <a:cs typeface="Verdana"/>
              </a:rPr>
              <a:t>Nikhef</a:t>
            </a:r>
            <a:r>
              <a:rPr lang="en-GB" altLang="en-US" sz="1200" baseline="0" dirty="0">
                <a:solidFill>
                  <a:schemeClr val="tx1"/>
                </a:solidFill>
                <a:latin typeface="Verdana"/>
                <a:cs typeface="Verdana"/>
              </a:rPr>
              <a:t>)</a:t>
            </a:r>
            <a:endParaRPr lang="en-GB" altLang="en-US" sz="1200" dirty="0">
              <a:solidFill>
                <a:schemeClr val="tx1"/>
              </a:solidFill>
              <a:latin typeface="Verdana"/>
              <a:cs typeface="Verdana"/>
            </a:endParaRPr>
          </a:p>
        </p:txBody>
      </p:sp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8940800" y="622935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GB" altLang="en-US" sz="800">
                <a:solidFill>
                  <a:schemeClr val="bg2"/>
                </a:solidFill>
              </a:rPr>
              <a:t> </a:t>
            </a:r>
            <a:fld id="{50F9948D-FA28-478D-A82E-F93DDFBE36D5}" type="slidenum">
              <a:rPr lang="en-GB" altLang="en-US" sz="800" smtClean="0">
                <a:solidFill>
                  <a:schemeClr val="bg2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GB" altLang="en-US" sz="800">
              <a:solidFill>
                <a:schemeClr val="bg2"/>
              </a:solidFill>
            </a:endParaRPr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533400" y="6460282"/>
            <a:ext cx="4906061" cy="245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kern="120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ILD 2024</a:t>
            </a:r>
            <a:endParaRPr lang="en-GB" altLang="en-US" sz="900" dirty="0">
              <a:latin typeface="Verdana"/>
              <a:cs typeface="Verdan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Monotype Sorts"/>
        <a:buChar char="u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Monotype Sorts"/>
        <a:buChar char="l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/>
        <a:buChar char="n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/>
        <a:buChar char="u"/>
        <a:defRPr sz="1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/>
        <a:buChar char="l"/>
        <a:defRPr sz="1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5" Type="http://schemas.openxmlformats.org/officeDocument/2006/relationships/image" Target="../media/image4.png"/><Relationship Id="rId10" Type="http://schemas.openxmlformats.org/officeDocument/2006/relationships/image" Target="../media/image9.emf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1.png"/><Relationship Id="rId7" Type="http://schemas.openxmlformats.org/officeDocument/2006/relationships/image" Target="../media/image50.pd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53.pd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2.png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4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image" Target="../media/image2.png"/><Relationship Id="rId7" Type="http://schemas.openxmlformats.org/officeDocument/2006/relationships/image" Target="../media/image5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5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55.png"/><Relationship Id="rId5" Type="http://schemas.openxmlformats.org/officeDocument/2006/relationships/image" Target="../media/image3.png"/><Relationship Id="rId10" Type="http://schemas.openxmlformats.org/officeDocument/2006/relationships/image" Target="../media/image58.png"/><Relationship Id="rId4" Type="http://schemas.openxmlformats.org/officeDocument/2006/relationships/image" Target="../media/image2.pn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em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6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61.png"/><Relationship Id="rId5" Type="http://schemas.openxmlformats.org/officeDocument/2006/relationships/image" Target="../media/image3.png"/><Relationship Id="rId10" Type="http://schemas.openxmlformats.org/officeDocument/2006/relationships/image" Target="../media/image60.png"/><Relationship Id="rId4" Type="http://schemas.openxmlformats.org/officeDocument/2006/relationships/image" Target="../media/image2.png"/><Relationship Id="rId9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9.e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0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61.e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2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63.e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5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6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2.png"/><Relationship Id="rId7" Type="http://schemas.openxmlformats.org/officeDocument/2006/relationships/image" Target="../media/image1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ikhef.nl/pub/services/biblio/theses_pdf/thesis_C_Ligtenberg.pdf" TargetMode="External"/><Relationship Id="rId3" Type="http://schemas.openxmlformats.org/officeDocument/2006/relationships/image" Target="../media/image68.png"/><Relationship Id="rId7" Type="http://schemas.openxmlformats.org/officeDocument/2006/relationships/image" Target="../media/image16.jp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0.png"/><Relationship Id="rId2" Type="http://schemas.openxmlformats.org/officeDocument/2006/relationships/hyperlink" Target="https://agenda.linearcollider.org/event/10041/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ihep.ac.cn/event/17020/contributions/118690/" TargetMode="External"/><Relationship Id="rId2" Type="http://schemas.openxmlformats.org/officeDocument/2006/relationships/hyperlink" Target="https://agenda.linearcollider.org/event/9903/contributions/51756/attachments/38604/60743/TPC-teraz-update.pdf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hyperlink" Target="https://agenda.linearcollider.org/event/8508/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2.jpg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7.e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8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16/j.nima.2018.08.012" TargetMode="External"/><Relationship Id="rId3" Type="http://schemas.openxmlformats.org/officeDocument/2006/relationships/image" Target="../media/image28.png"/><Relationship Id="rId7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0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15.pn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9774" y="711200"/>
            <a:ext cx="2232026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854598" y="980728"/>
            <a:ext cx="7203802" cy="1080120"/>
          </a:xfrm>
        </p:spPr>
        <p:txBody>
          <a:bodyPr anchor="ctr"/>
          <a:lstStyle/>
          <a:p>
            <a:r>
              <a:rPr lang="en-GB" sz="36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Status Pixel TPC </a:t>
            </a:r>
            <a:br>
              <a:rPr lang="en-GB" sz="36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36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R&amp;D</a:t>
            </a:r>
            <a:br>
              <a:rPr lang="en-GB" dirty="0"/>
            </a:br>
            <a:endParaRPr lang="en-GB" altLang="en-US" sz="36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7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126231" y="2174193"/>
            <a:ext cx="4103220" cy="2819221"/>
          </a:xfrm>
        </p:spPr>
        <p:txBody>
          <a:bodyPr/>
          <a:lstStyle/>
          <a:p>
            <a:pPr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dirty="0" err="1">
                <a:latin typeface="Verdana"/>
                <a:cs typeface="Verdana"/>
              </a:rPr>
              <a:t>Yevgen</a:t>
            </a:r>
            <a:r>
              <a:rPr lang="en-GB" altLang="en-US" dirty="0">
                <a:latin typeface="Verdana"/>
                <a:cs typeface="Verdana"/>
              </a:rPr>
              <a:t> </a:t>
            </a:r>
            <a:r>
              <a:rPr lang="en-GB" altLang="en-US" dirty="0" err="1">
                <a:latin typeface="Verdana"/>
                <a:cs typeface="Verdana"/>
              </a:rPr>
              <a:t>Bilevych</a:t>
            </a:r>
            <a:r>
              <a:rPr lang="en-GB" altLang="en-US" dirty="0">
                <a:latin typeface="Verdana"/>
                <a:cs typeface="Verdana"/>
              </a:rPr>
              <a:t>, Klaus </a:t>
            </a:r>
            <a:r>
              <a:rPr lang="en-GB" altLang="en-US" dirty="0" err="1">
                <a:latin typeface="Verdana"/>
                <a:cs typeface="Verdana"/>
              </a:rPr>
              <a:t>Desch</a:t>
            </a:r>
            <a:r>
              <a:rPr lang="en-GB" altLang="en-US" dirty="0">
                <a:latin typeface="Verdana"/>
                <a:cs typeface="Verdana"/>
              </a:rPr>
              <a:t>, Sander van </a:t>
            </a:r>
            <a:r>
              <a:rPr lang="en-GB" altLang="en-US" dirty="0" err="1">
                <a:latin typeface="Verdana"/>
                <a:cs typeface="Verdana"/>
              </a:rPr>
              <a:t>Doesburg</a:t>
            </a:r>
            <a:r>
              <a:rPr lang="en-GB" altLang="en-US" dirty="0">
                <a:latin typeface="Verdana"/>
                <a:cs typeface="Verdana"/>
              </a:rPr>
              <a:t>, Harry van der Graaf, Fred </a:t>
            </a:r>
            <a:r>
              <a:rPr lang="en-GB" altLang="en-US" dirty="0" err="1">
                <a:latin typeface="Verdana"/>
                <a:cs typeface="Verdana"/>
              </a:rPr>
              <a:t>Hartjes</a:t>
            </a:r>
            <a:r>
              <a:rPr lang="en-GB" altLang="en-US" dirty="0">
                <a:latin typeface="Verdana"/>
                <a:cs typeface="Verdana"/>
              </a:rPr>
              <a:t>, Jochen Kaminski, Peter Kluit, Naomi van der Kolk, </a:t>
            </a:r>
          </a:p>
          <a:p>
            <a:pPr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dirty="0">
                <a:latin typeface="Verdana"/>
                <a:cs typeface="Verdana"/>
              </a:rPr>
              <a:t>Cornelis </a:t>
            </a:r>
            <a:r>
              <a:rPr lang="en-GB" altLang="en-US" dirty="0" err="1">
                <a:latin typeface="Verdana"/>
                <a:cs typeface="Verdana"/>
              </a:rPr>
              <a:t>Ligtenberg</a:t>
            </a:r>
            <a:r>
              <a:rPr lang="en-GB" altLang="en-US" dirty="0">
                <a:latin typeface="Verdana"/>
                <a:cs typeface="Verdana"/>
              </a:rPr>
              <a:t>, </a:t>
            </a:r>
          </a:p>
          <a:p>
            <a:pPr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dirty="0">
                <a:latin typeface="Verdana"/>
                <a:cs typeface="Verdana"/>
              </a:rPr>
              <a:t>Gerhard Raven, and </a:t>
            </a:r>
          </a:p>
          <a:p>
            <a:pPr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dirty="0">
                <a:latin typeface="Verdana"/>
                <a:cs typeface="Verdana"/>
              </a:rPr>
              <a:t>Jan </a:t>
            </a:r>
            <a:r>
              <a:rPr lang="en-GB" altLang="en-US" dirty="0" err="1">
                <a:latin typeface="Verdana"/>
                <a:cs typeface="Verdana"/>
              </a:rPr>
              <a:t>Timmermans</a:t>
            </a:r>
            <a:endParaRPr lang="en-GB" altLang="en-US" dirty="0">
              <a:latin typeface="Verdana"/>
              <a:cs typeface="Verdana"/>
            </a:endParaRPr>
          </a:p>
          <a:p>
            <a:pPr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dirty="0"/>
              <a:t> </a:t>
            </a:r>
          </a:p>
        </p:txBody>
      </p:sp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2927350" y="6011864"/>
            <a:ext cx="65976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Monotype Sorts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00000"/>
              <a:buFont typeface="Monotype Sorts"/>
              <a:buChar char="l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n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Font typeface="Monotype Sorts"/>
              <a:buChar char="u"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sz="1600" dirty="0">
                <a:latin typeface="Verdana"/>
                <a:cs typeface="Verdana"/>
              </a:rPr>
              <a:t>ILD meeting 15 January 2024</a:t>
            </a:r>
            <a:endParaRPr lang="en-GB" altLang="en-US" sz="1600" i="1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652463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" t="5901" r="5202" b="18501"/>
          <a:stretch>
            <a:fillRect/>
          </a:stretch>
        </p:blipFill>
        <p:spPr bwMode="auto">
          <a:xfrm flipH="1">
            <a:off x="5872172" y="2497942"/>
            <a:ext cx="2103839" cy="2329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838200" y="553847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51592" y="5733256"/>
            <a:ext cx="1089024" cy="696976"/>
          </a:xfrm>
          <a:prstGeom prst="rect">
            <a:avLst/>
          </a:prstGeom>
        </p:spPr>
      </p:pic>
      <p:pic>
        <p:nvPicPr>
          <p:cNvPr id="12" name="Picture 11" descr="CEPC_logo.png">
            <a:extLst>
              <a:ext uri="{FF2B5EF4-FFF2-40B4-BE49-F238E27FC236}">
                <a16:creationId xmlns:a16="http://schemas.microsoft.com/office/drawing/2014/main" id="{7BD7AD5D-FF02-7D4D-99A1-8CBCB1E54D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63480" y="4993415"/>
            <a:ext cx="1622491" cy="9554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E65BF5-320A-3B47-8204-DC65DDCA16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673" y="5136573"/>
            <a:ext cx="1997744" cy="884715"/>
          </a:xfrm>
          <a:prstGeom prst="rect">
            <a:avLst/>
          </a:prstGeom>
        </p:spPr>
      </p:pic>
      <p:pic>
        <p:nvPicPr>
          <p:cNvPr id="13" name="Afbeelding 6">
            <a:extLst>
              <a:ext uri="{FF2B5EF4-FFF2-40B4-BE49-F238E27FC236}">
                <a16:creationId xmlns:a16="http://schemas.microsoft.com/office/drawing/2014/main" id="{24CE5863-C9F8-FB42-A5F5-390A8388492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224" t="5416" r="10487" b="5393"/>
          <a:stretch/>
        </p:blipFill>
        <p:spPr>
          <a:xfrm>
            <a:off x="8618732" y="2328274"/>
            <a:ext cx="3285893" cy="26303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AF7C9B-6D7C-774B-A961-276A178129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976" y="4939672"/>
            <a:ext cx="1600199" cy="1081616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5">
            <a:extLst>
              <a:ext uri="{FF2B5EF4-FFF2-40B4-BE49-F238E27FC236}">
                <a16:creationId xmlns:a16="http://schemas.microsoft.com/office/drawing/2014/main" id="{EE505F79-B4EA-4E9A-8E57-6AE14B931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71" y="1673894"/>
            <a:ext cx="5236721" cy="38433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266" y="213956"/>
            <a:ext cx="10363200" cy="800100"/>
          </a:xfrm>
        </p:spPr>
        <p:txBody>
          <a:bodyPr/>
          <a:lstStyle/>
          <a:p>
            <a:r>
              <a:rPr lang="nl-NL" sz="4000" b="0" dirty="0">
                <a:latin typeface="Verdana"/>
                <a:cs typeface="Verdana"/>
              </a:rPr>
              <a:t>QUAD single hit </a:t>
            </a:r>
            <a:r>
              <a:rPr lang="nl-NL" sz="4000" b="0" dirty="0" err="1">
                <a:latin typeface="Verdana"/>
                <a:cs typeface="Verdana"/>
              </a:rPr>
              <a:t>resolution</a:t>
            </a:r>
            <a:endParaRPr lang="nl-NL" sz="4000" b="0" dirty="0">
              <a:latin typeface="Verdana"/>
              <a:cs typeface="Verdana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905000" y="5334000"/>
            <a:ext cx="2667000" cy="400110"/>
          </a:xfrm>
          <a:prstGeom prst="rect">
            <a:avLst/>
          </a:prstGeom>
          <a:solidFill>
            <a:schemeClr val="accent2">
              <a:lumMod val="60000"/>
              <a:lumOff val="40000"/>
              <a:alpha val="51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D</a:t>
            </a:r>
            <a:r>
              <a:rPr lang="en-US" sz="2000" baseline="-25000" dirty="0">
                <a:solidFill>
                  <a:srgbClr val="000000"/>
                </a:solidFill>
                <a:latin typeface="Verdana"/>
                <a:cs typeface="Verdana"/>
              </a:rPr>
              <a:t>T</a:t>
            </a:r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 = 398 </a:t>
            </a:r>
            <a:r>
              <a:rPr lang="en-US" sz="2000" dirty="0" err="1">
                <a:solidFill>
                  <a:srgbClr val="000000"/>
                </a:solidFill>
                <a:latin typeface="Verdana"/>
                <a:cs typeface="Verdana"/>
              </a:rPr>
              <a:t>μm</a:t>
            </a:r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/√cm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438400" y="11430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Verdana"/>
                <a:cs typeface="Verdana"/>
              </a:rPr>
              <a:t>Transverse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683502" y="1143000"/>
            <a:ext cx="20700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Verdana"/>
                <a:cs typeface="Verdana"/>
              </a:rPr>
              <a:t>Longitudinal</a:t>
            </a:r>
          </a:p>
        </p:txBody>
      </p:sp>
      <p:pic>
        <p:nvPicPr>
          <p:cNvPr id="12" name="Afbeelding 5">
            <a:extLst>
              <a:ext uri="{FF2B5EF4-FFF2-40B4-BE49-F238E27FC236}">
                <a16:creationId xmlns:a16="http://schemas.microsoft.com/office/drawing/2014/main" id="{1A690777-2991-43E7-9095-94666D41D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1799378"/>
            <a:ext cx="5257800" cy="3789862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7772400" y="5410200"/>
            <a:ext cx="2667000" cy="400110"/>
          </a:xfrm>
          <a:prstGeom prst="rect">
            <a:avLst/>
          </a:prstGeom>
          <a:solidFill>
            <a:schemeClr val="accent2">
              <a:lumMod val="60000"/>
              <a:lumOff val="40000"/>
              <a:alpha val="51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D</a:t>
            </a:r>
            <a:r>
              <a:rPr lang="en-US" sz="2000" baseline="-25000" dirty="0">
                <a:solidFill>
                  <a:srgbClr val="000000"/>
                </a:solidFill>
                <a:latin typeface="Verdana"/>
                <a:cs typeface="Verdana"/>
              </a:rPr>
              <a:t>L</a:t>
            </a:r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 = 212 </a:t>
            </a:r>
            <a:r>
              <a:rPr lang="en-US" sz="2000" dirty="0" err="1">
                <a:solidFill>
                  <a:srgbClr val="000000"/>
                </a:solidFill>
                <a:latin typeface="Verdana"/>
                <a:cs typeface="Verdana"/>
              </a:rPr>
              <a:t>μm</a:t>
            </a:r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/√cm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90600" y="5867400"/>
            <a:ext cx="1005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/>
                <a:cs typeface="Verdana"/>
              </a:rPr>
              <a:t>The D</a:t>
            </a:r>
            <a:r>
              <a:rPr lang="en-US" sz="2000" baseline="-25000" dirty="0">
                <a:latin typeface="Verdana"/>
                <a:cs typeface="Verdana"/>
              </a:rPr>
              <a:t>T</a:t>
            </a:r>
            <a:r>
              <a:rPr lang="en-US" sz="2000" dirty="0">
                <a:latin typeface="Verdana"/>
                <a:cs typeface="Verdana"/>
              </a:rPr>
              <a:t> value is rather high due to an error in the gas mixing (too low CF4)</a:t>
            </a:r>
          </a:p>
        </p:txBody>
      </p:sp>
      <p:pic>
        <p:nvPicPr>
          <p:cNvPr id="10" name="Afbeelding 14">
            <a:extLst>
              <a:ext uri="{FF2B5EF4-FFF2-40B4-BE49-F238E27FC236}">
                <a16:creationId xmlns:a16="http://schemas.microsoft.com/office/drawing/2014/main" id="{7BA450C3-FED0-6D40-BFEA-DBF81D019B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271" y1="5215" x2="66450" y2="8735"/>
                        <a14:foregroundMark x1="75000" y1="11734" x2="96097" y2="33246"/>
                        <a14:foregroundMark x1="95725" y1="42243" x2="94703" y2="70926"/>
                        <a14:foregroundMark x1="92844" y1="76923" x2="59665" y2="97914"/>
                        <a14:foregroundMark x1="59665" y1="94915" x2="10409" y2="94394"/>
                        <a14:foregroundMark x1="10409" y1="94394" x2="5762" y2="59322"/>
                        <a14:foregroundMark x1="5019" y1="53325" x2="9294" y2="2738"/>
                        <a14:foregroundMark x1="66078" y1="9257" x2="78625" y2="16688"/>
                        <a14:foregroundMark x1="94703" y1="32334" x2="95353" y2="43807"/>
                        <a14:foregroundMark x1="95074" y1="49804" x2="90706" y2="79922"/>
                        <a14:foregroundMark x1="5762" y1="50326" x2="5762" y2="65841"/>
                        <a14:foregroundMark x1="10037" y1="21773" x2="76115" y2="71838"/>
                        <a14:foregroundMark x1="78625" y1="23207" x2="14684" y2="70926"/>
                        <a14:foregroundMark x1="21840" y1="16297" x2="64312" y2="41851"/>
                        <a14:foregroundMark x1="60781" y1="14211" x2="30390" y2="43807"/>
                        <a14:foregroundMark x1="31784" y1="8735" x2="51487" y2="36245"/>
                        <a14:foregroundMark x1="75000" y1="38853" x2="45725" y2="75359"/>
                        <a14:foregroundMark x1="83271" y1="38331" x2="69331" y2="80834"/>
                        <a14:foregroundMark x1="82900" y1="34289" x2="63941" y2="64798"/>
                        <a14:foregroundMark x1="64684" y1="75359" x2="30390" y2="62842"/>
                        <a14:foregroundMark x1="15706" y1="45763" x2="43959" y2="76923"/>
                        <a14:foregroundMark x1="50372" y1="84355" x2="66450" y2="52282"/>
                        <a14:foregroundMark x1="44703" y1="52803" x2="53625" y2="85398"/>
                        <a14:foregroundMark x1="19981" y1="86962" x2="62918" y2="84876"/>
                        <a14:foregroundMark x1="70353" y1="68318" x2="48606" y2="87353"/>
                        <a14:foregroundMark x1="59665" y1="69883" x2="67193" y2="80834"/>
                        <a14:foregroundMark x1="15706" y1="86962" x2="22491" y2="91917"/>
                        <a14:foregroundMark x1="27509" y1="89700" x2="33829" y2="926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690" y="9094"/>
            <a:ext cx="2445910" cy="174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094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3432" y="510152"/>
            <a:ext cx="10363200" cy="451520"/>
          </a:xfrm>
        </p:spPr>
        <p:txBody>
          <a:bodyPr/>
          <a:lstStyle/>
          <a:p>
            <a:r>
              <a:rPr lang="nl-NL" sz="3600" b="0" dirty="0">
                <a:latin typeface="Verdana"/>
                <a:cs typeface="Verdana"/>
              </a:rPr>
              <a:t>QUAD </a:t>
            </a:r>
            <a:r>
              <a:rPr lang="nl-NL" sz="3600" b="0" dirty="0" err="1">
                <a:latin typeface="Verdana"/>
                <a:cs typeface="Verdana"/>
              </a:rPr>
              <a:t>edge</a:t>
            </a:r>
            <a:r>
              <a:rPr lang="nl-NL" sz="3600" b="0" dirty="0">
                <a:latin typeface="Verdana"/>
                <a:cs typeface="Verdana"/>
              </a:rPr>
              <a:t> </a:t>
            </a:r>
            <a:r>
              <a:rPr lang="nl-NL" sz="3600" b="0" dirty="0" err="1">
                <a:latin typeface="Verdana"/>
                <a:cs typeface="Verdana"/>
              </a:rPr>
              <a:t>deformations</a:t>
            </a:r>
            <a:r>
              <a:rPr lang="nl-NL" sz="3600" b="0" dirty="0">
                <a:latin typeface="Verdana"/>
                <a:cs typeface="Verdana"/>
              </a:rPr>
              <a:t> (XY)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532" y="1123950"/>
            <a:ext cx="5100668" cy="3371850"/>
          </a:xfrm>
        </p:spPr>
        <p:txBody>
          <a:bodyPr/>
          <a:lstStyle/>
          <a:p>
            <a:r>
              <a:rPr lang="nl-NL" sz="2000" dirty="0" err="1">
                <a:latin typeface="Verdana"/>
                <a:cs typeface="Verdana"/>
              </a:rPr>
              <a:t>Small</a:t>
            </a:r>
            <a:r>
              <a:rPr lang="nl-NL" sz="2000" dirty="0">
                <a:latin typeface="Verdana"/>
                <a:cs typeface="Verdana"/>
              </a:rPr>
              <a:t> </a:t>
            </a:r>
            <a:r>
              <a:rPr lang="nl-NL" sz="2000" dirty="0" err="1">
                <a:latin typeface="Verdana"/>
                <a:cs typeface="Verdana"/>
              </a:rPr>
              <a:t>deformations</a:t>
            </a:r>
            <a:r>
              <a:rPr lang="nl-NL" sz="2000" dirty="0">
                <a:latin typeface="Verdana"/>
                <a:cs typeface="Verdana"/>
              </a:rPr>
              <a:t> due to</a:t>
            </a:r>
          </a:p>
          <a:p>
            <a:pPr lvl="1"/>
            <a:r>
              <a:rPr lang="nl-NL" sz="1800" dirty="0">
                <a:latin typeface="Verdana"/>
                <a:cs typeface="Verdana"/>
              </a:rPr>
              <a:t>Dead zone between chips</a:t>
            </a:r>
          </a:p>
          <a:p>
            <a:pPr lvl="1"/>
            <a:r>
              <a:rPr lang="nl-NL" sz="1800" dirty="0">
                <a:latin typeface="Verdana"/>
                <a:cs typeface="Verdana"/>
              </a:rPr>
              <a:t>Grounded region between chips</a:t>
            </a:r>
          </a:p>
          <a:p>
            <a:r>
              <a:rPr lang="nl-NL" sz="2000" dirty="0">
                <a:latin typeface="Verdana"/>
                <a:cs typeface="Verdana"/>
              </a:rPr>
              <a:t>Are </a:t>
            </a:r>
            <a:r>
              <a:rPr lang="nl-NL" sz="2000" dirty="0" err="1">
                <a:latin typeface="Verdana"/>
                <a:cs typeface="Verdana"/>
              </a:rPr>
              <a:t>corrected</a:t>
            </a:r>
            <a:r>
              <a:rPr lang="nl-NL" sz="2000" dirty="0">
                <a:latin typeface="Verdana"/>
                <a:cs typeface="Verdana"/>
              </a:rPr>
              <a:t> </a:t>
            </a:r>
            <a:r>
              <a:rPr lang="nl-NL" sz="2000" dirty="0" err="1">
                <a:latin typeface="Verdana"/>
                <a:cs typeface="Verdana"/>
              </a:rPr>
              <a:t>by</a:t>
            </a:r>
            <a:r>
              <a:rPr lang="nl-NL" sz="2000" dirty="0">
                <a:latin typeface="Verdana"/>
                <a:cs typeface="Verdana"/>
              </a:rPr>
              <a:t>:</a:t>
            </a:r>
          </a:p>
          <a:p>
            <a:pPr lvl="1"/>
            <a:r>
              <a:rPr lang="nl-NL" sz="1800" dirty="0" err="1">
                <a:latin typeface="Verdana"/>
                <a:cs typeface="Verdana"/>
              </a:rPr>
              <a:t>fitted</a:t>
            </a:r>
            <a:r>
              <a:rPr lang="nl-NL" sz="1800" dirty="0">
                <a:latin typeface="Verdana"/>
                <a:cs typeface="Verdana"/>
              </a:rPr>
              <a:t> correction </a:t>
            </a:r>
            <a:r>
              <a:rPr lang="nl-NL" sz="1800" dirty="0" err="1">
                <a:latin typeface="Verdana"/>
                <a:cs typeface="Verdana"/>
              </a:rPr>
              <a:t>function</a:t>
            </a:r>
            <a:r>
              <a:rPr lang="nl-NL" sz="1800" dirty="0">
                <a:latin typeface="Verdana"/>
                <a:cs typeface="Verdana"/>
              </a:rPr>
              <a:t> </a:t>
            </a:r>
          </a:p>
          <a:p>
            <a:pPr lvl="1"/>
            <a:r>
              <a:rPr lang="nl-NL" sz="1800" dirty="0" err="1">
                <a:latin typeface="Verdana"/>
                <a:cs typeface="Verdana"/>
              </a:rPr>
              <a:t>adding</a:t>
            </a:r>
            <a:r>
              <a:rPr lang="nl-NL" sz="1800" dirty="0">
                <a:latin typeface="Verdana"/>
                <a:cs typeface="Verdana"/>
              </a:rPr>
              <a:t> proper </a:t>
            </a:r>
            <a:r>
              <a:rPr lang="nl-NL" sz="1800" dirty="0" err="1">
                <a:latin typeface="Verdana"/>
                <a:cs typeface="Verdana"/>
              </a:rPr>
              <a:t>guard</a:t>
            </a:r>
            <a:r>
              <a:rPr lang="nl-NL" sz="1800" dirty="0">
                <a:latin typeface="Verdana"/>
                <a:cs typeface="Verdana"/>
              </a:rPr>
              <a:t> </a:t>
            </a:r>
            <a:r>
              <a:rPr lang="nl-NL" sz="1800" dirty="0" err="1">
                <a:latin typeface="Verdana"/>
                <a:cs typeface="Verdana"/>
              </a:rPr>
              <a:t>wire</a:t>
            </a:r>
            <a:r>
              <a:rPr lang="nl-NL" sz="1800" dirty="0">
                <a:latin typeface="Verdana"/>
                <a:cs typeface="Verdana"/>
              </a:rPr>
              <a:t> </a:t>
            </a:r>
            <a:r>
              <a:rPr lang="nl-NL" sz="1800" dirty="0" err="1">
                <a:latin typeface="Verdana"/>
                <a:cs typeface="Verdana"/>
              </a:rPr>
              <a:t>electrode</a:t>
            </a:r>
            <a:r>
              <a:rPr lang="nl-NL" sz="1800" dirty="0">
                <a:latin typeface="Verdana"/>
                <a:cs typeface="Verdana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1" b="1701"/>
          <a:stretch>
            <a:fillRect/>
          </a:stretch>
        </p:blipFill>
        <p:spPr bwMode="auto">
          <a:xfrm>
            <a:off x="263352" y="3369693"/>
            <a:ext cx="2159649" cy="2954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 bwMode="auto">
          <a:xfrm flipH="1">
            <a:off x="1366993" y="5458521"/>
            <a:ext cx="385607" cy="40887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012" t="9217" b="15205"/>
          <a:stretch/>
        </p:blipFill>
        <p:spPr>
          <a:xfrm rot="5400000">
            <a:off x="3272412" y="3326012"/>
            <a:ext cx="1718144" cy="2952328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 bwMode="auto">
          <a:xfrm rot="5400000">
            <a:off x="3894419" y="4075343"/>
            <a:ext cx="1095324" cy="56463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4303778" y="4879208"/>
            <a:ext cx="0" cy="45559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4015746" y="4879208"/>
            <a:ext cx="0" cy="45559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4015746" y="5095232"/>
            <a:ext cx="28803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3356340" y="3440668"/>
            <a:ext cx="2130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Verdana"/>
                <a:cs typeface="Verdana"/>
              </a:rPr>
              <a:t>Grounded region</a:t>
            </a:r>
          </a:p>
        </p:txBody>
      </p:sp>
      <p:sp>
        <p:nvSpPr>
          <p:cNvPr id="26" name="Rectangle 25"/>
          <p:cNvSpPr/>
          <p:nvPr/>
        </p:nvSpPr>
        <p:spPr bwMode="auto">
          <a:xfrm>
            <a:off x="1271464" y="5414392"/>
            <a:ext cx="144016" cy="72008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 bwMode="auto">
          <a:xfrm flipV="1">
            <a:off x="1447800" y="5086103"/>
            <a:ext cx="2146920" cy="32409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6" name="Picture 15" descr="figure8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6172200" y="1066800"/>
            <a:ext cx="48006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245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10363200" cy="800100"/>
          </a:xfrm>
        </p:spPr>
        <p:txBody>
          <a:bodyPr/>
          <a:lstStyle/>
          <a:p>
            <a:r>
              <a:rPr lang="en-US" sz="3200" b="0" dirty="0">
                <a:latin typeface="Verdana"/>
                <a:cs typeface="Verdana"/>
              </a:rPr>
              <a:t>QUAD deformations in </a:t>
            </a:r>
            <a:r>
              <a:rPr lang="en-US" sz="3200" dirty="0">
                <a:latin typeface="Verdana"/>
                <a:cs typeface="Verdana"/>
              </a:rPr>
              <a:t>transverse</a:t>
            </a:r>
            <a:r>
              <a:rPr lang="en-US" sz="3200" b="0" dirty="0">
                <a:latin typeface="Verdana"/>
                <a:cs typeface="Verdana"/>
              </a:rPr>
              <a:t> plane (</a:t>
            </a:r>
            <a:r>
              <a:rPr lang="en-US" sz="3200" dirty="0">
                <a:latin typeface="Verdana"/>
                <a:cs typeface="Verdana"/>
              </a:rPr>
              <a:t>XY</a:t>
            </a:r>
            <a:r>
              <a:rPr lang="en-US" sz="3200" b="0" dirty="0">
                <a:latin typeface="Verdana"/>
                <a:cs typeface="Verdana"/>
              </a:rPr>
              <a:t>)</a:t>
            </a:r>
            <a:r>
              <a:rPr lang="en-US" sz="3200" b="0" baseline="0" dirty="0">
                <a:latin typeface="Verdana"/>
                <a:cs typeface="Verdana"/>
              </a:rPr>
              <a:t> </a:t>
            </a:r>
            <a:endParaRPr lang="en-US" sz="3200" b="0" dirty="0">
              <a:latin typeface="Verdana"/>
              <a:cs typeface="Verdana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398354" y="1200150"/>
            <a:ext cx="6273710" cy="337185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200" dirty="0">
                <a:latin typeface="Verdana"/>
                <a:cs typeface="Verdana"/>
              </a:rPr>
              <a:t>After applying fitted edge corrections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>
                <a:latin typeface="Verdana"/>
                <a:cs typeface="Verdana"/>
              </a:rPr>
              <a:t>RMS of the mean residuals are 13 </a:t>
            </a:r>
            <a:r>
              <a:rPr lang="en-US" sz="2200" dirty="0" err="1">
                <a:latin typeface="Verdana"/>
                <a:cs typeface="Verdana"/>
              </a:rPr>
              <a:t>μm</a:t>
            </a:r>
            <a:r>
              <a:rPr lang="en-US" sz="2200" dirty="0">
                <a:latin typeface="Verdana"/>
                <a:cs typeface="Verdana"/>
              </a:rPr>
              <a:t> over the whole QUAD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dirty="0"/>
          </a:p>
        </p:txBody>
      </p:sp>
      <p:sp>
        <p:nvSpPr>
          <p:cNvPr id="19" name="Rectangle 18"/>
          <p:cNvSpPr/>
          <p:nvPr/>
        </p:nvSpPr>
        <p:spPr>
          <a:xfrm>
            <a:off x="6322621" y="1676400"/>
            <a:ext cx="9925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>
                <a:solidFill>
                  <a:srgbClr val="FFFFFF"/>
                </a:solidFill>
              </a:rPr>
              <a:t>XY</a:t>
            </a:r>
          </a:p>
        </p:txBody>
      </p:sp>
      <p:pic>
        <p:nvPicPr>
          <p:cNvPr id="10" name="Afbeelding 5">
            <a:extLst>
              <a:ext uri="{FF2B5EF4-FFF2-40B4-BE49-F238E27FC236}">
                <a16:creationId xmlns:a16="http://schemas.microsoft.com/office/drawing/2014/main" id="{4D3F2A2B-D344-4AAA-9A3B-E7492EF36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136" y="2564904"/>
            <a:ext cx="4587856" cy="3368234"/>
          </a:xfrm>
          <a:prstGeom prst="rect">
            <a:avLst/>
          </a:prstGeom>
        </p:spPr>
      </p:pic>
      <p:pic>
        <p:nvPicPr>
          <p:cNvPr id="8" name="Picture 7" descr="figure9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7068387" y="1117197"/>
            <a:ext cx="4590213" cy="497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679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2286000" y="461963"/>
            <a:ext cx="9906000" cy="452437"/>
          </a:xfrm>
        </p:spPr>
        <p:txBody>
          <a:bodyPr/>
          <a:lstStyle/>
          <a:p>
            <a:pPr algn="l"/>
            <a:r>
              <a:rPr lang="en-GB" altLang="en-US" sz="3600" b="0" dirty="0">
                <a:latin typeface="Verdana"/>
                <a:cs typeface="Verdana"/>
              </a:rPr>
              <a:t>    QUAD as a building block</a:t>
            </a:r>
          </a:p>
        </p:txBody>
      </p:sp>
      <p:sp>
        <p:nvSpPr>
          <p:cNvPr id="10" name="Rectangle 9"/>
          <p:cNvSpPr/>
          <p:nvPr/>
        </p:nvSpPr>
        <p:spPr>
          <a:xfrm>
            <a:off x="9296400" y="4876800"/>
            <a:ext cx="25314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in </a:t>
            </a:r>
            <a:r>
              <a:rPr lang="en-US" sz="2000" kern="0" dirty="0">
                <a:solidFill>
                  <a:srgbClr val="FF0000"/>
                </a:solidFill>
                <a:latin typeface="Verdana"/>
                <a:cs typeface="Verdana"/>
              </a:rPr>
              <a:t>red </a:t>
            </a: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guard wires</a:t>
            </a:r>
            <a:endParaRPr lang="en-US" dirty="0"/>
          </a:p>
        </p:txBody>
      </p:sp>
      <p:pic>
        <p:nvPicPr>
          <p:cNvPr id="11" name="Afbeelding 6">
            <a:extLst>
              <a:ext uri="{FF2B5EF4-FFF2-40B4-BE49-F238E27FC236}">
                <a16:creationId xmlns:a16="http://schemas.microsoft.com/office/drawing/2014/main" id="{A3663150-FDC6-42A0-9BEF-032111CE23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24" t="5416" r="10487" b="5393"/>
          <a:stretch/>
        </p:blipFill>
        <p:spPr>
          <a:xfrm>
            <a:off x="533400" y="2430343"/>
            <a:ext cx="3676330" cy="2942873"/>
          </a:xfrm>
          <a:prstGeom prst="rect">
            <a:avLst/>
          </a:prstGeom>
        </p:spPr>
      </p:pic>
      <p:pic>
        <p:nvPicPr>
          <p:cNvPr id="12" name="Afbeelding 5">
            <a:extLst>
              <a:ext uri="{FF2B5EF4-FFF2-40B4-BE49-F238E27FC236}">
                <a16:creationId xmlns:a16="http://schemas.microsoft.com/office/drawing/2014/main" id="{288A1E8D-2AD8-4728-8AE3-14EF2A9068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77" t="3149" r="6930" b="5257"/>
          <a:stretch/>
        </p:blipFill>
        <p:spPr>
          <a:xfrm>
            <a:off x="4705669" y="2460682"/>
            <a:ext cx="3676331" cy="2912534"/>
          </a:xfrm>
          <a:prstGeom prst="rect">
            <a:avLst/>
          </a:prstGeom>
        </p:spPr>
      </p:pic>
      <p:pic>
        <p:nvPicPr>
          <p:cNvPr id="14" name="Afbeelding 7">
            <a:extLst>
              <a:ext uri="{FF2B5EF4-FFF2-40B4-BE49-F238E27FC236}">
                <a16:creationId xmlns:a16="http://schemas.microsoft.com/office/drawing/2014/main" id="{EEBE354F-5A94-46FE-AD12-A6A311399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51230">
            <a:off x="8865197" y="2994604"/>
            <a:ext cx="2902191" cy="117417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038600" y="1371600"/>
            <a:ext cx="70375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0" dirty="0">
                <a:solidFill>
                  <a:srgbClr val="000000"/>
                </a:solidFill>
                <a:latin typeface="Verdana"/>
                <a:cs typeface="Verdana"/>
              </a:rPr>
              <a:t>8-QUAD module (2x4 quads) with field cage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05C20C-F0AD-8342-9005-8ECF99ED19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15" y="1710704"/>
            <a:ext cx="3524141" cy="26431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A9F342-C470-FC41-8D96-0D40434B9C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929" y="1700517"/>
            <a:ext cx="3524141" cy="26431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431704" y="363130"/>
            <a:ext cx="63273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6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6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</a:t>
            </a:r>
            <a:r>
              <a:rPr lang="nl-NL" sz="36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June</a:t>
            </a:r>
            <a:r>
              <a:rPr lang="nl-NL" sz="36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2021</a:t>
            </a:r>
            <a:endParaRPr lang="nl-NL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B8DC57-C87B-BC41-A2C9-2F98466BAE1F}"/>
              </a:ext>
            </a:extLst>
          </p:cNvPr>
          <p:cNvSpPr/>
          <p:nvPr/>
        </p:nvSpPr>
        <p:spPr>
          <a:xfrm>
            <a:off x="1991544" y="4686235"/>
            <a:ext cx="88617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err="1">
                <a:latin typeface="Verdana"/>
                <a:cs typeface="Verdana"/>
              </a:rPr>
              <a:t>Mounting</a:t>
            </a:r>
            <a:r>
              <a:rPr lang="nl-NL" dirty="0">
                <a:latin typeface="Verdana"/>
                <a:cs typeface="Verdana"/>
              </a:rPr>
              <a:t> </a:t>
            </a:r>
            <a:r>
              <a:rPr lang="nl-NL" dirty="0" err="1">
                <a:latin typeface="Verdana"/>
                <a:cs typeface="Verdana"/>
              </a:rPr>
              <a:t>the</a:t>
            </a:r>
            <a:r>
              <a:rPr lang="nl-NL" dirty="0">
                <a:latin typeface="Verdana"/>
                <a:cs typeface="Verdana"/>
              </a:rPr>
              <a:t> 8 quad module </a:t>
            </a:r>
            <a:r>
              <a:rPr lang="nl-NL" dirty="0" err="1">
                <a:latin typeface="Verdana"/>
                <a:cs typeface="Verdana"/>
              </a:rPr>
              <a:t>between</a:t>
            </a:r>
            <a:r>
              <a:rPr lang="nl-NL" dirty="0">
                <a:latin typeface="Verdana"/>
                <a:cs typeface="Verdana"/>
              </a:rPr>
              <a:t> </a:t>
            </a:r>
            <a:r>
              <a:rPr lang="nl-NL" dirty="0" err="1">
                <a:latin typeface="Verdana"/>
                <a:cs typeface="Verdana"/>
              </a:rPr>
              <a:t>the</a:t>
            </a:r>
            <a:r>
              <a:rPr lang="nl-NL" dirty="0">
                <a:latin typeface="Verdana"/>
                <a:cs typeface="Verdana"/>
              </a:rPr>
              <a:t> </a:t>
            </a:r>
            <a:r>
              <a:rPr lang="nl-NL" dirty="0" err="1">
                <a:latin typeface="Verdana"/>
                <a:cs typeface="Verdana"/>
              </a:rPr>
              <a:t>silicon</a:t>
            </a:r>
            <a:r>
              <a:rPr lang="nl-NL" dirty="0">
                <a:latin typeface="Verdana"/>
                <a:cs typeface="Verdana"/>
              </a:rPr>
              <a:t> </a:t>
            </a:r>
            <a:r>
              <a:rPr lang="nl-NL" dirty="0" err="1">
                <a:latin typeface="Verdana"/>
                <a:cs typeface="Verdana"/>
              </a:rPr>
              <a:t>planes</a:t>
            </a:r>
            <a:endParaRPr lang="nl-NL" dirty="0">
              <a:latin typeface="Verdana"/>
              <a:cs typeface="Verdana"/>
            </a:endParaRPr>
          </a:p>
          <a:p>
            <a:r>
              <a:rPr lang="nl-NL" dirty="0">
                <a:latin typeface="Verdana"/>
                <a:cs typeface="Verdana"/>
              </a:rPr>
              <a:t>         sliding </a:t>
            </a:r>
            <a:r>
              <a:rPr lang="nl-NL" dirty="0" err="1">
                <a:latin typeface="Verdana"/>
                <a:cs typeface="Verdana"/>
              </a:rPr>
              <a:t>it</a:t>
            </a:r>
            <a:r>
              <a:rPr lang="nl-NL" dirty="0">
                <a:latin typeface="Verdana"/>
                <a:cs typeface="Verdana"/>
              </a:rPr>
              <a:t> </a:t>
            </a:r>
            <a:r>
              <a:rPr lang="nl-NL" dirty="0" err="1">
                <a:latin typeface="Verdana"/>
                <a:cs typeface="Verdana"/>
              </a:rPr>
              <a:t>into</a:t>
            </a:r>
            <a:r>
              <a:rPr lang="nl-NL" dirty="0">
                <a:latin typeface="Verdana"/>
                <a:cs typeface="Verdana"/>
              </a:rPr>
              <a:t> </a:t>
            </a:r>
            <a:r>
              <a:rPr lang="nl-NL" dirty="0" err="1">
                <a:latin typeface="Verdana"/>
                <a:cs typeface="Verdana"/>
              </a:rPr>
              <a:t>the</a:t>
            </a:r>
            <a:r>
              <a:rPr lang="nl-NL" dirty="0">
                <a:latin typeface="Verdana"/>
                <a:cs typeface="Verdana"/>
              </a:rPr>
              <a:t> 1 T PCMAG </a:t>
            </a:r>
            <a:r>
              <a:rPr lang="nl-NL" dirty="0" err="1">
                <a:latin typeface="Verdana"/>
                <a:cs typeface="Verdana"/>
              </a:rPr>
              <a:t>solenoid</a:t>
            </a:r>
            <a:endParaRPr lang="nl-NL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08748D-6E52-4944-AA04-290BDAA30E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625" y="1720891"/>
            <a:ext cx="3496975" cy="262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657265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565119" y="363130"/>
            <a:ext cx="63273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6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6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</a:t>
            </a:r>
            <a:r>
              <a:rPr lang="nl-NL" sz="36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June</a:t>
            </a:r>
            <a:r>
              <a:rPr lang="nl-NL" sz="36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2021</a:t>
            </a:r>
            <a:endParaRPr lang="nl-N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2640CE-BCCF-3646-B29E-70A4E1CB83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8989" y="-2501764"/>
            <a:ext cx="4193841" cy="1213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451568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4749E2-F79A-6442-BE74-F40F21EC1E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23872" y="319390"/>
            <a:ext cx="4838095" cy="6858000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7AF08D-5671-CE43-BCAF-BCD5B319B4A5}"/>
              </a:ext>
            </a:extLst>
          </p:cNvPr>
          <p:cNvSpPr txBox="1"/>
          <p:nvPr/>
        </p:nvSpPr>
        <p:spPr>
          <a:xfrm>
            <a:off x="784649" y="2780928"/>
            <a:ext cx="1278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 global</a:t>
            </a:r>
            <a:endParaRPr lang="en-NL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B4A1B2-8F7A-EF47-B410-00FE1D1DCBF2}"/>
              </a:ext>
            </a:extLst>
          </p:cNvPr>
          <p:cNvSpPr/>
          <p:nvPr/>
        </p:nvSpPr>
        <p:spPr>
          <a:xfrm rot="16200000">
            <a:off x="-155828" y="2081609"/>
            <a:ext cx="1096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 global</a:t>
            </a:r>
            <a:endParaRPr lang="en-NL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6FCC25E-96C9-7B47-BDB3-236D24F1761D}"/>
              </a:ext>
            </a:extLst>
          </p:cNvPr>
          <p:cNvCxnSpPr/>
          <p:nvPr/>
        </p:nvCxnSpPr>
        <p:spPr bwMode="auto">
          <a:xfrm>
            <a:off x="695400" y="2780928"/>
            <a:ext cx="72008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0ED93A6-A1FB-404E-82BF-2B070B8164CC}"/>
              </a:ext>
            </a:extLst>
          </p:cNvPr>
          <p:cNvCxnSpPr>
            <a:cxnSpLocks/>
          </p:cNvCxnSpPr>
          <p:nvPr/>
        </p:nvCxnSpPr>
        <p:spPr bwMode="auto">
          <a:xfrm flipV="1">
            <a:off x="695400" y="1917740"/>
            <a:ext cx="0" cy="8631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77C815B-E72E-7D4F-8069-78423FD9B41C}"/>
              </a:ext>
            </a:extLst>
          </p:cNvPr>
          <p:cNvCxnSpPr>
            <a:cxnSpLocks/>
          </p:cNvCxnSpPr>
          <p:nvPr/>
        </p:nvCxnSpPr>
        <p:spPr bwMode="auto">
          <a:xfrm>
            <a:off x="695400" y="4436204"/>
            <a:ext cx="0" cy="7209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0277328-2639-8C43-AF7E-5CCC262FB249}"/>
              </a:ext>
            </a:extLst>
          </p:cNvPr>
          <p:cNvCxnSpPr/>
          <p:nvPr/>
        </p:nvCxnSpPr>
        <p:spPr bwMode="auto">
          <a:xfrm>
            <a:off x="695400" y="4436204"/>
            <a:ext cx="72008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41278747-E1B0-864E-BF02-D1DDE6E709C1}"/>
              </a:ext>
            </a:extLst>
          </p:cNvPr>
          <p:cNvSpPr/>
          <p:nvPr/>
        </p:nvSpPr>
        <p:spPr>
          <a:xfrm>
            <a:off x="695400" y="3949658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 global</a:t>
            </a:r>
            <a:endParaRPr lang="en-NL" sz="1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A5A7B3E-EA7F-5746-A737-31E01D40F434}"/>
              </a:ext>
            </a:extLst>
          </p:cNvPr>
          <p:cNvSpPr/>
          <p:nvPr/>
        </p:nvSpPr>
        <p:spPr>
          <a:xfrm rot="16200000">
            <a:off x="-109662" y="4799925"/>
            <a:ext cx="1096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 global</a:t>
            </a:r>
            <a:endParaRPr lang="en-NL" sz="1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343BFBF-C561-1142-AD2A-C804F2E79932}"/>
              </a:ext>
            </a:extLst>
          </p:cNvPr>
          <p:cNvSpPr/>
          <p:nvPr/>
        </p:nvSpPr>
        <p:spPr>
          <a:xfrm>
            <a:off x="5959629" y="3563724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 local</a:t>
            </a:r>
            <a:endParaRPr lang="en-NL" sz="1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848488D-CE57-DC40-B283-73ED93F35D29}"/>
              </a:ext>
            </a:extLst>
          </p:cNvPr>
          <p:cNvSpPr/>
          <p:nvPr/>
        </p:nvSpPr>
        <p:spPr>
          <a:xfrm>
            <a:off x="6031637" y="6011996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 local</a:t>
            </a:r>
            <a:endParaRPr lang="en-NL" sz="1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12038CE-A329-ED4D-BCA0-C1C38DFE3123}"/>
              </a:ext>
            </a:extLst>
          </p:cNvPr>
          <p:cNvSpPr/>
          <p:nvPr/>
        </p:nvSpPr>
        <p:spPr>
          <a:xfrm rot="16200000">
            <a:off x="2134736" y="2155232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 local</a:t>
            </a:r>
            <a:endParaRPr lang="en-NL" sz="1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ECBE03E-768E-384D-98CF-EBBE3D28150C}"/>
              </a:ext>
            </a:extLst>
          </p:cNvPr>
          <p:cNvSpPr/>
          <p:nvPr/>
        </p:nvSpPr>
        <p:spPr>
          <a:xfrm rot="16200000">
            <a:off x="1956841" y="4715766"/>
            <a:ext cx="1475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 local drift</a:t>
            </a:r>
            <a:endParaRPr lang="en-NL" sz="1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685E7F-256E-6D40-9F17-C3984944A24E}"/>
              </a:ext>
            </a:extLst>
          </p:cNvPr>
          <p:cNvSpPr txBox="1"/>
          <p:nvPr/>
        </p:nvSpPr>
        <p:spPr>
          <a:xfrm>
            <a:off x="8832304" y="1701963"/>
            <a:ext cx="3113692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Event display with module and telescope</a:t>
            </a:r>
          </a:p>
          <a:p>
            <a:endParaRPr lang="en-GB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TPX3 t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rack 1130 hits</a:t>
            </a:r>
          </a:p>
          <a:p>
            <a:r>
              <a:rPr lang="en-NL" sz="18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en-NL" sz="1800" baseline="300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NL" sz="18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</a:t>
            </a:r>
            <a:r>
              <a:rPr lang="en-NL" sz="18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  = 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677.5/1128 </a:t>
            </a:r>
          </a:p>
          <a:p>
            <a:r>
              <a:rPr lang="en-NL" sz="18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en-NL" sz="1800" baseline="300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NL" sz="18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r>
              <a:rPr lang="en-NL" sz="18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  =  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775.9/1069</a:t>
            </a:r>
          </a:p>
          <a:p>
            <a:endParaRPr lang="en-NL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Asymmetric tail outlier removal applied 1071 hits in z kept.</a:t>
            </a:r>
          </a:p>
          <a:p>
            <a:endParaRPr lang="en-NL" sz="18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NL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TPX3 track hits</a:t>
            </a:r>
          </a:p>
          <a:p>
            <a:r>
              <a:rPr lang="en-NL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Telescope track hits </a:t>
            </a:r>
            <a:r>
              <a:rPr lang="en-NL" sz="1800" dirty="0">
                <a:solidFill>
                  <a:srgbClr val="66FF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(off track green) </a:t>
            </a:r>
          </a:p>
          <a:p>
            <a:endParaRPr lang="en-NL" sz="1800" dirty="0">
              <a:latin typeface="Symbol" pitchFamily="2" charset="2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96A561A-A626-4844-97E0-27EBD5EB8742}"/>
              </a:ext>
            </a:extLst>
          </p:cNvPr>
          <p:cNvSpPr/>
          <p:nvPr/>
        </p:nvSpPr>
        <p:spPr>
          <a:xfrm>
            <a:off x="5303912" y="1919823"/>
            <a:ext cx="1933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2233243766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57AC25-F9CC-4542-8D97-7A2537A23311}"/>
              </a:ext>
            </a:extLst>
          </p:cNvPr>
          <p:cNvSpPr txBox="1"/>
          <p:nvPr/>
        </p:nvSpPr>
        <p:spPr>
          <a:xfrm>
            <a:off x="695400" y="4377298"/>
            <a:ext cx="3960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964 selected tracks</a:t>
            </a:r>
          </a:p>
          <a:p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Impressive 1009 hits / track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9B6007-45F2-B841-9E9F-9CEC80A25B73}"/>
              </a:ext>
            </a:extLst>
          </p:cNvPr>
          <p:cNvSpPr/>
          <p:nvPr/>
        </p:nvSpPr>
        <p:spPr>
          <a:xfrm>
            <a:off x="4421799" y="936155"/>
            <a:ext cx="44520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Verdana"/>
                <a:cs typeface="Verdana"/>
              </a:rPr>
              <a:t>Run 6916 B=0 T p =6 GeV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3EEA57-F59B-6946-9CA5-080B5CB83FEE}"/>
              </a:ext>
            </a:extLst>
          </p:cNvPr>
          <p:cNvSpPr/>
          <p:nvPr/>
        </p:nvSpPr>
        <p:spPr>
          <a:xfrm>
            <a:off x="1676188" y="1340768"/>
            <a:ext cx="1933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B03355-61D5-9B46-9F3A-80EED9485335}"/>
              </a:ext>
            </a:extLst>
          </p:cNvPr>
          <p:cNvSpPr/>
          <p:nvPr/>
        </p:nvSpPr>
        <p:spPr>
          <a:xfrm>
            <a:off x="4926739" y="3519006"/>
            <a:ext cx="6857893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8-quad module Tracking precision: </a:t>
            </a: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osition 9 </a:t>
            </a:r>
            <a:r>
              <a:rPr lang="en-NL" sz="20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 (xy) 13 </a:t>
            </a:r>
            <a:r>
              <a:rPr lang="en-NL" sz="20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 (z)</a:t>
            </a: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ngle 0.19 mrad (dx/dy) 0.25 (dz/dy) mrad</a:t>
            </a:r>
          </a:p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odule tracklength = 157.96 mm </a:t>
            </a:r>
          </a:p>
          <a:p>
            <a:endParaRPr lang="en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Note that in a B field because of the reduced diffusion the tracking precision will improve substantially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A7FD0AC-4970-444C-B866-53DD9E216D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6752" y="928549"/>
            <a:ext cx="2616101" cy="42237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909C83-D3DA-1E45-93FB-E9F314A69DB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9" r="49380"/>
          <a:stretch/>
        </p:blipFill>
        <p:spPr>
          <a:xfrm rot="5400000">
            <a:off x="5136290" y="572286"/>
            <a:ext cx="2001768" cy="38267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344AEF4-1834-8B44-AD8F-A096136399E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94"/>
          <a:stretch/>
        </p:blipFill>
        <p:spPr>
          <a:xfrm rot="5400000">
            <a:off x="9044068" y="555968"/>
            <a:ext cx="1827482" cy="397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23404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EEFF24-9354-4145-953E-EEE4B1801C40}"/>
              </a:ext>
            </a:extLst>
          </p:cNvPr>
          <p:cNvSpPr/>
          <p:nvPr/>
        </p:nvSpPr>
        <p:spPr>
          <a:xfrm>
            <a:off x="3503712" y="1099408"/>
            <a:ext cx="52647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Verdana"/>
                <a:cs typeface="Verdana"/>
              </a:rPr>
              <a:t>Run 6916-6918 B=0 T p=6 GeV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08AF21-1B48-C24A-BE7B-4BB016B70C00}"/>
              </a:ext>
            </a:extLst>
          </p:cNvPr>
          <p:cNvSpPr txBox="1"/>
          <p:nvPr/>
        </p:nvSpPr>
        <p:spPr>
          <a:xfrm>
            <a:off x="3503712" y="1772816"/>
            <a:ext cx="9217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Three runs at different drift distances</a:t>
            </a:r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415709-A2C6-BC49-8B77-2BCFCC2D9779}"/>
              </a:ext>
            </a:extLst>
          </p:cNvPr>
          <p:cNvSpPr/>
          <p:nvPr/>
        </p:nvSpPr>
        <p:spPr>
          <a:xfrm rot="18149235">
            <a:off x="22766" y="3489561"/>
            <a:ext cx="1933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E27AF75-02BE-4F4D-9544-DA26C0EB3F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44863" y="-890489"/>
            <a:ext cx="3581449" cy="981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676091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5544B7-89A0-5745-D8F2-CFC411D1B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30209" y="-60183"/>
            <a:ext cx="3774653" cy="7956239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857AC25-F9CC-4542-8D97-7A2537A23311}"/>
                  </a:ext>
                </a:extLst>
              </p:cNvPr>
              <p:cNvSpPr txBox="1"/>
              <p:nvPr/>
            </p:nvSpPr>
            <p:spPr>
              <a:xfrm>
                <a:off x="3431704" y="1693007"/>
                <a:ext cx="613710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σ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xy</m:t>
                      </m:r>
                      <m: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z</m:t>
                      </m:r>
                      <m:r>
                        <a:rPr lang="en-US" sz="2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2</m:t>
                      </m:r>
                      <m: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σ</m:t>
                      </m:r>
                      <m:r>
                        <a:rPr lang="en-US" sz="2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xy</m:t>
                      </m:r>
                      <m:r>
                        <a:rPr lang="en-US" sz="2000" b="0" i="0" baseline="-51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0</m:t>
                      </m:r>
                      <m: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z</m:t>
                      </m:r>
                      <m:r>
                        <a:rPr lang="en-US" sz="2000" b="0" i="0" baseline="-51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0</m:t>
                      </m:r>
                      <m: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D</m:t>
                      </m:r>
                      <m:r>
                        <a:rPr lang="en-US" sz="2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xy</m:t>
                      </m:r>
                      <m: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z</m:t>
                      </m:r>
                      <m: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 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z</m:t>
                          </m:r>
                          <m: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z</m:t>
                          </m:r>
                          <m:r>
                            <a:rPr lang="en-US" sz="2000" b="0" i="0" baseline="-25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NL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857AC25-F9CC-4542-8D97-7A2537A233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1704" y="1693007"/>
                <a:ext cx="6137101" cy="400110"/>
              </a:xfrm>
              <a:prstGeom prst="rect">
                <a:avLst/>
              </a:prstGeom>
              <a:blipFill>
                <a:blip r:embed="rId8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2E7702F2-243A-D641-81DF-70ACC2A2B173}"/>
              </a:ext>
            </a:extLst>
          </p:cNvPr>
          <p:cNvSpPr/>
          <p:nvPr/>
        </p:nvSpPr>
        <p:spPr>
          <a:xfrm rot="16200000">
            <a:off x="3559861" y="3408304"/>
            <a:ext cx="1933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E9A115-CBBB-AB48-B4FC-687AD867E71B}"/>
              </a:ext>
            </a:extLst>
          </p:cNvPr>
          <p:cNvSpPr/>
          <p:nvPr/>
        </p:nvSpPr>
        <p:spPr>
          <a:xfrm>
            <a:off x="3641159" y="998352"/>
            <a:ext cx="53737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Verdana"/>
                <a:cs typeface="Verdana"/>
              </a:rPr>
              <a:t>Run 6916-6918 B=0 T p=6 GeV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622529-83D1-C947-914D-2A662B6063D4}"/>
              </a:ext>
            </a:extLst>
          </p:cNvPr>
          <p:cNvSpPr/>
          <p:nvPr/>
        </p:nvSpPr>
        <p:spPr>
          <a:xfrm>
            <a:off x="2848603" y="4479503"/>
            <a:ext cx="10871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T2K*</a:t>
            </a:r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5D82F0-AB05-1043-BC3A-77C8BA068851}"/>
              </a:ext>
            </a:extLst>
          </p:cNvPr>
          <p:cNvSpPr/>
          <p:nvPr/>
        </p:nvSpPr>
        <p:spPr>
          <a:xfrm>
            <a:off x="2794101" y="4047455"/>
            <a:ext cx="11416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B=0 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C35BA8-DF98-CC42-AB3A-8CF60A5580F0}"/>
              </a:ext>
            </a:extLst>
          </p:cNvPr>
          <p:cNvSpPr/>
          <p:nvPr/>
        </p:nvSpPr>
        <p:spPr>
          <a:xfrm>
            <a:off x="1631504" y="1692010"/>
            <a:ext cx="22781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Fitted resolution</a:t>
            </a:r>
            <a:endParaRPr lang="en-NL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2CF553F-AC33-FD42-8514-88C6B50EE1F8}"/>
                  </a:ext>
                </a:extLst>
              </p:cNvPr>
              <p:cNvSpPr/>
              <p:nvPr/>
            </p:nvSpPr>
            <p:spPr>
              <a:xfrm>
                <a:off x="1695401" y="2524834"/>
                <a:ext cx="209634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2000" b="0" i="0" baseline="-25000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T</m:t>
                    </m:r>
                  </m:oMath>
                </a14:m>
                <a:r>
                  <a:rPr lang="en-NL" sz="2000" dirty="0">
                    <a:solidFill>
                      <a:srgbClr val="0066FF"/>
                    </a:solidFill>
                  </a:rPr>
                  <a:t>  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287 </a:t>
                </a:r>
                <a:r>
                  <a:rPr lang="en-NL" sz="1800" dirty="0">
                    <a:solidFill>
                      <a:srgbClr val="0066FF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endParaRPr lang="en-NL" dirty="0">
                  <a:solidFill>
                    <a:srgbClr val="0066FF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2CF553F-AC33-FD42-8514-88C6B50EE1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5401" y="2524834"/>
                <a:ext cx="2096343" cy="400110"/>
              </a:xfrm>
              <a:prstGeom prst="rect">
                <a:avLst/>
              </a:prstGeom>
              <a:blipFill>
                <a:blip r:embed="rId9"/>
                <a:stretch>
                  <a:fillRect t="-3125" b="-1875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0FF07E6-8FC2-EE45-8BB8-771EDFD97069}"/>
                  </a:ext>
                </a:extLst>
              </p:cNvPr>
              <p:cNvSpPr/>
              <p:nvPr/>
            </p:nvSpPr>
            <p:spPr>
              <a:xfrm>
                <a:off x="5735960" y="2463860"/>
                <a:ext cx="2004972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2000" b="0" i="0" baseline="-25000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L</m:t>
                    </m:r>
                  </m:oMath>
                </a14:m>
                <a:r>
                  <a:rPr lang="en-NL" sz="2000" dirty="0">
                    <a:solidFill>
                      <a:srgbClr val="0066FF"/>
                    </a:solidFill>
                  </a:rPr>
                  <a:t>  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273 </a:t>
                </a:r>
                <a:r>
                  <a:rPr lang="en-NL" sz="1800" dirty="0">
                    <a:solidFill>
                      <a:srgbClr val="0066FF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endParaRPr lang="en-NL" sz="1800" dirty="0">
                  <a:solidFill>
                    <a:srgbClr val="0066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lvl="0"/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ToT &gt; 50 </a:t>
                </a:r>
                <a:r>
                  <a:rPr lang="en-NL" sz="1800" dirty="0">
                    <a:solidFill>
                      <a:srgbClr val="0066FF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 </a:t>
                </a:r>
                <a:endParaRPr lang="en-NL" dirty="0">
                  <a:solidFill>
                    <a:srgbClr val="0066FF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0FF07E6-8FC2-EE45-8BB8-771EDFD970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5960" y="2463860"/>
                <a:ext cx="2004972" cy="677108"/>
              </a:xfrm>
              <a:prstGeom prst="rect">
                <a:avLst/>
              </a:prstGeom>
              <a:blipFill>
                <a:blip r:embed="rId10"/>
                <a:stretch>
                  <a:fillRect l="-2516" t="-1852" b="-1111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7F3DD525-D871-6A46-9617-DE9F545DE072}"/>
              </a:ext>
            </a:extLst>
          </p:cNvPr>
          <p:cNvSpPr/>
          <p:nvPr/>
        </p:nvSpPr>
        <p:spPr>
          <a:xfrm>
            <a:off x="6194711" y="4581128"/>
            <a:ext cx="19175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E</a:t>
            </a:r>
            <a:r>
              <a:rPr lang="en-US" sz="2000" baseline="-25000" dirty="0">
                <a:solidFill>
                  <a:srgbClr val="000000"/>
                </a:solidFill>
                <a:latin typeface="Verdana"/>
                <a:cs typeface="Verdana"/>
              </a:rPr>
              <a:t>d</a:t>
            </a:r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=280 V/cm</a:t>
            </a:r>
            <a:endParaRPr lang="en-NL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D77DBCF-0726-254A-90E1-AF94C3AD8EC0}"/>
              </a:ext>
            </a:extLst>
          </p:cNvPr>
          <p:cNvSpPr/>
          <p:nvPr/>
        </p:nvSpPr>
        <p:spPr>
          <a:xfrm>
            <a:off x="8760297" y="2204864"/>
            <a:ext cx="3025303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dirty="0">
                <a:latin typeface="Symbol" pitchFamily="2" charset="2"/>
              </a:rPr>
              <a:t>s</a:t>
            </a:r>
            <a:r>
              <a:rPr lang="en-GB" baseline="30000" dirty="0">
                <a:latin typeface="Symbol" pitchFamily="2" charset="2"/>
              </a:rPr>
              <a:t>2</a:t>
            </a:r>
            <a:r>
              <a:rPr lang="en-GB" dirty="0">
                <a:latin typeface="Symbol" pitchFamily="2" charset="2"/>
              </a:rPr>
              <a:t> </a:t>
            </a:r>
            <a:r>
              <a:rPr lang="en-GB" sz="20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xy0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dirty="0">
                <a:latin typeface="Symbol" pitchFamily="2" charset="2"/>
              </a:rPr>
              <a:t>s</a:t>
            </a:r>
            <a:r>
              <a:rPr lang="en-GB" baseline="30000" dirty="0">
                <a:latin typeface="Symbol" pitchFamily="2" charset="2"/>
              </a:rPr>
              <a:t>2</a:t>
            </a:r>
            <a:r>
              <a:rPr lang="en-GB" sz="20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pixel</a:t>
            </a:r>
            <a:r>
              <a:rPr lang="en-GB" dirty="0">
                <a:latin typeface="Symbol" pitchFamily="2" charset="2"/>
              </a:rPr>
              <a:t> + s</a:t>
            </a:r>
            <a:r>
              <a:rPr lang="en-GB" baseline="30000" dirty="0">
                <a:latin typeface="Symbol" pitchFamily="2" charset="2"/>
              </a:rPr>
              <a:t>2</a:t>
            </a:r>
            <a:r>
              <a:rPr lang="en-GB" sz="20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 tele </a:t>
            </a:r>
            <a:r>
              <a:rPr lang="en-GB" dirty="0">
                <a:solidFill>
                  <a:srgbClr val="000000"/>
                </a:solidFill>
                <a:latin typeface="Symbol" pitchFamily="2" charset="2"/>
              </a:rPr>
              <a:t>s</a:t>
            </a:r>
            <a:r>
              <a:rPr lang="en-GB" baseline="30000" dirty="0">
                <a:solidFill>
                  <a:srgbClr val="000000"/>
                </a:solidFill>
                <a:latin typeface="Symbol" pitchFamily="2" charset="2"/>
              </a:rPr>
              <a:t>2</a:t>
            </a:r>
            <a:r>
              <a:rPr lang="en-GB" sz="2000" baseline="-25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pixel</a:t>
            </a:r>
            <a:r>
              <a:rPr lang="en-GB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 </a:t>
            </a:r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55</a:t>
            </a:r>
            <a:r>
              <a:rPr lang="en-GB" sz="18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/12 </a:t>
            </a:r>
            <a:r>
              <a:rPr lang="en-GB" sz="1800" dirty="0">
                <a:solidFill>
                  <a:srgbClr val="000000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GB" sz="18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</a:t>
            </a:r>
          </a:p>
          <a:p>
            <a:pPr lvl="0"/>
            <a:r>
              <a:rPr lang="en-GB" dirty="0" err="1">
                <a:solidFill>
                  <a:srgbClr val="000000"/>
                </a:solidFill>
                <a:latin typeface="Symbol" pitchFamily="2" charset="2"/>
              </a:rPr>
              <a:t>s</a:t>
            </a:r>
            <a:r>
              <a:rPr lang="en-GB" sz="2000" baseline="-25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</a:t>
            </a:r>
            <a:r>
              <a:rPr lang="en-GB" sz="2000" baseline="-25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tele</a:t>
            </a:r>
            <a:r>
              <a:rPr lang="en-GB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</a:t>
            </a:r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35</a:t>
            </a:r>
            <a:r>
              <a:rPr lang="en-GB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000" dirty="0">
                <a:solidFill>
                  <a:srgbClr val="000000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GB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 </a:t>
            </a:r>
            <a:r>
              <a:rPr lang="en-GB" dirty="0">
                <a:solidFill>
                  <a:srgbClr val="000000"/>
                </a:solidFill>
                <a:latin typeface="Symbol" pitchFamily="2" charset="2"/>
              </a:rPr>
              <a:t> </a:t>
            </a:r>
            <a:endParaRPr lang="en-NL" dirty="0">
              <a:solidFill>
                <a:srgbClr val="000000"/>
              </a:solidFill>
            </a:endParaRPr>
          </a:p>
          <a:p>
            <a:r>
              <a:rPr lang="en-GB" sz="1800" dirty="0">
                <a:solidFill>
                  <a:srgbClr val="000000"/>
                </a:solidFill>
                <a:latin typeface="Symbol" pitchFamily="2" charset="2"/>
              </a:rPr>
              <a:t> </a:t>
            </a:r>
            <a:endParaRPr lang="en-NL" sz="1800" dirty="0">
              <a:solidFill>
                <a:srgbClr val="000000"/>
              </a:solidFill>
            </a:endParaRPr>
          </a:p>
          <a:p>
            <a:r>
              <a:rPr lang="en-GB" dirty="0">
                <a:latin typeface="Symbol" pitchFamily="2" charset="2"/>
              </a:rPr>
              <a:t> </a:t>
            </a:r>
            <a:endParaRPr lang="en-NL" dirty="0">
              <a:latin typeface="Symbol" pitchFamily="2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1C7FC68-729E-4848-9DAA-ED985AA2725D}"/>
                  </a:ext>
                </a:extLst>
              </p:cNvPr>
              <p:cNvSpPr txBox="1"/>
              <p:nvPr/>
            </p:nvSpPr>
            <p:spPr>
              <a:xfrm>
                <a:off x="8904312" y="3627041"/>
                <a:ext cx="2636876" cy="23117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GB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r>
                  <a:rPr lang="en-GB" sz="20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Magboltz</a:t>
                </a:r>
                <a:r>
                  <a:rPr lang="en-GB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gives D</a:t>
                </a:r>
                <a:r>
                  <a:rPr lang="en-GB" sz="2000" baseline="-25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</a:t>
                </a:r>
                <a:r>
                  <a:rPr lang="en-NL" sz="2400" dirty="0">
                    <a:solidFill>
                      <a:srgbClr val="0066FF"/>
                    </a:solidFill>
                  </a:rPr>
                  <a:t>  </a:t>
                </a:r>
                <a:r>
                  <a:rPr lang="en-NL" sz="20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287 </a:t>
                </a:r>
                <a:r>
                  <a:rPr lang="en-NL" sz="2000" dirty="0">
                    <a:solidFill>
                      <a:schemeClr val="tx1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20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endParaRPr lang="en-NL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endParaRPr lang="en-NL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r>
                  <a:rPr lang="en-NL" sz="2000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T2K* = T2K gas with O</a:t>
                </a:r>
                <a:r>
                  <a:rPr lang="en-NL" sz="2000" baseline="-25000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</a:t>
                </a:r>
                <a:r>
                  <a:rPr lang="en-NL" sz="2000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and H</a:t>
                </a:r>
                <a:r>
                  <a:rPr lang="en-NL" sz="2000" baseline="-25000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</a:t>
                </a:r>
                <a:r>
                  <a:rPr lang="en-NL" sz="2000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O</a:t>
                </a:r>
              </a:p>
              <a:p>
                <a:endParaRPr lang="en-NL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1C7FC68-729E-4848-9DAA-ED985AA27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4312" y="3627041"/>
                <a:ext cx="2636876" cy="2311787"/>
              </a:xfrm>
              <a:prstGeom prst="rect">
                <a:avLst/>
              </a:prstGeom>
              <a:blipFill>
                <a:blip r:embed="rId11"/>
                <a:stretch>
                  <a:fillRect l="-240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9604980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6">
            <a:extLst>
              <a:ext uri="{FF2B5EF4-FFF2-40B4-BE49-F238E27FC236}">
                <a16:creationId xmlns:a16="http://schemas.microsoft.com/office/drawing/2014/main" id="{3B2F6128-E4B0-AF4D-B59E-5964AFCCC1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24" t="5416" r="10487" b="5393"/>
          <a:stretch/>
        </p:blipFill>
        <p:spPr>
          <a:xfrm rot="17763818">
            <a:off x="5165305" y="1696189"/>
            <a:ext cx="3285893" cy="2630331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311798" y="291480"/>
            <a:ext cx="5208042" cy="1080120"/>
          </a:xfrm>
        </p:spPr>
        <p:txBody>
          <a:bodyPr anchor="ctr"/>
          <a:lstStyle/>
          <a:p>
            <a:r>
              <a:rPr lang="en-GB" altLang="en-US" sz="4000" b="0" dirty="0">
                <a:latin typeface="Verdana"/>
                <a:cs typeface="Verdana"/>
              </a:rPr>
              <a:t>Pixel TPC</a:t>
            </a:r>
          </a:p>
        </p:txBody>
      </p:sp>
      <p:pic>
        <p:nvPicPr>
          <p:cNvPr id="3079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" t="5901" r="5202" b="18501"/>
          <a:stretch>
            <a:fillRect/>
          </a:stretch>
        </p:blipFill>
        <p:spPr bwMode="auto">
          <a:xfrm flipH="1">
            <a:off x="3295347" y="2298086"/>
            <a:ext cx="2191053" cy="2426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44">
            <a:extLst>
              <a:ext uri="{FF2B5EF4-FFF2-40B4-BE49-F238E27FC236}">
                <a16:creationId xmlns:a16="http://schemas.microsoft.com/office/drawing/2014/main" id="{CDEDC3A7-1097-49CA-8924-8BB5F0DD655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r="55828"/>
          <a:stretch>
            <a:fillRect/>
          </a:stretch>
        </p:blipFill>
        <p:spPr>
          <a:xfrm>
            <a:off x="1646118" y="2667000"/>
            <a:ext cx="1401882" cy="1780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TPC-Pixel-ComAcceptanceZoom.gif"/>
          <p:cNvPicPr>
            <a:picLocks noChangeAspect="1"/>
          </p:cNvPicPr>
          <p:nvPr/>
        </p:nvPicPr>
        <p:blipFill>
          <a:blip r:embed="rId6"/>
          <a:srcRect r="9979"/>
          <a:stretch>
            <a:fillRect/>
          </a:stretch>
        </p:blipFill>
        <p:spPr>
          <a:xfrm>
            <a:off x="9270930" y="2697022"/>
            <a:ext cx="2235270" cy="2408378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 bwMode="auto">
          <a:xfrm flipV="1">
            <a:off x="2438400" y="2743200"/>
            <a:ext cx="1524000" cy="762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/>
          <p:cNvCxnSpPr>
            <a:cxnSpLocks/>
          </p:cNvCxnSpPr>
          <p:nvPr/>
        </p:nvCxnSpPr>
        <p:spPr bwMode="auto">
          <a:xfrm flipV="1">
            <a:off x="4343400" y="2514600"/>
            <a:ext cx="2274352" cy="33833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152400" y="5100935"/>
            <a:ext cx="1173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Verdana"/>
                <a:cs typeface="Verdana"/>
              </a:rPr>
              <a:t>(TimePix1)    </a:t>
            </a:r>
            <a:r>
              <a:rPr lang="en-US" dirty="0">
                <a:latin typeface="Verdana"/>
                <a:cs typeface="Verdana"/>
              </a:rPr>
              <a:t>TPX3 chip     Quad             Module                  TPC plane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8600" y="5634335"/>
            <a:ext cx="1021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Verdana"/>
                <a:cs typeface="Verdana"/>
              </a:rPr>
              <a:t>(2007-14)      </a:t>
            </a:r>
            <a:r>
              <a:rPr lang="en-US">
                <a:latin typeface="Verdana"/>
                <a:cs typeface="Verdana"/>
              </a:rPr>
              <a:t>2017           </a:t>
            </a:r>
            <a:r>
              <a:rPr lang="en-US" dirty="0">
                <a:latin typeface="Verdana"/>
                <a:cs typeface="Verdana"/>
              </a:rPr>
              <a:t>2018              2019                   </a:t>
            </a:r>
          </a:p>
        </p:txBody>
      </p:sp>
      <p:pic>
        <p:nvPicPr>
          <p:cNvPr id="14" name="Afbeelding 6">
            <a:extLst>
              <a:ext uri="{FF2B5EF4-FFF2-40B4-BE49-F238E27FC236}">
                <a16:creationId xmlns:a16="http://schemas.microsoft.com/office/drawing/2014/main" id="{7BF66A80-5CC3-41F5-949C-307378DC09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lum/>
            <a:alphaModFix amt="64000"/>
          </a:blip>
          <a:srcRect l="8327" r="4591" b="4133"/>
          <a:stretch/>
        </p:blipFill>
        <p:spPr>
          <a:xfrm>
            <a:off x="8534400" y="228600"/>
            <a:ext cx="3147508" cy="23738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Straight Arrow Connector 20"/>
          <p:cNvCxnSpPr>
            <a:cxnSpLocks/>
          </p:cNvCxnSpPr>
          <p:nvPr/>
        </p:nvCxnSpPr>
        <p:spPr bwMode="auto">
          <a:xfrm>
            <a:off x="6781800" y="3657600"/>
            <a:ext cx="3657600" cy="2286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6781800" y="1676400"/>
            <a:ext cx="4572000" cy="19812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4" name="Picture 23" descr="ildlogoTransparan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0600" y="228600"/>
            <a:ext cx="838200" cy="536448"/>
          </a:xfrm>
          <a:prstGeom prst="rect">
            <a:avLst/>
          </a:prstGeom>
        </p:spPr>
      </p:pic>
      <p:pic>
        <p:nvPicPr>
          <p:cNvPr id="16" name="Picture 2" descr="D:\Freiburg\Octopuce\P101002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0"/>
            <a:ext cx="1181301" cy="88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52400" y="4114800"/>
            <a:ext cx="1474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latin typeface="Verdana"/>
                <a:cs typeface="Verdana"/>
              </a:rPr>
              <a:t>(</a:t>
            </a:r>
            <a:r>
              <a:rPr lang="en-US" sz="1800" dirty="0" err="1">
                <a:latin typeface="Verdana"/>
                <a:cs typeface="Verdana"/>
              </a:rPr>
              <a:t>Octopuce</a:t>
            </a:r>
            <a:r>
              <a:rPr lang="en-US" sz="1800" dirty="0">
                <a:latin typeface="Verdana"/>
                <a:cs typeface="Verdana"/>
              </a:rPr>
              <a:t>)</a:t>
            </a:r>
            <a:endParaRPr lang="en-US" sz="1800" dirty="0"/>
          </a:p>
        </p:txBody>
      </p: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FEF8D6-F8DC-0105-D2D1-76DCD0A021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94610" y="-166524"/>
            <a:ext cx="3867488" cy="8151916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857AC25-F9CC-4542-8D97-7A2537A23311}"/>
                  </a:ext>
                </a:extLst>
              </p:cNvPr>
              <p:cNvSpPr txBox="1"/>
              <p:nvPr/>
            </p:nvSpPr>
            <p:spPr>
              <a:xfrm>
                <a:off x="3431704" y="1693007"/>
                <a:ext cx="613710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σ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xy</m:t>
                      </m:r>
                      <m: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z</m:t>
                      </m:r>
                      <m:r>
                        <a:rPr lang="en-US" sz="2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2</m:t>
                      </m:r>
                      <m: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σ</m:t>
                      </m:r>
                      <m:r>
                        <a:rPr lang="en-US" sz="2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xy</m:t>
                      </m:r>
                      <m:r>
                        <a:rPr lang="en-US" sz="2000" b="0" i="0" baseline="-51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0</m:t>
                      </m:r>
                      <m: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z</m:t>
                      </m:r>
                      <m:r>
                        <a:rPr lang="en-US" sz="2000" b="0" i="0" baseline="-51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0</m:t>
                      </m:r>
                      <m: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D</m:t>
                      </m:r>
                      <m:r>
                        <a:rPr lang="en-US" sz="2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xy</m:t>
                      </m:r>
                      <m: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z</m:t>
                      </m:r>
                      <m: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 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z</m:t>
                          </m:r>
                          <m: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z</m:t>
                          </m:r>
                          <m:r>
                            <a:rPr lang="en-US" sz="2000" b="0" i="0" baseline="-25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NL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857AC25-F9CC-4542-8D97-7A2537A233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1704" y="1693007"/>
                <a:ext cx="6137101" cy="400110"/>
              </a:xfrm>
              <a:prstGeom prst="rect">
                <a:avLst/>
              </a:prstGeom>
              <a:blipFill>
                <a:blip r:embed="rId8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2E7702F2-243A-D641-81DF-70ACC2A2B173}"/>
              </a:ext>
            </a:extLst>
          </p:cNvPr>
          <p:cNvSpPr/>
          <p:nvPr/>
        </p:nvSpPr>
        <p:spPr>
          <a:xfrm rot="16200000">
            <a:off x="3559861" y="3408304"/>
            <a:ext cx="1933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E9A115-CBBB-AB48-B4FC-687AD867E71B}"/>
              </a:ext>
            </a:extLst>
          </p:cNvPr>
          <p:cNvSpPr/>
          <p:nvPr/>
        </p:nvSpPr>
        <p:spPr>
          <a:xfrm>
            <a:off x="2927648" y="998352"/>
            <a:ext cx="62506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Verdana"/>
                <a:cs typeface="Verdana"/>
              </a:rPr>
              <a:t>Run 6983-6990 B=1 T p=5 and 6 GeV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622529-83D1-C947-914D-2A662B6063D4}"/>
              </a:ext>
            </a:extLst>
          </p:cNvPr>
          <p:cNvSpPr/>
          <p:nvPr/>
        </p:nvSpPr>
        <p:spPr>
          <a:xfrm>
            <a:off x="2848603" y="4479503"/>
            <a:ext cx="10871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T2K*</a:t>
            </a:r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5D82F0-AB05-1043-BC3A-77C8BA068851}"/>
              </a:ext>
            </a:extLst>
          </p:cNvPr>
          <p:cNvSpPr/>
          <p:nvPr/>
        </p:nvSpPr>
        <p:spPr>
          <a:xfrm>
            <a:off x="2794101" y="4047455"/>
            <a:ext cx="11416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B=1 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C35BA8-DF98-CC42-AB3A-8CF60A5580F0}"/>
              </a:ext>
            </a:extLst>
          </p:cNvPr>
          <p:cNvSpPr/>
          <p:nvPr/>
        </p:nvSpPr>
        <p:spPr>
          <a:xfrm>
            <a:off x="1631504" y="1692010"/>
            <a:ext cx="22781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Fitted resolution</a:t>
            </a:r>
            <a:endParaRPr lang="en-NL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2CF553F-AC33-FD42-8514-88C6B50EE1F8}"/>
                  </a:ext>
                </a:extLst>
              </p:cNvPr>
              <p:cNvSpPr/>
              <p:nvPr/>
            </p:nvSpPr>
            <p:spPr>
              <a:xfrm>
                <a:off x="1695401" y="2524834"/>
                <a:ext cx="207710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2000" b="0" i="0" baseline="-25000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T</m:t>
                    </m:r>
                  </m:oMath>
                </a14:m>
                <a:r>
                  <a:rPr lang="en-NL" sz="2000" dirty="0">
                    <a:solidFill>
                      <a:srgbClr val="0066FF"/>
                    </a:solidFill>
                  </a:rPr>
                  <a:t>  1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20 </a:t>
                </a:r>
                <a:r>
                  <a:rPr lang="en-NL" sz="1800" dirty="0">
                    <a:solidFill>
                      <a:srgbClr val="0066FF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endParaRPr lang="en-NL" dirty="0">
                  <a:solidFill>
                    <a:srgbClr val="0066FF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2CF553F-AC33-FD42-8514-88C6B50EE1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5401" y="2524834"/>
                <a:ext cx="2077107" cy="400110"/>
              </a:xfrm>
              <a:prstGeom prst="rect">
                <a:avLst/>
              </a:prstGeom>
              <a:blipFill>
                <a:blip r:embed="rId9"/>
                <a:stretch>
                  <a:fillRect t="-6061" b="-2424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0FF07E6-8FC2-EE45-8BB8-771EDFD97069}"/>
                  </a:ext>
                </a:extLst>
              </p:cNvPr>
              <p:cNvSpPr/>
              <p:nvPr/>
            </p:nvSpPr>
            <p:spPr>
              <a:xfrm>
                <a:off x="5735960" y="2463860"/>
                <a:ext cx="2004972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2000" b="0" i="0" baseline="-25000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L</m:t>
                    </m:r>
                  </m:oMath>
                </a14:m>
                <a:r>
                  <a:rPr lang="en-NL" sz="2000" dirty="0">
                    <a:solidFill>
                      <a:srgbClr val="0066FF"/>
                    </a:solidFill>
                  </a:rPr>
                  <a:t>  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251 </a:t>
                </a:r>
                <a:r>
                  <a:rPr lang="en-NL" sz="1800" dirty="0">
                    <a:solidFill>
                      <a:srgbClr val="0066FF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endParaRPr lang="en-NL" sz="1800" dirty="0">
                  <a:solidFill>
                    <a:srgbClr val="0066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lvl="0"/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ToT &gt; 50 </a:t>
                </a:r>
                <a:r>
                  <a:rPr lang="en-NL" sz="1800" dirty="0">
                    <a:solidFill>
                      <a:srgbClr val="0066FF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 </a:t>
                </a:r>
                <a:endParaRPr lang="en-NL" dirty="0">
                  <a:solidFill>
                    <a:srgbClr val="0066FF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0FF07E6-8FC2-EE45-8BB8-771EDFD970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5960" y="2463860"/>
                <a:ext cx="2004972" cy="677108"/>
              </a:xfrm>
              <a:prstGeom prst="rect">
                <a:avLst/>
              </a:prstGeom>
              <a:blipFill>
                <a:blip r:embed="rId10"/>
                <a:stretch>
                  <a:fillRect l="-2516" t="-1818" b="-1090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7F3DD525-D871-6A46-9617-DE9F545DE072}"/>
              </a:ext>
            </a:extLst>
          </p:cNvPr>
          <p:cNvSpPr/>
          <p:nvPr/>
        </p:nvSpPr>
        <p:spPr>
          <a:xfrm>
            <a:off x="6194711" y="4581128"/>
            <a:ext cx="19175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E</a:t>
            </a:r>
            <a:r>
              <a:rPr lang="en-US" sz="2000" baseline="-25000" dirty="0">
                <a:solidFill>
                  <a:srgbClr val="000000"/>
                </a:solidFill>
                <a:latin typeface="Verdana"/>
                <a:cs typeface="Verdana"/>
              </a:rPr>
              <a:t>d</a:t>
            </a:r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=280 V/cm</a:t>
            </a:r>
            <a:endParaRPr lang="en-NL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D77DBCF-0726-254A-90E1-AF94C3AD8EC0}"/>
              </a:ext>
            </a:extLst>
          </p:cNvPr>
          <p:cNvSpPr/>
          <p:nvPr/>
        </p:nvSpPr>
        <p:spPr>
          <a:xfrm>
            <a:off x="8975353" y="2158405"/>
            <a:ext cx="3025303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dirty="0">
                <a:latin typeface="Symbol" pitchFamily="2" charset="2"/>
              </a:rPr>
              <a:t>s</a:t>
            </a:r>
            <a:r>
              <a:rPr lang="en-GB" baseline="30000" dirty="0">
                <a:latin typeface="Symbol" pitchFamily="2" charset="2"/>
              </a:rPr>
              <a:t>2</a:t>
            </a:r>
            <a:r>
              <a:rPr lang="en-GB" dirty="0">
                <a:latin typeface="Symbol" pitchFamily="2" charset="2"/>
              </a:rPr>
              <a:t> </a:t>
            </a:r>
            <a:r>
              <a:rPr lang="en-GB" sz="20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xy0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dirty="0">
                <a:latin typeface="Symbol" pitchFamily="2" charset="2"/>
              </a:rPr>
              <a:t>s</a:t>
            </a:r>
            <a:r>
              <a:rPr lang="en-GB" baseline="30000" dirty="0">
                <a:latin typeface="Symbol" pitchFamily="2" charset="2"/>
              </a:rPr>
              <a:t>2</a:t>
            </a:r>
            <a:r>
              <a:rPr lang="en-GB" sz="20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pixel</a:t>
            </a:r>
            <a:r>
              <a:rPr lang="en-GB" dirty="0">
                <a:latin typeface="Symbol" pitchFamily="2" charset="2"/>
              </a:rPr>
              <a:t> + s</a:t>
            </a:r>
            <a:r>
              <a:rPr lang="en-GB" baseline="30000" dirty="0">
                <a:latin typeface="Symbol" pitchFamily="2" charset="2"/>
              </a:rPr>
              <a:t>2</a:t>
            </a:r>
            <a:r>
              <a:rPr lang="en-GB" sz="20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 tele </a:t>
            </a:r>
            <a:r>
              <a:rPr lang="en-GB" dirty="0">
                <a:solidFill>
                  <a:srgbClr val="000000"/>
                </a:solidFill>
                <a:latin typeface="Symbol" pitchFamily="2" charset="2"/>
              </a:rPr>
              <a:t>s</a:t>
            </a:r>
            <a:r>
              <a:rPr lang="en-GB" baseline="30000" dirty="0">
                <a:solidFill>
                  <a:srgbClr val="000000"/>
                </a:solidFill>
                <a:latin typeface="Symbol" pitchFamily="2" charset="2"/>
              </a:rPr>
              <a:t>2</a:t>
            </a:r>
            <a:r>
              <a:rPr lang="en-GB" sz="2000" baseline="-25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pixel</a:t>
            </a:r>
            <a:r>
              <a:rPr lang="en-GB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 </a:t>
            </a:r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55</a:t>
            </a:r>
            <a:r>
              <a:rPr lang="en-GB" sz="18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/12 </a:t>
            </a:r>
            <a:r>
              <a:rPr lang="en-GB" sz="1800" dirty="0">
                <a:solidFill>
                  <a:srgbClr val="000000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GB" sz="18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</a:t>
            </a:r>
          </a:p>
          <a:p>
            <a:pPr lvl="0"/>
            <a:r>
              <a:rPr lang="en-GB" dirty="0" err="1">
                <a:solidFill>
                  <a:srgbClr val="000000"/>
                </a:solidFill>
                <a:latin typeface="Symbol" pitchFamily="2" charset="2"/>
              </a:rPr>
              <a:t>s</a:t>
            </a:r>
            <a:r>
              <a:rPr lang="en-GB" sz="2000" baseline="-25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</a:t>
            </a:r>
            <a:r>
              <a:rPr lang="en-GB" sz="2000" baseline="-25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tele</a:t>
            </a:r>
            <a:r>
              <a:rPr lang="en-GB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</a:t>
            </a:r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42</a:t>
            </a:r>
            <a:r>
              <a:rPr lang="en-GB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000" dirty="0">
                <a:solidFill>
                  <a:srgbClr val="000000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GB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 </a:t>
            </a:r>
            <a:r>
              <a:rPr lang="en-GB" dirty="0">
                <a:solidFill>
                  <a:srgbClr val="000000"/>
                </a:solidFill>
                <a:latin typeface="Symbol" pitchFamily="2" charset="2"/>
              </a:rPr>
              <a:t> </a:t>
            </a:r>
            <a:endParaRPr lang="en-NL" dirty="0">
              <a:solidFill>
                <a:srgbClr val="000000"/>
              </a:solidFill>
            </a:endParaRPr>
          </a:p>
          <a:p>
            <a:r>
              <a:rPr lang="en-GB" sz="1800" dirty="0">
                <a:solidFill>
                  <a:srgbClr val="000000"/>
                </a:solidFill>
                <a:latin typeface="Symbol" pitchFamily="2" charset="2"/>
              </a:rPr>
              <a:t> </a:t>
            </a:r>
            <a:endParaRPr lang="en-NL" sz="1800" dirty="0">
              <a:solidFill>
                <a:srgbClr val="000000"/>
              </a:solidFill>
            </a:endParaRPr>
          </a:p>
          <a:p>
            <a:r>
              <a:rPr lang="en-GB" dirty="0">
                <a:latin typeface="Symbol" pitchFamily="2" charset="2"/>
              </a:rPr>
              <a:t> </a:t>
            </a:r>
            <a:endParaRPr lang="en-NL" dirty="0">
              <a:latin typeface="Symbol" pitchFamily="2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1C7FC68-729E-4848-9DAA-ED985AA2725D}"/>
                  </a:ext>
                </a:extLst>
              </p:cNvPr>
              <p:cNvSpPr txBox="1"/>
              <p:nvPr/>
            </p:nvSpPr>
            <p:spPr>
              <a:xfrm>
                <a:off x="8904312" y="3627041"/>
                <a:ext cx="2636876" cy="230832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GB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r>
                  <a:rPr lang="en-GB" sz="20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Magboltz</a:t>
                </a:r>
                <a:r>
                  <a:rPr lang="en-GB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gives for D</a:t>
                </a:r>
                <a:r>
                  <a:rPr lang="en-GB" sz="2000" baseline="-25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</a:t>
                </a:r>
                <a:r>
                  <a:rPr lang="en-NL" sz="2400" dirty="0">
                    <a:solidFill>
                      <a:srgbClr val="0066FF"/>
                    </a:solidFill>
                  </a:rPr>
                  <a:t> </a:t>
                </a:r>
                <a:r>
                  <a:rPr lang="en-NL" sz="20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=121 </a:t>
                </a:r>
                <a:r>
                  <a:rPr lang="en-NL" sz="2000" dirty="0">
                    <a:solidFill>
                      <a:schemeClr val="tx1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20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endParaRPr lang="en-NL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endParaRPr lang="en-NL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r>
                  <a:rPr lang="en-NL" sz="2000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T2K* = T2K gas with O</a:t>
                </a:r>
                <a:r>
                  <a:rPr lang="en-NL" sz="2000" baseline="-25000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</a:t>
                </a:r>
                <a:r>
                  <a:rPr lang="en-NL" sz="2000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and H</a:t>
                </a:r>
                <a:r>
                  <a:rPr lang="en-NL" sz="2000" baseline="-25000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</a:t>
                </a:r>
                <a:r>
                  <a:rPr lang="en-NL" sz="2000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O</a:t>
                </a:r>
              </a:p>
              <a:p>
                <a:endParaRPr lang="en-NL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1C7FC68-729E-4848-9DAA-ED985AA27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4312" y="3627041"/>
                <a:ext cx="2636876" cy="2308324"/>
              </a:xfrm>
              <a:prstGeom prst="rect">
                <a:avLst/>
              </a:prstGeom>
              <a:blipFill>
                <a:blip r:embed="rId11"/>
                <a:stretch>
                  <a:fillRect l="-2404" r="-144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0715829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F6DF689-1042-4199-8857-FB56EE1432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33545" y="1037336"/>
            <a:ext cx="4838095" cy="6858000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8D2554-2A7B-D34C-9595-8C2907DE2EE3}"/>
              </a:ext>
            </a:extLst>
          </p:cNvPr>
          <p:cNvSpPr/>
          <p:nvPr/>
        </p:nvSpPr>
        <p:spPr>
          <a:xfrm>
            <a:off x="2667062" y="1081976"/>
            <a:ext cx="69580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Verdana"/>
                <a:cs typeface="Verdana"/>
              </a:rPr>
              <a:t>Runs 6909, 6916-17, 6934-35 B=0 T p =6 &amp; 5 GeV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F28787-4A14-964F-924B-464925705657}"/>
              </a:ext>
            </a:extLst>
          </p:cNvPr>
          <p:cNvSpPr txBox="1"/>
          <p:nvPr/>
        </p:nvSpPr>
        <p:spPr>
          <a:xfrm>
            <a:off x="9264352" y="2135753"/>
            <a:ext cx="2795381" cy="42780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There are clear deformations in xy for the chips in the 4 corners.</a:t>
            </a:r>
          </a:p>
          <a:p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field around chip 11 (no grid HV) is affected.</a:t>
            </a:r>
          </a:p>
          <a:p>
            <a:endParaRPr lang="en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Efield defined by the field cage is in these areas not homogenous enough</a:t>
            </a:r>
          </a:p>
          <a:p>
            <a:endParaRPr lang="en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415709-A2C6-BC49-8B77-2BCFCC2D9779}"/>
              </a:ext>
            </a:extLst>
          </p:cNvPr>
          <p:cNvSpPr/>
          <p:nvPr/>
        </p:nvSpPr>
        <p:spPr>
          <a:xfrm rot="18645879">
            <a:off x="836091" y="2994266"/>
            <a:ext cx="2232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642554-81BA-3246-B00E-5A72C6800533}"/>
              </a:ext>
            </a:extLst>
          </p:cNvPr>
          <p:cNvSpPr/>
          <p:nvPr/>
        </p:nvSpPr>
        <p:spPr>
          <a:xfrm>
            <a:off x="2135560" y="1628800"/>
            <a:ext cx="90364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66FF"/>
                </a:solidFill>
                <a:latin typeface="Verdana"/>
                <a:cs typeface="Verdana"/>
              </a:rPr>
              <a:t>Mean residuals in the module plane with acceptance cuts</a:t>
            </a:r>
            <a:endParaRPr lang="en-NL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04C1EC7-8BB1-A04C-AEC3-8771E191765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511825" y="2571087"/>
            <a:ext cx="4536503" cy="157799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971CC59D-CF52-6540-B3EB-518C81B5DE25}"/>
              </a:ext>
            </a:extLst>
          </p:cNvPr>
          <p:cNvSpPr/>
          <p:nvPr/>
        </p:nvSpPr>
        <p:spPr>
          <a:xfrm>
            <a:off x="5382411" y="2945576"/>
            <a:ext cx="5501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</a:t>
            </a:r>
            <a:endParaRPr lang="en-NL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EAFA7E-B9AE-7349-89CE-715FAF557C0A}"/>
              </a:ext>
            </a:extLst>
          </p:cNvPr>
          <p:cNvSpPr/>
          <p:nvPr/>
        </p:nvSpPr>
        <p:spPr>
          <a:xfrm>
            <a:off x="5677422" y="5343599"/>
            <a:ext cx="346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endParaRPr lang="en-NL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EFB917-B458-FE4F-85A3-266C035738DE}"/>
              </a:ext>
            </a:extLst>
          </p:cNvPr>
          <p:cNvSpPr/>
          <p:nvPr/>
        </p:nvSpPr>
        <p:spPr>
          <a:xfrm>
            <a:off x="523953" y="4461328"/>
            <a:ext cx="21173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</a:t>
            </a:r>
            <a:r>
              <a:rPr lang="en-NL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ertical white bands guards </a:t>
            </a:r>
            <a:endParaRPr lang="en-NL" sz="2000" dirty="0">
              <a:solidFill>
                <a:srgbClr val="0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45C124-FBDC-3D93-4C65-536EE3DCF298}"/>
              </a:ext>
            </a:extLst>
          </p:cNvPr>
          <p:cNvSpPr txBox="1"/>
          <p:nvPr/>
        </p:nvSpPr>
        <p:spPr>
          <a:xfrm>
            <a:off x="228600" y="2155588"/>
            <a:ext cx="16040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Verdana"/>
                <a:cs typeface="Verdana"/>
              </a:rPr>
              <a:t>B=0 T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Verdana"/>
                <a:cs typeface="Verdana"/>
              </a:rPr>
              <a:t>situation </a:t>
            </a:r>
            <a:endParaRPr lang="en-N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431101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61F2B58-30CF-4E27-D2D9-D96DF1F0D0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39592" y="1043383"/>
            <a:ext cx="4826000" cy="6858000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8D2554-2A7B-D34C-9595-8C2907DE2EE3}"/>
              </a:ext>
            </a:extLst>
          </p:cNvPr>
          <p:cNvSpPr/>
          <p:nvPr/>
        </p:nvSpPr>
        <p:spPr>
          <a:xfrm>
            <a:off x="3581238" y="1081976"/>
            <a:ext cx="44589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Runs 6981-6988 B=1 T p=5 GeV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F28787-4A14-964F-924B-464925705657}"/>
              </a:ext>
            </a:extLst>
          </p:cNvPr>
          <p:cNvSpPr txBox="1"/>
          <p:nvPr/>
        </p:nvSpPr>
        <p:spPr>
          <a:xfrm>
            <a:off x="9264352" y="2135753"/>
            <a:ext cx="2795381" cy="42780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There are clear deformations in xy for the chips in the 4 corners.</a:t>
            </a:r>
          </a:p>
          <a:p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field around chip 11 (no grid HV) is affected.</a:t>
            </a:r>
          </a:p>
          <a:p>
            <a:endParaRPr lang="en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Efield defined by the field cage is in these areas not homogenous enough</a:t>
            </a:r>
          </a:p>
          <a:p>
            <a:endParaRPr lang="en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415709-A2C6-BC49-8B77-2BCFCC2D9779}"/>
              </a:ext>
            </a:extLst>
          </p:cNvPr>
          <p:cNvSpPr/>
          <p:nvPr/>
        </p:nvSpPr>
        <p:spPr>
          <a:xfrm rot="18645879">
            <a:off x="836091" y="2994266"/>
            <a:ext cx="2232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642554-81BA-3246-B00E-5A72C6800533}"/>
              </a:ext>
            </a:extLst>
          </p:cNvPr>
          <p:cNvSpPr/>
          <p:nvPr/>
        </p:nvSpPr>
        <p:spPr>
          <a:xfrm>
            <a:off x="2135560" y="1628800"/>
            <a:ext cx="90364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66FF"/>
                </a:solidFill>
                <a:latin typeface="Verdana"/>
                <a:cs typeface="Verdana"/>
              </a:rPr>
              <a:t>Mean residuals in the module plane with acceptance cuts</a:t>
            </a:r>
            <a:endParaRPr lang="en-NL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04C1EC7-8BB1-A04C-AEC3-8771E191765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511825" y="2571087"/>
            <a:ext cx="4536503" cy="157799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971CC59D-CF52-6540-B3EB-518C81B5DE25}"/>
              </a:ext>
            </a:extLst>
          </p:cNvPr>
          <p:cNvSpPr/>
          <p:nvPr/>
        </p:nvSpPr>
        <p:spPr>
          <a:xfrm>
            <a:off x="5382411" y="2945576"/>
            <a:ext cx="5501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</a:t>
            </a:r>
            <a:endParaRPr lang="en-NL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EAFA7E-B9AE-7349-89CE-715FAF557C0A}"/>
              </a:ext>
            </a:extLst>
          </p:cNvPr>
          <p:cNvSpPr/>
          <p:nvPr/>
        </p:nvSpPr>
        <p:spPr>
          <a:xfrm>
            <a:off x="5677422" y="5343599"/>
            <a:ext cx="346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endParaRPr lang="en-NL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EFB917-B458-FE4F-85A3-266C035738DE}"/>
              </a:ext>
            </a:extLst>
          </p:cNvPr>
          <p:cNvSpPr/>
          <p:nvPr/>
        </p:nvSpPr>
        <p:spPr>
          <a:xfrm>
            <a:off x="523953" y="4461328"/>
            <a:ext cx="21173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</a:t>
            </a:r>
            <a:r>
              <a:rPr lang="en-NL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ertical white bands guards </a:t>
            </a:r>
            <a:endParaRPr lang="en-NL" sz="2000" dirty="0">
              <a:solidFill>
                <a:srgbClr val="0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45C124-FBDC-3D93-4C65-536EE3DCF298}"/>
              </a:ext>
            </a:extLst>
          </p:cNvPr>
          <p:cNvSpPr txBox="1"/>
          <p:nvPr/>
        </p:nvSpPr>
        <p:spPr>
          <a:xfrm>
            <a:off x="228600" y="2155588"/>
            <a:ext cx="16040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Verdana"/>
                <a:cs typeface="Verdana"/>
              </a:rPr>
              <a:t>B=1 T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Verdana"/>
                <a:cs typeface="Verdana"/>
              </a:rPr>
              <a:t>situation </a:t>
            </a:r>
            <a:endParaRPr lang="en-N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229859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73D34A8-3AAF-5AC7-6303-BC1E8BEC13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62721" y="130806"/>
            <a:ext cx="1847253" cy="58513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9A1B16-4D3D-638A-E328-46372CFDC8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84631" y="2143825"/>
            <a:ext cx="1850210" cy="58607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F28787-4A14-964F-924B-464925705657}"/>
              </a:ext>
            </a:extLst>
          </p:cNvPr>
          <p:cNvSpPr txBox="1"/>
          <p:nvPr/>
        </p:nvSpPr>
        <p:spPr>
          <a:xfrm>
            <a:off x="6675275" y="4653136"/>
            <a:ext cx="446128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L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did not include the 4 corner chips and (11), 14, 8, 13 and 19.</a:t>
            </a:r>
          </a:p>
          <a:p>
            <a:r>
              <a:rPr lang="en-NL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These are affected by the field cage and the short in chip 11.</a:t>
            </a:r>
          </a:p>
        </p:txBody>
      </p:sp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8D2554-2A7B-D34C-9595-8C2907DE2EE3}"/>
              </a:ext>
            </a:extLst>
          </p:cNvPr>
          <p:cNvSpPr/>
          <p:nvPr/>
        </p:nvSpPr>
        <p:spPr>
          <a:xfrm>
            <a:off x="2667062" y="1081976"/>
            <a:ext cx="69580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Runs 6909, 6916-17, 6934-35 B=0 T p =6 &amp; 5 GeV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642554-81BA-3246-B00E-5A72C6800533}"/>
              </a:ext>
            </a:extLst>
          </p:cNvPr>
          <p:cNvSpPr/>
          <p:nvPr/>
        </p:nvSpPr>
        <p:spPr>
          <a:xfrm>
            <a:off x="695400" y="1484784"/>
            <a:ext cx="67938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66FF"/>
                </a:solidFill>
                <a:latin typeface="Verdana"/>
                <a:cs typeface="Verdana"/>
              </a:rPr>
              <a:t>Distribution of mean residuals in the plane</a:t>
            </a:r>
            <a:endParaRPr lang="en-NL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907E38-CF1A-1547-B27D-FE6C23AA57E4}"/>
              </a:ext>
            </a:extLst>
          </p:cNvPr>
          <p:cNvSpPr/>
          <p:nvPr/>
        </p:nvSpPr>
        <p:spPr>
          <a:xfrm>
            <a:off x="2239524" y="2429462"/>
            <a:ext cx="5501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</a:t>
            </a:r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95BECA-04E9-A245-AE91-2894278EAB41}"/>
              </a:ext>
            </a:extLst>
          </p:cNvPr>
          <p:cNvSpPr/>
          <p:nvPr/>
        </p:nvSpPr>
        <p:spPr>
          <a:xfrm>
            <a:off x="5245374" y="2391271"/>
            <a:ext cx="346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endParaRPr lang="en-NL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848038-A2C1-7445-8858-951507B7EF62}"/>
              </a:ext>
            </a:extLst>
          </p:cNvPr>
          <p:cNvSpPr/>
          <p:nvPr/>
        </p:nvSpPr>
        <p:spPr>
          <a:xfrm>
            <a:off x="2962434" y="1844824"/>
            <a:ext cx="12442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ethod row</a:t>
            </a:r>
            <a:endParaRPr lang="en-NL" sz="1400" dirty="0">
              <a:solidFill>
                <a:srgbClr val="00000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F74D83B-95FB-9840-9D11-4223A2B9587F}"/>
              </a:ext>
            </a:extLst>
          </p:cNvPr>
          <p:cNvSpPr/>
          <p:nvPr/>
        </p:nvSpPr>
        <p:spPr>
          <a:xfrm>
            <a:off x="2874964" y="4005064"/>
            <a:ext cx="15648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ethod column</a:t>
            </a:r>
            <a:endParaRPr lang="en-NL" sz="1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002D4D-1CF6-9A4E-B044-7DDCAF4CD87D}"/>
              </a:ext>
            </a:extLst>
          </p:cNvPr>
          <p:cNvSpPr/>
          <p:nvPr/>
        </p:nvSpPr>
        <p:spPr>
          <a:xfrm rot="16200000">
            <a:off x="-472586" y="3449359"/>
            <a:ext cx="1933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5E0455-4A3B-F343-8028-52BEA6E1F104}"/>
              </a:ext>
            </a:extLst>
          </p:cNvPr>
          <p:cNvSpPr/>
          <p:nvPr/>
        </p:nvSpPr>
        <p:spPr>
          <a:xfrm>
            <a:off x="6311056" y="2145050"/>
            <a:ext cx="54015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See back up slide for the two methods that group the module plane</a:t>
            </a:r>
            <a:endParaRPr lang="en-NL" sz="2800" dirty="0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DC29FFA-2FF8-3FEB-18BE-E31E37E446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9730581"/>
              </p:ext>
            </p:extLst>
          </p:nvPr>
        </p:nvGraphicFramePr>
        <p:xfrm>
          <a:off x="6095352" y="3068960"/>
          <a:ext cx="5778622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val="3353346237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3058011963"/>
                    </a:ext>
                  </a:extLst>
                </a:gridCol>
                <a:gridCol w="777374">
                  <a:extLst>
                    <a:ext uri="{9D8B030D-6E8A-4147-A177-3AD203B41FA5}">
                      <a16:colId xmlns:a16="http://schemas.microsoft.com/office/drawing/2014/main" val="1985476480"/>
                    </a:ext>
                  </a:extLst>
                </a:gridCol>
                <a:gridCol w="1459059">
                  <a:extLst>
                    <a:ext uri="{9D8B030D-6E8A-4147-A177-3AD203B41FA5}">
                      <a16:colId xmlns:a16="http://schemas.microsoft.com/office/drawing/2014/main" val="2881117840"/>
                    </a:ext>
                  </a:extLst>
                </a:gridCol>
                <a:gridCol w="877893">
                  <a:extLst>
                    <a:ext uri="{9D8B030D-6E8A-4147-A177-3AD203B41FA5}">
                      <a16:colId xmlns:a16="http://schemas.microsoft.com/office/drawing/2014/main" val="36043487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rms (stat) xy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bins </a:t>
                      </a:r>
                      <a:r>
                        <a:rPr lang="en-GB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xy</a:t>
                      </a:r>
                      <a:endParaRPr lang="en-NL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ms (stat) z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ins 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35927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 (5) </a:t>
                      </a:r>
                      <a:r>
                        <a:rPr lang="en-NL" dirty="0">
                          <a:latin typeface="Symbol" pitchFamily="2" charset="2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15 (5) </a:t>
                      </a:r>
                      <a:r>
                        <a:rPr lang="en-NL" dirty="0">
                          <a:latin typeface="Symbol" pitchFamily="2" charset="2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891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26641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column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13</a:t>
                      </a:r>
                      <a:r>
                        <a:rPr lang="en-NL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(5) </a:t>
                      </a:r>
                      <a:r>
                        <a:rPr lang="en-NL" dirty="0">
                          <a:latin typeface="Symbol" pitchFamily="2" charset="2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13 (5) </a:t>
                      </a:r>
                      <a:r>
                        <a:rPr lang="en-NL" dirty="0">
                          <a:latin typeface="Symbol" pitchFamily="2" charset="2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85881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6013672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65C89B4-FED4-FAD6-E730-06CA3BF0D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10621" y="2115267"/>
            <a:ext cx="1943000" cy="61546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45251D-0CBF-4B31-3D09-F289709106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94313" y="22412"/>
            <a:ext cx="2165048" cy="60979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F28787-4A14-964F-924B-464925705657}"/>
              </a:ext>
            </a:extLst>
          </p:cNvPr>
          <p:cNvSpPr txBox="1"/>
          <p:nvPr/>
        </p:nvSpPr>
        <p:spPr>
          <a:xfrm>
            <a:off x="6675275" y="4653136"/>
            <a:ext cx="446128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L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did not include the 4 corner chips and (11), 14, 8, 13 and 19.</a:t>
            </a:r>
          </a:p>
          <a:p>
            <a:r>
              <a:rPr lang="en-NL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These are affected by the field cage and the short in chip 11.</a:t>
            </a:r>
          </a:p>
        </p:txBody>
      </p:sp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8D2554-2A7B-D34C-9595-8C2907DE2EE3}"/>
              </a:ext>
            </a:extLst>
          </p:cNvPr>
          <p:cNvSpPr/>
          <p:nvPr/>
        </p:nvSpPr>
        <p:spPr>
          <a:xfrm>
            <a:off x="4292395" y="1050387"/>
            <a:ext cx="43692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Runs 6983-6988 B=1T p=5 GeV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642554-81BA-3246-B00E-5A72C6800533}"/>
              </a:ext>
            </a:extLst>
          </p:cNvPr>
          <p:cNvSpPr/>
          <p:nvPr/>
        </p:nvSpPr>
        <p:spPr>
          <a:xfrm>
            <a:off x="695400" y="1484784"/>
            <a:ext cx="67938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66FF"/>
                </a:solidFill>
                <a:latin typeface="Verdana"/>
                <a:cs typeface="Verdana"/>
              </a:rPr>
              <a:t>Distribution of mean residuals in the plane</a:t>
            </a:r>
            <a:endParaRPr lang="en-NL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907E38-CF1A-1547-B27D-FE6C23AA57E4}"/>
              </a:ext>
            </a:extLst>
          </p:cNvPr>
          <p:cNvSpPr/>
          <p:nvPr/>
        </p:nvSpPr>
        <p:spPr>
          <a:xfrm>
            <a:off x="2239524" y="2429462"/>
            <a:ext cx="5501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</a:t>
            </a:r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95BECA-04E9-A245-AE91-2894278EAB41}"/>
              </a:ext>
            </a:extLst>
          </p:cNvPr>
          <p:cNvSpPr/>
          <p:nvPr/>
        </p:nvSpPr>
        <p:spPr>
          <a:xfrm>
            <a:off x="5245374" y="2391271"/>
            <a:ext cx="346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endParaRPr lang="en-NL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848038-A2C1-7445-8858-951507B7EF62}"/>
              </a:ext>
            </a:extLst>
          </p:cNvPr>
          <p:cNvSpPr/>
          <p:nvPr/>
        </p:nvSpPr>
        <p:spPr>
          <a:xfrm>
            <a:off x="2962434" y="1844824"/>
            <a:ext cx="12442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ethod row</a:t>
            </a:r>
            <a:endParaRPr lang="en-NL" sz="1400" dirty="0">
              <a:solidFill>
                <a:srgbClr val="00000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F74D83B-95FB-9840-9D11-4223A2B9587F}"/>
              </a:ext>
            </a:extLst>
          </p:cNvPr>
          <p:cNvSpPr/>
          <p:nvPr/>
        </p:nvSpPr>
        <p:spPr>
          <a:xfrm>
            <a:off x="2669130" y="4077072"/>
            <a:ext cx="15648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ethod column</a:t>
            </a:r>
            <a:endParaRPr lang="en-NL" sz="1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002D4D-1CF6-9A4E-B044-7DDCAF4CD87D}"/>
              </a:ext>
            </a:extLst>
          </p:cNvPr>
          <p:cNvSpPr/>
          <p:nvPr/>
        </p:nvSpPr>
        <p:spPr>
          <a:xfrm rot="16200000">
            <a:off x="-472586" y="3449359"/>
            <a:ext cx="1933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93F04B-AECA-BCED-0C84-DE69BA5641D6}"/>
              </a:ext>
            </a:extLst>
          </p:cNvPr>
          <p:cNvSpPr txBox="1"/>
          <p:nvPr/>
        </p:nvSpPr>
        <p:spPr>
          <a:xfrm>
            <a:off x="5591944" y="2146925"/>
            <a:ext cx="60979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Verdana"/>
                <a:cs typeface="Verdana"/>
              </a:rPr>
              <a:t>B=1 T situation </a:t>
            </a:r>
            <a:endParaRPr lang="en-NL" dirty="0">
              <a:solidFill>
                <a:srgbClr val="FF0000"/>
              </a:solidFill>
            </a:endParaRP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394D3FB1-EB99-14E3-66B4-4587531142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2290006"/>
              </p:ext>
            </p:extLst>
          </p:nvPr>
        </p:nvGraphicFramePr>
        <p:xfrm>
          <a:off x="6197908" y="2846874"/>
          <a:ext cx="5778622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val="3353346237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3058011963"/>
                    </a:ext>
                  </a:extLst>
                </a:gridCol>
                <a:gridCol w="777374">
                  <a:extLst>
                    <a:ext uri="{9D8B030D-6E8A-4147-A177-3AD203B41FA5}">
                      <a16:colId xmlns:a16="http://schemas.microsoft.com/office/drawing/2014/main" val="1985476480"/>
                    </a:ext>
                  </a:extLst>
                </a:gridCol>
                <a:gridCol w="1459059">
                  <a:extLst>
                    <a:ext uri="{9D8B030D-6E8A-4147-A177-3AD203B41FA5}">
                      <a16:colId xmlns:a16="http://schemas.microsoft.com/office/drawing/2014/main" val="2881117840"/>
                    </a:ext>
                  </a:extLst>
                </a:gridCol>
                <a:gridCol w="877893">
                  <a:extLst>
                    <a:ext uri="{9D8B030D-6E8A-4147-A177-3AD203B41FA5}">
                      <a16:colId xmlns:a16="http://schemas.microsoft.com/office/drawing/2014/main" val="36043487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rms (stat) xy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bins </a:t>
                      </a:r>
                      <a:r>
                        <a:rPr lang="en-GB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xy</a:t>
                      </a:r>
                      <a:endParaRPr lang="en-NL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ms (stat) z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ins 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35927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13 (2) </a:t>
                      </a:r>
                      <a:r>
                        <a:rPr lang="en-NL" dirty="0">
                          <a:latin typeface="Symbol" pitchFamily="2" charset="2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19 (5) </a:t>
                      </a:r>
                      <a:r>
                        <a:rPr lang="en-NL" dirty="0">
                          <a:latin typeface="Symbol" pitchFamily="2" charset="2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26641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column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</a:t>
                      </a:r>
                      <a:r>
                        <a:rPr lang="en-NL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(2) </a:t>
                      </a:r>
                      <a:r>
                        <a:rPr lang="en-NL" dirty="0">
                          <a:latin typeface="Symbol" pitchFamily="2" charset="2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 (5) </a:t>
                      </a:r>
                      <a:r>
                        <a:rPr lang="en-NL" dirty="0">
                          <a:latin typeface="Symbol" pitchFamily="2" charset="2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85881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6991081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31C0027-7361-31D4-9077-38B2FD90E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08329" y="700582"/>
            <a:ext cx="3876868" cy="53877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AD4D7B-BC68-3852-105F-55AC6F1B0E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88050" y="650007"/>
            <a:ext cx="3876868" cy="5387706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499456" y="1124744"/>
            <a:ext cx="9955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32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Performance of dEdx</a:t>
            </a:r>
            <a:endParaRPr lang="en-NL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31DE7E-CABF-501C-4134-90ECCC42B9C7}"/>
              </a:ext>
            </a:extLst>
          </p:cNvPr>
          <p:cNvSpPr txBox="1"/>
          <p:nvPr/>
        </p:nvSpPr>
        <p:spPr>
          <a:xfrm>
            <a:off x="1941027" y="5152696"/>
            <a:ext cx="91730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B=0 T has a large Landau tail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B=1 T smaller Landau tail and a more gaussian distribution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 electron crossing 8 chips in the module has about 1000 TX3 hits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2E1823-6ED6-6CE1-F78B-E1BBBC6E9888}"/>
              </a:ext>
            </a:extLst>
          </p:cNvPr>
          <p:cNvSpPr txBox="1"/>
          <p:nvPr/>
        </p:nvSpPr>
        <p:spPr>
          <a:xfrm>
            <a:off x="4201081" y="2060848"/>
            <a:ext cx="1174839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B=0 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AFB9BE-BCFF-9183-0850-C2658E58D9D4}"/>
              </a:ext>
            </a:extLst>
          </p:cNvPr>
          <p:cNvSpPr txBox="1"/>
          <p:nvPr/>
        </p:nvSpPr>
        <p:spPr>
          <a:xfrm>
            <a:off x="9120545" y="2060847"/>
            <a:ext cx="131885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B=1 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33FA8B-E49C-E5D2-6797-79B1E9173BD4}"/>
              </a:ext>
            </a:extLst>
          </p:cNvPr>
          <p:cNvSpPr txBox="1"/>
          <p:nvPr/>
        </p:nvSpPr>
        <p:spPr>
          <a:xfrm rot="19400085">
            <a:off x="5190072" y="2915016"/>
            <a:ext cx="24575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950151786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F291BB5-74D9-2E16-8FBB-52C93FC488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0779881"/>
              </p:ext>
            </p:extLst>
          </p:nvPr>
        </p:nvGraphicFramePr>
        <p:xfrm>
          <a:off x="1271464" y="2892544"/>
          <a:ext cx="9505055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1812">
                  <a:extLst>
                    <a:ext uri="{9D8B030D-6E8A-4147-A177-3AD203B41FA5}">
                      <a16:colId xmlns:a16="http://schemas.microsoft.com/office/drawing/2014/main" val="2970155944"/>
                    </a:ext>
                  </a:extLst>
                </a:gridCol>
                <a:gridCol w="3514891">
                  <a:extLst>
                    <a:ext uri="{9D8B030D-6E8A-4147-A177-3AD203B41FA5}">
                      <a16:colId xmlns:a16="http://schemas.microsoft.com/office/drawing/2014/main" val="3470605904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681923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L" baseline="0" dirty="0">
                          <a:latin typeface="Verdana" panose="020B0604030504040204" pitchFamily="34" charset="0"/>
                        </a:rPr>
                        <a:t>Method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>
                          <a:latin typeface="Verdana" panose="020B0604030504040204" pitchFamily="34" charset="0"/>
                        </a:rPr>
                        <a:t>B=0 R</a:t>
                      </a:r>
                      <a:r>
                        <a:rPr lang="en-NL" baseline="0" dirty="0">
                          <a:latin typeface="Verdana" panose="020B0604030504040204" pitchFamily="34" charset="0"/>
                        </a:rPr>
                        <a:t>esolution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baseline="0" dirty="0">
                          <a:latin typeface="Verdana" panose="020B0604030504040204" pitchFamily="34" charset="0"/>
                        </a:rPr>
                        <a:t>B= 1 T Resolution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75830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>
                          <a:latin typeface="Verdana" panose="020B0604030504040204" pitchFamily="34" charset="0"/>
                        </a:rPr>
                        <a:t>(1) </a:t>
                      </a:r>
                      <a:r>
                        <a:rPr lang="en-GB" baseline="0" dirty="0" err="1">
                          <a:latin typeface="Verdana" panose="020B0604030504040204" pitchFamily="34" charset="0"/>
                        </a:rPr>
                        <a:t>dEdx</a:t>
                      </a:r>
                      <a:r>
                        <a:rPr lang="en-GB" baseline="0" dirty="0">
                          <a:latin typeface="Verdana" panose="020B0604030504040204" pitchFamily="34" charset="0"/>
                        </a:rPr>
                        <a:t> 90 t</a:t>
                      </a:r>
                      <a:r>
                        <a:rPr lang="en-NL" baseline="0" dirty="0">
                          <a:latin typeface="Verdana" panose="020B0604030504040204" pitchFamily="34" charset="0"/>
                        </a:rPr>
                        <a:t>ail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baseline="0" dirty="0">
                          <a:latin typeface="Verdana" panose="020B0604030504040204" pitchFamily="34" charset="0"/>
                        </a:rPr>
                        <a:t>7.7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baseline="0" dirty="0">
                          <a:latin typeface="Verdana" panose="020B0604030504040204" pitchFamily="34" charset="0"/>
                        </a:rPr>
                        <a:t>5.3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40575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L" baseline="0" dirty="0">
                          <a:latin typeface="Verdana" panose="020B0604030504040204" pitchFamily="34" charset="0"/>
                        </a:rPr>
                        <a:t>(2) Fit slope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baseline="0" dirty="0">
                          <a:latin typeface="Verdana" panose="020B0604030504040204" pitchFamily="34" charset="0"/>
                        </a:rPr>
                        <a:t>6.8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baseline="0" dirty="0">
                          <a:latin typeface="Verdana" panose="020B0604030504040204" pitchFamily="34" charset="0"/>
                        </a:rPr>
                        <a:t>4.2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835913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E264E63-8AAD-7FBE-695A-E0A0C8D78909}"/>
              </a:ext>
            </a:extLst>
          </p:cNvPr>
          <p:cNvSpPr txBox="1"/>
          <p:nvPr/>
        </p:nvSpPr>
        <p:spPr>
          <a:xfrm>
            <a:off x="1847528" y="4149080"/>
            <a:ext cx="914501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“</a:t>
            </a:r>
            <a:r>
              <a:rPr lang="en-GB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dEdx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90 tail” method is truncation at 90% where large clusters are identified and removed (tail reduced)</a:t>
            </a:r>
          </a:p>
          <a:p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the “Fit slope” method (2) 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exponential distribution (with the slope and amplitude as free parameters) is fitted to the distance between the hits </a:t>
            </a:r>
            <a:endParaRPr lang="en-NL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AF332A-6A13-47FE-F934-072476F815A3}"/>
              </a:ext>
            </a:extLst>
          </p:cNvPr>
          <p:cNvSpPr txBox="1"/>
          <p:nvPr/>
        </p:nvSpPr>
        <p:spPr>
          <a:xfrm>
            <a:off x="1881592" y="1693257"/>
            <a:ext cx="884205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dEdx resolution for MIPs (70% of the electron dE/dx) from data by combining tracks to form a 1 m long track with realistic coverage 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~60%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coverage 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corrected for the e-MIP scale)</a:t>
            </a:r>
            <a:r>
              <a:rPr kumimoji="0" lang="en-NL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5E1262-F3F3-E987-95A9-6D5E92BB19DC}"/>
              </a:ext>
            </a:extLst>
          </p:cNvPr>
          <p:cNvSpPr txBox="1"/>
          <p:nvPr/>
        </p:nvSpPr>
        <p:spPr>
          <a:xfrm>
            <a:off x="3047048" y="1104175"/>
            <a:ext cx="60979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Performance of dEdx</a:t>
            </a:r>
            <a:endParaRPr lang="en-NL" sz="28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8296DA-BC0A-4FD3-3B66-0CD1BF79C70A}"/>
              </a:ext>
            </a:extLst>
          </p:cNvPr>
          <p:cNvSpPr txBox="1"/>
          <p:nvPr/>
        </p:nvSpPr>
        <p:spPr>
          <a:xfrm rot="17346532">
            <a:off x="-484877" y="3106617"/>
            <a:ext cx="24279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2423045874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490710" y="1311517"/>
            <a:ext cx="995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Performance of dEdx fit slope method for B=1T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869EE9-F045-0817-E730-5BEDB7EE1F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79753" y="794597"/>
            <a:ext cx="4037466" cy="62718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AAE81B-AB8C-885C-7786-D157961EEBBA}"/>
              </a:ext>
            </a:extLst>
          </p:cNvPr>
          <p:cNvSpPr txBox="1"/>
          <p:nvPr/>
        </p:nvSpPr>
        <p:spPr>
          <a:xfrm>
            <a:off x="588416" y="1988840"/>
            <a:ext cx="34193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MIP scale corrected resolution 4.2%</a:t>
            </a:r>
          </a:p>
          <a:p>
            <a:pPr algn="ctr"/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[e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lectron has 2.9%] </a:t>
            </a:r>
          </a:p>
          <a:p>
            <a:pPr algn="ctr"/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 t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rack 60% and coverage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C23A41-A875-3916-E8DC-D697C1992583}"/>
              </a:ext>
            </a:extLst>
          </p:cNvPr>
          <p:cNvSpPr txBox="1"/>
          <p:nvPr/>
        </p:nvSpPr>
        <p:spPr>
          <a:xfrm rot="19642964">
            <a:off x="5162121" y="3574134"/>
            <a:ext cx="20810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B04710-7D26-9BFF-3C3B-5AFDD0E986D5}"/>
              </a:ext>
            </a:extLst>
          </p:cNvPr>
          <p:cNvSpPr txBox="1"/>
          <p:nvPr/>
        </p:nvSpPr>
        <p:spPr>
          <a:xfrm>
            <a:off x="559132" y="3854078"/>
            <a:ext cx="4216966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ILD detector with </a:t>
            </a:r>
          </a:p>
          <a:p>
            <a:pPr algn="ctr"/>
            <a:r>
              <a:rPr lang="en-GB" sz="18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rInner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329  </a:t>
            </a:r>
            <a:r>
              <a:rPr lang="en-GB" sz="18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rOuter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1770 mm </a:t>
            </a:r>
          </a:p>
          <a:p>
            <a:pPr algn="ctr"/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MIP resolution = 3.6% at </a:t>
            </a:r>
            <a:r>
              <a:rPr lang="en-GB" sz="18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q=p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/2</a:t>
            </a:r>
          </a:p>
          <a:p>
            <a:pPr algn="ctr"/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electron resolution = 2.5%</a:t>
            </a:r>
            <a:endParaRPr lang="en-NL" sz="1800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054235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125122" y="1391850"/>
            <a:ext cx="9955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Measured efficiency at a high hit rates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883329-1F52-BA4C-229D-2347B571B407}"/>
              </a:ext>
            </a:extLst>
          </p:cNvPr>
          <p:cNvSpPr txBox="1"/>
          <p:nvPr/>
        </p:nvSpPr>
        <p:spPr>
          <a:xfrm>
            <a:off x="1901985" y="1970618"/>
            <a:ext cx="8813765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the test beam also data at high hit rates was taken and analysed to study the change of efficiency of the </a:t>
            </a:r>
            <a:r>
              <a:rPr lang="en-GB" sz="18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GridPix</a:t>
            </a:r>
            <a:endParaRPr lang="en-GB" sz="18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was done by comparing low and high rate runs</a:t>
            </a:r>
          </a:p>
          <a:p>
            <a:endParaRPr lang="en-GB" sz="18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is demonstrated that running at hit rates up 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1.2 kHz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per chip gives at most a reduction of 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0.6%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the relative efficiency. </a:t>
            </a:r>
          </a:p>
          <a:p>
            <a:endParaRPr lang="en-NL" sz="28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140C4A-CAC0-9443-AA4E-127E2C6CD8AE}"/>
              </a:ext>
            </a:extLst>
          </p:cNvPr>
          <p:cNvSpPr txBox="1"/>
          <p:nvPr/>
        </p:nvSpPr>
        <p:spPr>
          <a:xfrm>
            <a:off x="2135560" y="3918535"/>
            <a:ext cx="858019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L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Other topics for the NIM paper:</a:t>
            </a:r>
          </a:p>
          <a:p>
            <a:endParaRPr lang="en-NL" sz="20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Study and characterization of bursts i.e. large numbers of hits due to highly energizing particles (e.g. delta’s)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Extraction of the resolution as a function of the incident angle using circles (helixes)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68962A-84E2-90D7-F486-49AA25F1331F}"/>
              </a:ext>
            </a:extLst>
          </p:cNvPr>
          <p:cNvSpPr txBox="1"/>
          <p:nvPr/>
        </p:nvSpPr>
        <p:spPr>
          <a:xfrm rot="18798623">
            <a:off x="50592" y="1715353"/>
            <a:ext cx="25429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FFDA61-D2A0-E448-4ABD-43B5C78367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368" y="3822611"/>
            <a:ext cx="2366711" cy="162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758826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084073" y="548680"/>
            <a:ext cx="68788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</a:t>
            </a:r>
            <a:r>
              <a:rPr lang="nl-NL" sz="28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Conclusions</a:t>
            </a:r>
            <a:r>
              <a:rPr lang="nl-NL" sz="28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on module performance</a:t>
            </a:r>
            <a:endParaRPr lang="nl-NL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4C31ADA-D68C-A947-A970-43DB32125D80}"/>
                  </a:ext>
                </a:extLst>
              </p:cNvPr>
              <p:cNvSpPr/>
              <p:nvPr/>
            </p:nvSpPr>
            <p:spPr>
              <a:xfrm>
                <a:off x="1104900" y="1814736"/>
                <a:ext cx="10297144" cy="31984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lvl="0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r>
                  <a:rPr lang="en-US" sz="2000" kern="0" dirty="0">
                    <a:solidFill>
                      <a:srgbClr val="0066FF"/>
                    </a:solidFill>
                    <a:latin typeface="Verdana"/>
                    <a:cs typeface="Verdana"/>
                  </a:rPr>
                  <a:t>Preliminary results of the 8 Quad Module in the DESY test beam in June 2021 have been presented</a:t>
                </a:r>
              </a:p>
              <a:p>
                <a:pPr marL="342900" lvl="0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r>
                  <a:rPr lang="en-US" sz="2000" kern="0" dirty="0">
                    <a:solidFill>
                      <a:srgbClr val="0066FF"/>
                    </a:solidFill>
                    <a:latin typeface="Verdana"/>
                    <a:cs typeface="Verdana"/>
                  </a:rPr>
                  <a:t>One chip (nr 11) out of 32 was disconnected due to a short*</a:t>
                </a:r>
              </a:p>
              <a:p>
                <a:pPr marL="342900" lvl="0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r>
                  <a:rPr lang="en-NL" sz="2000" kern="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In run 6916 e.g. 964  tracks were selected with 1009 hits on track</a:t>
                </a:r>
              </a:p>
              <a:p>
                <a:pPr marL="342900" lvl="0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r>
                  <a:rPr lang="en-NL" sz="2000" kern="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The tracking precision: </a:t>
                </a:r>
                <a:r>
                  <a:rPr lang="en-GB" sz="2000" kern="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</a:t>
                </a:r>
                <a:r>
                  <a:rPr lang="en-NL" sz="2000" kern="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osition </a:t>
                </a:r>
                <a:r>
                  <a:rPr lang="en-NL" sz="2000" kern="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9 (xy) 13 </a:t>
                </a:r>
                <a:r>
                  <a:rPr lang="en-NL" sz="2000" kern="0" dirty="0"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2000" kern="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 (z) in </a:t>
                </a:r>
                <a:r>
                  <a:rPr lang="en-GB" sz="2000" kern="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</a:t>
                </a:r>
                <a:r>
                  <a:rPr lang="en-NL" sz="2000" kern="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ngle 0.19 (dx/dy) 0.25 (dzdy) mrad </a:t>
                </a:r>
                <a:r>
                  <a:rPr lang="en-NL" sz="2000" kern="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for a module or tracklength is 157.96 mm </a:t>
                </a:r>
              </a:p>
              <a:p>
                <a:pPr marL="342900" lvl="0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r>
                  <a:rPr lang="en-US" sz="2000" kern="0" dirty="0">
                    <a:solidFill>
                      <a:srgbClr val="0066FF"/>
                    </a:solidFill>
                    <a:latin typeface="Verdana"/>
                    <a:cs typeface="Verdana"/>
                  </a:rPr>
                  <a:t>The diffusion coefficients at B=0 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1800" baseline="-25000"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xy</m:t>
                    </m:r>
                  </m:oMath>
                </a14:m>
                <a:r>
                  <a:rPr lang="en-NL" sz="1800" dirty="0"/>
                  <a:t> </a:t>
                </a:r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= 287 </a:t>
                </a:r>
                <a:r>
                  <a:rPr lang="en-NL" sz="1800" dirty="0"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1800" baseline="-25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z</m:t>
                    </m:r>
                  </m:oMath>
                </a14:m>
                <a:r>
                  <a:rPr lang="en-NL" sz="1800" dirty="0">
                    <a:solidFill>
                      <a:srgbClr val="000000"/>
                    </a:solidFill>
                  </a:rPr>
                  <a:t> </a:t>
                </a:r>
                <a:r>
                  <a:rPr lang="en-NL" sz="1800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= 273 </a:t>
                </a:r>
                <a:r>
                  <a:rPr lang="en-NL" sz="1800" dirty="0">
                    <a:solidFill>
                      <a:srgbClr val="000000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  <m:r>
                      <a:rPr lang="en-US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 </m:t>
                    </m:r>
                  </m:oMath>
                </a14:m>
                <a:r>
                  <a:rPr lang="en-US" sz="1800" kern="0" dirty="0">
                    <a:solidFill>
                      <a:srgbClr val="FF0000"/>
                    </a:solidFill>
                    <a:latin typeface="Verdana"/>
                    <a:cs typeface="Verdana"/>
                  </a:rPr>
                  <a:t> </a:t>
                </a:r>
                <a:r>
                  <a:rPr lang="en-NL" sz="1800" dirty="0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</a:p>
              <a:p>
                <a:pPr marL="342900" lvl="0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r>
                  <a:rPr lang="en-US" sz="2000" kern="0" dirty="0">
                    <a:solidFill>
                      <a:srgbClr val="0066FF"/>
                    </a:solidFill>
                    <a:latin typeface="Verdana"/>
                    <a:cs typeface="Verdana"/>
                  </a:rPr>
                  <a:t>The diffusion coefficients at B=1 T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1800" baseline="-25000"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xy</m:t>
                    </m:r>
                  </m:oMath>
                </a14:m>
                <a:r>
                  <a:rPr lang="en-NL" sz="1800" dirty="0"/>
                  <a:t> </a:t>
                </a:r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= 120 </a:t>
                </a:r>
                <a:r>
                  <a:rPr lang="en-NL" sz="1800" dirty="0"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1800" baseline="-25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z</m:t>
                    </m:r>
                  </m:oMath>
                </a14:m>
                <a:r>
                  <a:rPr lang="en-NL" sz="1800" dirty="0">
                    <a:solidFill>
                      <a:srgbClr val="000000"/>
                    </a:solidFill>
                  </a:rPr>
                  <a:t> </a:t>
                </a:r>
                <a:r>
                  <a:rPr lang="en-NL" sz="1800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= 251 </a:t>
                </a:r>
                <a:r>
                  <a:rPr lang="en-NL" sz="1800" dirty="0">
                    <a:solidFill>
                      <a:srgbClr val="000000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  <m:r>
                      <a:rPr lang="en-US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 </m:t>
                    </m:r>
                  </m:oMath>
                </a14:m>
                <a:endParaRPr lang="en-US" sz="1800" kern="0" dirty="0">
                  <a:solidFill>
                    <a:srgbClr val="FF0000"/>
                  </a:solidFill>
                  <a:latin typeface="Verdana"/>
                  <a:cs typeface="Verdana"/>
                </a:endParaRPr>
              </a:p>
              <a:p>
                <a:pPr marL="800100" lvl="1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r>
                  <a:rPr lang="en-US" sz="1800" kern="0" dirty="0">
                    <a:solidFill>
                      <a:srgbClr val="0066FF"/>
                    </a:solidFill>
                    <a:latin typeface="Verdana"/>
                    <a:cs typeface="Verdana"/>
                  </a:rPr>
                  <a:t>In agreement with </a:t>
                </a:r>
                <a:r>
                  <a:rPr lang="en-US" sz="1800" kern="0" dirty="0" err="1">
                    <a:solidFill>
                      <a:srgbClr val="0066FF"/>
                    </a:solidFill>
                    <a:latin typeface="Verdana"/>
                    <a:cs typeface="Verdana"/>
                  </a:rPr>
                  <a:t>Magboltz</a:t>
                </a:r>
                <a:r>
                  <a:rPr lang="en-US" sz="1800" kern="0" dirty="0">
                    <a:solidFill>
                      <a:srgbClr val="0066FF"/>
                    </a:solidFill>
                    <a:latin typeface="Verdana"/>
                    <a:cs typeface="Verdana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1800" baseline="-25000"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xy</m:t>
                    </m:r>
                  </m:oMath>
                </a14:m>
                <a:r>
                  <a:rPr lang="en-NL" sz="1800" dirty="0"/>
                  <a:t> </a:t>
                </a:r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= 121 </a:t>
                </a:r>
                <a:r>
                  <a:rPr lang="en-NL" sz="1800" dirty="0"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4C31ADA-D68C-A947-A970-43DB32125D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900" y="1814736"/>
                <a:ext cx="10297144" cy="3198440"/>
              </a:xfrm>
              <a:prstGeom prst="rect">
                <a:avLst/>
              </a:prstGeom>
              <a:blipFill>
                <a:blip r:embed="rId8"/>
                <a:stretch>
                  <a:fillRect t="-1190" r="-1108" b="-198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E2700DBA-9072-2C46-87EF-B3DFC499877D}"/>
              </a:ext>
            </a:extLst>
          </p:cNvPr>
          <p:cNvSpPr/>
          <p:nvPr/>
        </p:nvSpPr>
        <p:spPr>
          <a:xfrm>
            <a:off x="2536413" y="5363924"/>
            <a:ext cx="7930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kern="0" dirty="0">
                <a:solidFill>
                  <a:srgbClr val="0066FF"/>
                </a:solidFill>
                <a:latin typeface="Verdana"/>
                <a:cs typeface="Verdana"/>
              </a:rPr>
              <a:t>*the chip was successfully repaired in 2023 Bonn see backup slide</a:t>
            </a:r>
            <a:endParaRPr lang="en-NL" sz="1800" dirty="0"/>
          </a:p>
        </p:txBody>
      </p:sp>
    </p:spTree>
    <p:extLst>
      <p:ext uri="{BB962C8B-B14F-4D97-AF65-F5344CB8AC3E}">
        <p14:creationId xmlns:p14="http://schemas.microsoft.com/office/powerpoint/2010/main" val="1124807133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311798" y="260648"/>
            <a:ext cx="5208042" cy="1080120"/>
          </a:xfrm>
        </p:spPr>
        <p:txBody>
          <a:bodyPr anchor="ctr"/>
          <a:lstStyle/>
          <a:p>
            <a:r>
              <a:rPr lang="en-GB" altLang="en-US" sz="4000" b="0" dirty="0">
                <a:latin typeface="Verdana"/>
                <a:cs typeface="Verdana"/>
              </a:rPr>
              <a:t> Pixel TPC</a:t>
            </a:r>
          </a:p>
        </p:txBody>
      </p:sp>
      <p:pic>
        <p:nvPicPr>
          <p:cNvPr id="14" name="Afbeelding 6">
            <a:extLst>
              <a:ext uri="{FF2B5EF4-FFF2-40B4-BE49-F238E27FC236}">
                <a16:creationId xmlns:a16="http://schemas.microsoft.com/office/drawing/2014/main" id="{7BF66A80-5CC3-41F5-949C-307378DC09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 amt="64000"/>
          </a:blip>
          <a:srcRect l="8327" r="4591" b="4133"/>
          <a:stretch/>
        </p:blipFill>
        <p:spPr>
          <a:xfrm>
            <a:off x="860260" y="1916832"/>
            <a:ext cx="4515660" cy="3405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 descr="ildlogoTransparan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7667" y="517231"/>
            <a:ext cx="982216" cy="6286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B4850ED-5631-DD47-9517-4E898FE579B9}"/>
              </a:ext>
            </a:extLst>
          </p:cNvPr>
          <p:cNvSpPr/>
          <p:nvPr/>
        </p:nvSpPr>
        <p:spPr>
          <a:xfrm>
            <a:off x="5807968" y="980728"/>
            <a:ext cx="612068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altLang="en-US" dirty="0">
              <a:latin typeface="Verdana"/>
              <a:cs typeface="Verdana"/>
            </a:endParaRPr>
          </a:p>
          <a:p>
            <a:pPr>
              <a:buFontTx/>
              <a:buBlip>
                <a:blip r:embed="rId5"/>
              </a:buBlip>
            </a:pPr>
            <a:r>
              <a:rPr lang="en-GB" altLang="en-US" sz="2000" dirty="0">
                <a:latin typeface="Verdana"/>
                <a:cs typeface="Verdana"/>
              </a:rPr>
              <a:t> Material budget is</a:t>
            </a:r>
          </a:p>
          <a:p>
            <a:pPr lvl="1">
              <a:buBlip>
                <a:blip r:embed="rId5"/>
              </a:buBlip>
            </a:pPr>
            <a:r>
              <a:rPr lang="en-GB" altLang="en-US" sz="2000" dirty="0">
                <a:latin typeface="Verdana"/>
                <a:cs typeface="Verdana"/>
              </a:rPr>
              <a:t> 0.01 X</a:t>
            </a:r>
            <a:r>
              <a:rPr lang="en-GB" altLang="en-US" sz="2000" baseline="-25000" dirty="0">
                <a:latin typeface="Verdana"/>
                <a:cs typeface="Verdana"/>
              </a:rPr>
              <a:t>0</a:t>
            </a:r>
            <a:r>
              <a:rPr lang="en-GB" altLang="en-US" sz="2000" dirty="0">
                <a:latin typeface="Verdana"/>
                <a:cs typeface="Verdana"/>
              </a:rPr>
              <a:t> TPC gas </a:t>
            </a:r>
          </a:p>
          <a:p>
            <a:pPr lvl="1">
              <a:buBlip>
                <a:blip r:embed="rId5"/>
              </a:buBlip>
            </a:pPr>
            <a:r>
              <a:rPr lang="en-GB" altLang="en-US" sz="2000" dirty="0">
                <a:latin typeface="Verdana"/>
                <a:cs typeface="Verdana"/>
              </a:rPr>
              <a:t> 0.01 X</a:t>
            </a:r>
            <a:r>
              <a:rPr lang="en-GB" altLang="en-US" sz="2000" baseline="-25000" dirty="0">
                <a:latin typeface="Verdana"/>
                <a:cs typeface="Verdana"/>
              </a:rPr>
              <a:t>0</a:t>
            </a:r>
            <a:r>
              <a:rPr lang="en-GB" altLang="en-US" sz="2000" dirty="0">
                <a:latin typeface="Verdana"/>
                <a:cs typeface="Verdana"/>
              </a:rPr>
              <a:t> inner cylinder</a:t>
            </a:r>
          </a:p>
          <a:p>
            <a:pPr lvl="1">
              <a:buBlip>
                <a:blip r:embed="rId5"/>
              </a:buBlip>
            </a:pPr>
            <a:r>
              <a:rPr lang="en-GB" altLang="en-US" sz="2000" dirty="0">
                <a:latin typeface="Verdana"/>
                <a:cs typeface="Verdana"/>
              </a:rPr>
              <a:t> 0.03 X</a:t>
            </a:r>
            <a:r>
              <a:rPr lang="en-GB" altLang="en-US" sz="2000" baseline="-25000" dirty="0">
                <a:latin typeface="Verdana"/>
                <a:cs typeface="Verdana"/>
              </a:rPr>
              <a:t>0</a:t>
            </a:r>
            <a:r>
              <a:rPr lang="en-GB" altLang="en-US" sz="2000" dirty="0">
                <a:latin typeface="Verdana"/>
                <a:cs typeface="Verdana"/>
              </a:rPr>
              <a:t> outer cylinder</a:t>
            </a:r>
          </a:p>
          <a:p>
            <a:pPr lvl="1">
              <a:buBlip>
                <a:blip r:embed="rId5"/>
              </a:buBlip>
            </a:pPr>
            <a:r>
              <a:rPr lang="en-GB" altLang="en-US" sz="2000" dirty="0">
                <a:latin typeface="Verdana"/>
                <a:cs typeface="Verdana"/>
              </a:rPr>
              <a:t> &lt; 0.25 X</a:t>
            </a:r>
            <a:r>
              <a:rPr lang="en-GB" altLang="en-US" sz="2000" baseline="-25000" dirty="0">
                <a:latin typeface="Verdana"/>
                <a:cs typeface="Verdana"/>
              </a:rPr>
              <a:t>0</a:t>
            </a:r>
            <a:r>
              <a:rPr lang="en-GB" altLang="en-US" sz="2000" dirty="0">
                <a:latin typeface="Verdana"/>
                <a:cs typeface="Verdana"/>
              </a:rPr>
              <a:t> endplates (</a:t>
            </a:r>
            <a:r>
              <a:rPr lang="en-GB" altLang="en-US" sz="2000" dirty="0" err="1">
                <a:latin typeface="Verdana"/>
                <a:cs typeface="Verdana"/>
              </a:rPr>
              <a:t>incl</a:t>
            </a:r>
            <a:r>
              <a:rPr lang="en-GB" altLang="en-US" sz="2000" dirty="0">
                <a:latin typeface="Verdana"/>
                <a:cs typeface="Verdana"/>
              </a:rPr>
              <a:t> readout)</a:t>
            </a:r>
          </a:p>
          <a:p>
            <a:pPr>
              <a:buBlip>
                <a:blip r:embed="rId5"/>
              </a:buBlip>
            </a:pPr>
            <a:r>
              <a:rPr lang="en-GB" altLang="en-US" dirty="0">
                <a:latin typeface="Verdana"/>
                <a:cs typeface="Verdana"/>
              </a:rPr>
              <a:t> </a:t>
            </a:r>
            <a:r>
              <a:rPr lang="en-GB" altLang="en-US" sz="2000" dirty="0">
                <a:latin typeface="Verdana"/>
                <a:cs typeface="Verdana"/>
              </a:rPr>
              <a:t>Note the very low budget in the barrel region. Material budget can be respected by different technologies like GEM, </a:t>
            </a:r>
            <a:r>
              <a:rPr lang="en-GB" altLang="en-US" sz="2000" dirty="0" err="1">
                <a:latin typeface="Verdana"/>
                <a:cs typeface="Verdana"/>
              </a:rPr>
              <a:t>MicroMegas</a:t>
            </a:r>
            <a:r>
              <a:rPr lang="en-GB" altLang="en-US" sz="2000" dirty="0">
                <a:latin typeface="Verdana"/>
                <a:cs typeface="Verdana"/>
              </a:rPr>
              <a:t> and Pixels</a:t>
            </a:r>
          </a:p>
          <a:p>
            <a:pPr>
              <a:buBlip>
                <a:blip r:embed="rId5"/>
              </a:buBlip>
            </a:pPr>
            <a:r>
              <a:rPr lang="en-GB" altLang="en-US" dirty="0">
                <a:latin typeface="Verdana"/>
                <a:cs typeface="Verdana"/>
              </a:rPr>
              <a:t> </a:t>
            </a:r>
            <a:r>
              <a:rPr lang="en-GB" altLang="en-US" sz="2000" dirty="0">
                <a:latin typeface="Verdana"/>
                <a:cs typeface="Verdana"/>
              </a:rPr>
              <a:t>TPC is sliced between silicon detectors VTX, SIT and SET </a:t>
            </a:r>
          </a:p>
          <a:p>
            <a:pPr>
              <a:buBlip>
                <a:blip r:embed="rId5"/>
              </a:buBlip>
            </a:pPr>
            <a:r>
              <a:rPr lang="en-GB" altLang="en-US" sz="2000" dirty="0">
                <a:latin typeface="Verdana"/>
                <a:cs typeface="Verdana"/>
              </a:rPr>
              <a:t> pixel readout is a serious option for the TPC readout plane @ ILC/FFC-</a:t>
            </a:r>
            <a:r>
              <a:rPr lang="en-GB" altLang="en-US" sz="2000" dirty="0" err="1">
                <a:latin typeface="Verdana"/>
                <a:cs typeface="Verdana"/>
              </a:rPr>
              <a:t>ee</a:t>
            </a:r>
            <a:r>
              <a:rPr lang="en-GB" altLang="en-US" sz="2000" dirty="0">
                <a:latin typeface="Verdana"/>
                <a:cs typeface="Verdana"/>
              </a:rPr>
              <a:t>/CLIC/CEPC colliders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CF29B83-D0B7-4442-97A6-C7672224B55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58"/>
          <a:stretch/>
        </p:blipFill>
        <p:spPr>
          <a:xfrm rot="5400000">
            <a:off x="3917133" y="5463852"/>
            <a:ext cx="1136219" cy="109896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87FCF6-3A0B-424B-88BB-79B67A88CFF6}"/>
              </a:ext>
            </a:extLst>
          </p:cNvPr>
          <p:cNvSpPr/>
          <p:nvPr/>
        </p:nvSpPr>
        <p:spPr>
          <a:xfrm>
            <a:off x="5688632" y="5929535"/>
            <a:ext cx="6528048" cy="307777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lvl="0"/>
            <a:r>
              <a:rPr lang="en-GB" sz="1400" dirty="0">
                <a:solidFill>
                  <a:srgbClr val="777777"/>
                </a:solidFill>
                <a:latin typeface="Roboto"/>
              </a:rPr>
              <a:t>https://</a:t>
            </a:r>
            <a:r>
              <a:rPr lang="en-GB" sz="1400" dirty="0" err="1">
                <a:solidFill>
                  <a:srgbClr val="777777"/>
                </a:solidFill>
                <a:latin typeface="Roboto"/>
              </a:rPr>
              <a:t>www.nikhef.nl</a:t>
            </a:r>
            <a:r>
              <a:rPr lang="en-GB" sz="1400" dirty="0">
                <a:solidFill>
                  <a:srgbClr val="777777"/>
                </a:solidFill>
                <a:latin typeface="Roboto"/>
              </a:rPr>
              <a:t>/pub/services/</a:t>
            </a:r>
            <a:r>
              <a:rPr lang="en-GB" sz="1400" dirty="0" err="1">
                <a:solidFill>
                  <a:srgbClr val="777777"/>
                </a:solidFill>
                <a:latin typeface="Roboto"/>
              </a:rPr>
              <a:t>biblio</a:t>
            </a:r>
            <a:r>
              <a:rPr lang="en-GB" sz="1400" dirty="0">
                <a:solidFill>
                  <a:srgbClr val="777777"/>
                </a:solidFill>
                <a:latin typeface="Roboto"/>
              </a:rPr>
              <a:t>/</a:t>
            </a:r>
            <a:r>
              <a:rPr lang="en-GB" sz="1400" dirty="0" err="1">
                <a:solidFill>
                  <a:srgbClr val="777777"/>
                </a:solidFill>
                <a:latin typeface="Roboto"/>
              </a:rPr>
              <a:t>theses_pdf</a:t>
            </a:r>
            <a:r>
              <a:rPr lang="en-GB" sz="1400" dirty="0">
                <a:solidFill>
                  <a:srgbClr val="777777"/>
                </a:solidFill>
                <a:latin typeface="Roboto"/>
              </a:rPr>
              <a:t>/</a:t>
            </a:r>
            <a:r>
              <a:rPr lang="en-GB" sz="1400" dirty="0" err="1">
                <a:solidFill>
                  <a:srgbClr val="777777"/>
                </a:solidFill>
                <a:latin typeface="Roboto"/>
              </a:rPr>
              <a:t>thesis_C_Ligtenberg.pdf</a:t>
            </a:r>
            <a:endParaRPr lang="en-NL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415320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084073" y="548680"/>
            <a:ext cx="67521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Conclusions</a:t>
            </a:r>
            <a:r>
              <a:rPr lang="nl-NL" sz="28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on module performance</a:t>
            </a:r>
            <a:endParaRPr lang="nl-NL" sz="2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C31ADA-D68C-A947-A970-43DB32125D80}"/>
              </a:ext>
            </a:extLst>
          </p:cNvPr>
          <p:cNvSpPr/>
          <p:nvPr/>
        </p:nvSpPr>
        <p:spPr>
          <a:xfrm>
            <a:off x="1104900" y="1549931"/>
            <a:ext cx="1029714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Results for the module showed that: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the HV of the guard wires was well tuned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B=0 T rms residuals in the module plane </a:t>
            </a:r>
            <a:r>
              <a:rPr lang="en-US" sz="2000" kern="0" dirty="0" err="1">
                <a:latin typeface="Verdana"/>
                <a:cs typeface="Verdana"/>
              </a:rPr>
              <a:t>xy</a:t>
            </a:r>
            <a:r>
              <a:rPr lang="en-US" sz="2000" kern="0" dirty="0">
                <a:latin typeface="Verdana"/>
                <a:cs typeface="Verdana"/>
              </a:rPr>
              <a:t> 13 </a:t>
            </a:r>
            <a:r>
              <a:rPr lang="en-US" sz="2000" kern="0" dirty="0">
                <a:latin typeface="Symbol" pitchFamily="2" charset="2"/>
                <a:cs typeface="Verdana"/>
              </a:rPr>
              <a:t>m</a:t>
            </a:r>
            <a:r>
              <a:rPr lang="en-US" sz="2000" kern="0" dirty="0">
                <a:latin typeface="Verdana"/>
                <a:cs typeface="Verdana"/>
              </a:rPr>
              <a:t>m </a:t>
            </a: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and </a:t>
            </a:r>
            <a:r>
              <a:rPr lang="en-US" sz="2000" kern="0" dirty="0">
                <a:latin typeface="Verdana"/>
                <a:cs typeface="Verdana"/>
              </a:rPr>
              <a:t>z 15 </a:t>
            </a:r>
            <a:r>
              <a:rPr lang="en-US" sz="2000" kern="0" dirty="0">
                <a:latin typeface="Symbol" pitchFamily="2" charset="2"/>
                <a:cs typeface="Verdana"/>
              </a:rPr>
              <a:t>m</a:t>
            </a:r>
            <a:r>
              <a:rPr lang="en-US" sz="2000" kern="0" dirty="0">
                <a:latin typeface="Verdana"/>
                <a:cs typeface="Verdana"/>
              </a:rPr>
              <a:t>m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The results are compatible with (very) high stats quad measurement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B= 1 T rms residuals in the plane </a:t>
            </a:r>
            <a:r>
              <a:rPr lang="en-US" sz="2000" kern="0" dirty="0" err="1">
                <a:latin typeface="Verdana"/>
                <a:cs typeface="Verdana"/>
              </a:rPr>
              <a:t>xy</a:t>
            </a:r>
            <a:r>
              <a:rPr lang="en-US" sz="2000" kern="0" dirty="0">
                <a:latin typeface="Verdana"/>
                <a:cs typeface="Verdana"/>
              </a:rPr>
              <a:t> 13 </a:t>
            </a:r>
            <a:r>
              <a:rPr lang="en-US" sz="2000" kern="0" dirty="0">
                <a:latin typeface="Symbol" pitchFamily="2" charset="2"/>
                <a:cs typeface="Verdana"/>
              </a:rPr>
              <a:t>m</a:t>
            </a:r>
            <a:r>
              <a:rPr lang="en-US" sz="2000" kern="0" dirty="0">
                <a:latin typeface="Verdana"/>
                <a:cs typeface="Verdana"/>
              </a:rPr>
              <a:t>m </a:t>
            </a: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and </a:t>
            </a:r>
            <a:r>
              <a:rPr lang="en-US" sz="2000" kern="0" dirty="0">
                <a:latin typeface="Verdana"/>
                <a:cs typeface="Verdana"/>
              </a:rPr>
              <a:t>z 20 </a:t>
            </a:r>
            <a:r>
              <a:rPr lang="en-US" sz="2000" kern="0" dirty="0">
                <a:latin typeface="Symbol" pitchFamily="2" charset="2"/>
                <a:cs typeface="Verdana"/>
              </a:rPr>
              <a:t>m</a:t>
            </a:r>
            <a:r>
              <a:rPr lang="en-US" sz="2000" kern="0" dirty="0">
                <a:latin typeface="Verdana"/>
                <a:cs typeface="Verdana"/>
              </a:rPr>
              <a:t>m; </a:t>
            </a:r>
          </a:p>
          <a:p>
            <a:pPr marL="342900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High tracking precision is demonstrated with small systematics  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deformations </a:t>
            </a:r>
            <a:r>
              <a:rPr lang="en-US" sz="2000" kern="0" dirty="0" err="1">
                <a:solidFill>
                  <a:srgbClr val="0066FF"/>
                </a:solidFill>
                <a:latin typeface="Verdana"/>
                <a:cs typeface="Verdana"/>
              </a:rPr>
              <a:t>xy</a:t>
            </a: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 stay below </a:t>
            </a:r>
            <a:r>
              <a:rPr lang="en-US" sz="2000" kern="0" dirty="0">
                <a:latin typeface="Verdana"/>
                <a:cs typeface="Verdana"/>
              </a:rPr>
              <a:t>13 </a:t>
            </a:r>
            <a:r>
              <a:rPr lang="en-US" sz="2000" kern="0" dirty="0">
                <a:latin typeface="Symbol" pitchFamily="2" charset="2"/>
                <a:cs typeface="Verdana"/>
              </a:rPr>
              <a:t>m</a:t>
            </a:r>
            <a:r>
              <a:rPr lang="en-US" sz="2000" kern="0" dirty="0">
                <a:latin typeface="Verdana"/>
                <a:cs typeface="Verdana"/>
              </a:rPr>
              <a:t>m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Particle identification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dEdx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based on the numbers of hits and their distance. 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 “Fit slope” method gives 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MIP resolution of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4.2%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 a 1 m track with realistic 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~60%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coverage of the readout plane in a 1 T B field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7"/>
              </a:buBlip>
            </a:pP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is much better than our single chip </a:t>
            </a:r>
            <a:r>
              <a:rPr lang="en-GB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dEdx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result at B=0 T.</a:t>
            </a:r>
            <a:endParaRPr lang="en-US" sz="2000" kern="0" dirty="0">
              <a:solidFill>
                <a:srgbClr val="0066FF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078404218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1524000" y="461963"/>
            <a:ext cx="9906000" cy="452437"/>
          </a:xfrm>
        </p:spPr>
        <p:txBody>
          <a:bodyPr/>
          <a:lstStyle/>
          <a:p>
            <a:pPr algn="l"/>
            <a:r>
              <a:rPr lang="en-US" sz="3600" b="0" dirty="0">
                <a:latin typeface="Verdana"/>
                <a:cs typeface="Verdana"/>
              </a:rPr>
              <a:t>Simulation of ILD TPC with pixel readout</a:t>
            </a:r>
            <a:endParaRPr lang="en-GB" altLang="en-US" sz="3600" b="0" dirty="0">
              <a:latin typeface="Verdana"/>
              <a:cs typeface="Verdan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3400" y="1219200"/>
            <a:ext cx="6096000" cy="382258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latin typeface="Verdana"/>
                <a:cs typeface="Verdana"/>
              </a:rPr>
              <a:t>To study the performance of a large </a:t>
            </a:r>
            <a:r>
              <a:rPr lang="en-US" sz="2000" dirty="0" err="1">
                <a:latin typeface="Verdana"/>
                <a:cs typeface="Verdana"/>
              </a:rPr>
              <a:t>pixelized</a:t>
            </a:r>
            <a:r>
              <a:rPr lang="en-US" sz="2000" dirty="0">
                <a:latin typeface="Verdana"/>
                <a:cs typeface="Verdana"/>
              </a:rPr>
              <a:t> TPC, the pixel readout was implemented in the full ILD DD4HEP (Geant4) simulation</a:t>
            </a:r>
          </a:p>
          <a:p>
            <a:pPr marL="34290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latin typeface="Verdana"/>
                <a:cs typeface="Verdana"/>
              </a:rPr>
              <a:t>Changed the existing TPC pad readout to a pixel readout</a:t>
            </a:r>
          </a:p>
          <a:p>
            <a:pPr marL="34290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latin typeface="Verdana"/>
                <a:cs typeface="Verdana"/>
              </a:rPr>
              <a:t>Adapted </a:t>
            </a:r>
            <a:r>
              <a:rPr lang="en-US" sz="2000" dirty="0" err="1">
                <a:latin typeface="Verdana"/>
                <a:cs typeface="Verdana"/>
              </a:rPr>
              <a:t>Kalman</a:t>
            </a:r>
            <a:r>
              <a:rPr lang="en-US" sz="2000" dirty="0">
                <a:latin typeface="Verdana"/>
                <a:cs typeface="Verdana"/>
              </a:rPr>
              <a:t> filter track reconstruction to pixels</a:t>
            </a:r>
          </a:p>
          <a:p>
            <a:pPr marL="342900" lvl="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endParaRPr lang="en-US" sz="2000" dirty="0">
              <a:latin typeface="Verdana"/>
              <a:cs typeface="Verdana"/>
            </a:endParaRPr>
          </a:p>
          <a:p>
            <a:pPr marL="342900" lvl="0" indent="-342900">
              <a:spcBef>
                <a:spcPct val="20000"/>
              </a:spcBef>
              <a:buClr>
                <a:srgbClr val="FF6600"/>
              </a:buClr>
              <a:buSzPct val="100000"/>
            </a:pPr>
            <a:endParaRPr lang="en-US" sz="2000" kern="0" dirty="0">
              <a:solidFill>
                <a:srgbClr val="000000"/>
              </a:solidFill>
              <a:latin typeface="Verdana"/>
              <a:cs typeface="Verdana"/>
            </a:endParaRPr>
          </a:p>
          <a:p>
            <a:pPr marL="342900" lvl="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endParaRPr lang="en-US" sz="2200" kern="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grpSp>
        <p:nvGrpSpPr>
          <p:cNvPr id="6" name="Groep 24">
            <a:extLst>
              <a:ext uri="{FF2B5EF4-FFF2-40B4-BE49-F238E27FC236}">
                <a16:creationId xmlns:a16="http://schemas.microsoft.com/office/drawing/2014/main" id="{3E408CF5-CD16-414B-B4F7-0B9EB97746A1}"/>
              </a:ext>
            </a:extLst>
          </p:cNvPr>
          <p:cNvGrpSpPr/>
          <p:nvPr/>
        </p:nvGrpSpPr>
        <p:grpSpPr>
          <a:xfrm>
            <a:off x="7924904" y="2457984"/>
            <a:ext cx="4024733" cy="4040674"/>
            <a:chOff x="5202442" y="3037086"/>
            <a:chExt cx="3437388" cy="3897716"/>
          </a:xfrm>
        </p:grpSpPr>
        <p:pic>
          <p:nvPicPr>
            <p:cNvPr id="7" name="Afbeelding 25">
              <a:extLst>
                <a:ext uri="{FF2B5EF4-FFF2-40B4-BE49-F238E27FC236}">
                  <a16:creationId xmlns:a16="http://schemas.microsoft.com/office/drawing/2014/main" id="{A8BB9E7B-E6B5-421F-BEE4-8CCB2F3EFD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lum/>
              <a:alphaModFix/>
            </a:blip>
            <a:srcRect l="45850" t="15358" r="9978" b="6475"/>
            <a:stretch/>
          </p:blipFill>
          <p:spPr>
            <a:xfrm>
              <a:off x="5202442" y="3037086"/>
              <a:ext cx="3437388" cy="31807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kstvak 26">
              <a:extLst>
                <a:ext uri="{FF2B5EF4-FFF2-40B4-BE49-F238E27FC236}">
                  <a16:creationId xmlns:a16="http://schemas.microsoft.com/office/drawing/2014/main" id="{19220523-8212-47D6-B84D-3EB5391A35A1}"/>
                </a:ext>
              </a:extLst>
            </p:cNvPr>
            <p:cNvSpPr txBox="1"/>
            <p:nvPr/>
          </p:nvSpPr>
          <p:spPr>
            <a:xfrm>
              <a:off x="5577126" y="6251961"/>
              <a:ext cx="2833180" cy="6828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2000" dirty="0">
                  <a:latin typeface="Verdana"/>
                  <a:cs typeface="Verdana"/>
                </a:rPr>
                <a:t>50 </a:t>
              </a:r>
              <a:r>
                <a:rPr lang="nl-NL" sz="2000" dirty="0" err="1">
                  <a:latin typeface="Verdana"/>
                  <a:cs typeface="Verdana"/>
                </a:rPr>
                <a:t>GeV</a:t>
              </a:r>
              <a:r>
                <a:rPr lang="nl-NL" sz="2000" dirty="0">
                  <a:latin typeface="Verdana"/>
                  <a:cs typeface="Verdana"/>
                </a:rPr>
                <a:t> muon track </a:t>
              </a:r>
              <a:r>
                <a:rPr lang="nl-NL" sz="2000" dirty="0" err="1">
                  <a:latin typeface="Verdana"/>
                  <a:cs typeface="Verdana"/>
                </a:rPr>
                <a:t>with</a:t>
              </a:r>
              <a:r>
                <a:rPr lang="nl-NL" sz="2000" dirty="0">
                  <a:latin typeface="Verdana"/>
                  <a:cs typeface="Verdana"/>
                </a:rPr>
                <a:t> </a:t>
              </a:r>
            </a:p>
            <a:p>
              <a:pPr algn="ctr"/>
              <a:r>
                <a:rPr lang="nl-NL" sz="2000" dirty="0">
                  <a:latin typeface="Verdana"/>
                  <a:cs typeface="Verdana"/>
                </a:rPr>
                <a:t>pixel </a:t>
              </a:r>
              <a:r>
                <a:rPr lang="nl-NL" sz="2000" dirty="0" err="1">
                  <a:latin typeface="Verdana"/>
                  <a:cs typeface="Verdana"/>
                </a:rPr>
                <a:t>readout</a:t>
              </a:r>
              <a:endParaRPr lang="en-GB" sz="2000" dirty="0">
                <a:latin typeface="Verdana"/>
                <a:cs typeface="Verdana"/>
              </a:endParaRPr>
            </a:p>
          </p:txBody>
        </p:sp>
        <p:pic>
          <p:nvPicPr>
            <p:cNvPr id="10" name="Afbeelding 27">
              <a:extLst>
                <a:ext uri="{FF2B5EF4-FFF2-40B4-BE49-F238E27FC236}">
                  <a16:creationId xmlns:a16="http://schemas.microsoft.com/office/drawing/2014/main" id="{AC6819F4-3A05-4382-856C-2AE74305B6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lum/>
              <a:alphaModFix/>
            </a:blip>
            <a:srcRect l="25896" t="18797" r="35241" b="25512"/>
            <a:stretch/>
          </p:blipFill>
          <p:spPr>
            <a:xfrm>
              <a:off x="5255456" y="4721324"/>
              <a:ext cx="1154784" cy="1191347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prstDash val="solid"/>
            </a:ln>
          </p:spPr>
        </p:pic>
        <p:cxnSp>
          <p:nvCxnSpPr>
            <p:cNvPr id="11" name="Rechte verbindingslijn 28">
              <a:extLst>
                <a:ext uri="{FF2B5EF4-FFF2-40B4-BE49-F238E27FC236}">
                  <a16:creationId xmlns:a16="http://schemas.microsoft.com/office/drawing/2014/main" id="{4752641D-94E1-4E51-BFA6-79687C059A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45894" y="4231481"/>
              <a:ext cx="1219200" cy="48577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hthoek 29">
              <a:extLst>
                <a:ext uri="{FF2B5EF4-FFF2-40B4-BE49-F238E27FC236}">
                  <a16:creationId xmlns:a16="http://schemas.microsoft.com/office/drawing/2014/main" id="{02C085DD-6515-404D-B9B7-22890ED8F29F}"/>
                </a:ext>
              </a:extLst>
            </p:cNvPr>
            <p:cNvSpPr/>
            <p:nvPr/>
          </p:nvSpPr>
          <p:spPr>
            <a:xfrm>
              <a:off x="6462688" y="4226079"/>
              <a:ext cx="100012" cy="13279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4" name="Rechte verbindingslijn 30">
              <a:extLst>
                <a:ext uri="{FF2B5EF4-FFF2-40B4-BE49-F238E27FC236}">
                  <a16:creationId xmlns:a16="http://schemas.microsoft.com/office/drawing/2014/main" id="{74FA51E8-48C8-49F6-AD4C-E797D2BE9C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17310" y="4333307"/>
              <a:ext cx="145390" cy="157936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ep 13">
            <a:extLst>
              <a:ext uri="{FF2B5EF4-FFF2-40B4-BE49-F238E27FC236}">
                <a16:creationId xmlns:a16="http://schemas.microsoft.com/office/drawing/2014/main" id="{A29F506C-4372-4ACC-A899-B280F4673A99}"/>
              </a:ext>
            </a:extLst>
          </p:cNvPr>
          <p:cNvGrpSpPr/>
          <p:nvPr/>
        </p:nvGrpSpPr>
        <p:grpSpPr>
          <a:xfrm>
            <a:off x="3810000" y="3962400"/>
            <a:ext cx="4011835" cy="1803449"/>
            <a:chOff x="7138695" y="3060888"/>
            <a:chExt cx="4011835" cy="1803449"/>
          </a:xfrm>
        </p:grpSpPr>
        <p:pic>
          <p:nvPicPr>
            <p:cNvPr id="17" name="Afbeelding 5">
              <a:extLst>
                <a:ext uri="{FF2B5EF4-FFF2-40B4-BE49-F238E27FC236}">
                  <a16:creationId xmlns:a16="http://schemas.microsoft.com/office/drawing/2014/main" id="{9E208370-7D81-4A48-8B34-EADD9FF400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978"/>
            <a:stretch/>
          </p:blipFill>
          <p:spPr>
            <a:xfrm>
              <a:off x="7138695" y="3060888"/>
              <a:ext cx="3926680" cy="1599361"/>
            </a:xfrm>
            <a:prstGeom prst="rect">
              <a:avLst/>
            </a:prstGeom>
          </p:spPr>
        </p:pic>
        <p:sp>
          <p:nvSpPr>
            <p:cNvPr id="18" name="Rechthoek 8">
              <a:extLst>
                <a:ext uri="{FF2B5EF4-FFF2-40B4-BE49-F238E27FC236}">
                  <a16:creationId xmlns:a16="http://schemas.microsoft.com/office/drawing/2014/main" id="{8F33CB74-9226-4E3E-AE52-2767AFA33921}"/>
                </a:ext>
              </a:extLst>
            </p:cNvPr>
            <p:cNvSpPr/>
            <p:nvPr/>
          </p:nvSpPr>
          <p:spPr>
            <a:xfrm rot="1142033">
              <a:off x="10053820" y="3250963"/>
              <a:ext cx="1096710" cy="16133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9" name="Afbeelding 6">
            <a:extLst>
              <a:ext uri="{FF2B5EF4-FFF2-40B4-BE49-F238E27FC236}">
                <a16:creationId xmlns:a16="http://schemas.microsoft.com/office/drawing/2014/main" id="{3EBF0D4A-322D-4D45-A833-AC61896CF0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0544"/>
          <a:stretch/>
        </p:blipFill>
        <p:spPr>
          <a:xfrm>
            <a:off x="152400" y="3826486"/>
            <a:ext cx="2976563" cy="1659914"/>
          </a:xfrm>
          <a:prstGeom prst="rect">
            <a:avLst/>
          </a:prstGeom>
        </p:spPr>
      </p:pic>
      <p:sp>
        <p:nvSpPr>
          <p:cNvPr id="20" name="Tekstvak 12">
            <a:extLst>
              <a:ext uri="{FF2B5EF4-FFF2-40B4-BE49-F238E27FC236}">
                <a16:creationId xmlns:a16="http://schemas.microsoft.com/office/drawing/2014/main" id="{0C7AAF03-D15E-4B2E-A88B-218902F5C626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610872" y="5490023"/>
            <a:ext cx="2095510" cy="646331"/>
          </a:xfrm>
          <a:prstGeom prst="rect">
            <a:avLst/>
          </a:prstGeom>
          <a:blipFill>
            <a:blip r:embed="rId5"/>
            <a:stretch>
              <a:fillRect l="-2326" t="-5660" r="-1744" b="-14151"/>
            </a:stretch>
          </a:blipFill>
        </p:spPr>
        <p:txBody>
          <a:bodyPr/>
          <a:lstStyle/>
          <a:p>
            <a:r>
              <a:rPr lang="en-GB">
                <a:noFill/>
              </a:rPr>
              <a:t> </a:t>
            </a:r>
          </a:p>
        </p:txBody>
      </p:sp>
      <p:sp>
        <p:nvSpPr>
          <p:cNvPr id="21" name="Tekstvak 11">
            <a:extLst>
              <a:ext uri="{FF2B5EF4-FFF2-40B4-BE49-F238E27FC236}">
                <a16:creationId xmlns:a16="http://schemas.microsoft.com/office/drawing/2014/main" id="{55FDCABD-356C-4CB3-91B6-33F314397B7D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35860" y="5564096"/>
            <a:ext cx="1808572" cy="646331"/>
          </a:xfrm>
          <a:prstGeom prst="rect">
            <a:avLst/>
          </a:prstGeom>
          <a:blipFill>
            <a:blip r:embed="rId6"/>
            <a:stretch>
              <a:fillRect l="-2694" t="-5660" r="-2020" b="-14151"/>
            </a:stretch>
          </a:blipFill>
        </p:spPr>
        <p:txBody>
          <a:bodyPr/>
          <a:lstStyle/>
          <a:p>
            <a:r>
              <a:rPr lang="en-GB">
                <a:noFill/>
              </a:rPr>
              <a:t> 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38400" y="38862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Verdana"/>
                <a:cs typeface="Verdana"/>
              </a:rPr>
              <a:t>pads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096000" y="3733800"/>
            <a:ext cx="9204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Verdana"/>
                <a:cs typeface="Verdana"/>
              </a:rPr>
              <a:t>pixels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9F43F8B-51C9-9B4E-9D0F-E69B3F37FED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58"/>
          <a:stretch/>
        </p:blipFill>
        <p:spPr>
          <a:xfrm rot="5400000">
            <a:off x="6689876" y="1111786"/>
            <a:ext cx="1006806" cy="97379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3758719-56DC-2040-8ACD-3CE307EFD9ED}"/>
              </a:ext>
            </a:extLst>
          </p:cNvPr>
          <p:cNvSpPr/>
          <p:nvPr/>
        </p:nvSpPr>
        <p:spPr>
          <a:xfrm>
            <a:off x="8054937" y="1196752"/>
            <a:ext cx="35764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dirty="0">
                <a:latin typeface="Verdana"/>
                <a:cs typeface="Verdana"/>
              </a:rPr>
              <a:t>details: PhD </a:t>
            </a:r>
            <a:r>
              <a:rPr lang="nl-NL" dirty="0">
                <a:latin typeface="Verdana"/>
                <a:cs typeface="Verdana"/>
                <a:hlinkClick r:id="rId8"/>
              </a:rPr>
              <a:t>thesis</a:t>
            </a:r>
            <a:r>
              <a:rPr lang="nl-NL" dirty="0">
                <a:latin typeface="Verdana"/>
                <a:cs typeface="Verdana"/>
              </a:rPr>
              <a:t> Kees </a:t>
            </a:r>
            <a:r>
              <a:rPr lang="nl-NL" dirty="0" err="1">
                <a:latin typeface="Verdana"/>
                <a:cs typeface="Verdana"/>
              </a:rPr>
              <a:t>Ligtenberg</a:t>
            </a:r>
            <a:endParaRPr lang="en-GB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9">
            <a:extLst>
              <a:ext uri="{FF2B5EF4-FFF2-40B4-BE49-F238E27FC236}">
                <a16:creationId xmlns:a16="http://schemas.microsoft.com/office/drawing/2014/main" id="{98ADD7E5-F6BD-4B8A-B514-A7EDCDAF1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077" y="2133600"/>
            <a:ext cx="5934072" cy="4268368"/>
          </a:xfrm>
          <a:prstGeom prst="rect">
            <a:avLst/>
          </a:prstGeom>
        </p:spPr>
      </p:pic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2133600" y="461963"/>
            <a:ext cx="9906000" cy="452437"/>
          </a:xfrm>
        </p:spPr>
        <p:txBody>
          <a:bodyPr/>
          <a:lstStyle/>
          <a:p>
            <a:pPr algn="l"/>
            <a:r>
              <a:rPr lang="en-US" sz="3600" b="0" dirty="0">
                <a:latin typeface="Verdana"/>
                <a:cs typeface="Verdana"/>
              </a:rPr>
              <a:t>Performance of a </a:t>
            </a:r>
            <a:r>
              <a:rPr lang="en-US" sz="3600" b="0" dirty="0" err="1">
                <a:latin typeface="Verdana"/>
                <a:cs typeface="Verdana"/>
              </a:rPr>
              <a:t>GridPix</a:t>
            </a:r>
            <a:r>
              <a:rPr lang="en-US" sz="3600" b="0" dirty="0">
                <a:latin typeface="Verdana"/>
                <a:cs typeface="Verdana"/>
              </a:rPr>
              <a:t> TPC at ILC</a:t>
            </a:r>
            <a:endParaRPr lang="en-GB" altLang="en-US" sz="3600" b="0" dirty="0">
              <a:latin typeface="Verdana"/>
              <a:cs typeface="Verdana"/>
            </a:endParaRPr>
          </a:p>
        </p:txBody>
      </p:sp>
      <p:pic>
        <p:nvPicPr>
          <p:cNvPr id="30" name="Afbeelding 6">
            <a:extLst>
              <a:ext uri="{FF2B5EF4-FFF2-40B4-BE49-F238E27FC236}">
                <a16:creationId xmlns:a16="http://schemas.microsoft.com/office/drawing/2014/main" id="{B9823C7C-C9BF-468A-BC8E-7200092AF6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674" y="2133600"/>
            <a:ext cx="4335026" cy="428290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33400" y="1206853"/>
            <a:ext cx="11353800" cy="2222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latin typeface="Verdana"/>
                <a:cs typeface="Verdana"/>
              </a:rPr>
              <a:t>From full simulation the momentum resolution can be determined </a:t>
            </a:r>
          </a:p>
          <a:p>
            <a:pPr marL="34290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latin typeface="Verdana"/>
                <a:cs typeface="Verdana"/>
              </a:rPr>
              <a:t>Momentum resolution is about 15% better for the pixels with realistic coverage (with the quads arranged in modules coverage 59%) and deltas. </a:t>
            </a:r>
          </a:p>
          <a:p>
            <a:pPr marL="342900" lvl="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endParaRPr lang="en-US" sz="2000" dirty="0">
              <a:latin typeface="Verdana"/>
              <a:cs typeface="Verdana"/>
            </a:endParaRPr>
          </a:p>
          <a:p>
            <a:pPr marL="342900" lvl="0" indent="-342900">
              <a:spcBef>
                <a:spcPct val="20000"/>
              </a:spcBef>
              <a:buClr>
                <a:srgbClr val="FF6600"/>
              </a:buClr>
              <a:buSzPct val="100000"/>
            </a:pPr>
            <a:endParaRPr lang="en-US" sz="2000" kern="0" dirty="0">
              <a:solidFill>
                <a:srgbClr val="000000"/>
              </a:solidFill>
              <a:latin typeface="Verdana"/>
              <a:cs typeface="Verdana"/>
            </a:endParaRPr>
          </a:p>
          <a:p>
            <a:pPr marL="342900" lvl="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endParaRPr lang="en-US" sz="2200" kern="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2133600" y="461963"/>
            <a:ext cx="9906000" cy="452437"/>
          </a:xfrm>
        </p:spPr>
        <p:txBody>
          <a:bodyPr/>
          <a:lstStyle/>
          <a:p>
            <a:pPr algn="l"/>
            <a:r>
              <a:rPr lang="en-US" sz="3600" b="0" dirty="0">
                <a:latin typeface="Verdana"/>
                <a:cs typeface="Verdana"/>
              </a:rPr>
              <a:t> </a:t>
            </a:r>
            <a:r>
              <a:rPr lang="en-US" sz="3600" b="0" dirty="0" err="1">
                <a:latin typeface="Verdana"/>
                <a:cs typeface="Verdana"/>
              </a:rPr>
              <a:t>GridPix</a:t>
            </a:r>
            <a:r>
              <a:rPr lang="en-US" sz="3600" b="0" dirty="0">
                <a:latin typeface="Verdana"/>
                <a:cs typeface="Verdana"/>
              </a:rPr>
              <a:t> TPC: Track fitting at the edge</a:t>
            </a:r>
            <a:endParaRPr lang="en-GB" altLang="en-US" sz="3600" b="0" dirty="0">
              <a:latin typeface="Verdana"/>
              <a:cs typeface="Verdan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3400" y="1386871"/>
            <a:ext cx="11353800" cy="4869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latin typeface="Verdana"/>
                <a:cs typeface="Verdana"/>
              </a:rPr>
              <a:t>In case of the a realistic geometry with detector edges, </a:t>
            </a:r>
            <a:r>
              <a:rPr lang="en-US" sz="2000" dirty="0" err="1">
                <a:latin typeface="Verdana"/>
                <a:cs typeface="Verdana"/>
              </a:rPr>
              <a:t>Kees</a:t>
            </a:r>
            <a:r>
              <a:rPr lang="en-US" sz="2000" dirty="0">
                <a:latin typeface="Verdana"/>
                <a:cs typeface="Verdana"/>
              </a:rPr>
              <a:t> </a:t>
            </a:r>
            <a:r>
              <a:rPr lang="en-US" sz="2000" dirty="0" err="1">
                <a:latin typeface="Verdana"/>
                <a:cs typeface="Verdana"/>
              </a:rPr>
              <a:t>Ligtenberg</a:t>
            </a:r>
            <a:r>
              <a:rPr lang="en-US" sz="2000" dirty="0">
                <a:latin typeface="Verdana"/>
                <a:cs typeface="Verdana"/>
              </a:rPr>
              <a:t> observed a worsened momentum resolution and momentum biases. This was traced down to be caused by biases in the residuals at the edge of the detector   </a:t>
            </a:r>
          </a:p>
          <a:p>
            <a:pPr marL="34290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66FF"/>
                </a:solidFill>
                <a:latin typeface="Verdana"/>
                <a:cs typeface="Verdana"/>
              </a:rPr>
              <a:t>The conclusion was that the track fit should be updated to take into account the biases in the residuals at the detector edge(s)</a:t>
            </a:r>
          </a:p>
          <a:p>
            <a:pPr marL="34290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latin typeface="Verdana"/>
                <a:cs typeface="Verdana"/>
              </a:rPr>
              <a:t>Recently, a master student (computational physics) at the </a:t>
            </a:r>
            <a:r>
              <a:rPr lang="en-US" sz="2000" dirty="0" err="1">
                <a:latin typeface="Verdana"/>
                <a:cs typeface="Verdana"/>
              </a:rPr>
              <a:t>UvA</a:t>
            </a:r>
            <a:r>
              <a:rPr lang="en-US" sz="2000" dirty="0">
                <a:latin typeface="Verdana"/>
                <a:cs typeface="Verdana"/>
              </a:rPr>
              <a:t>, Peter </a:t>
            </a:r>
            <a:r>
              <a:rPr lang="en-US" sz="2000" dirty="0" err="1">
                <a:latin typeface="Verdana"/>
                <a:cs typeface="Verdana"/>
              </a:rPr>
              <a:t>Voerman</a:t>
            </a:r>
            <a:r>
              <a:rPr lang="en-US" sz="2000" dirty="0">
                <a:latin typeface="Verdana"/>
                <a:cs typeface="Verdana"/>
              </a:rPr>
              <a:t>, has written a track fit that corrects the biases in one pass: “Track fitting at the edge”. </a:t>
            </a:r>
          </a:p>
          <a:p>
            <a:pPr marL="34290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latin typeface="Verdana"/>
                <a:cs typeface="Verdana"/>
              </a:rPr>
              <a:t>The technique can also be applied to fit hits from other gaseous or non-gaseous detectors: 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latin typeface="Verdana"/>
                <a:cs typeface="Verdana"/>
              </a:rPr>
              <a:t> a </a:t>
            </a:r>
            <a:r>
              <a:rPr lang="en-US" sz="2000" dirty="0" err="1">
                <a:latin typeface="Verdana"/>
                <a:cs typeface="Verdana"/>
              </a:rPr>
              <a:t>centre</a:t>
            </a:r>
            <a:r>
              <a:rPr lang="en-US" sz="2000" dirty="0">
                <a:latin typeface="Verdana"/>
                <a:cs typeface="Verdana"/>
              </a:rPr>
              <a:t> of gravity technique is used (with measured charges over multiple strips near the edge)  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latin typeface="Verdana"/>
                <a:cs typeface="Verdana"/>
              </a:rPr>
              <a:t> in case of silicon detector hits near the boundaries of the sensitive volume</a:t>
            </a:r>
          </a:p>
          <a:p>
            <a:pPr marL="342900" lvl="0" indent="-342900">
              <a:spcBef>
                <a:spcPct val="20000"/>
              </a:spcBef>
              <a:buClr>
                <a:srgbClr val="FF6600"/>
              </a:buClr>
              <a:buSzPct val="100000"/>
            </a:pPr>
            <a:endParaRPr lang="en-US" sz="2000" kern="0" dirty="0">
              <a:solidFill>
                <a:srgbClr val="000000"/>
              </a:solidFill>
              <a:latin typeface="Verdana"/>
              <a:cs typeface="Verdana"/>
            </a:endParaRPr>
          </a:p>
          <a:p>
            <a:pPr marL="342900" lvl="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endParaRPr lang="en-US" sz="2200" kern="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2684461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2A6131-5760-4854-9184-A8DBAE0EE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66" y="260648"/>
            <a:ext cx="10363200" cy="720080"/>
          </a:xfrm>
        </p:spPr>
        <p:txBody>
          <a:bodyPr/>
          <a:lstStyle/>
          <a:p>
            <a:r>
              <a:rPr lang="en-US" sz="3600" b="0" dirty="0">
                <a:latin typeface="Verdana"/>
                <a:cs typeface="Verdana"/>
              </a:rPr>
              <a:t>Summary of the Pixel TPC performance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C6D65CE5-28D5-4BA6-93F2-E2172EAB075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4800" y="1052736"/>
                <a:ext cx="11407824" cy="5018112"/>
              </a:xfrm>
            </p:spPr>
            <p:txBody>
              <a:bodyPr/>
              <a:lstStyle/>
              <a:p>
                <a:r>
                  <a:rPr lang="en-US" sz="2000" dirty="0">
                    <a:solidFill>
                      <a:srgbClr val="0066FF"/>
                    </a:solidFill>
                    <a:latin typeface="Verdana"/>
                    <a:cs typeface="Verdana"/>
                  </a:rPr>
                  <a:t>A single chip </a:t>
                </a:r>
                <a:r>
                  <a:rPr lang="en-US" sz="2000" dirty="0" err="1">
                    <a:solidFill>
                      <a:srgbClr val="0066FF"/>
                    </a:solidFill>
                    <a:latin typeface="Verdana"/>
                    <a:cs typeface="Verdana"/>
                  </a:rPr>
                  <a:t>GridPix</a:t>
                </a:r>
                <a:r>
                  <a:rPr lang="en-US" sz="2000" dirty="0">
                    <a:solidFill>
                      <a:srgbClr val="0066FF"/>
                    </a:solidFill>
                    <a:latin typeface="Verdana"/>
                    <a:cs typeface="Verdana"/>
                  </a:rPr>
                  <a:t> detector was reliably operated in a test beam in 2017</a:t>
                </a:r>
              </a:p>
              <a:p>
                <a:pPr lvl="1"/>
                <a:r>
                  <a:rPr lang="en-US" sz="1800" dirty="0">
                    <a:latin typeface="Verdana"/>
                    <a:cs typeface="Verdana"/>
                  </a:rPr>
                  <a:t>Single electron detection =&gt; the resolution is primarily limited by diffusion</a:t>
                </a:r>
              </a:p>
              <a:p>
                <a:pPr lvl="1"/>
                <a:r>
                  <a:rPr lang="en-US" sz="1800" dirty="0">
                    <a:latin typeface="Verdana"/>
                    <a:cs typeface="Verdana"/>
                  </a:rPr>
                  <a:t>Systematic uncertainties are low: &lt; 10 µm in the pixel </a:t>
                </a:r>
                <a:r>
                  <a:rPr lang="en-US" sz="1800" dirty="0" err="1">
                    <a:latin typeface="Verdana"/>
                    <a:cs typeface="Verdana"/>
                  </a:rPr>
                  <a:t>xy</a:t>
                </a:r>
                <a:r>
                  <a:rPr lang="en-US" sz="1800" dirty="0">
                    <a:latin typeface="Verdana"/>
                    <a:cs typeface="Verdana"/>
                  </a:rPr>
                  <a:t> plane</a:t>
                </a:r>
              </a:p>
              <a:p>
                <a:pPr marL="342900" lvl="1" indent="-342900">
                  <a:buClr>
                    <a:schemeClr val="accent1"/>
                  </a:buClr>
                </a:pPr>
                <a:r>
                  <a:rPr lang="en-US" sz="2000" dirty="0">
                    <a:solidFill>
                      <a:srgbClr val="0066FF"/>
                    </a:solidFill>
                    <a:latin typeface="Verdana"/>
                    <a:cs typeface="Verdana"/>
                  </a:rPr>
                  <a:t>A Quad detector was designed and the results from the 2018 test beam shown</a:t>
                </a:r>
              </a:p>
              <a:p>
                <a:pPr marL="742950" lvl="2" indent="-342900">
                  <a:buClr>
                    <a:schemeClr val="accent1"/>
                  </a:buClr>
                </a:pPr>
                <a:r>
                  <a:rPr lang="en-US" sz="1800" dirty="0">
                    <a:latin typeface="Verdana"/>
                    <a:cs typeface="Verdana"/>
                  </a:rPr>
                  <a:t>After correcting the edge: deformations in the transverse plane shown to be &lt; 15 µm</a:t>
                </a:r>
              </a:p>
              <a:p>
                <a:r>
                  <a:rPr lang="en-US" sz="2000" dirty="0">
                    <a:solidFill>
                      <a:srgbClr val="0066FF"/>
                    </a:solidFill>
                    <a:latin typeface="Verdana"/>
                    <a:cs typeface="Verdana"/>
                  </a:rPr>
                  <a:t>An 8-Quad module has been designed with guard wires</a:t>
                </a:r>
              </a:p>
              <a:p>
                <a:r>
                  <a:rPr lang="en-US" sz="2000" dirty="0">
                    <a:solidFill>
                      <a:srgbClr val="0066FF"/>
                    </a:solidFill>
                    <a:latin typeface="Verdana"/>
                    <a:cs typeface="Verdana"/>
                  </a:rPr>
                  <a:t>Preliminary test beam results are excellent</a:t>
                </a:r>
              </a:p>
              <a:p>
                <a:pPr lvl="1"/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High </a:t>
                </a:r>
                <a:r>
                  <a:rPr lang="en-NL" sz="1800" kern="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tracking resolution 9 (xy) 13 </a:t>
                </a:r>
                <a:r>
                  <a:rPr lang="en-NL" sz="1800" kern="0" dirty="0"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kern="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 (z) for a tracklength is 157.96 mm (B=0 T)</a:t>
                </a:r>
                <a:endParaRPr lang="en-US" sz="1800" dirty="0">
                  <a:latin typeface="Verdana"/>
                  <a:cs typeface="Verdana"/>
                </a:endParaRPr>
              </a:p>
              <a:p>
                <a:pPr lvl="1"/>
                <a:r>
                  <a:rPr lang="en-US" sz="1800" kern="0" dirty="0">
                    <a:latin typeface="Verdana"/>
                    <a:cs typeface="Verdana"/>
                  </a:rPr>
                  <a:t>High precision at B=1 T: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1800" baseline="-25000"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xy</m:t>
                    </m:r>
                  </m:oMath>
                </a14:m>
                <a:r>
                  <a:rPr lang="en-NL" sz="1800" dirty="0"/>
                  <a:t> </a:t>
                </a:r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= 120 </a:t>
                </a:r>
                <a:r>
                  <a:rPr lang="en-NL" sz="1800" dirty="0"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US" sz="1800" dirty="0">
                    <a:latin typeface="Verdana"/>
                    <a:cs typeface="Verdana"/>
                  </a:rPr>
                  <a:t>  and deformations </a:t>
                </a:r>
                <a:r>
                  <a:rPr lang="en-US" dirty="0">
                    <a:latin typeface="Verdana"/>
                    <a:cs typeface="Verdana"/>
                  </a:rPr>
                  <a:t>in </a:t>
                </a:r>
                <a:r>
                  <a:rPr lang="en-US" dirty="0" err="1">
                    <a:latin typeface="Verdana"/>
                    <a:cs typeface="Verdana"/>
                  </a:rPr>
                  <a:t>xy</a:t>
                </a:r>
                <a:r>
                  <a:rPr lang="en-US" dirty="0">
                    <a:latin typeface="Verdana"/>
                    <a:cs typeface="Verdana"/>
                  </a:rPr>
                  <a:t>  &lt; 15 µm</a:t>
                </a:r>
              </a:p>
              <a:p>
                <a:pPr lvl="1"/>
                <a:r>
                  <a:rPr lang="en-US" sz="1800" dirty="0" err="1">
                    <a:latin typeface="Verdana"/>
                    <a:cs typeface="Verdana"/>
                  </a:rPr>
                  <a:t>dE</a:t>
                </a:r>
                <a:r>
                  <a:rPr lang="en-US" sz="1800" dirty="0">
                    <a:latin typeface="Verdana"/>
                    <a:cs typeface="Verdana"/>
                  </a:rPr>
                  <a:t>/dx resolution for a MIP of 1 m track length with 60% coverage is 4.2% (at 1 Tesla)</a:t>
                </a:r>
                <a:endParaRPr lang="en-US" sz="2000" dirty="0">
                  <a:latin typeface="Verdana"/>
                  <a:cs typeface="Verdana"/>
                </a:endParaRPr>
              </a:p>
              <a:p>
                <a:r>
                  <a:rPr lang="en-US" sz="2000" dirty="0">
                    <a:solidFill>
                      <a:srgbClr val="0066FF"/>
                    </a:solidFill>
                    <a:latin typeface="Verdana"/>
                    <a:cs typeface="Verdana"/>
                  </a:rPr>
                  <a:t>A test beam @ </a:t>
                </a:r>
                <a:r>
                  <a:rPr lang="en-US" sz="2000" dirty="0" err="1">
                    <a:solidFill>
                      <a:srgbClr val="0066FF"/>
                    </a:solidFill>
                    <a:latin typeface="Verdana"/>
                    <a:cs typeface="Verdana"/>
                  </a:rPr>
                  <a:t>FermiLab</a:t>
                </a:r>
                <a:r>
                  <a:rPr lang="en-US" sz="2000" dirty="0">
                    <a:solidFill>
                      <a:srgbClr val="0066FF"/>
                    </a:solidFill>
                    <a:latin typeface="Verdana"/>
                    <a:cs typeface="Verdana"/>
                  </a:rPr>
                  <a:t> with a quad in a TPC is planned (2024, US Grant EIC)</a:t>
                </a:r>
              </a:p>
              <a:p>
                <a:pPr marL="0" indent="0">
                  <a:buNone/>
                </a:pPr>
                <a:r>
                  <a:rPr lang="en-US" sz="2000" dirty="0">
                    <a:solidFill>
                      <a:srgbClr val="0066FF"/>
                    </a:solidFill>
                    <a:latin typeface="Verdana"/>
                    <a:cs typeface="Verdana"/>
                  </a:rPr>
                  <a:t>      </a:t>
                </a:r>
                <a:r>
                  <a:rPr lang="en-US" sz="1600" dirty="0">
                    <a:solidFill>
                      <a:srgbClr val="0066FF"/>
                    </a:solidFill>
                    <a:latin typeface="Verdana"/>
                    <a:cs typeface="Verdana"/>
                  </a:rPr>
                  <a:t>also an EIC R&amp;D program for CO2 cooling is funded (2023) (Yale, Stony Brook, Purdue, Bonn, </a:t>
                </a:r>
                <a:r>
                  <a:rPr lang="en-US" sz="1600" dirty="0" err="1">
                    <a:solidFill>
                      <a:srgbClr val="0066FF"/>
                    </a:solidFill>
                    <a:latin typeface="Verdana"/>
                    <a:cs typeface="Verdana"/>
                  </a:rPr>
                  <a:t>Nikhef</a:t>
                </a:r>
                <a:r>
                  <a:rPr lang="en-US" sz="1600" dirty="0">
                    <a:solidFill>
                      <a:srgbClr val="0066FF"/>
                    </a:solidFill>
                    <a:latin typeface="Verdana"/>
                    <a:cs typeface="Verdana"/>
                  </a:rPr>
                  <a:t>)</a:t>
                </a:r>
              </a:p>
              <a:p>
                <a:r>
                  <a:rPr lang="en-US" sz="2000" dirty="0">
                    <a:solidFill>
                      <a:srgbClr val="0066FF"/>
                    </a:solidFill>
                    <a:latin typeface="Verdana"/>
                    <a:cs typeface="Verdana"/>
                  </a:rPr>
                  <a:t>A pixel TPC has become a realistic viable option for experiments</a:t>
                </a:r>
              </a:p>
              <a:p>
                <a:pPr lvl="1"/>
                <a:r>
                  <a:rPr lang="en-US" sz="1600" dirty="0">
                    <a:latin typeface="Verdana"/>
                    <a:cs typeface="Verdana"/>
                  </a:rPr>
                  <a:t>High precision tracking </a:t>
                </a:r>
                <a:r>
                  <a:rPr lang="en-US" dirty="0">
                    <a:latin typeface="Verdana"/>
                    <a:cs typeface="Verdana"/>
                  </a:rPr>
                  <a:t>like ILD@ILC</a:t>
                </a:r>
                <a:r>
                  <a:rPr lang="en-US" sz="1600" dirty="0">
                    <a:latin typeface="Verdana"/>
                    <a:cs typeface="Verdana"/>
                  </a:rPr>
                  <a:t> in the transverse and longitudinal planes, </a:t>
                </a:r>
                <a:r>
                  <a:rPr lang="en-US" sz="1600" dirty="0" err="1">
                    <a:latin typeface="Verdana"/>
                    <a:cs typeface="Verdana"/>
                  </a:rPr>
                  <a:t>dE</a:t>
                </a:r>
                <a:r>
                  <a:rPr lang="en-US" sz="1600" dirty="0">
                    <a:latin typeface="Verdana"/>
                    <a:cs typeface="Verdana"/>
                  </a:rPr>
                  <a:t>/dx by electron and cluster counting, excellent two track resolution, digital readout that </a:t>
                </a:r>
                <a:r>
                  <a:rPr lang="en-US" dirty="0">
                    <a:latin typeface="Verdana"/>
                    <a:cs typeface="Verdana"/>
                  </a:rPr>
                  <a:t>can deal with high rates</a:t>
                </a:r>
              </a:p>
            </p:txBody>
          </p:sp>
        </mc:Choice>
        <mc:Fallback xmlns="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C6D65CE5-28D5-4BA6-93F2-E2172EAB07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1052736"/>
                <a:ext cx="11407824" cy="5018112"/>
              </a:xfrm>
              <a:blipFill>
                <a:blip r:embed="rId2"/>
                <a:stretch>
                  <a:fillRect t="-758" r="-111" b="-328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011906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8CC231-EC49-46BA-B8D3-09F05285A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67" y="188640"/>
            <a:ext cx="10363200" cy="800100"/>
          </a:xfrm>
        </p:spPr>
        <p:txBody>
          <a:bodyPr/>
          <a:lstStyle/>
          <a:p>
            <a:r>
              <a:rPr lang="nl-NL" sz="36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Pixel TPC at CEPC or FCC-</a:t>
            </a:r>
            <a:r>
              <a:rPr lang="nl-NL" sz="3600" b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</a:t>
            </a:r>
            <a:endParaRPr lang="en-GB" sz="36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39822A7A-1EC3-441B-8C12-ABFF22A4945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196622"/>
                <a:ext cx="10800645" cy="5184706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GB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The most difficult situation for a TPC is running at the Z. </a:t>
                </a:r>
              </a:p>
              <a:p>
                <a:pPr marL="0" indent="0">
                  <a:buNone/>
                </a:pPr>
                <a:r>
                  <a:rPr lang="en-GB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At the Z pole with </a:t>
                </a:r>
                <a:r>
                  <a:rPr lang="nl-NL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L = 200 10</a:t>
                </a:r>
                <a:r>
                  <a:rPr lang="nl-NL" sz="2000" baseline="30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34</a:t>
                </a:r>
                <a:r>
                  <a:rPr lang="nl-NL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cm</a:t>
                </a:r>
                <a:r>
                  <a:rPr lang="nl-NL" sz="2000" baseline="30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-2</a:t>
                </a:r>
                <a:r>
                  <a:rPr lang="nl-NL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s</a:t>
                </a:r>
                <a:r>
                  <a:rPr lang="nl-NL" sz="2000" baseline="30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-1</a:t>
                </a:r>
                <a:r>
                  <a:rPr lang="nl-NL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 </a:t>
                </a:r>
                <a:r>
                  <a:rPr lang="nl-NL" sz="20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Z</a:t>
                </a:r>
                <a:r>
                  <a:rPr lang="nl-NL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20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bosons</a:t>
                </a:r>
                <a:r>
                  <a:rPr lang="nl-NL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20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will</a:t>
                </a:r>
                <a:r>
                  <a:rPr lang="nl-NL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20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be</a:t>
                </a:r>
                <a:r>
                  <a:rPr lang="nl-NL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20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produced</a:t>
                </a:r>
                <a:r>
                  <a:rPr lang="nl-NL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at </a:t>
                </a:r>
                <a14:m>
                  <m:oMath xmlns:m="http://schemas.openxmlformats.org/officeDocument/2006/math">
                    <m:r>
                      <a:rPr lang="nl-NL" sz="2000" b="0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nl-NL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60 kHz</a:t>
                </a:r>
              </a:p>
              <a:p>
                <a:pPr marL="0" indent="0">
                  <a:buNone/>
                </a:pPr>
                <a:endParaRPr lang="nl-NL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endParaRPr lang="nl-NL" sz="2000" dirty="0">
                  <a:solidFill>
                    <a:srgbClr val="0066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endParaRPr lang="nl-NL" sz="2000" dirty="0">
                  <a:solidFill>
                    <a:srgbClr val="0066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endParaRPr lang="nl-NL" sz="2000" dirty="0">
                  <a:solidFill>
                    <a:srgbClr val="0066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endParaRPr lang="nl-NL" sz="2000" dirty="0">
                  <a:solidFill>
                    <a:srgbClr val="0066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0" indent="0">
                  <a:buNone/>
                </a:pPr>
                <a:endParaRPr lang="nl-NL" sz="2000" dirty="0">
                  <a:solidFill>
                    <a:srgbClr val="0066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r>
                  <a:rPr lang="nl-NL" sz="20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Can</a:t>
                </a:r>
                <a:r>
                  <a:rPr lang="nl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a pixel TPC </a:t>
                </a:r>
                <a:r>
                  <a:rPr lang="nl-NL" sz="20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reconstruct</a:t>
                </a:r>
                <a:r>
                  <a:rPr lang="nl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20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the</a:t>
                </a:r>
                <a:r>
                  <a:rPr lang="nl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events?</a:t>
                </a:r>
                <a:endParaRPr lang="en-GB" sz="2000" dirty="0">
                  <a:solidFill>
                    <a:srgbClr val="0066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The TPC total drift time is about </a:t>
                </a:r>
                <a:r>
                  <a:rPr lang="en-US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30 </a:t>
                </a:r>
                <a:r>
                  <a:rPr lang="en-US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μs</a:t>
                </a:r>
                <a:endParaRPr lang="en-US" sz="18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lvl="1"/>
                <a:r>
                  <a:rPr lang="en-US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This means that there is on average 2 event / TPC readout cycle</a:t>
                </a:r>
              </a:p>
              <a:p>
                <a:pPr lvl="1"/>
                <a:r>
                  <a:rPr lang="nl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YES: The excellent time </a:t>
                </a:r>
                <a:r>
                  <a:rPr lang="nl-NL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resolution</a:t>
                </a:r>
                <a:r>
                  <a:rPr lang="nl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: time stamping of tracks &lt; 1.2 ns </a:t>
                </a:r>
                <a:r>
                  <a:rPr lang="nl-NL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allows</a:t>
                </a:r>
                <a:r>
                  <a:rPr lang="nl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to</a:t>
                </a:r>
                <a:r>
                  <a:rPr lang="nl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resolve</a:t>
                </a:r>
                <a:r>
                  <a:rPr lang="nl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and</a:t>
                </a:r>
                <a:r>
                  <a:rPr lang="nl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reconstruct</a:t>
                </a:r>
                <a:r>
                  <a:rPr lang="nl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the</a:t>
                </a:r>
                <a:r>
                  <a:rPr lang="nl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events</a:t>
                </a:r>
                <a:endParaRPr lang="en-GB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r>
                  <a:rPr lang="en-GB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Can the current readout deal with the rate?</a:t>
                </a: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Link speed of Timepix3 (in Quad) is 80 Mbps: 2.6 </a:t>
                </a:r>
                <a:r>
                  <a:rPr lang="en-GB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MHits</a:t>
                </a:r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/s per 1.41 × 1.41 cm</a:t>
                </a:r>
                <a:r>
                  <a:rPr lang="en-GB" sz="1800" baseline="30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</a:t>
                </a: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YES: This is largely sufficient to deal with high luminosity Z running</a:t>
                </a: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NB: Data size is not a show stopper as e.g. </a:t>
                </a:r>
                <a:r>
                  <a:rPr lang="en-GB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LHCb</a:t>
                </a:r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experiment shows using the </a:t>
                </a:r>
                <a:r>
                  <a:rPr lang="en-GB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VeloPix</a:t>
                </a:r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chip </a:t>
                </a:r>
              </a:p>
              <a:p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39822A7A-1EC3-441B-8C12-ABFF22A4945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196622"/>
                <a:ext cx="10800645" cy="5184706"/>
              </a:xfrm>
              <a:blipFill>
                <a:blip r:embed="rId2"/>
                <a:stretch>
                  <a:fillRect l="-470" t="-978" r="-1058" b="-122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3A0E9E-8C1A-470F-B709-7C23131E6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8625" y="6597419"/>
            <a:ext cx="274320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26/10/2020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F214B82-A4FE-404C-8B1B-22CB8F49B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1825" y="6597419"/>
            <a:ext cx="584835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Pixel TPC R&amp;D (Peter Kluit)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76C8F5-4D7C-1845-AB26-BC4CCE0724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852" y="1988840"/>
            <a:ext cx="3466852" cy="1648731"/>
          </a:xfrm>
          <a:prstGeom prst="rect">
            <a:avLst/>
          </a:prstGeom>
        </p:spPr>
      </p:pic>
      <p:grpSp>
        <p:nvGrpSpPr>
          <p:cNvPr id="12" name="Groep 8">
            <a:extLst>
              <a:ext uri="{FF2B5EF4-FFF2-40B4-BE49-F238E27FC236}">
                <a16:creationId xmlns:a16="http://schemas.microsoft.com/office/drawing/2014/main" id="{50D56FB8-D3E1-144E-906C-4CAD19ED7E1E}"/>
              </a:ext>
            </a:extLst>
          </p:cNvPr>
          <p:cNvGrpSpPr/>
          <p:nvPr/>
        </p:nvGrpSpPr>
        <p:grpSpPr>
          <a:xfrm>
            <a:off x="1631504" y="1916832"/>
            <a:ext cx="4824537" cy="1584176"/>
            <a:chOff x="7149455" y="4681579"/>
            <a:chExt cx="4876923" cy="1764303"/>
          </a:xfrm>
        </p:grpSpPr>
        <p:pic>
          <p:nvPicPr>
            <p:cNvPr id="13" name="Afbeelding 6">
              <a:extLst>
                <a:ext uri="{FF2B5EF4-FFF2-40B4-BE49-F238E27FC236}">
                  <a16:creationId xmlns:a16="http://schemas.microsoft.com/office/drawing/2014/main" id="{4B2B1183-034B-D044-B833-090BE69290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17" b="25276"/>
            <a:stretch/>
          </p:blipFill>
          <p:spPr>
            <a:xfrm>
              <a:off x="7149455" y="4681579"/>
              <a:ext cx="4669132" cy="1764303"/>
            </a:xfrm>
            <a:prstGeom prst="rect">
              <a:avLst/>
            </a:prstGeom>
          </p:spPr>
        </p:pic>
        <p:sp>
          <p:nvSpPr>
            <p:cNvPr id="14" name="Tekstvak 7">
              <a:extLst>
                <a:ext uri="{FF2B5EF4-FFF2-40B4-BE49-F238E27FC236}">
                  <a16:creationId xmlns:a16="http://schemas.microsoft.com/office/drawing/2014/main" id="{370EADA3-3EF4-CD41-9D12-A9689F0DDA22}"/>
                </a:ext>
              </a:extLst>
            </p:cNvPr>
            <p:cNvSpPr txBox="1"/>
            <p:nvPr/>
          </p:nvSpPr>
          <p:spPr>
            <a:xfrm>
              <a:off x="11075925" y="6168883"/>
              <a:ext cx="9504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200" dirty="0"/>
                <a:t>Picture IHEP</a:t>
              </a:r>
              <a:endParaRPr lang="en-GB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180792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8CC231-EC49-46BA-B8D3-09F05285A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67" y="188640"/>
            <a:ext cx="10363200" cy="800100"/>
          </a:xfrm>
        </p:spPr>
        <p:txBody>
          <a:bodyPr/>
          <a:lstStyle/>
          <a:p>
            <a:r>
              <a:rPr lang="nl-NL" sz="36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Pixel TPC at CEPC or FCC-</a:t>
            </a:r>
            <a:r>
              <a:rPr lang="nl-NL" sz="3600" b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</a:t>
            </a:r>
            <a:endParaRPr lang="en-GB" sz="36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39822A7A-1EC3-441B-8C12-ABFF22A4945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980728"/>
                <a:ext cx="10800645" cy="498034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nl-NL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</a:p>
              <a:p>
                <a:r>
                  <a:rPr lang="en-GB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What is the current power consumption?</a:t>
                </a: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No power pulsing possible at these colliders (at ILC power pulsing was possible) </a:t>
                </a: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Current power consumption TPX3 chip </a:t>
                </a:r>
                <a14:m>
                  <m:oMath xmlns:m="http://schemas.openxmlformats.org/officeDocument/2006/math"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2W/chip per 1.41 × 1.41 cm</a:t>
                </a:r>
                <a:r>
                  <a:rPr lang="en-GB" sz="1800" baseline="30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</a:t>
                </a:r>
                <a:endParaRPr lang="en-GB" sz="18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So: good cooling is important but in my opinion no show stopper</a:t>
                </a: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For Silicon detectors lower consumption for the chips and cooling is an important point that needs R&amp;D (e.g. microchannel cooling). </a:t>
                </a: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To save power the TPX3/4 chips can be run in </a:t>
                </a:r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  <a:hlinkClick r:id="rId2"/>
                  </a:rPr>
                  <a:t>LowPowerMode</a:t>
                </a:r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: </a:t>
                </a:r>
                <a:r>
                  <a:rPr lang="en-GB" sz="1800" dirty="0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reduction factor 10.</a:t>
                </a:r>
              </a:p>
              <a:p>
                <a:r>
                  <a:rPr lang="en-GB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Can one limit the track distortions?</a:t>
                </a: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There are two important sources of track distortions: </a:t>
                </a:r>
              </a:p>
              <a:p>
                <a:pPr lvl="2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the distortions of the TPC drift field due to the primary ions </a:t>
                </a:r>
              </a:p>
              <a:p>
                <a:pPr lvl="2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the distortions of the TPC drift field due to the ion back flow (IBF)</a:t>
                </a: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At the ILC gating is possible; for CEPC or FCC-</a:t>
                </a:r>
                <a:r>
                  <a:rPr lang="en-GB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ee</a:t>
                </a:r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this is more involved, for a Pixel TPC a double grid is the best solution (see next slide) </a:t>
                </a:r>
              </a:p>
            </p:txBody>
          </p:sp>
        </mc:Choice>
        <mc:Fallback xmlns="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39822A7A-1EC3-441B-8C12-ABFF22A4945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980728"/>
                <a:ext cx="10800645" cy="4980341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3A0E9E-8C1A-470F-B709-7C23131E6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8625" y="6597419"/>
            <a:ext cx="274320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26/10/2020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F214B82-A4FE-404C-8B1B-22CB8F49B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1825" y="6597419"/>
            <a:ext cx="584835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Pixel TPC R&amp;D (Peter Kluit)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30827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8CC231-EC49-46BA-B8D3-09F05285A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67" y="188640"/>
            <a:ext cx="10363200" cy="800100"/>
          </a:xfrm>
        </p:spPr>
        <p:txBody>
          <a:bodyPr/>
          <a:lstStyle/>
          <a:p>
            <a:r>
              <a:rPr lang="nl-NL" sz="36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Pixel TPC at CEPC or FCC-</a:t>
            </a:r>
            <a:r>
              <a:rPr lang="nl-NL" sz="3600" b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</a:t>
            </a:r>
            <a:endParaRPr lang="en-GB" sz="36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822A7A-1EC3-441B-8C12-ABFF22A49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731014"/>
            <a:ext cx="10586393" cy="572232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nl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it possible to reduce the IBF for a pixel TPC?</a:t>
            </a:r>
          </a:p>
          <a:p>
            <a:pPr lvl="1"/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IDEA: by making chip with a double grid structure (see next slide) </a:t>
            </a:r>
          </a:p>
          <a:p>
            <a:pPr lvl="1"/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idea was already realized as a TWINGRID </a:t>
            </a:r>
            <a:r>
              <a:rPr lang="en-GB" sz="17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NIMA 610 (2009) 644-648 </a:t>
            </a:r>
          </a:p>
          <a:p>
            <a:pPr lvl="1"/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GEMs for the ALICE TPC this was also the way – several GEMs on top of each other to reduce IBF </a:t>
            </a:r>
          </a:p>
          <a:p>
            <a:pPr lvl="1"/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the Pixel the IBF can be easily modelled and w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ith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hole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size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25 </a:t>
            </a:r>
            <a:r>
              <a:rPr lang="en-US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μm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 IBF of  3 10</a:t>
            </a:r>
            <a:r>
              <a:rPr lang="en-US" sz="18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-4 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achieved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value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IBF*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Gain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(2000)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would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0.6. </a:t>
            </a:r>
          </a:p>
          <a:p>
            <a:pPr lvl="1"/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YES: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IBF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reduced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0.6 but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needs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R&amp;D</a:t>
            </a:r>
          </a:p>
          <a:p>
            <a:pPr lvl="1"/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new detector lab in Bonn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possible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make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study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device</a:t>
            </a:r>
          </a:p>
          <a:p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would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size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TPC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distortions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  <a:p>
            <a:pPr lvl="1"/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Tera-Z studies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by Daniel Jeans and 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Keisuke Fuji 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show that for FCC-</a:t>
            </a:r>
            <a:r>
              <a:rPr lang="en-GB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or CEPC this means: distortions from Z decays up to &lt; O(100) </a:t>
            </a:r>
            <a:r>
              <a:rPr lang="en-NL" sz="18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</a:p>
          <a:p>
            <a:pPr lvl="1"/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Beam strahlung gives (now) a factor 200 more background. Detector optimization and shielding is important for TPC and Silicon detectors to reduce pair background.</a:t>
            </a:r>
          </a:p>
          <a:p>
            <a:pPr lvl="1"/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was argued that in an 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ILD like detector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the distortions can be mapped out using the VTX-SIT/SET detectors.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3A0E9E-8C1A-470F-B709-7C23131E6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8625" y="6597419"/>
            <a:ext cx="274320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26/10/2020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F214B82-A4FE-404C-8B1B-22CB8F49B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1825" y="6597419"/>
            <a:ext cx="584835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Pixel TPC R&amp;D (Peter Kluit)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30857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8CC231-EC49-46BA-B8D3-09F05285A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67" y="116632"/>
            <a:ext cx="10363200" cy="800100"/>
          </a:xfrm>
        </p:spPr>
        <p:txBody>
          <a:bodyPr/>
          <a:lstStyle/>
          <a:p>
            <a:r>
              <a:rPr lang="nl-NL" sz="3200" b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Reducing</a:t>
            </a:r>
            <a:r>
              <a:rPr lang="nl-NL" sz="32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3200" b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32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Ion back flow in a Pixel TPC</a:t>
            </a:r>
            <a:endParaRPr lang="en-GB" sz="32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822A7A-1EC3-441B-8C12-ABFF22A49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3248" y="1185617"/>
            <a:ext cx="9934707" cy="4979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Ion back flow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reduced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adding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second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grid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device.</a:t>
            </a:r>
          </a:p>
          <a:p>
            <a:pPr marL="0" indent="0">
              <a:buNone/>
            </a:pP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is important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that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holes of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grids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are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aligned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 The Ion back flow is a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function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geometry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electric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fields.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Detailed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simulations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validated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data - have been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presented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LCTPC WP #326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 </a:t>
            </a:r>
          </a:p>
          <a:p>
            <a:pPr marL="0" indent="0">
              <a:buNone/>
            </a:pP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hole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size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25 </a:t>
            </a:r>
            <a:r>
              <a:rPr lang="en-US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μm</a:t>
            </a:r>
            <a:r>
              <a:rPr lang="en-US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 IBF </a:t>
            </a:r>
            <a:r>
              <a:rPr lang="en-US" sz="200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3 </a:t>
            </a:r>
            <a:r>
              <a:rPr lang="en-US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lang="en-US" sz="2000" baseline="30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-4 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achieved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value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IBF*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Gain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(2000)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would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0.6.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3A0E9E-8C1A-470F-B709-7C23131E6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8625" y="6597419"/>
            <a:ext cx="274320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26/10/2020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F214B82-A4FE-404C-8B1B-22CB8F49B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1825" y="6597419"/>
            <a:ext cx="584835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Pixel TPC R&amp;D (Peter Kluit)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3B02B1-81E7-A545-9CFB-3B847B2EC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83013"/>
            <a:ext cx="5164667" cy="2189370"/>
          </a:xfrm>
          <a:prstGeom prst="rect">
            <a:avLst/>
          </a:prstGeom>
        </p:spPr>
      </p:pic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CBEBA02B-93F0-9B4C-B46B-02322BB99C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8523627"/>
              </p:ext>
            </p:extLst>
          </p:nvPr>
        </p:nvGraphicFramePr>
        <p:xfrm>
          <a:off x="5303912" y="3448144"/>
          <a:ext cx="6840760" cy="235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0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01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01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01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4318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baseline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Ion backflow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b="0" baseline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/>
                      <a:r>
                        <a:rPr lang="en-US" sz="1800" b="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Hole 30 </a:t>
                      </a: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μm</a:t>
                      </a:r>
                      <a:endParaRPr lang="en-US" sz="1600" b="0" baseline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Hole 25 </a:t>
                      </a: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μm</a:t>
                      </a:r>
                      <a:endParaRPr lang="en-US" sz="1800" b="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/>
                      <a:endParaRPr lang="en-US" sz="1600" b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Hole 20 </a:t>
                      </a: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μm</a:t>
                      </a:r>
                      <a:endParaRPr lang="en-US" sz="1800" b="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74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Top grid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174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GridPix</a:t>
                      </a:r>
                      <a:endParaRPr lang="en-US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174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</a:t>
                      </a:r>
                      <a:r>
                        <a:rPr lang="en-US" sz="160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10</a:t>
                      </a:r>
                      <a:r>
                        <a:rPr lang="en-US" sz="1600" baseline="30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3 10</a:t>
                      </a:r>
                      <a:r>
                        <a:rPr lang="en-US" sz="1600" baseline="30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</a:t>
                      </a:r>
                      <a:r>
                        <a:rPr lang="en-US" sz="160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10</a:t>
                      </a:r>
                      <a:r>
                        <a:rPr lang="en-US" sz="1600" baseline="30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15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transparancy</a:t>
                      </a:r>
                      <a:endParaRPr lang="en-US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100%</a:t>
                      </a:r>
                    </a:p>
                    <a:p>
                      <a:pPr algn="ctr"/>
                      <a:endParaRPr lang="en-US" sz="1600" baseline="300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99.4%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aseline="300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91.7%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aseline="300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82232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2A6131-5760-4854-9184-A8DBAE0EE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66" y="188640"/>
            <a:ext cx="10363200" cy="720080"/>
          </a:xfrm>
        </p:spPr>
        <p:txBody>
          <a:bodyPr/>
          <a:lstStyle/>
          <a:p>
            <a:r>
              <a:rPr lang="en-US" sz="3200" b="0" dirty="0">
                <a:latin typeface="Verdana"/>
                <a:cs typeface="Verdana"/>
              </a:rPr>
              <a:t>Conclusions</a:t>
            </a:r>
            <a:r>
              <a:rPr lang="nl-NL" sz="32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Pixel TPC at a </a:t>
            </a:r>
            <a:r>
              <a:rPr lang="nl-NL" sz="3200" b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circular</a:t>
            </a:r>
            <a:r>
              <a:rPr lang="nl-NL" sz="32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collider</a:t>
            </a:r>
            <a:endParaRPr lang="en-US" sz="3200" b="0" dirty="0">
              <a:latin typeface="Verdana"/>
              <a:cs typeface="Verdana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6D65CE5-28D5-4BA6-93F2-E2172EAB0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1147192"/>
            <a:ext cx="11407824" cy="5018112"/>
          </a:xfrm>
        </p:spPr>
        <p:txBody>
          <a:bodyPr/>
          <a:lstStyle/>
          <a:p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YES: a pixel TPC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reconstruct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events in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readout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cycle</a:t>
            </a:r>
            <a:endParaRPr lang="en-GB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dirty="0">
                <a:solidFill>
                  <a:srgbClr val="0066FF"/>
                </a:solidFill>
                <a:latin typeface="Verdana"/>
                <a:ea typeface="Verdana" panose="020B0604030504040204" pitchFamily="34" charset="0"/>
                <a:cs typeface="Verdana"/>
              </a:rPr>
              <a:t>YES: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the current </a:t>
            </a: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readout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the Timepix3 chip can deal with the rate</a:t>
            </a: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current </a:t>
            </a: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power consumption 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1W/cm</a:t>
            </a:r>
            <a:r>
              <a:rPr lang="en-GB" sz="2000" baseline="30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 running the TPX chips in low power mode this can be reduced by a factor of </a:t>
            </a: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Still good </a:t>
            </a: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cooling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 important no show stopper; but needs extensive R&amp;D. </a:t>
            </a: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Track distortions in the TPC drift volume are a concern at high </a:t>
            </a:r>
            <a:r>
              <a:rPr lang="en-GB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lumi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Z running:</a:t>
            </a:r>
          </a:p>
          <a:p>
            <a:pPr lvl="1"/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Track distortions from Z decays in TPC are O(100) </a:t>
            </a:r>
            <a:r>
              <a:rPr lang="en-GB" sz="18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endParaRPr lang="en-GB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is possible to reduce the IBF for a pixel TPC by making a device with a </a:t>
            </a:r>
            <a:r>
              <a:rPr lang="en-GB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double grid</a:t>
            </a:r>
          </a:p>
          <a:p>
            <a:pPr lvl="1"/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double grid needs dedicated R&amp;D that can be performed in the new lab in Bonn </a:t>
            </a: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Z physics program at FCC-</a:t>
            </a:r>
            <a:r>
              <a:rPr lang="en-GB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or CEPC with an ILD-like detector with a Pixel TPC (with double grid structures) sliced between two silicon trackers (VTX-SIT and SET) can be fully exploited. The reduction of </a:t>
            </a:r>
            <a:r>
              <a:rPr lang="en-GB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beamstrahlung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needs more study.</a:t>
            </a:r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pixel TPC can perfectly run at WW, ZH or </a:t>
            </a:r>
            <a:r>
              <a:rPr lang="en-GB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tt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energies where track distortions are several orders of magnitude smaller </a:t>
            </a:r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610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76200" y="-76200"/>
            <a:ext cx="7315200" cy="914400"/>
          </a:xfrm>
        </p:spPr>
        <p:txBody>
          <a:bodyPr/>
          <a:lstStyle/>
          <a:p>
            <a:r>
              <a:rPr lang="en-GB" altLang="en-US" sz="3600" b="0" dirty="0">
                <a:latin typeface="Verdana"/>
                <a:cs typeface="Verdana"/>
              </a:rPr>
              <a:t> </a:t>
            </a:r>
            <a:r>
              <a:rPr lang="en-GB" altLang="en-US" sz="3600" b="0" dirty="0" err="1">
                <a:latin typeface="Verdana"/>
                <a:cs typeface="Verdana"/>
              </a:rPr>
              <a:t>GridPix</a:t>
            </a:r>
            <a:r>
              <a:rPr lang="en-GB" altLang="en-US" sz="3600" b="0" dirty="0">
                <a:latin typeface="Verdana"/>
                <a:cs typeface="Verdana"/>
              </a:rPr>
              <a:t> technology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949180" y="990600"/>
            <a:ext cx="7280420" cy="2313782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Pixel chip with integrated Grid (</a:t>
            </a:r>
            <a:r>
              <a:rPr lang="en-GB" altLang="en-US" sz="2000" dirty="0" err="1">
                <a:latin typeface="Verdana"/>
                <a:cs typeface="Verdana"/>
              </a:rPr>
              <a:t>Micromegas</a:t>
            </a:r>
            <a:r>
              <a:rPr lang="en-GB" altLang="en-US" sz="2000" dirty="0">
                <a:latin typeface="Verdana"/>
                <a:cs typeface="Verdana"/>
              </a:rPr>
              <a:t>-like)</a:t>
            </a:r>
          </a:p>
          <a:p>
            <a:pPr>
              <a:buBlip>
                <a:blip r:embed="rId2"/>
              </a:buBlip>
            </a:pPr>
            <a:r>
              <a:rPr lang="en-GB" altLang="en-US" sz="2000" dirty="0" err="1">
                <a:latin typeface="Verdana"/>
                <a:cs typeface="Verdana"/>
              </a:rPr>
              <a:t>InGrid</a:t>
            </a:r>
            <a:r>
              <a:rPr lang="en-GB" altLang="en-US" sz="2000" dirty="0">
                <a:latin typeface="Verdana"/>
                <a:cs typeface="Verdana"/>
              </a:rPr>
              <a:t> post-processed @ IZM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Grid set at negative voltage (300 – 600 V) to provide gas amplification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Very small pixel size (55 µm)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detecting individual electrons</a:t>
            </a:r>
          </a:p>
          <a:p>
            <a:pPr>
              <a:buFontTx/>
              <a:buBlip>
                <a:blip r:embed="rId2"/>
              </a:buBlip>
            </a:pPr>
            <a:endParaRPr lang="en-GB" altLang="en-US" b="1" dirty="0"/>
          </a:p>
        </p:txBody>
      </p:sp>
      <p:pic>
        <p:nvPicPr>
          <p:cNvPr id="5124" name="Picture 2" descr="C:\Data\GOSSIP\pictures, drawings\Marco Nov08 3D pub\GoatPrinciple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16633"/>
            <a:ext cx="3542281" cy="3400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>
            <a:off x="10416480" y="2819400"/>
            <a:ext cx="900014" cy="37867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5" name="TextBox 4"/>
          <p:cNvSpPr txBox="1"/>
          <p:nvPr/>
        </p:nvSpPr>
        <p:spPr>
          <a:xfrm rot="1346167">
            <a:off x="10238582" y="3116782"/>
            <a:ext cx="10087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Verdana"/>
                <a:cs typeface="Verdana"/>
              </a:rPr>
              <a:t>55 µ</a:t>
            </a:r>
            <a:r>
              <a:rPr lang="en-US" sz="1800" dirty="0" err="1">
                <a:solidFill>
                  <a:srgbClr val="FF0000"/>
                </a:solidFill>
                <a:latin typeface="Verdana"/>
                <a:cs typeface="Verdana"/>
              </a:rPr>
              <a:t>m</a:t>
            </a:r>
            <a:endParaRPr lang="en-US" sz="18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2" t="26901" r="16402" b="23750"/>
          <a:stretch>
            <a:fillRect/>
          </a:stretch>
        </p:blipFill>
        <p:spPr bwMode="auto">
          <a:xfrm>
            <a:off x="5539642" y="3542571"/>
            <a:ext cx="2918558" cy="2858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8458200" y="3714183"/>
            <a:ext cx="3434903" cy="2534217"/>
            <a:chOff x="6852097" y="3212976"/>
            <a:chExt cx="4784587" cy="358844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2097" y="3212976"/>
              <a:ext cx="4784587" cy="3588441"/>
            </a:xfrm>
            <a:prstGeom prst="rect">
              <a:avLst/>
            </a:prstGeom>
          </p:spPr>
        </p:pic>
        <p:cxnSp>
          <p:nvCxnSpPr>
            <p:cNvPr id="13" name="Straight Arrow Connector 12"/>
            <p:cNvCxnSpPr/>
            <p:nvPr/>
          </p:nvCxnSpPr>
          <p:spPr bwMode="auto">
            <a:xfrm>
              <a:off x="8184232" y="5079204"/>
              <a:ext cx="0" cy="51003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8180711" y="5007196"/>
              <a:ext cx="9861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50 µm</a:t>
              </a:r>
              <a:endParaRPr lang="nl-NL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oup 15"/>
          <p:cNvGrpSpPr>
            <a:grpSpLocks/>
          </p:cNvGrpSpPr>
          <p:nvPr/>
        </p:nvGrpSpPr>
        <p:grpSpPr bwMode="auto">
          <a:xfrm>
            <a:off x="6332310" y="2438400"/>
            <a:ext cx="1897290" cy="1219200"/>
            <a:chOff x="683568" y="4057347"/>
            <a:chExt cx="3614641" cy="2275885"/>
          </a:xfrm>
        </p:grpSpPr>
        <p:pic>
          <p:nvPicPr>
            <p:cNvPr id="16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17" t="20714" r="28148" b="35266"/>
            <a:stretch>
              <a:fillRect/>
            </a:stretch>
          </p:blipFill>
          <p:spPr bwMode="auto">
            <a:xfrm>
              <a:off x="683568" y="4057347"/>
              <a:ext cx="3614641" cy="2275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9"/>
            <p:cNvSpPr txBox="1">
              <a:spLocks noChangeArrowheads="1"/>
            </p:cNvSpPr>
            <p:nvPr/>
          </p:nvSpPr>
          <p:spPr bwMode="auto">
            <a:xfrm>
              <a:off x="2787227" y="4191470"/>
              <a:ext cx="1510980" cy="689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nl-NL" sz="1800" dirty="0">
                  <a:solidFill>
                    <a:schemeClr val="bg1"/>
                  </a:solidFill>
                  <a:latin typeface="Verdana"/>
                  <a:cs typeface="Verdana"/>
                </a:rPr>
                <a:t>dyke</a:t>
              </a:r>
              <a:endParaRPr lang="nl-NL" altLang="nl-NL" sz="1800" dirty="0">
                <a:solidFill>
                  <a:schemeClr val="bg1"/>
                </a:solidFill>
                <a:latin typeface="Verdana"/>
                <a:cs typeface="Verdana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914400" y="3505200"/>
            <a:ext cx="5029200" cy="2562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sz="1600" dirty="0"/>
              <a:t>  </a:t>
            </a:r>
            <a:r>
              <a:rPr lang="en-GB" altLang="en-US" sz="1800" dirty="0">
                <a:latin typeface="Verdana"/>
                <a:cs typeface="Verdana"/>
              </a:rPr>
              <a:t>Aluminium grid (1 µ</a:t>
            </a:r>
            <a:r>
              <a:rPr lang="en-GB" altLang="en-US" sz="1800" dirty="0" err="1">
                <a:latin typeface="Verdana"/>
                <a:cs typeface="Verdana"/>
              </a:rPr>
              <a:t>m</a:t>
            </a:r>
            <a:r>
              <a:rPr lang="en-GB" altLang="en-US" sz="1800" dirty="0">
                <a:latin typeface="Verdana"/>
                <a:cs typeface="Verdana"/>
              </a:rPr>
              <a:t> thick)</a:t>
            </a:r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 35 µ</a:t>
            </a:r>
            <a:r>
              <a:rPr lang="en-GB" altLang="en-US" sz="1800" dirty="0" err="1">
                <a:latin typeface="Verdana"/>
                <a:cs typeface="Verdana"/>
              </a:rPr>
              <a:t>m</a:t>
            </a:r>
            <a:r>
              <a:rPr lang="en-GB" altLang="en-US" sz="1800" dirty="0">
                <a:latin typeface="Verdana"/>
                <a:cs typeface="Verdana"/>
              </a:rPr>
              <a:t> wide holes, 55 µ</a:t>
            </a:r>
            <a:r>
              <a:rPr lang="en-GB" altLang="en-US" sz="1800" dirty="0" err="1">
                <a:latin typeface="Verdana"/>
                <a:cs typeface="Verdana"/>
              </a:rPr>
              <a:t>m</a:t>
            </a:r>
            <a:r>
              <a:rPr lang="en-GB" altLang="en-US" sz="1800" dirty="0">
                <a:latin typeface="Verdana"/>
                <a:cs typeface="Verdana"/>
              </a:rPr>
              <a:t> pitch</a:t>
            </a:r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 Supported by SU8 pillars 50 µ</a:t>
            </a:r>
            <a:r>
              <a:rPr lang="en-GB" altLang="en-US" sz="1800" dirty="0" err="1">
                <a:latin typeface="Verdana"/>
                <a:cs typeface="Verdana"/>
              </a:rPr>
              <a:t>m</a:t>
            </a:r>
            <a:r>
              <a:rPr lang="en-GB" altLang="en-US" sz="1800" dirty="0">
                <a:latin typeface="Verdana"/>
                <a:cs typeface="Verdana"/>
              </a:rPr>
              <a:t> high</a:t>
            </a:r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 Grid surrounded by SU8 dyke (150 µ</a:t>
            </a:r>
            <a:r>
              <a:rPr lang="en-GB" altLang="en-US" sz="1800" dirty="0" err="1">
                <a:latin typeface="Verdana"/>
                <a:cs typeface="Verdana"/>
              </a:rPr>
              <a:t>m</a:t>
            </a:r>
            <a:r>
              <a:rPr lang="en-GB" altLang="en-US" sz="1800" dirty="0">
                <a:latin typeface="Verdana"/>
                <a:cs typeface="Verdana"/>
              </a:rPr>
              <a:t> wide solid strip) for mechanical and HV stability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onn.png">
            <a:extLst>
              <a:ext uri="{FF2B5EF4-FFF2-40B4-BE49-F238E27FC236}">
                <a16:creationId xmlns:a16="http://schemas.microsoft.com/office/drawing/2014/main" id="{3ED60B5F-BC6F-7597-AE5B-D77CD4170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9774" y="404664"/>
            <a:ext cx="2232026" cy="965200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9E7DE634-652D-E690-6ACB-7E422AB9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19938" y="7007225"/>
            <a:ext cx="226695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N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19710B-17D1-AD49-A61A-910623571B8C}" type="slidenum">
              <a:rPr lang="en-NL" smtClean="0"/>
              <a:pPr/>
              <a:t>40</a:t>
            </a:fld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14F948-DB65-43F5-235D-23B9D3AB357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271464" y="-52772"/>
            <a:ext cx="9505056" cy="1393540"/>
          </a:xfrm>
          <a:noFill/>
          <a:ln>
            <a:noFill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 algn="ctr" hangingPunct="0"/>
            <a:r>
              <a:rPr lang="en-US" sz="3266" b="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Forschungs</a:t>
            </a:r>
            <a:r>
              <a:rPr lang="en-US" sz="3266" b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und </a:t>
            </a:r>
            <a:r>
              <a:rPr lang="en-US" sz="3266" b="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Technologiezentrum</a:t>
            </a:r>
            <a:r>
              <a:rPr lang="en-US" sz="3266" b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266" b="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Detektorphysik</a:t>
            </a:r>
            <a:endParaRPr lang="en-US" sz="3266" b="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3E190A-3ACF-7F07-A1C7-7798409B1DF8}"/>
              </a:ext>
            </a:extLst>
          </p:cNvPr>
          <p:cNvSpPr txBox="1"/>
          <p:nvPr/>
        </p:nvSpPr>
        <p:spPr>
          <a:xfrm>
            <a:off x="3575720" y="1436977"/>
            <a:ext cx="5345761" cy="643366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compatLnSpc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First stone laying ceremony 2.11.2016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Inauguration ceremony 8.11.2021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504DCB-7F05-24C6-2E92-50C2F3CEF55D}"/>
              </a:ext>
            </a:extLst>
          </p:cNvPr>
          <p:cNvSpPr txBox="1"/>
          <p:nvPr/>
        </p:nvSpPr>
        <p:spPr>
          <a:xfrm>
            <a:off x="9130363" y="2708920"/>
            <a:ext cx="2942301" cy="2263810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compatLnSpc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Office space: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880 m</a:t>
            </a:r>
            <a:r>
              <a:rPr lang="en-US" sz="1400" baseline="33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4 Floors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Lab space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2010 m</a:t>
            </a:r>
            <a:r>
              <a:rPr lang="en-US" sz="1400" baseline="33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4 Levels + Underground Laboratory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360 m</a:t>
            </a:r>
            <a:r>
              <a:rPr lang="en-US" sz="1400" baseline="33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clean rooms (ISO 5, 6, 7)</a:t>
            </a:r>
          </a:p>
        </p:txBody>
      </p:sp>
      <p:pic>
        <p:nvPicPr>
          <p:cNvPr id="5" name="">
            <a:extLst>
              <a:ext uri="{FF2B5EF4-FFF2-40B4-BE49-F238E27FC236}">
                <a16:creationId xmlns:a16="http://schemas.microsoft.com/office/drawing/2014/main" id="{4CED7ED4-B1BD-BE40-CC5B-55079DA6F68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529418" y="2187652"/>
            <a:ext cx="3391916" cy="4049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">
            <a:extLst>
              <a:ext uri="{FF2B5EF4-FFF2-40B4-BE49-F238E27FC236}">
                <a16:creationId xmlns:a16="http://schemas.microsoft.com/office/drawing/2014/main" id="{877EC506-8838-1F2F-C2DB-BA878A5601A8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654155" y="2087550"/>
            <a:ext cx="3887673" cy="422177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B26A8D-8E35-FB95-84DB-D017980CF3FE}"/>
              </a:ext>
            </a:extLst>
          </p:cNvPr>
          <p:cNvSpPr txBox="1"/>
          <p:nvPr/>
        </p:nvSpPr>
        <p:spPr>
          <a:xfrm>
            <a:off x="767408" y="1117870"/>
            <a:ext cx="14401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>
                <a:solidFill>
                  <a:srgbClr val="FFFFFF">
                    <a:lumMod val="50000"/>
                  </a:srgbClr>
                </a:solidFill>
                <a:latin typeface="Verdana"/>
                <a:cs typeface="Verdana"/>
              </a:rPr>
              <a:t>Backup</a:t>
            </a:r>
            <a:endParaRPr lang="en-NL" dirty="0">
              <a:solidFill>
                <a:srgbClr val="FFFFFF">
                  <a:lumMod val="50000"/>
                </a:srgbClr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bonn.png">
            <a:extLst>
              <a:ext uri="{FF2B5EF4-FFF2-40B4-BE49-F238E27FC236}">
                <a16:creationId xmlns:a16="http://schemas.microsoft.com/office/drawing/2014/main" id="{72B317B5-6CFE-0F5C-2763-42FAA26A1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9774" y="447576"/>
            <a:ext cx="2232026" cy="965200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CABAE62B-283D-6CA0-727F-7871BD92B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19938" y="7007225"/>
            <a:ext cx="226695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N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19710B-17D1-AD49-A61A-910623571B8C}" type="slidenum">
              <a:rPr lang="en-NL" smtClean="0"/>
              <a:pPr/>
              <a:t>41</a:t>
            </a:fld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158F57-32FF-296A-FCC0-CBF2A997C5E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863174" y="142718"/>
            <a:ext cx="6328900" cy="572335"/>
          </a:xfrm>
          <a:noFill/>
          <a:ln>
            <a:noFill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 algn="ctr" hangingPunct="0"/>
            <a:r>
              <a:rPr lang="en-US" sz="3266" b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Cleanroom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16BFF1C8-9232-D503-7207-D3830363098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642071" y="1003271"/>
            <a:ext cx="3473890" cy="26054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B4DDAF-178E-66A9-61B3-502A72010249}"/>
              </a:ext>
            </a:extLst>
          </p:cNvPr>
          <p:cNvSpPr txBox="1"/>
          <p:nvPr/>
        </p:nvSpPr>
        <p:spPr>
          <a:xfrm>
            <a:off x="5083303" y="937954"/>
            <a:ext cx="700161" cy="323150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compatLnSpc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33">
                <a:latin typeface="Arial" pitchFamily="18"/>
                <a:ea typeface="Droid Sans Fallback" pitchFamily="2"/>
                <a:cs typeface="FreeSans" pitchFamily="2"/>
              </a:rPr>
              <a:t>ISO 7</a:t>
            </a:r>
          </a:p>
        </p:txBody>
      </p:sp>
      <p:pic>
        <p:nvPicPr>
          <p:cNvPr id="5" name="">
            <a:extLst>
              <a:ext uri="{FF2B5EF4-FFF2-40B4-BE49-F238E27FC236}">
                <a16:creationId xmlns:a16="http://schemas.microsoft.com/office/drawing/2014/main" id="{3591CDAD-72F0-21C5-CE4F-7EFD33C3EBBF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642071" y="3534307"/>
            <a:ext cx="3473890" cy="2605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">
            <a:extLst>
              <a:ext uri="{FF2B5EF4-FFF2-40B4-BE49-F238E27FC236}">
                <a16:creationId xmlns:a16="http://schemas.microsoft.com/office/drawing/2014/main" id="{F4EF12CF-F338-B74B-C4A8-B0AC0D174BFA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814205" y="3487607"/>
            <a:ext cx="3559782" cy="266983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8B7900-6BAA-981C-9176-E5D587443500}"/>
              </a:ext>
            </a:extLst>
          </p:cNvPr>
          <p:cNvSpPr txBox="1"/>
          <p:nvPr/>
        </p:nvSpPr>
        <p:spPr>
          <a:xfrm>
            <a:off x="5115961" y="3474217"/>
            <a:ext cx="700161" cy="323150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compatLnSpc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33">
                <a:latin typeface="Arial" pitchFamily="18"/>
                <a:ea typeface="Droid Sans Fallback" pitchFamily="2"/>
                <a:cs typeface="FreeSans" pitchFamily="2"/>
              </a:rPr>
              <a:t>ISO 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5EF85E-74F8-2EB7-D820-609B584A7D53}"/>
              </a:ext>
            </a:extLst>
          </p:cNvPr>
          <p:cNvSpPr txBox="1"/>
          <p:nvPr/>
        </p:nvSpPr>
        <p:spPr>
          <a:xfrm>
            <a:off x="6030400" y="3592441"/>
            <a:ext cx="700161" cy="323150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compatLnSpc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33">
                <a:latin typeface="Arial" pitchFamily="18"/>
                <a:ea typeface="Droid Sans Fallback" pitchFamily="2"/>
                <a:cs typeface="FreeSans" pitchFamily="2"/>
              </a:rPr>
              <a:t>ISO 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F92AC6-6FF4-EC71-7E22-D9C0A5F436B9}"/>
              </a:ext>
            </a:extLst>
          </p:cNvPr>
          <p:cNvSpPr txBox="1"/>
          <p:nvPr/>
        </p:nvSpPr>
        <p:spPr>
          <a:xfrm>
            <a:off x="5992558" y="2678000"/>
            <a:ext cx="1736086" cy="323150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compatLnSpc="0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1633">
                <a:latin typeface="Arial" pitchFamily="18"/>
                <a:ea typeface="Droid Sans Fallback" pitchFamily="2"/>
                <a:cs typeface="FreeSans" pitchFamily="2"/>
              </a:rPr>
              <a:t>Maskless Aligner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60D5A1-774F-FE05-2FC9-E3778974648C}"/>
              </a:ext>
            </a:extLst>
          </p:cNvPr>
          <p:cNvSpPr txBox="1"/>
          <p:nvPr/>
        </p:nvSpPr>
        <p:spPr>
          <a:xfrm>
            <a:off x="1980739" y="4258022"/>
            <a:ext cx="991203" cy="323150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compatLnSpc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33">
                <a:latin typeface="Arial" pitchFamily="18"/>
                <a:ea typeface="Droid Sans Fallback" pitchFamily="2"/>
                <a:cs typeface="FreeSans" pitchFamily="2"/>
              </a:rPr>
              <a:t>sputterer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CCE896-E5C6-5254-81D6-E4DDC137C071}"/>
              </a:ext>
            </a:extLst>
          </p:cNvPr>
          <p:cNvSpPr txBox="1"/>
          <p:nvPr/>
        </p:nvSpPr>
        <p:spPr>
          <a:xfrm>
            <a:off x="3678984" y="4702831"/>
            <a:ext cx="513957" cy="323150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compatLnSpc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33">
                <a:latin typeface="Arial" pitchFamily="18"/>
                <a:ea typeface="Droid Sans Fallback" pitchFamily="2"/>
                <a:cs typeface="FreeSans" pitchFamily="2"/>
              </a:rPr>
              <a:t>RIE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FBD506-AB90-CD89-86C5-1CAD788CEB34}"/>
              </a:ext>
            </a:extLst>
          </p:cNvPr>
          <p:cNvSpPr txBox="1"/>
          <p:nvPr/>
        </p:nvSpPr>
        <p:spPr>
          <a:xfrm>
            <a:off x="3940253" y="3853709"/>
            <a:ext cx="886366" cy="323150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compatLnSpc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33">
                <a:latin typeface="Arial" pitchFamily="18"/>
                <a:ea typeface="Droid Sans Fallback" pitchFamily="2"/>
                <a:cs typeface="FreeSans" pitchFamily="2"/>
              </a:rPr>
              <a:t>PECVD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8ECB37-E64C-C95D-C596-179AE4B6F52E}"/>
              </a:ext>
            </a:extLst>
          </p:cNvPr>
          <p:cNvSpPr txBox="1"/>
          <p:nvPr/>
        </p:nvSpPr>
        <p:spPr>
          <a:xfrm>
            <a:off x="6683571" y="4049660"/>
            <a:ext cx="1220176" cy="804564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compatLnSpc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33">
                <a:latin typeface="Arial" pitchFamily="18"/>
                <a:ea typeface="Droid Sans Fallback" pitchFamily="2"/>
                <a:cs typeface="FreeSans" pitchFamily="2"/>
              </a:rPr>
              <a:t>Wet bench: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33">
                <a:latin typeface="Arial" pitchFamily="18"/>
                <a:ea typeface="Droid Sans Fallback" pitchFamily="2"/>
                <a:cs typeface="FreeSans" pitchFamily="2"/>
              </a:rPr>
              <a:t>Inorganic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33">
                <a:latin typeface="Arial" pitchFamily="18"/>
                <a:ea typeface="Droid Sans Fallback" pitchFamily="2"/>
                <a:cs typeface="FreeSans" pitchFamily="2"/>
              </a:rPr>
              <a:t>processes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984C3A-0C5A-30CB-133C-D42E0CE5A157}"/>
              </a:ext>
            </a:extLst>
          </p:cNvPr>
          <p:cNvSpPr txBox="1"/>
          <p:nvPr/>
        </p:nvSpPr>
        <p:spPr>
          <a:xfrm>
            <a:off x="7989913" y="4054886"/>
            <a:ext cx="1220176" cy="804564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compatLnSpc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33">
                <a:latin typeface="Arial" pitchFamily="18"/>
                <a:ea typeface="Droid Sans Fallback" pitchFamily="2"/>
                <a:cs typeface="FreeSans" pitchFamily="2"/>
              </a:rPr>
              <a:t>Wet bench: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33">
                <a:latin typeface="Arial" pitchFamily="18"/>
                <a:ea typeface="Droid Sans Fallback" pitchFamily="2"/>
                <a:cs typeface="FreeSans" pitchFamily="2"/>
              </a:rPr>
              <a:t>organic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33">
                <a:latin typeface="Arial" pitchFamily="18"/>
                <a:ea typeface="Droid Sans Fallback" pitchFamily="2"/>
                <a:cs typeface="FreeSans" pitchFamily="2"/>
              </a:rPr>
              <a:t>processes</a:t>
            </a:r>
          </a:p>
        </p:txBody>
      </p:sp>
      <p:pic>
        <p:nvPicPr>
          <p:cNvPr id="15" name="">
            <a:extLst>
              <a:ext uri="{FF2B5EF4-FFF2-40B4-BE49-F238E27FC236}">
                <a16:creationId xmlns:a16="http://schemas.microsoft.com/office/drawing/2014/main" id="{479E961D-1341-FFD8-821A-7C904C91268F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 b="18860"/>
          <a:stretch>
            <a:fillRect/>
          </a:stretch>
        </p:blipFill>
        <p:spPr>
          <a:xfrm>
            <a:off x="7818129" y="491838"/>
            <a:ext cx="2547367" cy="2969642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260D472-FB97-920D-E69F-B8800EBD9F1D}"/>
              </a:ext>
            </a:extLst>
          </p:cNvPr>
          <p:cNvSpPr txBox="1"/>
          <p:nvPr/>
        </p:nvSpPr>
        <p:spPr>
          <a:xfrm>
            <a:off x="298889" y="303039"/>
            <a:ext cx="13908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>
                <a:solidFill>
                  <a:srgbClr val="FFFFFF">
                    <a:lumMod val="50000"/>
                  </a:srgbClr>
                </a:solidFill>
                <a:latin typeface="Verdana"/>
                <a:cs typeface="Verdana"/>
              </a:rPr>
              <a:t>Backup</a:t>
            </a:r>
            <a:endParaRPr lang="en-NL" dirty="0">
              <a:solidFill>
                <a:srgbClr val="FFFFFF">
                  <a:lumMod val="50000"/>
                </a:srgbClr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528" y="476672"/>
            <a:ext cx="9073008" cy="800100"/>
          </a:xfrm>
        </p:spPr>
        <p:txBody>
          <a:bodyPr/>
          <a:lstStyle/>
          <a:p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 Pictures of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repair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work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in Bonn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E3349E-7907-8640-9C3D-FFD11EA31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2094917"/>
            <a:ext cx="4400629" cy="33004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7858C1-BC44-0E45-A502-759B941E50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6" y="2094917"/>
            <a:ext cx="4400630" cy="33004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0D34F3-126D-394D-A536-3F6B718237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59305" y="2518012"/>
            <a:ext cx="3300471" cy="24753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587680-4198-274E-9AED-57D7BA1DD0D2}"/>
              </a:ext>
            </a:extLst>
          </p:cNvPr>
          <p:cNvSpPr txBox="1"/>
          <p:nvPr/>
        </p:nvSpPr>
        <p:spPr>
          <a:xfrm>
            <a:off x="2567608" y="5661248"/>
            <a:ext cx="792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short in chip 11 was succesully repaired by Fred Hartjes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AEA348-6624-F440-8390-79C69AD71835}"/>
              </a:ext>
            </a:extLst>
          </p:cNvPr>
          <p:cNvSpPr/>
          <p:nvPr/>
        </p:nvSpPr>
        <p:spPr>
          <a:xfrm>
            <a:off x="551384" y="735087"/>
            <a:ext cx="13115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rgbClr val="FFFFFF">
                    <a:lumMod val="50000"/>
                  </a:srgbClr>
                </a:solidFill>
                <a:latin typeface="Verdana"/>
                <a:cs typeface="Verdana"/>
              </a:rPr>
              <a:t>Backup</a:t>
            </a:r>
            <a:endParaRPr lang="en-NL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5475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7D739943-7C50-E38D-1826-F83B8D6790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641" y="1772816"/>
            <a:ext cx="2477687" cy="48825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9A1DC8-1119-5B3C-826A-C18E43BB31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53350" y="1135265"/>
            <a:ext cx="2193197" cy="4521974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8D2554-2A7B-D34C-9595-8C2907DE2EE3}"/>
              </a:ext>
            </a:extLst>
          </p:cNvPr>
          <p:cNvSpPr/>
          <p:nvPr/>
        </p:nvSpPr>
        <p:spPr>
          <a:xfrm>
            <a:off x="2667062" y="1081976"/>
            <a:ext cx="66855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Runs 6909, 6916-17, 6934-35 B=0 T p =6,5 GeV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F28787-4A14-964F-924B-464925705657}"/>
              </a:ext>
            </a:extLst>
          </p:cNvPr>
          <p:cNvSpPr txBox="1"/>
          <p:nvPr/>
        </p:nvSpPr>
        <p:spPr>
          <a:xfrm>
            <a:off x="9826946" y="1975499"/>
            <a:ext cx="2207064" cy="28931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L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Regrouping the module plane to increase stats</a:t>
            </a:r>
          </a:p>
          <a:p>
            <a:pPr algn="ctr"/>
            <a:endParaRPr lang="en-NL" sz="18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Granularity  8x8 pixels</a:t>
            </a:r>
          </a:p>
          <a:p>
            <a:pPr algn="ctr"/>
            <a:endParaRPr lang="en-NL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NL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acceptance cut</a:t>
            </a:r>
          </a:p>
          <a:p>
            <a:pPr algn="ctr"/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ntries &gt; 1500</a:t>
            </a:r>
          </a:p>
          <a:p>
            <a:pPr algn="ctr"/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N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F93C8F-0BC2-6F45-B458-1D45E6B87E3A}"/>
              </a:ext>
            </a:extLst>
          </p:cNvPr>
          <p:cNvSpPr txBox="1"/>
          <p:nvPr/>
        </p:nvSpPr>
        <p:spPr>
          <a:xfrm rot="16200000">
            <a:off x="-615496" y="3515761"/>
            <a:ext cx="2096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en-NL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olumn 256 pixels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E2177CD-EEFC-6743-A81B-BA3B9D361D70}"/>
              </a:ext>
            </a:extLst>
          </p:cNvPr>
          <p:cNvSpPr/>
          <p:nvPr/>
        </p:nvSpPr>
        <p:spPr>
          <a:xfrm>
            <a:off x="1905001" y="4593884"/>
            <a:ext cx="2164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ow 4x256 pixels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7E80DD-AA51-8741-B5D3-464331ABE01B}"/>
              </a:ext>
            </a:extLst>
          </p:cNvPr>
          <p:cNvSpPr/>
          <p:nvPr/>
        </p:nvSpPr>
        <p:spPr>
          <a:xfrm>
            <a:off x="7190243" y="6535495"/>
            <a:ext cx="1760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ow 256 pixel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A8E7D31-BD5D-9643-8E6D-8D65E521B9AB}"/>
              </a:ext>
            </a:extLst>
          </p:cNvPr>
          <p:cNvSpPr/>
          <p:nvPr/>
        </p:nvSpPr>
        <p:spPr>
          <a:xfrm rot="16200000">
            <a:off x="4791667" y="3978642"/>
            <a:ext cx="2578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column 4x256 pixels</a:t>
            </a:r>
            <a:endParaRPr lang="en-NL" sz="18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131D0D1-4819-2344-A482-CDB5FC780ECC}"/>
              </a:ext>
            </a:extLst>
          </p:cNvPr>
          <p:cNvSpPr/>
          <p:nvPr/>
        </p:nvSpPr>
        <p:spPr>
          <a:xfrm>
            <a:off x="7608168" y="2780928"/>
            <a:ext cx="5501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</a:t>
            </a:r>
            <a:endParaRPr lang="en-NL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4C5603-01C1-954B-9E0B-C4BCA9EFE038}"/>
              </a:ext>
            </a:extLst>
          </p:cNvPr>
          <p:cNvSpPr/>
          <p:nvPr/>
        </p:nvSpPr>
        <p:spPr>
          <a:xfrm>
            <a:off x="2639616" y="2564904"/>
            <a:ext cx="5501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</a:t>
            </a:r>
            <a:endParaRPr lang="en-NL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FE5874F-C178-8346-9455-91B87CE88521}"/>
              </a:ext>
            </a:extLst>
          </p:cNvPr>
          <p:cNvSpPr/>
          <p:nvPr/>
        </p:nvSpPr>
        <p:spPr>
          <a:xfrm>
            <a:off x="7693646" y="5199583"/>
            <a:ext cx="346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endParaRPr lang="en-NL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3DCF841-7C85-3F43-90AC-DF6D98331626}"/>
              </a:ext>
            </a:extLst>
          </p:cNvPr>
          <p:cNvSpPr/>
          <p:nvPr/>
        </p:nvSpPr>
        <p:spPr>
          <a:xfrm>
            <a:off x="2783632" y="3645024"/>
            <a:ext cx="346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endParaRPr lang="en-NL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642554-81BA-3246-B00E-5A72C6800533}"/>
              </a:ext>
            </a:extLst>
          </p:cNvPr>
          <p:cNvSpPr/>
          <p:nvPr/>
        </p:nvSpPr>
        <p:spPr>
          <a:xfrm>
            <a:off x="754205" y="1553702"/>
            <a:ext cx="8993168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66FF"/>
                </a:solidFill>
                <a:latin typeface="Verdana"/>
                <a:cs typeface="Verdana"/>
              </a:rPr>
              <a:t>Mean residuals (module) row             (module) column</a:t>
            </a:r>
            <a:endParaRPr lang="en-NL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23A4D3-15FA-9647-AA83-1C86621D5D8B}"/>
              </a:ext>
            </a:extLst>
          </p:cNvPr>
          <p:cNvSpPr/>
          <p:nvPr/>
        </p:nvSpPr>
        <p:spPr>
          <a:xfrm>
            <a:off x="1742044" y="5070236"/>
            <a:ext cx="30140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NL" sz="14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the row plot the data is projected keeping 4 bins in local y (one follows the track)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C361CAE-DE34-A148-9440-CE8FF7308FF9}"/>
              </a:ext>
            </a:extLst>
          </p:cNvPr>
          <p:cNvSpPr/>
          <p:nvPr/>
        </p:nvSpPr>
        <p:spPr>
          <a:xfrm>
            <a:off x="9393665" y="4827244"/>
            <a:ext cx="26673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NL" sz="14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the column plot the 4 chip rows are kept separately (that is why there are white bands)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FBF3077-53FA-9440-9A4E-8C135CE30917}"/>
              </a:ext>
            </a:extLst>
          </p:cNvPr>
          <p:cNvSpPr/>
          <p:nvPr/>
        </p:nvSpPr>
        <p:spPr>
          <a:xfrm rot="16200000">
            <a:off x="4448813" y="3300843"/>
            <a:ext cx="1933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3A36FE-E1BE-DA43-A2C4-DAA429898F21}"/>
              </a:ext>
            </a:extLst>
          </p:cNvPr>
          <p:cNvSpPr/>
          <p:nvPr/>
        </p:nvSpPr>
        <p:spPr>
          <a:xfrm rot="18936414">
            <a:off x="3922615" y="3300025"/>
            <a:ext cx="468589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9600" dirty="0">
                <a:solidFill>
                  <a:srgbClr val="FFFFFF">
                    <a:lumMod val="50000"/>
                  </a:srgbClr>
                </a:solidFill>
                <a:latin typeface="Verdana"/>
                <a:cs typeface="Verdana"/>
              </a:rPr>
              <a:t>Backup</a:t>
            </a:r>
            <a:endParaRPr lang="en-NL" sz="9600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736343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107C6BDE-6689-66A7-E660-CFB77E82F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19938" y="7007225"/>
            <a:ext cx="226695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N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19710B-17D1-AD49-A61A-910623571B8C}" type="slidenum">
              <a:rPr lang="en-NL" smtClean="0"/>
              <a:pPr/>
              <a:t>5</a:t>
            </a:fld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DFE644-FCDD-E447-1BAE-C7A7E472C45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703512" y="273352"/>
            <a:ext cx="9145016" cy="972572"/>
          </a:xfrm>
          <a:noFill/>
          <a:ln>
            <a:noFill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 algn="ctr" hangingPunct="0"/>
            <a:r>
              <a:rPr lang="en-US" sz="3266" b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First Steps Towards </a:t>
            </a:r>
            <a:br>
              <a:rPr lang="en-US" sz="3266" b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266" b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  <a:r>
              <a:rPr lang="en-US" sz="3266" b="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GridPixes</a:t>
            </a:r>
            <a:r>
              <a:rPr lang="en-US" sz="3266" b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made in Bonn (2023)”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B96A7322-A278-B54C-F9A1-CACE3407A39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622173" y="1739851"/>
            <a:ext cx="3392570" cy="255324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0BC408-78A4-BB73-B9D8-6955527E285C}"/>
              </a:ext>
            </a:extLst>
          </p:cNvPr>
          <p:cNvSpPr txBox="1"/>
          <p:nvPr/>
        </p:nvSpPr>
        <p:spPr>
          <a:xfrm>
            <a:off x="3197271" y="1363936"/>
            <a:ext cx="6340873" cy="336872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33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First structures made of SU8: 30µm high pillars and dykes</a:t>
            </a:r>
          </a:p>
        </p:txBody>
      </p:sp>
      <p:pic>
        <p:nvPicPr>
          <p:cNvPr id="5" name="">
            <a:extLst>
              <a:ext uri="{FF2B5EF4-FFF2-40B4-BE49-F238E27FC236}">
                <a16:creationId xmlns:a16="http://schemas.microsoft.com/office/drawing/2014/main" id="{A80ADAE3-0E0D-2F97-32FC-638547E3393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372643" y="1747689"/>
            <a:ext cx="3393876" cy="254540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803E61-F0A7-60A3-8423-15BE498082E2}"/>
              </a:ext>
            </a:extLst>
          </p:cNvPr>
          <p:cNvSpPr txBox="1"/>
          <p:nvPr/>
        </p:nvSpPr>
        <p:spPr>
          <a:xfrm>
            <a:off x="5181277" y="4388656"/>
            <a:ext cx="2098878" cy="336872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33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Holes in SU8 layer</a:t>
            </a:r>
          </a:p>
        </p:txBody>
      </p:sp>
      <p:pic>
        <p:nvPicPr>
          <p:cNvPr id="7" name="">
            <a:extLst>
              <a:ext uri="{FF2B5EF4-FFF2-40B4-BE49-F238E27FC236}">
                <a16:creationId xmlns:a16="http://schemas.microsoft.com/office/drawing/2014/main" id="{70053FC4-90E5-3E3D-F24D-127DE8140A85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7467376" y="4441563"/>
            <a:ext cx="2365132" cy="2386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">
            <a:extLst>
              <a:ext uri="{FF2B5EF4-FFF2-40B4-BE49-F238E27FC236}">
                <a16:creationId xmlns:a16="http://schemas.microsoft.com/office/drawing/2014/main" id="{8B18F02E-DB7F-2AB2-37A5-EEACE4631F26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 l="34627" t="27620" r="49571" b="41563"/>
          <a:stretch>
            <a:fillRect/>
          </a:stretch>
        </p:blipFill>
        <p:spPr>
          <a:xfrm>
            <a:off x="2685511" y="4572197"/>
            <a:ext cx="2365132" cy="217838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traight Connector 8">
            <a:extLst>
              <a:ext uri="{FF2B5EF4-FFF2-40B4-BE49-F238E27FC236}">
                <a16:creationId xmlns:a16="http://schemas.microsoft.com/office/drawing/2014/main" id="{69389C3F-E469-9F59-94F6-22182B0E6E76}"/>
              </a:ext>
            </a:extLst>
          </p:cNvPr>
          <p:cNvSpPr/>
          <p:nvPr/>
        </p:nvSpPr>
        <p:spPr>
          <a:xfrm>
            <a:off x="5663952" y="5589240"/>
            <a:ext cx="1698244" cy="0"/>
          </a:xfrm>
          <a:prstGeom prst="line">
            <a:avLst/>
          </a:prstGeom>
          <a:noFill/>
          <a:ln w="57240">
            <a:solidFill>
              <a:srgbClr val="FF0000"/>
            </a:solidFill>
            <a:prstDash val="solid"/>
            <a:tailEnd type="arrow"/>
          </a:ln>
        </p:spPr>
        <p:txBody>
          <a:bodyPr vert="horz" wrap="none" lIns="107447" tIns="66623" rIns="107447" bIns="66623" anchor="ctr" anchorCtr="1" compatLnSpc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633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Shape caused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633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 software to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633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create the mask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en-US" sz="1633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9" descr="bonn.png">
            <a:extLst>
              <a:ext uri="{FF2B5EF4-FFF2-40B4-BE49-F238E27FC236}">
                <a16:creationId xmlns:a16="http://schemas.microsoft.com/office/drawing/2014/main" id="{BEC389B1-4405-2198-8526-EB747A0D79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2508" y="184688"/>
            <a:ext cx="2232026" cy="9652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2279651" y="338138"/>
            <a:ext cx="6192613" cy="576262"/>
          </a:xfrm>
        </p:spPr>
        <p:txBody>
          <a:bodyPr/>
          <a:lstStyle/>
          <a:p>
            <a:r>
              <a:rPr lang="en-GB" altLang="en-US" sz="4000" b="0" dirty="0">
                <a:latin typeface="Verdana"/>
                <a:cs typeface="Verdana"/>
              </a:rPr>
              <a:t>Pixel chip: TimePix3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5715000" cy="4419600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256 x 256 pixels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55 x 55 µm pitch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14.1 x 14.1 mm sensitive area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TDC with </a:t>
            </a:r>
            <a:r>
              <a:rPr lang="en-GB" altLang="en-US" sz="2000" b="1" dirty="0">
                <a:latin typeface="Verdana"/>
                <a:cs typeface="Verdana"/>
              </a:rPr>
              <a:t>640 MHz clock </a:t>
            </a:r>
            <a:r>
              <a:rPr lang="en-GB" altLang="en-US" sz="2000" dirty="0">
                <a:latin typeface="Verdana"/>
                <a:cs typeface="Verdana"/>
              </a:rPr>
              <a:t>(1.56 ns)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Used in the data driven mode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Each hit consists of the </a:t>
            </a:r>
            <a:r>
              <a:rPr lang="en-GB" altLang="en-US" sz="1800" b="1" dirty="0">
                <a:latin typeface="Verdana"/>
                <a:cs typeface="Verdana"/>
              </a:rPr>
              <a:t>pixel address </a:t>
            </a:r>
            <a:r>
              <a:rPr lang="en-GB" altLang="en-US" sz="1800" dirty="0">
                <a:latin typeface="Verdana"/>
                <a:cs typeface="Verdana"/>
              </a:rPr>
              <a:t>and </a:t>
            </a:r>
            <a:r>
              <a:rPr lang="en-GB" altLang="en-US" sz="1800" b="1" dirty="0">
                <a:latin typeface="Verdana"/>
                <a:cs typeface="Verdana"/>
              </a:rPr>
              <a:t>time stamp </a:t>
            </a:r>
            <a:r>
              <a:rPr lang="en-GB" altLang="en-US" sz="1800" dirty="0">
                <a:latin typeface="Verdana"/>
                <a:cs typeface="Verdana"/>
              </a:rPr>
              <a:t>of arrival time (</a:t>
            </a:r>
            <a:r>
              <a:rPr lang="en-GB" altLang="en-US" sz="1800" dirty="0" err="1">
                <a:latin typeface="Verdana"/>
                <a:cs typeface="Verdana"/>
              </a:rPr>
              <a:t>ToA</a:t>
            </a:r>
            <a:r>
              <a:rPr lang="en-GB" altLang="en-US" sz="1800" dirty="0">
                <a:latin typeface="Verdana"/>
                <a:cs typeface="Verdana"/>
              </a:rPr>
              <a:t>)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Time over threshold (</a:t>
            </a:r>
            <a:r>
              <a:rPr lang="en-GB" altLang="en-US" sz="1800" dirty="0" err="1">
                <a:latin typeface="Verdana"/>
                <a:cs typeface="Verdana"/>
              </a:rPr>
              <a:t>ToT</a:t>
            </a:r>
            <a:r>
              <a:rPr lang="en-GB" altLang="en-US" sz="1800" dirty="0">
                <a:latin typeface="Verdana"/>
                <a:cs typeface="Verdana"/>
              </a:rPr>
              <a:t>) is added to register the signal amplitude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compensation for time walk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1800" b="1" dirty="0">
                <a:latin typeface="Verdana"/>
                <a:cs typeface="Verdana"/>
              </a:rPr>
              <a:t>Trigger</a:t>
            </a:r>
            <a:r>
              <a:rPr lang="en-GB" altLang="en-US" sz="1800" dirty="0">
                <a:latin typeface="Verdana"/>
                <a:cs typeface="Verdana"/>
              </a:rPr>
              <a:t> (for t</a:t>
            </a:r>
            <a:r>
              <a:rPr lang="en-GB" altLang="en-US" sz="1800" baseline="-25000" dirty="0">
                <a:latin typeface="Verdana"/>
                <a:cs typeface="Verdana"/>
              </a:rPr>
              <a:t>0</a:t>
            </a:r>
            <a:r>
              <a:rPr lang="en-GB" altLang="en-US" sz="1800" dirty="0">
                <a:latin typeface="Verdana"/>
                <a:cs typeface="Verdana"/>
              </a:rPr>
              <a:t>) added to the data stream as an additional time stamp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Power consumption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~1 A @ 2 V (2W) depending on hit rate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good cooling is important</a:t>
            </a:r>
            <a:endParaRPr lang="en-GB" altLang="en-US" dirty="0">
              <a:latin typeface="Verdana"/>
              <a:cs typeface="Verdana"/>
            </a:endParaRPr>
          </a:p>
        </p:txBody>
      </p:sp>
      <p:pic>
        <p:nvPicPr>
          <p:cNvPr id="717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76312"/>
            <a:ext cx="4406900" cy="290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 b="3972"/>
          <a:stretch>
            <a:fillRect/>
          </a:stretch>
        </p:blipFill>
        <p:spPr bwMode="auto">
          <a:xfrm>
            <a:off x="8853488" y="3997643"/>
            <a:ext cx="1662112" cy="232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>
            <a:cxnSpLocks noChangeShapeType="1"/>
          </p:cNvCxnSpPr>
          <p:nvPr/>
        </p:nvCxnSpPr>
        <p:spPr bwMode="auto">
          <a:xfrm>
            <a:off x="8758237" y="5715000"/>
            <a:ext cx="4763" cy="64293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8763000" y="4419600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nl-NL" dirty="0">
                <a:solidFill>
                  <a:schemeClr val="bg1"/>
                </a:solidFill>
                <a:latin typeface="Verdana"/>
                <a:cs typeface="Verdana"/>
              </a:rPr>
              <a:t>Sensitive area</a:t>
            </a:r>
            <a:endParaRPr lang="nl-NL" altLang="nl-N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39000" y="5791200"/>
            <a:ext cx="12954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2+3 mm</a:t>
            </a:r>
          </a:p>
        </p:txBody>
      </p: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rot="5400000">
            <a:off x="7925594" y="4876800"/>
            <a:ext cx="1675606" cy="794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Rectangle 14"/>
          <p:cNvSpPr/>
          <p:nvPr/>
        </p:nvSpPr>
        <p:spPr>
          <a:xfrm>
            <a:off x="7239000" y="4643735"/>
            <a:ext cx="12790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14.1 mm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829B63B7-89DB-4F4E-B542-F8456BAC886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7653" y="836712"/>
            <a:ext cx="5181600" cy="3772333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120AFE51-E3DE-40BF-8B8F-777F04296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271" y1="5215" x2="66450" y2="8735"/>
                        <a14:foregroundMark x1="75000" y1="11734" x2="96097" y2="33246"/>
                        <a14:foregroundMark x1="95725" y1="42243" x2="94703" y2="70926"/>
                        <a14:foregroundMark x1="92844" y1="76923" x2="59665" y2="97914"/>
                        <a14:foregroundMark x1="59665" y1="94915" x2="10409" y2="94394"/>
                        <a14:foregroundMark x1="10409" y1="94394" x2="5762" y2="59322"/>
                        <a14:foregroundMark x1="5019" y1="53325" x2="9294" y2="2738"/>
                        <a14:foregroundMark x1="66078" y1="9257" x2="78625" y2="16688"/>
                        <a14:foregroundMark x1="94703" y1="32334" x2="95353" y2="43807"/>
                        <a14:foregroundMark x1="95074" y1="49804" x2="90706" y2="79922"/>
                        <a14:foregroundMark x1="5762" y1="50326" x2="5762" y2="65841"/>
                        <a14:foregroundMark x1="10037" y1="21773" x2="76115" y2="71838"/>
                        <a14:foregroundMark x1="78625" y1="23207" x2="14684" y2="70926"/>
                        <a14:foregroundMark x1="21840" y1="16297" x2="64312" y2="41851"/>
                        <a14:foregroundMark x1="60781" y1="14211" x2="30390" y2="43807"/>
                        <a14:foregroundMark x1="31784" y1="8735" x2="51487" y2="36245"/>
                        <a14:foregroundMark x1="75000" y1="38853" x2="45725" y2="75359"/>
                        <a14:foregroundMark x1="83271" y1="38331" x2="69331" y2="80834"/>
                        <a14:foregroundMark x1="82900" y1="34289" x2="63941" y2="64798"/>
                        <a14:foregroundMark x1="64684" y1="75359" x2="30390" y2="62842"/>
                        <a14:foregroundMark x1="15706" y1="45763" x2="43959" y2="76923"/>
                        <a14:foregroundMark x1="50372" y1="84355" x2="66450" y2="52282"/>
                        <a14:foregroundMark x1="44703" y1="52803" x2="53625" y2="85398"/>
                        <a14:foregroundMark x1="19981" y1="86962" x2="62918" y2="84876"/>
                        <a14:foregroundMark x1="70353" y1="68318" x2="48606" y2="87353"/>
                        <a14:foregroundMark x1="59665" y1="69883" x2="67193" y2="80834"/>
                        <a14:foregroundMark x1="15706" y1="86962" x2="22491" y2="91917"/>
                        <a14:foregroundMark x1="27509" y1="89700" x2="33829" y2="92699"/>
                        <a14:backgroundMark x1="56691" y1="7562" x2="81506" y2="33898"/>
                        <a14:backgroundMark x1="55204" y1="3520" x2="40242" y2="15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36" y="4343400"/>
            <a:ext cx="2868864" cy="2044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ADC0C6D-BD20-4E91-9755-5914B8A3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24" y="233003"/>
            <a:ext cx="10363200" cy="605197"/>
          </a:xfrm>
        </p:spPr>
        <p:txBody>
          <a:bodyPr/>
          <a:lstStyle/>
          <a:p>
            <a:r>
              <a:rPr lang="en-US" sz="3600" b="0" noProof="0" dirty="0">
                <a:latin typeface="Verdana"/>
                <a:cs typeface="Verdana"/>
              </a:rPr>
              <a:t>Single hit resolution in transverse direction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hthoek 16">
                <a:extLst>
                  <a:ext uri="{FF2B5EF4-FFF2-40B4-BE49-F238E27FC236}">
                    <a16:creationId xmlns:a16="http://schemas.microsoft.com/office/drawing/2014/main" id="{4BF3EDB2-5BDF-431A-B195-412834F03271}"/>
                  </a:ext>
                </a:extLst>
              </p:cNvPr>
              <p:cNvSpPr/>
              <p:nvPr/>
            </p:nvSpPr>
            <p:spPr>
              <a:xfrm>
                <a:off x="2873619" y="4929674"/>
                <a:ext cx="3235501" cy="1146339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kern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=30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μm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US" dirty="0"/>
                  <a:t>  </a:t>
                </a:r>
                <a:br>
                  <a:rPr lang="en-US" dirty="0"/>
                </a:br>
                <a:endParaRPr lang="en-US" dirty="0"/>
              </a:p>
              <a:p>
                <a:r>
                  <a:rPr lang="en-US" sz="2000" dirty="0"/>
                  <a:t>(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31</m:t>
                    </m:r>
                    <m:r>
                      <a:rPr lang="nl-NL" sz="2000" b="0" i="1" smtClean="0">
                        <a:latin typeface="Cambria Math" panose="02040503050406030204" pitchFamily="18" charset="0"/>
                      </a:rPr>
                      <m:t>8±7 </m:t>
                    </m:r>
                    <m:r>
                      <m:rPr>
                        <m:nor/>
                      </m:rPr>
                      <a:rPr lang="en-US" sz="2000">
                        <a:latin typeface="Cambria Math" panose="02040503050406030204" pitchFamily="18" charset="0"/>
                      </a:rPr>
                      <m:t>μm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US" sz="2000" dirty="0"/>
                  <a:t> expected)</a:t>
                </a:r>
              </a:p>
            </p:txBody>
          </p:sp>
        </mc:Choice>
        <mc:Fallback xmlns="" xmlns:mv="urn:schemas-microsoft-com:mac:vml">
          <p:sp>
            <p:nvSpPr>
              <p:cNvPr id="17" name="Rechthoek 16">
                <a:extLst>
                  <a:ext uri="{FF2B5EF4-FFF2-40B4-BE49-F238E27FC236}">
                    <a16:creationId xmlns=""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a16="http://schemas.microsoft.com/office/drawing/2014/main" xmlns:mv="urn:schemas-microsoft-com:mac:vml" id="{4BF3EDB2-5BDF-431A-B195-412834F032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619" y="4929674"/>
                <a:ext cx="3235501" cy="1146339"/>
              </a:xfrm>
              <a:prstGeom prst="rect">
                <a:avLst/>
              </a:prstGeom>
              <a:blipFill>
                <a:blip r:embed="rId5"/>
                <a:stretch>
                  <a:fillRect l="-1883" r="-942" b="-9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Ovaal 15">
            <a:extLst>
              <a:ext uri="{FF2B5EF4-FFF2-40B4-BE49-F238E27FC236}">
                <a16:creationId xmlns:a16="http://schemas.microsoft.com/office/drawing/2014/main" id="{8735D210-C6D5-4B08-884C-C68BF94B6877}"/>
              </a:ext>
            </a:extLst>
          </p:cNvPr>
          <p:cNvSpPr/>
          <p:nvPr/>
        </p:nvSpPr>
        <p:spPr>
          <a:xfrm>
            <a:off x="459243" y="5733256"/>
            <a:ext cx="236157" cy="22513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hthoek 12">
                <a:extLst>
                  <a:ext uri="{FF2B5EF4-FFF2-40B4-BE49-F238E27FC236}">
                    <a16:creationId xmlns:a16="http://schemas.microsoft.com/office/drawing/2014/main" id="{C49ABC64-5AE3-4DE1-B185-D4F4B76123E9}"/>
                  </a:ext>
                </a:extLst>
              </p:cNvPr>
              <p:cNvSpPr/>
              <p:nvPr/>
            </p:nvSpPr>
            <p:spPr>
              <a:xfrm>
                <a:off x="1603180" y="1398414"/>
                <a:ext cx="1396476" cy="46166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nl-NL" i="1" dirty="0"/>
                  <a:t>B</a:t>
                </a:r>
                <a14:m>
                  <m:oMath xmlns:m="http://schemas.openxmlformats.org/officeDocument/2006/math">
                    <m:r>
                      <a:rPr lang="nl-NL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nl-NL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0 </m:t>
                    </m:r>
                  </m:oMath>
                </a14:m>
                <a:r>
                  <a:rPr lang="en-US" dirty="0"/>
                  <a:t> T</a:t>
                </a:r>
              </a:p>
            </p:txBody>
          </p:sp>
        </mc:Choice>
        <mc:Fallback xmlns="" xmlns:mv="urn:schemas-microsoft-com:mac:vml">
          <p:sp>
            <p:nvSpPr>
              <p:cNvPr id="13" name="Rechthoek 12">
                <a:extLst>
                  <a:ext uri="{FF2B5EF4-FFF2-40B4-BE49-F238E27FC236}">
                    <a16:creationId xmlns:mv="urn:schemas-microsoft-com:mac:vml" xmlns:a16="http://schemas.microsoft.com/office/drawing/2014/main" xmlns="" xmlns:a14="http://schemas.microsoft.com/office/drawing/2010/main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C49ABC64-5AE3-4DE1-B185-D4F4B76123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3180" y="1398414"/>
                <a:ext cx="1396476" cy="461665"/>
              </a:xfrm>
              <a:prstGeom prst="rect">
                <a:avLst/>
              </a:prstGeom>
              <a:blipFill>
                <a:blip r:embed="rId6"/>
                <a:stretch>
                  <a:fillRect l="-6494" t="-8974" b="-2692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jdelijke aanduiding voor inhoud 4">
                <a:extLst>
                  <a:ext uri="{FF2B5EF4-FFF2-40B4-BE49-F238E27FC236}">
                    <a16:creationId xmlns:a16="http://schemas.microsoft.com/office/drawing/2014/main" id="{C9687410-134E-4089-81AF-8D35A43DEF03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255453" y="1846854"/>
                <a:ext cx="5961227" cy="50385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488" tIns="44450" rIns="90488" bIns="44450" numCol="1" anchor="t" anchorCtr="0" compatLnSpc="1">
                <a:prstTxWarp prst="textNoShape">
                  <a:avLst/>
                </a:prstTxWarp>
                <a:norm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Monotype Sorts"/>
                  <a:buChar char="u"/>
                  <a:defRPr sz="2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100000"/>
                  <a:buFont typeface="Monotype Sorts"/>
                  <a:buChar char="l"/>
                  <a:defRPr sz="24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00000"/>
                  <a:buFont typeface="Monotype Sorts"/>
                  <a:buChar char="u"/>
                  <a:defRPr sz="18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/>
                  <a:buChar char="l"/>
                  <a:defRPr sz="18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 pitchFamily="2" charset="2"/>
                  <a:buChar char="l"/>
                  <a:defRPr sz="18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 pitchFamily="2" charset="2"/>
                  <a:buChar char="l"/>
                  <a:defRPr sz="18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 pitchFamily="2" charset="2"/>
                  <a:buChar char="l"/>
                  <a:defRPr sz="18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 pitchFamily="2" charset="2"/>
                  <a:buChar char="l"/>
                  <a:defRPr sz="18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buFont typeface="Monotype Sorts"/>
                  <a:buNone/>
                </a:pPr>
                <a:r>
                  <a:rPr lang="en-US" sz="2400" kern="0" dirty="0"/>
                  <a:t>Single hit resolution in pixel plane:</a:t>
                </a:r>
              </a:p>
              <a:p>
                <a:pPr marL="0" indent="0">
                  <a:buFont typeface="Monotype Sorts"/>
                  <a:buNone/>
                </a:pPr>
                <a:endParaRPr lang="en-US" sz="2400" kern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kern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ker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i="1" kern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en-US" sz="2400" i="1" kern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400" i="1" ker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400" i="1" kern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ker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i="1" ker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400" i="1" ker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400" i="1" ker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400" i="1" ker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 ker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kern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2400" i="1" ker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sz="2400" i="1" ker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en-US" sz="2400" i="1" ker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 ker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400" i="1" ker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i="1" ker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ker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 ker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kern="0" dirty="0"/>
              </a:p>
              <a:p>
                <a:pPr marL="0" indent="0">
                  <a:buFont typeface="Monotype Sorts"/>
                  <a:buNone/>
                </a:pPr>
                <a:r>
                  <a:rPr lang="en-US" sz="2400" kern="0" dirty="0"/>
                  <a:t>Depends on:</a:t>
                </a:r>
              </a:p>
              <a:p>
                <a:pPr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ker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400" i="1" ker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400" i="1" ker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i="1" kern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kern="0" dirty="0"/>
                  <a:t> pixel size </a:t>
                </a:r>
                <a14:m>
                  <m:oMath xmlns:m="http://schemas.openxmlformats.org/officeDocument/2006/math">
                    <m:r>
                      <a:rPr lang="en-US" sz="2400" i="1" kern="0" smtClean="0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2400" i="1" kern="0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 kern="0" smtClean="0">
                            <a:latin typeface="Cambria Math" panose="02040503050406030204" pitchFamily="18" charset="0"/>
                          </a:rPr>
                          <m:t>12</m:t>
                        </m:r>
                      </m:e>
                    </m:rad>
                  </m:oMath>
                </a14:m>
                <a:endParaRPr lang="en-US" sz="2400" kern="0" dirty="0"/>
              </a:p>
              <a:p>
                <a:pPr>
                  <a:buFont typeface="Wingdings" panose="05000000000000000000" pitchFamily="2" charset="2"/>
                  <a:buChar char="q"/>
                </a:pPr>
                <a:r>
                  <a:rPr lang="en-US" sz="2400" kern="0" dirty="0"/>
                  <a:t>Diffusion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kern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400" i="1" ker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400" kern="0" dirty="0"/>
                  <a:t> from fit</a:t>
                </a:r>
              </a:p>
              <a:p>
                <a:endParaRPr lang="en-US" sz="2400" kern="0" dirty="0"/>
              </a:p>
              <a:p>
                <a:pPr marL="0" indent="0">
                  <a:buFont typeface="Monotype Sorts"/>
                  <a:buNone/>
                </a:pPr>
                <a:r>
                  <a:rPr lang="en-US" sz="2400" kern="0" dirty="0"/>
                  <a:t>Note that:</a:t>
                </a:r>
              </a:p>
              <a:p>
                <a:pPr>
                  <a:buFont typeface="Wingdings" panose="05000000000000000000" pitchFamily="2" charset="2"/>
                  <a:buChar char="q"/>
                </a:pPr>
                <a:r>
                  <a:rPr lang="en-US" sz="2000" kern="0" dirty="0"/>
                  <a:t>A hit resolution of </a:t>
                </a:r>
                <a14:m>
                  <m:oMath xmlns:m="http://schemas.openxmlformats.org/officeDocument/2006/math">
                    <m:r>
                      <a:rPr lang="en-US" sz="2000" i="1" kern="0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000" kern="0" dirty="0"/>
                  <a:t>250 µm is </a:t>
                </a:r>
                <a14:m>
                  <m:oMath xmlns:m="http://schemas.openxmlformats.org/officeDocument/2006/math">
                    <m:r>
                      <a:rPr lang="en-US" sz="2000" i="1" ker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000" kern="0" dirty="0"/>
                  <a:t>25 µm for a 100-hit track (</a:t>
                </a:r>
                <a14:m>
                  <m:oMath xmlns:m="http://schemas.openxmlformats.org/officeDocument/2006/math">
                    <m:r>
                      <a:rPr lang="en-US" sz="2000" i="1" ker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000" kern="0" dirty="0"/>
                  <a:t> 1 cm track length)</a:t>
                </a:r>
              </a:p>
              <a:p>
                <a:pPr>
                  <a:buFont typeface="Wingdings" panose="05000000000000000000" pitchFamily="2" charset="2"/>
                  <a:buChar char="q"/>
                </a:pPr>
                <a:r>
                  <a:rPr lang="en-US" sz="2400" kern="0" dirty="0"/>
                  <a:t>A</a:t>
                </a:r>
                <a:r>
                  <a:rPr lang="en-US" sz="2000" kern="0" dirty="0"/>
                  <a:t>t </a:t>
                </a:r>
                <a14:m>
                  <m:oMath xmlns:m="http://schemas.openxmlformats.org/officeDocument/2006/math">
                    <m:r>
                      <a:rPr lang="en-US" sz="2000" i="1" ker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000" i="1" ker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000" kern="0" dirty="0"/>
                  <a:t> 4 T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kern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000" i="1" ker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2000" i="1" kern="0">
                        <a:latin typeface="Cambria Math" panose="02040503050406030204" pitchFamily="18" charset="0"/>
                      </a:rPr>
                      <m:t>=25 </m:t>
                    </m:r>
                    <m:r>
                      <m:rPr>
                        <m:nor/>
                      </m:rPr>
                      <a:rPr lang="en-US" sz="2000" kern="0">
                        <a:latin typeface="Cambria Math" panose="02040503050406030204" pitchFamily="18" charset="0"/>
                      </a:rPr>
                      <m:t>μm</m:t>
                    </m:r>
                    <m:r>
                      <a:rPr lang="en-US" sz="2000" i="1" kern="0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2000" i="1" ker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000" kern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US" sz="2000" kern="0" dirty="0"/>
                  <a:t> </a:t>
                </a:r>
              </a:p>
            </p:txBody>
          </p:sp>
        </mc:Choice>
        <mc:Fallback xmlns="">
          <p:sp>
            <p:nvSpPr>
              <p:cNvPr id="10" name="Tijdelijke aanduiding voor inhoud 4">
                <a:extLst>
                  <a:ext uri="{FF2B5EF4-FFF2-40B4-BE49-F238E27FC236}">
                    <a16:creationId xmlns:a16="http://schemas.microsoft.com/office/drawing/2014/main" id="{C9687410-134E-4089-81AF-8D35A43DEF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55453" y="1846854"/>
                <a:ext cx="5961227" cy="5038530"/>
              </a:xfrm>
              <a:prstGeom prst="rect">
                <a:avLst/>
              </a:prstGeom>
              <a:blipFill>
                <a:blip r:embed="rId7"/>
                <a:stretch>
                  <a:fillRect l="-1702" t="-754" r="-85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A56DEA81-0230-E84A-A9AD-C46CCC3FAA50}"/>
              </a:ext>
            </a:extLst>
          </p:cNvPr>
          <p:cNvSpPr/>
          <p:nvPr/>
        </p:nvSpPr>
        <p:spPr>
          <a:xfrm>
            <a:off x="5951984" y="1052736"/>
            <a:ext cx="598284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Verdana"/>
                <a:cs typeface="Verdana"/>
              </a:rPr>
              <a:t>Results from Bonn-Elsa </a:t>
            </a:r>
            <a:r>
              <a:rPr lang="en-US" sz="2000" dirty="0" err="1">
                <a:latin typeface="Verdana"/>
                <a:cs typeface="Verdana"/>
              </a:rPr>
              <a:t>testbeam</a:t>
            </a:r>
            <a:r>
              <a:rPr lang="en-US" sz="2000" dirty="0">
                <a:latin typeface="Verdana"/>
                <a:cs typeface="Verdana"/>
              </a:rPr>
              <a:t> in 2017</a:t>
            </a:r>
            <a:endParaRPr lang="en-GB" sz="2000" dirty="0">
              <a:latin typeface="Verdana"/>
              <a:cs typeface="Verdana"/>
              <a:hlinkClick r:id="rId8" tooltip="Persistent link using digital object identifier"/>
            </a:endParaRPr>
          </a:p>
          <a:p>
            <a:r>
              <a:rPr lang="en-GB" sz="1800" dirty="0">
                <a:latin typeface="Verdana"/>
                <a:cs typeface="Verdana"/>
                <a:hlinkClick r:id="rId8" tooltip="Persistent link using digital object identifier"/>
              </a:rPr>
              <a:t>https://doi.org/10.1016/j.nima.2018.08.012</a:t>
            </a:r>
            <a:endParaRPr lang="en-NL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ACD42E-CAD6-2944-9C72-82B9BAF29F3F}"/>
              </a:ext>
            </a:extLst>
          </p:cNvPr>
          <p:cNvSpPr txBox="1"/>
          <p:nvPr/>
        </p:nvSpPr>
        <p:spPr>
          <a:xfrm>
            <a:off x="3803419" y="2492896"/>
            <a:ext cx="15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T2K gas</a:t>
            </a:r>
          </a:p>
        </p:txBody>
      </p:sp>
    </p:spTree>
    <p:extLst>
      <p:ext uri="{BB962C8B-B14F-4D97-AF65-F5344CB8AC3E}">
        <p14:creationId xmlns:p14="http://schemas.microsoft.com/office/powerpoint/2010/main" val="4134559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9" b="10733"/>
          <a:stretch>
            <a:fillRect/>
          </a:stretch>
        </p:blipFill>
        <p:spPr bwMode="auto">
          <a:xfrm>
            <a:off x="8839200" y="2570473"/>
            <a:ext cx="2743200" cy="299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7" name="Group 18"/>
          <p:cNvGrpSpPr>
            <a:grpSpLocks/>
          </p:cNvGrpSpPr>
          <p:nvPr/>
        </p:nvGrpSpPr>
        <p:grpSpPr bwMode="auto">
          <a:xfrm>
            <a:off x="4244701" y="1981200"/>
            <a:ext cx="3756299" cy="4760689"/>
            <a:chOff x="1572362" y="1124744"/>
            <a:chExt cx="4511805" cy="5546101"/>
          </a:xfrm>
        </p:grpSpPr>
        <p:pic>
          <p:nvPicPr>
            <p:cNvPr id="13320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55214" y="1641892"/>
              <a:ext cx="5546101" cy="4511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1" name="TextBox 13"/>
            <p:cNvSpPr txBox="1">
              <a:spLocks noChangeArrowheads="1"/>
            </p:cNvSpPr>
            <p:nvPr/>
          </p:nvSpPr>
          <p:spPr bwMode="auto">
            <a:xfrm rot="21288686">
              <a:off x="2357954" y="1983970"/>
              <a:ext cx="1211887" cy="461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i="1" dirty="0">
                  <a:latin typeface="Verdana"/>
                  <a:cs typeface="Verdana"/>
                </a:rPr>
                <a:t>Guard</a:t>
              </a:r>
            </a:p>
          </p:txBody>
        </p:sp>
        <p:sp>
          <p:nvSpPr>
            <p:cNvPr id="13322" name="TextBox 13"/>
            <p:cNvSpPr txBox="1">
              <a:spLocks noChangeArrowheads="1"/>
            </p:cNvSpPr>
            <p:nvPr/>
          </p:nvSpPr>
          <p:spPr bwMode="auto">
            <a:xfrm rot="21288686">
              <a:off x="4251890" y="2618321"/>
              <a:ext cx="691025" cy="3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400" i="1" dirty="0">
                  <a:latin typeface="Verdana"/>
                  <a:cs typeface="Verdana"/>
                </a:rPr>
                <a:t>TPX3</a:t>
              </a:r>
            </a:p>
          </p:txBody>
        </p:sp>
        <p:sp>
          <p:nvSpPr>
            <p:cNvPr id="13323" name="TextBox 13"/>
            <p:cNvSpPr txBox="1">
              <a:spLocks noChangeArrowheads="1"/>
            </p:cNvSpPr>
            <p:nvPr/>
          </p:nvSpPr>
          <p:spPr bwMode="auto">
            <a:xfrm rot="21288686">
              <a:off x="3482209" y="2774119"/>
              <a:ext cx="691025" cy="3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400" i="1" dirty="0">
                  <a:latin typeface="Verdana"/>
                  <a:cs typeface="Verdana"/>
                </a:rPr>
                <a:t>TPX3</a:t>
              </a:r>
            </a:p>
          </p:txBody>
        </p:sp>
        <p:sp>
          <p:nvSpPr>
            <p:cNvPr id="13324" name="TextBox 13"/>
            <p:cNvSpPr txBox="1">
              <a:spLocks noChangeArrowheads="1"/>
            </p:cNvSpPr>
            <p:nvPr/>
          </p:nvSpPr>
          <p:spPr bwMode="auto">
            <a:xfrm rot="21288686">
              <a:off x="3230406" y="3612469"/>
              <a:ext cx="691025" cy="3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400" i="1" dirty="0">
                  <a:latin typeface="Verdana"/>
                  <a:cs typeface="Verdana"/>
                </a:rPr>
                <a:t>TPX3</a:t>
              </a:r>
            </a:p>
          </p:txBody>
        </p:sp>
        <p:sp>
          <p:nvSpPr>
            <p:cNvPr id="13325" name="TextBox 15"/>
            <p:cNvSpPr txBox="1">
              <a:spLocks noChangeArrowheads="1"/>
            </p:cNvSpPr>
            <p:nvPr/>
          </p:nvSpPr>
          <p:spPr bwMode="auto">
            <a:xfrm rot="21288686">
              <a:off x="2491580" y="3709451"/>
              <a:ext cx="691025" cy="3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400" i="1" dirty="0">
                  <a:latin typeface="Verdana"/>
                  <a:cs typeface="Verdana"/>
                </a:rPr>
                <a:t>TPX3</a:t>
              </a:r>
            </a:p>
          </p:txBody>
        </p:sp>
        <p:sp>
          <p:nvSpPr>
            <p:cNvPr id="13326" name="TextBox 13"/>
            <p:cNvSpPr txBox="1">
              <a:spLocks noChangeArrowheads="1"/>
            </p:cNvSpPr>
            <p:nvPr/>
          </p:nvSpPr>
          <p:spPr bwMode="auto">
            <a:xfrm rot="245295">
              <a:off x="3347507" y="4265917"/>
              <a:ext cx="1441579" cy="954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2800" i="1" dirty="0" err="1"/>
                <a:t>COld</a:t>
              </a:r>
              <a:endParaRPr lang="en-GB" altLang="en-US" sz="2800" i="1" dirty="0"/>
            </a:p>
            <a:p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2800" i="1" dirty="0" err="1"/>
                <a:t>CArrier</a:t>
              </a:r>
              <a:endParaRPr lang="en-GB" altLang="en-US" sz="2800" i="1" dirty="0"/>
            </a:p>
          </p:txBody>
        </p:sp>
      </p:grpSp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530094" y="381000"/>
            <a:ext cx="8734794" cy="579438"/>
          </a:xfrm>
        </p:spPr>
        <p:txBody>
          <a:bodyPr/>
          <a:lstStyle/>
          <a:p>
            <a:r>
              <a:rPr lang="en-US" altLang="nl-NL" sz="3600" b="0" dirty="0">
                <a:latin typeface="Verdana"/>
                <a:cs typeface="Verdana"/>
              </a:rPr>
              <a:t>QUAD design and realization</a:t>
            </a:r>
            <a:endParaRPr lang="nl-NL" altLang="nl-NL" sz="3600" b="0" dirty="0">
              <a:latin typeface="Verdana"/>
              <a:cs typeface="Verdana"/>
            </a:endParaRPr>
          </a:p>
        </p:txBody>
      </p:sp>
      <p:grpSp>
        <p:nvGrpSpPr>
          <p:cNvPr id="13316" name="Group 3"/>
          <p:cNvGrpSpPr>
            <a:grpSpLocks/>
          </p:cNvGrpSpPr>
          <p:nvPr/>
        </p:nvGrpSpPr>
        <p:grpSpPr bwMode="auto">
          <a:xfrm flipV="1">
            <a:off x="8470898" y="5744642"/>
            <a:ext cx="3340102" cy="925515"/>
            <a:chOff x="240151" y="4763475"/>
            <a:chExt cx="8800676" cy="2105471"/>
          </a:xfrm>
        </p:grpSpPr>
        <p:pic>
          <p:nvPicPr>
            <p:cNvPr id="13327" name="Picture 2" descr="C:\Data\LepCol\Module concept\Picts\Picts 28-8-2017\20170828_07532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4" t="51350" r="84790" b="36710"/>
            <a:stretch>
              <a:fillRect/>
            </a:stretch>
          </p:blipFill>
          <p:spPr bwMode="auto">
            <a:xfrm>
              <a:off x="240151" y="5001013"/>
              <a:ext cx="2171609" cy="1630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8" name="Picture 2" descr="C:\Data\LepCol\Module concept\Picts\Picts 28-8-2017\20170828_07532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04" t="48811" r="2087" b="35770"/>
            <a:stretch>
              <a:fillRect/>
            </a:stretch>
          </p:blipFill>
          <p:spPr bwMode="auto">
            <a:xfrm>
              <a:off x="2411760" y="4763475"/>
              <a:ext cx="6629067" cy="2105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329" name="Straight Connector 2"/>
            <p:cNvCxnSpPr>
              <a:cxnSpLocks noChangeShapeType="1"/>
            </p:cNvCxnSpPr>
            <p:nvPr/>
          </p:nvCxnSpPr>
          <p:spPr bwMode="auto">
            <a:xfrm flipH="1">
              <a:off x="2051720" y="5085184"/>
              <a:ext cx="576064" cy="144016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330" name="Straight Connector 8"/>
            <p:cNvCxnSpPr>
              <a:cxnSpLocks noChangeShapeType="1"/>
            </p:cNvCxnSpPr>
            <p:nvPr/>
          </p:nvCxnSpPr>
          <p:spPr bwMode="auto">
            <a:xfrm flipH="1">
              <a:off x="2204120" y="5085184"/>
              <a:ext cx="576064" cy="144016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385790" y="1504950"/>
            <a:ext cx="4033810" cy="4667250"/>
          </a:xfrm>
        </p:spPr>
        <p:txBody>
          <a:bodyPr/>
          <a:lstStyle/>
          <a:p>
            <a:pPr>
              <a:buFontTx/>
              <a:buBlip>
                <a:blip r:embed="rId5"/>
              </a:buBlip>
            </a:pPr>
            <a:r>
              <a:rPr lang="nl-NL" altLang="nl-NL" sz="2000" dirty="0">
                <a:latin typeface="Verdana"/>
                <a:cs typeface="Verdana"/>
              </a:rPr>
              <a:t>Four-TimePix3 chips</a:t>
            </a:r>
          </a:p>
          <a:p>
            <a:pPr>
              <a:buFontTx/>
              <a:buBlip>
                <a:blip r:embed="rId5"/>
              </a:buBlip>
            </a:pPr>
            <a:r>
              <a:rPr lang="nl-NL" altLang="nl-NL" sz="2000" dirty="0">
                <a:latin typeface="Verdana"/>
                <a:cs typeface="Verdana"/>
              </a:rPr>
              <a:t>All services (signal IO, LV power) are located under the </a:t>
            </a:r>
            <a:r>
              <a:rPr lang="nl-NL" altLang="nl-NL" sz="2000" dirty="0" err="1">
                <a:latin typeface="Verdana"/>
                <a:cs typeface="Verdana"/>
              </a:rPr>
              <a:t>detection</a:t>
            </a:r>
            <a:r>
              <a:rPr lang="nl-NL" altLang="nl-NL" sz="2000" dirty="0">
                <a:latin typeface="Verdana"/>
                <a:cs typeface="Verdana"/>
              </a:rPr>
              <a:t> </a:t>
            </a:r>
            <a:r>
              <a:rPr lang="nl-NL" altLang="nl-NL" sz="2000" dirty="0" err="1">
                <a:latin typeface="Verdana"/>
                <a:cs typeface="Verdana"/>
              </a:rPr>
              <a:t>surface</a:t>
            </a:r>
            <a:endParaRPr lang="nl-NL" altLang="nl-NL" sz="2000" dirty="0">
              <a:latin typeface="Verdana"/>
              <a:cs typeface="Verdana"/>
            </a:endParaRPr>
          </a:p>
          <a:p>
            <a:pPr>
              <a:buFontTx/>
              <a:buBlip>
                <a:blip r:embed="rId5"/>
              </a:buBlip>
            </a:pPr>
            <a:r>
              <a:rPr lang="nl-NL" altLang="nl-NL" sz="2000" dirty="0">
                <a:latin typeface="Verdana"/>
                <a:cs typeface="Verdana"/>
              </a:rPr>
              <a:t>The area for connections was squeezed to the minimum</a:t>
            </a:r>
          </a:p>
          <a:p>
            <a:pPr>
              <a:buBlip>
                <a:blip r:embed="rId5"/>
              </a:buBlip>
            </a:pPr>
            <a:r>
              <a:rPr lang="nl-NL" altLang="nl-NL" sz="2000" dirty="0" err="1">
                <a:latin typeface="Verdana"/>
                <a:cs typeface="Verdana"/>
              </a:rPr>
              <a:t>Very</a:t>
            </a:r>
            <a:r>
              <a:rPr lang="nl-NL" altLang="nl-NL" sz="2000" dirty="0">
                <a:latin typeface="Verdana"/>
                <a:cs typeface="Verdana"/>
              </a:rPr>
              <a:t> high </a:t>
            </a:r>
            <a:r>
              <a:rPr lang="nl-NL" altLang="nl-NL" sz="2000" dirty="0" err="1">
                <a:latin typeface="Verdana"/>
                <a:cs typeface="Verdana"/>
              </a:rPr>
              <a:t>precision</a:t>
            </a:r>
            <a:r>
              <a:rPr lang="en-GB" altLang="nl-NL" sz="2000" dirty="0">
                <a:solidFill>
                  <a:srgbClr val="000000"/>
                </a:solidFill>
                <a:latin typeface="Verdana"/>
                <a:cs typeface="Verdana"/>
              </a:rPr>
              <a:t> 10</a:t>
            </a:r>
            <a:r>
              <a:rPr lang="en-GB" altLang="en-US" sz="200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lang="en-GB" altLang="en-US" sz="2000" dirty="0" err="1">
                <a:solidFill>
                  <a:srgbClr val="000000"/>
                </a:solidFill>
                <a:latin typeface="Verdana"/>
                <a:cs typeface="Verdana"/>
              </a:rPr>
              <a:t>μm</a:t>
            </a:r>
            <a:r>
              <a:rPr lang="en-GB" altLang="en-US" sz="200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lang="nl-NL" altLang="nl-NL" sz="2000" dirty="0">
                <a:latin typeface="Verdana"/>
                <a:cs typeface="Verdana"/>
              </a:rPr>
              <a:t> </a:t>
            </a:r>
            <a:r>
              <a:rPr lang="nl-NL" altLang="nl-NL" sz="2000" dirty="0" err="1">
                <a:latin typeface="Verdana"/>
                <a:cs typeface="Verdana"/>
              </a:rPr>
              <a:t>mounting</a:t>
            </a:r>
            <a:r>
              <a:rPr lang="nl-NL" altLang="nl-NL" sz="2000" dirty="0">
                <a:latin typeface="Verdana"/>
                <a:cs typeface="Verdana"/>
              </a:rPr>
              <a:t> of the chips and </a:t>
            </a:r>
            <a:r>
              <a:rPr lang="nl-NL" altLang="nl-NL" sz="2000" dirty="0" err="1">
                <a:latin typeface="Verdana"/>
                <a:cs typeface="Verdana"/>
              </a:rPr>
              <a:t>guard</a:t>
            </a:r>
            <a:endParaRPr lang="en-US" altLang="nl-NL" sz="2000" dirty="0">
              <a:latin typeface="Verdana"/>
              <a:cs typeface="Verdana"/>
            </a:endParaRPr>
          </a:p>
          <a:p>
            <a:pPr>
              <a:buBlip>
                <a:blip r:embed="rId5"/>
              </a:buBlip>
            </a:pPr>
            <a:r>
              <a:rPr lang="en-US" altLang="nl-NL" sz="2000" dirty="0">
                <a:latin typeface="Verdana"/>
                <a:cs typeface="Verdana"/>
              </a:rPr>
              <a:t>QUAD has a sensitive area of 68.9%</a:t>
            </a:r>
          </a:p>
          <a:p>
            <a:pPr>
              <a:buBlip>
                <a:blip r:embed="rId5"/>
              </a:buBlip>
            </a:pPr>
            <a:r>
              <a:rPr lang="nl-NL" altLang="nl-NL" sz="2000" dirty="0">
                <a:latin typeface="Verdana"/>
                <a:cs typeface="Verdana"/>
              </a:rPr>
              <a:t>DAQ </a:t>
            </a:r>
            <a:r>
              <a:rPr lang="nl-NL" altLang="nl-NL" sz="2000" dirty="0" err="1">
                <a:latin typeface="Verdana"/>
                <a:cs typeface="Verdana"/>
              </a:rPr>
              <a:t>by</a:t>
            </a:r>
            <a:r>
              <a:rPr lang="nl-NL" altLang="nl-NL" sz="2000" dirty="0">
                <a:latin typeface="Verdana"/>
                <a:cs typeface="Verdana"/>
              </a:rPr>
              <a:t> SPIDR</a:t>
            </a:r>
            <a:endParaRPr lang="en-US" altLang="nl-NL" sz="2000" dirty="0">
              <a:latin typeface="Verdana"/>
              <a:cs typeface="Verdana"/>
            </a:endParaRPr>
          </a:p>
          <a:p>
            <a:pPr>
              <a:buBlip>
                <a:blip r:embed="rId5"/>
              </a:buBlip>
            </a:pPr>
            <a:endParaRPr lang="nl-NL" altLang="nl-NL" sz="2400" dirty="0"/>
          </a:p>
          <a:p>
            <a:pPr>
              <a:buFontTx/>
              <a:buBlip>
                <a:blip r:embed="rId5"/>
              </a:buBlip>
            </a:pPr>
            <a:endParaRPr lang="nl-NL" altLang="nl-NL" sz="2400" dirty="0"/>
          </a:p>
          <a:p>
            <a:pPr>
              <a:buNone/>
            </a:pPr>
            <a:endParaRPr lang="nl-NL" altLang="nl-NL" sz="2400" dirty="0"/>
          </a:p>
        </p:txBody>
      </p:sp>
      <p:sp>
        <p:nvSpPr>
          <p:cNvPr id="3" name="Rectangle 2"/>
          <p:cNvSpPr/>
          <p:nvPr/>
        </p:nvSpPr>
        <p:spPr>
          <a:xfrm>
            <a:off x="6553200" y="1657290"/>
            <a:ext cx="2433879" cy="40011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nl-NL" sz="2000" dirty="0">
                <a:latin typeface="Verdana"/>
                <a:cs typeface="Verdana"/>
              </a:rPr>
              <a:t>39.6 x 28.38 mm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 rot="16200000" flipV="1">
            <a:off x="6752153" y="2925247"/>
            <a:ext cx="1814157" cy="7846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 rot="16200000" flipV="1">
            <a:off x="7779721" y="2126278"/>
            <a:ext cx="1204557" cy="10668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"/>
          <a:stretch>
            <a:fillRect/>
          </a:stretch>
        </p:blipFill>
        <p:spPr bwMode="auto">
          <a:xfrm>
            <a:off x="9419504" y="304800"/>
            <a:ext cx="248040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9448800" y="20574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Verdana"/>
                <a:cs typeface="Verdana"/>
              </a:rPr>
              <a:t> series of </a:t>
            </a:r>
            <a:r>
              <a:rPr lang="en-US" sz="1800" dirty="0" err="1">
                <a:latin typeface="Verdana"/>
                <a:cs typeface="Verdana"/>
              </a:rPr>
              <a:t>QUADs</a:t>
            </a:r>
            <a:endParaRPr lang="en-US" sz="18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6">
            <a:extLst>
              <a:ext uri="{FF2B5EF4-FFF2-40B4-BE49-F238E27FC236}">
                <a16:creationId xmlns:a16="http://schemas.microsoft.com/office/drawing/2014/main" id="{CAD4AED8-7EF5-44CD-9912-AFDDAB2AF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3429000"/>
            <a:ext cx="6636774" cy="3320284"/>
          </a:xfrm>
          <a:prstGeom prst="rect">
            <a:avLst/>
          </a:prstGeom>
        </p:spPr>
      </p:pic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1919536" y="245471"/>
            <a:ext cx="8981058" cy="523875"/>
          </a:xfrm>
        </p:spPr>
        <p:txBody>
          <a:bodyPr/>
          <a:lstStyle/>
          <a:p>
            <a:r>
              <a:rPr lang="en-US" altLang="nl-NL" sz="3200" b="0" dirty="0">
                <a:latin typeface="Verdana"/>
                <a:cs typeface="Verdana"/>
              </a:rPr>
              <a:t>QUAD test beam in Bonn (October 2018)</a:t>
            </a:r>
            <a:endParaRPr lang="nl-NL" altLang="nl-NL" sz="3200" b="0" dirty="0">
              <a:latin typeface="Verdana"/>
              <a:cs typeface="Verdana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5826" y="925488"/>
            <a:ext cx="6067373" cy="1665312"/>
          </a:xfrm>
        </p:spPr>
        <p:txBody>
          <a:bodyPr/>
          <a:lstStyle/>
          <a:p>
            <a:r>
              <a:rPr lang="en-US" dirty="0">
                <a:latin typeface="Verdana"/>
                <a:cs typeface="Verdana"/>
              </a:rPr>
              <a:t>ELSA: 2.5 GeV electrons</a:t>
            </a:r>
          </a:p>
          <a:p>
            <a:r>
              <a:rPr lang="en-US" dirty="0">
                <a:latin typeface="Verdana"/>
                <a:cs typeface="Verdana"/>
              </a:rPr>
              <a:t>Tracks referenced by Mimosa telescope</a:t>
            </a:r>
          </a:p>
          <a:p>
            <a:r>
              <a:rPr lang="en-US" dirty="0">
                <a:latin typeface="Verdana"/>
                <a:cs typeface="Verdana"/>
              </a:rPr>
              <a:t>QUAD sandwiched between Mimosa planes</a:t>
            </a:r>
          </a:p>
          <a:p>
            <a:pPr lvl="1"/>
            <a:r>
              <a:rPr lang="en-US" dirty="0">
                <a:latin typeface="Verdana"/>
                <a:cs typeface="Verdana"/>
              </a:rPr>
              <a:t>Largely improved track definition</a:t>
            </a:r>
          </a:p>
          <a:p>
            <a:pPr lvl="1"/>
            <a:r>
              <a:rPr lang="en-GB" dirty="0">
                <a:latin typeface="Verdana"/>
                <a:cs typeface="Verdana"/>
              </a:rPr>
              <a:t>6 planes with 18.4 </a:t>
            </a:r>
            <a:r>
              <a:rPr lang="en-GB" dirty="0" err="1">
                <a:latin typeface="Verdana"/>
                <a:cs typeface="Verdana"/>
              </a:rPr>
              <a:t>μm</a:t>
            </a:r>
            <a:r>
              <a:rPr lang="en-GB" dirty="0">
                <a:latin typeface="Verdana"/>
                <a:cs typeface="Verdana"/>
              </a:rPr>
              <a:t> × 18.4 </a:t>
            </a:r>
            <a:r>
              <a:rPr lang="en-GB" dirty="0" err="1">
                <a:latin typeface="Verdana"/>
                <a:cs typeface="Verdana"/>
              </a:rPr>
              <a:t>μm</a:t>
            </a:r>
            <a:r>
              <a:rPr lang="en-GB" dirty="0">
                <a:latin typeface="Verdana"/>
                <a:cs typeface="Verdana"/>
              </a:rPr>
              <a:t> sized pixels</a:t>
            </a:r>
            <a:endParaRPr lang="en-US" dirty="0">
              <a:latin typeface="Verdana"/>
              <a:cs typeface="Verdana"/>
            </a:endParaRPr>
          </a:p>
          <a:p>
            <a:r>
              <a:rPr lang="en-US" dirty="0">
                <a:latin typeface="Verdana"/>
                <a:cs typeface="Verdana"/>
              </a:rPr>
              <a:t>Gas: </a:t>
            </a:r>
            <a:r>
              <a:rPr lang="en-US" dirty="0" err="1">
                <a:latin typeface="Verdana"/>
                <a:cs typeface="Verdana"/>
              </a:rPr>
              <a:t>Ar</a:t>
            </a:r>
            <a:r>
              <a:rPr lang="en-US" dirty="0">
                <a:latin typeface="Verdana"/>
                <a:cs typeface="Verdana"/>
              </a:rPr>
              <a:t>/CF</a:t>
            </a:r>
            <a:r>
              <a:rPr lang="en-US" baseline="-25000" dirty="0">
                <a:latin typeface="Verdana"/>
                <a:cs typeface="Verdana"/>
              </a:rPr>
              <a:t>4</a:t>
            </a:r>
            <a:r>
              <a:rPr lang="en-US" dirty="0">
                <a:latin typeface="Verdana"/>
                <a:cs typeface="Verdana"/>
              </a:rPr>
              <a:t>/iC</a:t>
            </a:r>
            <a:r>
              <a:rPr lang="en-US" baseline="-25000" dirty="0">
                <a:latin typeface="Verdana"/>
                <a:cs typeface="Verdana"/>
              </a:rPr>
              <a:t>4</a:t>
            </a:r>
            <a:r>
              <a:rPr lang="en-US" dirty="0">
                <a:latin typeface="Verdana"/>
                <a:cs typeface="Verdana"/>
              </a:rPr>
              <a:t>H</a:t>
            </a:r>
            <a:r>
              <a:rPr lang="en-US" baseline="-25000" dirty="0">
                <a:latin typeface="Verdana"/>
                <a:cs typeface="Verdana"/>
              </a:rPr>
              <a:t>10</a:t>
            </a:r>
            <a:r>
              <a:rPr lang="en-US" dirty="0">
                <a:latin typeface="Verdana"/>
                <a:cs typeface="Verdana"/>
              </a:rPr>
              <a:t> 95/3/2 (T2K)</a:t>
            </a:r>
          </a:p>
          <a:p>
            <a:r>
              <a:rPr lang="en-US" dirty="0">
                <a:latin typeface="Verdana"/>
                <a:cs typeface="Verdana"/>
              </a:rPr>
              <a:t>E</a:t>
            </a:r>
            <a:r>
              <a:rPr lang="en-US" baseline="-25000" dirty="0">
                <a:latin typeface="Verdana"/>
                <a:cs typeface="Verdana"/>
              </a:rPr>
              <a:t>d</a:t>
            </a:r>
            <a:r>
              <a:rPr lang="en-US" dirty="0">
                <a:latin typeface="Verdana"/>
                <a:cs typeface="Verdana"/>
              </a:rPr>
              <a:t> = 400 V/cm, </a:t>
            </a:r>
            <a:r>
              <a:rPr lang="en-US" dirty="0" err="1">
                <a:latin typeface="Verdana"/>
                <a:cs typeface="Verdana"/>
              </a:rPr>
              <a:t>V</a:t>
            </a:r>
            <a:r>
              <a:rPr lang="en-US" baseline="-25000" dirty="0" err="1">
                <a:latin typeface="Verdana"/>
                <a:cs typeface="Verdana"/>
              </a:rPr>
              <a:t>grid</a:t>
            </a:r>
            <a:r>
              <a:rPr lang="en-US" dirty="0">
                <a:latin typeface="Verdana"/>
                <a:cs typeface="Verdana"/>
              </a:rPr>
              <a:t> = -330 V</a:t>
            </a:r>
          </a:p>
          <a:p>
            <a:r>
              <a:rPr lang="en-US" dirty="0">
                <a:latin typeface="Verdana"/>
                <a:cs typeface="Verdana"/>
              </a:rPr>
              <a:t>Typical beam height above the chip: ~1 cm</a:t>
            </a:r>
          </a:p>
          <a:p>
            <a:endParaRPr lang="en-US" sz="2000" dirty="0"/>
          </a:p>
          <a:p>
            <a:endParaRPr lang="nl-NL" sz="20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093168D-F28D-4DC4-9373-B8D1FF6E9C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29" t="24330" r="22391" b="31225"/>
          <a:stretch/>
        </p:blipFill>
        <p:spPr>
          <a:xfrm>
            <a:off x="8077200" y="3241716"/>
            <a:ext cx="3866824" cy="2563548"/>
          </a:xfrm>
          <a:prstGeom prst="rect">
            <a:avLst/>
          </a:prstGeom>
        </p:spPr>
      </p:pic>
      <p:sp>
        <p:nvSpPr>
          <p:cNvPr id="40" name="TextBox 6"/>
          <p:cNvSpPr txBox="1">
            <a:spLocks noChangeArrowheads="1"/>
          </p:cNvSpPr>
          <p:nvPr/>
        </p:nvSpPr>
        <p:spPr bwMode="auto">
          <a:xfrm>
            <a:off x="5202237" y="6305490"/>
            <a:ext cx="1655763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nl-NL" sz="2000" dirty="0">
                <a:latin typeface="Verdana"/>
                <a:cs typeface="Verdana"/>
              </a:rPr>
              <a:t>Field cage</a:t>
            </a:r>
            <a:endParaRPr lang="nl-NL" altLang="nl-NL" sz="2000" dirty="0">
              <a:latin typeface="Verdana"/>
              <a:cs typeface="Verdana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66847" y="4488039"/>
            <a:ext cx="1192430" cy="933405"/>
            <a:chOff x="690481" y="3759551"/>
            <a:chExt cx="1192430" cy="933405"/>
          </a:xfrm>
        </p:grpSpPr>
        <p:pic>
          <p:nvPicPr>
            <p:cNvPr id="12" name="Afbeelding 10">
              <a:extLst>
                <a:ext uri="{FF2B5EF4-FFF2-40B4-BE49-F238E27FC236}">
                  <a16:creationId xmlns:a16="http://schemas.microsoft.com/office/drawing/2014/main" id="{E6C8B1B4-E13F-498C-AA7A-429B41CCD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198" y="3759551"/>
              <a:ext cx="855047" cy="569106"/>
            </a:xfrm>
            <a:prstGeom prst="rect">
              <a:avLst/>
            </a:prstGeom>
          </p:spPr>
        </p:pic>
        <p:sp>
          <p:nvSpPr>
            <p:cNvPr id="13" name="Tekstvak 11">
              <a:extLst>
                <a:ext uri="{FF2B5EF4-FFF2-40B4-BE49-F238E27FC236}">
                  <a16:creationId xmlns:a16="http://schemas.microsoft.com/office/drawing/2014/main" id="{05926222-4D10-4D59-BB6F-1D62615819D7}"/>
                </a:ext>
              </a:extLst>
            </p:cNvPr>
            <p:cNvSpPr txBox="1"/>
            <p:nvPr/>
          </p:nvSpPr>
          <p:spPr>
            <a:xfrm>
              <a:off x="690481" y="4231291"/>
              <a:ext cx="11924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@Bonn</a:t>
              </a:r>
              <a:endParaRPr lang="en-GB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359217" y="1455748"/>
            <a:ext cx="5538166" cy="6771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/>
                <a:cs typeface="Verdana"/>
              </a:rPr>
              <a:t>Published NIMA  </a:t>
            </a:r>
            <a:r>
              <a:rPr lang="en-US" sz="1800" dirty="0">
                <a:latin typeface="Verdana"/>
                <a:cs typeface="Verdana"/>
              </a:rPr>
              <a:t>https://</a:t>
            </a:r>
            <a:r>
              <a:rPr lang="en-US" sz="1800" dirty="0" err="1">
                <a:latin typeface="Verdana"/>
                <a:cs typeface="Verdana"/>
              </a:rPr>
              <a:t>doi.org</a:t>
            </a:r>
            <a:r>
              <a:rPr lang="en-US" sz="1800" dirty="0">
                <a:latin typeface="Verdana"/>
                <a:cs typeface="Verdana"/>
              </a:rPr>
              <a:t>/10.1016/j.nima.2019.163331</a:t>
            </a:r>
            <a:endParaRPr lang="nl-NL" sz="1800" dirty="0">
              <a:latin typeface="Verdana"/>
              <a:cs typeface="Verdana"/>
            </a:endParaRPr>
          </a:p>
        </p:txBody>
      </p:sp>
      <p:cxnSp>
        <p:nvCxnSpPr>
          <p:cNvPr id="39" name="Straight Arrow Connector 5"/>
          <p:cNvCxnSpPr>
            <a:cxnSpLocks noChangeShapeType="1"/>
          </p:cNvCxnSpPr>
          <p:nvPr/>
        </p:nvCxnSpPr>
        <p:spPr bwMode="auto">
          <a:xfrm flipH="1" flipV="1">
            <a:off x="5154616" y="4869161"/>
            <a:ext cx="653352" cy="1440159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triangle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Como">
  <a:themeElements>
    <a:clrScheme name="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m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m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9097439</TotalTime>
  <Pages>11</Pages>
  <Words>3930</Words>
  <Application>Microsoft Macintosh PowerPoint</Application>
  <PresentationFormat>Widescreen</PresentationFormat>
  <Paragraphs>549</Paragraphs>
  <Slides>43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Arial</vt:lpstr>
      <vt:lpstr>Cambria Math</vt:lpstr>
      <vt:lpstr>Monotype Sorts</vt:lpstr>
      <vt:lpstr>Roboto</vt:lpstr>
      <vt:lpstr>Symbol</vt:lpstr>
      <vt:lpstr>Times New Roman</vt:lpstr>
      <vt:lpstr>Verdana</vt:lpstr>
      <vt:lpstr>Wingdings</vt:lpstr>
      <vt:lpstr>Como</vt:lpstr>
      <vt:lpstr>Status Pixel TPC  R&amp;D </vt:lpstr>
      <vt:lpstr>Pixel TPC</vt:lpstr>
      <vt:lpstr> Pixel TPC</vt:lpstr>
      <vt:lpstr> GridPix technology</vt:lpstr>
      <vt:lpstr>First Steps Towards  “GridPixes made in Bonn (2023)”</vt:lpstr>
      <vt:lpstr>Pixel chip: TimePix3</vt:lpstr>
      <vt:lpstr>Single hit resolution in transverse direction</vt:lpstr>
      <vt:lpstr>QUAD design and realization</vt:lpstr>
      <vt:lpstr>QUAD test beam in Bonn (October 2018)</vt:lpstr>
      <vt:lpstr>QUAD single hit resolution</vt:lpstr>
      <vt:lpstr>QUAD edge deformations (XY)</vt:lpstr>
      <vt:lpstr>QUAD deformations in transverse plane (XY) </vt:lpstr>
      <vt:lpstr>    QUAD as a building block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 </vt:lpstr>
      <vt:lpstr>Simulation of ILD TPC with pixel readout</vt:lpstr>
      <vt:lpstr>Performance of a GridPix TPC at ILC</vt:lpstr>
      <vt:lpstr> GridPix TPC: Track fitting at the edge</vt:lpstr>
      <vt:lpstr>Summary of the Pixel TPC performance</vt:lpstr>
      <vt:lpstr>A Pixel TPC at CEPC or FCC-ee</vt:lpstr>
      <vt:lpstr>A Pixel TPC at CEPC or FCC-ee</vt:lpstr>
      <vt:lpstr>A Pixel TPC at CEPC or FCC-ee</vt:lpstr>
      <vt:lpstr>Reducing the Ion back flow in a Pixel TPC</vt:lpstr>
      <vt:lpstr>Conclusions: Pixel TPC at a circular collider</vt:lpstr>
      <vt:lpstr>Forschungs- und Technologiezentrum Detektorphysik</vt:lpstr>
      <vt:lpstr>Cleanroom</vt:lpstr>
      <vt:lpstr>  Pictures of repair work in Bonn</vt:lpstr>
      <vt:lpstr> </vt:lpstr>
    </vt:vector>
  </TitlesOfParts>
  <Manager/>
  <Company>NIKHEF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gaseous QUAD pixel detector</dc:title>
  <dc:subject/>
  <dc:creator>Peter Kluit </dc:creator>
  <cp:keywords/>
  <dc:description/>
  <cp:lastModifiedBy>Peter Kluit</cp:lastModifiedBy>
  <cp:revision>2421</cp:revision>
  <cp:lastPrinted>2002-02-06T08:01:21Z</cp:lastPrinted>
  <dcterms:created xsi:type="dcterms:W3CDTF">2019-10-28T05:36:17Z</dcterms:created>
  <dcterms:modified xsi:type="dcterms:W3CDTF">2024-01-08T10:54:29Z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3</vt:i4>
  </property>
  <property fmtid="{D5CDD505-2E9C-101B-9397-08002B2CF9AE}" pid="7" name="MailAddress">
    <vt:lpwstr>F.Hartjes@nikhef.nl</vt:lpwstr>
  </property>
  <property fmtid="{D5CDD505-2E9C-101B-9397-08002B2CF9AE}" pid="8" name="HomePage">
    <vt:lpwstr/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1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\\Nikhefh\CT www\pub\techphys\diamond</vt:lpwstr>
  </property>
</Properties>
</file>