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Grid="0" snapToObjects="1">
      <p:cViewPr>
        <p:scale>
          <a:sx n="100" d="100"/>
          <a:sy n="100" d="100"/>
        </p:scale>
        <p:origin x="-1128" y="-1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1ADE00-12F9-A442-B226-9324C89767D9}" type="datetimeFigureOut">
              <a:rPr lang="en-US" smtClean="0"/>
              <a:pPr/>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E6F67-469B-3842-A00D-79C1FAAE3F0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14056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1ADE00-12F9-A442-B226-9324C89767D9}" type="datetimeFigureOut">
              <a:rPr lang="en-US" smtClean="0"/>
              <a:pPr/>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E6F67-469B-3842-A00D-79C1FAAE3F0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49097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1ADE00-12F9-A442-B226-9324C89767D9}" type="datetimeFigureOut">
              <a:rPr lang="en-US" smtClean="0"/>
              <a:pPr/>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E6F67-469B-3842-A00D-79C1FAAE3F0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36101105"/>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1ADE00-12F9-A442-B226-9324C89767D9}" type="datetimeFigureOut">
              <a:rPr lang="en-US" smtClean="0"/>
              <a:pPr/>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E6F67-469B-3842-A00D-79C1FAAE3F0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70271335"/>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1ADE00-12F9-A442-B226-9324C89767D9}" type="datetimeFigureOut">
              <a:rPr lang="en-US" smtClean="0"/>
              <a:pPr/>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E6F67-469B-3842-A00D-79C1FAAE3F0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68533424"/>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1ADE00-12F9-A442-B226-9324C89767D9}" type="datetimeFigureOut">
              <a:rPr lang="en-US" smtClean="0"/>
              <a:pPr/>
              <a:t>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3E6F67-469B-3842-A00D-79C1FAAE3F0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05771092"/>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1ADE00-12F9-A442-B226-9324C89767D9}" type="datetimeFigureOut">
              <a:rPr lang="en-US" smtClean="0"/>
              <a:pPr/>
              <a:t>11/6/16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3E6F67-469B-3842-A00D-79C1FAAE3F0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26397477"/>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1ADE00-12F9-A442-B226-9324C89767D9}" type="datetimeFigureOut">
              <a:rPr lang="en-US" smtClean="0"/>
              <a:pPr/>
              <a:t>11/6/16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3E6F67-469B-3842-A00D-79C1FAAE3F0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07111118"/>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1ADE00-12F9-A442-B226-9324C89767D9}" type="datetimeFigureOut">
              <a:rPr lang="en-US" smtClean="0"/>
              <a:pPr/>
              <a:t>11/6/16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3E6F67-469B-3842-A00D-79C1FAAE3F0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17386541"/>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1ADE00-12F9-A442-B226-9324C89767D9}" type="datetimeFigureOut">
              <a:rPr lang="en-US" smtClean="0"/>
              <a:pPr/>
              <a:t>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3E6F67-469B-3842-A00D-79C1FAAE3F0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98902600"/>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1ADE00-12F9-A442-B226-9324C89767D9}" type="datetimeFigureOut">
              <a:rPr lang="en-US" smtClean="0"/>
              <a:pPr/>
              <a:t>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3E6F67-469B-3842-A00D-79C1FAAE3F0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681175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1ADE00-12F9-A442-B226-9324C89767D9}" type="datetimeFigureOut">
              <a:rPr lang="en-US" smtClean="0"/>
              <a:pPr/>
              <a:t>11/6/16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3E6F67-469B-3842-A00D-79C1FAAE3F0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00315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 name="TextBox 28"/>
          <p:cNvSpPr txBox="1"/>
          <p:nvPr/>
        </p:nvSpPr>
        <p:spPr>
          <a:xfrm>
            <a:off x="1587500" y="292100"/>
            <a:ext cx="6502400" cy="830997"/>
          </a:xfrm>
          <a:prstGeom prst="rect">
            <a:avLst/>
          </a:prstGeom>
          <a:noFill/>
        </p:spPr>
        <p:txBody>
          <a:bodyPr wrap="square" rtlCol="0">
            <a:spAutoFit/>
          </a:bodyPr>
          <a:lstStyle/>
          <a:p>
            <a:pPr algn="ctr"/>
            <a:r>
              <a:rPr lang="en-US" sz="2400" dirty="0" smtClean="0">
                <a:solidFill>
                  <a:srgbClr val="3366FF"/>
                </a:solidFill>
              </a:rPr>
              <a:t>Report</a:t>
            </a:r>
            <a:r>
              <a:rPr lang="en-US" sz="2400" dirty="0" smtClean="0">
                <a:solidFill>
                  <a:srgbClr val="3366FF"/>
                </a:solidFill>
              </a:rPr>
              <a:t> Spark test preparations from </a:t>
            </a:r>
            <a:r>
              <a:rPr lang="en-US" sz="2400" dirty="0" smtClean="0">
                <a:solidFill>
                  <a:srgbClr val="3366FF"/>
                </a:solidFill>
              </a:rPr>
              <a:t>Fred </a:t>
            </a:r>
            <a:r>
              <a:rPr lang="en-US" sz="2400" dirty="0" err="1" smtClean="0">
                <a:solidFill>
                  <a:srgbClr val="3366FF"/>
                </a:solidFill>
              </a:rPr>
              <a:t>Hartjes</a:t>
            </a:r>
            <a:r>
              <a:rPr lang="en-US" sz="2400" dirty="0" smtClean="0">
                <a:solidFill>
                  <a:srgbClr val="3366FF"/>
                </a:solidFill>
              </a:rPr>
              <a:t>    7 November 2016 </a:t>
            </a:r>
            <a:endParaRPr lang="en-US" sz="2400" dirty="0">
              <a:solidFill>
                <a:srgbClr val="3366FF"/>
              </a:solidFill>
            </a:endParaRPr>
          </a:p>
        </p:txBody>
      </p:sp>
      <p:sp>
        <p:nvSpPr>
          <p:cNvPr id="30" name="TextBox 29"/>
          <p:cNvSpPr txBox="1"/>
          <p:nvPr/>
        </p:nvSpPr>
        <p:spPr>
          <a:xfrm>
            <a:off x="1231900" y="1143000"/>
            <a:ext cx="7251700" cy="5355313"/>
          </a:xfrm>
          <a:prstGeom prst="rect">
            <a:avLst/>
          </a:prstGeom>
          <a:noFill/>
        </p:spPr>
        <p:txBody>
          <a:bodyPr wrap="square" rtlCol="0">
            <a:spAutoFit/>
          </a:bodyPr>
          <a:lstStyle/>
          <a:p>
            <a:pPr>
              <a:buFont typeface="Arial"/>
              <a:buChar char="•"/>
            </a:pPr>
            <a:r>
              <a:rPr lang="en-US" dirty="0" smtClean="0"/>
              <a:t>  For the Spark test 8 </a:t>
            </a:r>
            <a:r>
              <a:rPr lang="en-US" dirty="0" err="1" smtClean="0"/>
              <a:t>GridPix</a:t>
            </a:r>
            <a:r>
              <a:rPr lang="en-US" dirty="0" smtClean="0"/>
              <a:t> chips have been installed in the two gas  envelopes, using the chips I received recently from </a:t>
            </a:r>
            <a:r>
              <a:rPr lang="en-US" dirty="0" err="1" smtClean="0"/>
              <a:t>Yevgen</a:t>
            </a:r>
            <a:r>
              <a:rPr lang="en-US" dirty="0" smtClean="0"/>
              <a:t>. The chips    are not electrically read out, only the grid and ground pads are    connected. Each chip has its own remote controlled HV supply (</a:t>
            </a:r>
            <a:r>
              <a:rPr lang="en-US" dirty="0" err="1" smtClean="0"/>
              <a:t>miniHV</a:t>
            </a:r>
            <a:r>
              <a:rPr lang="en-US" dirty="0" smtClean="0"/>
              <a:t>)    with a current readout with 0.1 </a:t>
            </a:r>
            <a:r>
              <a:rPr lang="en-US" dirty="0" err="1" smtClean="0"/>
              <a:t>nA</a:t>
            </a:r>
            <a:r>
              <a:rPr lang="en-US" dirty="0" smtClean="0"/>
              <a:t> resolution. The currents are recorded    at 3 Hz rate. </a:t>
            </a:r>
          </a:p>
          <a:p>
            <a:pPr>
              <a:buFontTx/>
              <a:buChar char="•"/>
            </a:pPr>
            <a:r>
              <a:rPr lang="en-US" dirty="0" smtClean="0"/>
              <a:t> At occurrence of a spark, the waveform 5 min before until 5 min after is    registered. There are no grid preamps installed. At a spark we see a  current peak until 400 </a:t>
            </a:r>
            <a:r>
              <a:rPr lang="en-US" dirty="0" err="1" smtClean="0"/>
              <a:t>nA</a:t>
            </a:r>
            <a:r>
              <a:rPr lang="en-US" dirty="0" smtClean="0"/>
              <a:t> high.</a:t>
            </a:r>
          </a:p>
          <a:p>
            <a:pPr>
              <a:buFontTx/>
              <a:buChar char="•"/>
            </a:pPr>
            <a:r>
              <a:rPr lang="en-US" dirty="0" smtClean="0"/>
              <a:t>  Installed were:     </a:t>
            </a:r>
          </a:p>
          <a:p>
            <a:pPr lvl="1">
              <a:buFontTx/>
              <a:buChar char="•"/>
            </a:pPr>
            <a:r>
              <a:rPr lang="en-US" dirty="0" smtClean="0"/>
              <a:t>  4 TPX3 chips with very low electrical grade, all equipped with 4 um  </a:t>
            </a:r>
            <a:r>
              <a:rPr lang="en-US" dirty="0" err="1" smtClean="0"/>
              <a:t>SiN</a:t>
            </a:r>
            <a:r>
              <a:rPr lang="en-US" dirty="0" smtClean="0"/>
              <a:t> and an </a:t>
            </a:r>
            <a:r>
              <a:rPr lang="en-US" dirty="0" err="1" smtClean="0"/>
              <a:t>InGrid</a:t>
            </a:r>
            <a:r>
              <a:rPr lang="en-US" dirty="0" smtClean="0"/>
              <a:t>     </a:t>
            </a:r>
          </a:p>
          <a:p>
            <a:pPr lvl="1">
              <a:buFontTx/>
              <a:buChar char="•"/>
            </a:pPr>
            <a:r>
              <a:rPr lang="en-US" dirty="0" smtClean="0"/>
              <a:t>  2 "dummy" chips: bare silicon with a metal layer, a 4 um </a:t>
            </a:r>
            <a:r>
              <a:rPr lang="en-US" dirty="0" err="1" smtClean="0"/>
              <a:t>SiN</a:t>
            </a:r>
            <a:r>
              <a:rPr lang="en-US" dirty="0" smtClean="0"/>
              <a:t> layer and an </a:t>
            </a:r>
            <a:r>
              <a:rPr lang="en-US" dirty="0" err="1" smtClean="0"/>
              <a:t>InGrid</a:t>
            </a:r>
            <a:r>
              <a:rPr lang="en-US" dirty="0" smtClean="0"/>
              <a:t>     </a:t>
            </a:r>
          </a:p>
          <a:p>
            <a:pPr lvl="1">
              <a:buFontTx/>
              <a:buChar char="•"/>
            </a:pPr>
            <a:r>
              <a:rPr lang="en-US" dirty="0" smtClean="0"/>
              <a:t> 1 TPX1 chip with 8 um </a:t>
            </a:r>
            <a:r>
              <a:rPr lang="en-US" dirty="0" err="1" smtClean="0"/>
              <a:t>SiN</a:t>
            </a:r>
            <a:r>
              <a:rPr lang="en-US" dirty="0" smtClean="0"/>
              <a:t> and an </a:t>
            </a:r>
            <a:r>
              <a:rPr lang="en-US" dirty="0" err="1" smtClean="0"/>
              <a:t>InGrid</a:t>
            </a:r>
            <a:r>
              <a:rPr lang="en-US" dirty="0" smtClean="0"/>
              <a:t>     </a:t>
            </a:r>
          </a:p>
          <a:p>
            <a:pPr lvl="1">
              <a:buFontTx/>
              <a:buChar char="•"/>
            </a:pPr>
            <a:r>
              <a:rPr lang="en-US" dirty="0" smtClean="0"/>
              <a:t> 1 TPX1 chip with 4 um </a:t>
            </a:r>
            <a:r>
              <a:rPr lang="en-US" dirty="0" err="1" smtClean="0"/>
              <a:t>SiN</a:t>
            </a:r>
            <a:r>
              <a:rPr lang="en-US" dirty="0" smtClean="0"/>
              <a:t> and an </a:t>
            </a:r>
            <a:r>
              <a:rPr lang="en-US" dirty="0" err="1" smtClean="0"/>
              <a:t>InGrid</a:t>
            </a:r>
            <a:r>
              <a:rPr lang="en-US" dirty="0" smtClean="0"/>
              <a:t> </a:t>
            </a:r>
          </a:p>
          <a:p>
            <a:pPr>
              <a:buFontTx/>
              <a:buChar char="•"/>
            </a:pPr>
            <a:r>
              <a:rPr lang="en-US" dirty="0" smtClean="0"/>
              <a:t> The grids have been connected to HV by a 50 um copper wire, connection made by </a:t>
            </a:r>
            <a:r>
              <a:rPr lang="en-US" dirty="0" err="1" smtClean="0"/>
              <a:t>TraDuct</a:t>
            </a:r>
            <a:r>
              <a:rPr lang="en-US" dirty="0" smtClean="0"/>
              <a:t> silver glue, reinforced by </a:t>
            </a:r>
            <a:r>
              <a:rPr lang="en-US" dirty="0" err="1" smtClean="0"/>
              <a:t>Globtop</a:t>
            </a:r>
            <a:r>
              <a:rPr lang="en-US" dirty="0" smtClean="0"/>
              <a:t>. When doing this I    realized that in future we need some kind of micro dosimeter system for    this that is not commercially available, I have some ideas.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38254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 name="TextBox 28"/>
          <p:cNvSpPr txBox="1"/>
          <p:nvPr/>
        </p:nvSpPr>
        <p:spPr>
          <a:xfrm>
            <a:off x="1066800" y="469900"/>
            <a:ext cx="5740400" cy="461665"/>
          </a:xfrm>
          <a:prstGeom prst="rect">
            <a:avLst/>
          </a:prstGeom>
          <a:noFill/>
        </p:spPr>
        <p:txBody>
          <a:bodyPr wrap="square" rtlCol="0">
            <a:spAutoFit/>
          </a:bodyPr>
          <a:lstStyle/>
          <a:p>
            <a:pPr algn="ctr"/>
            <a:r>
              <a:rPr lang="en-US" sz="2400" dirty="0" smtClean="0">
                <a:solidFill>
                  <a:srgbClr val="3366FF"/>
                </a:solidFill>
              </a:rPr>
              <a:t>Report from Fred </a:t>
            </a:r>
            <a:r>
              <a:rPr lang="en-US" sz="2400" dirty="0" err="1" smtClean="0">
                <a:solidFill>
                  <a:srgbClr val="3366FF"/>
                </a:solidFill>
              </a:rPr>
              <a:t>Hartjes</a:t>
            </a:r>
            <a:r>
              <a:rPr lang="en-US" sz="2400" dirty="0" smtClean="0">
                <a:solidFill>
                  <a:srgbClr val="3366FF"/>
                </a:solidFill>
              </a:rPr>
              <a:t>    6 November </a:t>
            </a:r>
            <a:endParaRPr lang="en-US" sz="2400" dirty="0">
              <a:solidFill>
                <a:srgbClr val="3366FF"/>
              </a:solidFill>
            </a:endParaRPr>
          </a:p>
        </p:txBody>
      </p:sp>
      <p:sp>
        <p:nvSpPr>
          <p:cNvPr id="30" name="TextBox 29"/>
          <p:cNvSpPr txBox="1"/>
          <p:nvPr/>
        </p:nvSpPr>
        <p:spPr>
          <a:xfrm>
            <a:off x="1168400" y="1143000"/>
            <a:ext cx="6858000" cy="5078314"/>
          </a:xfrm>
          <a:prstGeom prst="rect">
            <a:avLst/>
          </a:prstGeom>
          <a:noFill/>
        </p:spPr>
        <p:txBody>
          <a:bodyPr wrap="square" rtlCol="0">
            <a:spAutoFit/>
          </a:bodyPr>
          <a:lstStyle/>
          <a:p>
            <a:pPr>
              <a:buFont typeface="Arial"/>
              <a:buChar char="•"/>
            </a:pPr>
            <a:r>
              <a:rPr lang="en-US" dirty="0" smtClean="0"/>
              <a:t> </a:t>
            </a:r>
            <a:r>
              <a:rPr lang="en-US" dirty="0" smtClean="0"/>
              <a:t>The ground connection was made on the GND bonding pads by a few W-Au    wires and </a:t>
            </a:r>
            <a:r>
              <a:rPr lang="en-US" dirty="0" err="1" smtClean="0"/>
              <a:t>TraDuct</a:t>
            </a:r>
            <a:r>
              <a:rPr lang="en-US" dirty="0" smtClean="0"/>
              <a:t> *  all chips have been tested last Thursday and Friday in T2K gas for HV    tolerance and gas gain, indicated by the increase of grid current when    irradiated by a 90Sr source. They all work  properly.  When placing the    source, the induced current shows a rapid peak falling within some 10 -</a:t>
            </a:r>
            <a:r>
              <a:rPr lang="en-US" dirty="0" smtClean="0"/>
              <a:t> 20 </a:t>
            </a:r>
            <a:r>
              <a:rPr lang="en-US" dirty="0" err="1" smtClean="0"/>
              <a:t>s</a:t>
            </a:r>
            <a:r>
              <a:rPr lang="en-US" dirty="0" smtClean="0"/>
              <a:t> down to about half the value. When removing the source and    replacing it shortly afterwards, the new peak is much less high. This    can easily be understood from the almost infinite resistivity of the    protection layer for voltages of 10 - 15 V. Some characteristic</a:t>
            </a:r>
            <a:r>
              <a:rPr lang="en-US" dirty="0" smtClean="0"/>
              <a:t> differences </a:t>
            </a:r>
            <a:r>
              <a:rPr lang="en-US" dirty="0" smtClean="0"/>
              <a:t>are:  </a:t>
            </a:r>
          </a:p>
          <a:p>
            <a:pPr lvl="1">
              <a:buFont typeface="Arial"/>
              <a:buChar char="•"/>
            </a:pPr>
            <a:r>
              <a:rPr lang="en-US" dirty="0" smtClean="0"/>
              <a:t> the 4 TPX3 chips show an almost identical </a:t>
            </a:r>
            <a:r>
              <a:rPr lang="en-US" dirty="0" err="1" smtClean="0"/>
              <a:t>behaviour</a:t>
            </a:r>
            <a:r>
              <a:rPr lang="en-US" dirty="0" smtClean="0"/>
              <a:t>, grid current ~3  </a:t>
            </a:r>
            <a:r>
              <a:rPr lang="en-US" dirty="0" err="1" smtClean="0"/>
              <a:t>nA</a:t>
            </a:r>
            <a:r>
              <a:rPr lang="en-US" dirty="0" smtClean="0"/>
              <a:t> @ 400 V. One chip I tried to ramp further, but it started  sparking above 420 V    </a:t>
            </a:r>
          </a:p>
          <a:p>
            <a:pPr lvl="1">
              <a:buFont typeface="Arial"/>
              <a:buChar char="•"/>
            </a:pPr>
            <a:r>
              <a:rPr lang="en-US" dirty="0" smtClean="0"/>
              <a:t>  the 2 dummies showed a very high current (6.7 </a:t>
            </a:r>
            <a:r>
              <a:rPr lang="en-US" dirty="0" err="1" smtClean="0"/>
              <a:t>nA</a:t>
            </a:r>
            <a:r>
              <a:rPr lang="en-US" dirty="0" smtClean="0"/>
              <a:t>) already at 350 V,  but became unstable above this value. One should realize that at the grounded TPX3 the pads cover only 5% of the chip surface while the rest is </a:t>
            </a:r>
            <a:r>
              <a:rPr lang="en-US" dirty="0" err="1" smtClean="0"/>
              <a:t>passivated</a:t>
            </a:r>
            <a:r>
              <a:rPr lang="en-US" dirty="0" smtClean="0"/>
              <a:t>. For the dummies 100% of the surface is grounded.     </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38254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 name="TextBox 28"/>
          <p:cNvSpPr txBox="1"/>
          <p:nvPr/>
        </p:nvSpPr>
        <p:spPr>
          <a:xfrm>
            <a:off x="1066800" y="469900"/>
            <a:ext cx="5740400" cy="461665"/>
          </a:xfrm>
          <a:prstGeom prst="rect">
            <a:avLst/>
          </a:prstGeom>
          <a:noFill/>
        </p:spPr>
        <p:txBody>
          <a:bodyPr wrap="square" rtlCol="0">
            <a:spAutoFit/>
          </a:bodyPr>
          <a:lstStyle/>
          <a:p>
            <a:pPr algn="ctr"/>
            <a:r>
              <a:rPr lang="en-US" sz="2400" dirty="0" smtClean="0">
                <a:solidFill>
                  <a:srgbClr val="3366FF"/>
                </a:solidFill>
              </a:rPr>
              <a:t>Report from Fred </a:t>
            </a:r>
            <a:r>
              <a:rPr lang="en-US" sz="2400" dirty="0" err="1" smtClean="0">
                <a:solidFill>
                  <a:srgbClr val="3366FF"/>
                </a:solidFill>
              </a:rPr>
              <a:t>Hartjes</a:t>
            </a:r>
            <a:r>
              <a:rPr lang="en-US" sz="2400" dirty="0" smtClean="0">
                <a:solidFill>
                  <a:srgbClr val="3366FF"/>
                </a:solidFill>
              </a:rPr>
              <a:t>    6 November </a:t>
            </a:r>
            <a:endParaRPr lang="en-US" sz="2400" dirty="0">
              <a:solidFill>
                <a:srgbClr val="3366FF"/>
              </a:solidFill>
            </a:endParaRPr>
          </a:p>
        </p:txBody>
      </p:sp>
      <p:sp>
        <p:nvSpPr>
          <p:cNvPr id="30" name="TextBox 29"/>
          <p:cNvSpPr txBox="1"/>
          <p:nvPr/>
        </p:nvSpPr>
        <p:spPr>
          <a:xfrm>
            <a:off x="1168400" y="1143000"/>
            <a:ext cx="6858000" cy="2308324"/>
          </a:xfrm>
          <a:prstGeom prst="rect">
            <a:avLst/>
          </a:prstGeom>
          <a:noFill/>
        </p:spPr>
        <p:txBody>
          <a:bodyPr wrap="square" rtlCol="0">
            <a:spAutoFit/>
          </a:bodyPr>
          <a:lstStyle/>
          <a:p>
            <a:pPr lvl="1">
              <a:buFont typeface="Arial"/>
              <a:buChar char="•"/>
            </a:pPr>
            <a:r>
              <a:rPr lang="en-US" dirty="0" smtClean="0"/>
              <a:t> </a:t>
            </a:r>
            <a:r>
              <a:rPr lang="en-US" dirty="0" smtClean="0"/>
              <a:t>TPX1 chips show 3.7 and 2.2 </a:t>
            </a:r>
            <a:r>
              <a:rPr lang="en-US" dirty="0" err="1" smtClean="0"/>
              <a:t>nA</a:t>
            </a:r>
            <a:r>
              <a:rPr lang="en-US" dirty="0" smtClean="0"/>
              <a:t> resp. at 350 V, above this voltage        they became unstable. These chips have a considerable larger pad        size that the TPX3</a:t>
            </a:r>
            <a:r>
              <a:rPr lang="en-US" dirty="0" smtClean="0"/>
              <a:t>.</a:t>
            </a:r>
          </a:p>
          <a:p>
            <a:r>
              <a:rPr lang="en-US" dirty="0" smtClean="0"/>
              <a:t> </a:t>
            </a:r>
          </a:p>
          <a:p>
            <a:pPr>
              <a:buFont typeface="Arial"/>
              <a:buChar char="•"/>
            </a:pPr>
            <a:r>
              <a:rPr lang="en-US" dirty="0" smtClean="0"/>
              <a:t> </a:t>
            </a:r>
            <a:r>
              <a:rPr lang="en-US" dirty="0" smtClean="0"/>
              <a:t>So comparing TPX3 with TPX1 we may roughly conclude that for TPX3 we can </a:t>
            </a:r>
            <a:r>
              <a:rPr lang="en-US" dirty="0" err="1" smtClean="0"/>
              <a:t>geta</a:t>
            </a:r>
            <a:r>
              <a:rPr lang="en-US" dirty="0" smtClean="0"/>
              <a:t> comparable gain in spite of the lower pad size when increasing the </a:t>
            </a:r>
            <a:r>
              <a:rPr lang="en-US" dirty="0" err="1" smtClean="0"/>
              <a:t>gridvoltage</a:t>
            </a:r>
            <a:r>
              <a:rPr lang="en-US" dirty="0" smtClean="0"/>
              <a:t> by 50 V</a:t>
            </a:r>
            <a:r>
              <a:rPr lang="en-US" dirty="0" smtClean="0"/>
              <a:t>.</a:t>
            </a:r>
          </a:p>
          <a:p>
            <a:endParaRPr lang="en-US"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38254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okpmgdanainemok.png"/>
          <p:cNvPicPr>
            <a:picLocks noGrp="1" noChangeAspect="1"/>
          </p:cNvPicPr>
          <p:nvPr>
            <p:ph idx="1"/>
          </p:nvPr>
        </p:nvPicPr>
        <p:blipFill>
          <a:blip r:embed="rId2"/>
          <a:srcRect l="-311" r="-311"/>
          <a:stretch>
            <a:fillRect/>
          </a:stretch>
        </p:blipFill>
        <p:spPr>
          <a:xfrm>
            <a:off x="457200" y="977900"/>
            <a:ext cx="8229600" cy="4525963"/>
          </a:xfr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jmdghambglgpidee.jpg"/>
          <p:cNvPicPr>
            <a:picLocks noGrp="1" noChangeAspect="1"/>
          </p:cNvPicPr>
          <p:nvPr>
            <p:ph idx="1"/>
          </p:nvPr>
        </p:nvPicPr>
        <p:blipFill>
          <a:blip r:embed="rId2"/>
          <a:srcRect l="-11458" r="-11458"/>
          <a:stretch>
            <a:fillRect/>
          </a:stretch>
        </p:blipFill>
        <p:spPr>
          <a:xfrm>
            <a:off x="457200" y="1003300"/>
            <a:ext cx="8229600" cy="4525963"/>
          </a:xfr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embfnjbkphjgdlia.jpg"/>
          <p:cNvPicPr>
            <a:picLocks noGrp="1" noChangeAspect="1"/>
          </p:cNvPicPr>
          <p:nvPr>
            <p:ph idx="1"/>
          </p:nvPr>
        </p:nvPicPr>
        <p:blipFill>
          <a:blip r:embed="rId2"/>
          <a:srcRect l="-1140" r="-1140"/>
          <a:stretch>
            <a:fillRect/>
          </a:stretch>
        </p:blipFill>
        <p:spPr>
          <a:xfrm>
            <a:off x="457200" y="1028700"/>
            <a:ext cx="8229600" cy="4525963"/>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857</TotalTime>
  <Words>552</Words>
  <Application>Microsoft Macintosh PowerPoint</Application>
  <PresentationFormat>On-screen Show (4:3)</PresentationFormat>
  <Paragraphs>17</Paragraphs>
  <Slides>6</Slides>
  <Notes>0</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Nikhef</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Harry van der Graaf</dc:creator>
  <cp:lastModifiedBy>Peter Kluit</cp:lastModifiedBy>
  <cp:revision>26</cp:revision>
  <dcterms:created xsi:type="dcterms:W3CDTF">2016-11-06T13:18:05Z</dcterms:created>
  <dcterms:modified xsi:type="dcterms:W3CDTF">2016-11-06T13:27:03Z</dcterms:modified>
</cp:coreProperties>
</file>