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1385" r:id="rId2"/>
    <p:sldId id="1233" r:id="rId3"/>
    <p:sldId id="1256" r:id="rId4"/>
    <p:sldId id="1516" r:id="rId5"/>
    <p:sldId id="1144" r:id="rId6"/>
    <p:sldId id="1535" r:id="rId7"/>
    <p:sldId id="1111" r:id="rId8"/>
    <p:sldId id="1531" r:id="rId9"/>
    <p:sldId id="1368" r:id="rId10"/>
    <p:sldId id="1316" r:id="rId11"/>
    <p:sldId id="1536" r:id="rId12"/>
    <p:sldId id="1507" r:id="rId13"/>
    <p:sldId id="1517" r:id="rId14"/>
    <p:sldId id="1514" r:id="rId15"/>
    <p:sldId id="1528" r:id="rId16"/>
    <p:sldId id="1533" r:id="rId17"/>
    <p:sldId id="1519" r:id="rId18"/>
    <p:sldId id="1363" r:id="rId19"/>
    <p:sldId id="1488" r:id="rId20"/>
    <p:sldId id="1459" r:id="rId21"/>
    <p:sldId id="1498" r:id="rId22"/>
    <p:sldId id="1496" r:id="rId23"/>
    <p:sldId id="1497" r:id="rId24"/>
    <p:sldId id="1520" r:id="rId25"/>
    <p:sldId id="1521" r:id="rId26"/>
    <p:sldId id="1542" r:id="rId27"/>
    <p:sldId id="1543" r:id="rId28"/>
    <p:sldId id="1549" r:id="rId29"/>
    <p:sldId id="1538" r:id="rId30"/>
    <p:sldId id="1546" r:id="rId31"/>
    <p:sldId id="1545" r:id="rId32"/>
    <p:sldId id="1524" r:id="rId33"/>
    <p:sldId id="151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9FF"/>
    <a:srgbClr val="FF9300"/>
    <a:srgbClr val="FFA100"/>
    <a:srgbClr val="FF00D6"/>
    <a:srgbClr val="FB7964"/>
    <a:srgbClr val="BE4023"/>
    <a:srgbClr val="FFD731"/>
    <a:srgbClr val="FFD579"/>
    <a:srgbClr val="F3E008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5"/>
    <p:restoredTop sz="93758"/>
  </p:normalViewPr>
  <p:slideViewPr>
    <p:cSldViewPr snapToGrid="0" snapToObjects="1">
      <p:cViewPr varScale="1">
        <p:scale>
          <a:sx n="120" d="100"/>
          <a:sy n="120" d="100"/>
        </p:scale>
        <p:origin x="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319624-0AD8-5147-A238-2E5AD09EE3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2A350-FAAA-5D4A-A876-6EF8F0896B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155D5-EBB4-CA4A-A56C-EB1A592C9E00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BF969-F3F7-1245-BAAC-BA23A223A6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471CA-DC88-544F-9F8B-A25904B049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D9478-CA91-B44C-B5AC-D2ED7AF9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5854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810A4-78D4-1947-980E-2E22D2DFE1BF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70D93-55E9-2844-ACE0-3C2F03867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0358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0699D-E023-F147-AB49-3314C247FF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95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3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0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99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45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49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quark-gluon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51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46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24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43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5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61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82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38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49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72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38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02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54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19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07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400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64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901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774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4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89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76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15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85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quark-gluon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92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3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CAE9-3C22-E244-B39D-EC54F7CAC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52AB0-44BF-674D-B1CF-16AE31EB2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3CC2F-5257-E44F-8348-25B2F145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02419-FF36-7A4E-872F-F8B488884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57CC2-5B1F-F049-B023-A0B6A51AA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8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9156C-F635-7743-AD70-F17FECE39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E97F8-10C5-6047-B660-E17A85C52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8D719-0DB0-0440-88EB-081BBAF5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1F870-9C66-724E-9F39-DE1FE921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C8FDA-7932-B34A-8778-364D9BBF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0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CDC1A-71A2-934F-BB2F-E5B9956A7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2E33F-6AA0-A044-A80A-1D6BA7846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882F7-DCEF-FD49-9275-2BD81E262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60CC0-90E7-D443-9A06-22E0C39E4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012FD-CDFA-6444-B37C-180B082E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3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9A31-74A8-054B-AAF4-C7985D09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C24E0-D26F-3D40-ADA4-B2FDF3743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A4154F7-CF02-F945-AEA6-0A65F65B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DD51EDE-7025-3A46-A6BF-15651385C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7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E9864-80A6-1740-B980-2D0F5D409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96DEC-BC6E-3846-B4E5-68B65CD10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A5A1F-7D24-4F44-BDE3-8DF34C01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F424D-0975-964A-BD97-6266AF1A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5E43C-8CCD-0A41-8454-A2FE3B0B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1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7D6E-CA15-E74A-BA2F-3AD0D41F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84CD6-636F-DB43-9187-BE8272A9A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D2C15-0B8B-A948-9DF5-B657CB2C1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AE12C-68BC-C746-BD9E-AEF7FC7A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268AB-B4C4-F44C-BBCE-BA5F9F408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5E949-038C-FF49-89A0-26B0B47A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0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84DB-854E-2543-A10E-A818150A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EF614-CD28-6F4B-B707-6758305E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64FE4-AEEE-DA49-B0F1-649469844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D92609-8A09-3C4E-A20E-811EF01D3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820E5A-8CA2-E547-B380-8809E7FCD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992441-FD16-AB4A-B5E9-7B3D19074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D4115C-E979-4A4F-9E8D-C0E99F55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B0534A-B75F-304E-94CD-1E1EE56D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4601E-D616-2848-8B49-786280BF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5C3574-B5F0-2646-9C4E-C8052AAA8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B0681-FDFB-B749-9E6E-02FE96502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C91A4-791A-E44C-AC94-89CCA53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7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0F7E1-8BA9-864F-A862-D328EA7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97CE40-98D4-6741-955E-5A99EF653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C27E8-E2AE-4542-BEF2-DDA5194A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2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F36AB-5ED4-AE4E-9369-C5C6F98D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E7496-BB2E-FE48-89B7-FE5BCC58A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6041F-C41B-FF45-B9EE-D9FCAEC76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75CCA-AE5D-A143-93A7-46994E2F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34BEA-2537-2E48-BC1C-FFE3873E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10278-1800-7B4C-ABCA-A013B4D7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1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BA842-C264-2441-B083-8658B6428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9E8C51-F8CE-494D-9B3D-77ABAE7C5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997BB-C28B-394F-9478-9970F5329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434E9-626B-2E48-9AA5-E4074082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5049D-62DE-DB43-807A-E687E7D9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73658-6417-6D42-A438-1404616F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E0CB7-14C1-1848-8EF4-55DD8FF31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D3CEE-EB5B-F043-97CD-2730CBB5F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985EC-D591-984E-B29F-D92DEFB7C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1CE289-EFF1-624B-8DE6-E5C5011A27CD}"/>
              </a:ext>
            </a:extLst>
          </p:cNvPr>
          <p:cNvSpPr txBox="1"/>
          <p:nvPr userDrawn="1"/>
        </p:nvSpPr>
        <p:spPr>
          <a:xfrm>
            <a:off x="2041451" y="6560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BC7484B-BC87-3045-AADC-057C3A843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2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Jasmine Brewer (Oxford)</a:t>
            </a:r>
          </a:p>
        </p:txBody>
      </p:sp>
    </p:spTree>
    <p:extLst>
      <p:ext uri="{BB962C8B-B14F-4D97-AF65-F5344CB8AC3E}">
        <p14:creationId xmlns:p14="http://schemas.microsoft.com/office/powerpoint/2010/main" val="50444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1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png"/><Relationship Id="rId9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3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50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6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4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1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emf"/><Relationship Id="rId3" Type="http://schemas.openxmlformats.org/officeDocument/2006/relationships/image" Target="../media/image60.png"/><Relationship Id="rId7" Type="http://schemas.openxmlformats.org/officeDocument/2006/relationships/image" Target="../media/image64.emf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1.png"/><Relationship Id="rId10" Type="http://schemas.openxmlformats.org/officeDocument/2006/relationships/image" Target="../media/image67.png"/><Relationship Id="rId4" Type="http://schemas.openxmlformats.org/officeDocument/2006/relationships/image" Target="../media/image6.emf"/><Relationship Id="rId9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0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5.png"/><Relationship Id="rId9" Type="http://schemas.openxmlformats.org/officeDocument/2006/relationships/image" Target="../media/image5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670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63.png"/><Relationship Id="rId4" Type="http://schemas.openxmlformats.org/officeDocument/2006/relationships/image" Target="../media/image82.png"/><Relationship Id="rId9" Type="http://schemas.openxmlformats.org/officeDocument/2006/relationships/image" Target="../media/image8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670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63.png"/><Relationship Id="rId10" Type="http://schemas.openxmlformats.org/officeDocument/2006/relationships/image" Target="../media/image720.png"/><Relationship Id="rId4" Type="http://schemas.openxmlformats.org/officeDocument/2006/relationships/image" Target="../media/image82.png"/><Relationship Id="rId9" Type="http://schemas.openxmlformats.org/officeDocument/2006/relationships/image" Target="../media/image8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670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63.png"/><Relationship Id="rId10" Type="http://schemas.openxmlformats.org/officeDocument/2006/relationships/image" Target="../media/image730.png"/><Relationship Id="rId4" Type="http://schemas.openxmlformats.org/officeDocument/2006/relationships/image" Target="../media/image82.png"/><Relationship Id="rId9" Type="http://schemas.openxmlformats.org/officeDocument/2006/relationships/image" Target="../media/image8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670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63.png"/><Relationship Id="rId10" Type="http://schemas.openxmlformats.org/officeDocument/2006/relationships/image" Target="../media/image740.png"/><Relationship Id="rId4" Type="http://schemas.openxmlformats.org/officeDocument/2006/relationships/image" Target="../media/image82.png"/><Relationship Id="rId9" Type="http://schemas.openxmlformats.org/officeDocument/2006/relationships/image" Target="../media/image8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2.png"/><Relationship Id="rId5" Type="http://schemas.openxmlformats.org/officeDocument/2006/relationships/image" Target="../media/image81.png"/><Relationship Id="rId10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40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11" Type="http://schemas.openxmlformats.org/officeDocument/2006/relationships/image" Target="../media/image411.png"/><Relationship Id="rId5" Type="http://schemas.openxmlformats.org/officeDocument/2006/relationships/image" Target="../media/image63.png"/><Relationship Id="rId10" Type="http://schemas.openxmlformats.org/officeDocument/2006/relationships/image" Target="../media/image950.png"/><Relationship Id="rId4" Type="http://schemas.openxmlformats.org/officeDocument/2006/relationships/image" Target="../media/image82.png"/><Relationship Id="rId9" Type="http://schemas.openxmlformats.org/officeDocument/2006/relationships/image" Target="../media/image9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40.png"/><Relationship Id="rId7" Type="http://schemas.openxmlformats.org/officeDocument/2006/relationships/image" Target="../media/image84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11" Type="http://schemas.openxmlformats.org/officeDocument/2006/relationships/image" Target="../media/image440.png"/><Relationship Id="rId5" Type="http://schemas.openxmlformats.org/officeDocument/2006/relationships/image" Target="../media/image6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2.png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63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2.png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11" Type="http://schemas.openxmlformats.org/officeDocument/2006/relationships/image" Target="../media/image40.png"/><Relationship Id="rId5" Type="http://schemas.openxmlformats.org/officeDocument/2006/relationships/image" Target="../media/image83.emf"/><Relationship Id="rId10" Type="http://schemas.openxmlformats.org/officeDocument/2006/relationships/image" Target="../media/image470.png"/><Relationship Id="rId4" Type="http://schemas.openxmlformats.org/officeDocument/2006/relationships/image" Target="../media/image63.png"/><Relationship Id="rId9" Type="http://schemas.openxmlformats.org/officeDocument/2006/relationships/image" Target="../media/image4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2.png"/><Relationship Id="rId7" Type="http://schemas.openxmlformats.org/officeDocument/2006/relationships/image" Target="../media/image85.emf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11" Type="http://schemas.openxmlformats.org/officeDocument/2006/relationships/image" Target="../media/image92.emf"/><Relationship Id="rId5" Type="http://schemas.openxmlformats.org/officeDocument/2006/relationships/image" Target="../media/image83.emf"/><Relationship Id="rId10" Type="http://schemas.openxmlformats.org/officeDocument/2006/relationships/image" Target="../media/image40.png"/><Relationship Id="rId4" Type="http://schemas.openxmlformats.org/officeDocument/2006/relationships/image" Target="../media/image63.png"/><Relationship Id="rId9" Type="http://schemas.openxmlformats.org/officeDocument/2006/relationships/image" Target="../media/image4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4.emf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103.png"/><Relationship Id="rId12" Type="http://schemas.openxmlformats.org/officeDocument/2006/relationships/image" Target="../media/image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64.emf"/><Relationship Id="rId5" Type="http://schemas.openxmlformats.org/officeDocument/2006/relationships/image" Target="../media/image101.png"/><Relationship Id="rId10" Type="http://schemas.openxmlformats.org/officeDocument/2006/relationships/image" Target="../media/image66.emf"/><Relationship Id="rId4" Type="http://schemas.openxmlformats.org/officeDocument/2006/relationships/image" Target="../media/image55.png"/><Relationship Id="rId9" Type="http://schemas.openxmlformats.org/officeDocument/2006/relationships/image" Target="../media/image106.png"/><Relationship Id="rId1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10" Type="http://schemas.openxmlformats.org/officeDocument/2006/relationships/image" Target="../media/image16.emf"/><Relationship Id="rId4" Type="http://schemas.openxmlformats.org/officeDocument/2006/relationships/image" Target="../media/image11.emf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6.emf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7.emf"/><Relationship Id="rId5" Type="http://schemas.openxmlformats.org/officeDocument/2006/relationships/image" Target="../media/image12.png"/><Relationship Id="rId10" Type="http://schemas.openxmlformats.org/officeDocument/2006/relationships/image" Target="../media/image16.emf"/><Relationship Id="rId4" Type="http://schemas.openxmlformats.org/officeDocument/2006/relationships/image" Target="../media/image11.emf"/><Relationship Id="rId9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6.emf"/><Relationship Id="rId7" Type="http://schemas.openxmlformats.org/officeDocument/2006/relationships/image" Target="../media/image28.emf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33.png"/><Relationship Id="rId5" Type="http://schemas.openxmlformats.org/officeDocument/2006/relationships/image" Target="../media/image26.emf"/><Relationship Id="rId10" Type="http://schemas.openxmlformats.org/officeDocument/2006/relationships/image" Target="../media/image32.png"/><Relationship Id="rId4" Type="http://schemas.openxmlformats.org/officeDocument/2006/relationships/image" Target="../media/image25.emf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64261" y="946938"/>
            <a:ext cx="1086346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990000"/>
                </a:solidFill>
                <a:latin typeface="Times" pitchFamily="2" charset="0"/>
              </a:rPr>
              <a:t>Medium-enhanced production of charm quark pairs in jets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01283" y="2116592"/>
            <a:ext cx="858943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Times" pitchFamily="2" charset="0"/>
              </a:rPr>
              <a:t>Jasmine Brewer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D629989-BA4E-8140-8B49-FACF308E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19A04B-6F97-604D-AA21-351867C11692}"/>
              </a:ext>
            </a:extLst>
          </p:cNvPr>
          <p:cNvSpPr txBox="1"/>
          <p:nvPr/>
        </p:nvSpPr>
        <p:spPr>
          <a:xfrm>
            <a:off x="1589696" y="5640598"/>
            <a:ext cx="9168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In collaboration with Maximilian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Attems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, Gian Michele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Innocenti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,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Aleksas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Mazeliauskas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,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Sohyun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 Park, Wilke van der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Schee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, and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Urs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 Wiedemann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93CC26-2DA8-4936-5C5E-E4D2885CED06}"/>
              </a:ext>
            </a:extLst>
          </p:cNvPr>
          <p:cNvSpPr txBox="1"/>
          <p:nvPr/>
        </p:nvSpPr>
        <p:spPr>
          <a:xfrm>
            <a:off x="1511953" y="6356350"/>
            <a:ext cx="91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pitchFamily="2" charset="0"/>
              </a:rPr>
              <a:t>[2203.11241], [2209.13600], and ongoing work</a:t>
            </a:r>
          </a:p>
        </p:txBody>
      </p:sp>
      <p:pic>
        <p:nvPicPr>
          <p:cNvPr id="2" name="Picture 1" descr="A blue square with white text&#10;&#10;Description automatically generated">
            <a:extLst>
              <a:ext uri="{FF2B5EF4-FFF2-40B4-BE49-F238E27FC236}">
                <a16:creationId xmlns:a16="http://schemas.microsoft.com/office/drawing/2014/main" id="{2B8C217B-B892-8001-68B7-4F276A9CC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495" y="321136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9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10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1742095" y="200664"/>
            <a:ext cx="8707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 single high-energy </a:t>
            </a:r>
            <a:r>
              <a:rPr lang="en-US" sz="2800" dirty="0" err="1">
                <a:latin typeface="Times" pitchFamily="2" charset="0"/>
              </a:rPr>
              <a:t>parton</a:t>
            </a:r>
            <a:r>
              <a:rPr lang="en-US" sz="2800" dirty="0">
                <a:latin typeface="Times" pitchFamily="2" charset="0"/>
              </a:rPr>
              <a:t> in finite-temperature QCD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386D6D-DB72-8A42-BD7A-CA86E25B5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808" y="2913583"/>
            <a:ext cx="1152664" cy="576332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756A1FE-2942-424B-AC7F-440C2CFA9C63}"/>
              </a:ext>
            </a:extLst>
          </p:cNvPr>
          <p:cNvGrpSpPr/>
          <p:nvPr/>
        </p:nvGrpSpPr>
        <p:grpSpPr>
          <a:xfrm>
            <a:off x="6660504" y="1014586"/>
            <a:ext cx="5518018" cy="4498856"/>
            <a:chOff x="1034280" y="1964339"/>
            <a:chExt cx="5518018" cy="449885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D845449-42C2-214E-8B20-261123392C39}"/>
                </a:ext>
              </a:extLst>
            </p:cNvPr>
            <p:cNvGrpSpPr/>
            <p:nvPr/>
          </p:nvGrpSpPr>
          <p:grpSpPr>
            <a:xfrm>
              <a:off x="1034280" y="1964339"/>
              <a:ext cx="5518018" cy="3850584"/>
              <a:chOff x="1034280" y="1964339"/>
              <a:chExt cx="5518018" cy="3850584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A5E1EFCC-72E7-3B4E-B54E-934A5C897110}"/>
                  </a:ext>
                </a:extLst>
              </p:cNvPr>
              <p:cNvGrpSpPr/>
              <p:nvPr/>
            </p:nvGrpSpPr>
            <p:grpSpPr>
              <a:xfrm>
                <a:off x="1034280" y="1964339"/>
                <a:ext cx="5518018" cy="3850584"/>
                <a:chOff x="2385721" y="1783838"/>
                <a:chExt cx="5518018" cy="3850584"/>
              </a:xfrm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4564026F-40C4-1B47-AAC1-0C6243F93B17}"/>
                    </a:ext>
                  </a:extLst>
                </p:cNvPr>
                <p:cNvGrpSpPr/>
                <p:nvPr/>
              </p:nvGrpSpPr>
              <p:grpSpPr>
                <a:xfrm>
                  <a:off x="2385721" y="1783838"/>
                  <a:ext cx="5518018" cy="3610478"/>
                  <a:chOff x="5500874" y="1939833"/>
                  <a:chExt cx="5518018" cy="3610478"/>
                </a:xfrm>
              </p:grpSpPr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6C8F2747-8000-5A4B-8C1F-D79C83513868}"/>
                      </a:ext>
                    </a:extLst>
                  </p:cNvPr>
                  <p:cNvGrpSpPr/>
                  <p:nvPr/>
                </p:nvGrpSpPr>
                <p:grpSpPr>
                  <a:xfrm>
                    <a:off x="5500874" y="1939833"/>
                    <a:ext cx="5518018" cy="3610478"/>
                    <a:chOff x="1654491" y="2339050"/>
                    <a:chExt cx="5518018" cy="3610478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751F8782-6F87-0944-A0B3-A260F4809B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54491" y="2339050"/>
                      <a:ext cx="5518018" cy="3610478"/>
                      <a:chOff x="512359" y="2534046"/>
                      <a:chExt cx="5518018" cy="3610478"/>
                    </a:xfrm>
                  </p:grpSpPr>
                  <p:grpSp>
                    <p:nvGrpSpPr>
                      <p:cNvPr id="17" name="Group 16">
                        <a:extLst>
                          <a:ext uri="{FF2B5EF4-FFF2-40B4-BE49-F238E27FC236}">
                            <a16:creationId xmlns:a16="http://schemas.microsoft.com/office/drawing/2014/main" id="{9B6FEF05-EF81-B441-BA43-00D8C56CE43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2359" y="2534046"/>
                        <a:ext cx="5518018" cy="3610478"/>
                        <a:chOff x="812153" y="2488353"/>
                        <a:chExt cx="5518018" cy="3610478"/>
                      </a:xfrm>
                    </p:grpSpPr>
                    <p:grpSp>
                      <p:nvGrpSpPr>
                        <p:cNvPr id="16" name="Group 15">
                          <a:extLst>
                            <a:ext uri="{FF2B5EF4-FFF2-40B4-BE49-F238E27FC236}">
                              <a16:creationId xmlns:a16="http://schemas.microsoft.com/office/drawing/2014/main" id="{93A52850-8E94-6E40-B43E-0DA631B4FB3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12153" y="2488353"/>
                          <a:ext cx="5518018" cy="3540085"/>
                          <a:chOff x="835682" y="2503214"/>
                          <a:chExt cx="5518018" cy="3540085"/>
                        </a:xfrm>
                      </p:grpSpPr>
                      <p:pic>
                        <p:nvPicPr>
                          <p:cNvPr id="14" name="Picture 13" descr="Diagram&#10;&#10;Description automatically generated">
                            <a:extLst>
                              <a:ext uri="{FF2B5EF4-FFF2-40B4-BE49-F238E27FC236}">
                                <a16:creationId xmlns:a16="http://schemas.microsoft.com/office/drawing/2014/main" id="{54B5C226-81EA-184B-9650-E74C70FA86F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35682" y="2503214"/>
                            <a:ext cx="5002620" cy="3540085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5" name="Rectangle 14">
                            <a:extLst>
                              <a:ext uri="{FF2B5EF4-FFF2-40B4-BE49-F238E27FC236}">
                                <a16:creationId xmlns:a16="http://schemas.microsoft.com/office/drawing/2014/main" id="{325EBA1F-488E-AE4B-BD1E-D47E5A3733B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80374" y="2584744"/>
                            <a:ext cx="1545641" cy="63601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48" name="Rectangle 47">
                            <a:extLst>
                              <a:ext uri="{FF2B5EF4-FFF2-40B4-BE49-F238E27FC236}">
                                <a16:creationId xmlns:a16="http://schemas.microsoft.com/office/drawing/2014/main" id="{BB907382-A6BD-D146-B4CC-476493DF26D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087123" y="3466771"/>
                            <a:ext cx="1545641" cy="63601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51" name="Rectangle 50">
                            <a:extLst>
                              <a:ext uri="{FF2B5EF4-FFF2-40B4-BE49-F238E27FC236}">
                                <a16:creationId xmlns:a16="http://schemas.microsoft.com/office/drawing/2014/main" id="{9D227A0B-62A9-144B-86DF-685F963766B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323179" y="4504171"/>
                            <a:ext cx="1030521" cy="63601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2" name="Rectangle 51">
                          <a:extLst>
                            <a:ext uri="{FF2B5EF4-FFF2-40B4-BE49-F238E27FC236}">
                              <a16:creationId xmlns:a16="http://schemas.microsoft.com/office/drawing/2014/main" id="{91AF00C4-144D-BD4C-BC5D-7D99583A92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37187" y="5562933"/>
                          <a:ext cx="1708623" cy="53589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56" name="Rectangle 55">
                        <a:extLst>
                          <a:ext uri="{FF2B5EF4-FFF2-40B4-BE49-F238E27FC236}">
                            <a16:creationId xmlns:a16="http://schemas.microsoft.com/office/drawing/2014/main" id="{358C924A-E370-7245-9E4E-0ED700446B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10976" y="5586037"/>
                        <a:ext cx="1012095" cy="37046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8" name="Rectangle 57">
                        <a:extLst>
                          <a:ext uri="{FF2B5EF4-FFF2-40B4-BE49-F238E27FC236}">
                            <a16:creationId xmlns:a16="http://schemas.microsoft.com/office/drawing/2014/main" id="{2617B720-352B-774B-B36C-82DC832B3F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76369" y="2789074"/>
                        <a:ext cx="816672" cy="37046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7" name="Rectangle 56">
                        <a:extLst>
                          <a:ext uri="{FF2B5EF4-FFF2-40B4-BE49-F238E27FC236}">
                            <a16:creationId xmlns:a16="http://schemas.microsoft.com/office/drawing/2014/main" id="{E011FC29-1DF9-0848-BFD3-ED71700A24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3184" y="4226658"/>
                        <a:ext cx="816672" cy="37046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FF496055-6311-FE4F-A535-DC869741ED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5294316" y="4171580"/>
                      <a:ext cx="581319" cy="177164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C87E85B2-D821-2749-89DE-9D4820A179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917703" y="2362366"/>
                    <a:ext cx="737167" cy="18955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2542113-22B4-CF4C-9EC6-BC5994CF538B}"/>
                    </a:ext>
                  </a:extLst>
                </p:cNvPr>
                <p:cNvSpPr/>
                <p:nvPr/>
              </p:nvSpPr>
              <p:spPr>
                <a:xfrm>
                  <a:off x="5868286" y="5157124"/>
                  <a:ext cx="190766" cy="1039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25197B57-F92B-7A41-9F44-CACE1E968A7D}"/>
                    </a:ext>
                  </a:extLst>
                </p:cNvPr>
                <p:cNvGrpSpPr/>
                <p:nvPr/>
              </p:nvGrpSpPr>
              <p:grpSpPr>
                <a:xfrm>
                  <a:off x="3279848" y="5157631"/>
                  <a:ext cx="957990" cy="476791"/>
                  <a:chOff x="5523543" y="4182046"/>
                  <a:chExt cx="957990" cy="476791"/>
                </a:xfrm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F48E21C6-8E61-C948-B932-F4E4CB716728}"/>
                      </a:ext>
                    </a:extLst>
                  </p:cNvPr>
                  <p:cNvGrpSpPr/>
                  <p:nvPr/>
                </p:nvGrpSpPr>
                <p:grpSpPr>
                  <a:xfrm>
                    <a:off x="5523543" y="4182046"/>
                    <a:ext cx="785313" cy="476791"/>
                    <a:chOff x="8343024" y="2394038"/>
                    <a:chExt cx="785313" cy="476791"/>
                  </a:xfrm>
                </p:grpSpPr>
                <p:sp>
                  <p:nvSpPr>
                    <p:cNvPr id="102" name="Oval 101">
                      <a:extLst>
                        <a:ext uri="{FF2B5EF4-FFF2-40B4-BE49-F238E27FC236}">
                          <a16:creationId xmlns:a16="http://schemas.microsoft.com/office/drawing/2014/main" id="{1A0DD996-B950-804B-919C-B6B6058C8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3024" y="2774041"/>
                      <a:ext cx="157541" cy="96788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  <a:alpha val="44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00" name="Picture 99">
                      <a:extLst>
                        <a:ext uri="{FF2B5EF4-FFF2-40B4-BE49-F238E27FC236}">
                          <a16:creationId xmlns:a16="http://schemas.microsoft.com/office/drawing/2014/main" id="{C541DF8D-9DBF-6F44-B057-003BC490DE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8370480" y="2394038"/>
                      <a:ext cx="757857" cy="42715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A6CEBC09-CEFA-CE4E-AC21-835EDFA6E3FD}"/>
                      </a:ext>
                    </a:extLst>
                  </p:cNvPr>
                  <p:cNvSpPr/>
                  <p:nvPr/>
                </p:nvSpPr>
                <p:spPr>
                  <a:xfrm>
                    <a:off x="6290767" y="4201126"/>
                    <a:ext cx="190766" cy="1039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E482DCE1-0274-F842-BDB8-1C30D5582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3576" y="4995101"/>
                <a:ext cx="1010537" cy="307846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F0E4F7AE-F308-E04E-BAE2-C13E3B73A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78190" y="5016330"/>
                <a:ext cx="366970" cy="265034"/>
              </a:xfrm>
              <a:prstGeom prst="rect">
                <a:avLst/>
              </a:prstGeom>
            </p:spPr>
          </p:pic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81C2B00-1CEB-7748-882C-454EB3B6B7A9}"/>
                </a:ext>
              </a:extLst>
            </p:cNvPr>
            <p:cNvCxnSpPr>
              <a:cxnSpLocks/>
            </p:cNvCxnSpPr>
            <p:nvPr/>
          </p:nvCxnSpPr>
          <p:spPr>
            <a:xfrm>
              <a:off x="3388148" y="6181344"/>
              <a:ext cx="801366" cy="0"/>
            </a:xfrm>
            <a:prstGeom prst="line">
              <a:avLst/>
            </a:prstGeom>
            <a:ln w="95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279C736C-8E0B-584C-88EF-3C0AA4829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29521" y="6259995"/>
              <a:ext cx="196850" cy="2032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3337333-59B6-884C-9D00-CC1FF97B8E88}"/>
              </a:ext>
            </a:extLst>
          </p:cNvPr>
          <p:cNvSpPr/>
          <p:nvPr/>
        </p:nvSpPr>
        <p:spPr>
          <a:xfrm>
            <a:off x="521626" y="2075288"/>
            <a:ext cx="6057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Parton undergoes transverse momentum diffusion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94A45F8-939E-884A-980C-4645144811EC}"/>
              </a:ext>
            </a:extLst>
          </p:cNvPr>
          <p:cNvSpPr/>
          <p:nvPr/>
        </p:nvSpPr>
        <p:spPr>
          <a:xfrm>
            <a:off x="4218169" y="6509068"/>
            <a:ext cx="5479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Fig: adapted from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Yacine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Mehtar-Tani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QM’19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B298F2-91C3-CD49-8F70-D23AF06121C1}"/>
              </a:ext>
            </a:extLst>
          </p:cNvPr>
          <p:cNvGrpSpPr/>
          <p:nvPr/>
        </p:nvGrpSpPr>
        <p:grpSpPr>
          <a:xfrm>
            <a:off x="1692911" y="2842445"/>
            <a:ext cx="2609269" cy="998629"/>
            <a:chOff x="6465870" y="2335636"/>
            <a:chExt cx="2609269" cy="9986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D794C7C-E1AF-5942-A5CB-10F9AD7EF9A3}"/>
                </a:ext>
              </a:extLst>
            </p:cNvPr>
            <p:cNvGrpSpPr/>
            <p:nvPr/>
          </p:nvGrpSpPr>
          <p:grpSpPr>
            <a:xfrm>
              <a:off x="6465870" y="2335636"/>
              <a:ext cx="2609269" cy="576332"/>
              <a:chOff x="6546239" y="3425629"/>
              <a:chExt cx="2609269" cy="57633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3DFE73C-53B0-4E4D-93EE-80BF838DC478}"/>
                  </a:ext>
                </a:extLst>
              </p:cNvPr>
              <p:cNvGrpSpPr/>
              <p:nvPr/>
            </p:nvGrpSpPr>
            <p:grpSpPr>
              <a:xfrm>
                <a:off x="6546239" y="3425629"/>
                <a:ext cx="2010032" cy="576332"/>
                <a:chOff x="8300526" y="2799443"/>
                <a:chExt cx="2010032" cy="576332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33535079-AA35-8046-A8EA-15A87281FFA3}"/>
                    </a:ext>
                  </a:extLst>
                </p:cNvPr>
                <p:cNvGrpSpPr/>
                <p:nvPr/>
              </p:nvGrpSpPr>
              <p:grpSpPr>
                <a:xfrm>
                  <a:off x="8388489" y="2896376"/>
                  <a:ext cx="1778893" cy="318820"/>
                  <a:chOff x="4799200" y="6147555"/>
                  <a:chExt cx="1216522" cy="171317"/>
                </a:xfrm>
              </p:grpSpPr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5EF4B5CE-20D8-AF4C-8B4E-1A168AF680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99614" y="6201920"/>
                    <a:ext cx="122274" cy="967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35D2809E-764D-5C48-A741-F05B9CD13B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079947" y="6162918"/>
                    <a:ext cx="150846" cy="10174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E3C976EE-468A-AA47-9486-CB3F83AD05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26494" y="6169906"/>
                    <a:ext cx="126573" cy="6384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ADDA55A0-0ED5-2F4C-A638-25495AA373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99200" y="6266694"/>
                    <a:ext cx="280747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049A7ECD-A5B7-3444-8EDF-8831A7B866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353067" y="6201830"/>
                    <a:ext cx="146547" cy="309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63513DB-4886-F144-A793-494691D605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621888" y="6201830"/>
                    <a:ext cx="146547" cy="9747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5234E894-4E61-7041-A7B2-401938347F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8435" y="6202615"/>
                    <a:ext cx="247287" cy="11099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883508B7-B62D-5947-B684-9B2B42B20C3F}"/>
                      </a:ext>
                    </a:extLst>
                  </p:cNvPr>
                  <p:cNvSpPr/>
                  <p:nvPr/>
                </p:nvSpPr>
                <p:spPr>
                  <a:xfrm>
                    <a:off x="5746901" y="6187527"/>
                    <a:ext cx="57781" cy="45719"/>
                  </a:xfrm>
                  <a:prstGeom prst="ellipse">
                    <a:avLst/>
                  </a:prstGeom>
                  <a:solidFill>
                    <a:srgbClr val="FFA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5B4A3635-0BA9-764D-9649-1DED03CDAF37}"/>
                      </a:ext>
                    </a:extLst>
                  </p:cNvPr>
                  <p:cNvSpPr/>
                  <p:nvPr/>
                </p:nvSpPr>
                <p:spPr>
                  <a:xfrm>
                    <a:off x="5336150" y="6210387"/>
                    <a:ext cx="57781" cy="45719"/>
                  </a:xfrm>
                  <a:prstGeom prst="ellipse">
                    <a:avLst/>
                  </a:prstGeom>
                  <a:solidFill>
                    <a:srgbClr val="FFA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92F1BF89-07E9-DF4C-8A13-F95B508AB15C}"/>
                      </a:ext>
                    </a:extLst>
                  </p:cNvPr>
                  <p:cNvSpPr/>
                  <p:nvPr/>
                </p:nvSpPr>
                <p:spPr>
                  <a:xfrm>
                    <a:off x="5196800" y="6147555"/>
                    <a:ext cx="57781" cy="45719"/>
                  </a:xfrm>
                  <a:prstGeom prst="ellipse">
                    <a:avLst/>
                  </a:prstGeom>
                  <a:solidFill>
                    <a:srgbClr val="FFA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65F8E200-53ED-B440-84A1-DFA40C20657E}"/>
                      </a:ext>
                    </a:extLst>
                  </p:cNvPr>
                  <p:cNvSpPr/>
                  <p:nvPr/>
                </p:nvSpPr>
                <p:spPr>
                  <a:xfrm>
                    <a:off x="5478080" y="6181755"/>
                    <a:ext cx="57781" cy="45719"/>
                  </a:xfrm>
                  <a:prstGeom prst="ellipse">
                    <a:avLst/>
                  </a:prstGeom>
                  <a:solidFill>
                    <a:srgbClr val="FFA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08581CD2-1C51-4845-AFC2-3A7F2F731C2C}"/>
                      </a:ext>
                    </a:extLst>
                  </p:cNvPr>
                  <p:cNvSpPr/>
                  <p:nvPr/>
                </p:nvSpPr>
                <p:spPr>
                  <a:xfrm>
                    <a:off x="5592679" y="6273153"/>
                    <a:ext cx="57781" cy="45719"/>
                  </a:xfrm>
                  <a:prstGeom prst="ellipse">
                    <a:avLst/>
                  </a:prstGeom>
                  <a:solidFill>
                    <a:srgbClr val="FFA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D7666111-A1F3-ED4B-A500-7694A314A459}"/>
                      </a:ext>
                    </a:extLst>
                  </p:cNvPr>
                  <p:cNvSpPr/>
                  <p:nvPr/>
                </p:nvSpPr>
                <p:spPr>
                  <a:xfrm>
                    <a:off x="5043700" y="6242820"/>
                    <a:ext cx="57781" cy="45719"/>
                  </a:xfrm>
                  <a:prstGeom prst="ellipse">
                    <a:avLst/>
                  </a:prstGeom>
                  <a:solidFill>
                    <a:srgbClr val="FFA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4A7BC67-C716-7D49-B841-BE9DA317E6A0}"/>
                    </a:ext>
                  </a:extLst>
                </p:cNvPr>
                <p:cNvSpPr/>
                <p:nvPr/>
              </p:nvSpPr>
              <p:spPr>
                <a:xfrm>
                  <a:off x="8300526" y="2799443"/>
                  <a:ext cx="2010032" cy="576332"/>
                </a:xfrm>
                <a:prstGeom prst="rect">
                  <a:avLst/>
                </a:prstGeom>
                <a:solidFill>
                  <a:srgbClr val="FFA100">
                    <a:alpha val="2025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256801-3AAD-EE43-9F1B-E9129F1B8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9174" y="3668582"/>
                <a:ext cx="276334" cy="232702"/>
              </a:xfrm>
              <a:prstGeom prst="rect">
                <a:avLst/>
              </a:prstGeom>
            </p:spPr>
          </p:pic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63E971B9-A032-A742-B39C-06FFF057E9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22283" y="3607645"/>
                <a:ext cx="0" cy="320874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B156E1D-A71A-A443-9505-B239265C2849}"/>
                </a:ext>
              </a:extLst>
            </p:cNvPr>
            <p:cNvSpPr/>
            <p:nvPr/>
          </p:nvSpPr>
          <p:spPr>
            <a:xfrm>
              <a:off x="6911360" y="2934155"/>
              <a:ext cx="8870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189" lvl="1"/>
              <a:r>
                <a:rPr lang="en-US" sz="2000" dirty="0">
                  <a:solidFill>
                    <a:srgbClr val="FFA100"/>
                  </a:solidFill>
                  <a:latin typeface="Times" pitchFamily="2" charset="0"/>
                </a:rPr>
                <a:t>L</a:t>
              </a:r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15BF6C8B-046A-0243-9DA1-96D4AFC8FD77}"/>
              </a:ext>
            </a:extLst>
          </p:cNvPr>
          <p:cNvSpPr/>
          <p:nvPr/>
        </p:nvSpPr>
        <p:spPr>
          <a:xfrm>
            <a:off x="521626" y="4586004"/>
            <a:ext cx="5523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Radiation can’t be resolved instantaneously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A0CB2A-5880-8947-B10C-5895CD89A945}"/>
              </a:ext>
            </a:extLst>
          </p:cNvPr>
          <p:cNvGrpSpPr/>
          <p:nvPr/>
        </p:nvGrpSpPr>
        <p:grpSpPr>
          <a:xfrm>
            <a:off x="2249551" y="5150083"/>
            <a:ext cx="1683090" cy="1087013"/>
            <a:chOff x="7045890" y="4136666"/>
            <a:chExt cx="1683090" cy="1087013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2B6B336-BBA0-4B47-8B10-F56F8A578297}"/>
                </a:ext>
              </a:extLst>
            </p:cNvPr>
            <p:cNvCxnSpPr>
              <a:cxnSpLocks/>
            </p:cNvCxnSpPr>
            <p:nvPr/>
          </p:nvCxnSpPr>
          <p:spPr>
            <a:xfrm>
              <a:off x="7045890" y="4635445"/>
              <a:ext cx="4656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870B5FC-02AF-F04D-ACEE-F4CDA4D5CD13}"/>
                </a:ext>
              </a:extLst>
            </p:cNvPr>
            <p:cNvCxnSpPr>
              <a:cxnSpLocks/>
            </p:cNvCxnSpPr>
            <p:nvPr/>
          </p:nvCxnSpPr>
          <p:spPr>
            <a:xfrm>
              <a:off x="8202402" y="4631052"/>
              <a:ext cx="431970" cy="1599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658A4B49-45C0-AB4F-8ECA-366DBF67AF28}"/>
                </a:ext>
              </a:extLst>
            </p:cNvPr>
            <p:cNvSpPr/>
            <p:nvPr/>
          </p:nvSpPr>
          <p:spPr>
            <a:xfrm>
              <a:off x="7358806" y="4463342"/>
              <a:ext cx="998176" cy="325095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E4648EF9-2C8C-2945-A3E9-54C983981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71123" y="4136666"/>
              <a:ext cx="757857" cy="427156"/>
            </a:xfrm>
            <a:prstGeom prst="rect">
              <a:avLst/>
            </a:prstGeom>
          </p:spPr>
        </p:pic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6BFB75D-B68E-F443-AB20-A51397F01F56}"/>
                </a:ext>
              </a:extLst>
            </p:cNvPr>
            <p:cNvCxnSpPr>
              <a:cxnSpLocks/>
            </p:cNvCxnSpPr>
            <p:nvPr/>
          </p:nvCxnSpPr>
          <p:spPr>
            <a:xfrm>
              <a:off x="7394175" y="4956583"/>
              <a:ext cx="955876" cy="0"/>
            </a:xfrm>
            <a:prstGeom prst="line">
              <a:avLst/>
            </a:prstGeom>
            <a:ln w="95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051D7DE2-B608-0D4B-BDCF-6FBE4E1F6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95455" y="5020479"/>
              <a:ext cx="196850" cy="20320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E6F6F5B-F404-914B-BB58-F8F4E6A69C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141" y="5519736"/>
            <a:ext cx="955876" cy="261981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BF256F1E-08E3-EA4B-84A8-E9F0B897EE67}"/>
              </a:ext>
            </a:extLst>
          </p:cNvPr>
          <p:cNvSpPr/>
          <p:nvPr/>
        </p:nvSpPr>
        <p:spPr>
          <a:xfrm>
            <a:off x="527203" y="3951942"/>
            <a:ext cx="6057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Kicks occasionally induce gluon radiation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5C473A31-A852-7B43-8566-E9B32DA34F94}"/>
              </a:ext>
            </a:extLst>
          </p:cNvPr>
          <p:cNvSpPr/>
          <p:nvPr/>
        </p:nvSpPr>
        <p:spPr>
          <a:xfrm>
            <a:off x="6417932" y="5781717"/>
            <a:ext cx="5479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Baier,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Dokshitzer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Mueller,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Peigne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Schiff (1996),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Zakharov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(1996)</a:t>
            </a:r>
          </a:p>
          <a:p>
            <a:pPr marL="457189" lvl="1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Arnold, Moore,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Yaffe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(2003)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B78E46-0D44-C949-AD81-9238442D8554}"/>
              </a:ext>
            </a:extLst>
          </p:cNvPr>
          <p:cNvGrpSpPr/>
          <p:nvPr/>
        </p:nvGrpSpPr>
        <p:grpSpPr>
          <a:xfrm>
            <a:off x="8718614" y="4813075"/>
            <a:ext cx="1441824" cy="215976"/>
            <a:chOff x="6737151" y="5493942"/>
            <a:chExt cx="1441824" cy="215976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E1BBBB5-13C2-CA49-A178-610CEE8ECB8B}"/>
                </a:ext>
              </a:extLst>
            </p:cNvPr>
            <p:cNvCxnSpPr>
              <a:cxnSpLocks/>
            </p:cNvCxnSpPr>
            <p:nvPr/>
          </p:nvCxnSpPr>
          <p:spPr>
            <a:xfrm>
              <a:off x="7548130" y="5547397"/>
              <a:ext cx="122274" cy="967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303B3C49-7F9C-F64F-B4FA-EE08E9EDAA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8463" y="5508395"/>
              <a:ext cx="150846" cy="1017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A8BBB85-164D-5A47-B9EA-30092A871974}"/>
                </a:ext>
              </a:extLst>
            </p:cNvPr>
            <p:cNvCxnSpPr>
              <a:cxnSpLocks/>
            </p:cNvCxnSpPr>
            <p:nvPr/>
          </p:nvCxnSpPr>
          <p:spPr>
            <a:xfrm>
              <a:off x="7275010" y="5515383"/>
              <a:ext cx="126573" cy="638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CBAA6D3-3160-7142-9FA2-92A677B1FECB}"/>
                </a:ext>
              </a:extLst>
            </p:cNvPr>
            <p:cNvCxnSpPr>
              <a:cxnSpLocks/>
            </p:cNvCxnSpPr>
            <p:nvPr/>
          </p:nvCxnSpPr>
          <p:spPr>
            <a:xfrm>
              <a:off x="6911379" y="5567951"/>
              <a:ext cx="217084" cy="442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E97927C6-9BBD-2F47-8A95-266B2C8768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0404" y="5547307"/>
              <a:ext cx="146547" cy="974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A39EA2A4-101E-5B45-85AE-4637C338D2A8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51" y="5548092"/>
              <a:ext cx="260382" cy="1419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0CFE649-2136-3C45-8B81-C75F8811A5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0993" y="5597216"/>
              <a:ext cx="107982" cy="824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904B725-58CA-9944-814C-59D321E20F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7284" y="5547307"/>
              <a:ext cx="150846" cy="328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9A1E1A4C-9BC8-BA4C-A0F3-D144F2A67A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7151" y="5569304"/>
              <a:ext cx="181479" cy="408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F8B4E573-1A1D-1B45-916E-B706A1ABE672}"/>
                </a:ext>
              </a:extLst>
            </p:cNvPr>
            <p:cNvSpPr/>
            <p:nvPr/>
          </p:nvSpPr>
          <p:spPr>
            <a:xfrm>
              <a:off x="6889739" y="5550071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02D95902-5E4A-844F-A131-AE3DC34DA4BF}"/>
                </a:ext>
              </a:extLst>
            </p:cNvPr>
            <p:cNvSpPr/>
            <p:nvPr/>
          </p:nvSpPr>
          <p:spPr>
            <a:xfrm>
              <a:off x="7092968" y="5588200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6EA8D7D-49DD-B647-A5A6-63C584ED1D5A}"/>
                </a:ext>
              </a:extLst>
            </p:cNvPr>
            <p:cNvSpPr/>
            <p:nvPr/>
          </p:nvSpPr>
          <p:spPr>
            <a:xfrm>
              <a:off x="7237325" y="5493942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F70C5BAC-B797-464A-A4DC-545B7AC200C2}"/>
                </a:ext>
              </a:extLst>
            </p:cNvPr>
            <p:cNvSpPr/>
            <p:nvPr/>
          </p:nvSpPr>
          <p:spPr>
            <a:xfrm>
              <a:off x="7386888" y="5553519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915F615B-3B27-F44D-B417-0399716FB0D3}"/>
                </a:ext>
              </a:extLst>
            </p:cNvPr>
            <p:cNvSpPr/>
            <p:nvPr/>
          </p:nvSpPr>
          <p:spPr>
            <a:xfrm>
              <a:off x="7511254" y="5531520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D360F4D-0035-4B49-A054-28F3B20B7842}"/>
                </a:ext>
              </a:extLst>
            </p:cNvPr>
            <p:cNvSpPr/>
            <p:nvPr/>
          </p:nvSpPr>
          <p:spPr>
            <a:xfrm>
              <a:off x="7642706" y="5617343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D0F7EA68-4243-4846-A5D4-F8D321C53A16}"/>
                </a:ext>
              </a:extLst>
            </p:cNvPr>
            <p:cNvSpPr/>
            <p:nvPr/>
          </p:nvSpPr>
          <p:spPr>
            <a:xfrm>
              <a:off x="7784374" y="5531519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5C2D921D-8282-C442-B3B0-3F5874908721}"/>
                </a:ext>
              </a:extLst>
            </p:cNvPr>
            <p:cNvSpPr/>
            <p:nvPr/>
          </p:nvSpPr>
          <p:spPr>
            <a:xfrm>
              <a:off x="8041122" y="5664199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DB8181F0-EAEC-1945-9CC2-BDC0B41B833B}"/>
              </a:ext>
            </a:extLst>
          </p:cNvPr>
          <p:cNvSpPr/>
          <p:nvPr/>
        </p:nvSpPr>
        <p:spPr>
          <a:xfrm>
            <a:off x="9014372" y="4737913"/>
            <a:ext cx="855074" cy="302946"/>
          </a:xfrm>
          <a:prstGeom prst="ellipse">
            <a:avLst/>
          </a:prstGeom>
          <a:solidFill>
            <a:schemeClr val="tx1">
              <a:lumMod val="50000"/>
              <a:lumOff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681F2F0B-FFAC-E141-9E5D-7578D3BF3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6071" y="4429876"/>
            <a:ext cx="757857" cy="427156"/>
          </a:xfrm>
          <a:prstGeom prst="rect">
            <a:avLst/>
          </a:prstGeom>
        </p:spPr>
      </p:pic>
      <p:grpSp>
        <p:nvGrpSpPr>
          <p:cNvPr id="169" name="Group 168">
            <a:extLst>
              <a:ext uri="{FF2B5EF4-FFF2-40B4-BE49-F238E27FC236}">
                <a16:creationId xmlns:a16="http://schemas.microsoft.com/office/drawing/2014/main" id="{35289E6A-3330-224B-9B4A-2845881A67DA}"/>
              </a:ext>
            </a:extLst>
          </p:cNvPr>
          <p:cNvGrpSpPr/>
          <p:nvPr/>
        </p:nvGrpSpPr>
        <p:grpSpPr>
          <a:xfrm>
            <a:off x="7099164" y="4793441"/>
            <a:ext cx="1441824" cy="215976"/>
            <a:chOff x="6737151" y="5493942"/>
            <a:chExt cx="1441824" cy="215976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4ED1A72-CBBA-E344-9DEF-6DD434A5708B}"/>
                </a:ext>
              </a:extLst>
            </p:cNvPr>
            <p:cNvCxnSpPr>
              <a:cxnSpLocks/>
            </p:cNvCxnSpPr>
            <p:nvPr/>
          </p:nvCxnSpPr>
          <p:spPr>
            <a:xfrm>
              <a:off x="7548130" y="5547397"/>
              <a:ext cx="122274" cy="967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BF29526-B016-5C45-9A2D-E070E6E5B4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8463" y="5508395"/>
              <a:ext cx="150846" cy="1017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A82040C-E875-0C41-9D2A-AC0129940EF3}"/>
                </a:ext>
              </a:extLst>
            </p:cNvPr>
            <p:cNvCxnSpPr>
              <a:cxnSpLocks/>
            </p:cNvCxnSpPr>
            <p:nvPr/>
          </p:nvCxnSpPr>
          <p:spPr>
            <a:xfrm>
              <a:off x="7275010" y="5515383"/>
              <a:ext cx="126573" cy="638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1689C373-2231-3645-BC73-905A8C31A93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379" y="5567951"/>
              <a:ext cx="217084" cy="442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2EECAE4D-D20C-E14F-AE5B-8EDC4AE17A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0404" y="5547307"/>
              <a:ext cx="146547" cy="974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CBFE73D2-4873-7B4C-B444-3C5B80C8D9E8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51" y="5548092"/>
              <a:ext cx="260382" cy="1419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ED9E3B0F-02F7-9C48-8BC6-FE173C69C2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0993" y="5597216"/>
              <a:ext cx="107982" cy="824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A3902F0-1481-FC42-9B25-C00346C608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7284" y="5547307"/>
              <a:ext cx="150846" cy="328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67D15FD-6A1A-E24E-B91E-92042C0D08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7151" y="5569304"/>
              <a:ext cx="181479" cy="408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2961C271-6940-9443-A8B3-6BE6A4FA930A}"/>
                </a:ext>
              </a:extLst>
            </p:cNvPr>
            <p:cNvSpPr/>
            <p:nvPr/>
          </p:nvSpPr>
          <p:spPr>
            <a:xfrm>
              <a:off x="6889739" y="5550071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D39F6E0-3AA4-6342-BDEB-4A0658CD2902}"/>
                </a:ext>
              </a:extLst>
            </p:cNvPr>
            <p:cNvSpPr/>
            <p:nvPr/>
          </p:nvSpPr>
          <p:spPr>
            <a:xfrm>
              <a:off x="7092968" y="5588200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9431284-83AB-CD4A-AC6C-202CBE7E8A36}"/>
                </a:ext>
              </a:extLst>
            </p:cNvPr>
            <p:cNvSpPr/>
            <p:nvPr/>
          </p:nvSpPr>
          <p:spPr>
            <a:xfrm>
              <a:off x="7237325" y="5493942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81C4F91B-DA84-8843-BA09-41C833AC4BD1}"/>
                </a:ext>
              </a:extLst>
            </p:cNvPr>
            <p:cNvSpPr/>
            <p:nvPr/>
          </p:nvSpPr>
          <p:spPr>
            <a:xfrm>
              <a:off x="7386888" y="5553519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FCBABA83-521A-2747-AD9C-ADAB7BEF1D73}"/>
                </a:ext>
              </a:extLst>
            </p:cNvPr>
            <p:cNvSpPr/>
            <p:nvPr/>
          </p:nvSpPr>
          <p:spPr>
            <a:xfrm>
              <a:off x="7511254" y="5531520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D496369-71F5-F24B-B679-DD11391E65AC}"/>
                </a:ext>
              </a:extLst>
            </p:cNvPr>
            <p:cNvSpPr/>
            <p:nvPr/>
          </p:nvSpPr>
          <p:spPr>
            <a:xfrm>
              <a:off x="7642706" y="5617343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BBA24B3-9F89-7849-A173-3F0DF01D3015}"/>
                </a:ext>
              </a:extLst>
            </p:cNvPr>
            <p:cNvSpPr/>
            <p:nvPr/>
          </p:nvSpPr>
          <p:spPr>
            <a:xfrm>
              <a:off x="7784374" y="5531519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7BFFA3E4-E831-AE4D-980E-35280FA0CA0B}"/>
                </a:ext>
              </a:extLst>
            </p:cNvPr>
            <p:cNvSpPr/>
            <p:nvPr/>
          </p:nvSpPr>
          <p:spPr>
            <a:xfrm>
              <a:off x="8041122" y="5664199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5222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11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1499616" y="224287"/>
            <a:ext cx="8403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 high-energy </a:t>
            </a:r>
            <a:r>
              <a:rPr lang="en-US" sz="2800" dirty="0" err="1">
                <a:latin typeface="Times" pitchFamily="2" charset="0"/>
              </a:rPr>
              <a:t>parton</a:t>
            </a:r>
            <a:r>
              <a:rPr lang="en-US" sz="2800" dirty="0">
                <a:latin typeface="Times" pitchFamily="2" charset="0"/>
              </a:rPr>
              <a:t> fragments even in vacuum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12B7E22-F0B9-565F-9A1C-56BB29436DEE}"/>
              </a:ext>
            </a:extLst>
          </p:cNvPr>
          <p:cNvSpPr/>
          <p:nvPr/>
        </p:nvSpPr>
        <p:spPr>
          <a:xfrm>
            <a:off x="654796" y="1005104"/>
            <a:ext cx="10367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latin typeface="Times" pitchFamily="2" charset="0"/>
              </a:rPr>
              <a:t>Detailed interplay of vacuum physics and medium modification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CBA23-DC3F-A5B7-6E25-6B72599E074A}"/>
              </a:ext>
            </a:extLst>
          </p:cNvPr>
          <p:cNvSpPr/>
          <p:nvPr/>
        </p:nvSpPr>
        <p:spPr>
          <a:xfrm>
            <a:off x="6562808" y="5068447"/>
            <a:ext cx="4199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0059FF"/>
                </a:solidFill>
                <a:latin typeface="Times" pitchFamily="2" charset="0"/>
              </a:rPr>
              <a:t>Improved phenomenology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6E54DF-8A8D-67ED-B869-D742F9B76A67}"/>
              </a:ext>
            </a:extLst>
          </p:cNvPr>
          <p:cNvSpPr/>
          <p:nvPr/>
        </p:nvSpPr>
        <p:spPr>
          <a:xfrm>
            <a:off x="6562808" y="1851345"/>
            <a:ext cx="3015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0059FF"/>
                </a:solidFill>
                <a:latin typeface="Times" pitchFamily="2" charset="0"/>
              </a:rPr>
              <a:t>Improved theory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2322B4-A83C-B8A3-60DA-AC57192E22D8}"/>
              </a:ext>
            </a:extLst>
          </p:cNvPr>
          <p:cNvGrpSpPr/>
          <p:nvPr/>
        </p:nvGrpSpPr>
        <p:grpSpPr>
          <a:xfrm>
            <a:off x="2991625" y="4097004"/>
            <a:ext cx="2197438" cy="542242"/>
            <a:chOff x="1726165" y="4813846"/>
            <a:chExt cx="2197438" cy="5422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BBAF8F5-6936-8893-AB4B-87107C87A3A6}"/>
                </a:ext>
              </a:extLst>
            </p:cNvPr>
            <p:cNvGrpSpPr/>
            <p:nvPr/>
          </p:nvGrpSpPr>
          <p:grpSpPr>
            <a:xfrm>
              <a:off x="1726165" y="4813846"/>
              <a:ext cx="2142542" cy="542242"/>
              <a:chOff x="6974220" y="2991518"/>
              <a:chExt cx="2142542" cy="542242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0517E3B-576B-C153-06BF-DE86DE9FE2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6104" y="2991518"/>
                <a:ext cx="0" cy="2219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40D2712-CF5E-C86E-E03D-69D2B14C9A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0265" y="2993160"/>
                <a:ext cx="0" cy="2219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F9BC85F-DDDA-2EA7-46CF-F8A9BDEAE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3653" y="2993160"/>
                <a:ext cx="0" cy="2219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AFC0C6C-9F11-1F2D-F9B7-90BA022B66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74220" y="3099898"/>
                <a:ext cx="214254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6D3A7C2B-AC43-0541-1492-E8178F240119}"/>
                      </a:ext>
                    </a:extLst>
                  </p:cNvPr>
                  <p:cNvSpPr txBox="1"/>
                  <p:nvPr/>
                </p:nvSpPr>
                <p:spPr>
                  <a:xfrm>
                    <a:off x="7123444" y="3256761"/>
                    <a:ext cx="24288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6D3A7C2B-AC43-0541-1492-E8178F2401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3444" y="3256761"/>
                    <a:ext cx="242887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0000" r="-5000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F5DA0605-0F8D-F08B-4CD4-011394F5A560}"/>
                      </a:ext>
                    </a:extLst>
                  </p:cNvPr>
                  <p:cNvSpPr txBox="1"/>
                  <p:nvPr/>
                </p:nvSpPr>
                <p:spPr>
                  <a:xfrm>
                    <a:off x="7426160" y="3256761"/>
                    <a:ext cx="24820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F5DA0605-0F8D-F08B-4CD4-011394F5A5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6160" y="3256761"/>
                    <a:ext cx="248209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0000" r="-5000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6B472C5A-1687-6800-7B34-4E7D9D9E2DF2}"/>
                      </a:ext>
                    </a:extLst>
                  </p:cNvPr>
                  <p:cNvSpPr txBox="1"/>
                  <p:nvPr/>
                </p:nvSpPr>
                <p:spPr>
                  <a:xfrm>
                    <a:off x="7968576" y="3256761"/>
                    <a:ext cx="24820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6B472C5A-1687-6800-7B34-4E7D9D9E2D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68576" y="3256761"/>
                    <a:ext cx="248209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4286" r="-4762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632B771-D3BE-632D-7618-2B6672BD059F}"/>
                </a:ext>
              </a:extLst>
            </p:cNvPr>
            <p:cNvCxnSpPr>
              <a:cxnSpLocks/>
            </p:cNvCxnSpPr>
            <p:nvPr/>
          </p:nvCxnSpPr>
          <p:spPr>
            <a:xfrm>
              <a:off x="3769394" y="4815488"/>
              <a:ext cx="0" cy="22192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F07D1F-763A-4CD4-ADCE-4656E35B3215}"/>
                    </a:ext>
                  </a:extLst>
                </p:cNvPr>
                <p:cNvSpPr txBox="1"/>
                <p:nvPr/>
              </p:nvSpPr>
              <p:spPr>
                <a:xfrm>
                  <a:off x="3615185" y="5079089"/>
                  <a:ext cx="30841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F07D1F-763A-4CD4-ADCE-4656E35B3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5185" y="5079089"/>
                  <a:ext cx="30841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000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05EE2BDD-43F1-E371-9C26-FC20AB99D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470" y="3393611"/>
            <a:ext cx="2525439" cy="58450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447E235-3D65-4F21-ABE1-1DF39483D6B2}"/>
              </a:ext>
            </a:extLst>
          </p:cNvPr>
          <p:cNvSpPr/>
          <p:nvPr/>
        </p:nvSpPr>
        <p:spPr>
          <a:xfrm>
            <a:off x="2630478" y="3235620"/>
            <a:ext cx="2208172" cy="839727"/>
          </a:xfrm>
          <a:prstGeom prst="rect">
            <a:avLst/>
          </a:prstGeom>
          <a:solidFill>
            <a:srgbClr val="FFA100">
              <a:alpha val="202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B496A7DD-53FA-8627-1644-C3AC177AB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1443" y="1724366"/>
            <a:ext cx="2505284" cy="57983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EC59486-D4BA-103D-1559-2102E8D3B89F}"/>
              </a:ext>
            </a:extLst>
          </p:cNvPr>
          <p:cNvGrpSpPr/>
          <p:nvPr/>
        </p:nvGrpSpPr>
        <p:grpSpPr>
          <a:xfrm>
            <a:off x="2951443" y="2324220"/>
            <a:ext cx="2165570" cy="548173"/>
            <a:chOff x="1726165" y="3181463"/>
            <a:chExt cx="2165570" cy="5481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CB2B9FD-7F44-4B26-5D5D-42DB97273D4F}"/>
                </a:ext>
              </a:extLst>
            </p:cNvPr>
            <p:cNvGrpSpPr/>
            <p:nvPr/>
          </p:nvGrpSpPr>
          <p:grpSpPr>
            <a:xfrm>
              <a:off x="1726165" y="3181463"/>
              <a:ext cx="2142542" cy="548173"/>
              <a:chOff x="6974220" y="2991518"/>
              <a:chExt cx="2142542" cy="548173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7CFF233-B146-C5C7-3BB0-66402A5785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6104" y="2991518"/>
                <a:ext cx="0" cy="2219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EB83C81-521D-0F86-C5E4-A808E160B0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5165" y="2999091"/>
                <a:ext cx="0" cy="2219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6B20DB3D-0D11-9923-D9AC-FA1375E4BA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3586" y="2994289"/>
                <a:ext cx="0" cy="2219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D6AE9CA3-199F-B254-712E-C39A7241B8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74220" y="3099898"/>
                <a:ext cx="214254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655BB193-7F75-3958-03D2-8B35FABD1CFA}"/>
                      </a:ext>
                    </a:extLst>
                  </p:cNvPr>
                  <p:cNvSpPr txBox="1"/>
                  <p:nvPr/>
                </p:nvSpPr>
                <p:spPr>
                  <a:xfrm>
                    <a:off x="7114556" y="3260484"/>
                    <a:ext cx="2766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655BB193-7F75-3958-03D2-8B35FABD1CF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4556" y="3260484"/>
                    <a:ext cx="276614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7391" r="-4348"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AEA1DC2C-29EC-3FD3-656E-B2FA3A128927}"/>
                      </a:ext>
                    </a:extLst>
                  </p:cNvPr>
                  <p:cNvSpPr txBox="1"/>
                  <p:nvPr/>
                </p:nvSpPr>
                <p:spPr>
                  <a:xfrm>
                    <a:off x="7652551" y="3262692"/>
                    <a:ext cx="28193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AEA1DC2C-29EC-3FD3-656E-B2FA3A1289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52551" y="3262692"/>
                    <a:ext cx="281936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667" r="-4167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472C9E19-5362-D2DA-C572-85F2C962BC22}"/>
                      </a:ext>
                    </a:extLst>
                  </p:cNvPr>
                  <p:cNvSpPr txBox="1"/>
                  <p:nvPr/>
                </p:nvSpPr>
                <p:spPr>
                  <a:xfrm>
                    <a:off x="8350000" y="3257890"/>
                    <a:ext cx="28193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472C9E19-5362-D2DA-C572-85F2C962BC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50000" y="3257890"/>
                    <a:ext cx="281936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7391" r="-8696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6DF39C8-E76B-66DF-E936-71DB54EC7FD6}"/>
                </a:ext>
              </a:extLst>
            </p:cNvPr>
            <p:cNvCxnSpPr>
              <a:cxnSpLocks/>
            </p:cNvCxnSpPr>
            <p:nvPr/>
          </p:nvCxnSpPr>
          <p:spPr>
            <a:xfrm>
              <a:off x="3738771" y="3187592"/>
              <a:ext cx="0" cy="22192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7DB5FF0-46A3-92D7-CC8A-CA059C576DB0}"/>
                    </a:ext>
                  </a:extLst>
                </p:cNvPr>
                <p:cNvSpPr txBox="1"/>
                <p:nvPr/>
              </p:nvSpPr>
              <p:spPr>
                <a:xfrm>
                  <a:off x="3615185" y="3451193"/>
                  <a:ext cx="2765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7DB5FF0-46A3-92D7-CC8A-CA059C576D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5185" y="3451193"/>
                  <a:ext cx="276550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8182" r="-9091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8BBED4B4-AC29-1587-2045-CAEA12D75B44}"/>
              </a:ext>
            </a:extLst>
          </p:cNvPr>
          <p:cNvSpPr/>
          <p:nvPr/>
        </p:nvSpPr>
        <p:spPr>
          <a:xfrm>
            <a:off x="6496780" y="3429000"/>
            <a:ext cx="4945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Parton showers in medium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16609CC-5CCC-303B-56EE-77A7149729F9}"/>
              </a:ext>
            </a:extLst>
          </p:cNvPr>
          <p:cNvSpPr/>
          <p:nvPr/>
        </p:nvSpPr>
        <p:spPr>
          <a:xfrm>
            <a:off x="6496780" y="2534881"/>
            <a:ext cx="4945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Improved </a:t>
            </a:r>
            <a:r>
              <a:rPr lang="en-US" dirty="0" err="1">
                <a:latin typeface="Times" pitchFamily="2" charset="0"/>
              </a:rPr>
              <a:t>parton</a:t>
            </a:r>
            <a:r>
              <a:rPr lang="en-US" dirty="0">
                <a:latin typeface="Times" pitchFamily="2" charset="0"/>
              </a:rPr>
              <a:t> radiation spectrum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91B38D3-3D72-857F-33E8-0F04AA5EE985}"/>
              </a:ext>
            </a:extLst>
          </p:cNvPr>
          <p:cNvSpPr/>
          <p:nvPr/>
        </p:nvSpPr>
        <p:spPr>
          <a:xfrm>
            <a:off x="6562808" y="5640999"/>
            <a:ext cx="4785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Deconstructing a jet to access individual </a:t>
            </a:r>
            <a:r>
              <a:rPr lang="en-US" dirty="0" err="1">
                <a:latin typeface="Times" pitchFamily="2" charset="0"/>
              </a:rPr>
              <a:t>splittings</a:t>
            </a:r>
            <a:endParaRPr lang="en-US" dirty="0">
              <a:latin typeface="Times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48CE43-A7D7-AB1E-B723-A0E497A791D0}"/>
              </a:ext>
            </a:extLst>
          </p:cNvPr>
          <p:cNvSpPr/>
          <p:nvPr/>
        </p:nvSpPr>
        <p:spPr>
          <a:xfrm>
            <a:off x="7893008" y="3822455"/>
            <a:ext cx="4030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Caucal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Iancu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Mueller,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Soyez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Wiedemann,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Zapp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…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498D87-1134-564E-C104-B64600D391C8}"/>
              </a:ext>
            </a:extLst>
          </p:cNvPr>
          <p:cNvSpPr/>
          <p:nvPr/>
        </p:nvSpPr>
        <p:spPr>
          <a:xfrm>
            <a:off x="6496780" y="4309811"/>
            <a:ext cx="4945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dirty="0">
                <a:solidFill>
                  <a:srgbClr val="C00000"/>
                </a:solidFill>
                <a:latin typeface="Times" pitchFamily="2" charset="0"/>
              </a:rPr>
              <a:t>No current theories capture full complexity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A6060A-704E-2B98-9639-B356D1C1EF3B}"/>
              </a:ext>
            </a:extLst>
          </p:cNvPr>
          <p:cNvGrpSpPr/>
          <p:nvPr/>
        </p:nvGrpSpPr>
        <p:grpSpPr>
          <a:xfrm>
            <a:off x="4039511" y="5779370"/>
            <a:ext cx="242988" cy="249156"/>
            <a:chOff x="6845654" y="2268670"/>
            <a:chExt cx="242988" cy="24915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B6E0C67-4D5D-E527-61D4-63BA3FE467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5654" y="2385852"/>
              <a:ext cx="135620" cy="100946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F5B91C7-C0F3-4CDD-6F57-3B71526D8D93}"/>
                </a:ext>
              </a:extLst>
            </p:cNvPr>
            <p:cNvCxnSpPr>
              <a:cxnSpLocks/>
            </p:cNvCxnSpPr>
            <p:nvPr/>
          </p:nvCxnSpPr>
          <p:spPr>
            <a:xfrm>
              <a:off x="6983424" y="2381498"/>
              <a:ext cx="105218" cy="13632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63A9841-FE4C-26EC-FB64-F0C63DC264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1274" y="2268670"/>
              <a:ext cx="38325" cy="12670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60AC29C8-49FF-57A6-642A-3D7C7A0F6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208" y="5212554"/>
            <a:ext cx="2525439" cy="58450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23475861-8031-6700-67BE-66961125DB75}"/>
              </a:ext>
            </a:extLst>
          </p:cNvPr>
          <p:cNvSpPr/>
          <p:nvPr/>
        </p:nvSpPr>
        <p:spPr>
          <a:xfrm>
            <a:off x="2611216" y="5054563"/>
            <a:ext cx="2208172" cy="839727"/>
          </a:xfrm>
          <a:prstGeom prst="rect">
            <a:avLst/>
          </a:prstGeom>
          <a:solidFill>
            <a:srgbClr val="FFA100">
              <a:alpha val="202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80692425-C7DE-66DC-0458-E43C49281D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0627" y="5264172"/>
            <a:ext cx="718566" cy="5151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35378E3-589B-FED4-6488-074EEA6AB5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729" y="5327469"/>
            <a:ext cx="632853" cy="356699"/>
          </a:xfrm>
          <a:prstGeom prst="rect">
            <a:avLst/>
          </a:prstGeom>
          <a:scene3d>
            <a:camera prst="orthographicFront">
              <a:rot lat="0" lon="0" rev="1200000"/>
            </a:camera>
            <a:lightRig rig="threePt" dir="t"/>
          </a:scene3d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F91CC57-F6D9-D9E9-9E24-88E6604CF5A2}"/>
              </a:ext>
            </a:extLst>
          </p:cNvPr>
          <p:cNvGrpSpPr/>
          <p:nvPr/>
        </p:nvGrpSpPr>
        <p:grpSpPr>
          <a:xfrm>
            <a:off x="3679565" y="5474426"/>
            <a:ext cx="242988" cy="249156"/>
            <a:chOff x="6845654" y="2268670"/>
            <a:chExt cx="242988" cy="249156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FAE1927-F321-8378-71B0-40B9819769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5654" y="2385852"/>
              <a:ext cx="135620" cy="100946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E489FF9-4B75-0D5A-9666-3E9F25A2AA20}"/>
                </a:ext>
              </a:extLst>
            </p:cNvPr>
            <p:cNvCxnSpPr>
              <a:cxnSpLocks/>
            </p:cNvCxnSpPr>
            <p:nvPr/>
          </p:nvCxnSpPr>
          <p:spPr>
            <a:xfrm>
              <a:off x="6983424" y="2381498"/>
              <a:ext cx="105218" cy="13632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39C502-0436-AF2B-D42B-221ED5F7C1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1274" y="2268670"/>
              <a:ext cx="38325" cy="12670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7DC7E31-BB96-B829-B289-CBB1BEA1D083}"/>
              </a:ext>
            </a:extLst>
          </p:cNvPr>
          <p:cNvGrpSpPr/>
          <p:nvPr/>
        </p:nvGrpSpPr>
        <p:grpSpPr>
          <a:xfrm>
            <a:off x="3195007" y="5753051"/>
            <a:ext cx="242988" cy="249156"/>
            <a:chOff x="6845654" y="2268670"/>
            <a:chExt cx="242988" cy="24915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066ED20-7469-A533-6916-449398989D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5654" y="2385852"/>
              <a:ext cx="135620" cy="100946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A4DF48F-20BF-5D1B-8BC2-6F435A83C820}"/>
                </a:ext>
              </a:extLst>
            </p:cNvPr>
            <p:cNvCxnSpPr>
              <a:cxnSpLocks/>
            </p:cNvCxnSpPr>
            <p:nvPr/>
          </p:nvCxnSpPr>
          <p:spPr>
            <a:xfrm>
              <a:off x="6983424" y="2381498"/>
              <a:ext cx="105218" cy="13632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45676A6-0E5C-CB03-C1D5-23DBA85A1C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1274" y="2268670"/>
              <a:ext cx="38325" cy="12670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96B91265-62DA-DD08-7F40-7C64787F4527}"/>
              </a:ext>
            </a:extLst>
          </p:cNvPr>
          <p:cNvSpPr/>
          <p:nvPr/>
        </p:nvSpPr>
        <p:spPr>
          <a:xfrm>
            <a:off x="-165809" y="2241258"/>
            <a:ext cx="30155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vacuum shower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4177CDF-E887-3DBA-171B-74B56BF9E46C}"/>
              </a:ext>
            </a:extLst>
          </p:cNvPr>
          <p:cNvSpPr/>
          <p:nvPr/>
        </p:nvSpPr>
        <p:spPr>
          <a:xfrm>
            <a:off x="-127560" y="3802003"/>
            <a:ext cx="30155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vacuum shower</a:t>
            </a:r>
          </a:p>
          <a:p>
            <a:pPr marL="457189" lvl="1" algn="ctr"/>
            <a:r>
              <a:rPr lang="en-US" sz="2000" dirty="0">
                <a:latin typeface="Times" pitchFamily="2" charset="0"/>
              </a:rPr>
              <a:t>in medium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D1E6AD-0C99-4A22-5FB5-EED2BAD288D7}"/>
              </a:ext>
            </a:extLst>
          </p:cNvPr>
          <p:cNvSpPr/>
          <p:nvPr/>
        </p:nvSpPr>
        <p:spPr>
          <a:xfrm>
            <a:off x="-165809" y="5532625"/>
            <a:ext cx="30155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medium shower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6523C00-9525-3796-3243-CA2A51499210}"/>
              </a:ext>
            </a:extLst>
          </p:cNvPr>
          <p:cNvSpPr/>
          <p:nvPr/>
        </p:nvSpPr>
        <p:spPr>
          <a:xfrm>
            <a:off x="7805931" y="2904213"/>
            <a:ext cx="4352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Mehtar-Tani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Tywoniuk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Andres, Dominguez, Salgado, …</a:t>
            </a:r>
          </a:p>
        </p:txBody>
      </p:sp>
    </p:spTree>
    <p:extLst>
      <p:ext uri="{BB962C8B-B14F-4D97-AF65-F5344CB8AC3E}">
        <p14:creationId xmlns:p14="http://schemas.microsoft.com/office/powerpoint/2010/main" val="1063155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28FB91F-677C-EFFD-2DB9-4F1ADE69EA25}"/>
              </a:ext>
            </a:extLst>
          </p:cNvPr>
          <p:cNvGrpSpPr/>
          <p:nvPr/>
        </p:nvGrpSpPr>
        <p:grpSpPr>
          <a:xfrm>
            <a:off x="6622701" y="5678828"/>
            <a:ext cx="2096391" cy="884679"/>
            <a:chOff x="4841162" y="4004687"/>
            <a:chExt cx="2589748" cy="1055599"/>
          </a:xfrm>
        </p:grpSpPr>
        <p:pic>
          <p:nvPicPr>
            <p:cNvPr id="109" name="Picture 108" descr="Shape&#10;&#10;Description automatically generated">
              <a:extLst>
                <a:ext uri="{FF2B5EF4-FFF2-40B4-BE49-F238E27FC236}">
                  <a16:creationId xmlns:a16="http://schemas.microsoft.com/office/drawing/2014/main" id="{D0FA51AE-C502-94FA-A7E4-26F3E3558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0910" y="4004687"/>
              <a:ext cx="2540000" cy="1028700"/>
            </a:xfrm>
            <a:prstGeom prst="rect">
              <a:avLst/>
            </a:prstGeom>
          </p:spPr>
        </p:pic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C257514-8EFF-0247-E810-8335898EDA18}"/>
                </a:ext>
              </a:extLst>
            </p:cNvPr>
            <p:cNvSpPr/>
            <p:nvPr/>
          </p:nvSpPr>
          <p:spPr>
            <a:xfrm>
              <a:off x="4841162" y="4121105"/>
              <a:ext cx="940679" cy="939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829373-3E34-7B24-FAE1-70CF743BFC03}"/>
              </a:ext>
            </a:extLst>
          </p:cNvPr>
          <p:cNvGrpSpPr/>
          <p:nvPr/>
        </p:nvGrpSpPr>
        <p:grpSpPr>
          <a:xfrm>
            <a:off x="6585278" y="4766186"/>
            <a:ext cx="2015996" cy="765163"/>
            <a:chOff x="7669921" y="1837270"/>
            <a:chExt cx="2657651" cy="1003082"/>
          </a:xfrm>
        </p:grpSpPr>
        <p:pic>
          <p:nvPicPr>
            <p:cNvPr id="68" name="Picture 67" descr="Shape&#10;&#10;Description automatically generated">
              <a:extLst>
                <a:ext uri="{FF2B5EF4-FFF2-40B4-BE49-F238E27FC236}">
                  <a16:creationId xmlns:a16="http://schemas.microsoft.com/office/drawing/2014/main" id="{82084308-ABB0-6C99-F601-F752040B9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9921" y="1837270"/>
              <a:ext cx="2657651" cy="1003082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4AF6FBD-6D48-EE7E-135C-0600651F2B73}"/>
                </a:ext>
              </a:extLst>
            </p:cNvPr>
            <p:cNvSpPr/>
            <p:nvPr/>
          </p:nvSpPr>
          <p:spPr>
            <a:xfrm>
              <a:off x="7669921" y="1837270"/>
              <a:ext cx="940679" cy="939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12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9B9E52-28F2-76DD-222D-1C8A5FB095A6}"/>
              </a:ext>
            </a:extLst>
          </p:cNvPr>
          <p:cNvSpPr/>
          <p:nvPr/>
        </p:nvSpPr>
        <p:spPr>
          <a:xfrm>
            <a:off x="725558" y="838562"/>
            <a:ext cx="10757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Building up a picture of a medium-modified jet from phenomenology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738A89-A789-E3CF-B9E5-C88F83A8BD26}"/>
              </a:ext>
            </a:extLst>
          </p:cNvPr>
          <p:cNvSpPr/>
          <p:nvPr/>
        </p:nvSpPr>
        <p:spPr>
          <a:xfrm>
            <a:off x="725558" y="2695914"/>
            <a:ext cx="107576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Hadrons to </a:t>
            </a:r>
            <a:r>
              <a:rPr lang="en-US" sz="2800" dirty="0" err="1">
                <a:solidFill>
                  <a:srgbClr val="C00000"/>
                </a:solidFill>
                <a:latin typeface="Times" pitchFamily="2" charset="0"/>
              </a:rPr>
              <a:t>splittings</a:t>
            </a:r>
            <a:endParaRPr lang="en-US" sz="2800" dirty="0">
              <a:solidFill>
                <a:srgbClr val="C00000"/>
              </a:solidFill>
              <a:latin typeface="Times" pitchFamily="2" charset="0"/>
            </a:endParaRPr>
          </a:p>
          <a:p>
            <a:pPr marL="914389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C00000"/>
              </a:solidFill>
              <a:latin typeface="Times" pitchFamily="2" charset="0"/>
            </a:endParaRPr>
          </a:p>
          <a:p>
            <a:pPr marL="914389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C00000"/>
              </a:solidFill>
              <a:latin typeface="Times" pitchFamily="2" charset="0"/>
            </a:endParaRPr>
          </a:p>
          <a:p>
            <a:pPr marL="914389" lvl="1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C00000"/>
              </a:solidFill>
              <a:latin typeface="Times" pitchFamily="2" charset="0"/>
            </a:endParaRPr>
          </a:p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Flavor-dependence of </a:t>
            </a:r>
            <a:r>
              <a:rPr lang="en-US" sz="2800" dirty="0" err="1">
                <a:solidFill>
                  <a:srgbClr val="C00000"/>
                </a:solidFill>
                <a:latin typeface="Times" pitchFamily="2" charset="0"/>
              </a:rPr>
              <a:t>splittings</a:t>
            </a:r>
            <a:endParaRPr lang="en-US" sz="2800" dirty="0">
              <a:solidFill>
                <a:srgbClr val="C00000"/>
              </a:solidFill>
              <a:latin typeface="Times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253B4E-F5EB-C442-1DA5-D1C4E98F6DB6}"/>
              </a:ext>
            </a:extLst>
          </p:cNvPr>
          <p:cNvGrpSpPr/>
          <p:nvPr/>
        </p:nvGrpSpPr>
        <p:grpSpPr>
          <a:xfrm>
            <a:off x="8118575" y="2304287"/>
            <a:ext cx="1441113" cy="1494566"/>
            <a:chOff x="4212864" y="1270965"/>
            <a:chExt cx="2022547" cy="2083667"/>
          </a:xfrm>
        </p:grpSpPr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0FE9DDDF-EABD-CBE7-7840-EF8A7032FD12}"/>
                </a:ext>
              </a:extLst>
            </p:cNvPr>
            <p:cNvSpPr/>
            <p:nvPr/>
          </p:nvSpPr>
          <p:spPr>
            <a:xfrm>
              <a:off x="4212864" y="2187831"/>
              <a:ext cx="2022547" cy="523219"/>
            </a:xfrm>
            <a:prstGeom prst="blockArc">
              <a:avLst>
                <a:gd name="adj1" fmla="val 10982683"/>
                <a:gd name="adj2" fmla="val 21490893"/>
                <a:gd name="adj3" fmla="val 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65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EAD3094-6FF0-9726-117D-B5F67B3DF4E5}"/>
                </a:ext>
              </a:extLst>
            </p:cNvPr>
            <p:cNvCxnSpPr/>
            <p:nvPr/>
          </p:nvCxnSpPr>
          <p:spPr>
            <a:xfrm flipV="1">
              <a:off x="5339692" y="1270965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24BB1A9-CBB7-044C-A6D8-D82F80D097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667" y="1509954"/>
              <a:ext cx="297365" cy="83806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D7CA26A-E53A-951E-B57C-A055875F4ED0}"/>
                </a:ext>
              </a:extLst>
            </p:cNvPr>
            <p:cNvCxnSpPr>
              <a:cxnSpLocks/>
            </p:cNvCxnSpPr>
            <p:nvPr/>
          </p:nvCxnSpPr>
          <p:spPr>
            <a:xfrm>
              <a:off x="5475148" y="1804707"/>
              <a:ext cx="502518" cy="0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F0F1BE-6507-7581-DA5E-03A1147034FA}"/>
                </a:ext>
              </a:extLst>
            </p:cNvPr>
            <p:cNvCxnSpPr/>
            <p:nvPr/>
          </p:nvCxnSpPr>
          <p:spPr>
            <a:xfrm flipV="1">
              <a:off x="5537400" y="2189534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772F53-856B-037D-8AEB-B7B5330C2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400" y="2512757"/>
              <a:ext cx="410406" cy="300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CCD4FE-314D-B088-7B91-179C610F9E3C}"/>
                </a:ext>
              </a:extLst>
            </p:cNvPr>
            <p:cNvCxnSpPr>
              <a:cxnSpLocks/>
            </p:cNvCxnSpPr>
            <p:nvPr/>
          </p:nvCxnSpPr>
          <p:spPr>
            <a:xfrm>
              <a:off x="5496810" y="3046390"/>
              <a:ext cx="290672" cy="4778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27EE72-9853-1939-F31E-9D61F7B48E56}"/>
                </a:ext>
              </a:extLst>
            </p:cNvPr>
            <p:cNvCxnSpPr>
              <a:cxnSpLocks/>
            </p:cNvCxnSpPr>
            <p:nvPr/>
          </p:nvCxnSpPr>
          <p:spPr>
            <a:xfrm>
              <a:off x="5444132" y="3241645"/>
              <a:ext cx="220133" cy="112987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7D3CC5C-6B95-D896-255A-B39B7A2BFF76}"/>
              </a:ext>
            </a:extLst>
          </p:cNvPr>
          <p:cNvSpPr/>
          <p:nvPr/>
        </p:nvSpPr>
        <p:spPr>
          <a:xfrm>
            <a:off x="8977738" y="2287018"/>
            <a:ext cx="1555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59FF"/>
                </a:solidFill>
                <a:latin typeface="Times" pitchFamily="2" charset="0"/>
              </a:rPr>
              <a:t>hadrons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282618-BB8A-6913-487A-BCE369E2A5BB}"/>
              </a:ext>
            </a:extLst>
          </p:cNvPr>
          <p:cNvGrpSpPr/>
          <p:nvPr/>
        </p:nvGrpSpPr>
        <p:grpSpPr>
          <a:xfrm>
            <a:off x="5132858" y="5311405"/>
            <a:ext cx="2006028" cy="750562"/>
            <a:chOff x="7592378" y="4004687"/>
            <a:chExt cx="2644511" cy="983940"/>
          </a:xfrm>
        </p:grpSpPr>
        <p:pic>
          <p:nvPicPr>
            <p:cNvPr id="24" name="Picture 23" descr="Shape, rectangle&#10;&#10;Description automatically generated">
              <a:extLst>
                <a:ext uri="{FF2B5EF4-FFF2-40B4-BE49-F238E27FC236}">
                  <a16:creationId xmlns:a16="http://schemas.microsoft.com/office/drawing/2014/main" id="{CBC74C6A-F1EB-1435-ED10-F0C5C28D2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2092" y="4004687"/>
              <a:ext cx="2564797" cy="96803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91FB45-27BC-BCC8-A217-56459BFCAA64}"/>
                </a:ext>
              </a:extLst>
            </p:cNvPr>
            <p:cNvSpPr/>
            <p:nvPr/>
          </p:nvSpPr>
          <p:spPr>
            <a:xfrm>
              <a:off x="7592378" y="4049446"/>
              <a:ext cx="940679" cy="939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154AE1E-8DCB-2F37-C930-76A1D46C367B}"/>
              </a:ext>
            </a:extLst>
          </p:cNvPr>
          <p:cNvGrpSpPr/>
          <p:nvPr/>
        </p:nvGrpSpPr>
        <p:grpSpPr>
          <a:xfrm>
            <a:off x="6489958" y="2787014"/>
            <a:ext cx="1423692" cy="609204"/>
            <a:chOff x="1283955" y="1490333"/>
            <a:chExt cx="2262471" cy="98556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CE17C54-5E8F-DC36-8F63-14F71AD79B08}"/>
                </a:ext>
              </a:extLst>
            </p:cNvPr>
            <p:cNvGrpSpPr/>
            <p:nvPr/>
          </p:nvGrpSpPr>
          <p:grpSpPr>
            <a:xfrm>
              <a:off x="1283955" y="1568281"/>
              <a:ext cx="1442172" cy="829738"/>
              <a:chOff x="10115453" y="5576746"/>
              <a:chExt cx="1182436" cy="606181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BBCD88B4-F574-5457-BB79-267AD434EF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5453" y="5873924"/>
                <a:ext cx="70338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B6F2A69-492B-55A4-FBD3-F329DD7DCD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18838" y="5576746"/>
                <a:ext cx="479051" cy="2971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472534E-C6E2-D64E-9830-7DE9966F2F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18838" y="5873924"/>
                <a:ext cx="479051" cy="3090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EA8804FC-D6F8-E001-3A24-8196F17F1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46979" y="5778798"/>
                <a:ext cx="101600" cy="171450"/>
              </a:xfrm>
              <a:prstGeom prst="rect">
                <a:avLst/>
              </a:prstGeom>
            </p:spPr>
          </p:pic>
        </p:grp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624B472-EE79-9667-28B2-8A76B3E86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0653" y="1490333"/>
              <a:ext cx="146525" cy="14652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9299119-DAC9-35D3-2CB4-785CB0EA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21406" y="2262073"/>
              <a:ext cx="625020" cy="213823"/>
            </a:xfrm>
            <a:prstGeom prst="rect">
              <a:avLst/>
            </a:prstGeom>
          </p:spPr>
        </p:pic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9453299-5651-069C-4DA0-1008C11D3838}"/>
              </a:ext>
            </a:extLst>
          </p:cNvPr>
          <p:cNvCxnSpPr>
            <a:cxnSpLocks/>
          </p:cNvCxnSpPr>
          <p:nvPr/>
        </p:nvCxnSpPr>
        <p:spPr>
          <a:xfrm flipH="1">
            <a:off x="8066474" y="3137074"/>
            <a:ext cx="519875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F590A10-20C2-C66F-2103-1C1A0D4CB3F4}"/>
              </a:ext>
            </a:extLst>
          </p:cNvPr>
          <p:cNvGrpSpPr/>
          <p:nvPr/>
        </p:nvGrpSpPr>
        <p:grpSpPr>
          <a:xfrm>
            <a:off x="8995883" y="4738361"/>
            <a:ext cx="1441113" cy="1494566"/>
            <a:chOff x="4212864" y="1270965"/>
            <a:chExt cx="2022547" cy="2083667"/>
          </a:xfrm>
        </p:grpSpPr>
        <p:sp>
          <p:nvSpPr>
            <p:cNvPr id="112" name="Block Arc 111">
              <a:extLst>
                <a:ext uri="{FF2B5EF4-FFF2-40B4-BE49-F238E27FC236}">
                  <a16:creationId xmlns:a16="http://schemas.microsoft.com/office/drawing/2014/main" id="{86331F87-3B3E-A580-6FAE-5775B2E015C9}"/>
                </a:ext>
              </a:extLst>
            </p:cNvPr>
            <p:cNvSpPr/>
            <p:nvPr/>
          </p:nvSpPr>
          <p:spPr>
            <a:xfrm>
              <a:off x="4212864" y="2187831"/>
              <a:ext cx="2022547" cy="523219"/>
            </a:xfrm>
            <a:prstGeom prst="blockArc">
              <a:avLst>
                <a:gd name="adj1" fmla="val 10982683"/>
                <a:gd name="adj2" fmla="val 21490893"/>
                <a:gd name="adj3" fmla="val 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65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1E395AA-0DE9-969F-71BB-FA9639EBE36D}"/>
                </a:ext>
              </a:extLst>
            </p:cNvPr>
            <p:cNvCxnSpPr/>
            <p:nvPr/>
          </p:nvCxnSpPr>
          <p:spPr>
            <a:xfrm flipV="1">
              <a:off x="5339692" y="1270965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F029412-96B1-B58B-4E76-C54AF64685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667" y="1509954"/>
              <a:ext cx="297365" cy="83806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C9DFDCF-BD4A-2B77-C7C6-06E6F5D9D0BA}"/>
                </a:ext>
              </a:extLst>
            </p:cNvPr>
            <p:cNvCxnSpPr>
              <a:cxnSpLocks/>
            </p:cNvCxnSpPr>
            <p:nvPr/>
          </p:nvCxnSpPr>
          <p:spPr>
            <a:xfrm>
              <a:off x="5475148" y="1804707"/>
              <a:ext cx="502518" cy="0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27292E1-C2F1-9F2F-3646-A7CF311B4CD6}"/>
                </a:ext>
              </a:extLst>
            </p:cNvPr>
            <p:cNvCxnSpPr/>
            <p:nvPr/>
          </p:nvCxnSpPr>
          <p:spPr>
            <a:xfrm flipV="1">
              <a:off x="5537400" y="2189534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B883F9E-6D6F-3545-42B9-835C74DDDA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400" y="2512757"/>
              <a:ext cx="410406" cy="300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5513647-EC0D-ECB0-DB8B-F1267CEBFB82}"/>
                </a:ext>
              </a:extLst>
            </p:cNvPr>
            <p:cNvCxnSpPr>
              <a:cxnSpLocks/>
            </p:cNvCxnSpPr>
            <p:nvPr/>
          </p:nvCxnSpPr>
          <p:spPr>
            <a:xfrm>
              <a:off x="5496810" y="3046390"/>
              <a:ext cx="290672" cy="4778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C66A475-19D1-4AC6-CDC7-610C66F33CBD}"/>
                </a:ext>
              </a:extLst>
            </p:cNvPr>
            <p:cNvCxnSpPr>
              <a:cxnSpLocks/>
            </p:cNvCxnSpPr>
            <p:nvPr/>
          </p:nvCxnSpPr>
          <p:spPr>
            <a:xfrm>
              <a:off x="5444132" y="3241645"/>
              <a:ext cx="220133" cy="112987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C0F7770-7AE8-3ECB-4717-C363E1C0E877}"/>
              </a:ext>
            </a:extLst>
          </p:cNvPr>
          <p:cNvSpPr/>
          <p:nvPr/>
        </p:nvSpPr>
        <p:spPr>
          <a:xfrm>
            <a:off x="9855046" y="4721092"/>
            <a:ext cx="1555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59FF"/>
                </a:solidFill>
                <a:latin typeface="Times" pitchFamily="2" charset="0"/>
              </a:rPr>
              <a:t>hadrons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9078EFA-B9D8-F82E-2F68-DAC9C8F1C32C}"/>
              </a:ext>
            </a:extLst>
          </p:cNvPr>
          <p:cNvCxnSpPr>
            <a:cxnSpLocks/>
          </p:cNvCxnSpPr>
          <p:nvPr/>
        </p:nvCxnSpPr>
        <p:spPr>
          <a:xfrm flipH="1">
            <a:off x="8943782" y="5571148"/>
            <a:ext cx="519875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460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13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1499616" y="224287"/>
            <a:ext cx="8403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Accessing splitting functions from jet substructure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F417224-390C-4319-203F-DC5010954A89}"/>
              </a:ext>
            </a:extLst>
          </p:cNvPr>
          <p:cNvGrpSpPr/>
          <p:nvPr/>
        </p:nvGrpSpPr>
        <p:grpSpPr>
          <a:xfrm>
            <a:off x="4672224" y="1275273"/>
            <a:ext cx="1735250" cy="1641272"/>
            <a:chOff x="2663014" y="4814392"/>
            <a:chExt cx="1735250" cy="164127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99AD266-E42B-22B3-EF4E-DFDB6B46F7D9}"/>
                </a:ext>
              </a:extLst>
            </p:cNvPr>
            <p:cNvSpPr/>
            <p:nvPr/>
          </p:nvSpPr>
          <p:spPr>
            <a:xfrm>
              <a:off x="2862072" y="4956048"/>
              <a:ext cx="1536192" cy="1499616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E86448D-2A27-6E57-E9FE-31E218D5D8AC}"/>
                </a:ext>
              </a:extLst>
            </p:cNvPr>
            <p:cNvSpPr/>
            <p:nvPr/>
          </p:nvSpPr>
          <p:spPr>
            <a:xfrm>
              <a:off x="3292497" y="5909733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B1AABF7-6493-1B2A-61A1-6C3943C4EA02}"/>
                </a:ext>
              </a:extLst>
            </p:cNvPr>
            <p:cNvSpPr/>
            <p:nvPr/>
          </p:nvSpPr>
          <p:spPr>
            <a:xfrm>
              <a:off x="3444897" y="6062133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920CDC4-487B-622E-6A59-187FFD9A37F2}"/>
                </a:ext>
              </a:extLst>
            </p:cNvPr>
            <p:cNvSpPr/>
            <p:nvPr/>
          </p:nvSpPr>
          <p:spPr>
            <a:xfrm>
              <a:off x="3581128" y="518217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4BCA5E3-ED74-DC45-EC2B-7E5FEA2FA5AF}"/>
                </a:ext>
              </a:extLst>
            </p:cNvPr>
            <p:cNvSpPr/>
            <p:nvPr/>
          </p:nvSpPr>
          <p:spPr>
            <a:xfrm>
              <a:off x="3908686" y="6062132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568067B-0B3D-5699-676D-F76A92F34B0D}"/>
                </a:ext>
              </a:extLst>
            </p:cNvPr>
            <p:cNvSpPr/>
            <p:nvPr/>
          </p:nvSpPr>
          <p:spPr>
            <a:xfrm>
              <a:off x="4066285" y="5793294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25BE74B-BCC9-D781-C25D-1D47A58323A9}"/>
                </a:ext>
              </a:extLst>
            </p:cNvPr>
            <p:cNvSpPr/>
            <p:nvPr/>
          </p:nvSpPr>
          <p:spPr>
            <a:xfrm>
              <a:off x="3789828" y="5945694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CC4CEE3-5703-C731-E8F9-09DE5505544E}"/>
                </a:ext>
              </a:extLst>
            </p:cNvPr>
            <p:cNvSpPr/>
            <p:nvPr/>
          </p:nvSpPr>
          <p:spPr>
            <a:xfrm>
              <a:off x="4027722" y="596432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9E95C11-DF6B-4BE4-0210-7CDE1FEF9DB1}"/>
                </a:ext>
              </a:extLst>
            </p:cNvPr>
            <p:cNvSpPr/>
            <p:nvPr/>
          </p:nvSpPr>
          <p:spPr>
            <a:xfrm>
              <a:off x="3416547" y="524039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4329424-CB98-6957-776D-D5BDE2FB625F}"/>
                </a:ext>
              </a:extLst>
            </p:cNvPr>
            <p:cNvSpPr/>
            <p:nvPr/>
          </p:nvSpPr>
          <p:spPr>
            <a:xfrm>
              <a:off x="3568947" y="539279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28080F-D553-CB2A-58D0-A6270CF45074}"/>
                </a:ext>
              </a:extLst>
            </p:cNvPr>
            <p:cNvSpPr/>
            <p:nvPr/>
          </p:nvSpPr>
          <p:spPr>
            <a:xfrm>
              <a:off x="3581127" y="5684457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82D07A5-7D2C-FCD7-358B-31D18D487F9C}"/>
                </a:ext>
              </a:extLst>
            </p:cNvPr>
            <p:cNvSpPr/>
            <p:nvPr/>
          </p:nvSpPr>
          <p:spPr>
            <a:xfrm>
              <a:off x="3916619" y="532395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15CEDB8-DF25-30CF-E320-1559902DF2C5}"/>
                </a:ext>
              </a:extLst>
            </p:cNvPr>
            <p:cNvSpPr/>
            <p:nvPr/>
          </p:nvSpPr>
          <p:spPr>
            <a:xfrm>
              <a:off x="3125055" y="5603409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099EBE-A62E-FFA0-558F-C98A6CA45611}"/>
                </a:ext>
              </a:extLst>
            </p:cNvPr>
            <p:cNvSpPr/>
            <p:nvPr/>
          </p:nvSpPr>
          <p:spPr>
            <a:xfrm>
              <a:off x="3873747" y="569759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9C67FC1-8417-AA5B-FBF5-23C5BED30B39}"/>
                </a:ext>
              </a:extLst>
            </p:cNvPr>
            <p:cNvSpPr/>
            <p:nvPr/>
          </p:nvSpPr>
          <p:spPr>
            <a:xfrm>
              <a:off x="3825207" y="4814392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B2355F5-4F1B-3212-AA1E-77C04A492304}"/>
                </a:ext>
              </a:extLst>
            </p:cNvPr>
            <p:cNvSpPr/>
            <p:nvPr/>
          </p:nvSpPr>
          <p:spPr>
            <a:xfrm>
              <a:off x="2663014" y="5038807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D151D12-472D-1475-D6E9-9A3A45385680}"/>
                </a:ext>
              </a:extLst>
            </p:cNvPr>
            <p:cNvSpPr/>
            <p:nvPr/>
          </p:nvSpPr>
          <p:spPr>
            <a:xfrm>
              <a:off x="2875095" y="506573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3645B55-E800-1699-5105-EE343945C916}"/>
                </a:ext>
              </a:extLst>
            </p:cNvPr>
            <p:cNvSpPr/>
            <p:nvPr/>
          </p:nvSpPr>
          <p:spPr>
            <a:xfrm>
              <a:off x="4083273" y="6339225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314E6CB-4528-F61D-011D-24132A0D4656}"/>
                </a:ext>
              </a:extLst>
            </p:cNvPr>
            <p:cNvSpPr/>
            <p:nvPr/>
          </p:nvSpPr>
          <p:spPr>
            <a:xfrm>
              <a:off x="4275456" y="617857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0DF1F96-3B73-7FAE-8057-B01E601A49BA}"/>
                </a:ext>
              </a:extLst>
            </p:cNvPr>
            <p:cNvSpPr/>
            <p:nvPr/>
          </p:nvSpPr>
          <p:spPr>
            <a:xfrm>
              <a:off x="3416547" y="542202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EF00EBAC-124B-A280-8661-B8F3426EC7A6}"/>
              </a:ext>
            </a:extLst>
          </p:cNvPr>
          <p:cNvSpPr/>
          <p:nvPr/>
        </p:nvSpPr>
        <p:spPr>
          <a:xfrm>
            <a:off x="4892486" y="3003319"/>
            <a:ext cx="123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jet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CAB890-D3D6-6E80-0364-95428753E2DC}"/>
              </a:ext>
            </a:extLst>
          </p:cNvPr>
          <p:cNvGrpSpPr/>
          <p:nvPr/>
        </p:nvGrpSpPr>
        <p:grpSpPr>
          <a:xfrm>
            <a:off x="646928" y="1370971"/>
            <a:ext cx="3584592" cy="1921750"/>
            <a:chOff x="7005596" y="1134029"/>
            <a:chExt cx="3584592" cy="192175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C509A35-8D12-892E-2258-53F08A180FE7}"/>
                </a:ext>
              </a:extLst>
            </p:cNvPr>
            <p:cNvGrpSpPr/>
            <p:nvPr/>
          </p:nvGrpSpPr>
          <p:grpSpPr>
            <a:xfrm>
              <a:off x="7005596" y="1134029"/>
              <a:ext cx="3584592" cy="1921750"/>
              <a:chOff x="1965127" y="3557364"/>
              <a:chExt cx="3584592" cy="192175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5F57CA2-AEC4-9333-C040-9B6860E552AD}"/>
                  </a:ext>
                </a:extLst>
              </p:cNvPr>
              <p:cNvSpPr/>
              <p:nvPr/>
            </p:nvSpPr>
            <p:spPr>
              <a:xfrm>
                <a:off x="5054873" y="3557364"/>
                <a:ext cx="302941" cy="1798457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60B55F8-9C87-A950-BA8F-B40243CDD0C3}"/>
                  </a:ext>
                </a:extLst>
              </p:cNvPr>
              <p:cNvGrpSpPr/>
              <p:nvPr/>
            </p:nvGrpSpPr>
            <p:grpSpPr>
              <a:xfrm>
                <a:off x="1965127" y="3557364"/>
                <a:ext cx="3584592" cy="1921750"/>
                <a:chOff x="1965127" y="3557364"/>
                <a:chExt cx="3584592" cy="1921750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017758F-CF13-36D7-76B2-1BECFA3330AB}"/>
                    </a:ext>
                  </a:extLst>
                </p:cNvPr>
                <p:cNvCxnSpPr>
                  <a:cxnSpLocks/>
                  <a:endCxn id="58" idx="0"/>
                </p:cNvCxnSpPr>
                <p:nvPr/>
              </p:nvCxnSpPr>
              <p:spPr>
                <a:xfrm flipV="1">
                  <a:off x="2030228" y="3557364"/>
                  <a:ext cx="3176116" cy="100885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BE875BD4-70B4-5A24-C2E1-45521AB7B668}"/>
                    </a:ext>
                  </a:extLst>
                </p:cNvPr>
                <p:cNvGrpSpPr/>
                <p:nvPr/>
              </p:nvGrpSpPr>
              <p:grpSpPr>
                <a:xfrm>
                  <a:off x="1965127" y="3703689"/>
                  <a:ext cx="3584592" cy="1775425"/>
                  <a:chOff x="2199497" y="1270965"/>
                  <a:chExt cx="4035914" cy="2083667"/>
                </a:xfrm>
              </p:grpSpPr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5463B9A0-66BD-8B56-3B6A-086255BA99D7}"/>
                      </a:ext>
                    </a:extLst>
                  </p:cNvPr>
                  <p:cNvGrpSpPr/>
                  <p:nvPr/>
                </p:nvGrpSpPr>
                <p:grpSpPr>
                  <a:xfrm>
                    <a:off x="2199497" y="1557865"/>
                    <a:ext cx="4035914" cy="1488525"/>
                    <a:chOff x="2199497" y="1557865"/>
                    <a:chExt cx="4035914" cy="1488525"/>
                  </a:xfrm>
                </p:grpSpPr>
                <p:pic>
                  <p:nvPicPr>
                    <p:cNvPr id="92" name="Picture 91">
                      <a:extLst>
                        <a:ext uri="{FF2B5EF4-FFF2-40B4-BE49-F238E27FC236}">
                          <a16:creationId xmlns:a16="http://schemas.microsoft.com/office/drawing/2014/main" id="{B6E2842B-98CC-A0F6-8AA1-57C1FEF6F7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199497" y="1557865"/>
                      <a:ext cx="2998978" cy="148852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3" name="Block Arc 92">
                      <a:extLst>
                        <a:ext uri="{FF2B5EF4-FFF2-40B4-BE49-F238E27FC236}">
                          <a16:creationId xmlns:a16="http://schemas.microsoft.com/office/drawing/2014/main" id="{742149F8-FB50-678B-E1D9-F8BE0CDE9A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2864" y="2187831"/>
                      <a:ext cx="2022547" cy="523219"/>
                    </a:xfrm>
                    <a:prstGeom prst="blockArc">
                      <a:avLst>
                        <a:gd name="adj1" fmla="val 10982683"/>
                        <a:gd name="adj2" fmla="val 21490893"/>
                        <a:gd name="adj3" fmla="val 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prstDash val="dash"/>
                    </a:ln>
                    <a:scene3d>
                      <a:camera prst="orthographicFront">
                        <a:rot lat="0" lon="0" rev="1650000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43E14A39-E5D6-9A16-81C3-2EA2973B3B0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39692" y="1270965"/>
                    <a:ext cx="440266" cy="16933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718858F6-5B6B-35F8-EA5A-A0762EED66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418667" y="1509954"/>
                    <a:ext cx="297365" cy="8380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F248D104-D807-C103-C8AA-44FF069437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75148" y="1804707"/>
                    <a:ext cx="502518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261ADDAF-0DBF-F3E1-21E9-8DA5194B453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37400" y="2189534"/>
                    <a:ext cx="440266" cy="16933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A9BC7BD6-0452-C701-3D46-3E03D10C0F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37400" y="2512757"/>
                    <a:ext cx="410406" cy="3003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92331C2B-5D56-0575-1F11-A3B28EE83A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96810" y="3046390"/>
                    <a:ext cx="290672" cy="4778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39CB3800-586E-06FD-2747-24F21F8772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44132" y="3241645"/>
                    <a:ext cx="220133" cy="112987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C57FF0D-833F-389D-7249-A0F592BC2A04}"/>
                </a:ext>
              </a:extLst>
            </p:cNvPr>
            <p:cNvCxnSpPr>
              <a:cxnSpLocks/>
            </p:cNvCxnSpPr>
            <p:nvPr/>
          </p:nvCxnSpPr>
          <p:spPr>
            <a:xfrm>
              <a:off x="7102745" y="2211893"/>
              <a:ext cx="3144068" cy="720593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9A8F8D9-3EAA-E442-D559-0286AD31EA07}"/>
                  </a:ext>
                </a:extLst>
              </p:cNvPr>
              <p:cNvSpPr/>
              <p:nvPr/>
            </p:nvSpPr>
            <p:spPr>
              <a:xfrm>
                <a:off x="6793702" y="1808455"/>
                <a:ext cx="520808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400" dirty="0">
                    <a:latin typeface="Times" pitchFamily="2" charset="0"/>
                  </a:rPr>
                  <a:t>Access kinematics of gluon that initiated the shower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Times" pitchFamily="2" charset="0"/>
                  </a:rPr>
                  <a:t>,…)</a:t>
                </a: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9A8F8D9-3EAA-E442-D559-0286AD31EA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702" y="1808455"/>
                <a:ext cx="5208084" cy="830997"/>
              </a:xfrm>
              <a:prstGeom prst="rect">
                <a:avLst/>
              </a:prstGeom>
              <a:blipFill>
                <a:blip r:embed="rId4"/>
                <a:stretch>
                  <a:fillRect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097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7CCF09-50A5-CF4D-44AA-BB689E31E9FD}"/>
              </a:ext>
            </a:extLst>
          </p:cNvPr>
          <p:cNvGrpSpPr/>
          <p:nvPr/>
        </p:nvGrpSpPr>
        <p:grpSpPr>
          <a:xfrm>
            <a:off x="4679377" y="1275273"/>
            <a:ext cx="1735250" cy="1641272"/>
            <a:chOff x="2663014" y="4814392"/>
            <a:chExt cx="1735250" cy="164127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9607871-89F7-2B07-2399-D4F73E661BFE}"/>
                </a:ext>
              </a:extLst>
            </p:cNvPr>
            <p:cNvSpPr/>
            <p:nvPr/>
          </p:nvSpPr>
          <p:spPr>
            <a:xfrm>
              <a:off x="2862072" y="4956048"/>
              <a:ext cx="1536192" cy="149961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FDB2AD5-F063-5F0A-9D30-4461777DB100}"/>
                </a:ext>
              </a:extLst>
            </p:cNvPr>
            <p:cNvSpPr/>
            <p:nvPr/>
          </p:nvSpPr>
          <p:spPr>
            <a:xfrm>
              <a:off x="3292497" y="5909733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BACE0B4-4761-E719-9D64-FEF4D78484DD}"/>
                </a:ext>
              </a:extLst>
            </p:cNvPr>
            <p:cNvSpPr/>
            <p:nvPr/>
          </p:nvSpPr>
          <p:spPr>
            <a:xfrm>
              <a:off x="3444897" y="6062133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1A6735D-AD63-0F4B-0F9D-856578122AEE}"/>
                </a:ext>
              </a:extLst>
            </p:cNvPr>
            <p:cNvSpPr/>
            <p:nvPr/>
          </p:nvSpPr>
          <p:spPr>
            <a:xfrm>
              <a:off x="3581128" y="518217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A15D266-8A78-B468-A97F-C6B9530DD1C6}"/>
                </a:ext>
              </a:extLst>
            </p:cNvPr>
            <p:cNvSpPr/>
            <p:nvPr/>
          </p:nvSpPr>
          <p:spPr>
            <a:xfrm>
              <a:off x="3908686" y="6062132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40945F-5AD4-0BF8-2323-08F92CED5FB4}"/>
                </a:ext>
              </a:extLst>
            </p:cNvPr>
            <p:cNvSpPr/>
            <p:nvPr/>
          </p:nvSpPr>
          <p:spPr>
            <a:xfrm>
              <a:off x="4066285" y="5793294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8E527E7-4600-F739-5F3D-758E4CB14C0E}"/>
                </a:ext>
              </a:extLst>
            </p:cNvPr>
            <p:cNvSpPr/>
            <p:nvPr/>
          </p:nvSpPr>
          <p:spPr>
            <a:xfrm>
              <a:off x="3789828" y="5945694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94C084-96BC-31AE-7F56-83BDC7B5B152}"/>
                </a:ext>
              </a:extLst>
            </p:cNvPr>
            <p:cNvSpPr/>
            <p:nvPr/>
          </p:nvSpPr>
          <p:spPr>
            <a:xfrm>
              <a:off x="4027722" y="596432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62A947B-43C4-D1AD-7BE7-CB12D3755192}"/>
                </a:ext>
              </a:extLst>
            </p:cNvPr>
            <p:cNvSpPr/>
            <p:nvPr/>
          </p:nvSpPr>
          <p:spPr>
            <a:xfrm>
              <a:off x="3416547" y="524039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0F329C4-9D06-A81D-27E1-8407CE837A93}"/>
                </a:ext>
              </a:extLst>
            </p:cNvPr>
            <p:cNvSpPr/>
            <p:nvPr/>
          </p:nvSpPr>
          <p:spPr>
            <a:xfrm>
              <a:off x="3568947" y="539279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50DC335-2EFC-A157-86F5-D0CCDECACEAA}"/>
                </a:ext>
              </a:extLst>
            </p:cNvPr>
            <p:cNvSpPr/>
            <p:nvPr/>
          </p:nvSpPr>
          <p:spPr>
            <a:xfrm>
              <a:off x="3581127" y="5684457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077C83A-AE83-A3CB-0593-C3C064D166FF}"/>
                </a:ext>
              </a:extLst>
            </p:cNvPr>
            <p:cNvSpPr/>
            <p:nvPr/>
          </p:nvSpPr>
          <p:spPr>
            <a:xfrm>
              <a:off x="3916619" y="532395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DA79207-FD6F-E6E8-A44D-36686CE5AE58}"/>
                </a:ext>
              </a:extLst>
            </p:cNvPr>
            <p:cNvSpPr/>
            <p:nvPr/>
          </p:nvSpPr>
          <p:spPr>
            <a:xfrm>
              <a:off x="3125055" y="5603409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015ED4D-EE5A-F3DB-E48D-1DC0CED5CBBF}"/>
                </a:ext>
              </a:extLst>
            </p:cNvPr>
            <p:cNvSpPr/>
            <p:nvPr/>
          </p:nvSpPr>
          <p:spPr>
            <a:xfrm>
              <a:off x="3873747" y="569759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589C9B8-E2B1-D113-B92F-37179B705B21}"/>
                </a:ext>
              </a:extLst>
            </p:cNvPr>
            <p:cNvSpPr/>
            <p:nvPr/>
          </p:nvSpPr>
          <p:spPr>
            <a:xfrm>
              <a:off x="3825207" y="4814392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A1343CA-FA12-515A-816C-A9B54E9BCB19}"/>
                </a:ext>
              </a:extLst>
            </p:cNvPr>
            <p:cNvSpPr/>
            <p:nvPr/>
          </p:nvSpPr>
          <p:spPr>
            <a:xfrm>
              <a:off x="2663014" y="5038807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49C5C33-04BE-DACA-7500-4F16A5A54981}"/>
                </a:ext>
              </a:extLst>
            </p:cNvPr>
            <p:cNvSpPr/>
            <p:nvPr/>
          </p:nvSpPr>
          <p:spPr>
            <a:xfrm>
              <a:off x="2875095" y="506573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2CA24E5-375D-ED21-AF11-BC5B331CC98E}"/>
                </a:ext>
              </a:extLst>
            </p:cNvPr>
            <p:cNvSpPr/>
            <p:nvPr/>
          </p:nvSpPr>
          <p:spPr>
            <a:xfrm>
              <a:off x="4083273" y="6339225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2A37924-5348-1B83-19BA-C9F001EAFEF4}"/>
                </a:ext>
              </a:extLst>
            </p:cNvPr>
            <p:cNvSpPr/>
            <p:nvPr/>
          </p:nvSpPr>
          <p:spPr>
            <a:xfrm>
              <a:off x="4275456" y="617857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50B36A7-27E4-C6FB-EC95-21E744344C3E}"/>
                </a:ext>
              </a:extLst>
            </p:cNvPr>
            <p:cNvSpPr/>
            <p:nvPr/>
          </p:nvSpPr>
          <p:spPr>
            <a:xfrm>
              <a:off x="3416547" y="542202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A277ADF-7405-3947-E129-F2C70EF2B6B4}"/>
                </a:ext>
              </a:extLst>
            </p:cNvPr>
            <p:cNvSpPr/>
            <p:nvPr/>
          </p:nvSpPr>
          <p:spPr>
            <a:xfrm>
              <a:off x="3672242" y="5664627"/>
              <a:ext cx="569430" cy="562134"/>
            </a:xfrm>
            <a:prstGeom prst="ellipse">
              <a:avLst/>
            </a:prstGeom>
            <a:noFill/>
            <a:ln w="25400">
              <a:solidFill>
                <a:srgbClr val="FF00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D6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52E7E76-D413-CD2F-0EDD-5A570DC56522}"/>
                </a:ext>
              </a:extLst>
            </p:cNvPr>
            <p:cNvSpPr/>
            <p:nvPr/>
          </p:nvSpPr>
          <p:spPr>
            <a:xfrm>
              <a:off x="3282536" y="5043450"/>
              <a:ext cx="569430" cy="562134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14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1499616" y="224287"/>
            <a:ext cx="8403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Accessing splitting functions from jet substructure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CAB890-D3D6-6E80-0364-95428753E2DC}"/>
              </a:ext>
            </a:extLst>
          </p:cNvPr>
          <p:cNvGrpSpPr/>
          <p:nvPr/>
        </p:nvGrpSpPr>
        <p:grpSpPr>
          <a:xfrm>
            <a:off x="646928" y="1370971"/>
            <a:ext cx="3584592" cy="1921750"/>
            <a:chOff x="7005596" y="1134029"/>
            <a:chExt cx="3584592" cy="192175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C509A35-8D12-892E-2258-53F08A180FE7}"/>
                </a:ext>
              </a:extLst>
            </p:cNvPr>
            <p:cNvGrpSpPr/>
            <p:nvPr/>
          </p:nvGrpSpPr>
          <p:grpSpPr>
            <a:xfrm>
              <a:off x="7005596" y="1134029"/>
              <a:ext cx="3584592" cy="1921750"/>
              <a:chOff x="1965127" y="3557364"/>
              <a:chExt cx="3584592" cy="192175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5F57CA2-AEC4-9333-C040-9B6860E552AD}"/>
                  </a:ext>
                </a:extLst>
              </p:cNvPr>
              <p:cNvSpPr/>
              <p:nvPr/>
            </p:nvSpPr>
            <p:spPr>
              <a:xfrm>
                <a:off x="5054873" y="3557364"/>
                <a:ext cx="302941" cy="1798457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60B55F8-9C87-A950-BA8F-B40243CDD0C3}"/>
                  </a:ext>
                </a:extLst>
              </p:cNvPr>
              <p:cNvGrpSpPr/>
              <p:nvPr/>
            </p:nvGrpSpPr>
            <p:grpSpPr>
              <a:xfrm>
                <a:off x="1965127" y="3557364"/>
                <a:ext cx="3584592" cy="1921750"/>
                <a:chOff x="1965127" y="3557364"/>
                <a:chExt cx="3584592" cy="1921750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017758F-CF13-36D7-76B2-1BECFA3330AB}"/>
                    </a:ext>
                  </a:extLst>
                </p:cNvPr>
                <p:cNvCxnSpPr>
                  <a:cxnSpLocks/>
                  <a:endCxn id="58" idx="0"/>
                </p:cNvCxnSpPr>
                <p:nvPr/>
              </p:nvCxnSpPr>
              <p:spPr>
                <a:xfrm flipV="1">
                  <a:off x="2030228" y="3557364"/>
                  <a:ext cx="3176116" cy="100885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BE875BD4-70B4-5A24-C2E1-45521AB7B668}"/>
                    </a:ext>
                  </a:extLst>
                </p:cNvPr>
                <p:cNvGrpSpPr/>
                <p:nvPr/>
              </p:nvGrpSpPr>
              <p:grpSpPr>
                <a:xfrm>
                  <a:off x="1965127" y="3703689"/>
                  <a:ext cx="3584592" cy="1775425"/>
                  <a:chOff x="2199497" y="1270965"/>
                  <a:chExt cx="4035914" cy="2083667"/>
                </a:xfrm>
              </p:grpSpPr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5463B9A0-66BD-8B56-3B6A-086255BA99D7}"/>
                      </a:ext>
                    </a:extLst>
                  </p:cNvPr>
                  <p:cNvGrpSpPr/>
                  <p:nvPr/>
                </p:nvGrpSpPr>
                <p:grpSpPr>
                  <a:xfrm>
                    <a:off x="2199497" y="1557865"/>
                    <a:ext cx="4035914" cy="1488525"/>
                    <a:chOff x="2199497" y="1557865"/>
                    <a:chExt cx="4035914" cy="1488525"/>
                  </a:xfrm>
                </p:grpSpPr>
                <p:pic>
                  <p:nvPicPr>
                    <p:cNvPr id="92" name="Picture 91">
                      <a:extLst>
                        <a:ext uri="{FF2B5EF4-FFF2-40B4-BE49-F238E27FC236}">
                          <a16:creationId xmlns:a16="http://schemas.microsoft.com/office/drawing/2014/main" id="{B6E2842B-98CC-A0F6-8AA1-57C1FEF6F7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199497" y="1557865"/>
                      <a:ext cx="2998978" cy="148852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3" name="Block Arc 92">
                      <a:extLst>
                        <a:ext uri="{FF2B5EF4-FFF2-40B4-BE49-F238E27FC236}">
                          <a16:creationId xmlns:a16="http://schemas.microsoft.com/office/drawing/2014/main" id="{742149F8-FB50-678B-E1D9-F8BE0CDE9A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2864" y="2187831"/>
                      <a:ext cx="2022547" cy="523219"/>
                    </a:xfrm>
                    <a:prstGeom prst="blockArc">
                      <a:avLst>
                        <a:gd name="adj1" fmla="val 10982683"/>
                        <a:gd name="adj2" fmla="val 21490893"/>
                        <a:gd name="adj3" fmla="val 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prstDash val="dash"/>
                    </a:ln>
                    <a:scene3d>
                      <a:camera prst="orthographicFront">
                        <a:rot lat="0" lon="0" rev="1650000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43E14A39-E5D6-9A16-81C3-2EA2973B3B0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39692" y="1270965"/>
                    <a:ext cx="440266" cy="16933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718858F6-5B6B-35F8-EA5A-A0762EED66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418667" y="1509954"/>
                    <a:ext cx="297365" cy="8380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F248D104-D807-C103-C8AA-44FF069437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75148" y="1804707"/>
                    <a:ext cx="502518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261ADDAF-0DBF-F3E1-21E9-8DA5194B453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37400" y="2189534"/>
                    <a:ext cx="440266" cy="16933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A9BC7BD6-0452-C701-3D46-3E03D10C0F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37400" y="2512757"/>
                    <a:ext cx="410406" cy="3003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92331C2B-5D56-0575-1F11-A3B28EE83A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96810" y="3046390"/>
                    <a:ext cx="290672" cy="4778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39CB3800-586E-06FD-2747-24F21F8772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44132" y="3241645"/>
                    <a:ext cx="220133" cy="112987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C57FF0D-833F-389D-7249-A0F592BC2A04}"/>
                </a:ext>
              </a:extLst>
            </p:cNvPr>
            <p:cNvCxnSpPr>
              <a:cxnSpLocks/>
            </p:cNvCxnSpPr>
            <p:nvPr/>
          </p:nvCxnSpPr>
          <p:spPr>
            <a:xfrm>
              <a:off x="7102745" y="2211893"/>
              <a:ext cx="3144068" cy="720593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9A8F8D9-3EAA-E442-D559-0286AD31EA07}"/>
                  </a:ext>
                </a:extLst>
              </p:cNvPr>
              <p:cNvSpPr/>
              <p:nvPr/>
            </p:nvSpPr>
            <p:spPr>
              <a:xfrm>
                <a:off x="6793702" y="1808455"/>
                <a:ext cx="520808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400" dirty="0">
                    <a:latin typeface="Times" pitchFamily="2" charset="0"/>
                  </a:rPr>
                  <a:t>Access kinematics of gluon that initiated the shower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Times" pitchFamily="2" charset="0"/>
                  </a:rPr>
                  <a:t>,…)</a:t>
                </a: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9A8F8D9-3EAA-E442-D559-0286AD31EA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702" y="1808455"/>
                <a:ext cx="5208084" cy="830997"/>
              </a:xfrm>
              <a:prstGeom prst="rect">
                <a:avLst/>
              </a:prstGeom>
              <a:blipFill>
                <a:blip r:embed="rId4"/>
                <a:stretch>
                  <a:fillRect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67219B5D-1C3E-9D96-21F1-D375A96B02AB}"/>
              </a:ext>
            </a:extLst>
          </p:cNvPr>
          <p:cNvSpPr/>
          <p:nvPr/>
        </p:nvSpPr>
        <p:spPr>
          <a:xfrm>
            <a:off x="4892486" y="3003319"/>
            <a:ext cx="123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jet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4F55A4-301A-0455-058B-58A8C817C464}"/>
              </a:ext>
            </a:extLst>
          </p:cNvPr>
          <p:cNvSpPr/>
          <p:nvPr/>
        </p:nvSpPr>
        <p:spPr>
          <a:xfrm>
            <a:off x="199467" y="3645868"/>
            <a:ext cx="11799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latin typeface="Times" pitchFamily="2" charset="0"/>
              </a:rPr>
              <a:t>Use angular ordering of QCD to reconstruct emission history of shower from hadron level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9409A5-0D16-771F-D2ED-A30506997043}"/>
              </a:ext>
            </a:extLst>
          </p:cNvPr>
          <p:cNvGrpSpPr/>
          <p:nvPr/>
        </p:nvGrpSpPr>
        <p:grpSpPr>
          <a:xfrm>
            <a:off x="2128729" y="4141319"/>
            <a:ext cx="4353560" cy="1962183"/>
            <a:chOff x="1987985" y="4813750"/>
            <a:chExt cx="4353560" cy="196218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B0A992-4195-2AEE-C79C-7076C6C6C9FF}"/>
                </a:ext>
              </a:extLst>
            </p:cNvPr>
            <p:cNvGrpSpPr/>
            <p:nvPr/>
          </p:nvGrpSpPr>
          <p:grpSpPr>
            <a:xfrm>
              <a:off x="1987985" y="4813750"/>
              <a:ext cx="4353560" cy="1962183"/>
              <a:chOff x="1358153" y="4873443"/>
              <a:chExt cx="4353560" cy="196218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DE471D2-7CD4-DEA4-0BD7-DD2C00943F27}"/>
                  </a:ext>
                </a:extLst>
              </p:cNvPr>
              <p:cNvGrpSpPr/>
              <p:nvPr/>
            </p:nvGrpSpPr>
            <p:grpSpPr>
              <a:xfrm>
                <a:off x="1358153" y="4873443"/>
                <a:ext cx="4347210" cy="1962183"/>
                <a:chOff x="2800126" y="4843465"/>
                <a:chExt cx="4347210" cy="1962183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08DAEB55-4AA3-7282-CE46-89DD3BB686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00126" y="4843465"/>
                  <a:ext cx="4347210" cy="1962183"/>
                </a:xfrm>
                <a:prstGeom prst="rect">
                  <a:avLst/>
                </a:prstGeom>
              </p:spPr>
            </p:pic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B665008A-19C4-5F36-03E7-1074C8D272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8455" y="5055346"/>
                  <a:ext cx="21888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BAE5A89C-6C5C-F47A-3BE4-DC89FF62C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57831" y="6673341"/>
                  <a:ext cx="201290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2ECFDEF-7921-CAB8-6A50-5FC5000A84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39169" y="6447313"/>
                  <a:ext cx="1331569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EDC693E-F155-484A-F09F-7D2F01C9E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39169" y="6441440"/>
                  <a:ext cx="0" cy="23267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83FA30E3-BF49-BE84-0688-257A70594C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64181" y="5888120"/>
                  <a:ext cx="0" cy="78599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D370F200-332C-147A-5026-7493662E43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8455" y="5059680"/>
                  <a:ext cx="0" cy="82844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53DDF39-0C81-D651-6304-CCBD3D73EABC}"/>
                  </a:ext>
                </a:extLst>
              </p:cNvPr>
              <p:cNvSpPr/>
              <p:nvPr/>
            </p:nvSpPr>
            <p:spPr>
              <a:xfrm>
                <a:off x="4182857" y="5250343"/>
                <a:ext cx="1528856" cy="1280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AC73D69-3378-0AF7-598E-789DA2C2EE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7732" y="5028211"/>
              <a:ext cx="387096" cy="2862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86F0DAB-20AA-B36E-8694-EC3572A2A46A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3" y="5309216"/>
              <a:ext cx="360845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C8DFE2-3DF8-A969-F8DB-8ACFD43DBE12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3" y="5479559"/>
              <a:ext cx="360845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753ED0C-0623-2B1B-065C-1443202D397A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3" y="5588538"/>
              <a:ext cx="360845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E2CAF74-BB9C-4623-8D2F-F182E1858E3D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3" y="5642481"/>
              <a:ext cx="360845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275ECEC-7217-D957-911C-0C9089840E12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4" y="5863626"/>
              <a:ext cx="360844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394CE8F-CF03-DD04-E8E4-BCCE8E069E71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4" y="6034724"/>
              <a:ext cx="360844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83AB8AF-76F3-A222-F4E3-93DD8B4E4F7A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4" y="6147151"/>
              <a:ext cx="360844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D7DB975-5AB6-7D1B-077A-5DB99AAABDCF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4" y="6197054"/>
              <a:ext cx="360844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2C3DF42-A4EF-C32B-5ABF-4E2843F038AE}"/>
                </a:ext>
              </a:extLst>
            </p:cNvPr>
            <p:cNvCxnSpPr>
              <a:cxnSpLocks/>
            </p:cNvCxnSpPr>
            <p:nvPr/>
          </p:nvCxnSpPr>
          <p:spPr>
            <a:xfrm>
              <a:off x="4860902" y="6414825"/>
              <a:ext cx="343927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F382775-B29B-EF0B-7084-D5E528A5FDCA}"/>
                </a:ext>
              </a:extLst>
            </p:cNvPr>
            <p:cNvCxnSpPr>
              <a:cxnSpLocks/>
            </p:cNvCxnSpPr>
            <p:nvPr/>
          </p:nvCxnSpPr>
          <p:spPr>
            <a:xfrm>
              <a:off x="4860901" y="6639482"/>
              <a:ext cx="343927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7CB3A7B-AB64-13CC-1835-4C8E1D915F74}"/>
              </a:ext>
            </a:extLst>
          </p:cNvPr>
          <p:cNvGrpSpPr/>
          <p:nvPr/>
        </p:nvGrpSpPr>
        <p:grpSpPr>
          <a:xfrm>
            <a:off x="6016840" y="4166404"/>
            <a:ext cx="4353560" cy="1962183"/>
            <a:chOff x="5988465" y="4329698"/>
            <a:chExt cx="4353560" cy="196218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9D4C290-BEE1-0251-5063-203475236BA2}"/>
                </a:ext>
              </a:extLst>
            </p:cNvPr>
            <p:cNvGrpSpPr/>
            <p:nvPr/>
          </p:nvGrpSpPr>
          <p:grpSpPr>
            <a:xfrm>
              <a:off x="5988465" y="4329698"/>
              <a:ext cx="4353560" cy="1962183"/>
              <a:chOff x="5782981" y="2005924"/>
              <a:chExt cx="4353560" cy="1962183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E45626EF-8A48-43A9-FE4D-F1D1EC776E61}"/>
                  </a:ext>
                </a:extLst>
              </p:cNvPr>
              <p:cNvGrpSpPr/>
              <p:nvPr/>
            </p:nvGrpSpPr>
            <p:grpSpPr>
              <a:xfrm>
                <a:off x="5782981" y="2005924"/>
                <a:ext cx="4353560" cy="1962183"/>
                <a:chOff x="1987985" y="4813750"/>
                <a:chExt cx="4353560" cy="1962183"/>
              </a:xfrm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9C45BB89-A795-45DE-002D-7437AFE98D43}"/>
                    </a:ext>
                  </a:extLst>
                </p:cNvPr>
                <p:cNvGrpSpPr/>
                <p:nvPr/>
              </p:nvGrpSpPr>
              <p:grpSpPr>
                <a:xfrm>
                  <a:off x="1987985" y="4813750"/>
                  <a:ext cx="4353560" cy="1962183"/>
                  <a:chOff x="1358153" y="4873443"/>
                  <a:chExt cx="4353560" cy="1962183"/>
                </a:xfrm>
              </p:grpSpPr>
              <p:pic>
                <p:nvPicPr>
                  <p:cNvPr id="103" name="Picture 102">
                    <a:extLst>
                      <a:ext uri="{FF2B5EF4-FFF2-40B4-BE49-F238E27FC236}">
                        <a16:creationId xmlns:a16="http://schemas.microsoft.com/office/drawing/2014/main" id="{BE810AA2-6782-EB20-EA6E-4A2A94ED6D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358153" y="4873443"/>
                    <a:ext cx="4347210" cy="1962183"/>
                  </a:xfrm>
                  <a:prstGeom prst="rect">
                    <a:avLst/>
                  </a:prstGeom>
                </p:spPr>
              </p:pic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FF068E46-AFF2-B257-DA08-91AD1C71DE6D}"/>
                      </a:ext>
                    </a:extLst>
                  </p:cNvPr>
                  <p:cNvSpPr/>
                  <p:nvPr/>
                </p:nvSpPr>
                <p:spPr>
                  <a:xfrm>
                    <a:off x="4182857" y="5250343"/>
                    <a:ext cx="1528856" cy="12801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646E212B-FEE1-D540-A7AB-2FDB38CAE3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17732" y="5028211"/>
                  <a:ext cx="387096" cy="2862"/>
                </a:xfrm>
                <a:prstGeom prst="line">
                  <a:avLst/>
                </a:prstGeom>
                <a:ln w="28575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D2F74229-C71B-C40A-AA0A-37AC17E710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3" y="5309216"/>
                  <a:ext cx="360845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805E282E-758D-8CFE-933D-7A8EAD7852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3" y="5479559"/>
                  <a:ext cx="360845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25A4D869-4D8F-B8CD-D215-7AAEE6FDB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3" y="5588538"/>
                  <a:ext cx="360845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E2634301-0AFE-2478-83DC-4B8EB0884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3" y="5642481"/>
                  <a:ext cx="360845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E68B0DD8-46CA-4785-E947-8BBE3CDE7D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4" y="5863626"/>
                  <a:ext cx="360844" cy="0"/>
                </a:xfrm>
                <a:prstGeom prst="line">
                  <a:avLst/>
                </a:prstGeom>
                <a:ln w="28575">
                  <a:solidFill>
                    <a:srgbClr val="FF00D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2044A44F-E2F0-B093-E631-11E083CAFD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4" y="6034724"/>
                  <a:ext cx="360844" cy="0"/>
                </a:xfrm>
                <a:prstGeom prst="line">
                  <a:avLst/>
                </a:prstGeom>
                <a:ln w="28575">
                  <a:solidFill>
                    <a:srgbClr val="FF00D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5EA7D4DB-4116-5C41-099F-41BF57DCFF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4" y="6147151"/>
                  <a:ext cx="360844" cy="0"/>
                </a:xfrm>
                <a:prstGeom prst="line">
                  <a:avLst/>
                </a:prstGeom>
                <a:ln w="28575">
                  <a:solidFill>
                    <a:srgbClr val="FF00D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E886D34D-4434-C56C-9E94-D2459A91F0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4" y="6197054"/>
                  <a:ext cx="360844" cy="0"/>
                </a:xfrm>
                <a:prstGeom prst="line">
                  <a:avLst/>
                </a:prstGeom>
                <a:ln w="28575">
                  <a:solidFill>
                    <a:srgbClr val="FF00D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92FF65B-823D-511F-2A76-B29D85AEA8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0902" y="6414825"/>
                  <a:ext cx="343927" cy="0"/>
                </a:xfrm>
                <a:prstGeom prst="line">
                  <a:avLst/>
                </a:prstGeom>
                <a:ln w="28575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03C2987B-E48B-6EAA-DB6A-2DAF55286E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0901" y="6639482"/>
                  <a:ext cx="343927" cy="0"/>
                </a:xfrm>
                <a:prstGeom prst="line">
                  <a:avLst/>
                </a:prstGeom>
                <a:ln w="28575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0766822-B961-3633-BE0C-28A94E02AC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6990" y="3383712"/>
                <a:ext cx="1573538" cy="0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7630C1F-167F-6188-5202-ECBDDD093C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9993" y="3224539"/>
                <a:ext cx="906341" cy="0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CAAC25D7-10C9-E54C-C5A2-8CFD8B1A87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90418" y="3335947"/>
                <a:ext cx="460110" cy="0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DF87A63C-35CF-472F-010F-3C721B417F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5378" y="3060939"/>
                <a:ext cx="0" cy="322043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6E66BB0-55FB-4BF7-C285-D7A7EB2D9A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52575" y="3221960"/>
                <a:ext cx="0" cy="168084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8EC5763-8687-02E8-3E18-60CA6CA4F4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6778" y="2494462"/>
                <a:ext cx="1789556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298D993-8AA3-AFCA-1048-744E06973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9500" y="2777248"/>
                <a:ext cx="1116834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A41CAA9-B40E-8FA5-964F-5DAB19A419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9382" y="2668269"/>
                <a:ext cx="676952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2FD36D8-C173-96C7-A9E4-90C816C0AF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2727" y="2827727"/>
                <a:ext cx="23360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A422FFE-3C5E-FC46-EDF1-7A3502FB67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5007" y="2494462"/>
                <a:ext cx="0" cy="556117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BAB1323-CF3E-F226-9F0E-8828662B7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5007" y="3050579"/>
                <a:ext cx="1781327" cy="0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F3A470C-8D4F-DB79-A76E-F4DAA1A3B7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97346" y="3335947"/>
                <a:ext cx="0" cy="47035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EFDE3D-8EF5-8953-05AF-C25ECF4D8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2964" y="2501390"/>
                <a:ext cx="0" cy="283645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7FDB68A-E90A-0840-39B2-1ABD0D76C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6310" y="2664805"/>
                <a:ext cx="0" cy="116766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0E46C36-8260-70DA-D5A4-28AE5DB3DD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9655" y="2777248"/>
                <a:ext cx="0" cy="57407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F6C5435-E182-8900-64E0-975E22B91B7E}"/>
                </a:ext>
              </a:extLst>
            </p:cNvPr>
            <p:cNvSpPr/>
            <p:nvPr/>
          </p:nvSpPr>
          <p:spPr>
            <a:xfrm>
              <a:off x="9300213" y="4740023"/>
              <a:ext cx="164459" cy="497111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16A0080-886E-8762-15D0-8D5652CCD6A0}"/>
                </a:ext>
              </a:extLst>
            </p:cNvPr>
            <p:cNvSpPr/>
            <p:nvPr/>
          </p:nvSpPr>
          <p:spPr>
            <a:xfrm>
              <a:off x="9298332" y="5306439"/>
              <a:ext cx="164459" cy="497111"/>
            </a:xfrm>
            <a:prstGeom prst="ellipse">
              <a:avLst/>
            </a:prstGeom>
            <a:noFill/>
            <a:ln w="25400">
              <a:solidFill>
                <a:srgbClr val="FF00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F2E394A-C852-5B9D-7CD2-718B0AE815B3}"/>
                </a:ext>
              </a:extLst>
            </p:cNvPr>
            <p:cNvCxnSpPr/>
            <p:nvPr/>
          </p:nvCxnSpPr>
          <p:spPr>
            <a:xfrm>
              <a:off x="9618991" y="4948911"/>
              <a:ext cx="0" cy="67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C1B44EB-F212-5561-F1A9-3F9C81966CC9}"/>
              </a:ext>
            </a:extLst>
          </p:cNvPr>
          <p:cNvGrpSpPr/>
          <p:nvPr/>
        </p:nvGrpSpPr>
        <p:grpSpPr>
          <a:xfrm>
            <a:off x="10077107" y="4744043"/>
            <a:ext cx="1990461" cy="824435"/>
            <a:chOff x="10115453" y="5480589"/>
            <a:chExt cx="1990461" cy="824435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6B34582-52C0-8D5C-5B6F-3D8EE9271096}"/>
                </a:ext>
              </a:extLst>
            </p:cNvPr>
            <p:cNvCxnSpPr>
              <a:cxnSpLocks/>
            </p:cNvCxnSpPr>
            <p:nvPr/>
          </p:nvCxnSpPr>
          <p:spPr>
            <a:xfrm>
              <a:off x="10115453" y="5873924"/>
              <a:ext cx="7033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30EABA9-DBF6-6E8C-7DF5-FD97673C42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838" y="5576746"/>
              <a:ext cx="479051" cy="29717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6518021-9BA9-4881-C2BA-94150E9EBBCD}"/>
                </a:ext>
              </a:extLst>
            </p:cNvPr>
            <p:cNvCxnSpPr>
              <a:cxnSpLocks/>
            </p:cNvCxnSpPr>
            <p:nvPr/>
          </p:nvCxnSpPr>
          <p:spPr>
            <a:xfrm>
              <a:off x="10818838" y="5873924"/>
              <a:ext cx="479051" cy="309003"/>
            </a:xfrm>
            <a:prstGeom prst="line">
              <a:avLst/>
            </a:prstGeom>
            <a:ln w="28575">
              <a:solidFill>
                <a:srgbClr val="FF00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A281220B-7263-6DBA-0BCD-16036A921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20239" y="5480589"/>
              <a:ext cx="157569" cy="157569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6C1DB3B2-035C-92C7-2BDA-DDFF237DD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32665" y="6074702"/>
              <a:ext cx="673249" cy="2303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5D9AAA2-E262-2605-01A3-72DA9A59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46979" y="5778798"/>
              <a:ext cx="101600" cy="171450"/>
            </a:xfrm>
            <a:prstGeom prst="rect">
              <a:avLst/>
            </a:prstGeom>
          </p:spPr>
        </p:pic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27AC290-DEB2-17A9-24AA-84D99785B6B5}"/>
              </a:ext>
            </a:extLst>
          </p:cNvPr>
          <p:cNvSpPr/>
          <p:nvPr/>
        </p:nvSpPr>
        <p:spPr>
          <a:xfrm>
            <a:off x="4669963" y="6432598"/>
            <a:ext cx="36119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Larkoski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Marzani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Soyez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Thaler [1402.2657]</a:t>
            </a:r>
          </a:p>
        </p:txBody>
      </p:sp>
    </p:spTree>
    <p:extLst>
      <p:ext uri="{BB962C8B-B14F-4D97-AF65-F5344CB8AC3E}">
        <p14:creationId xmlns:p14="http://schemas.microsoft.com/office/powerpoint/2010/main" val="1668807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15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942304" y="3085791"/>
            <a:ext cx="970311" cy="725224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10BFDBD5-F4DF-8313-DD2A-CE6E9478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5D54FB-9ECF-57C6-482F-8847DB5C1048}"/>
              </a:ext>
            </a:extLst>
          </p:cNvPr>
          <p:cNvSpPr/>
          <p:nvPr/>
        </p:nvSpPr>
        <p:spPr>
          <a:xfrm>
            <a:off x="6753086" y="946533"/>
            <a:ext cx="4969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QCD splitting function from jets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999D527-6C80-D2B8-E70D-E917E3E10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148" y="1414891"/>
            <a:ext cx="5560126" cy="4855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C8A50D-6EB9-1438-C0B4-475AEB2A04C5}"/>
              </a:ext>
            </a:extLst>
          </p:cNvPr>
          <p:cNvSpPr/>
          <p:nvPr/>
        </p:nvSpPr>
        <p:spPr>
          <a:xfrm>
            <a:off x="1499616" y="224287"/>
            <a:ext cx="8403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Accessing splitting functions from jet substructure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0EFA3E-43A5-3741-79DB-D500DF16F518}"/>
              </a:ext>
            </a:extLst>
          </p:cNvPr>
          <p:cNvGrpSpPr/>
          <p:nvPr/>
        </p:nvGrpSpPr>
        <p:grpSpPr>
          <a:xfrm>
            <a:off x="3633253" y="1696821"/>
            <a:ext cx="1528856" cy="1611271"/>
            <a:chOff x="8813169" y="4544159"/>
            <a:chExt cx="1528856" cy="16112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440AFD-B1B7-B8CC-807E-D76875F25688}"/>
                </a:ext>
              </a:extLst>
            </p:cNvPr>
            <p:cNvGrpSpPr/>
            <p:nvPr/>
          </p:nvGrpSpPr>
          <p:grpSpPr>
            <a:xfrm>
              <a:off x="8813169" y="4544159"/>
              <a:ext cx="1528856" cy="1611271"/>
              <a:chOff x="4812689" y="5028211"/>
              <a:chExt cx="1528856" cy="1611271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68A6141-7E02-DA0D-C896-20A0CADC0B8B}"/>
                  </a:ext>
                </a:extLst>
              </p:cNvPr>
              <p:cNvSpPr/>
              <p:nvPr/>
            </p:nvSpPr>
            <p:spPr>
              <a:xfrm>
                <a:off x="4812689" y="5190650"/>
                <a:ext cx="1528856" cy="1280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876090E-7632-CCD2-633F-607017C777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7732" y="5028211"/>
                <a:ext cx="387096" cy="2862"/>
              </a:xfrm>
              <a:prstGeom prst="line">
                <a:avLst/>
              </a:prstGeom>
              <a:ln w="28575">
                <a:solidFill>
                  <a:srgbClr val="005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0051478-BC8E-8A7B-ED20-3A438A675C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3" y="5309216"/>
                <a:ext cx="360845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6643679-E832-FD44-17B8-54EA828531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3" y="5479559"/>
                <a:ext cx="360845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7A82F0A-C127-1F19-109D-2ACAD5B50B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3" y="5588538"/>
                <a:ext cx="360845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D05104E-A3E0-B10D-8DE3-4DB167F5BB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3" y="5642481"/>
                <a:ext cx="360845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5485C55-C988-4FB0-8AAC-9041A35EDB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4" y="5863626"/>
                <a:ext cx="360844" cy="0"/>
              </a:xfrm>
              <a:prstGeom prst="line">
                <a:avLst/>
              </a:prstGeom>
              <a:ln w="28575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DF7CA91-10C9-560B-4625-FADF3837BC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4" y="6034724"/>
                <a:ext cx="360844" cy="0"/>
              </a:xfrm>
              <a:prstGeom prst="line">
                <a:avLst/>
              </a:prstGeom>
              <a:ln w="28575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3516BF6-9BF1-0E6A-1512-DE7666976B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4" y="6147151"/>
                <a:ext cx="360844" cy="0"/>
              </a:xfrm>
              <a:prstGeom prst="line">
                <a:avLst/>
              </a:prstGeom>
              <a:ln w="28575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A96F01B-ACF9-5F2D-1002-448352087A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4" y="6197054"/>
                <a:ext cx="360844" cy="0"/>
              </a:xfrm>
              <a:prstGeom prst="line">
                <a:avLst/>
              </a:prstGeom>
              <a:ln w="28575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011F7DA-2134-A9ED-6D51-A41D8AFF46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902" y="6414825"/>
                <a:ext cx="343927" cy="0"/>
              </a:xfrm>
              <a:prstGeom prst="line">
                <a:avLst/>
              </a:prstGeom>
              <a:ln w="28575">
                <a:solidFill>
                  <a:srgbClr val="005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F934A45-F2CD-F4CC-B864-1714A0D982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901" y="6639482"/>
                <a:ext cx="343927" cy="0"/>
              </a:xfrm>
              <a:prstGeom prst="line">
                <a:avLst/>
              </a:prstGeom>
              <a:ln w="28575">
                <a:solidFill>
                  <a:srgbClr val="005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AE6202-C384-9771-41E6-86D8437EDB30}"/>
                </a:ext>
              </a:extLst>
            </p:cNvPr>
            <p:cNvSpPr/>
            <p:nvPr/>
          </p:nvSpPr>
          <p:spPr>
            <a:xfrm>
              <a:off x="9300213" y="4740023"/>
              <a:ext cx="164459" cy="497111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7696D17-0CAA-F956-E741-7A7714BAE6A9}"/>
                </a:ext>
              </a:extLst>
            </p:cNvPr>
            <p:cNvSpPr/>
            <p:nvPr/>
          </p:nvSpPr>
          <p:spPr>
            <a:xfrm>
              <a:off x="9298332" y="5306439"/>
              <a:ext cx="164459" cy="497111"/>
            </a:xfrm>
            <a:prstGeom prst="ellipse">
              <a:avLst/>
            </a:prstGeom>
            <a:noFill/>
            <a:ln w="25400">
              <a:solidFill>
                <a:srgbClr val="FF00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408A00-0EC9-4031-F5EC-4890D8B0FDFB}"/>
              </a:ext>
            </a:extLst>
          </p:cNvPr>
          <p:cNvGrpSpPr/>
          <p:nvPr/>
        </p:nvGrpSpPr>
        <p:grpSpPr>
          <a:xfrm>
            <a:off x="1102973" y="2160496"/>
            <a:ext cx="1440647" cy="693034"/>
            <a:chOff x="10115453" y="5497886"/>
            <a:chExt cx="1843041" cy="80713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4344C52-6129-77BF-8474-7772ADAC97A3}"/>
                </a:ext>
              </a:extLst>
            </p:cNvPr>
            <p:cNvCxnSpPr>
              <a:cxnSpLocks/>
            </p:cNvCxnSpPr>
            <p:nvPr/>
          </p:nvCxnSpPr>
          <p:spPr>
            <a:xfrm>
              <a:off x="10115453" y="5873924"/>
              <a:ext cx="7033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A29BBA9-BCF6-86BC-DBB0-FEFE9B203E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838" y="5576746"/>
              <a:ext cx="479051" cy="29717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CE713C7-E8FA-3ED3-38CC-CCB124FCB6D3}"/>
                </a:ext>
              </a:extLst>
            </p:cNvPr>
            <p:cNvCxnSpPr>
              <a:cxnSpLocks/>
            </p:cNvCxnSpPr>
            <p:nvPr/>
          </p:nvCxnSpPr>
          <p:spPr>
            <a:xfrm>
              <a:off x="10818838" y="5873924"/>
              <a:ext cx="479051" cy="309003"/>
            </a:xfrm>
            <a:prstGeom prst="line">
              <a:avLst/>
            </a:prstGeom>
            <a:ln w="28575">
              <a:solidFill>
                <a:srgbClr val="FF00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BF3225D-70A9-57B4-898A-0E6593EC0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20239" y="5497886"/>
              <a:ext cx="140270" cy="14027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EF10712-2FF0-F7AC-5023-4CCBE696E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2665" y="6125135"/>
              <a:ext cx="525829" cy="17988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806D5F7-6784-E36F-2257-547021F2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46979" y="5778798"/>
              <a:ext cx="101600" cy="171450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B9EB8B2-0DE3-07AE-49C4-CB4C91E7F892}"/>
              </a:ext>
            </a:extLst>
          </p:cNvPr>
          <p:cNvSpPr/>
          <p:nvPr/>
        </p:nvSpPr>
        <p:spPr>
          <a:xfrm>
            <a:off x="1470731" y="5129375"/>
            <a:ext cx="41051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Mehtar-Tani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Soto-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Ontoso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Tywoniuk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[1911.00375];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Caucal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Soto-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Ontoso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Takacs [2111.14768]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(see also Apolinario, Cordeiro,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Zapp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[2012.02199])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8423AC2-3D6E-F9D6-151F-ED49E63A8146}"/>
                  </a:ext>
                </a:extLst>
              </p:cNvPr>
              <p:cNvSpPr/>
              <p:nvPr/>
            </p:nvSpPr>
            <p:spPr>
              <a:xfrm>
                <a:off x="18901" y="4314182"/>
                <a:ext cx="645337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" pitchFamily="2" charset="0"/>
                  </a:rPr>
                  <a:t>Adapted for heavy ions: </a:t>
                </a:r>
                <a:r>
                  <a:rPr lang="en-US" sz="2000" dirty="0" err="1">
                    <a:latin typeface="Times" pitchFamily="2" charset="0"/>
                  </a:rPr>
                  <a:t>splittings</a:t>
                </a:r>
                <a:r>
                  <a:rPr lang="en-US" sz="2000" dirty="0">
                    <a:latin typeface="Times" pitchFamily="2" charset="0"/>
                  </a:rPr>
                  <a:t> with shortest formation time, highest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>
                    <a:latin typeface="Times" pitchFamily="2" charset="0"/>
                  </a:rPr>
                  <a:t>, …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8423AC2-3D6E-F9D6-151F-ED49E63A81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" y="4314182"/>
                <a:ext cx="6453376" cy="707886"/>
              </a:xfrm>
              <a:prstGeom prst="rect">
                <a:avLst/>
              </a:prstGeom>
              <a:blipFill>
                <a:blip r:embed="rId8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C99A7F78-B4B6-A026-6AC3-04AF2B2EB36B}"/>
              </a:ext>
            </a:extLst>
          </p:cNvPr>
          <p:cNvSpPr/>
          <p:nvPr/>
        </p:nvSpPr>
        <p:spPr>
          <a:xfrm>
            <a:off x="6591372" y="6270609"/>
            <a:ext cx="4400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Larkoski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Marzani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Thaler [1502.01719]</a:t>
            </a:r>
          </a:p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Larkoski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Marzani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Thaler,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Tripathee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Xue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[1704.05066]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7B73D5-A6CD-6A1C-E795-BDD1E106FA75}"/>
              </a:ext>
            </a:extLst>
          </p:cNvPr>
          <p:cNvSpPr/>
          <p:nvPr/>
        </p:nvSpPr>
        <p:spPr>
          <a:xfrm>
            <a:off x="3760675" y="1278309"/>
            <a:ext cx="1555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59FF"/>
                </a:solidFill>
                <a:latin typeface="Times" pitchFamily="2" charset="0"/>
              </a:rPr>
              <a:t>hadrons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5881B93-CFE4-DFEB-E8B3-26E4506E4645}"/>
              </a:ext>
            </a:extLst>
          </p:cNvPr>
          <p:cNvCxnSpPr>
            <a:cxnSpLocks/>
          </p:cNvCxnSpPr>
          <p:nvPr/>
        </p:nvCxnSpPr>
        <p:spPr>
          <a:xfrm flipH="1">
            <a:off x="2640908" y="2462219"/>
            <a:ext cx="519875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730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08B4E00-A761-F245-A42D-C0F7704DE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31" y="2747901"/>
            <a:ext cx="2018852" cy="98468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16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1402213" y="226881"/>
            <a:ext cx="8825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Accessing light flavor splitting functions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EEAC370-353C-4346-9744-8BCA93A00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271" y="1348591"/>
            <a:ext cx="2231029" cy="106234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E1F6012-B064-A44A-A461-E6B3F9C1D855}"/>
              </a:ext>
            </a:extLst>
          </p:cNvPr>
          <p:cNvSpPr/>
          <p:nvPr/>
        </p:nvSpPr>
        <p:spPr>
          <a:xfrm>
            <a:off x="2547165" y="2111062"/>
            <a:ext cx="2370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0070C0"/>
                </a:solidFill>
                <a:latin typeface="Times" pitchFamily="2" charset="0"/>
              </a:rPr>
              <a:t>“gluon jet”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250D205-35D1-4249-9951-5D2EB341E7FD}"/>
              </a:ext>
            </a:extLst>
          </p:cNvPr>
          <p:cNvSpPr/>
          <p:nvPr/>
        </p:nvSpPr>
        <p:spPr>
          <a:xfrm>
            <a:off x="2542957" y="3582152"/>
            <a:ext cx="2370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BE4023"/>
                </a:solidFill>
                <a:latin typeface="Times" pitchFamily="2" charset="0"/>
              </a:rPr>
              <a:t>“quark jet”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057303E-07B2-3B69-A31A-B80063640741}"/>
              </a:ext>
            </a:extLst>
          </p:cNvPr>
          <p:cNvSpPr/>
          <p:nvPr/>
        </p:nvSpPr>
        <p:spPr>
          <a:xfrm>
            <a:off x="566969" y="1324252"/>
            <a:ext cx="3569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In vacuum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05C1AC-3FE8-C60B-E06A-1F541ED7F52F}"/>
              </a:ext>
            </a:extLst>
          </p:cNvPr>
          <p:cNvGrpSpPr/>
          <p:nvPr/>
        </p:nvGrpSpPr>
        <p:grpSpPr>
          <a:xfrm>
            <a:off x="4623275" y="4851312"/>
            <a:ext cx="1602493" cy="1355992"/>
            <a:chOff x="2356458" y="990304"/>
            <a:chExt cx="1841225" cy="15101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2375207-DAFB-A8FD-891C-43440965005C}"/>
                </a:ext>
              </a:extLst>
            </p:cNvPr>
            <p:cNvGrpSpPr/>
            <p:nvPr/>
          </p:nvGrpSpPr>
          <p:grpSpPr>
            <a:xfrm>
              <a:off x="2356458" y="1145224"/>
              <a:ext cx="1841225" cy="1355186"/>
              <a:chOff x="2397101" y="1463330"/>
              <a:chExt cx="1841225" cy="1355186"/>
            </a:xfrm>
          </p:grpSpPr>
          <p:pic>
            <p:nvPicPr>
              <p:cNvPr id="17" name="Picture 16" descr="Shape&#10;&#10;Description automatically generated">
                <a:extLst>
                  <a:ext uri="{FF2B5EF4-FFF2-40B4-BE49-F238E27FC236}">
                    <a16:creationId xmlns:a16="http://schemas.microsoft.com/office/drawing/2014/main" id="{4541A12C-700A-3399-BD52-F4DE08E22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97101" y="1463330"/>
                <a:ext cx="1772563" cy="1090104"/>
              </a:xfrm>
              <a:prstGeom prst="rect">
                <a:avLst/>
              </a:prstGeom>
            </p:spPr>
          </p:pic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6FAF974C-2B42-3029-FEEF-F7F6574F0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38765" y="2423015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75CEF0C9-73D2-077E-2D80-AA3F82ADE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3344" y="2276903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08FC2AD0-2E7D-1B38-927F-6D6B8B363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53092" y="1649915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AE87B1BB-274E-343C-0112-75D2D3033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49434" y="179302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4D6F4172-25B4-0A4C-6361-9ABFDF70F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0084" y="2107394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1465C8D7-7926-6751-3C8B-15067C79F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133" y="210188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8A04298C-3962-E39F-ABE2-847C0C039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2848" y="2109851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78EB557-E8C1-310A-4850-A4919387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6458" y="990304"/>
              <a:ext cx="922866" cy="35343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8CBEFB-106D-E59E-B168-EBA950F8F473}"/>
              </a:ext>
            </a:extLst>
          </p:cNvPr>
          <p:cNvGrpSpPr/>
          <p:nvPr/>
        </p:nvGrpSpPr>
        <p:grpSpPr>
          <a:xfrm>
            <a:off x="6412772" y="4873547"/>
            <a:ext cx="1799536" cy="1180986"/>
            <a:chOff x="5345049" y="990304"/>
            <a:chExt cx="1951990" cy="137263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8BAC155-DCEF-399C-19D4-E731F6365EBC}"/>
                </a:ext>
              </a:extLst>
            </p:cNvPr>
            <p:cNvGrpSpPr/>
            <p:nvPr/>
          </p:nvGrpSpPr>
          <p:grpSpPr>
            <a:xfrm>
              <a:off x="5345049" y="1085739"/>
              <a:ext cx="1951990" cy="1277197"/>
              <a:chOff x="5345049" y="1085739"/>
              <a:chExt cx="1951990" cy="1277197"/>
            </a:xfrm>
          </p:grpSpPr>
          <p:pic>
            <p:nvPicPr>
              <p:cNvPr id="28" name="Picture 27" descr="Shape&#10;&#10;Description automatically generated">
                <a:extLst>
                  <a:ext uri="{FF2B5EF4-FFF2-40B4-BE49-F238E27FC236}">
                    <a16:creationId xmlns:a16="http://schemas.microsoft.com/office/drawing/2014/main" id="{74726FEE-F3E8-2F78-1CBA-952E6F927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5049" y="1085739"/>
                <a:ext cx="1905054" cy="1209074"/>
              </a:xfrm>
              <a:prstGeom prst="rect">
                <a:avLst/>
              </a:prstGeom>
            </p:spPr>
          </p:pic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E6650CA0-67EB-50BE-FC07-975EAC488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6842" y="1967435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0" name="Picture 29" descr="Icon&#10;&#10;Description automatically generated">
                <a:extLst>
                  <a:ext uri="{FF2B5EF4-FFF2-40B4-BE49-F238E27FC236}">
                    <a16:creationId xmlns:a16="http://schemas.microsoft.com/office/drawing/2014/main" id="{B5E7D8A7-ACC0-C40B-EF53-AABA75E38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11805" y="1388280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1" name="Picture 30" descr="Icon&#10;&#10;Description automatically generated">
                <a:extLst>
                  <a:ext uri="{FF2B5EF4-FFF2-40B4-BE49-F238E27FC236}">
                    <a16:creationId xmlns:a16="http://schemas.microsoft.com/office/drawing/2014/main" id="{84B0C1EC-39D8-42F1-C309-2DFE8711F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08147" y="1531391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BD6C3F20-9A01-A0F6-0B3F-B71EC8CB5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0817" y="1735835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680CD3DD-FEFE-9D17-B89B-B6AD9FE60A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03581" y="1738292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61E0ED9-6181-171C-DD25-DE55DE188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21629" y="990304"/>
              <a:ext cx="867186" cy="339334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5C7D946-10EC-A856-49E0-ED5D0E52897A}"/>
              </a:ext>
            </a:extLst>
          </p:cNvPr>
          <p:cNvSpPr/>
          <p:nvPr/>
        </p:nvSpPr>
        <p:spPr>
          <a:xfrm>
            <a:off x="566969" y="4844384"/>
            <a:ext cx="3569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In medium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6B9D77-2817-3DFD-A6CE-C46E2B340350}"/>
              </a:ext>
            </a:extLst>
          </p:cNvPr>
          <p:cNvSpPr/>
          <p:nvPr/>
        </p:nvSpPr>
        <p:spPr>
          <a:xfrm>
            <a:off x="567208" y="5576056"/>
            <a:ext cx="4468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Flavor-dependent modification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6D97FC-74E6-30B0-037F-8162463800E7}"/>
              </a:ext>
            </a:extLst>
          </p:cNvPr>
          <p:cNvSpPr/>
          <p:nvPr/>
        </p:nvSpPr>
        <p:spPr>
          <a:xfrm>
            <a:off x="3516271" y="6403745"/>
            <a:ext cx="6653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JB, Jesse Thaler, Andrew Patrick Turner [2008.08596]; Ying, JB, Chen, Lee [2204.00641]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3541457-0362-92A6-943E-CCA1207E58CF}"/>
              </a:ext>
            </a:extLst>
          </p:cNvPr>
          <p:cNvGrpSpPr/>
          <p:nvPr/>
        </p:nvGrpSpPr>
        <p:grpSpPr>
          <a:xfrm>
            <a:off x="6347205" y="1975066"/>
            <a:ext cx="5648536" cy="1443281"/>
            <a:chOff x="4496038" y="2737175"/>
            <a:chExt cx="5648536" cy="1443281"/>
          </a:xfrm>
        </p:grpSpPr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F774526-C2ED-0099-1E5C-E02A4A492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21024" y="2737175"/>
              <a:ext cx="2195859" cy="1182980"/>
            </a:xfrm>
            <a:prstGeom prst="rect">
              <a:avLst/>
            </a:prstGeom>
          </p:spPr>
        </p:pic>
        <p:pic>
          <p:nvPicPr>
            <p:cNvPr id="43" name="Picture 42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8B698E6A-75FE-9050-8BEB-052B8E780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63505" y="2759816"/>
              <a:ext cx="975430" cy="972787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C1C8BF9-7864-1A22-D2BF-50B494D4AA5F}"/>
                </a:ext>
              </a:extLst>
            </p:cNvPr>
            <p:cNvSpPr/>
            <p:nvPr/>
          </p:nvSpPr>
          <p:spPr>
            <a:xfrm>
              <a:off x="4496038" y="3780346"/>
              <a:ext cx="564853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457189" lvl="1"/>
              <a:r>
                <a:rPr lang="en-US" sz="2000" dirty="0">
                  <a:latin typeface="Times" pitchFamily="2" charset="0"/>
                </a:rPr>
                <a:t>Observable-based, machine learning approaches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FEFFA6-0027-AEE2-8ED2-E57ED465D7F2}"/>
              </a:ext>
            </a:extLst>
          </p:cNvPr>
          <p:cNvGrpSpPr/>
          <p:nvPr/>
        </p:nvGrpSpPr>
        <p:grpSpPr>
          <a:xfrm>
            <a:off x="8510607" y="3901806"/>
            <a:ext cx="3582632" cy="2617913"/>
            <a:chOff x="8471706" y="870522"/>
            <a:chExt cx="3634098" cy="274058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1A38DF1-4E1A-9C8F-B60B-D05A57EC469A}"/>
                </a:ext>
              </a:extLst>
            </p:cNvPr>
            <p:cNvGrpSpPr/>
            <p:nvPr/>
          </p:nvGrpSpPr>
          <p:grpSpPr>
            <a:xfrm>
              <a:off x="8505658" y="870522"/>
              <a:ext cx="3600146" cy="2708583"/>
              <a:chOff x="8309982" y="1036370"/>
              <a:chExt cx="3375309" cy="2531482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CF8E193-B378-AE53-CEB8-22BD03845DE9}"/>
                  </a:ext>
                </a:extLst>
              </p:cNvPr>
              <p:cNvGrpSpPr/>
              <p:nvPr/>
            </p:nvGrpSpPr>
            <p:grpSpPr>
              <a:xfrm>
                <a:off x="8309982" y="1036370"/>
                <a:ext cx="3375309" cy="2531482"/>
                <a:chOff x="8309982" y="1036370"/>
                <a:chExt cx="3375309" cy="2531482"/>
              </a:xfrm>
            </p:grpSpPr>
            <p:pic>
              <p:nvPicPr>
                <p:cNvPr id="58" name="Picture 57" descr="Chart, waterfall chart&#10;&#10;Description automatically generated">
                  <a:extLst>
                    <a:ext uri="{FF2B5EF4-FFF2-40B4-BE49-F238E27FC236}">
                      <a16:creationId xmlns:a16="http://schemas.microsoft.com/office/drawing/2014/main" id="{56E8F1C3-C9E7-08C5-83CA-BB612364B2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309982" y="1036370"/>
                  <a:ext cx="3375309" cy="2531482"/>
                </a:xfrm>
                <a:prstGeom prst="rect">
                  <a:avLst/>
                </a:prstGeom>
              </p:spPr>
            </p:pic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A51B1BA-4575-C422-3EC8-A8B7E6FD7364}"/>
                    </a:ext>
                  </a:extLst>
                </p:cNvPr>
                <p:cNvSpPr/>
                <p:nvPr/>
              </p:nvSpPr>
              <p:spPr>
                <a:xfrm>
                  <a:off x="9038560" y="1143605"/>
                  <a:ext cx="1936959" cy="1839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A80FFFD-1B80-E38C-1F77-BFA7CC85C58E}"/>
                  </a:ext>
                </a:extLst>
              </p:cNvPr>
              <p:cNvSpPr/>
              <p:nvPr/>
            </p:nvSpPr>
            <p:spPr>
              <a:xfrm>
                <a:off x="10651253" y="1367516"/>
                <a:ext cx="648532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11937-A5B3-B304-51CF-82077EAAC81A}"/>
                  </a:ext>
                </a:extLst>
              </p:cNvPr>
              <p:cNvSpPr/>
              <p:nvPr/>
            </p:nvSpPr>
            <p:spPr>
              <a:xfrm>
                <a:off x="9491883" y="1394749"/>
                <a:ext cx="2149115" cy="604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dirty="0">
                    <a:latin typeface="Times" pitchFamily="2" charset="0"/>
                  </a:rPr>
                  <a:t>Data-driven </a:t>
                </a:r>
                <a:r>
                  <a:rPr lang="en-US" dirty="0">
                    <a:solidFill>
                      <a:srgbClr val="BE4023"/>
                    </a:solidFill>
                    <a:latin typeface="Times" pitchFamily="2" charset="0"/>
                  </a:rPr>
                  <a:t>quark</a:t>
                </a:r>
                <a:r>
                  <a:rPr lang="en-US" dirty="0">
                    <a:latin typeface="Times" pitchFamily="2" charset="0"/>
                  </a:rPr>
                  <a:t>,</a:t>
                </a:r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  <a:latin typeface="Times" pitchFamily="2" charset="0"/>
                  </a:rPr>
                  <a:t>gluon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FFCD3FD-BE8A-9CE8-E172-BDCCD0F4F775}"/>
                </a:ext>
              </a:extLst>
            </p:cNvPr>
            <p:cNvSpPr/>
            <p:nvPr/>
          </p:nvSpPr>
          <p:spPr>
            <a:xfrm>
              <a:off x="8538802" y="2788131"/>
              <a:ext cx="17420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189" lvl="1"/>
              <a:r>
                <a:rPr lang="en-US" sz="1200" dirty="0">
                  <a:latin typeface="Times" pitchFamily="2" charset="0"/>
                </a:rPr>
                <a:t>Monte Carlo quark,</a:t>
              </a:r>
              <a:r>
                <a:rPr lang="en-US" sz="1200" dirty="0">
                  <a:solidFill>
                    <a:srgbClr val="C00000"/>
                  </a:solidFill>
                  <a:latin typeface="Times" pitchFamily="2" charset="0"/>
                </a:rPr>
                <a:t>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" pitchFamily="2" charset="0"/>
                </a:rPr>
                <a:t>gluon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6D352C6-D4F1-FE06-DBE0-0D6111A96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66825" y="3427904"/>
              <a:ext cx="203558" cy="18320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62ECCD3-C682-AEDE-315D-F2BDA2D2674A}"/>
                </a:ext>
              </a:extLst>
            </p:cNvPr>
            <p:cNvSpPr/>
            <p:nvPr/>
          </p:nvSpPr>
          <p:spPr>
            <a:xfrm>
              <a:off x="8471706" y="1854519"/>
              <a:ext cx="245393" cy="1004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F5F80D3-32AC-14AB-9EC1-ED344134FB75}"/>
              </a:ext>
            </a:extLst>
          </p:cNvPr>
          <p:cNvSpPr/>
          <p:nvPr/>
        </p:nvSpPr>
        <p:spPr>
          <a:xfrm>
            <a:off x="8324389" y="3821299"/>
            <a:ext cx="4010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dirty="0">
                <a:latin typeface="Times" pitchFamily="2" charset="0"/>
              </a:rPr>
              <a:t>Modified </a:t>
            </a:r>
            <a:r>
              <a:rPr lang="en-US" dirty="0" err="1">
                <a:latin typeface="Times" pitchFamily="2" charset="0"/>
              </a:rPr>
              <a:t>q,g</a:t>
            </a:r>
            <a:r>
              <a:rPr lang="en-US" dirty="0">
                <a:latin typeface="Times" pitchFamily="2" charset="0"/>
              </a:rPr>
              <a:t> splitting functions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BD9D6A-31DA-E2FF-0214-79F348BA783F}"/>
              </a:ext>
            </a:extLst>
          </p:cNvPr>
          <p:cNvSpPr/>
          <p:nvPr/>
        </p:nvSpPr>
        <p:spPr>
          <a:xfrm>
            <a:off x="6501777" y="3418347"/>
            <a:ext cx="59642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Thaler,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Metodiev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Komiske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Schwartz, Dreyer,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Soyez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Takacs,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Larkoski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C278F1-8433-0AA9-C79B-2CD153488F9E}"/>
              </a:ext>
            </a:extLst>
          </p:cNvPr>
          <p:cNvSpPr/>
          <p:nvPr/>
        </p:nvSpPr>
        <p:spPr>
          <a:xfrm>
            <a:off x="6347205" y="862169"/>
            <a:ext cx="564853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Challenging to define beyond leading order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B95CE3-BA53-D20D-33CA-F055C9AE349F}"/>
              </a:ext>
            </a:extLst>
          </p:cNvPr>
          <p:cNvSpPr/>
          <p:nvPr/>
        </p:nvSpPr>
        <p:spPr>
          <a:xfrm>
            <a:off x="6554771" y="1370663"/>
            <a:ext cx="5761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Banfi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Salam,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Zanderighi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[0601139];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Czakon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Mitov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Poncelet [2205.11879]; </a:t>
            </a:r>
          </a:p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Caola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Grabarczyk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Hutt, Salam,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Scyboz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Thaler [2306.07314]</a:t>
            </a:r>
          </a:p>
        </p:txBody>
      </p:sp>
    </p:spTree>
    <p:extLst>
      <p:ext uri="{BB962C8B-B14F-4D97-AF65-F5344CB8AC3E}">
        <p14:creationId xmlns:p14="http://schemas.microsoft.com/office/powerpoint/2010/main" val="474687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2CF5F9-89FA-0B8A-5BBC-886550F4C82B}"/>
              </a:ext>
            </a:extLst>
          </p:cNvPr>
          <p:cNvGrpSpPr/>
          <p:nvPr/>
        </p:nvGrpSpPr>
        <p:grpSpPr>
          <a:xfrm>
            <a:off x="7529594" y="1024460"/>
            <a:ext cx="2589748" cy="1055599"/>
            <a:chOff x="8501217" y="1114739"/>
            <a:chExt cx="2589748" cy="10555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2FD80EA-3863-4149-2139-AC8CF146BA82}"/>
                </a:ext>
              </a:extLst>
            </p:cNvPr>
            <p:cNvGrpSpPr/>
            <p:nvPr/>
          </p:nvGrpSpPr>
          <p:grpSpPr>
            <a:xfrm>
              <a:off x="8501217" y="1114739"/>
              <a:ext cx="2589748" cy="1055599"/>
              <a:chOff x="4841162" y="4004687"/>
              <a:chExt cx="2589748" cy="1055599"/>
            </a:xfrm>
          </p:grpSpPr>
          <p:pic>
            <p:nvPicPr>
              <p:cNvPr id="7" name="Picture 6" descr="Shape&#10;&#10;Description automatically generated">
                <a:extLst>
                  <a:ext uri="{FF2B5EF4-FFF2-40B4-BE49-F238E27FC236}">
                    <a16:creationId xmlns:a16="http://schemas.microsoft.com/office/drawing/2014/main" id="{6C88D555-5BB6-4BAC-6ADA-9C57E5C73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90910" y="4004687"/>
                <a:ext cx="2540000" cy="102870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A01D03-E1F6-C202-5932-9948F1599C44}"/>
                  </a:ext>
                </a:extLst>
              </p:cNvPr>
              <p:cNvSpPr/>
              <p:nvPr/>
            </p:nvSpPr>
            <p:spPr>
              <a:xfrm>
                <a:off x="4841162" y="4121105"/>
                <a:ext cx="940679" cy="939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F1A0171-0F60-5B6B-1F30-7D1E0F1DD46A}"/>
                </a:ext>
              </a:extLst>
            </p:cNvPr>
            <p:cNvCxnSpPr>
              <a:cxnSpLocks/>
            </p:cNvCxnSpPr>
            <p:nvPr/>
          </p:nvCxnSpPr>
          <p:spPr>
            <a:xfrm>
              <a:off x="10223107" y="1621241"/>
              <a:ext cx="758107" cy="375670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D99723F-C7BA-8E91-FF40-4019EB6B7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5049" y="1231157"/>
              <a:ext cx="776165" cy="391177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17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1261872" y="226881"/>
            <a:ext cx="8965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Accessing heavy flavor splitting functions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09A146-953A-D1C3-4E53-34ECF986372F}"/>
              </a:ext>
            </a:extLst>
          </p:cNvPr>
          <p:cNvSpPr/>
          <p:nvPr/>
        </p:nvSpPr>
        <p:spPr>
          <a:xfrm>
            <a:off x="723973" y="1273581"/>
            <a:ext cx="471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0059FF"/>
                </a:solidFill>
                <a:latin typeface="Times" pitchFamily="2" charset="0"/>
              </a:rPr>
              <a:t>Heavy</a:t>
            </a:r>
            <a:r>
              <a:rPr lang="en-US" sz="2800" dirty="0">
                <a:latin typeface="Times" pitchFamily="2" charset="0"/>
              </a:rPr>
              <a:t> flavor </a:t>
            </a:r>
            <a:r>
              <a:rPr lang="en-US" sz="2800" dirty="0" err="1">
                <a:latin typeface="Times" pitchFamily="2" charset="0"/>
              </a:rPr>
              <a:t>splittings</a:t>
            </a:r>
            <a:r>
              <a:rPr lang="en-US" sz="2800" dirty="0">
                <a:latin typeface="Times" pitchFamily="2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8962AB-3D53-6ED0-15AE-3F8F5F4AE4FC}"/>
              </a:ext>
            </a:extLst>
          </p:cNvPr>
          <p:cNvGrpSpPr/>
          <p:nvPr/>
        </p:nvGrpSpPr>
        <p:grpSpPr>
          <a:xfrm>
            <a:off x="4923989" y="1119283"/>
            <a:ext cx="2644511" cy="987552"/>
            <a:chOff x="6485752" y="1156744"/>
            <a:chExt cx="2644511" cy="9875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76A8D69-DC10-5CA9-CC17-8CBCEEA64420}"/>
                </a:ext>
              </a:extLst>
            </p:cNvPr>
            <p:cNvGrpSpPr/>
            <p:nvPr/>
          </p:nvGrpSpPr>
          <p:grpSpPr>
            <a:xfrm>
              <a:off x="6485752" y="1156744"/>
              <a:ext cx="2644511" cy="987552"/>
              <a:chOff x="7592378" y="4004687"/>
              <a:chExt cx="2644511" cy="983940"/>
            </a:xfrm>
          </p:grpSpPr>
          <p:pic>
            <p:nvPicPr>
              <p:cNvPr id="11" name="Picture 10" descr="Shape, rectangle&#10;&#10;Description automatically generated">
                <a:extLst>
                  <a:ext uri="{FF2B5EF4-FFF2-40B4-BE49-F238E27FC236}">
                    <a16:creationId xmlns:a16="http://schemas.microsoft.com/office/drawing/2014/main" id="{8E9921E5-0897-C493-5CA5-C2EA30AC3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72092" y="4004687"/>
                <a:ext cx="2564797" cy="96803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4DC6129-D248-6572-E4F0-1955A42B8874}"/>
                  </a:ext>
                </a:extLst>
              </p:cNvPr>
              <p:cNvSpPr/>
              <p:nvPr/>
            </p:nvSpPr>
            <p:spPr>
              <a:xfrm>
                <a:off x="7592378" y="4049446"/>
                <a:ext cx="940679" cy="939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844A485-B4A2-A3DB-E30D-FFFFB85663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6431" y="1634296"/>
              <a:ext cx="837473" cy="1634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067446-2154-3214-09F6-75C17E22395E}"/>
                </a:ext>
              </a:extLst>
            </p:cNvPr>
            <p:cNvCxnSpPr>
              <a:cxnSpLocks/>
            </p:cNvCxnSpPr>
            <p:nvPr/>
          </p:nvCxnSpPr>
          <p:spPr>
            <a:xfrm>
              <a:off x="8253884" y="1635930"/>
              <a:ext cx="785243" cy="400738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FA26BCA-1A3C-BFCD-B692-984E049DFBB0}"/>
                  </a:ext>
                </a:extLst>
              </p:cNvPr>
              <p:cNvSpPr txBox="1"/>
              <p:nvPr/>
            </p:nvSpPr>
            <p:spPr>
              <a:xfrm>
                <a:off x="9976827" y="761877"/>
                <a:ext cx="777737" cy="532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FA26BCA-1A3C-BFCD-B692-984E049DF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827" y="761877"/>
                <a:ext cx="777737" cy="5327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AC89E78-E234-0B34-D6C3-150592B6042F}"/>
                  </a:ext>
                </a:extLst>
              </p:cNvPr>
              <p:cNvSpPr txBox="1"/>
              <p:nvPr/>
            </p:nvSpPr>
            <p:spPr>
              <a:xfrm>
                <a:off x="9960262" y="1773496"/>
                <a:ext cx="7777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AC89E78-E234-0B34-D6C3-150592B60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262" y="1773496"/>
                <a:ext cx="77773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6B6C61-FD7F-496F-A36E-432813DD5C4C}"/>
                  </a:ext>
                </a:extLst>
              </p:cNvPr>
              <p:cNvSpPr txBox="1"/>
              <p:nvPr/>
            </p:nvSpPr>
            <p:spPr>
              <a:xfrm>
                <a:off x="7444621" y="1826314"/>
                <a:ext cx="7777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6B6C61-FD7F-496F-A36E-432813DD5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621" y="1826314"/>
                <a:ext cx="77773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1EEFC33F-A46A-DA69-CA48-8E588DECC055}"/>
              </a:ext>
            </a:extLst>
          </p:cNvPr>
          <p:cNvGrpSpPr/>
          <p:nvPr/>
        </p:nvGrpSpPr>
        <p:grpSpPr>
          <a:xfrm>
            <a:off x="7166967" y="2718807"/>
            <a:ext cx="4255248" cy="2712810"/>
            <a:chOff x="7180433" y="831273"/>
            <a:chExt cx="4421074" cy="3239483"/>
          </a:xfrm>
        </p:grpSpPr>
        <p:pic>
          <p:nvPicPr>
            <p:cNvPr id="58" name="Picture 57" descr="A picture containing text, sky, map, line&#10;&#10;Description automatically generated">
              <a:extLst>
                <a:ext uri="{FF2B5EF4-FFF2-40B4-BE49-F238E27FC236}">
                  <a16:creationId xmlns:a16="http://schemas.microsoft.com/office/drawing/2014/main" id="{32D043C9-C61D-849B-8598-372B6250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7938" y="954606"/>
              <a:ext cx="4013569" cy="299281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B0CA3F4-F414-BA90-AD93-AF1829AC72E2}"/>
                </a:ext>
              </a:extLst>
            </p:cNvPr>
            <p:cNvSpPr/>
            <p:nvPr/>
          </p:nvSpPr>
          <p:spPr>
            <a:xfrm>
              <a:off x="7345428" y="831273"/>
              <a:ext cx="685387" cy="498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4A29CE3-3265-E742-B78B-85DC63623D80}"/>
                </a:ext>
              </a:extLst>
            </p:cNvPr>
            <p:cNvSpPr/>
            <p:nvPr/>
          </p:nvSpPr>
          <p:spPr>
            <a:xfrm>
              <a:off x="7180433" y="3571993"/>
              <a:ext cx="685387" cy="498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7C532DCC-E1F1-AE25-B6FF-F609E606E043}"/>
              </a:ext>
            </a:extLst>
          </p:cNvPr>
          <p:cNvSpPr/>
          <p:nvPr/>
        </p:nvSpPr>
        <p:spPr>
          <a:xfrm>
            <a:off x="723973" y="2298755"/>
            <a:ext cx="5666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Advantages:</a:t>
            </a:r>
            <a:endParaRPr lang="en-US" sz="2800" dirty="0">
              <a:latin typeface="Times" pitchFamily="2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17FBC14-AFAC-A318-B79B-60710FACC522}"/>
              </a:ext>
            </a:extLst>
          </p:cNvPr>
          <p:cNvSpPr/>
          <p:nvPr/>
        </p:nvSpPr>
        <p:spPr>
          <a:xfrm>
            <a:off x="723973" y="3221245"/>
            <a:ext cx="5978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Heavy flavor is preserved in the shower and not produced at hadronization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51D573D-0CB0-4584-7D80-93178F6FF511}"/>
              </a:ext>
            </a:extLst>
          </p:cNvPr>
          <p:cNvSpPr/>
          <p:nvPr/>
        </p:nvSpPr>
        <p:spPr>
          <a:xfrm>
            <a:off x="723973" y="5294125"/>
            <a:ext cx="6702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At high energies, access light flavor </a:t>
            </a:r>
            <a:r>
              <a:rPr lang="en-US" sz="2400" dirty="0" err="1">
                <a:latin typeface="Times" pitchFamily="2" charset="0"/>
              </a:rPr>
              <a:t>splittings</a:t>
            </a:r>
            <a:endParaRPr lang="en-US" sz="2400" dirty="0">
              <a:latin typeface="Times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81187C0-BAD4-2F8C-F5CE-97A59F02CC88}"/>
              </a:ext>
            </a:extLst>
          </p:cNvPr>
          <p:cNvSpPr/>
          <p:nvPr/>
        </p:nvSpPr>
        <p:spPr>
          <a:xfrm>
            <a:off x="5081799" y="4052242"/>
            <a:ext cx="24110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Used in ALICE [2106.05713]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67D1663-D8D3-F49B-EBBC-4C59462C0099}"/>
                  </a:ext>
                </a:extLst>
              </p:cNvPr>
              <p:cNvSpPr/>
              <p:nvPr/>
            </p:nvSpPr>
            <p:spPr>
              <a:xfrm>
                <a:off x="2831162" y="6107899"/>
                <a:ext cx="758504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solidFill>
                      <a:srgbClr val="FF0000"/>
                    </a:solidFill>
                    <a:latin typeface="Times" pitchFamily="2" charset="0"/>
                  </a:rPr>
                  <a:t>Focus of this talk: phenomenology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US" sz="2800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67D1663-D8D3-F49B-EBBC-4C59462C00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162" y="6107899"/>
                <a:ext cx="7585047" cy="523220"/>
              </a:xfrm>
              <a:prstGeom prst="rect">
                <a:avLst/>
              </a:prstGeom>
              <a:blipFill>
                <a:blip r:embed="rId9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7AD789F-549D-F364-0325-14C1CBF276D5}"/>
              </a:ext>
            </a:extLst>
          </p:cNvPr>
          <p:cNvSpPr/>
          <p:nvPr/>
        </p:nvSpPr>
        <p:spPr>
          <a:xfrm>
            <a:off x="723972" y="4524683"/>
            <a:ext cx="7886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Access later (more modified) </a:t>
            </a:r>
            <a:r>
              <a:rPr lang="en-US" sz="2400" dirty="0" err="1">
                <a:latin typeface="Times" pitchFamily="2" charset="0"/>
              </a:rPr>
              <a:t>splittings</a:t>
            </a:r>
            <a:r>
              <a:rPr lang="en-US" sz="2400" dirty="0">
                <a:latin typeface="Times" pitchFamily="2" charset="0"/>
              </a:rPr>
              <a:t> in the shower</a:t>
            </a:r>
          </a:p>
        </p:txBody>
      </p:sp>
    </p:spTree>
    <p:extLst>
      <p:ext uri="{BB962C8B-B14F-4D97-AF65-F5344CB8AC3E}">
        <p14:creationId xmlns:p14="http://schemas.microsoft.com/office/powerpoint/2010/main" val="3944888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18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/>
              <p:nvPr/>
            </p:nvSpPr>
            <p:spPr>
              <a:xfrm>
                <a:off x="1426464" y="210830"/>
                <a:ext cx="954350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Phenomenologically accessing the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splitting in jets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464" y="210830"/>
                <a:ext cx="9543507" cy="523220"/>
              </a:xfrm>
              <a:prstGeom prst="rect">
                <a:avLst/>
              </a:prstGeom>
              <a:blipFill>
                <a:blip r:embed="rId3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171A3B-445D-9C41-A82B-A4CB87DCFF9C}"/>
              </a:ext>
            </a:extLst>
          </p:cNvPr>
          <p:cNvSpPr/>
          <p:nvPr/>
        </p:nvSpPr>
        <p:spPr>
          <a:xfrm>
            <a:off x="264840" y="1231396"/>
            <a:ext cx="650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latin typeface="Times" pitchFamily="2" charset="0"/>
              </a:rPr>
              <a:t>Leading processes for heavy quark production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2EBED7C-D1AC-E842-8DC0-FB9CC629A819}"/>
              </a:ext>
            </a:extLst>
          </p:cNvPr>
          <p:cNvSpPr/>
          <p:nvPr/>
        </p:nvSpPr>
        <p:spPr>
          <a:xfrm>
            <a:off x="7203570" y="1265743"/>
            <a:ext cx="33063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1600" dirty="0">
                <a:solidFill>
                  <a:srgbClr val="7030A0"/>
                </a:solidFill>
                <a:latin typeface="Times" pitchFamily="2" charset="0"/>
              </a:rPr>
              <a:t>(approximately) collinear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A40166-3CC4-A240-9A47-E3B640B497FC}"/>
              </a:ext>
            </a:extLst>
          </p:cNvPr>
          <p:cNvGrpSpPr/>
          <p:nvPr/>
        </p:nvGrpSpPr>
        <p:grpSpPr>
          <a:xfrm>
            <a:off x="7827087" y="1627719"/>
            <a:ext cx="2554369" cy="1228095"/>
            <a:chOff x="7600284" y="2982727"/>
            <a:chExt cx="2554369" cy="1228095"/>
          </a:xfrm>
        </p:grpSpPr>
        <p:pic>
          <p:nvPicPr>
            <p:cNvPr id="28" name="Picture 27" descr="Diagram&#10;&#10;Description automatically generated">
              <a:extLst>
                <a:ext uri="{FF2B5EF4-FFF2-40B4-BE49-F238E27FC236}">
                  <a16:creationId xmlns:a16="http://schemas.microsoft.com/office/drawing/2014/main" id="{066B5009-BD1A-B743-8422-77624B408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0284" y="2982727"/>
              <a:ext cx="2554369" cy="1228095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CB65D5E-00CB-F245-8C9B-58C38B543F7F}"/>
                </a:ext>
              </a:extLst>
            </p:cNvPr>
            <p:cNvGrpSpPr/>
            <p:nvPr/>
          </p:nvGrpSpPr>
          <p:grpSpPr>
            <a:xfrm>
              <a:off x="8993598" y="3401712"/>
              <a:ext cx="1007050" cy="494548"/>
              <a:chOff x="9014887" y="3718577"/>
              <a:chExt cx="1007050" cy="494548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A0D8338-7A98-C748-9E0A-FA289333F6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17627" y="3718577"/>
                <a:ext cx="924885" cy="296648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DC7DB26-7CCC-1149-804B-9C7C7BE30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14887" y="4005600"/>
                <a:ext cx="1007050" cy="207525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5E0274-D15C-2A4A-85EF-EF9CAA050E9E}"/>
              </a:ext>
            </a:extLst>
          </p:cNvPr>
          <p:cNvGrpSpPr/>
          <p:nvPr/>
        </p:nvGrpSpPr>
        <p:grpSpPr>
          <a:xfrm>
            <a:off x="1813651" y="1936376"/>
            <a:ext cx="3934859" cy="3494990"/>
            <a:chOff x="1805413" y="2282275"/>
            <a:chExt cx="3934859" cy="349499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84ABA4C-5728-A349-8500-6D0BFDAD9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5413" y="4117390"/>
              <a:ext cx="1796535" cy="134657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C787772-C2A9-A446-8735-97D24E93F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3737" y="4117391"/>
              <a:ext cx="1796535" cy="134657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5870F07-34C9-8641-9C9A-833A0C0D0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8104" y="2282275"/>
              <a:ext cx="3842168" cy="1357216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CE8B5DB-4DF2-9341-BB4C-FAE5E69B2022}"/>
                </a:ext>
              </a:extLst>
            </p:cNvPr>
            <p:cNvSpPr/>
            <p:nvPr/>
          </p:nvSpPr>
          <p:spPr>
            <a:xfrm>
              <a:off x="2262161" y="3532025"/>
              <a:ext cx="12763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Flavor creation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980F4FA-5ECB-AC43-8CE5-15B3A403D6F1}"/>
                </a:ext>
              </a:extLst>
            </p:cNvPr>
            <p:cNvSpPr/>
            <p:nvPr/>
          </p:nvSpPr>
          <p:spPr>
            <a:xfrm>
              <a:off x="2085793" y="5469488"/>
              <a:ext cx="14061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Flavor excitation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E6E2510-88F8-4548-8C6F-7C91C25DC194}"/>
                </a:ext>
              </a:extLst>
            </p:cNvPr>
            <p:cNvSpPr/>
            <p:nvPr/>
          </p:nvSpPr>
          <p:spPr>
            <a:xfrm>
              <a:off x="4208657" y="5469488"/>
              <a:ext cx="12666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Gluon splitting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F3122A82-5928-F543-BCA6-23ACD8EEA035}"/>
              </a:ext>
            </a:extLst>
          </p:cNvPr>
          <p:cNvSpPr/>
          <p:nvPr/>
        </p:nvSpPr>
        <p:spPr>
          <a:xfrm>
            <a:off x="3321253" y="6385023"/>
            <a:ext cx="3294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Ilten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Rodd, Thaler, Williams [1702.02947]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221C43-824C-8C45-BD2B-D1EA25FD0E7A}"/>
              </a:ext>
            </a:extLst>
          </p:cNvPr>
          <p:cNvSpPr/>
          <p:nvPr/>
        </p:nvSpPr>
        <p:spPr>
          <a:xfrm>
            <a:off x="3780565" y="3725160"/>
            <a:ext cx="2111695" cy="16851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5C501E4A-26B4-E90A-75F3-C28E13195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9880" y="3241696"/>
            <a:ext cx="3790481" cy="297574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6987036-A9F3-9637-E483-288285B85048}"/>
              </a:ext>
            </a:extLst>
          </p:cNvPr>
          <p:cNvSpPr/>
          <p:nvPr/>
        </p:nvSpPr>
        <p:spPr>
          <a:xfrm>
            <a:off x="6517825" y="6217441"/>
            <a:ext cx="21841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solidFill>
                  <a:srgbClr val="FF0000"/>
                </a:solidFill>
                <a:latin typeface="Times" pitchFamily="2" charset="0"/>
              </a:rPr>
              <a:t>Gluon splitting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7151C4-5D1D-A803-972E-B0610F2BF231}"/>
              </a:ext>
            </a:extLst>
          </p:cNvPr>
          <p:cNvSpPr/>
          <p:nvPr/>
        </p:nvSpPr>
        <p:spPr>
          <a:xfrm>
            <a:off x="9026196" y="6217441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Non-gluon-splitting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15F196F-014D-5225-57EB-4A352B6A0CFB}"/>
              </a:ext>
            </a:extLst>
          </p:cNvPr>
          <p:cNvSpPr/>
          <p:nvPr/>
        </p:nvSpPr>
        <p:spPr>
          <a:xfrm>
            <a:off x="6914502" y="3186126"/>
            <a:ext cx="1488910" cy="292739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59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19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CAFB876-F840-8D5D-7968-9903E04A9943}"/>
                  </a:ext>
                </a:extLst>
              </p:cNvPr>
              <p:cNvSpPr/>
              <p:nvPr/>
            </p:nvSpPr>
            <p:spPr>
              <a:xfrm>
                <a:off x="2950434" y="4031312"/>
                <a:ext cx="629113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Sample of showers including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splitting with high purity</a:t>
                </a:r>
              </a:p>
            </p:txBody>
          </p:sp>
        </mc:Choice>
        <mc:Fallback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CAFB876-F840-8D5D-7968-9903E04A9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434" y="4031312"/>
                <a:ext cx="6291131" cy="954107"/>
              </a:xfrm>
              <a:prstGeom prst="rect">
                <a:avLst/>
              </a:prstGeom>
              <a:blipFill>
                <a:blip r:embed="rId3"/>
                <a:stretch>
                  <a:fillRect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58D1708-288A-0022-AE72-6708E67350F0}"/>
              </a:ext>
            </a:extLst>
          </p:cNvPr>
          <p:cNvGrpSpPr/>
          <p:nvPr/>
        </p:nvGrpSpPr>
        <p:grpSpPr>
          <a:xfrm>
            <a:off x="3889790" y="1405746"/>
            <a:ext cx="4412417" cy="2289960"/>
            <a:chOff x="725558" y="839060"/>
            <a:chExt cx="4739418" cy="2485746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2928B9CF-7783-AE68-A6E7-13030F7555E7}"/>
                </a:ext>
              </a:extLst>
            </p:cNvPr>
            <p:cNvGrpSpPr/>
            <p:nvPr/>
          </p:nvGrpSpPr>
          <p:grpSpPr>
            <a:xfrm>
              <a:off x="725558" y="981081"/>
              <a:ext cx="4445297" cy="2343725"/>
              <a:chOff x="731190" y="885468"/>
              <a:chExt cx="4445297" cy="2343725"/>
            </a:xfrm>
          </p:grpSpPr>
          <p:pic>
            <p:nvPicPr>
              <p:cNvPr id="127" name="Picture 126" descr="Shape&#10;&#10;Description automatically generated">
                <a:extLst>
                  <a:ext uri="{FF2B5EF4-FFF2-40B4-BE49-F238E27FC236}">
                    <a16:creationId xmlns:a16="http://schemas.microsoft.com/office/drawing/2014/main" id="{68F5C437-0C6A-31C4-B683-2C416AA3A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1190" y="1139869"/>
                <a:ext cx="3001805" cy="2089324"/>
              </a:xfrm>
              <a:prstGeom prst="rect">
                <a:avLst/>
              </a:prstGeom>
            </p:spPr>
          </p:pic>
          <p:sp>
            <p:nvSpPr>
              <p:cNvPr id="137" name="Block Arc 136">
                <a:extLst>
                  <a:ext uri="{FF2B5EF4-FFF2-40B4-BE49-F238E27FC236}">
                    <a16:creationId xmlns:a16="http://schemas.microsoft.com/office/drawing/2014/main" id="{D8A0662D-0EB3-AB4C-86FC-B69E092BEDB8}"/>
                  </a:ext>
                </a:extLst>
              </p:cNvPr>
              <p:cNvSpPr/>
              <p:nvPr/>
            </p:nvSpPr>
            <p:spPr>
              <a:xfrm>
                <a:off x="3064533" y="1875657"/>
                <a:ext cx="2111954" cy="643572"/>
              </a:xfrm>
              <a:prstGeom prst="blockArc">
                <a:avLst>
                  <a:gd name="adj1" fmla="val 10982683"/>
                  <a:gd name="adj2" fmla="val 21490893"/>
                  <a:gd name="adj3" fmla="val 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0" rev="165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EAEBF32F-F8B0-7F2D-3F53-F4796E71DA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114" y="885468"/>
                <a:ext cx="3362202" cy="121786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CBD03F59-02B4-8B76-8AC5-2FBB8CA580DB}"/>
                  </a:ext>
                </a:extLst>
              </p:cNvPr>
              <p:cNvCxnSpPr/>
              <p:nvPr/>
            </p:nvCxnSpPr>
            <p:spPr>
              <a:xfrm flipV="1">
                <a:off x="4151588" y="995586"/>
                <a:ext cx="391033" cy="144283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FC967419-1F3B-3131-CFBD-AD23104407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1731" y="1199221"/>
                <a:ext cx="264112" cy="7140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DB747458-1DE6-833E-6ADB-6F130700E4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896" y="1450370"/>
                <a:ext cx="44632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B7CBAAD3-04CC-8D0C-AFE8-F3F56486F492}"/>
                  </a:ext>
                </a:extLst>
              </p:cNvPr>
              <p:cNvCxnSpPr/>
              <p:nvPr/>
            </p:nvCxnSpPr>
            <p:spPr>
              <a:xfrm flipV="1">
                <a:off x="4369941" y="1801162"/>
                <a:ext cx="391033" cy="14428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E5C2D4BC-C79C-5955-B6D8-A80A8B63AA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9941" y="2076570"/>
                <a:ext cx="364512" cy="2559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6B9FAA39-2507-695A-2416-BEEB52DF4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4521" y="2519229"/>
                <a:ext cx="258167" cy="4071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09616005-593A-4895-12C2-595B0B2A3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7734" y="2685599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2EF40281-966A-9D36-B940-6774A20CE1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91" y="2347845"/>
                <a:ext cx="3435850" cy="81060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566C5446-DF09-CF42-C98B-AB99CB11D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763" y="2942162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996626C8-BFC9-55B7-4F6C-DC8313AD6DFA}"/>
                    </a:ext>
                  </a:extLst>
                </p:cNvPr>
                <p:cNvSpPr txBox="1"/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996626C8-BFC9-55B7-4F6C-DC8313AD6D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blipFill>
                  <a:blip r:embed="rId5"/>
                  <a:stretch>
                    <a:fillRect b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0F7EBB51-8E18-98B4-7C74-5F6CC07F54C5}"/>
                    </a:ext>
                  </a:extLst>
                </p:cNvPr>
                <p:cNvSpPr txBox="1"/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0F7EBB51-8E18-98B4-7C74-5F6CC07F54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blipFill>
                  <a:blip r:embed="rId6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B25D5AB-0FA6-376D-3089-871C6720AA48}"/>
              </a:ext>
            </a:extLst>
          </p:cNvPr>
          <p:cNvSpPr/>
          <p:nvPr/>
        </p:nvSpPr>
        <p:spPr>
          <a:xfrm>
            <a:off x="1885950" y="5321025"/>
            <a:ext cx="832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Expected experimental sensitivity already in Run 3/4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7EE571D-532E-B28C-6F83-AFA818F4B545}"/>
                  </a:ext>
                </a:extLst>
              </p:cNvPr>
              <p:cNvSpPr/>
              <p:nvPr/>
            </p:nvSpPr>
            <p:spPr>
              <a:xfrm>
                <a:off x="1426464" y="210830"/>
                <a:ext cx="954350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Phenomenologically accessing the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splitting in jets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7EE571D-532E-B28C-6F83-AFA818F4B5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464" y="210830"/>
                <a:ext cx="9543507" cy="523220"/>
              </a:xfrm>
              <a:prstGeom prst="rect">
                <a:avLst/>
              </a:prstGeom>
              <a:blipFill>
                <a:blip r:embed="rId7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8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F6FB0-E0FA-2F48-8F4F-161594F4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pic>
        <p:nvPicPr>
          <p:cNvPr id="3" name="Picture 2" descr="A picture containing wire, line&#10;&#10;Description automatically generated">
            <a:extLst>
              <a:ext uri="{FF2B5EF4-FFF2-40B4-BE49-F238E27FC236}">
                <a16:creationId xmlns:a16="http://schemas.microsoft.com/office/drawing/2014/main" id="{E1E698C5-85AD-B843-8465-D2F20B59D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819" y="718836"/>
            <a:ext cx="2224292" cy="18154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4642F11-AFE6-704F-9BBB-D4A6C5772326}"/>
              </a:ext>
            </a:extLst>
          </p:cNvPr>
          <p:cNvSpPr/>
          <p:nvPr/>
        </p:nvSpPr>
        <p:spPr>
          <a:xfrm>
            <a:off x="392766" y="1071085"/>
            <a:ext cx="1820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latin typeface="Times" pitchFamily="2" charset="0"/>
              </a:rPr>
              <a:t>QED</a:t>
            </a:r>
          </a:p>
        </p:txBody>
      </p:sp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A8C7E270-B0CE-C543-84C2-7CF40B43D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871" y="398643"/>
            <a:ext cx="3060518" cy="2455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33BF7D8-23A3-224E-8343-AABA45D81C6F}"/>
              </a:ext>
            </a:extLst>
          </p:cNvPr>
          <p:cNvSpPr/>
          <p:nvPr/>
        </p:nvSpPr>
        <p:spPr>
          <a:xfrm>
            <a:off x="8210578" y="870416"/>
            <a:ext cx="35886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Magic angle graphene</a:t>
            </a:r>
          </a:p>
          <a:p>
            <a:pPr marL="457189" lvl="1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Cao et. al.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Nature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 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556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 43–50 (2018)</a:t>
            </a:r>
          </a:p>
        </p:txBody>
      </p:sp>
    </p:spTree>
    <p:extLst>
      <p:ext uri="{BB962C8B-B14F-4D97-AF65-F5344CB8AC3E}">
        <p14:creationId xmlns:p14="http://schemas.microsoft.com/office/powerpoint/2010/main" val="1788505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20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/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Modification of the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" pitchFamily="2" charset="0"/>
                  </a:rPr>
                  <a:t>splitting function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  <a:blipFill>
                <a:blip r:embed="rId3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6888EAF-277C-4AE8-A699-B372C622FCB7}"/>
              </a:ext>
            </a:extLst>
          </p:cNvPr>
          <p:cNvSpPr txBox="1"/>
          <p:nvPr/>
        </p:nvSpPr>
        <p:spPr>
          <a:xfrm>
            <a:off x="2045968" y="6356350"/>
            <a:ext cx="91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[2203.11241]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506A73-7DD2-491F-FE5E-20C1F6425A48}"/>
              </a:ext>
            </a:extLst>
          </p:cNvPr>
          <p:cNvSpPr/>
          <p:nvPr/>
        </p:nvSpPr>
        <p:spPr>
          <a:xfrm>
            <a:off x="3932868" y="2018861"/>
            <a:ext cx="7858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 err="1">
                <a:solidFill>
                  <a:srgbClr val="FF9300"/>
                </a:solidFill>
                <a:latin typeface="Times" pitchFamily="2" charset="0"/>
              </a:rPr>
              <a:t>Resum</a:t>
            </a:r>
            <a:r>
              <a:rPr lang="en-US" sz="2800" dirty="0">
                <a:solidFill>
                  <a:srgbClr val="FF9300"/>
                </a:solidFill>
                <a:latin typeface="Times" pitchFamily="2" charset="0"/>
              </a:rPr>
              <a:t> arbitrarily-many soft gluon interactions with a medium of length 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D950DB-DB2C-64D4-CA05-FB7E6137EF01}"/>
              </a:ext>
            </a:extLst>
          </p:cNvPr>
          <p:cNvGrpSpPr/>
          <p:nvPr/>
        </p:nvGrpSpPr>
        <p:grpSpPr>
          <a:xfrm>
            <a:off x="725558" y="929728"/>
            <a:ext cx="2854365" cy="1616210"/>
            <a:chOff x="652165" y="2448847"/>
            <a:chExt cx="2854365" cy="16162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BA5DB0-C788-398F-2E26-C19908484808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32CFC97-ED9F-28BE-6786-A19A465096E8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1" name="Picture 30" descr="Shape&#10;&#10;Description automatically generated">
                  <a:extLst>
                    <a:ext uri="{FF2B5EF4-FFF2-40B4-BE49-F238E27FC236}">
                      <a16:creationId xmlns:a16="http://schemas.microsoft.com/office/drawing/2014/main" id="{F8F4C975-ABEC-0420-B5ED-B836CE8677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AB633E6-16DA-1FA8-BB22-05EF44261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24E9985-B8B7-D6DE-CC30-A8A3333B0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06F38B69-BF27-A240-425A-29D9F987F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658BF9A6-3FB7-7A66-997B-B1A8299A6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2D4005AE-DC42-DBC9-C30E-919A1312A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5467A4C9-6A75-2A56-5520-28EE58CF5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65317541-9B16-FCB3-20EA-DCE928A8D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6" name="Picture 25" descr="Icon&#10;&#10;Description automatically generated">
                <a:extLst>
                  <a:ext uri="{FF2B5EF4-FFF2-40B4-BE49-F238E27FC236}">
                    <a16:creationId xmlns:a16="http://schemas.microsoft.com/office/drawing/2014/main" id="{6BE33B7A-A824-7921-BAA0-1936E97F3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5B2362-6B64-1246-983C-9EC850B5B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E7031B-1845-3D3D-FB8A-E88AA303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CB2EDDF-7A08-3D07-D199-6383BC91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299285F-0910-DB90-285E-D335651DC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219F6CEF-85CB-B805-362D-8040D7C9F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7548" y="1205513"/>
            <a:ext cx="7752980" cy="4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82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21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/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Modification of the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" pitchFamily="2" charset="0"/>
                  </a:rPr>
                  <a:t>splitting function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  <a:blipFill>
                <a:blip r:embed="rId3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6888EAF-277C-4AE8-A699-B372C622FCB7}"/>
              </a:ext>
            </a:extLst>
          </p:cNvPr>
          <p:cNvSpPr txBox="1"/>
          <p:nvPr/>
        </p:nvSpPr>
        <p:spPr>
          <a:xfrm>
            <a:off x="2045968" y="6356350"/>
            <a:ext cx="91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[2203.11241]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506A73-7DD2-491F-FE5E-20C1F6425A48}"/>
              </a:ext>
            </a:extLst>
          </p:cNvPr>
          <p:cNvSpPr/>
          <p:nvPr/>
        </p:nvSpPr>
        <p:spPr>
          <a:xfrm>
            <a:off x="3932868" y="2018861"/>
            <a:ext cx="7858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 err="1">
                <a:solidFill>
                  <a:srgbClr val="FF9300"/>
                </a:solidFill>
                <a:latin typeface="Times" pitchFamily="2" charset="0"/>
              </a:rPr>
              <a:t>Resum</a:t>
            </a:r>
            <a:r>
              <a:rPr lang="en-US" sz="2800" dirty="0">
                <a:solidFill>
                  <a:srgbClr val="FF9300"/>
                </a:solidFill>
                <a:latin typeface="Times" pitchFamily="2" charset="0"/>
              </a:rPr>
              <a:t> arbitrarily-many soft gluon interactions with a medium of length 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D950DB-DB2C-64D4-CA05-FB7E6137EF01}"/>
              </a:ext>
            </a:extLst>
          </p:cNvPr>
          <p:cNvGrpSpPr/>
          <p:nvPr/>
        </p:nvGrpSpPr>
        <p:grpSpPr>
          <a:xfrm>
            <a:off x="725558" y="929728"/>
            <a:ext cx="2854365" cy="1616210"/>
            <a:chOff x="652165" y="2448847"/>
            <a:chExt cx="2854365" cy="16162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BA5DB0-C788-398F-2E26-C19908484808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32CFC97-ED9F-28BE-6786-A19A465096E8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1" name="Picture 30" descr="Shape&#10;&#10;Description automatically generated">
                  <a:extLst>
                    <a:ext uri="{FF2B5EF4-FFF2-40B4-BE49-F238E27FC236}">
                      <a16:creationId xmlns:a16="http://schemas.microsoft.com/office/drawing/2014/main" id="{F8F4C975-ABEC-0420-B5ED-B836CE8677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AB633E6-16DA-1FA8-BB22-05EF44261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24E9985-B8B7-D6DE-CC30-A8A3333B0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06F38B69-BF27-A240-425A-29D9F987F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658BF9A6-3FB7-7A66-997B-B1A8299A6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2D4005AE-DC42-DBC9-C30E-919A1312A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5467A4C9-6A75-2A56-5520-28EE58CF5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65317541-9B16-FCB3-20EA-DCE928A8D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6" name="Picture 25" descr="Icon&#10;&#10;Description automatically generated">
                <a:extLst>
                  <a:ext uri="{FF2B5EF4-FFF2-40B4-BE49-F238E27FC236}">
                    <a16:creationId xmlns:a16="http://schemas.microsoft.com/office/drawing/2014/main" id="{6BE33B7A-A824-7921-BAA0-1936E97F3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5B2362-6B64-1246-983C-9EC850B5B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E7031B-1845-3D3D-FB8A-E88AA303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CB2EDDF-7A08-3D07-D199-6383BC91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299285F-0910-DB90-285E-D335651DC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219F6CEF-85CB-B805-362D-8040D7C9F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7548" y="1205513"/>
            <a:ext cx="7752980" cy="466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00D50-33AB-61E0-8C91-80E865CE5633}"/>
                  </a:ext>
                </a:extLst>
              </p:cNvPr>
              <p:cNvSpPr/>
              <p:nvPr/>
            </p:nvSpPr>
            <p:spPr>
              <a:xfrm>
                <a:off x="735332" y="3285071"/>
                <a:ext cx="1072133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3200" dirty="0">
                    <a:solidFill>
                      <a:srgbClr val="C00000"/>
                    </a:solidFill>
                    <a:latin typeface="Times" pitchFamily="2" charset="0"/>
                  </a:rPr>
                  <a:t>Results of the calculation:</a:t>
                </a:r>
              </a:p>
              <a:p>
                <a:pPr marL="457189" lvl="1"/>
                <a:endParaRPr lang="en-US" sz="1200" dirty="0">
                  <a:solidFill>
                    <a:srgbClr val="C00000"/>
                  </a:solidFill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Depletion at small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8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00D50-33AB-61E0-8C91-80E865CE5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2" y="3285071"/>
                <a:ext cx="10721335" cy="1200329"/>
              </a:xfrm>
              <a:prstGeom prst="rect">
                <a:avLst/>
              </a:prstGeom>
              <a:blipFill>
                <a:blip r:embed="rId10"/>
                <a:stretch>
                  <a:fillRect t="-625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2F2A115F-A0CA-07F4-86E1-4A39E1BA7DE1}"/>
              </a:ext>
            </a:extLst>
          </p:cNvPr>
          <p:cNvSpPr/>
          <p:nvPr/>
        </p:nvSpPr>
        <p:spPr>
          <a:xfrm>
            <a:off x="8286357" y="3947899"/>
            <a:ext cx="3505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broadening</a:t>
            </a:r>
          </a:p>
        </p:txBody>
      </p:sp>
    </p:spTree>
    <p:extLst>
      <p:ext uri="{BB962C8B-B14F-4D97-AF65-F5344CB8AC3E}">
        <p14:creationId xmlns:p14="http://schemas.microsoft.com/office/powerpoint/2010/main" val="3161768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22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/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Modification of the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" pitchFamily="2" charset="0"/>
                  </a:rPr>
                  <a:t>splitting function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  <a:blipFill>
                <a:blip r:embed="rId3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6888EAF-277C-4AE8-A699-B372C622FCB7}"/>
              </a:ext>
            </a:extLst>
          </p:cNvPr>
          <p:cNvSpPr txBox="1"/>
          <p:nvPr/>
        </p:nvSpPr>
        <p:spPr>
          <a:xfrm>
            <a:off x="2045968" y="6356350"/>
            <a:ext cx="91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[2203.11241]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506A73-7DD2-491F-FE5E-20C1F6425A48}"/>
              </a:ext>
            </a:extLst>
          </p:cNvPr>
          <p:cNvSpPr/>
          <p:nvPr/>
        </p:nvSpPr>
        <p:spPr>
          <a:xfrm>
            <a:off x="3932868" y="2018861"/>
            <a:ext cx="7858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 err="1">
                <a:solidFill>
                  <a:srgbClr val="FF9300"/>
                </a:solidFill>
                <a:latin typeface="Times" pitchFamily="2" charset="0"/>
              </a:rPr>
              <a:t>Resum</a:t>
            </a:r>
            <a:r>
              <a:rPr lang="en-US" sz="2800" dirty="0">
                <a:solidFill>
                  <a:srgbClr val="FF9300"/>
                </a:solidFill>
                <a:latin typeface="Times" pitchFamily="2" charset="0"/>
              </a:rPr>
              <a:t> arbitrarily-many soft gluon interactions with a medium of length 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D950DB-DB2C-64D4-CA05-FB7E6137EF01}"/>
              </a:ext>
            </a:extLst>
          </p:cNvPr>
          <p:cNvGrpSpPr/>
          <p:nvPr/>
        </p:nvGrpSpPr>
        <p:grpSpPr>
          <a:xfrm>
            <a:off x="725558" y="929728"/>
            <a:ext cx="2854365" cy="1616210"/>
            <a:chOff x="652165" y="2448847"/>
            <a:chExt cx="2854365" cy="16162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BA5DB0-C788-398F-2E26-C19908484808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32CFC97-ED9F-28BE-6786-A19A465096E8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1" name="Picture 30" descr="Shape&#10;&#10;Description automatically generated">
                  <a:extLst>
                    <a:ext uri="{FF2B5EF4-FFF2-40B4-BE49-F238E27FC236}">
                      <a16:creationId xmlns:a16="http://schemas.microsoft.com/office/drawing/2014/main" id="{F8F4C975-ABEC-0420-B5ED-B836CE8677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AB633E6-16DA-1FA8-BB22-05EF44261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24E9985-B8B7-D6DE-CC30-A8A3333B0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06F38B69-BF27-A240-425A-29D9F987F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658BF9A6-3FB7-7A66-997B-B1A8299A6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2D4005AE-DC42-DBC9-C30E-919A1312A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5467A4C9-6A75-2A56-5520-28EE58CF5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65317541-9B16-FCB3-20EA-DCE928A8D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6" name="Picture 25" descr="Icon&#10;&#10;Description automatically generated">
                <a:extLst>
                  <a:ext uri="{FF2B5EF4-FFF2-40B4-BE49-F238E27FC236}">
                    <a16:creationId xmlns:a16="http://schemas.microsoft.com/office/drawing/2014/main" id="{6BE33B7A-A824-7921-BAA0-1936E97F3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5B2362-6B64-1246-983C-9EC850B5B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E7031B-1845-3D3D-FB8A-E88AA303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CB2EDDF-7A08-3D07-D199-6383BC91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299285F-0910-DB90-285E-D335651DC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219F6CEF-85CB-B805-362D-8040D7C9F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7548" y="1205513"/>
            <a:ext cx="7752980" cy="466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00D50-33AB-61E0-8C91-80E865CE5633}"/>
                  </a:ext>
                </a:extLst>
              </p:cNvPr>
              <p:cNvSpPr/>
              <p:nvPr/>
            </p:nvSpPr>
            <p:spPr>
              <a:xfrm>
                <a:off x="735332" y="3285071"/>
                <a:ext cx="10721335" cy="1850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3200" dirty="0">
                    <a:solidFill>
                      <a:srgbClr val="C00000"/>
                    </a:solidFill>
                    <a:latin typeface="Times" pitchFamily="2" charset="0"/>
                  </a:rPr>
                  <a:t>Results of the calculation:</a:t>
                </a:r>
              </a:p>
              <a:p>
                <a:pPr marL="457189" lvl="1"/>
                <a:endParaRPr lang="en-US" sz="1200" dirty="0">
                  <a:solidFill>
                    <a:srgbClr val="C00000"/>
                  </a:solidFill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Depletion at small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1200" dirty="0"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Less modification with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00D50-33AB-61E0-8C91-80E865CE5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2" y="3285071"/>
                <a:ext cx="10721335" cy="1850891"/>
              </a:xfrm>
              <a:prstGeom prst="rect">
                <a:avLst/>
              </a:prstGeom>
              <a:blipFill>
                <a:blip r:embed="rId10"/>
                <a:stretch>
                  <a:fillRect t="-4082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2F2A115F-A0CA-07F4-86E1-4A39E1BA7DE1}"/>
              </a:ext>
            </a:extLst>
          </p:cNvPr>
          <p:cNvSpPr/>
          <p:nvPr/>
        </p:nvSpPr>
        <p:spPr>
          <a:xfrm>
            <a:off x="8286357" y="3947899"/>
            <a:ext cx="3505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broadening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C23EE7D-745D-BD5C-1A91-4D125066C65E}"/>
              </a:ext>
            </a:extLst>
          </p:cNvPr>
          <p:cNvSpPr/>
          <p:nvPr/>
        </p:nvSpPr>
        <p:spPr>
          <a:xfrm>
            <a:off x="7132320" y="4543431"/>
            <a:ext cx="4894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formation-time dependence</a:t>
            </a:r>
          </a:p>
        </p:txBody>
      </p:sp>
    </p:spTree>
    <p:extLst>
      <p:ext uri="{BB962C8B-B14F-4D97-AF65-F5344CB8AC3E}">
        <p14:creationId xmlns:p14="http://schemas.microsoft.com/office/powerpoint/2010/main" val="936146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23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/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Modification of the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" pitchFamily="2" charset="0"/>
                  </a:rPr>
                  <a:t>splitting function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  <a:blipFill>
                <a:blip r:embed="rId3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6888EAF-277C-4AE8-A699-B372C622FCB7}"/>
              </a:ext>
            </a:extLst>
          </p:cNvPr>
          <p:cNvSpPr txBox="1"/>
          <p:nvPr/>
        </p:nvSpPr>
        <p:spPr>
          <a:xfrm>
            <a:off x="2045968" y="6356350"/>
            <a:ext cx="91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[2203.11241]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506A73-7DD2-491F-FE5E-20C1F6425A48}"/>
              </a:ext>
            </a:extLst>
          </p:cNvPr>
          <p:cNvSpPr/>
          <p:nvPr/>
        </p:nvSpPr>
        <p:spPr>
          <a:xfrm>
            <a:off x="3932868" y="2018861"/>
            <a:ext cx="7858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 err="1">
                <a:solidFill>
                  <a:srgbClr val="FF9300"/>
                </a:solidFill>
                <a:latin typeface="Times" pitchFamily="2" charset="0"/>
              </a:rPr>
              <a:t>Resum</a:t>
            </a:r>
            <a:r>
              <a:rPr lang="en-US" sz="2800" dirty="0">
                <a:solidFill>
                  <a:srgbClr val="FF9300"/>
                </a:solidFill>
                <a:latin typeface="Times" pitchFamily="2" charset="0"/>
              </a:rPr>
              <a:t> arbitrarily-many soft gluon interactions with a medium of length 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D950DB-DB2C-64D4-CA05-FB7E6137EF01}"/>
              </a:ext>
            </a:extLst>
          </p:cNvPr>
          <p:cNvGrpSpPr/>
          <p:nvPr/>
        </p:nvGrpSpPr>
        <p:grpSpPr>
          <a:xfrm>
            <a:off x="725558" y="929728"/>
            <a:ext cx="2854365" cy="1616210"/>
            <a:chOff x="652165" y="2448847"/>
            <a:chExt cx="2854365" cy="16162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BA5DB0-C788-398F-2E26-C19908484808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32CFC97-ED9F-28BE-6786-A19A465096E8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1" name="Picture 30" descr="Shape&#10;&#10;Description automatically generated">
                  <a:extLst>
                    <a:ext uri="{FF2B5EF4-FFF2-40B4-BE49-F238E27FC236}">
                      <a16:creationId xmlns:a16="http://schemas.microsoft.com/office/drawing/2014/main" id="{F8F4C975-ABEC-0420-B5ED-B836CE8677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AB633E6-16DA-1FA8-BB22-05EF44261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24E9985-B8B7-D6DE-CC30-A8A3333B0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06F38B69-BF27-A240-425A-29D9F987F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658BF9A6-3FB7-7A66-997B-B1A8299A6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2D4005AE-DC42-DBC9-C30E-919A1312A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5467A4C9-6A75-2A56-5520-28EE58CF5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65317541-9B16-FCB3-20EA-DCE928A8D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6" name="Picture 25" descr="Icon&#10;&#10;Description automatically generated">
                <a:extLst>
                  <a:ext uri="{FF2B5EF4-FFF2-40B4-BE49-F238E27FC236}">
                    <a16:creationId xmlns:a16="http://schemas.microsoft.com/office/drawing/2014/main" id="{6BE33B7A-A824-7921-BAA0-1936E97F3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5B2362-6B64-1246-983C-9EC850B5B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E7031B-1845-3D3D-FB8A-E88AA303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CB2EDDF-7A08-3D07-D199-6383BC91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299285F-0910-DB90-285E-D335651DC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219F6CEF-85CB-B805-362D-8040D7C9F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7548" y="1205513"/>
            <a:ext cx="7752980" cy="466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00D50-33AB-61E0-8C91-80E865CE5633}"/>
                  </a:ext>
                </a:extLst>
              </p:cNvPr>
              <p:cNvSpPr/>
              <p:nvPr/>
            </p:nvSpPr>
            <p:spPr>
              <a:xfrm>
                <a:off x="735332" y="3285071"/>
                <a:ext cx="10721335" cy="2466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3200" dirty="0">
                    <a:solidFill>
                      <a:srgbClr val="C00000"/>
                    </a:solidFill>
                    <a:latin typeface="Times" pitchFamily="2" charset="0"/>
                  </a:rPr>
                  <a:t>Results of the calculation:</a:t>
                </a:r>
              </a:p>
              <a:p>
                <a:pPr marL="457189" lvl="1"/>
                <a:endParaRPr lang="en-US" sz="1200" dirty="0">
                  <a:solidFill>
                    <a:srgbClr val="C00000"/>
                  </a:solidFill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Depletion at small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1200" dirty="0"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Less modification with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1200" dirty="0"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Medium-enhanced rate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production!</a:t>
                </a: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00D50-33AB-61E0-8C91-80E865CE5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2" y="3285071"/>
                <a:ext cx="10721335" cy="2466444"/>
              </a:xfrm>
              <a:prstGeom prst="rect">
                <a:avLst/>
              </a:prstGeom>
              <a:blipFill>
                <a:blip r:embed="rId10"/>
                <a:stretch>
                  <a:fillRect t="-3077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2F2A115F-A0CA-07F4-86E1-4A39E1BA7DE1}"/>
              </a:ext>
            </a:extLst>
          </p:cNvPr>
          <p:cNvSpPr/>
          <p:nvPr/>
        </p:nvSpPr>
        <p:spPr>
          <a:xfrm>
            <a:off x="8286357" y="3947899"/>
            <a:ext cx="3505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broadening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C23EE7D-745D-BD5C-1A91-4D125066C65E}"/>
              </a:ext>
            </a:extLst>
          </p:cNvPr>
          <p:cNvSpPr/>
          <p:nvPr/>
        </p:nvSpPr>
        <p:spPr>
          <a:xfrm>
            <a:off x="7132320" y="4543431"/>
            <a:ext cx="4894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formation-time dependence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4CB54ED-87E5-A59D-E932-0FF3B2CD340D}"/>
              </a:ext>
            </a:extLst>
          </p:cNvPr>
          <p:cNvSpPr/>
          <p:nvPr/>
        </p:nvSpPr>
        <p:spPr>
          <a:xfrm>
            <a:off x="7296375" y="5228295"/>
            <a:ext cx="48947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gluons promoted above threshold</a:t>
            </a:r>
          </a:p>
        </p:txBody>
      </p:sp>
    </p:spTree>
    <p:extLst>
      <p:ext uri="{BB962C8B-B14F-4D97-AF65-F5344CB8AC3E}">
        <p14:creationId xmlns:p14="http://schemas.microsoft.com/office/powerpoint/2010/main" val="1693478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24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B15227-DB4A-298B-B608-70F4E612C204}"/>
              </a:ext>
            </a:extLst>
          </p:cNvPr>
          <p:cNvSpPr/>
          <p:nvPr/>
        </p:nvSpPr>
        <p:spPr>
          <a:xfrm>
            <a:off x="579759" y="3931674"/>
            <a:ext cx="6291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Reweight each splitting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B45743-6B36-FA40-C016-F9E387BB3DC9}"/>
                  </a:ext>
                </a:extLst>
              </p:cNvPr>
              <p:cNvSpPr/>
              <p:nvPr/>
            </p:nvSpPr>
            <p:spPr>
              <a:xfrm>
                <a:off x="2262161" y="210830"/>
                <a:ext cx="87078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Observing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" pitchFamily="2" charset="0"/>
                  </a:rPr>
                  <a:t> enhancement in jets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B45743-6B36-FA40-C016-F9E387BB3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61" y="210830"/>
                <a:ext cx="8707810" cy="523220"/>
              </a:xfrm>
              <a:prstGeom prst="rect">
                <a:avLst/>
              </a:prstGeom>
              <a:blipFill>
                <a:blip r:embed="rId3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DC60E39D-B2DD-F01C-925E-E15CAC5828F1}"/>
              </a:ext>
            </a:extLst>
          </p:cNvPr>
          <p:cNvGrpSpPr/>
          <p:nvPr/>
        </p:nvGrpSpPr>
        <p:grpSpPr>
          <a:xfrm>
            <a:off x="1320310" y="1150920"/>
            <a:ext cx="3243374" cy="1580689"/>
            <a:chOff x="725558" y="839060"/>
            <a:chExt cx="4739418" cy="248574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FAAF571-6DFD-0C4F-584F-C71290918244}"/>
                </a:ext>
              </a:extLst>
            </p:cNvPr>
            <p:cNvGrpSpPr/>
            <p:nvPr/>
          </p:nvGrpSpPr>
          <p:grpSpPr>
            <a:xfrm>
              <a:off x="725558" y="981081"/>
              <a:ext cx="4445297" cy="2343725"/>
              <a:chOff x="731190" y="885468"/>
              <a:chExt cx="4445297" cy="2343725"/>
            </a:xfrm>
          </p:grpSpPr>
          <p:pic>
            <p:nvPicPr>
              <p:cNvPr id="29" name="Picture 28" descr="Shape&#10;&#10;Description automatically generated">
                <a:extLst>
                  <a:ext uri="{FF2B5EF4-FFF2-40B4-BE49-F238E27FC236}">
                    <a16:creationId xmlns:a16="http://schemas.microsoft.com/office/drawing/2014/main" id="{E096311B-D73A-9458-173F-D407C9568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1190" y="1139869"/>
                <a:ext cx="3001805" cy="2089324"/>
              </a:xfrm>
              <a:prstGeom prst="rect">
                <a:avLst/>
              </a:prstGeom>
            </p:spPr>
          </p:pic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613C08AD-D363-218C-7440-099CF278E5AC}"/>
                  </a:ext>
                </a:extLst>
              </p:cNvPr>
              <p:cNvSpPr/>
              <p:nvPr/>
            </p:nvSpPr>
            <p:spPr>
              <a:xfrm>
                <a:off x="3064533" y="1875657"/>
                <a:ext cx="2111954" cy="643572"/>
              </a:xfrm>
              <a:prstGeom prst="blockArc">
                <a:avLst>
                  <a:gd name="adj1" fmla="val 10982683"/>
                  <a:gd name="adj2" fmla="val 21490893"/>
                  <a:gd name="adj3" fmla="val 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0" rev="165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BAA54AB-B7C0-3CA7-2C9D-9B2B6E828F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114" y="885468"/>
                <a:ext cx="3362202" cy="121786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8BFFCAE-BFD6-DBAF-D27E-45983F7C65CE}"/>
                  </a:ext>
                </a:extLst>
              </p:cNvPr>
              <p:cNvCxnSpPr/>
              <p:nvPr/>
            </p:nvCxnSpPr>
            <p:spPr>
              <a:xfrm flipV="1">
                <a:off x="4151588" y="995586"/>
                <a:ext cx="391033" cy="144283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EE2ACAB-0B15-6FE0-3DB3-6CF1006DCC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1731" y="1199221"/>
                <a:ext cx="264112" cy="7140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01244D6-3F49-1604-376E-EE7ECCDA06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896" y="1450370"/>
                <a:ext cx="44632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015DB18-AB32-0A96-7223-A1DC8A201728}"/>
                  </a:ext>
                </a:extLst>
              </p:cNvPr>
              <p:cNvCxnSpPr/>
              <p:nvPr/>
            </p:nvCxnSpPr>
            <p:spPr>
              <a:xfrm flipV="1">
                <a:off x="4369941" y="1801162"/>
                <a:ext cx="391033" cy="14428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EE7A2A5-195E-84DC-ABAB-7D744733CE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9941" y="2076570"/>
                <a:ext cx="364512" cy="2559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EBC61C6-4145-1088-B51A-F098B14FAA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4521" y="2519229"/>
                <a:ext cx="258167" cy="4071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577A4B1-584F-8E0A-C1C0-ABA863A45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7734" y="2685599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113D79B-7975-23A5-AC53-CD95CEEDAA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91" y="2347845"/>
                <a:ext cx="3435850" cy="81060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2FEF26B-2B5B-B385-E424-E433180761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763" y="2942162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0C057F-7A1E-F4EE-13E7-9972FC0851F3}"/>
                    </a:ext>
                  </a:extLst>
                </p:cNvPr>
                <p:cNvSpPr txBox="1"/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0C057F-7A1E-F4EE-13E7-9972FC085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6977" r="-9302" b="-48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776505-7D6E-39CB-DC83-A2980EF6B336}"/>
                    </a:ext>
                  </a:extLst>
                </p:cNvPr>
                <p:cNvSpPr txBox="1"/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776505-7D6E-39CB-DC83-A2980EF6B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4651" r="-9302" b="-518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8C3F839-87F4-B51A-6855-9F97A0169BED}"/>
                  </a:ext>
                </a:extLst>
              </p:cNvPr>
              <p:cNvSpPr/>
              <p:nvPr/>
            </p:nvSpPr>
            <p:spPr>
              <a:xfrm>
                <a:off x="597791" y="3168990"/>
                <a:ext cx="629113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Get kinematics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8C3F839-87F4-B51A-6855-9F97A0169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91" y="3168990"/>
                <a:ext cx="6291131" cy="523220"/>
              </a:xfrm>
              <a:prstGeom prst="rect">
                <a:avLst/>
              </a:prstGeom>
              <a:blipFill>
                <a:blip r:embed="rId7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id="{6CEED503-AC43-0EF7-CA1C-DE030AB2D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000" y="4518721"/>
            <a:ext cx="4981989" cy="1351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D8991D-FCB1-121D-5DB5-A5AF1257A1B1}"/>
              </a:ext>
            </a:extLst>
          </p:cNvPr>
          <p:cNvSpPr/>
          <p:nvPr/>
        </p:nvSpPr>
        <p:spPr>
          <a:xfrm>
            <a:off x="2749343" y="6411180"/>
            <a:ext cx="8604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[2209.13600]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0669D-284B-FED6-EF79-FDD24850F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9940" y="1583249"/>
            <a:ext cx="5166631" cy="416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25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B15227-DB4A-298B-B608-70F4E612C204}"/>
              </a:ext>
            </a:extLst>
          </p:cNvPr>
          <p:cNvSpPr/>
          <p:nvPr/>
        </p:nvSpPr>
        <p:spPr>
          <a:xfrm>
            <a:off x="579759" y="3931674"/>
            <a:ext cx="6291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Reweight each splitting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B45743-6B36-FA40-C016-F9E387BB3DC9}"/>
                  </a:ext>
                </a:extLst>
              </p:cNvPr>
              <p:cNvSpPr/>
              <p:nvPr/>
            </p:nvSpPr>
            <p:spPr>
              <a:xfrm>
                <a:off x="2262161" y="210830"/>
                <a:ext cx="87078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Observing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" pitchFamily="2" charset="0"/>
                  </a:rPr>
                  <a:t> enhancement in jets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B45743-6B36-FA40-C016-F9E387BB3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61" y="210830"/>
                <a:ext cx="8707810" cy="523220"/>
              </a:xfrm>
              <a:prstGeom prst="rect">
                <a:avLst/>
              </a:prstGeom>
              <a:blipFill>
                <a:blip r:embed="rId3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DC60E39D-B2DD-F01C-925E-E15CAC5828F1}"/>
              </a:ext>
            </a:extLst>
          </p:cNvPr>
          <p:cNvGrpSpPr/>
          <p:nvPr/>
        </p:nvGrpSpPr>
        <p:grpSpPr>
          <a:xfrm>
            <a:off x="1320310" y="1150920"/>
            <a:ext cx="3243374" cy="1580689"/>
            <a:chOff x="725558" y="839060"/>
            <a:chExt cx="4739418" cy="248574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FAAF571-6DFD-0C4F-584F-C71290918244}"/>
                </a:ext>
              </a:extLst>
            </p:cNvPr>
            <p:cNvGrpSpPr/>
            <p:nvPr/>
          </p:nvGrpSpPr>
          <p:grpSpPr>
            <a:xfrm>
              <a:off x="725558" y="981081"/>
              <a:ext cx="4445297" cy="2343725"/>
              <a:chOff x="731190" y="885468"/>
              <a:chExt cx="4445297" cy="2343725"/>
            </a:xfrm>
          </p:grpSpPr>
          <p:pic>
            <p:nvPicPr>
              <p:cNvPr id="29" name="Picture 28" descr="Shape&#10;&#10;Description automatically generated">
                <a:extLst>
                  <a:ext uri="{FF2B5EF4-FFF2-40B4-BE49-F238E27FC236}">
                    <a16:creationId xmlns:a16="http://schemas.microsoft.com/office/drawing/2014/main" id="{E096311B-D73A-9458-173F-D407C9568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1190" y="1139869"/>
                <a:ext cx="3001805" cy="2089324"/>
              </a:xfrm>
              <a:prstGeom prst="rect">
                <a:avLst/>
              </a:prstGeom>
            </p:spPr>
          </p:pic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613C08AD-D363-218C-7440-099CF278E5AC}"/>
                  </a:ext>
                </a:extLst>
              </p:cNvPr>
              <p:cNvSpPr/>
              <p:nvPr/>
            </p:nvSpPr>
            <p:spPr>
              <a:xfrm>
                <a:off x="3064533" y="1875657"/>
                <a:ext cx="2111954" cy="643572"/>
              </a:xfrm>
              <a:prstGeom prst="blockArc">
                <a:avLst>
                  <a:gd name="adj1" fmla="val 10982683"/>
                  <a:gd name="adj2" fmla="val 21490893"/>
                  <a:gd name="adj3" fmla="val 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0" rev="165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BAA54AB-B7C0-3CA7-2C9D-9B2B6E828F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114" y="885468"/>
                <a:ext cx="3362202" cy="121786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8BFFCAE-BFD6-DBAF-D27E-45983F7C65CE}"/>
                  </a:ext>
                </a:extLst>
              </p:cNvPr>
              <p:cNvCxnSpPr/>
              <p:nvPr/>
            </p:nvCxnSpPr>
            <p:spPr>
              <a:xfrm flipV="1">
                <a:off x="4151588" y="995586"/>
                <a:ext cx="391033" cy="144283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EE2ACAB-0B15-6FE0-3DB3-6CF1006DCC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1731" y="1199221"/>
                <a:ext cx="264112" cy="7140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01244D6-3F49-1604-376E-EE7ECCDA06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896" y="1450370"/>
                <a:ext cx="44632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015DB18-AB32-0A96-7223-A1DC8A201728}"/>
                  </a:ext>
                </a:extLst>
              </p:cNvPr>
              <p:cNvCxnSpPr/>
              <p:nvPr/>
            </p:nvCxnSpPr>
            <p:spPr>
              <a:xfrm flipV="1">
                <a:off x="4369941" y="1801162"/>
                <a:ext cx="391033" cy="14428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EE7A2A5-195E-84DC-ABAB-7D744733CE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9941" y="2076570"/>
                <a:ext cx="364512" cy="2559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EBC61C6-4145-1088-B51A-F098B14FAA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4521" y="2519229"/>
                <a:ext cx="258167" cy="4071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577A4B1-584F-8E0A-C1C0-ABA863A45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7734" y="2685599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113D79B-7975-23A5-AC53-CD95CEEDAA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91" y="2347845"/>
                <a:ext cx="3435850" cy="81060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2FEF26B-2B5B-B385-E424-E433180761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763" y="2942162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0C057F-7A1E-F4EE-13E7-9972FC0851F3}"/>
                    </a:ext>
                  </a:extLst>
                </p:cNvPr>
                <p:cNvSpPr txBox="1"/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0C057F-7A1E-F4EE-13E7-9972FC085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6977" r="-9302" b="-48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776505-7D6E-39CB-DC83-A2980EF6B336}"/>
                    </a:ext>
                  </a:extLst>
                </p:cNvPr>
                <p:cNvSpPr txBox="1"/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776505-7D6E-39CB-DC83-A2980EF6B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4651" r="-9302" b="-518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8C3F839-87F4-B51A-6855-9F97A0169BED}"/>
                  </a:ext>
                </a:extLst>
              </p:cNvPr>
              <p:cNvSpPr/>
              <p:nvPr/>
            </p:nvSpPr>
            <p:spPr>
              <a:xfrm>
                <a:off x="597791" y="3168990"/>
                <a:ext cx="629113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Get kinematics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8C3F839-87F4-B51A-6855-9F97A0169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91" y="3168990"/>
                <a:ext cx="6291131" cy="523220"/>
              </a:xfrm>
              <a:prstGeom prst="rect">
                <a:avLst/>
              </a:prstGeom>
              <a:blipFill>
                <a:blip r:embed="rId7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id="{6CEED503-AC43-0EF7-CA1C-DE030AB2D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000" y="4518721"/>
            <a:ext cx="4981989" cy="1351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5AF96B-5084-5F92-49CE-DD8468868BC6}"/>
              </a:ext>
            </a:extLst>
          </p:cNvPr>
          <p:cNvSpPr/>
          <p:nvPr/>
        </p:nvSpPr>
        <p:spPr>
          <a:xfrm>
            <a:off x="2749343" y="6411180"/>
            <a:ext cx="8604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[2209.13600]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939EF-2DCE-71A2-2E48-97A361DCB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4703" y="1440345"/>
            <a:ext cx="5859506" cy="358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80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FA7A285A-C3F3-57C8-1BA9-CD2646F6B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256" y="1480100"/>
            <a:ext cx="5899951" cy="355758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26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B45743-6B36-FA40-C016-F9E387BB3DC9}"/>
                  </a:ext>
                </a:extLst>
              </p:cNvPr>
              <p:cNvSpPr/>
              <p:nvPr/>
            </p:nvSpPr>
            <p:spPr>
              <a:xfrm>
                <a:off x="690360" y="227434"/>
                <a:ext cx="1082371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enhancement in state-of-the-art Monte Carlo simulations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B45743-6B36-FA40-C016-F9E387BB3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60" y="227434"/>
                <a:ext cx="10823711" cy="523220"/>
              </a:xfrm>
              <a:prstGeom prst="rect">
                <a:avLst/>
              </a:prstGeom>
              <a:blipFill>
                <a:blip r:embed="rId4"/>
                <a:stretch>
                  <a:fillRect t="-11628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B5AF96B-5084-5F92-49CE-DD8468868BC6}"/>
              </a:ext>
            </a:extLst>
          </p:cNvPr>
          <p:cNvSpPr/>
          <p:nvPr/>
        </p:nvSpPr>
        <p:spPr>
          <a:xfrm>
            <a:off x="2749343" y="6411180"/>
            <a:ext cx="8604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[2209.13600]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0CBEC7-2BB1-1BF8-9DF3-C19FB6543192}"/>
              </a:ext>
            </a:extLst>
          </p:cNvPr>
          <p:cNvSpPr/>
          <p:nvPr/>
        </p:nvSpPr>
        <p:spPr>
          <a:xfrm>
            <a:off x="6836155" y="5193234"/>
            <a:ext cx="4254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w/ Gregory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Soyez</a:t>
            </a:r>
            <a:endParaRPr lang="en-US" dirty="0">
              <a:solidFill>
                <a:srgbClr val="0059FF"/>
              </a:solidFill>
              <a:latin typeface="Time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509872-DBBF-8A2E-05D7-85FC732CDC41}"/>
              </a:ext>
            </a:extLst>
          </p:cNvPr>
          <p:cNvSpPr/>
          <p:nvPr/>
        </p:nvSpPr>
        <p:spPr>
          <a:xfrm>
            <a:off x="-86231" y="5425423"/>
            <a:ext cx="5442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Jet quenching in </a:t>
            </a:r>
            <a:r>
              <a:rPr lang="en-US" sz="2000" dirty="0" err="1">
                <a:latin typeface="Times" pitchFamily="2" charset="0"/>
              </a:rPr>
              <a:t>JetMed</a:t>
            </a:r>
            <a:r>
              <a:rPr lang="en-US" sz="2000" dirty="0">
                <a:latin typeface="Times" pitchFamily="2" charset="0"/>
              </a:rPr>
              <a:t>: factorization of vacuum-like and medium-induced emissions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F17C43-61AC-0B6E-269A-6785382F532F}"/>
              </a:ext>
            </a:extLst>
          </p:cNvPr>
          <p:cNvSpPr/>
          <p:nvPr/>
        </p:nvSpPr>
        <p:spPr>
          <a:xfrm>
            <a:off x="5403367" y="5515589"/>
            <a:ext cx="1727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Caucal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Iancu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Soyez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[1907.04866]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B04758-9FF9-F0B0-FAE1-BB988FF8E209}"/>
              </a:ext>
            </a:extLst>
          </p:cNvPr>
          <p:cNvGrpSpPr/>
          <p:nvPr/>
        </p:nvGrpSpPr>
        <p:grpSpPr>
          <a:xfrm>
            <a:off x="1320310" y="1150920"/>
            <a:ext cx="3243374" cy="1580689"/>
            <a:chOff x="725558" y="839060"/>
            <a:chExt cx="4739418" cy="24857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E2A080D-C771-E04E-A4C8-4BA591ED67A7}"/>
                </a:ext>
              </a:extLst>
            </p:cNvPr>
            <p:cNvGrpSpPr/>
            <p:nvPr/>
          </p:nvGrpSpPr>
          <p:grpSpPr>
            <a:xfrm>
              <a:off x="725558" y="981081"/>
              <a:ext cx="4445297" cy="2343725"/>
              <a:chOff x="731190" y="885468"/>
              <a:chExt cx="4445297" cy="2343725"/>
            </a:xfrm>
          </p:grpSpPr>
          <p:pic>
            <p:nvPicPr>
              <p:cNvPr id="18" name="Picture 17" descr="Shape&#10;&#10;Description automatically generated">
                <a:extLst>
                  <a:ext uri="{FF2B5EF4-FFF2-40B4-BE49-F238E27FC236}">
                    <a16:creationId xmlns:a16="http://schemas.microsoft.com/office/drawing/2014/main" id="{49EC9ADF-6970-5244-2404-156D1251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1190" y="1139869"/>
                <a:ext cx="3001805" cy="2089324"/>
              </a:xfrm>
              <a:prstGeom prst="rect">
                <a:avLst/>
              </a:prstGeom>
            </p:spPr>
          </p:pic>
          <p:sp>
            <p:nvSpPr>
              <p:cNvPr id="19" name="Block Arc 18">
                <a:extLst>
                  <a:ext uri="{FF2B5EF4-FFF2-40B4-BE49-F238E27FC236}">
                    <a16:creationId xmlns:a16="http://schemas.microsoft.com/office/drawing/2014/main" id="{86CA734A-A7BA-BE53-2CDC-6CA60D238FDC}"/>
                  </a:ext>
                </a:extLst>
              </p:cNvPr>
              <p:cNvSpPr/>
              <p:nvPr/>
            </p:nvSpPr>
            <p:spPr>
              <a:xfrm>
                <a:off x="3064533" y="1875657"/>
                <a:ext cx="2111954" cy="643572"/>
              </a:xfrm>
              <a:prstGeom prst="blockArc">
                <a:avLst>
                  <a:gd name="adj1" fmla="val 10982683"/>
                  <a:gd name="adj2" fmla="val 21490893"/>
                  <a:gd name="adj3" fmla="val 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0" rev="165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E3C003D-DD7F-1084-78DC-4D62138DB7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114" y="885468"/>
                <a:ext cx="3362202" cy="121786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D712BF7-0CC7-BF9F-7344-19014663108E}"/>
                  </a:ext>
                </a:extLst>
              </p:cNvPr>
              <p:cNvCxnSpPr/>
              <p:nvPr/>
            </p:nvCxnSpPr>
            <p:spPr>
              <a:xfrm flipV="1">
                <a:off x="4151588" y="995586"/>
                <a:ext cx="391033" cy="144283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0EC8ECB-6F7A-8135-3C9D-C8B53BB95B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1731" y="1199221"/>
                <a:ext cx="264112" cy="7140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7CEBA06-C18E-A68F-6C6F-8D9138E1D7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896" y="1450370"/>
                <a:ext cx="44632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23113F2-25E0-C83E-92A2-5F80D4BF7162}"/>
                  </a:ext>
                </a:extLst>
              </p:cNvPr>
              <p:cNvCxnSpPr/>
              <p:nvPr/>
            </p:nvCxnSpPr>
            <p:spPr>
              <a:xfrm flipV="1">
                <a:off x="4369941" y="1801162"/>
                <a:ext cx="391033" cy="14428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245DF8D-D279-2AF9-1199-23D6207539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9941" y="2076570"/>
                <a:ext cx="364512" cy="2559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EF1AD2A-2FB7-726D-77F9-CEA6FCA584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4521" y="2519229"/>
                <a:ext cx="258167" cy="4071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BED100B-8DEE-B9E7-CE4D-A1D359DA6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7734" y="2685599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96A85AD-1ABA-4A60-267F-C9530E6FFE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91" y="2347845"/>
                <a:ext cx="3435850" cy="81060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D4E9DDE-9469-B302-3FFC-1898DC88D5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763" y="2942162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945EFC6-86F7-91A2-7C38-E889E78B60CD}"/>
                    </a:ext>
                  </a:extLst>
                </p:cNvPr>
                <p:cNvSpPr txBox="1"/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0C057F-7A1E-F4EE-13E7-9972FC085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6977" r="-9302" b="-48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D6112E6-677C-BE78-4272-3E8418EB3CB6}"/>
                    </a:ext>
                  </a:extLst>
                </p:cNvPr>
                <p:cNvSpPr txBox="1"/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776505-7D6E-39CB-DC83-A2980EF6B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4651" r="-9302" b="-518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E9A904DB-3D8C-A83E-B25C-4ED0757B6348}"/>
              </a:ext>
            </a:extLst>
          </p:cNvPr>
          <p:cNvSpPr/>
          <p:nvPr/>
        </p:nvSpPr>
        <p:spPr>
          <a:xfrm>
            <a:off x="2455446" y="1630690"/>
            <a:ext cx="361941" cy="348680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B97AEB9-CA35-506A-19E3-1FAD55372372}"/>
              </a:ext>
            </a:extLst>
          </p:cNvPr>
          <p:cNvGrpSpPr/>
          <p:nvPr/>
        </p:nvGrpSpPr>
        <p:grpSpPr>
          <a:xfrm>
            <a:off x="1320310" y="3517273"/>
            <a:ext cx="3042095" cy="1490378"/>
            <a:chOff x="731190" y="885468"/>
            <a:chExt cx="4445297" cy="2343725"/>
          </a:xfrm>
        </p:grpSpPr>
        <p:pic>
          <p:nvPicPr>
            <p:cNvPr id="53" name="Picture 52" descr="Shape&#10;&#10;Description automatically generated">
              <a:extLst>
                <a:ext uri="{FF2B5EF4-FFF2-40B4-BE49-F238E27FC236}">
                  <a16:creationId xmlns:a16="http://schemas.microsoft.com/office/drawing/2014/main" id="{2B55D8FD-0019-1B59-11DA-13A5244B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190" y="1139869"/>
              <a:ext cx="3001805" cy="2089324"/>
            </a:xfrm>
            <a:prstGeom prst="rect">
              <a:avLst/>
            </a:prstGeom>
          </p:spPr>
        </p:pic>
        <p:sp>
          <p:nvSpPr>
            <p:cNvPr id="62" name="Block Arc 61">
              <a:extLst>
                <a:ext uri="{FF2B5EF4-FFF2-40B4-BE49-F238E27FC236}">
                  <a16:creationId xmlns:a16="http://schemas.microsoft.com/office/drawing/2014/main" id="{E55EF5EC-5099-C64A-FC28-B264BD6C661A}"/>
                </a:ext>
              </a:extLst>
            </p:cNvPr>
            <p:cNvSpPr/>
            <p:nvPr/>
          </p:nvSpPr>
          <p:spPr>
            <a:xfrm>
              <a:off x="3064533" y="1875657"/>
              <a:ext cx="2111954" cy="643572"/>
            </a:xfrm>
            <a:prstGeom prst="blockArc">
              <a:avLst>
                <a:gd name="adj1" fmla="val 10982683"/>
                <a:gd name="adj2" fmla="val 21490893"/>
                <a:gd name="adj3" fmla="val 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65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5C853A8-6A22-64EF-706A-69291CA515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114" y="885468"/>
              <a:ext cx="3362202" cy="1217868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E84AFB1-51AD-7A0A-A6F2-44E38B15A2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1731" y="1199221"/>
              <a:ext cx="264112" cy="7140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F34DD3B-9368-EB82-F0C2-F0743F60D1C8}"/>
                </a:ext>
              </a:extLst>
            </p:cNvPr>
            <p:cNvCxnSpPr>
              <a:cxnSpLocks/>
            </p:cNvCxnSpPr>
            <p:nvPr/>
          </p:nvCxnSpPr>
          <p:spPr>
            <a:xfrm>
              <a:off x="4271896" y="1450370"/>
              <a:ext cx="44632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7A38C0E-7831-EE9F-2347-30F14E30811B}"/>
                </a:ext>
              </a:extLst>
            </p:cNvPr>
            <p:cNvCxnSpPr/>
            <p:nvPr/>
          </p:nvCxnSpPr>
          <p:spPr>
            <a:xfrm flipV="1">
              <a:off x="4369941" y="1801162"/>
              <a:ext cx="391033" cy="14428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E64B021-E435-419C-277A-283AE718913F}"/>
                </a:ext>
              </a:extLst>
            </p:cNvPr>
            <p:cNvCxnSpPr>
              <a:cxnSpLocks/>
            </p:cNvCxnSpPr>
            <p:nvPr/>
          </p:nvCxnSpPr>
          <p:spPr>
            <a:xfrm>
              <a:off x="4384521" y="2519229"/>
              <a:ext cx="258167" cy="4071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1CA23AD-BC0B-0421-0580-AE294C628946}"/>
                </a:ext>
              </a:extLst>
            </p:cNvPr>
            <p:cNvCxnSpPr>
              <a:cxnSpLocks/>
            </p:cNvCxnSpPr>
            <p:nvPr/>
          </p:nvCxnSpPr>
          <p:spPr>
            <a:xfrm>
              <a:off x="4337734" y="2685599"/>
              <a:ext cx="195516" cy="962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3B0D6B1-536E-7107-9DE8-459D932A032F}"/>
                </a:ext>
              </a:extLst>
            </p:cNvPr>
            <p:cNvCxnSpPr>
              <a:cxnSpLocks/>
            </p:cNvCxnSpPr>
            <p:nvPr/>
          </p:nvCxnSpPr>
          <p:spPr>
            <a:xfrm>
              <a:off x="934091" y="2347845"/>
              <a:ext cx="3435850" cy="810601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96053F4-10A6-14B7-664F-A0736D44802F}"/>
                </a:ext>
              </a:extLst>
            </p:cNvPr>
            <p:cNvCxnSpPr>
              <a:cxnSpLocks/>
            </p:cNvCxnSpPr>
            <p:nvPr/>
          </p:nvCxnSpPr>
          <p:spPr>
            <a:xfrm>
              <a:off x="4286763" y="2942162"/>
              <a:ext cx="195516" cy="962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A444FE04-4EB0-8B71-7767-2AE9885E7890}"/>
              </a:ext>
            </a:extLst>
          </p:cNvPr>
          <p:cNvSpPr/>
          <p:nvPr/>
        </p:nvSpPr>
        <p:spPr>
          <a:xfrm>
            <a:off x="2455446" y="3906732"/>
            <a:ext cx="361941" cy="348680"/>
          </a:xfrm>
          <a:prstGeom prst="ellipse">
            <a:avLst/>
          </a:prstGeom>
          <a:solidFill>
            <a:srgbClr val="8027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1907A58-A0AE-0842-BB62-563109337ABA}"/>
              </a:ext>
            </a:extLst>
          </p:cNvPr>
          <p:cNvSpPr/>
          <p:nvPr/>
        </p:nvSpPr>
        <p:spPr>
          <a:xfrm>
            <a:off x="2824483" y="4164749"/>
            <a:ext cx="361941" cy="348680"/>
          </a:xfrm>
          <a:prstGeom prst="ellipse">
            <a:avLst/>
          </a:prstGeom>
          <a:solidFill>
            <a:srgbClr val="8027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539E47D-1934-B2CC-0A2A-7E4C8197172C}"/>
              </a:ext>
            </a:extLst>
          </p:cNvPr>
          <p:cNvSpPr/>
          <p:nvPr/>
        </p:nvSpPr>
        <p:spPr>
          <a:xfrm>
            <a:off x="1883480" y="4191314"/>
            <a:ext cx="361941" cy="348680"/>
          </a:xfrm>
          <a:prstGeom prst="ellipse">
            <a:avLst/>
          </a:prstGeom>
          <a:solidFill>
            <a:srgbClr val="8027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B7FC7B7-89AB-C4E6-CF42-FC131AC5B860}"/>
              </a:ext>
            </a:extLst>
          </p:cNvPr>
          <p:cNvSpPr/>
          <p:nvPr/>
        </p:nvSpPr>
        <p:spPr>
          <a:xfrm>
            <a:off x="2501075" y="4526376"/>
            <a:ext cx="361941" cy="348680"/>
          </a:xfrm>
          <a:prstGeom prst="ellipse">
            <a:avLst/>
          </a:prstGeom>
          <a:solidFill>
            <a:srgbClr val="8027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E314E40-3986-2928-632C-FE70E8498EA8}"/>
              </a:ext>
            </a:extLst>
          </p:cNvPr>
          <p:cNvCxnSpPr/>
          <p:nvPr/>
        </p:nvCxnSpPr>
        <p:spPr>
          <a:xfrm>
            <a:off x="2749343" y="2983870"/>
            <a:ext cx="0" cy="52578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F787407-9B28-FBB1-5410-AF73D05AA194}"/>
              </a:ext>
            </a:extLst>
          </p:cNvPr>
          <p:cNvCxnSpPr/>
          <p:nvPr/>
        </p:nvCxnSpPr>
        <p:spPr>
          <a:xfrm flipV="1">
            <a:off x="3689058" y="3569050"/>
            <a:ext cx="267600" cy="91750"/>
          </a:xfrm>
          <a:prstGeom prst="line">
            <a:avLst/>
          </a:prstGeom>
          <a:ln w="31750">
            <a:solidFill>
              <a:srgbClr val="005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B778732-E4F9-D67B-C84B-0317F0E8C53D}"/>
              </a:ext>
            </a:extLst>
          </p:cNvPr>
          <p:cNvCxnSpPr>
            <a:cxnSpLocks/>
          </p:cNvCxnSpPr>
          <p:nvPr/>
        </p:nvCxnSpPr>
        <p:spPr>
          <a:xfrm flipV="1">
            <a:off x="3838485" y="4256449"/>
            <a:ext cx="249450" cy="16273"/>
          </a:xfrm>
          <a:prstGeom prst="line">
            <a:avLst/>
          </a:prstGeom>
          <a:ln w="31750">
            <a:solidFill>
              <a:srgbClr val="005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BAB76FD-DDEE-009D-A303-18253AABD776}"/>
                  </a:ext>
                </a:extLst>
              </p:cNvPr>
              <p:cNvSpPr txBox="1"/>
              <p:nvPr/>
            </p:nvSpPr>
            <p:spPr>
              <a:xfrm>
                <a:off x="4035399" y="3992148"/>
                <a:ext cx="5322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BAB76FD-DDEE-009D-A303-18253AABD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399" y="3992148"/>
                <a:ext cx="532237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0A38C12-A1A0-CA03-ADDE-C18CB9F800F8}"/>
                  </a:ext>
                </a:extLst>
              </p:cNvPr>
              <p:cNvSpPr txBox="1"/>
              <p:nvPr/>
            </p:nvSpPr>
            <p:spPr>
              <a:xfrm>
                <a:off x="3913077" y="3305495"/>
                <a:ext cx="5322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0A38C12-A1A0-CA03-ADDE-C18CB9F80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077" y="3305495"/>
                <a:ext cx="532237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DC80A364-9334-D0FC-154C-7BCA97F528D6}"/>
              </a:ext>
            </a:extLst>
          </p:cNvPr>
          <p:cNvSpPr/>
          <p:nvPr/>
        </p:nvSpPr>
        <p:spPr>
          <a:xfrm>
            <a:off x="3117623" y="4631738"/>
            <a:ext cx="2751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dirty="0">
                <a:latin typeface="Times" pitchFamily="2" charset="0"/>
              </a:rPr>
              <a:t>(</a:t>
            </a:r>
            <a:r>
              <a:rPr lang="en-US" dirty="0" err="1">
                <a:latin typeface="Times" pitchFamily="2" charset="0"/>
              </a:rPr>
              <a:t>parton</a:t>
            </a:r>
            <a:r>
              <a:rPr lang="en-US" dirty="0">
                <a:latin typeface="Times" pitchFamily="2" charset="0"/>
              </a:rPr>
              <a:t> level)</a:t>
            </a:r>
          </a:p>
        </p:txBody>
      </p:sp>
    </p:spTree>
    <p:extLst>
      <p:ext uri="{BB962C8B-B14F-4D97-AF65-F5344CB8AC3E}">
        <p14:creationId xmlns:p14="http://schemas.microsoft.com/office/powerpoint/2010/main" val="3910372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27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22F009-19C4-A6F4-5A88-B8170826B62D}"/>
                  </a:ext>
                </a:extLst>
              </p:cNvPr>
              <p:cNvSpPr/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Beyond enhancement: unique phenomenology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  <a:r>
                  <a:rPr lang="en-US" sz="2800" dirty="0" err="1">
                    <a:latin typeface="Times" pitchFamily="2" charset="0"/>
                  </a:rPr>
                  <a:t>splittings</a:t>
                </a:r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22F009-19C4-A6F4-5A88-B8170826B6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  <a:blipFill>
                <a:blip r:embed="rId3"/>
                <a:stretch>
                  <a:fillRect t="-9524" r="-6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C76BDC8-C8AE-5BFF-A0B9-E459CD3D39C6}"/>
              </a:ext>
            </a:extLst>
          </p:cNvPr>
          <p:cNvGrpSpPr/>
          <p:nvPr/>
        </p:nvGrpSpPr>
        <p:grpSpPr>
          <a:xfrm>
            <a:off x="1033105" y="2458014"/>
            <a:ext cx="2285999" cy="1343303"/>
            <a:chOff x="652165" y="2448847"/>
            <a:chExt cx="2854365" cy="16162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13C6F6-C336-5087-B138-5ADC3B7A642A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4023381-9D64-E231-4766-58231892687E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7" name="Picture 36" descr="Shape&#10;&#10;Description automatically generated">
                  <a:extLst>
                    <a:ext uri="{FF2B5EF4-FFF2-40B4-BE49-F238E27FC236}">
                      <a16:creationId xmlns:a16="http://schemas.microsoft.com/office/drawing/2014/main" id="{EEDA81AF-6C16-BD41-F6DB-D41820446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9234B0F-9787-9832-3025-BC1D4DC211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75260E5-1622-5E11-7457-7ABA9F17C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70248C5-E0F6-8E2E-4ED3-8F4C6496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7030DBA-1FDE-114E-ECB3-268C8A3B4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61BB94C5-1E30-F2B9-C283-69588405C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8B14C70B-B0F8-1571-05B9-8FDBE3EC6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35231EF-0E47-DEB8-70CF-64D152FE2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09F2B51D-66BC-0C38-4FB3-CE3298965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940681-B883-D5E9-05CF-448561F6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EDDEF5-B065-DC74-127B-3120CB8D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3C1C15-7284-ED3C-FF63-E054F950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498AA6-B89C-3CF2-F4EC-06D13019D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98546B-A5E3-BE0E-08C2-435BC9FE28FE}"/>
              </a:ext>
            </a:extLst>
          </p:cNvPr>
          <p:cNvGrpSpPr/>
          <p:nvPr/>
        </p:nvGrpSpPr>
        <p:grpSpPr>
          <a:xfrm>
            <a:off x="2675153" y="2167604"/>
            <a:ext cx="2340523" cy="2338838"/>
            <a:chOff x="3058901" y="839060"/>
            <a:chExt cx="2406075" cy="229498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83D38B4-AEB7-50D2-9BD5-9BD27EA8FC8D}"/>
                </a:ext>
              </a:extLst>
            </p:cNvPr>
            <p:cNvGrpSpPr/>
            <p:nvPr/>
          </p:nvGrpSpPr>
          <p:grpSpPr>
            <a:xfrm>
              <a:off x="3058901" y="1091199"/>
              <a:ext cx="2111954" cy="2042849"/>
              <a:chOff x="3064533" y="995586"/>
              <a:chExt cx="2111954" cy="2042849"/>
            </a:xfrm>
          </p:grpSpPr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BB15102A-2F83-D270-6DE1-5A87EC4EE4FC}"/>
                  </a:ext>
                </a:extLst>
              </p:cNvPr>
              <p:cNvSpPr/>
              <p:nvPr/>
            </p:nvSpPr>
            <p:spPr>
              <a:xfrm>
                <a:off x="3064533" y="1875657"/>
                <a:ext cx="2111954" cy="643572"/>
              </a:xfrm>
              <a:prstGeom prst="blockArc">
                <a:avLst>
                  <a:gd name="adj1" fmla="val 10982683"/>
                  <a:gd name="adj2" fmla="val 21490893"/>
                  <a:gd name="adj3" fmla="val 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0" rev="165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9A4A426-458B-DA40-FEF3-5498ACE31F41}"/>
                  </a:ext>
                </a:extLst>
              </p:cNvPr>
              <p:cNvCxnSpPr/>
              <p:nvPr/>
            </p:nvCxnSpPr>
            <p:spPr>
              <a:xfrm flipV="1">
                <a:off x="4151588" y="995586"/>
                <a:ext cx="391033" cy="144283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E2EE074-5C4E-ABC6-C984-6F4BC98778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1731" y="1199221"/>
                <a:ext cx="264112" cy="7140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4BBFAF4-E2BF-59A0-32E4-7C42B97735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896" y="1450370"/>
                <a:ext cx="44632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EDC8C4F-7BD7-F35F-B13F-2372869D9516}"/>
                  </a:ext>
                </a:extLst>
              </p:cNvPr>
              <p:cNvCxnSpPr/>
              <p:nvPr/>
            </p:nvCxnSpPr>
            <p:spPr>
              <a:xfrm flipV="1">
                <a:off x="4369941" y="1801162"/>
                <a:ext cx="391033" cy="14428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B373A5A-35FC-1F3C-CD12-BA59ECD09D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9941" y="2076570"/>
                <a:ext cx="364512" cy="2559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9D8EF07-0E6A-94A5-6B64-F6541BB3AA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4521" y="2519229"/>
                <a:ext cx="258167" cy="4071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38BCB57-BEF2-C538-B723-AA9B03A442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7734" y="2685599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188E287-470F-430C-E733-185763A06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763" y="2942162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1E8D40D-04A4-A3A1-3BF4-228C229DDDE7}"/>
                    </a:ext>
                  </a:extLst>
                </p:cNvPr>
                <p:cNvSpPr txBox="1"/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0C057F-7A1E-F4EE-13E7-9972FC085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6977" r="-9302" b="-48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5071637-7051-811A-893F-3E50DC4A2D7E}"/>
                    </a:ext>
                  </a:extLst>
                </p:cNvPr>
                <p:cNvSpPr txBox="1"/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776505-7D6E-39CB-DC83-A2980EF6B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4651" r="-9302" b="-518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6A1E5168-F53E-3DE1-6CB3-08034B395659}"/>
              </a:ext>
            </a:extLst>
          </p:cNvPr>
          <p:cNvSpPr/>
          <p:nvPr/>
        </p:nvSpPr>
        <p:spPr>
          <a:xfrm>
            <a:off x="292981" y="1051535"/>
            <a:ext cx="11155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A uniquely clean phenomenological signature of medium modification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D8A2E3A-7095-0534-E439-20FA6D9ACB59}"/>
                  </a:ext>
                </a:extLst>
              </p:cNvPr>
              <p:cNvSpPr/>
              <p:nvPr/>
            </p:nvSpPr>
            <p:spPr>
              <a:xfrm>
                <a:off x="4956783" y="2367527"/>
                <a:ext cx="6693354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Isolate individual type of splitting (not quark and gluon mixture) at any stage of the shower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tx1"/>
                  </a:solidFill>
                  <a:latin typeface="Times" pitchFamily="2" charset="0"/>
                </a:endParaRP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Splitting can be identified at hadron level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 in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" pitchFamily="2" charset="0"/>
                  </a:rPr>
                  <a:t>reclustering</a:t>
                </a:r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 history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tx1"/>
                  </a:solidFill>
                  <a:latin typeface="Times" pitchFamily="2" charset="0"/>
                </a:endParaRP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Splitting kinematics from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" pitchFamily="2" charset="0"/>
                  </a:rPr>
                  <a:t>reclustering</a:t>
                </a:r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 history</a:t>
                </a: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D8A2E3A-7095-0534-E439-20FA6D9AC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783" y="2367527"/>
                <a:ext cx="6693354" cy="2308324"/>
              </a:xfrm>
              <a:prstGeom prst="rect">
                <a:avLst/>
              </a:prstGeom>
              <a:blipFill>
                <a:blip r:embed="rId11"/>
                <a:stretch>
                  <a:fillRect t="-2186" r="-2462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730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28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B66C2-05E1-4511-C4FD-9A78930C8B4F}"/>
              </a:ext>
            </a:extLst>
          </p:cNvPr>
          <p:cNvSpPr/>
          <p:nvPr/>
        </p:nvSpPr>
        <p:spPr>
          <a:xfrm>
            <a:off x="190363" y="5860278"/>
            <a:ext cx="11811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latin typeface="Times" pitchFamily="2" charset="0"/>
              </a:rPr>
              <a:t>Can use jet substructure to access broadening at hadron-level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22F009-19C4-A6F4-5A88-B8170826B62D}"/>
                  </a:ext>
                </a:extLst>
              </p:cNvPr>
              <p:cNvSpPr/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Beyond enhancement: unique phenomenology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  <a:r>
                  <a:rPr lang="en-US" sz="2800" dirty="0" err="1">
                    <a:latin typeface="Times" pitchFamily="2" charset="0"/>
                  </a:rPr>
                  <a:t>splittings</a:t>
                </a:r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22F009-19C4-A6F4-5A88-B8170826B6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  <a:blipFill>
                <a:blip r:embed="rId3"/>
                <a:stretch>
                  <a:fillRect t="-9524" r="-6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C76BDC8-C8AE-5BFF-A0B9-E459CD3D39C6}"/>
              </a:ext>
            </a:extLst>
          </p:cNvPr>
          <p:cNvGrpSpPr/>
          <p:nvPr/>
        </p:nvGrpSpPr>
        <p:grpSpPr>
          <a:xfrm>
            <a:off x="457202" y="902930"/>
            <a:ext cx="2285999" cy="1343303"/>
            <a:chOff x="652165" y="2448847"/>
            <a:chExt cx="2854365" cy="16162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13C6F6-C336-5087-B138-5ADC3B7A642A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4023381-9D64-E231-4766-58231892687E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7" name="Picture 36" descr="Shape&#10;&#10;Description automatically generated">
                  <a:extLst>
                    <a:ext uri="{FF2B5EF4-FFF2-40B4-BE49-F238E27FC236}">
                      <a16:creationId xmlns:a16="http://schemas.microsoft.com/office/drawing/2014/main" id="{EEDA81AF-6C16-BD41-F6DB-D41820446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9234B0F-9787-9832-3025-BC1D4DC211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75260E5-1622-5E11-7457-7ABA9F17C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70248C5-E0F6-8E2E-4ED3-8F4C6496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7030DBA-1FDE-114E-ECB3-268C8A3B4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61BB94C5-1E30-F2B9-C283-69588405C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8B14C70B-B0F8-1571-05B9-8FDBE3EC6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35231EF-0E47-DEB8-70CF-64D152FE2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09F2B51D-66BC-0C38-4FB3-CE3298965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940681-B883-D5E9-05CF-448561F6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EDDEF5-B065-DC74-127B-3120CB8D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3C1C15-7284-ED3C-FF63-E054F950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498AA6-B89C-3CF2-F4EC-06D13019D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DD65D90-DBEB-0400-FB26-26C3108CBE88}"/>
              </a:ext>
            </a:extLst>
          </p:cNvPr>
          <p:cNvSpPr/>
          <p:nvPr/>
        </p:nvSpPr>
        <p:spPr>
          <a:xfrm>
            <a:off x="2851061" y="1252679"/>
            <a:ext cx="6374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Broadening: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D6E1D59-21A7-5525-D2B4-65D88EED0472}"/>
                  </a:ext>
                </a:extLst>
              </p:cNvPr>
              <p:cNvSpPr/>
              <p:nvPr/>
            </p:nvSpPr>
            <p:spPr>
              <a:xfrm>
                <a:off x="5263663" y="1243135"/>
                <a:ext cx="75918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momentum broadening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pair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D6E1D59-21A7-5525-D2B4-65D88EED04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663" y="1243135"/>
                <a:ext cx="7591848" cy="523220"/>
              </a:xfrm>
              <a:prstGeom prst="rect">
                <a:avLst/>
              </a:prstGeom>
              <a:blipFill>
                <a:blip r:embed="rId11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88BCA87-301A-3DD7-33E5-C657FC573A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2554" y="2451687"/>
            <a:ext cx="4542217" cy="29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85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29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76BDC8-C8AE-5BFF-A0B9-E459CD3D39C6}"/>
              </a:ext>
            </a:extLst>
          </p:cNvPr>
          <p:cNvGrpSpPr/>
          <p:nvPr/>
        </p:nvGrpSpPr>
        <p:grpSpPr>
          <a:xfrm>
            <a:off x="457202" y="902930"/>
            <a:ext cx="2285999" cy="1343303"/>
            <a:chOff x="652165" y="2448847"/>
            <a:chExt cx="2854365" cy="16162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13C6F6-C336-5087-B138-5ADC3B7A642A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4023381-9D64-E231-4766-58231892687E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7" name="Picture 36" descr="Shape&#10;&#10;Description automatically generated">
                  <a:extLst>
                    <a:ext uri="{FF2B5EF4-FFF2-40B4-BE49-F238E27FC236}">
                      <a16:creationId xmlns:a16="http://schemas.microsoft.com/office/drawing/2014/main" id="{EEDA81AF-6C16-BD41-F6DB-D41820446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9234B0F-9787-9832-3025-BC1D4DC211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75260E5-1622-5E11-7457-7ABA9F17C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70248C5-E0F6-8E2E-4ED3-8F4C6496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7030DBA-1FDE-114E-ECB3-268C8A3B4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61BB94C5-1E30-F2B9-C283-69588405C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8B14C70B-B0F8-1571-05B9-8FDBE3EC6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35231EF-0E47-DEB8-70CF-64D152FE2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09F2B51D-66BC-0C38-4FB3-CE3298965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940681-B883-D5E9-05CF-448561F6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EDDEF5-B065-DC74-127B-3120CB8D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3C1C15-7284-ED3C-FF63-E054F950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498AA6-B89C-3CF2-F4EC-06D13019D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F77263C-E355-8F36-056C-348B3AFB4F52}"/>
              </a:ext>
            </a:extLst>
          </p:cNvPr>
          <p:cNvSpPr/>
          <p:nvPr/>
        </p:nvSpPr>
        <p:spPr>
          <a:xfrm>
            <a:off x="419791" y="2726435"/>
            <a:ext cx="11976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Gluons have a “lifetime”		    depending on their energy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B6A6A0-9134-E8A1-60BF-5E90B155BAB7}"/>
              </a:ext>
            </a:extLst>
          </p:cNvPr>
          <p:cNvGrpSpPr/>
          <p:nvPr/>
        </p:nvGrpSpPr>
        <p:grpSpPr>
          <a:xfrm>
            <a:off x="3067939" y="4197287"/>
            <a:ext cx="3103234" cy="1535858"/>
            <a:chOff x="4682994" y="1088670"/>
            <a:chExt cx="3103234" cy="15358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5D2F2E3-2730-D337-3AE6-4617C84286B9}"/>
                </a:ext>
              </a:extLst>
            </p:cNvPr>
            <p:cNvGrpSpPr/>
            <p:nvPr/>
          </p:nvGrpSpPr>
          <p:grpSpPr>
            <a:xfrm>
              <a:off x="4682994" y="1452104"/>
              <a:ext cx="3103234" cy="1172424"/>
              <a:chOff x="4682994" y="1452104"/>
              <a:chExt cx="3103234" cy="117242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70AA4A0-68D6-0336-36E0-16D1B0F5F77C}"/>
                  </a:ext>
                </a:extLst>
              </p:cNvPr>
              <p:cNvGrpSpPr/>
              <p:nvPr/>
            </p:nvGrpSpPr>
            <p:grpSpPr>
              <a:xfrm>
                <a:off x="4682994" y="1527444"/>
                <a:ext cx="3103234" cy="1097084"/>
                <a:chOff x="4682994" y="1527444"/>
                <a:chExt cx="3103234" cy="1097084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A63CBA7-8BE9-0087-2948-E2E8E92FED19}"/>
                    </a:ext>
                  </a:extLst>
                </p:cNvPr>
                <p:cNvSpPr/>
                <p:nvPr/>
              </p:nvSpPr>
              <p:spPr>
                <a:xfrm>
                  <a:off x="6159616" y="2224418"/>
                  <a:ext cx="1626612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57189" lvl="1"/>
                  <a:r>
                    <a:rPr lang="en-US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" pitchFamily="2" charset="0"/>
                    </a:rPr>
                    <a:t>time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4C15EA6D-507E-DF9E-1FAA-B53E6170C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32288" y="2275706"/>
                  <a:ext cx="2276287" cy="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lg" len="lg"/>
                  <a:tailEnd type="triangle" w="med" len="med"/>
                </a:ln>
                <a:effectLst>
                  <a:outerShdw blurRad="40000" dist="20000" dir="5400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DF3534F-CDDE-91B8-0DFA-8FBD1D782A71}"/>
                    </a:ext>
                  </a:extLst>
                </p:cNvPr>
                <p:cNvSpPr/>
                <p:nvPr/>
              </p:nvSpPr>
              <p:spPr>
                <a:xfrm>
                  <a:off x="5373456" y="1657969"/>
                  <a:ext cx="873334" cy="223356"/>
                </a:xfrm>
                <a:custGeom>
                  <a:avLst/>
                  <a:gdLst>
                    <a:gd name="connsiteX0" fmla="*/ 69850 w 828675"/>
                    <a:gd name="connsiteY0" fmla="*/ 190500 h 190500"/>
                    <a:gd name="connsiteX1" fmla="*/ 44450 w 828675"/>
                    <a:gd name="connsiteY1" fmla="*/ 180975 h 190500"/>
                    <a:gd name="connsiteX2" fmla="*/ 31750 w 828675"/>
                    <a:gd name="connsiteY2" fmla="*/ 161925 h 190500"/>
                    <a:gd name="connsiteX3" fmla="*/ 28575 w 828675"/>
                    <a:gd name="connsiteY3" fmla="*/ 152400 h 190500"/>
                    <a:gd name="connsiteX4" fmla="*/ 19050 w 828675"/>
                    <a:gd name="connsiteY4" fmla="*/ 142875 h 190500"/>
                    <a:gd name="connsiteX5" fmla="*/ 9525 w 828675"/>
                    <a:gd name="connsiteY5" fmla="*/ 114300 h 190500"/>
                    <a:gd name="connsiteX6" fmla="*/ 6350 w 828675"/>
                    <a:gd name="connsiteY6" fmla="*/ 104775 h 190500"/>
                    <a:gd name="connsiteX7" fmla="*/ 0 w 828675"/>
                    <a:gd name="connsiteY7" fmla="*/ 73025 h 190500"/>
                    <a:gd name="connsiteX8" fmla="*/ 3175 w 828675"/>
                    <a:gd name="connsiteY8" fmla="*/ 44450 h 190500"/>
                    <a:gd name="connsiteX9" fmla="*/ 6350 w 828675"/>
                    <a:gd name="connsiteY9" fmla="*/ 34925 h 190500"/>
                    <a:gd name="connsiteX10" fmla="*/ 25400 w 828675"/>
                    <a:gd name="connsiteY10" fmla="*/ 22225 h 190500"/>
                    <a:gd name="connsiteX11" fmla="*/ 34925 w 828675"/>
                    <a:gd name="connsiteY11" fmla="*/ 15875 h 190500"/>
                    <a:gd name="connsiteX12" fmla="*/ 79375 w 828675"/>
                    <a:gd name="connsiteY12" fmla="*/ 3175 h 190500"/>
                    <a:gd name="connsiteX13" fmla="*/ 92075 w 828675"/>
                    <a:gd name="connsiteY13" fmla="*/ 0 h 190500"/>
                    <a:gd name="connsiteX14" fmla="*/ 146050 w 828675"/>
                    <a:gd name="connsiteY14" fmla="*/ 3175 h 190500"/>
                    <a:gd name="connsiteX15" fmla="*/ 155575 w 828675"/>
                    <a:gd name="connsiteY15" fmla="*/ 6350 h 190500"/>
                    <a:gd name="connsiteX16" fmla="*/ 187325 w 828675"/>
                    <a:gd name="connsiteY16" fmla="*/ 15875 h 190500"/>
                    <a:gd name="connsiteX17" fmla="*/ 206375 w 828675"/>
                    <a:gd name="connsiteY17" fmla="*/ 25400 h 190500"/>
                    <a:gd name="connsiteX18" fmla="*/ 222250 w 828675"/>
                    <a:gd name="connsiteY18" fmla="*/ 44450 h 190500"/>
                    <a:gd name="connsiteX19" fmla="*/ 228600 w 828675"/>
                    <a:gd name="connsiteY19" fmla="*/ 63500 h 190500"/>
                    <a:gd name="connsiteX20" fmla="*/ 225425 w 828675"/>
                    <a:gd name="connsiteY20" fmla="*/ 136525 h 190500"/>
                    <a:gd name="connsiteX21" fmla="*/ 215900 w 828675"/>
                    <a:gd name="connsiteY21" fmla="*/ 155575 h 190500"/>
                    <a:gd name="connsiteX22" fmla="*/ 206375 w 828675"/>
                    <a:gd name="connsiteY22" fmla="*/ 158750 h 190500"/>
                    <a:gd name="connsiteX23" fmla="*/ 177800 w 828675"/>
                    <a:gd name="connsiteY23" fmla="*/ 174625 h 190500"/>
                    <a:gd name="connsiteX24" fmla="*/ 139700 w 828675"/>
                    <a:gd name="connsiteY24" fmla="*/ 161925 h 190500"/>
                    <a:gd name="connsiteX25" fmla="*/ 136525 w 828675"/>
                    <a:gd name="connsiteY25" fmla="*/ 152400 h 190500"/>
                    <a:gd name="connsiteX26" fmla="*/ 146050 w 828675"/>
                    <a:gd name="connsiteY26" fmla="*/ 101600 h 190500"/>
                    <a:gd name="connsiteX27" fmla="*/ 152400 w 828675"/>
                    <a:gd name="connsiteY27" fmla="*/ 82550 h 190500"/>
                    <a:gd name="connsiteX28" fmla="*/ 155575 w 828675"/>
                    <a:gd name="connsiteY28" fmla="*/ 73025 h 190500"/>
                    <a:gd name="connsiteX29" fmla="*/ 158750 w 828675"/>
                    <a:gd name="connsiteY29" fmla="*/ 63500 h 190500"/>
                    <a:gd name="connsiteX30" fmla="*/ 168275 w 828675"/>
                    <a:gd name="connsiteY30" fmla="*/ 57150 h 190500"/>
                    <a:gd name="connsiteX31" fmla="*/ 206375 w 828675"/>
                    <a:gd name="connsiteY31" fmla="*/ 25400 h 190500"/>
                    <a:gd name="connsiteX32" fmla="*/ 244475 w 828675"/>
                    <a:gd name="connsiteY32" fmla="*/ 12700 h 190500"/>
                    <a:gd name="connsiteX33" fmla="*/ 254000 w 828675"/>
                    <a:gd name="connsiteY33" fmla="*/ 9525 h 190500"/>
                    <a:gd name="connsiteX34" fmla="*/ 263525 w 828675"/>
                    <a:gd name="connsiteY34" fmla="*/ 6350 h 190500"/>
                    <a:gd name="connsiteX35" fmla="*/ 298450 w 828675"/>
                    <a:gd name="connsiteY35" fmla="*/ 3175 h 190500"/>
                    <a:gd name="connsiteX36" fmla="*/ 314325 w 828675"/>
                    <a:gd name="connsiteY36" fmla="*/ 6350 h 190500"/>
                    <a:gd name="connsiteX37" fmla="*/ 336550 w 828675"/>
                    <a:gd name="connsiteY37" fmla="*/ 9525 h 190500"/>
                    <a:gd name="connsiteX38" fmla="*/ 355600 w 828675"/>
                    <a:gd name="connsiteY38" fmla="*/ 15875 h 190500"/>
                    <a:gd name="connsiteX39" fmla="*/ 365125 w 828675"/>
                    <a:gd name="connsiteY39" fmla="*/ 25400 h 190500"/>
                    <a:gd name="connsiteX40" fmla="*/ 374650 w 828675"/>
                    <a:gd name="connsiteY40" fmla="*/ 31750 h 190500"/>
                    <a:gd name="connsiteX41" fmla="*/ 377825 w 828675"/>
                    <a:gd name="connsiteY41" fmla="*/ 41275 h 190500"/>
                    <a:gd name="connsiteX42" fmla="*/ 390525 w 828675"/>
                    <a:gd name="connsiteY42" fmla="*/ 60325 h 190500"/>
                    <a:gd name="connsiteX43" fmla="*/ 400050 w 828675"/>
                    <a:gd name="connsiteY43" fmla="*/ 79375 h 190500"/>
                    <a:gd name="connsiteX44" fmla="*/ 403225 w 828675"/>
                    <a:gd name="connsiteY44" fmla="*/ 88900 h 190500"/>
                    <a:gd name="connsiteX45" fmla="*/ 400050 w 828675"/>
                    <a:gd name="connsiteY45" fmla="*/ 120650 h 190500"/>
                    <a:gd name="connsiteX46" fmla="*/ 396875 w 828675"/>
                    <a:gd name="connsiteY46" fmla="*/ 139700 h 190500"/>
                    <a:gd name="connsiteX47" fmla="*/ 371475 w 828675"/>
                    <a:gd name="connsiteY47" fmla="*/ 171450 h 190500"/>
                    <a:gd name="connsiteX48" fmla="*/ 352425 w 828675"/>
                    <a:gd name="connsiteY48" fmla="*/ 174625 h 190500"/>
                    <a:gd name="connsiteX49" fmla="*/ 336550 w 828675"/>
                    <a:gd name="connsiteY49" fmla="*/ 161925 h 190500"/>
                    <a:gd name="connsiteX50" fmla="*/ 330200 w 828675"/>
                    <a:gd name="connsiteY50" fmla="*/ 142875 h 190500"/>
                    <a:gd name="connsiteX51" fmla="*/ 330200 w 828675"/>
                    <a:gd name="connsiteY51" fmla="*/ 88900 h 190500"/>
                    <a:gd name="connsiteX52" fmla="*/ 336550 w 828675"/>
                    <a:gd name="connsiteY52" fmla="*/ 60325 h 190500"/>
                    <a:gd name="connsiteX53" fmla="*/ 365125 w 828675"/>
                    <a:gd name="connsiteY53" fmla="*/ 38100 h 190500"/>
                    <a:gd name="connsiteX54" fmla="*/ 393700 w 828675"/>
                    <a:gd name="connsiteY54" fmla="*/ 28575 h 190500"/>
                    <a:gd name="connsiteX55" fmla="*/ 403225 w 828675"/>
                    <a:gd name="connsiteY55" fmla="*/ 25400 h 190500"/>
                    <a:gd name="connsiteX56" fmla="*/ 431800 w 828675"/>
                    <a:gd name="connsiteY56" fmla="*/ 19050 h 190500"/>
                    <a:gd name="connsiteX57" fmla="*/ 457200 w 828675"/>
                    <a:gd name="connsiteY57" fmla="*/ 12700 h 190500"/>
                    <a:gd name="connsiteX58" fmla="*/ 508000 w 828675"/>
                    <a:gd name="connsiteY58" fmla="*/ 15875 h 190500"/>
                    <a:gd name="connsiteX59" fmla="*/ 520700 w 828675"/>
                    <a:gd name="connsiteY59" fmla="*/ 19050 h 190500"/>
                    <a:gd name="connsiteX60" fmla="*/ 530225 w 828675"/>
                    <a:gd name="connsiteY60" fmla="*/ 25400 h 190500"/>
                    <a:gd name="connsiteX61" fmla="*/ 536575 w 828675"/>
                    <a:gd name="connsiteY61" fmla="*/ 34925 h 190500"/>
                    <a:gd name="connsiteX62" fmla="*/ 546100 w 828675"/>
                    <a:gd name="connsiteY62" fmla="*/ 44450 h 190500"/>
                    <a:gd name="connsiteX63" fmla="*/ 549275 w 828675"/>
                    <a:gd name="connsiteY63" fmla="*/ 53975 h 190500"/>
                    <a:gd name="connsiteX64" fmla="*/ 571500 w 828675"/>
                    <a:gd name="connsiteY64" fmla="*/ 82550 h 190500"/>
                    <a:gd name="connsiteX65" fmla="*/ 581025 w 828675"/>
                    <a:gd name="connsiteY65" fmla="*/ 111125 h 190500"/>
                    <a:gd name="connsiteX66" fmla="*/ 584200 w 828675"/>
                    <a:gd name="connsiteY66" fmla="*/ 120650 h 190500"/>
                    <a:gd name="connsiteX67" fmla="*/ 587375 w 828675"/>
                    <a:gd name="connsiteY67" fmla="*/ 130175 h 190500"/>
                    <a:gd name="connsiteX68" fmla="*/ 584200 w 828675"/>
                    <a:gd name="connsiteY68" fmla="*/ 139700 h 190500"/>
                    <a:gd name="connsiteX69" fmla="*/ 581025 w 828675"/>
                    <a:gd name="connsiteY69" fmla="*/ 161925 h 190500"/>
                    <a:gd name="connsiteX70" fmla="*/ 574675 w 828675"/>
                    <a:gd name="connsiteY70" fmla="*/ 171450 h 190500"/>
                    <a:gd name="connsiteX71" fmla="*/ 539750 w 828675"/>
                    <a:gd name="connsiteY71" fmla="*/ 168275 h 190500"/>
                    <a:gd name="connsiteX72" fmla="*/ 530225 w 828675"/>
                    <a:gd name="connsiteY72" fmla="*/ 165100 h 190500"/>
                    <a:gd name="connsiteX73" fmla="*/ 523875 w 828675"/>
                    <a:gd name="connsiteY73" fmla="*/ 146050 h 190500"/>
                    <a:gd name="connsiteX74" fmla="*/ 520700 w 828675"/>
                    <a:gd name="connsiteY74" fmla="*/ 136525 h 190500"/>
                    <a:gd name="connsiteX75" fmla="*/ 517525 w 828675"/>
                    <a:gd name="connsiteY75" fmla="*/ 127000 h 190500"/>
                    <a:gd name="connsiteX76" fmla="*/ 527050 w 828675"/>
                    <a:gd name="connsiteY76" fmla="*/ 53975 h 190500"/>
                    <a:gd name="connsiteX77" fmla="*/ 533400 w 828675"/>
                    <a:gd name="connsiteY77" fmla="*/ 44450 h 190500"/>
                    <a:gd name="connsiteX78" fmla="*/ 552450 w 828675"/>
                    <a:gd name="connsiteY78" fmla="*/ 28575 h 190500"/>
                    <a:gd name="connsiteX79" fmla="*/ 571500 w 828675"/>
                    <a:gd name="connsiteY79" fmla="*/ 22225 h 190500"/>
                    <a:gd name="connsiteX80" fmla="*/ 581025 w 828675"/>
                    <a:gd name="connsiteY80" fmla="*/ 19050 h 190500"/>
                    <a:gd name="connsiteX81" fmla="*/ 600075 w 828675"/>
                    <a:gd name="connsiteY81" fmla="*/ 9525 h 190500"/>
                    <a:gd name="connsiteX82" fmla="*/ 622300 w 828675"/>
                    <a:gd name="connsiteY82" fmla="*/ 0 h 190500"/>
                    <a:gd name="connsiteX83" fmla="*/ 673100 w 828675"/>
                    <a:gd name="connsiteY83" fmla="*/ 6350 h 190500"/>
                    <a:gd name="connsiteX84" fmla="*/ 701675 w 828675"/>
                    <a:gd name="connsiteY84" fmla="*/ 19050 h 190500"/>
                    <a:gd name="connsiteX85" fmla="*/ 717550 w 828675"/>
                    <a:gd name="connsiteY85" fmla="*/ 38100 h 190500"/>
                    <a:gd name="connsiteX86" fmla="*/ 727075 w 828675"/>
                    <a:gd name="connsiteY86" fmla="*/ 44450 h 190500"/>
                    <a:gd name="connsiteX87" fmla="*/ 730250 w 828675"/>
                    <a:gd name="connsiteY87" fmla="*/ 53975 h 190500"/>
                    <a:gd name="connsiteX88" fmla="*/ 736600 w 828675"/>
                    <a:gd name="connsiteY88" fmla="*/ 63500 h 190500"/>
                    <a:gd name="connsiteX89" fmla="*/ 742950 w 828675"/>
                    <a:gd name="connsiteY89" fmla="*/ 82550 h 190500"/>
                    <a:gd name="connsiteX90" fmla="*/ 746125 w 828675"/>
                    <a:gd name="connsiteY90" fmla="*/ 92075 h 190500"/>
                    <a:gd name="connsiteX91" fmla="*/ 749300 w 828675"/>
                    <a:gd name="connsiteY91" fmla="*/ 101600 h 190500"/>
                    <a:gd name="connsiteX92" fmla="*/ 746125 w 828675"/>
                    <a:gd name="connsiteY92" fmla="*/ 152400 h 190500"/>
                    <a:gd name="connsiteX93" fmla="*/ 739775 w 828675"/>
                    <a:gd name="connsiteY93" fmla="*/ 174625 h 190500"/>
                    <a:gd name="connsiteX94" fmla="*/ 730250 w 828675"/>
                    <a:gd name="connsiteY94" fmla="*/ 177800 h 190500"/>
                    <a:gd name="connsiteX95" fmla="*/ 711200 w 828675"/>
                    <a:gd name="connsiteY95" fmla="*/ 174625 h 190500"/>
                    <a:gd name="connsiteX96" fmla="*/ 701675 w 828675"/>
                    <a:gd name="connsiteY96" fmla="*/ 171450 h 190500"/>
                    <a:gd name="connsiteX97" fmla="*/ 688975 w 828675"/>
                    <a:gd name="connsiteY97" fmla="*/ 152400 h 190500"/>
                    <a:gd name="connsiteX98" fmla="*/ 679450 w 828675"/>
                    <a:gd name="connsiteY98" fmla="*/ 133350 h 190500"/>
                    <a:gd name="connsiteX99" fmla="*/ 676275 w 828675"/>
                    <a:gd name="connsiteY99" fmla="*/ 107950 h 190500"/>
                    <a:gd name="connsiteX100" fmla="*/ 682625 w 828675"/>
                    <a:gd name="connsiteY100" fmla="*/ 76200 h 190500"/>
                    <a:gd name="connsiteX101" fmla="*/ 688975 w 828675"/>
                    <a:gd name="connsiteY101" fmla="*/ 57150 h 190500"/>
                    <a:gd name="connsiteX102" fmla="*/ 717550 w 828675"/>
                    <a:gd name="connsiteY102" fmla="*/ 44450 h 190500"/>
                    <a:gd name="connsiteX103" fmla="*/ 727075 w 828675"/>
                    <a:gd name="connsiteY103" fmla="*/ 41275 h 190500"/>
                    <a:gd name="connsiteX104" fmla="*/ 746125 w 828675"/>
                    <a:gd name="connsiteY104" fmla="*/ 31750 h 190500"/>
                    <a:gd name="connsiteX105" fmla="*/ 755650 w 828675"/>
                    <a:gd name="connsiteY105" fmla="*/ 25400 h 190500"/>
                    <a:gd name="connsiteX106" fmla="*/ 828675 w 828675"/>
                    <a:gd name="connsiteY106" fmla="*/ 190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828675" h="190500">
                      <a:moveTo>
                        <a:pt x="69850" y="190500"/>
                      </a:moveTo>
                      <a:cubicBezTo>
                        <a:pt x="60244" y="188579"/>
                        <a:pt x="51387" y="188903"/>
                        <a:pt x="44450" y="180975"/>
                      </a:cubicBezTo>
                      <a:cubicBezTo>
                        <a:pt x="39424" y="175232"/>
                        <a:pt x="34163" y="169165"/>
                        <a:pt x="31750" y="161925"/>
                      </a:cubicBezTo>
                      <a:cubicBezTo>
                        <a:pt x="30692" y="158750"/>
                        <a:pt x="30431" y="155185"/>
                        <a:pt x="28575" y="152400"/>
                      </a:cubicBezTo>
                      <a:cubicBezTo>
                        <a:pt x="26084" y="148664"/>
                        <a:pt x="22225" y="146050"/>
                        <a:pt x="19050" y="142875"/>
                      </a:cubicBezTo>
                      <a:lnTo>
                        <a:pt x="9525" y="114300"/>
                      </a:lnTo>
                      <a:cubicBezTo>
                        <a:pt x="8467" y="111125"/>
                        <a:pt x="7162" y="108022"/>
                        <a:pt x="6350" y="104775"/>
                      </a:cubicBezTo>
                      <a:cubicBezTo>
                        <a:pt x="1614" y="85830"/>
                        <a:pt x="3892" y="96379"/>
                        <a:pt x="0" y="73025"/>
                      </a:cubicBezTo>
                      <a:cubicBezTo>
                        <a:pt x="1058" y="63500"/>
                        <a:pt x="1599" y="53903"/>
                        <a:pt x="3175" y="44450"/>
                      </a:cubicBezTo>
                      <a:cubicBezTo>
                        <a:pt x="3725" y="41149"/>
                        <a:pt x="3983" y="37292"/>
                        <a:pt x="6350" y="34925"/>
                      </a:cubicBezTo>
                      <a:cubicBezTo>
                        <a:pt x="11746" y="29529"/>
                        <a:pt x="19050" y="26458"/>
                        <a:pt x="25400" y="22225"/>
                      </a:cubicBezTo>
                      <a:cubicBezTo>
                        <a:pt x="28575" y="20108"/>
                        <a:pt x="31305" y="17082"/>
                        <a:pt x="34925" y="15875"/>
                      </a:cubicBezTo>
                      <a:cubicBezTo>
                        <a:pt x="62254" y="6765"/>
                        <a:pt x="47481" y="11148"/>
                        <a:pt x="79375" y="3175"/>
                      </a:cubicBezTo>
                      <a:lnTo>
                        <a:pt x="92075" y="0"/>
                      </a:lnTo>
                      <a:cubicBezTo>
                        <a:pt x="110067" y="1058"/>
                        <a:pt x="128117" y="1382"/>
                        <a:pt x="146050" y="3175"/>
                      </a:cubicBezTo>
                      <a:cubicBezTo>
                        <a:pt x="149380" y="3508"/>
                        <a:pt x="152357" y="5431"/>
                        <a:pt x="155575" y="6350"/>
                      </a:cubicBezTo>
                      <a:cubicBezTo>
                        <a:pt x="163340" y="8569"/>
                        <a:pt x="181666" y="12102"/>
                        <a:pt x="187325" y="15875"/>
                      </a:cubicBezTo>
                      <a:cubicBezTo>
                        <a:pt x="199635" y="24081"/>
                        <a:pt x="193230" y="21018"/>
                        <a:pt x="206375" y="25400"/>
                      </a:cubicBezTo>
                      <a:cubicBezTo>
                        <a:pt x="212357" y="31382"/>
                        <a:pt x="218714" y="36493"/>
                        <a:pt x="222250" y="44450"/>
                      </a:cubicBezTo>
                      <a:cubicBezTo>
                        <a:pt x="224968" y="50567"/>
                        <a:pt x="228600" y="63500"/>
                        <a:pt x="228600" y="63500"/>
                      </a:cubicBezTo>
                      <a:cubicBezTo>
                        <a:pt x="227542" y="87842"/>
                        <a:pt x="227294" y="112232"/>
                        <a:pt x="225425" y="136525"/>
                      </a:cubicBezTo>
                      <a:cubicBezTo>
                        <a:pt x="225048" y="141428"/>
                        <a:pt x="219541" y="152663"/>
                        <a:pt x="215900" y="155575"/>
                      </a:cubicBezTo>
                      <a:cubicBezTo>
                        <a:pt x="213287" y="157666"/>
                        <a:pt x="209301" y="157125"/>
                        <a:pt x="206375" y="158750"/>
                      </a:cubicBezTo>
                      <a:cubicBezTo>
                        <a:pt x="173623" y="176946"/>
                        <a:pt x="199353" y="167441"/>
                        <a:pt x="177800" y="174625"/>
                      </a:cubicBezTo>
                      <a:cubicBezTo>
                        <a:pt x="151238" y="171969"/>
                        <a:pt x="148726" y="179977"/>
                        <a:pt x="139700" y="161925"/>
                      </a:cubicBezTo>
                      <a:cubicBezTo>
                        <a:pt x="138203" y="158932"/>
                        <a:pt x="137583" y="155575"/>
                        <a:pt x="136525" y="152400"/>
                      </a:cubicBezTo>
                      <a:cubicBezTo>
                        <a:pt x="138947" y="137868"/>
                        <a:pt x="141327" y="117344"/>
                        <a:pt x="146050" y="101600"/>
                      </a:cubicBezTo>
                      <a:cubicBezTo>
                        <a:pt x="147973" y="95189"/>
                        <a:pt x="150283" y="88900"/>
                        <a:pt x="152400" y="82550"/>
                      </a:cubicBezTo>
                      <a:lnTo>
                        <a:pt x="155575" y="73025"/>
                      </a:lnTo>
                      <a:cubicBezTo>
                        <a:pt x="156633" y="69850"/>
                        <a:pt x="155965" y="65356"/>
                        <a:pt x="158750" y="63500"/>
                      </a:cubicBezTo>
                      <a:cubicBezTo>
                        <a:pt x="161925" y="61383"/>
                        <a:pt x="165423" y="59685"/>
                        <a:pt x="168275" y="57150"/>
                      </a:cubicBezTo>
                      <a:cubicBezTo>
                        <a:pt x="178886" y="47718"/>
                        <a:pt x="191611" y="30321"/>
                        <a:pt x="206375" y="25400"/>
                      </a:cubicBezTo>
                      <a:lnTo>
                        <a:pt x="244475" y="12700"/>
                      </a:lnTo>
                      <a:lnTo>
                        <a:pt x="254000" y="9525"/>
                      </a:lnTo>
                      <a:cubicBezTo>
                        <a:pt x="257175" y="8467"/>
                        <a:pt x="260192" y="6653"/>
                        <a:pt x="263525" y="6350"/>
                      </a:cubicBezTo>
                      <a:lnTo>
                        <a:pt x="298450" y="3175"/>
                      </a:lnTo>
                      <a:cubicBezTo>
                        <a:pt x="303742" y="4233"/>
                        <a:pt x="309002" y="5463"/>
                        <a:pt x="314325" y="6350"/>
                      </a:cubicBezTo>
                      <a:cubicBezTo>
                        <a:pt x="321707" y="7580"/>
                        <a:pt x="329258" y="7842"/>
                        <a:pt x="336550" y="9525"/>
                      </a:cubicBezTo>
                      <a:cubicBezTo>
                        <a:pt x="343072" y="11030"/>
                        <a:pt x="355600" y="15875"/>
                        <a:pt x="355600" y="15875"/>
                      </a:cubicBezTo>
                      <a:cubicBezTo>
                        <a:pt x="358775" y="19050"/>
                        <a:pt x="361676" y="22525"/>
                        <a:pt x="365125" y="25400"/>
                      </a:cubicBezTo>
                      <a:cubicBezTo>
                        <a:pt x="368056" y="27843"/>
                        <a:pt x="372266" y="28770"/>
                        <a:pt x="374650" y="31750"/>
                      </a:cubicBezTo>
                      <a:cubicBezTo>
                        <a:pt x="376741" y="34363"/>
                        <a:pt x="376200" y="38349"/>
                        <a:pt x="377825" y="41275"/>
                      </a:cubicBezTo>
                      <a:cubicBezTo>
                        <a:pt x="381531" y="47946"/>
                        <a:pt x="388112" y="53085"/>
                        <a:pt x="390525" y="60325"/>
                      </a:cubicBezTo>
                      <a:cubicBezTo>
                        <a:pt x="398505" y="84266"/>
                        <a:pt x="387740" y="54756"/>
                        <a:pt x="400050" y="79375"/>
                      </a:cubicBezTo>
                      <a:cubicBezTo>
                        <a:pt x="401547" y="82368"/>
                        <a:pt x="402167" y="85725"/>
                        <a:pt x="403225" y="88900"/>
                      </a:cubicBezTo>
                      <a:cubicBezTo>
                        <a:pt x="402167" y="99483"/>
                        <a:pt x="401369" y="110096"/>
                        <a:pt x="400050" y="120650"/>
                      </a:cubicBezTo>
                      <a:cubicBezTo>
                        <a:pt x="399252" y="127038"/>
                        <a:pt x="398436" y="133455"/>
                        <a:pt x="396875" y="139700"/>
                      </a:cubicBezTo>
                      <a:cubicBezTo>
                        <a:pt x="393214" y="154343"/>
                        <a:pt x="390277" y="168316"/>
                        <a:pt x="371475" y="171450"/>
                      </a:cubicBezTo>
                      <a:lnTo>
                        <a:pt x="352425" y="174625"/>
                      </a:lnTo>
                      <a:cubicBezTo>
                        <a:pt x="342096" y="171182"/>
                        <a:pt x="341545" y="173164"/>
                        <a:pt x="336550" y="161925"/>
                      </a:cubicBezTo>
                      <a:cubicBezTo>
                        <a:pt x="333832" y="155808"/>
                        <a:pt x="330200" y="142875"/>
                        <a:pt x="330200" y="142875"/>
                      </a:cubicBezTo>
                      <a:cubicBezTo>
                        <a:pt x="325996" y="113449"/>
                        <a:pt x="325605" y="123366"/>
                        <a:pt x="330200" y="88900"/>
                      </a:cubicBezTo>
                      <a:cubicBezTo>
                        <a:pt x="330308" y="88087"/>
                        <a:pt x="335238" y="62621"/>
                        <a:pt x="336550" y="60325"/>
                      </a:cubicBezTo>
                      <a:cubicBezTo>
                        <a:pt x="340417" y="53557"/>
                        <a:pt x="361127" y="39433"/>
                        <a:pt x="365125" y="38100"/>
                      </a:cubicBezTo>
                      <a:lnTo>
                        <a:pt x="393700" y="28575"/>
                      </a:lnTo>
                      <a:cubicBezTo>
                        <a:pt x="396875" y="27517"/>
                        <a:pt x="399978" y="26212"/>
                        <a:pt x="403225" y="25400"/>
                      </a:cubicBezTo>
                      <a:cubicBezTo>
                        <a:pt x="447235" y="14398"/>
                        <a:pt x="379400" y="31142"/>
                        <a:pt x="431800" y="19050"/>
                      </a:cubicBezTo>
                      <a:cubicBezTo>
                        <a:pt x="440304" y="17088"/>
                        <a:pt x="457200" y="12700"/>
                        <a:pt x="457200" y="12700"/>
                      </a:cubicBezTo>
                      <a:cubicBezTo>
                        <a:pt x="474133" y="13758"/>
                        <a:pt x="491118" y="14187"/>
                        <a:pt x="508000" y="15875"/>
                      </a:cubicBezTo>
                      <a:cubicBezTo>
                        <a:pt x="512342" y="16309"/>
                        <a:pt x="516689" y="17331"/>
                        <a:pt x="520700" y="19050"/>
                      </a:cubicBezTo>
                      <a:cubicBezTo>
                        <a:pt x="524207" y="20553"/>
                        <a:pt x="527050" y="23283"/>
                        <a:pt x="530225" y="25400"/>
                      </a:cubicBezTo>
                      <a:cubicBezTo>
                        <a:pt x="532342" y="28575"/>
                        <a:pt x="534132" y="31994"/>
                        <a:pt x="536575" y="34925"/>
                      </a:cubicBezTo>
                      <a:cubicBezTo>
                        <a:pt x="539450" y="38374"/>
                        <a:pt x="543609" y="40714"/>
                        <a:pt x="546100" y="44450"/>
                      </a:cubicBezTo>
                      <a:cubicBezTo>
                        <a:pt x="547956" y="47235"/>
                        <a:pt x="547419" y="51190"/>
                        <a:pt x="549275" y="53975"/>
                      </a:cubicBezTo>
                      <a:cubicBezTo>
                        <a:pt x="560233" y="70412"/>
                        <a:pt x="563046" y="57188"/>
                        <a:pt x="571500" y="82550"/>
                      </a:cubicBezTo>
                      <a:lnTo>
                        <a:pt x="581025" y="111125"/>
                      </a:lnTo>
                      <a:lnTo>
                        <a:pt x="584200" y="120650"/>
                      </a:lnTo>
                      <a:lnTo>
                        <a:pt x="587375" y="130175"/>
                      </a:lnTo>
                      <a:cubicBezTo>
                        <a:pt x="586317" y="133350"/>
                        <a:pt x="584856" y="136418"/>
                        <a:pt x="584200" y="139700"/>
                      </a:cubicBezTo>
                      <a:cubicBezTo>
                        <a:pt x="582732" y="147038"/>
                        <a:pt x="583175" y="154757"/>
                        <a:pt x="581025" y="161925"/>
                      </a:cubicBezTo>
                      <a:cubicBezTo>
                        <a:pt x="579929" y="165580"/>
                        <a:pt x="576792" y="168275"/>
                        <a:pt x="574675" y="171450"/>
                      </a:cubicBezTo>
                      <a:cubicBezTo>
                        <a:pt x="563033" y="170392"/>
                        <a:pt x="551322" y="169928"/>
                        <a:pt x="539750" y="168275"/>
                      </a:cubicBezTo>
                      <a:cubicBezTo>
                        <a:pt x="536437" y="167802"/>
                        <a:pt x="532170" y="167823"/>
                        <a:pt x="530225" y="165100"/>
                      </a:cubicBezTo>
                      <a:cubicBezTo>
                        <a:pt x="526334" y="159653"/>
                        <a:pt x="525992" y="152400"/>
                        <a:pt x="523875" y="146050"/>
                      </a:cubicBezTo>
                      <a:lnTo>
                        <a:pt x="520700" y="136525"/>
                      </a:lnTo>
                      <a:lnTo>
                        <a:pt x="517525" y="127000"/>
                      </a:lnTo>
                      <a:cubicBezTo>
                        <a:pt x="517953" y="119718"/>
                        <a:pt x="516167" y="70300"/>
                        <a:pt x="527050" y="53975"/>
                      </a:cubicBezTo>
                      <a:cubicBezTo>
                        <a:pt x="529167" y="50800"/>
                        <a:pt x="530957" y="47381"/>
                        <a:pt x="533400" y="44450"/>
                      </a:cubicBezTo>
                      <a:cubicBezTo>
                        <a:pt x="537798" y="39172"/>
                        <a:pt x="545839" y="31513"/>
                        <a:pt x="552450" y="28575"/>
                      </a:cubicBezTo>
                      <a:cubicBezTo>
                        <a:pt x="558567" y="25857"/>
                        <a:pt x="565150" y="24342"/>
                        <a:pt x="571500" y="22225"/>
                      </a:cubicBezTo>
                      <a:cubicBezTo>
                        <a:pt x="574675" y="21167"/>
                        <a:pt x="578240" y="20906"/>
                        <a:pt x="581025" y="19050"/>
                      </a:cubicBezTo>
                      <a:cubicBezTo>
                        <a:pt x="608322" y="852"/>
                        <a:pt x="573785" y="22670"/>
                        <a:pt x="600075" y="9525"/>
                      </a:cubicBezTo>
                      <a:cubicBezTo>
                        <a:pt x="622001" y="-1438"/>
                        <a:pt x="595869" y="6608"/>
                        <a:pt x="622300" y="0"/>
                      </a:cubicBezTo>
                      <a:cubicBezTo>
                        <a:pt x="647857" y="2130"/>
                        <a:pt x="653820" y="566"/>
                        <a:pt x="673100" y="6350"/>
                      </a:cubicBezTo>
                      <a:cubicBezTo>
                        <a:pt x="686079" y="10244"/>
                        <a:pt x="692105" y="11075"/>
                        <a:pt x="701675" y="19050"/>
                      </a:cubicBezTo>
                      <a:cubicBezTo>
                        <a:pt x="732883" y="45057"/>
                        <a:pt x="692575" y="13125"/>
                        <a:pt x="717550" y="38100"/>
                      </a:cubicBezTo>
                      <a:cubicBezTo>
                        <a:pt x="720248" y="40798"/>
                        <a:pt x="723900" y="42333"/>
                        <a:pt x="727075" y="44450"/>
                      </a:cubicBezTo>
                      <a:cubicBezTo>
                        <a:pt x="728133" y="47625"/>
                        <a:pt x="728753" y="50982"/>
                        <a:pt x="730250" y="53975"/>
                      </a:cubicBezTo>
                      <a:cubicBezTo>
                        <a:pt x="731957" y="57388"/>
                        <a:pt x="735050" y="60013"/>
                        <a:pt x="736600" y="63500"/>
                      </a:cubicBezTo>
                      <a:cubicBezTo>
                        <a:pt x="739318" y="69617"/>
                        <a:pt x="740833" y="76200"/>
                        <a:pt x="742950" y="82550"/>
                      </a:cubicBezTo>
                      <a:lnTo>
                        <a:pt x="746125" y="92075"/>
                      </a:lnTo>
                      <a:lnTo>
                        <a:pt x="749300" y="101600"/>
                      </a:lnTo>
                      <a:cubicBezTo>
                        <a:pt x="748242" y="118533"/>
                        <a:pt x="747813" y="135518"/>
                        <a:pt x="746125" y="152400"/>
                      </a:cubicBezTo>
                      <a:cubicBezTo>
                        <a:pt x="746116" y="152492"/>
                        <a:pt x="741279" y="173121"/>
                        <a:pt x="739775" y="174625"/>
                      </a:cubicBezTo>
                      <a:cubicBezTo>
                        <a:pt x="737408" y="176992"/>
                        <a:pt x="733425" y="176742"/>
                        <a:pt x="730250" y="177800"/>
                      </a:cubicBezTo>
                      <a:cubicBezTo>
                        <a:pt x="723900" y="176742"/>
                        <a:pt x="717484" y="176022"/>
                        <a:pt x="711200" y="174625"/>
                      </a:cubicBezTo>
                      <a:cubicBezTo>
                        <a:pt x="707933" y="173899"/>
                        <a:pt x="704042" y="173817"/>
                        <a:pt x="701675" y="171450"/>
                      </a:cubicBezTo>
                      <a:cubicBezTo>
                        <a:pt x="696279" y="166054"/>
                        <a:pt x="693208" y="158750"/>
                        <a:pt x="688975" y="152400"/>
                      </a:cubicBezTo>
                      <a:cubicBezTo>
                        <a:pt x="680769" y="140090"/>
                        <a:pt x="683832" y="146495"/>
                        <a:pt x="679450" y="133350"/>
                      </a:cubicBezTo>
                      <a:cubicBezTo>
                        <a:pt x="678392" y="124883"/>
                        <a:pt x="676275" y="116483"/>
                        <a:pt x="676275" y="107950"/>
                      </a:cubicBezTo>
                      <a:cubicBezTo>
                        <a:pt x="676275" y="102229"/>
                        <a:pt x="680527" y="83193"/>
                        <a:pt x="682625" y="76200"/>
                      </a:cubicBezTo>
                      <a:cubicBezTo>
                        <a:pt x="684548" y="69789"/>
                        <a:pt x="683406" y="60863"/>
                        <a:pt x="688975" y="57150"/>
                      </a:cubicBezTo>
                      <a:cubicBezTo>
                        <a:pt x="704069" y="47087"/>
                        <a:pt x="694880" y="52007"/>
                        <a:pt x="717550" y="44450"/>
                      </a:cubicBezTo>
                      <a:cubicBezTo>
                        <a:pt x="720725" y="43392"/>
                        <a:pt x="724290" y="43131"/>
                        <a:pt x="727075" y="41275"/>
                      </a:cubicBezTo>
                      <a:cubicBezTo>
                        <a:pt x="754372" y="23077"/>
                        <a:pt x="719835" y="44895"/>
                        <a:pt x="746125" y="31750"/>
                      </a:cubicBezTo>
                      <a:cubicBezTo>
                        <a:pt x="749538" y="30043"/>
                        <a:pt x="752003" y="26522"/>
                        <a:pt x="755650" y="25400"/>
                      </a:cubicBezTo>
                      <a:cubicBezTo>
                        <a:pt x="785057" y="16352"/>
                        <a:pt x="796792" y="19050"/>
                        <a:pt x="828675" y="190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C2F98A1-FA1B-5C75-6064-61544D25B995}"/>
                    </a:ext>
                  </a:extLst>
                </p:cNvPr>
                <p:cNvSpPr/>
                <p:nvPr/>
              </p:nvSpPr>
              <p:spPr>
                <a:xfrm>
                  <a:off x="4682994" y="1527444"/>
                  <a:ext cx="783213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52C1F8B-3F30-DA66-5D5B-B7E2DAC5693C}"/>
                  </a:ext>
                </a:extLst>
              </p:cNvPr>
              <p:cNvCxnSpPr>
                <a:cxnSpLocks/>
                <a:stCxn id="24" idx="106"/>
              </p:cNvCxnSpPr>
              <p:nvPr/>
            </p:nvCxnSpPr>
            <p:spPr>
              <a:xfrm flipV="1">
                <a:off x="6246790" y="1452104"/>
                <a:ext cx="889954" cy="2282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99FF731-7BFC-B30C-2481-300DCC2EBF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57425" y="1671271"/>
                <a:ext cx="879319" cy="2177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B7F0C7-4E3B-937A-5609-3912ED01F48D}"/>
                </a:ext>
              </a:extLst>
            </p:cNvPr>
            <p:cNvSpPr/>
            <p:nvPr/>
          </p:nvSpPr>
          <p:spPr>
            <a:xfrm>
              <a:off x="5580171" y="1088670"/>
              <a:ext cx="1405606" cy="1176144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D97EA06-877A-F893-11D4-C9C5C7BF4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6227" y="2615313"/>
            <a:ext cx="1348399" cy="73797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810E4EC-81AE-AC04-69BF-5E9726C68598}"/>
              </a:ext>
            </a:extLst>
          </p:cNvPr>
          <p:cNvSpPr/>
          <p:nvPr/>
        </p:nvSpPr>
        <p:spPr>
          <a:xfrm>
            <a:off x="4962293" y="6510238"/>
            <a:ext cx="6100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Another time-delayed probe: Apolinario,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Milhano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Salam, Salgado [1711.03105]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9CD2352-6EB9-E970-FE6D-53DF9EA15B80}"/>
                  </a:ext>
                </a:extLst>
              </p:cNvPr>
              <p:cNvSpPr/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Beyond enhancement: unique phenomenology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  <a:r>
                  <a:rPr lang="en-US" sz="2800" dirty="0" err="1">
                    <a:latin typeface="Times" pitchFamily="2" charset="0"/>
                  </a:rPr>
                  <a:t>splittings</a:t>
                </a:r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9CD2352-6EB9-E970-FE6D-53DF9EA15B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  <a:blipFill>
                <a:blip r:embed="rId9"/>
                <a:stretch>
                  <a:fillRect t="-9524" r="-6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23D10B6B-7CC1-6830-4745-2E9570395425}"/>
              </a:ext>
            </a:extLst>
          </p:cNvPr>
          <p:cNvSpPr/>
          <p:nvPr/>
        </p:nvSpPr>
        <p:spPr>
          <a:xfrm>
            <a:off x="2851060" y="1252679"/>
            <a:ext cx="7718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Formation time dependence </a:t>
            </a:r>
            <a:r>
              <a:rPr lang="en-US" sz="2800" dirty="0">
                <a:latin typeface="Times" pitchFamily="2" charset="0"/>
              </a:rPr>
              <a:t>of broadening</a:t>
            </a:r>
          </a:p>
        </p:txBody>
      </p:sp>
    </p:spTree>
    <p:extLst>
      <p:ext uri="{BB962C8B-B14F-4D97-AF65-F5344CB8AC3E}">
        <p14:creationId xmlns:p14="http://schemas.microsoft.com/office/powerpoint/2010/main" val="2865779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3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F6FB0-E0FA-2F48-8F4F-161594F4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F3BE5A-09D4-A045-B036-4F49A2649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165" y="3395143"/>
            <a:ext cx="2961564" cy="2250094"/>
          </a:xfrm>
          <a:prstGeom prst="rect">
            <a:avLst/>
          </a:prstGeom>
        </p:spPr>
      </p:pic>
      <p:pic>
        <p:nvPicPr>
          <p:cNvPr id="3" name="Picture 2" descr="A picture containing wire, line&#10;&#10;Description automatically generated">
            <a:extLst>
              <a:ext uri="{FF2B5EF4-FFF2-40B4-BE49-F238E27FC236}">
                <a16:creationId xmlns:a16="http://schemas.microsoft.com/office/drawing/2014/main" id="{E1E698C5-85AD-B843-8465-D2F20B59D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819" y="718836"/>
            <a:ext cx="2224292" cy="18154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4642F11-AFE6-704F-9BBB-D4A6C5772326}"/>
              </a:ext>
            </a:extLst>
          </p:cNvPr>
          <p:cNvSpPr/>
          <p:nvPr/>
        </p:nvSpPr>
        <p:spPr>
          <a:xfrm>
            <a:off x="392766" y="1071085"/>
            <a:ext cx="1820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latin typeface="Times" pitchFamily="2" charset="0"/>
              </a:rPr>
              <a:t>QED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062C77-09B1-C348-975F-D65451B391A8}"/>
              </a:ext>
            </a:extLst>
          </p:cNvPr>
          <p:cNvSpPr/>
          <p:nvPr/>
        </p:nvSpPr>
        <p:spPr>
          <a:xfrm>
            <a:off x="392766" y="3612838"/>
            <a:ext cx="1820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solidFill>
                  <a:srgbClr val="FF0000"/>
                </a:solidFill>
                <a:latin typeface="Times" pitchFamily="2" charset="0"/>
              </a:rPr>
              <a:t>Q</a:t>
            </a:r>
            <a:r>
              <a:rPr lang="en-US" sz="3200" dirty="0">
                <a:solidFill>
                  <a:srgbClr val="00B050"/>
                </a:solidFill>
                <a:latin typeface="Times" pitchFamily="2" charset="0"/>
              </a:rPr>
              <a:t>C</a:t>
            </a:r>
            <a:r>
              <a:rPr lang="en-US" sz="3200" dirty="0">
                <a:solidFill>
                  <a:srgbClr val="0059FF"/>
                </a:solidFill>
                <a:latin typeface="Times" pitchFamily="2" charset="0"/>
              </a:rPr>
              <a:t>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691302-78CC-794A-AB2F-C82743676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945" y="2870361"/>
            <a:ext cx="2789121" cy="310269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BEDB975-BD8D-DE43-8024-9C9093660E83}"/>
              </a:ext>
            </a:extLst>
          </p:cNvPr>
          <p:cNvSpPr/>
          <p:nvPr/>
        </p:nvSpPr>
        <p:spPr>
          <a:xfrm>
            <a:off x="1022298" y="6024509"/>
            <a:ext cx="10444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Understanding the fundamental interactions is just the beginning!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94967E3-9D94-3B43-84E8-BF6F33BD3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163" y="4033593"/>
            <a:ext cx="2373326" cy="1086583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417D1B88-DE63-4842-8D38-0B16E57FBB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871" y="398643"/>
            <a:ext cx="3060518" cy="2455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F304E5-C9F9-E546-A0C1-C7D6C61D1327}"/>
              </a:ext>
            </a:extLst>
          </p:cNvPr>
          <p:cNvSpPr/>
          <p:nvPr/>
        </p:nvSpPr>
        <p:spPr>
          <a:xfrm>
            <a:off x="8210578" y="870416"/>
            <a:ext cx="35886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Magic angle graphene</a:t>
            </a:r>
          </a:p>
          <a:p>
            <a:pPr marL="457189" lvl="1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Cao et. al.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Nature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 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556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 43–50 (2018)</a:t>
            </a:r>
          </a:p>
        </p:txBody>
      </p:sp>
    </p:spTree>
    <p:extLst>
      <p:ext uri="{BB962C8B-B14F-4D97-AF65-F5344CB8AC3E}">
        <p14:creationId xmlns:p14="http://schemas.microsoft.com/office/powerpoint/2010/main" val="2569423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30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76BDC8-C8AE-5BFF-A0B9-E459CD3D39C6}"/>
              </a:ext>
            </a:extLst>
          </p:cNvPr>
          <p:cNvGrpSpPr/>
          <p:nvPr/>
        </p:nvGrpSpPr>
        <p:grpSpPr>
          <a:xfrm>
            <a:off x="457202" y="902930"/>
            <a:ext cx="2285999" cy="1343303"/>
            <a:chOff x="652165" y="2448847"/>
            <a:chExt cx="2854365" cy="16162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13C6F6-C336-5087-B138-5ADC3B7A642A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4023381-9D64-E231-4766-58231892687E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7" name="Picture 36" descr="Shape&#10;&#10;Description automatically generated">
                  <a:extLst>
                    <a:ext uri="{FF2B5EF4-FFF2-40B4-BE49-F238E27FC236}">
                      <a16:creationId xmlns:a16="http://schemas.microsoft.com/office/drawing/2014/main" id="{EEDA81AF-6C16-BD41-F6DB-D41820446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9234B0F-9787-9832-3025-BC1D4DC211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75260E5-1622-5E11-7457-7ABA9F17C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70248C5-E0F6-8E2E-4ED3-8F4C6496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7030DBA-1FDE-114E-ECB3-268C8A3B4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61BB94C5-1E30-F2B9-C283-69588405C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8B14C70B-B0F8-1571-05B9-8FDBE3EC6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35231EF-0E47-DEB8-70CF-64D152FE2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09F2B51D-66BC-0C38-4FB3-CE3298965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940681-B883-D5E9-05CF-448561F6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EDDEF5-B065-DC74-127B-3120CB8D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3C1C15-7284-ED3C-FF63-E054F950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498AA6-B89C-3CF2-F4EC-06D13019D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F77263C-E355-8F36-056C-348B3AFB4F52}"/>
              </a:ext>
            </a:extLst>
          </p:cNvPr>
          <p:cNvSpPr/>
          <p:nvPr/>
        </p:nvSpPr>
        <p:spPr>
          <a:xfrm>
            <a:off x="419791" y="2726435"/>
            <a:ext cx="11976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latin typeface="Times" pitchFamily="2" charset="0"/>
              </a:rPr>
              <a:t>Gluons have a “lifetime”		    depending on their energy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B6A6A0-9134-E8A1-60BF-5E90B155BAB7}"/>
              </a:ext>
            </a:extLst>
          </p:cNvPr>
          <p:cNvGrpSpPr/>
          <p:nvPr/>
        </p:nvGrpSpPr>
        <p:grpSpPr>
          <a:xfrm>
            <a:off x="3067939" y="4197287"/>
            <a:ext cx="3103234" cy="1535858"/>
            <a:chOff x="4682994" y="1088670"/>
            <a:chExt cx="3103234" cy="15358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5D2F2E3-2730-D337-3AE6-4617C84286B9}"/>
                </a:ext>
              </a:extLst>
            </p:cNvPr>
            <p:cNvGrpSpPr/>
            <p:nvPr/>
          </p:nvGrpSpPr>
          <p:grpSpPr>
            <a:xfrm>
              <a:off x="4682994" y="1452104"/>
              <a:ext cx="3103234" cy="1172424"/>
              <a:chOff x="4682994" y="1452104"/>
              <a:chExt cx="3103234" cy="117242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70AA4A0-68D6-0336-36E0-16D1B0F5F77C}"/>
                  </a:ext>
                </a:extLst>
              </p:cNvPr>
              <p:cNvGrpSpPr/>
              <p:nvPr/>
            </p:nvGrpSpPr>
            <p:grpSpPr>
              <a:xfrm>
                <a:off x="4682994" y="1527444"/>
                <a:ext cx="3103234" cy="1097084"/>
                <a:chOff x="4682994" y="1527444"/>
                <a:chExt cx="3103234" cy="1097084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A63CBA7-8BE9-0087-2948-E2E8E92FED19}"/>
                    </a:ext>
                  </a:extLst>
                </p:cNvPr>
                <p:cNvSpPr/>
                <p:nvPr/>
              </p:nvSpPr>
              <p:spPr>
                <a:xfrm>
                  <a:off x="6159616" y="2224418"/>
                  <a:ext cx="1626612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57189" lvl="1"/>
                  <a:r>
                    <a:rPr lang="en-US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" pitchFamily="2" charset="0"/>
                    </a:rPr>
                    <a:t>time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4C15EA6D-507E-DF9E-1FAA-B53E6170C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32288" y="2275706"/>
                  <a:ext cx="2276287" cy="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lg" len="lg"/>
                  <a:tailEnd type="triangle" w="med" len="med"/>
                </a:ln>
                <a:effectLst>
                  <a:outerShdw blurRad="40000" dist="20000" dir="5400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DF3534F-CDDE-91B8-0DFA-8FBD1D782A71}"/>
                    </a:ext>
                  </a:extLst>
                </p:cNvPr>
                <p:cNvSpPr/>
                <p:nvPr/>
              </p:nvSpPr>
              <p:spPr>
                <a:xfrm>
                  <a:off x="5373456" y="1657969"/>
                  <a:ext cx="873334" cy="223356"/>
                </a:xfrm>
                <a:custGeom>
                  <a:avLst/>
                  <a:gdLst>
                    <a:gd name="connsiteX0" fmla="*/ 69850 w 828675"/>
                    <a:gd name="connsiteY0" fmla="*/ 190500 h 190500"/>
                    <a:gd name="connsiteX1" fmla="*/ 44450 w 828675"/>
                    <a:gd name="connsiteY1" fmla="*/ 180975 h 190500"/>
                    <a:gd name="connsiteX2" fmla="*/ 31750 w 828675"/>
                    <a:gd name="connsiteY2" fmla="*/ 161925 h 190500"/>
                    <a:gd name="connsiteX3" fmla="*/ 28575 w 828675"/>
                    <a:gd name="connsiteY3" fmla="*/ 152400 h 190500"/>
                    <a:gd name="connsiteX4" fmla="*/ 19050 w 828675"/>
                    <a:gd name="connsiteY4" fmla="*/ 142875 h 190500"/>
                    <a:gd name="connsiteX5" fmla="*/ 9525 w 828675"/>
                    <a:gd name="connsiteY5" fmla="*/ 114300 h 190500"/>
                    <a:gd name="connsiteX6" fmla="*/ 6350 w 828675"/>
                    <a:gd name="connsiteY6" fmla="*/ 104775 h 190500"/>
                    <a:gd name="connsiteX7" fmla="*/ 0 w 828675"/>
                    <a:gd name="connsiteY7" fmla="*/ 73025 h 190500"/>
                    <a:gd name="connsiteX8" fmla="*/ 3175 w 828675"/>
                    <a:gd name="connsiteY8" fmla="*/ 44450 h 190500"/>
                    <a:gd name="connsiteX9" fmla="*/ 6350 w 828675"/>
                    <a:gd name="connsiteY9" fmla="*/ 34925 h 190500"/>
                    <a:gd name="connsiteX10" fmla="*/ 25400 w 828675"/>
                    <a:gd name="connsiteY10" fmla="*/ 22225 h 190500"/>
                    <a:gd name="connsiteX11" fmla="*/ 34925 w 828675"/>
                    <a:gd name="connsiteY11" fmla="*/ 15875 h 190500"/>
                    <a:gd name="connsiteX12" fmla="*/ 79375 w 828675"/>
                    <a:gd name="connsiteY12" fmla="*/ 3175 h 190500"/>
                    <a:gd name="connsiteX13" fmla="*/ 92075 w 828675"/>
                    <a:gd name="connsiteY13" fmla="*/ 0 h 190500"/>
                    <a:gd name="connsiteX14" fmla="*/ 146050 w 828675"/>
                    <a:gd name="connsiteY14" fmla="*/ 3175 h 190500"/>
                    <a:gd name="connsiteX15" fmla="*/ 155575 w 828675"/>
                    <a:gd name="connsiteY15" fmla="*/ 6350 h 190500"/>
                    <a:gd name="connsiteX16" fmla="*/ 187325 w 828675"/>
                    <a:gd name="connsiteY16" fmla="*/ 15875 h 190500"/>
                    <a:gd name="connsiteX17" fmla="*/ 206375 w 828675"/>
                    <a:gd name="connsiteY17" fmla="*/ 25400 h 190500"/>
                    <a:gd name="connsiteX18" fmla="*/ 222250 w 828675"/>
                    <a:gd name="connsiteY18" fmla="*/ 44450 h 190500"/>
                    <a:gd name="connsiteX19" fmla="*/ 228600 w 828675"/>
                    <a:gd name="connsiteY19" fmla="*/ 63500 h 190500"/>
                    <a:gd name="connsiteX20" fmla="*/ 225425 w 828675"/>
                    <a:gd name="connsiteY20" fmla="*/ 136525 h 190500"/>
                    <a:gd name="connsiteX21" fmla="*/ 215900 w 828675"/>
                    <a:gd name="connsiteY21" fmla="*/ 155575 h 190500"/>
                    <a:gd name="connsiteX22" fmla="*/ 206375 w 828675"/>
                    <a:gd name="connsiteY22" fmla="*/ 158750 h 190500"/>
                    <a:gd name="connsiteX23" fmla="*/ 177800 w 828675"/>
                    <a:gd name="connsiteY23" fmla="*/ 174625 h 190500"/>
                    <a:gd name="connsiteX24" fmla="*/ 139700 w 828675"/>
                    <a:gd name="connsiteY24" fmla="*/ 161925 h 190500"/>
                    <a:gd name="connsiteX25" fmla="*/ 136525 w 828675"/>
                    <a:gd name="connsiteY25" fmla="*/ 152400 h 190500"/>
                    <a:gd name="connsiteX26" fmla="*/ 146050 w 828675"/>
                    <a:gd name="connsiteY26" fmla="*/ 101600 h 190500"/>
                    <a:gd name="connsiteX27" fmla="*/ 152400 w 828675"/>
                    <a:gd name="connsiteY27" fmla="*/ 82550 h 190500"/>
                    <a:gd name="connsiteX28" fmla="*/ 155575 w 828675"/>
                    <a:gd name="connsiteY28" fmla="*/ 73025 h 190500"/>
                    <a:gd name="connsiteX29" fmla="*/ 158750 w 828675"/>
                    <a:gd name="connsiteY29" fmla="*/ 63500 h 190500"/>
                    <a:gd name="connsiteX30" fmla="*/ 168275 w 828675"/>
                    <a:gd name="connsiteY30" fmla="*/ 57150 h 190500"/>
                    <a:gd name="connsiteX31" fmla="*/ 206375 w 828675"/>
                    <a:gd name="connsiteY31" fmla="*/ 25400 h 190500"/>
                    <a:gd name="connsiteX32" fmla="*/ 244475 w 828675"/>
                    <a:gd name="connsiteY32" fmla="*/ 12700 h 190500"/>
                    <a:gd name="connsiteX33" fmla="*/ 254000 w 828675"/>
                    <a:gd name="connsiteY33" fmla="*/ 9525 h 190500"/>
                    <a:gd name="connsiteX34" fmla="*/ 263525 w 828675"/>
                    <a:gd name="connsiteY34" fmla="*/ 6350 h 190500"/>
                    <a:gd name="connsiteX35" fmla="*/ 298450 w 828675"/>
                    <a:gd name="connsiteY35" fmla="*/ 3175 h 190500"/>
                    <a:gd name="connsiteX36" fmla="*/ 314325 w 828675"/>
                    <a:gd name="connsiteY36" fmla="*/ 6350 h 190500"/>
                    <a:gd name="connsiteX37" fmla="*/ 336550 w 828675"/>
                    <a:gd name="connsiteY37" fmla="*/ 9525 h 190500"/>
                    <a:gd name="connsiteX38" fmla="*/ 355600 w 828675"/>
                    <a:gd name="connsiteY38" fmla="*/ 15875 h 190500"/>
                    <a:gd name="connsiteX39" fmla="*/ 365125 w 828675"/>
                    <a:gd name="connsiteY39" fmla="*/ 25400 h 190500"/>
                    <a:gd name="connsiteX40" fmla="*/ 374650 w 828675"/>
                    <a:gd name="connsiteY40" fmla="*/ 31750 h 190500"/>
                    <a:gd name="connsiteX41" fmla="*/ 377825 w 828675"/>
                    <a:gd name="connsiteY41" fmla="*/ 41275 h 190500"/>
                    <a:gd name="connsiteX42" fmla="*/ 390525 w 828675"/>
                    <a:gd name="connsiteY42" fmla="*/ 60325 h 190500"/>
                    <a:gd name="connsiteX43" fmla="*/ 400050 w 828675"/>
                    <a:gd name="connsiteY43" fmla="*/ 79375 h 190500"/>
                    <a:gd name="connsiteX44" fmla="*/ 403225 w 828675"/>
                    <a:gd name="connsiteY44" fmla="*/ 88900 h 190500"/>
                    <a:gd name="connsiteX45" fmla="*/ 400050 w 828675"/>
                    <a:gd name="connsiteY45" fmla="*/ 120650 h 190500"/>
                    <a:gd name="connsiteX46" fmla="*/ 396875 w 828675"/>
                    <a:gd name="connsiteY46" fmla="*/ 139700 h 190500"/>
                    <a:gd name="connsiteX47" fmla="*/ 371475 w 828675"/>
                    <a:gd name="connsiteY47" fmla="*/ 171450 h 190500"/>
                    <a:gd name="connsiteX48" fmla="*/ 352425 w 828675"/>
                    <a:gd name="connsiteY48" fmla="*/ 174625 h 190500"/>
                    <a:gd name="connsiteX49" fmla="*/ 336550 w 828675"/>
                    <a:gd name="connsiteY49" fmla="*/ 161925 h 190500"/>
                    <a:gd name="connsiteX50" fmla="*/ 330200 w 828675"/>
                    <a:gd name="connsiteY50" fmla="*/ 142875 h 190500"/>
                    <a:gd name="connsiteX51" fmla="*/ 330200 w 828675"/>
                    <a:gd name="connsiteY51" fmla="*/ 88900 h 190500"/>
                    <a:gd name="connsiteX52" fmla="*/ 336550 w 828675"/>
                    <a:gd name="connsiteY52" fmla="*/ 60325 h 190500"/>
                    <a:gd name="connsiteX53" fmla="*/ 365125 w 828675"/>
                    <a:gd name="connsiteY53" fmla="*/ 38100 h 190500"/>
                    <a:gd name="connsiteX54" fmla="*/ 393700 w 828675"/>
                    <a:gd name="connsiteY54" fmla="*/ 28575 h 190500"/>
                    <a:gd name="connsiteX55" fmla="*/ 403225 w 828675"/>
                    <a:gd name="connsiteY55" fmla="*/ 25400 h 190500"/>
                    <a:gd name="connsiteX56" fmla="*/ 431800 w 828675"/>
                    <a:gd name="connsiteY56" fmla="*/ 19050 h 190500"/>
                    <a:gd name="connsiteX57" fmla="*/ 457200 w 828675"/>
                    <a:gd name="connsiteY57" fmla="*/ 12700 h 190500"/>
                    <a:gd name="connsiteX58" fmla="*/ 508000 w 828675"/>
                    <a:gd name="connsiteY58" fmla="*/ 15875 h 190500"/>
                    <a:gd name="connsiteX59" fmla="*/ 520700 w 828675"/>
                    <a:gd name="connsiteY59" fmla="*/ 19050 h 190500"/>
                    <a:gd name="connsiteX60" fmla="*/ 530225 w 828675"/>
                    <a:gd name="connsiteY60" fmla="*/ 25400 h 190500"/>
                    <a:gd name="connsiteX61" fmla="*/ 536575 w 828675"/>
                    <a:gd name="connsiteY61" fmla="*/ 34925 h 190500"/>
                    <a:gd name="connsiteX62" fmla="*/ 546100 w 828675"/>
                    <a:gd name="connsiteY62" fmla="*/ 44450 h 190500"/>
                    <a:gd name="connsiteX63" fmla="*/ 549275 w 828675"/>
                    <a:gd name="connsiteY63" fmla="*/ 53975 h 190500"/>
                    <a:gd name="connsiteX64" fmla="*/ 571500 w 828675"/>
                    <a:gd name="connsiteY64" fmla="*/ 82550 h 190500"/>
                    <a:gd name="connsiteX65" fmla="*/ 581025 w 828675"/>
                    <a:gd name="connsiteY65" fmla="*/ 111125 h 190500"/>
                    <a:gd name="connsiteX66" fmla="*/ 584200 w 828675"/>
                    <a:gd name="connsiteY66" fmla="*/ 120650 h 190500"/>
                    <a:gd name="connsiteX67" fmla="*/ 587375 w 828675"/>
                    <a:gd name="connsiteY67" fmla="*/ 130175 h 190500"/>
                    <a:gd name="connsiteX68" fmla="*/ 584200 w 828675"/>
                    <a:gd name="connsiteY68" fmla="*/ 139700 h 190500"/>
                    <a:gd name="connsiteX69" fmla="*/ 581025 w 828675"/>
                    <a:gd name="connsiteY69" fmla="*/ 161925 h 190500"/>
                    <a:gd name="connsiteX70" fmla="*/ 574675 w 828675"/>
                    <a:gd name="connsiteY70" fmla="*/ 171450 h 190500"/>
                    <a:gd name="connsiteX71" fmla="*/ 539750 w 828675"/>
                    <a:gd name="connsiteY71" fmla="*/ 168275 h 190500"/>
                    <a:gd name="connsiteX72" fmla="*/ 530225 w 828675"/>
                    <a:gd name="connsiteY72" fmla="*/ 165100 h 190500"/>
                    <a:gd name="connsiteX73" fmla="*/ 523875 w 828675"/>
                    <a:gd name="connsiteY73" fmla="*/ 146050 h 190500"/>
                    <a:gd name="connsiteX74" fmla="*/ 520700 w 828675"/>
                    <a:gd name="connsiteY74" fmla="*/ 136525 h 190500"/>
                    <a:gd name="connsiteX75" fmla="*/ 517525 w 828675"/>
                    <a:gd name="connsiteY75" fmla="*/ 127000 h 190500"/>
                    <a:gd name="connsiteX76" fmla="*/ 527050 w 828675"/>
                    <a:gd name="connsiteY76" fmla="*/ 53975 h 190500"/>
                    <a:gd name="connsiteX77" fmla="*/ 533400 w 828675"/>
                    <a:gd name="connsiteY77" fmla="*/ 44450 h 190500"/>
                    <a:gd name="connsiteX78" fmla="*/ 552450 w 828675"/>
                    <a:gd name="connsiteY78" fmla="*/ 28575 h 190500"/>
                    <a:gd name="connsiteX79" fmla="*/ 571500 w 828675"/>
                    <a:gd name="connsiteY79" fmla="*/ 22225 h 190500"/>
                    <a:gd name="connsiteX80" fmla="*/ 581025 w 828675"/>
                    <a:gd name="connsiteY80" fmla="*/ 19050 h 190500"/>
                    <a:gd name="connsiteX81" fmla="*/ 600075 w 828675"/>
                    <a:gd name="connsiteY81" fmla="*/ 9525 h 190500"/>
                    <a:gd name="connsiteX82" fmla="*/ 622300 w 828675"/>
                    <a:gd name="connsiteY82" fmla="*/ 0 h 190500"/>
                    <a:gd name="connsiteX83" fmla="*/ 673100 w 828675"/>
                    <a:gd name="connsiteY83" fmla="*/ 6350 h 190500"/>
                    <a:gd name="connsiteX84" fmla="*/ 701675 w 828675"/>
                    <a:gd name="connsiteY84" fmla="*/ 19050 h 190500"/>
                    <a:gd name="connsiteX85" fmla="*/ 717550 w 828675"/>
                    <a:gd name="connsiteY85" fmla="*/ 38100 h 190500"/>
                    <a:gd name="connsiteX86" fmla="*/ 727075 w 828675"/>
                    <a:gd name="connsiteY86" fmla="*/ 44450 h 190500"/>
                    <a:gd name="connsiteX87" fmla="*/ 730250 w 828675"/>
                    <a:gd name="connsiteY87" fmla="*/ 53975 h 190500"/>
                    <a:gd name="connsiteX88" fmla="*/ 736600 w 828675"/>
                    <a:gd name="connsiteY88" fmla="*/ 63500 h 190500"/>
                    <a:gd name="connsiteX89" fmla="*/ 742950 w 828675"/>
                    <a:gd name="connsiteY89" fmla="*/ 82550 h 190500"/>
                    <a:gd name="connsiteX90" fmla="*/ 746125 w 828675"/>
                    <a:gd name="connsiteY90" fmla="*/ 92075 h 190500"/>
                    <a:gd name="connsiteX91" fmla="*/ 749300 w 828675"/>
                    <a:gd name="connsiteY91" fmla="*/ 101600 h 190500"/>
                    <a:gd name="connsiteX92" fmla="*/ 746125 w 828675"/>
                    <a:gd name="connsiteY92" fmla="*/ 152400 h 190500"/>
                    <a:gd name="connsiteX93" fmla="*/ 739775 w 828675"/>
                    <a:gd name="connsiteY93" fmla="*/ 174625 h 190500"/>
                    <a:gd name="connsiteX94" fmla="*/ 730250 w 828675"/>
                    <a:gd name="connsiteY94" fmla="*/ 177800 h 190500"/>
                    <a:gd name="connsiteX95" fmla="*/ 711200 w 828675"/>
                    <a:gd name="connsiteY95" fmla="*/ 174625 h 190500"/>
                    <a:gd name="connsiteX96" fmla="*/ 701675 w 828675"/>
                    <a:gd name="connsiteY96" fmla="*/ 171450 h 190500"/>
                    <a:gd name="connsiteX97" fmla="*/ 688975 w 828675"/>
                    <a:gd name="connsiteY97" fmla="*/ 152400 h 190500"/>
                    <a:gd name="connsiteX98" fmla="*/ 679450 w 828675"/>
                    <a:gd name="connsiteY98" fmla="*/ 133350 h 190500"/>
                    <a:gd name="connsiteX99" fmla="*/ 676275 w 828675"/>
                    <a:gd name="connsiteY99" fmla="*/ 107950 h 190500"/>
                    <a:gd name="connsiteX100" fmla="*/ 682625 w 828675"/>
                    <a:gd name="connsiteY100" fmla="*/ 76200 h 190500"/>
                    <a:gd name="connsiteX101" fmla="*/ 688975 w 828675"/>
                    <a:gd name="connsiteY101" fmla="*/ 57150 h 190500"/>
                    <a:gd name="connsiteX102" fmla="*/ 717550 w 828675"/>
                    <a:gd name="connsiteY102" fmla="*/ 44450 h 190500"/>
                    <a:gd name="connsiteX103" fmla="*/ 727075 w 828675"/>
                    <a:gd name="connsiteY103" fmla="*/ 41275 h 190500"/>
                    <a:gd name="connsiteX104" fmla="*/ 746125 w 828675"/>
                    <a:gd name="connsiteY104" fmla="*/ 31750 h 190500"/>
                    <a:gd name="connsiteX105" fmla="*/ 755650 w 828675"/>
                    <a:gd name="connsiteY105" fmla="*/ 25400 h 190500"/>
                    <a:gd name="connsiteX106" fmla="*/ 828675 w 828675"/>
                    <a:gd name="connsiteY106" fmla="*/ 190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828675" h="190500">
                      <a:moveTo>
                        <a:pt x="69850" y="190500"/>
                      </a:moveTo>
                      <a:cubicBezTo>
                        <a:pt x="60244" y="188579"/>
                        <a:pt x="51387" y="188903"/>
                        <a:pt x="44450" y="180975"/>
                      </a:cubicBezTo>
                      <a:cubicBezTo>
                        <a:pt x="39424" y="175232"/>
                        <a:pt x="34163" y="169165"/>
                        <a:pt x="31750" y="161925"/>
                      </a:cubicBezTo>
                      <a:cubicBezTo>
                        <a:pt x="30692" y="158750"/>
                        <a:pt x="30431" y="155185"/>
                        <a:pt x="28575" y="152400"/>
                      </a:cubicBezTo>
                      <a:cubicBezTo>
                        <a:pt x="26084" y="148664"/>
                        <a:pt x="22225" y="146050"/>
                        <a:pt x="19050" y="142875"/>
                      </a:cubicBezTo>
                      <a:lnTo>
                        <a:pt x="9525" y="114300"/>
                      </a:lnTo>
                      <a:cubicBezTo>
                        <a:pt x="8467" y="111125"/>
                        <a:pt x="7162" y="108022"/>
                        <a:pt x="6350" y="104775"/>
                      </a:cubicBezTo>
                      <a:cubicBezTo>
                        <a:pt x="1614" y="85830"/>
                        <a:pt x="3892" y="96379"/>
                        <a:pt x="0" y="73025"/>
                      </a:cubicBezTo>
                      <a:cubicBezTo>
                        <a:pt x="1058" y="63500"/>
                        <a:pt x="1599" y="53903"/>
                        <a:pt x="3175" y="44450"/>
                      </a:cubicBezTo>
                      <a:cubicBezTo>
                        <a:pt x="3725" y="41149"/>
                        <a:pt x="3983" y="37292"/>
                        <a:pt x="6350" y="34925"/>
                      </a:cubicBezTo>
                      <a:cubicBezTo>
                        <a:pt x="11746" y="29529"/>
                        <a:pt x="19050" y="26458"/>
                        <a:pt x="25400" y="22225"/>
                      </a:cubicBezTo>
                      <a:cubicBezTo>
                        <a:pt x="28575" y="20108"/>
                        <a:pt x="31305" y="17082"/>
                        <a:pt x="34925" y="15875"/>
                      </a:cubicBezTo>
                      <a:cubicBezTo>
                        <a:pt x="62254" y="6765"/>
                        <a:pt x="47481" y="11148"/>
                        <a:pt x="79375" y="3175"/>
                      </a:cubicBezTo>
                      <a:lnTo>
                        <a:pt x="92075" y="0"/>
                      </a:lnTo>
                      <a:cubicBezTo>
                        <a:pt x="110067" y="1058"/>
                        <a:pt x="128117" y="1382"/>
                        <a:pt x="146050" y="3175"/>
                      </a:cubicBezTo>
                      <a:cubicBezTo>
                        <a:pt x="149380" y="3508"/>
                        <a:pt x="152357" y="5431"/>
                        <a:pt x="155575" y="6350"/>
                      </a:cubicBezTo>
                      <a:cubicBezTo>
                        <a:pt x="163340" y="8569"/>
                        <a:pt x="181666" y="12102"/>
                        <a:pt x="187325" y="15875"/>
                      </a:cubicBezTo>
                      <a:cubicBezTo>
                        <a:pt x="199635" y="24081"/>
                        <a:pt x="193230" y="21018"/>
                        <a:pt x="206375" y="25400"/>
                      </a:cubicBezTo>
                      <a:cubicBezTo>
                        <a:pt x="212357" y="31382"/>
                        <a:pt x="218714" y="36493"/>
                        <a:pt x="222250" y="44450"/>
                      </a:cubicBezTo>
                      <a:cubicBezTo>
                        <a:pt x="224968" y="50567"/>
                        <a:pt x="228600" y="63500"/>
                        <a:pt x="228600" y="63500"/>
                      </a:cubicBezTo>
                      <a:cubicBezTo>
                        <a:pt x="227542" y="87842"/>
                        <a:pt x="227294" y="112232"/>
                        <a:pt x="225425" y="136525"/>
                      </a:cubicBezTo>
                      <a:cubicBezTo>
                        <a:pt x="225048" y="141428"/>
                        <a:pt x="219541" y="152663"/>
                        <a:pt x="215900" y="155575"/>
                      </a:cubicBezTo>
                      <a:cubicBezTo>
                        <a:pt x="213287" y="157666"/>
                        <a:pt x="209301" y="157125"/>
                        <a:pt x="206375" y="158750"/>
                      </a:cubicBezTo>
                      <a:cubicBezTo>
                        <a:pt x="173623" y="176946"/>
                        <a:pt x="199353" y="167441"/>
                        <a:pt x="177800" y="174625"/>
                      </a:cubicBezTo>
                      <a:cubicBezTo>
                        <a:pt x="151238" y="171969"/>
                        <a:pt x="148726" y="179977"/>
                        <a:pt x="139700" y="161925"/>
                      </a:cubicBezTo>
                      <a:cubicBezTo>
                        <a:pt x="138203" y="158932"/>
                        <a:pt x="137583" y="155575"/>
                        <a:pt x="136525" y="152400"/>
                      </a:cubicBezTo>
                      <a:cubicBezTo>
                        <a:pt x="138947" y="137868"/>
                        <a:pt x="141327" y="117344"/>
                        <a:pt x="146050" y="101600"/>
                      </a:cubicBezTo>
                      <a:cubicBezTo>
                        <a:pt x="147973" y="95189"/>
                        <a:pt x="150283" y="88900"/>
                        <a:pt x="152400" y="82550"/>
                      </a:cubicBezTo>
                      <a:lnTo>
                        <a:pt x="155575" y="73025"/>
                      </a:lnTo>
                      <a:cubicBezTo>
                        <a:pt x="156633" y="69850"/>
                        <a:pt x="155965" y="65356"/>
                        <a:pt x="158750" y="63500"/>
                      </a:cubicBezTo>
                      <a:cubicBezTo>
                        <a:pt x="161925" y="61383"/>
                        <a:pt x="165423" y="59685"/>
                        <a:pt x="168275" y="57150"/>
                      </a:cubicBezTo>
                      <a:cubicBezTo>
                        <a:pt x="178886" y="47718"/>
                        <a:pt x="191611" y="30321"/>
                        <a:pt x="206375" y="25400"/>
                      </a:cubicBezTo>
                      <a:lnTo>
                        <a:pt x="244475" y="12700"/>
                      </a:lnTo>
                      <a:lnTo>
                        <a:pt x="254000" y="9525"/>
                      </a:lnTo>
                      <a:cubicBezTo>
                        <a:pt x="257175" y="8467"/>
                        <a:pt x="260192" y="6653"/>
                        <a:pt x="263525" y="6350"/>
                      </a:cubicBezTo>
                      <a:lnTo>
                        <a:pt x="298450" y="3175"/>
                      </a:lnTo>
                      <a:cubicBezTo>
                        <a:pt x="303742" y="4233"/>
                        <a:pt x="309002" y="5463"/>
                        <a:pt x="314325" y="6350"/>
                      </a:cubicBezTo>
                      <a:cubicBezTo>
                        <a:pt x="321707" y="7580"/>
                        <a:pt x="329258" y="7842"/>
                        <a:pt x="336550" y="9525"/>
                      </a:cubicBezTo>
                      <a:cubicBezTo>
                        <a:pt x="343072" y="11030"/>
                        <a:pt x="355600" y="15875"/>
                        <a:pt x="355600" y="15875"/>
                      </a:cubicBezTo>
                      <a:cubicBezTo>
                        <a:pt x="358775" y="19050"/>
                        <a:pt x="361676" y="22525"/>
                        <a:pt x="365125" y="25400"/>
                      </a:cubicBezTo>
                      <a:cubicBezTo>
                        <a:pt x="368056" y="27843"/>
                        <a:pt x="372266" y="28770"/>
                        <a:pt x="374650" y="31750"/>
                      </a:cubicBezTo>
                      <a:cubicBezTo>
                        <a:pt x="376741" y="34363"/>
                        <a:pt x="376200" y="38349"/>
                        <a:pt x="377825" y="41275"/>
                      </a:cubicBezTo>
                      <a:cubicBezTo>
                        <a:pt x="381531" y="47946"/>
                        <a:pt x="388112" y="53085"/>
                        <a:pt x="390525" y="60325"/>
                      </a:cubicBezTo>
                      <a:cubicBezTo>
                        <a:pt x="398505" y="84266"/>
                        <a:pt x="387740" y="54756"/>
                        <a:pt x="400050" y="79375"/>
                      </a:cubicBezTo>
                      <a:cubicBezTo>
                        <a:pt x="401547" y="82368"/>
                        <a:pt x="402167" y="85725"/>
                        <a:pt x="403225" y="88900"/>
                      </a:cubicBezTo>
                      <a:cubicBezTo>
                        <a:pt x="402167" y="99483"/>
                        <a:pt x="401369" y="110096"/>
                        <a:pt x="400050" y="120650"/>
                      </a:cubicBezTo>
                      <a:cubicBezTo>
                        <a:pt x="399252" y="127038"/>
                        <a:pt x="398436" y="133455"/>
                        <a:pt x="396875" y="139700"/>
                      </a:cubicBezTo>
                      <a:cubicBezTo>
                        <a:pt x="393214" y="154343"/>
                        <a:pt x="390277" y="168316"/>
                        <a:pt x="371475" y="171450"/>
                      </a:cubicBezTo>
                      <a:lnTo>
                        <a:pt x="352425" y="174625"/>
                      </a:lnTo>
                      <a:cubicBezTo>
                        <a:pt x="342096" y="171182"/>
                        <a:pt x="341545" y="173164"/>
                        <a:pt x="336550" y="161925"/>
                      </a:cubicBezTo>
                      <a:cubicBezTo>
                        <a:pt x="333832" y="155808"/>
                        <a:pt x="330200" y="142875"/>
                        <a:pt x="330200" y="142875"/>
                      </a:cubicBezTo>
                      <a:cubicBezTo>
                        <a:pt x="325996" y="113449"/>
                        <a:pt x="325605" y="123366"/>
                        <a:pt x="330200" y="88900"/>
                      </a:cubicBezTo>
                      <a:cubicBezTo>
                        <a:pt x="330308" y="88087"/>
                        <a:pt x="335238" y="62621"/>
                        <a:pt x="336550" y="60325"/>
                      </a:cubicBezTo>
                      <a:cubicBezTo>
                        <a:pt x="340417" y="53557"/>
                        <a:pt x="361127" y="39433"/>
                        <a:pt x="365125" y="38100"/>
                      </a:cubicBezTo>
                      <a:lnTo>
                        <a:pt x="393700" y="28575"/>
                      </a:lnTo>
                      <a:cubicBezTo>
                        <a:pt x="396875" y="27517"/>
                        <a:pt x="399978" y="26212"/>
                        <a:pt x="403225" y="25400"/>
                      </a:cubicBezTo>
                      <a:cubicBezTo>
                        <a:pt x="447235" y="14398"/>
                        <a:pt x="379400" y="31142"/>
                        <a:pt x="431800" y="19050"/>
                      </a:cubicBezTo>
                      <a:cubicBezTo>
                        <a:pt x="440304" y="17088"/>
                        <a:pt x="457200" y="12700"/>
                        <a:pt x="457200" y="12700"/>
                      </a:cubicBezTo>
                      <a:cubicBezTo>
                        <a:pt x="474133" y="13758"/>
                        <a:pt x="491118" y="14187"/>
                        <a:pt x="508000" y="15875"/>
                      </a:cubicBezTo>
                      <a:cubicBezTo>
                        <a:pt x="512342" y="16309"/>
                        <a:pt x="516689" y="17331"/>
                        <a:pt x="520700" y="19050"/>
                      </a:cubicBezTo>
                      <a:cubicBezTo>
                        <a:pt x="524207" y="20553"/>
                        <a:pt x="527050" y="23283"/>
                        <a:pt x="530225" y="25400"/>
                      </a:cubicBezTo>
                      <a:cubicBezTo>
                        <a:pt x="532342" y="28575"/>
                        <a:pt x="534132" y="31994"/>
                        <a:pt x="536575" y="34925"/>
                      </a:cubicBezTo>
                      <a:cubicBezTo>
                        <a:pt x="539450" y="38374"/>
                        <a:pt x="543609" y="40714"/>
                        <a:pt x="546100" y="44450"/>
                      </a:cubicBezTo>
                      <a:cubicBezTo>
                        <a:pt x="547956" y="47235"/>
                        <a:pt x="547419" y="51190"/>
                        <a:pt x="549275" y="53975"/>
                      </a:cubicBezTo>
                      <a:cubicBezTo>
                        <a:pt x="560233" y="70412"/>
                        <a:pt x="563046" y="57188"/>
                        <a:pt x="571500" y="82550"/>
                      </a:cubicBezTo>
                      <a:lnTo>
                        <a:pt x="581025" y="111125"/>
                      </a:lnTo>
                      <a:lnTo>
                        <a:pt x="584200" y="120650"/>
                      </a:lnTo>
                      <a:lnTo>
                        <a:pt x="587375" y="130175"/>
                      </a:lnTo>
                      <a:cubicBezTo>
                        <a:pt x="586317" y="133350"/>
                        <a:pt x="584856" y="136418"/>
                        <a:pt x="584200" y="139700"/>
                      </a:cubicBezTo>
                      <a:cubicBezTo>
                        <a:pt x="582732" y="147038"/>
                        <a:pt x="583175" y="154757"/>
                        <a:pt x="581025" y="161925"/>
                      </a:cubicBezTo>
                      <a:cubicBezTo>
                        <a:pt x="579929" y="165580"/>
                        <a:pt x="576792" y="168275"/>
                        <a:pt x="574675" y="171450"/>
                      </a:cubicBezTo>
                      <a:cubicBezTo>
                        <a:pt x="563033" y="170392"/>
                        <a:pt x="551322" y="169928"/>
                        <a:pt x="539750" y="168275"/>
                      </a:cubicBezTo>
                      <a:cubicBezTo>
                        <a:pt x="536437" y="167802"/>
                        <a:pt x="532170" y="167823"/>
                        <a:pt x="530225" y="165100"/>
                      </a:cubicBezTo>
                      <a:cubicBezTo>
                        <a:pt x="526334" y="159653"/>
                        <a:pt x="525992" y="152400"/>
                        <a:pt x="523875" y="146050"/>
                      </a:cubicBezTo>
                      <a:lnTo>
                        <a:pt x="520700" y="136525"/>
                      </a:lnTo>
                      <a:lnTo>
                        <a:pt x="517525" y="127000"/>
                      </a:lnTo>
                      <a:cubicBezTo>
                        <a:pt x="517953" y="119718"/>
                        <a:pt x="516167" y="70300"/>
                        <a:pt x="527050" y="53975"/>
                      </a:cubicBezTo>
                      <a:cubicBezTo>
                        <a:pt x="529167" y="50800"/>
                        <a:pt x="530957" y="47381"/>
                        <a:pt x="533400" y="44450"/>
                      </a:cubicBezTo>
                      <a:cubicBezTo>
                        <a:pt x="537798" y="39172"/>
                        <a:pt x="545839" y="31513"/>
                        <a:pt x="552450" y="28575"/>
                      </a:cubicBezTo>
                      <a:cubicBezTo>
                        <a:pt x="558567" y="25857"/>
                        <a:pt x="565150" y="24342"/>
                        <a:pt x="571500" y="22225"/>
                      </a:cubicBezTo>
                      <a:cubicBezTo>
                        <a:pt x="574675" y="21167"/>
                        <a:pt x="578240" y="20906"/>
                        <a:pt x="581025" y="19050"/>
                      </a:cubicBezTo>
                      <a:cubicBezTo>
                        <a:pt x="608322" y="852"/>
                        <a:pt x="573785" y="22670"/>
                        <a:pt x="600075" y="9525"/>
                      </a:cubicBezTo>
                      <a:cubicBezTo>
                        <a:pt x="622001" y="-1438"/>
                        <a:pt x="595869" y="6608"/>
                        <a:pt x="622300" y="0"/>
                      </a:cubicBezTo>
                      <a:cubicBezTo>
                        <a:pt x="647857" y="2130"/>
                        <a:pt x="653820" y="566"/>
                        <a:pt x="673100" y="6350"/>
                      </a:cubicBezTo>
                      <a:cubicBezTo>
                        <a:pt x="686079" y="10244"/>
                        <a:pt x="692105" y="11075"/>
                        <a:pt x="701675" y="19050"/>
                      </a:cubicBezTo>
                      <a:cubicBezTo>
                        <a:pt x="732883" y="45057"/>
                        <a:pt x="692575" y="13125"/>
                        <a:pt x="717550" y="38100"/>
                      </a:cubicBezTo>
                      <a:cubicBezTo>
                        <a:pt x="720248" y="40798"/>
                        <a:pt x="723900" y="42333"/>
                        <a:pt x="727075" y="44450"/>
                      </a:cubicBezTo>
                      <a:cubicBezTo>
                        <a:pt x="728133" y="47625"/>
                        <a:pt x="728753" y="50982"/>
                        <a:pt x="730250" y="53975"/>
                      </a:cubicBezTo>
                      <a:cubicBezTo>
                        <a:pt x="731957" y="57388"/>
                        <a:pt x="735050" y="60013"/>
                        <a:pt x="736600" y="63500"/>
                      </a:cubicBezTo>
                      <a:cubicBezTo>
                        <a:pt x="739318" y="69617"/>
                        <a:pt x="740833" y="76200"/>
                        <a:pt x="742950" y="82550"/>
                      </a:cubicBezTo>
                      <a:lnTo>
                        <a:pt x="746125" y="92075"/>
                      </a:lnTo>
                      <a:lnTo>
                        <a:pt x="749300" y="101600"/>
                      </a:lnTo>
                      <a:cubicBezTo>
                        <a:pt x="748242" y="118533"/>
                        <a:pt x="747813" y="135518"/>
                        <a:pt x="746125" y="152400"/>
                      </a:cubicBezTo>
                      <a:cubicBezTo>
                        <a:pt x="746116" y="152492"/>
                        <a:pt x="741279" y="173121"/>
                        <a:pt x="739775" y="174625"/>
                      </a:cubicBezTo>
                      <a:cubicBezTo>
                        <a:pt x="737408" y="176992"/>
                        <a:pt x="733425" y="176742"/>
                        <a:pt x="730250" y="177800"/>
                      </a:cubicBezTo>
                      <a:cubicBezTo>
                        <a:pt x="723900" y="176742"/>
                        <a:pt x="717484" y="176022"/>
                        <a:pt x="711200" y="174625"/>
                      </a:cubicBezTo>
                      <a:cubicBezTo>
                        <a:pt x="707933" y="173899"/>
                        <a:pt x="704042" y="173817"/>
                        <a:pt x="701675" y="171450"/>
                      </a:cubicBezTo>
                      <a:cubicBezTo>
                        <a:pt x="696279" y="166054"/>
                        <a:pt x="693208" y="158750"/>
                        <a:pt x="688975" y="152400"/>
                      </a:cubicBezTo>
                      <a:cubicBezTo>
                        <a:pt x="680769" y="140090"/>
                        <a:pt x="683832" y="146495"/>
                        <a:pt x="679450" y="133350"/>
                      </a:cubicBezTo>
                      <a:cubicBezTo>
                        <a:pt x="678392" y="124883"/>
                        <a:pt x="676275" y="116483"/>
                        <a:pt x="676275" y="107950"/>
                      </a:cubicBezTo>
                      <a:cubicBezTo>
                        <a:pt x="676275" y="102229"/>
                        <a:pt x="680527" y="83193"/>
                        <a:pt x="682625" y="76200"/>
                      </a:cubicBezTo>
                      <a:cubicBezTo>
                        <a:pt x="684548" y="69789"/>
                        <a:pt x="683406" y="60863"/>
                        <a:pt x="688975" y="57150"/>
                      </a:cubicBezTo>
                      <a:cubicBezTo>
                        <a:pt x="704069" y="47087"/>
                        <a:pt x="694880" y="52007"/>
                        <a:pt x="717550" y="44450"/>
                      </a:cubicBezTo>
                      <a:cubicBezTo>
                        <a:pt x="720725" y="43392"/>
                        <a:pt x="724290" y="43131"/>
                        <a:pt x="727075" y="41275"/>
                      </a:cubicBezTo>
                      <a:cubicBezTo>
                        <a:pt x="754372" y="23077"/>
                        <a:pt x="719835" y="44895"/>
                        <a:pt x="746125" y="31750"/>
                      </a:cubicBezTo>
                      <a:cubicBezTo>
                        <a:pt x="749538" y="30043"/>
                        <a:pt x="752003" y="26522"/>
                        <a:pt x="755650" y="25400"/>
                      </a:cubicBezTo>
                      <a:cubicBezTo>
                        <a:pt x="785057" y="16352"/>
                        <a:pt x="796792" y="19050"/>
                        <a:pt x="828675" y="190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C2F98A1-FA1B-5C75-6064-61544D25B995}"/>
                    </a:ext>
                  </a:extLst>
                </p:cNvPr>
                <p:cNvSpPr/>
                <p:nvPr/>
              </p:nvSpPr>
              <p:spPr>
                <a:xfrm>
                  <a:off x="4682994" y="1527444"/>
                  <a:ext cx="783213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52C1F8B-3F30-DA66-5D5B-B7E2DAC5693C}"/>
                  </a:ext>
                </a:extLst>
              </p:cNvPr>
              <p:cNvCxnSpPr>
                <a:cxnSpLocks/>
                <a:stCxn id="24" idx="106"/>
              </p:cNvCxnSpPr>
              <p:nvPr/>
            </p:nvCxnSpPr>
            <p:spPr>
              <a:xfrm flipV="1">
                <a:off x="6246790" y="1452104"/>
                <a:ext cx="889954" cy="2282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99FF731-7BFC-B30C-2481-300DCC2EBF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57425" y="1671271"/>
                <a:ext cx="879319" cy="2177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B7F0C7-4E3B-937A-5609-3912ED01F48D}"/>
                </a:ext>
              </a:extLst>
            </p:cNvPr>
            <p:cNvSpPr/>
            <p:nvPr/>
          </p:nvSpPr>
          <p:spPr>
            <a:xfrm>
              <a:off x="5580171" y="1088670"/>
              <a:ext cx="1405606" cy="1176144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D97EA06-877A-F893-11D4-C9C5C7BF4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1201" y="2643840"/>
            <a:ext cx="1145361" cy="62685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810E4EC-81AE-AC04-69BF-5E9726C68598}"/>
              </a:ext>
            </a:extLst>
          </p:cNvPr>
          <p:cNvSpPr/>
          <p:nvPr/>
        </p:nvSpPr>
        <p:spPr>
          <a:xfrm>
            <a:off x="4962293" y="6510238"/>
            <a:ext cx="6100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Another time-delayed probe: Apolinario,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Milhano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Salam, Salgado [1711.03105]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8BAE1D-7602-69B8-F769-6383202F8458}"/>
              </a:ext>
            </a:extLst>
          </p:cNvPr>
          <p:cNvGrpSpPr/>
          <p:nvPr/>
        </p:nvGrpSpPr>
        <p:grpSpPr>
          <a:xfrm>
            <a:off x="572191" y="4192280"/>
            <a:ext cx="3118361" cy="1537549"/>
            <a:chOff x="474165" y="1085155"/>
            <a:chExt cx="3118361" cy="153754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7D76175-55B3-38AF-7F12-B70FCFE84280}"/>
                </a:ext>
              </a:extLst>
            </p:cNvPr>
            <p:cNvSpPr/>
            <p:nvPr/>
          </p:nvSpPr>
          <p:spPr>
            <a:xfrm>
              <a:off x="1965914" y="2222594"/>
              <a:ext cx="162661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189" lvl="1"/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" pitchFamily="2" charset="0"/>
                </a:rPr>
                <a:t>time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F66F185-B75E-0AF9-544D-3F1074EE9D42}"/>
                </a:ext>
              </a:extLst>
            </p:cNvPr>
            <p:cNvCxnSpPr>
              <a:cxnSpLocks/>
            </p:cNvCxnSpPr>
            <p:nvPr/>
          </p:nvCxnSpPr>
          <p:spPr>
            <a:xfrm>
              <a:off x="852321" y="2275706"/>
              <a:ext cx="2276287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lg" len="lg"/>
              <a:tailEnd type="triangle" w="med" len="med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D0AAE86-85EF-5566-7102-09E9F7710BB9}"/>
                </a:ext>
              </a:extLst>
            </p:cNvPr>
            <p:cNvGrpSpPr/>
            <p:nvPr/>
          </p:nvGrpSpPr>
          <p:grpSpPr>
            <a:xfrm>
              <a:off x="474165" y="1362610"/>
              <a:ext cx="2495748" cy="644159"/>
              <a:chOff x="4067572" y="1544076"/>
              <a:chExt cx="2495748" cy="64415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2E2DAD6-4F6C-FBF8-0542-55D4A3D299B3}"/>
                  </a:ext>
                </a:extLst>
              </p:cNvPr>
              <p:cNvGrpSpPr/>
              <p:nvPr/>
            </p:nvGrpSpPr>
            <p:grpSpPr>
              <a:xfrm>
                <a:off x="4401488" y="1544076"/>
                <a:ext cx="2161832" cy="588974"/>
                <a:chOff x="3775075" y="1077053"/>
                <a:chExt cx="1736912" cy="439394"/>
              </a:xfrm>
            </p:grpSpPr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4CE62B62-DDAA-EE59-1447-91CD18CB9A13}"/>
                    </a:ext>
                  </a:extLst>
                </p:cNvPr>
                <p:cNvSpPr/>
                <p:nvPr/>
              </p:nvSpPr>
              <p:spPr>
                <a:xfrm>
                  <a:off x="3775075" y="1303146"/>
                  <a:ext cx="701675" cy="166631"/>
                </a:xfrm>
                <a:custGeom>
                  <a:avLst/>
                  <a:gdLst>
                    <a:gd name="connsiteX0" fmla="*/ 69850 w 828675"/>
                    <a:gd name="connsiteY0" fmla="*/ 190500 h 190500"/>
                    <a:gd name="connsiteX1" fmla="*/ 44450 w 828675"/>
                    <a:gd name="connsiteY1" fmla="*/ 180975 h 190500"/>
                    <a:gd name="connsiteX2" fmla="*/ 31750 w 828675"/>
                    <a:gd name="connsiteY2" fmla="*/ 161925 h 190500"/>
                    <a:gd name="connsiteX3" fmla="*/ 28575 w 828675"/>
                    <a:gd name="connsiteY3" fmla="*/ 152400 h 190500"/>
                    <a:gd name="connsiteX4" fmla="*/ 19050 w 828675"/>
                    <a:gd name="connsiteY4" fmla="*/ 142875 h 190500"/>
                    <a:gd name="connsiteX5" fmla="*/ 9525 w 828675"/>
                    <a:gd name="connsiteY5" fmla="*/ 114300 h 190500"/>
                    <a:gd name="connsiteX6" fmla="*/ 6350 w 828675"/>
                    <a:gd name="connsiteY6" fmla="*/ 104775 h 190500"/>
                    <a:gd name="connsiteX7" fmla="*/ 0 w 828675"/>
                    <a:gd name="connsiteY7" fmla="*/ 73025 h 190500"/>
                    <a:gd name="connsiteX8" fmla="*/ 3175 w 828675"/>
                    <a:gd name="connsiteY8" fmla="*/ 44450 h 190500"/>
                    <a:gd name="connsiteX9" fmla="*/ 6350 w 828675"/>
                    <a:gd name="connsiteY9" fmla="*/ 34925 h 190500"/>
                    <a:gd name="connsiteX10" fmla="*/ 25400 w 828675"/>
                    <a:gd name="connsiteY10" fmla="*/ 22225 h 190500"/>
                    <a:gd name="connsiteX11" fmla="*/ 34925 w 828675"/>
                    <a:gd name="connsiteY11" fmla="*/ 15875 h 190500"/>
                    <a:gd name="connsiteX12" fmla="*/ 79375 w 828675"/>
                    <a:gd name="connsiteY12" fmla="*/ 3175 h 190500"/>
                    <a:gd name="connsiteX13" fmla="*/ 92075 w 828675"/>
                    <a:gd name="connsiteY13" fmla="*/ 0 h 190500"/>
                    <a:gd name="connsiteX14" fmla="*/ 146050 w 828675"/>
                    <a:gd name="connsiteY14" fmla="*/ 3175 h 190500"/>
                    <a:gd name="connsiteX15" fmla="*/ 155575 w 828675"/>
                    <a:gd name="connsiteY15" fmla="*/ 6350 h 190500"/>
                    <a:gd name="connsiteX16" fmla="*/ 187325 w 828675"/>
                    <a:gd name="connsiteY16" fmla="*/ 15875 h 190500"/>
                    <a:gd name="connsiteX17" fmla="*/ 206375 w 828675"/>
                    <a:gd name="connsiteY17" fmla="*/ 25400 h 190500"/>
                    <a:gd name="connsiteX18" fmla="*/ 222250 w 828675"/>
                    <a:gd name="connsiteY18" fmla="*/ 44450 h 190500"/>
                    <a:gd name="connsiteX19" fmla="*/ 228600 w 828675"/>
                    <a:gd name="connsiteY19" fmla="*/ 63500 h 190500"/>
                    <a:gd name="connsiteX20" fmla="*/ 225425 w 828675"/>
                    <a:gd name="connsiteY20" fmla="*/ 136525 h 190500"/>
                    <a:gd name="connsiteX21" fmla="*/ 215900 w 828675"/>
                    <a:gd name="connsiteY21" fmla="*/ 155575 h 190500"/>
                    <a:gd name="connsiteX22" fmla="*/ 206375 w 828675"/>
                    <a:gd name="connsiteY22" fmla="*/ 158750 h 190500"/>
                    <a:gd name="connsiteX23" fmla="*/ 177800 w 828675"/>
                    <a:gd name="connsiteY23" fmla="*/ 174625 h 190500"/>
                    <a:gd name="connsiteX24" fmla="*/ 139700 w 828675"/>
                    <a:gd name="connsiteY24" fmla="*/ 161925 h 190500"/>
                    <a:gd name="connsiteX25" fmla="*/ 136525 w 828675"/>
                    <a:gd name="connsiteY25" fmla="*/ 152400 h 190500"/>
                    <a:gd name="connsiteX26" fmla="*/ 146050 w 828675"/>
                    <a:gd name="connsiteY26" fmla="*/ 101600 h 190500"/>
                    <a:gd name="connsiteX27" fmla="*/ 152400 w 828675"/>
                    <a:gd name="connsiteY27" fmla="*/ 82550 h 190500"/>
                    <a:gd name="connsiteX28" fmla="*/ 155575 w 828675"/>
                    <a:gd name="connsiteY28" fmla="*/ 73025 h 190500"/>
                    <a:gd name="connsiteX29" fmla="*/ 158750 w 828675"/>
                    <a:gd name="connsiteY29" fmla="*/ 63500 h 190500"/>
                    <a:gd name="connsiteX30" fmla="*/ 168275 w 828675"/>
                    <a:gd name="connsiteY30" fmla="*/ 57150 h 190500"/>
                    <a:gd name="connsiteX31" fmla="*/ 206375 w 828675"/>
                    <a:gd name="connsiteY31" fmla="*/ 25400 h 190500"/>
                    <a:gd name="connsiteX32" fmla="*/ 244475 w 828675"/>
                    <a:gd name="connsiteY32" fmla="*/ 12700 h 190500"/>
                    <a:gd name="connsiteX33" fmla="*/ 254000 w 828675"/>
                    <a:gd name="connsiteY33" fmla="*/ 9525 h 190500"/>
                    <a:gd name="connsiteX34" fmla="*/ 263525 w 828675"/>
                    <a:gd name="connsiteY34" fmla="*/ 6350 h 190500"/>
                    <a:gd name="connsiteX35" fmla="*/ 298450 w 828675"/>
                    <a:gd name="connsiteY35" fmla="*/ 3175 h 190500"/>
                    <a:gd name="connsiteX36" fmla="*/ 314325 w 828675"/>
                    <a:gd name="connsiteY36" fmla="*/ 6350 h 190500"/>
                    <a:gd name="connsiteX37" fmla="*/ 336550 w 828675"/>
                    <a:gd name="connsiteY37" fmla="*/ 9525 h 190500"/>
                    <a:gd name="connsiteX38" fmla="*/ 355600 w 828675"/>
                    <a:gd name="connsiteY38" fmla="*/ 15875 h 190500"/>
                    <a:gd name="connsiteX39" fmla="*/ 365125 w 828675"/>
                    <a:gd name="connsiteY39" fmla="*/ 25400 h 190500"/>
                    <a:gd name="connsiteX40" fmla="*/ 374650 w 828675"/>
                    <a:gd name="connsiteY40" fmla="*/ 31750 h 190500"/>
                    <a:gd name="connsiteX41" fmla="*/ 377825 w 828675"/>
                    <a:gd name="connsiteY41" fmla="*/ 41275 h 190500"/>
                    <a:gd name="connsiteX42" fmla="*/ 390525 w 828675"/>
                    <a:gd name="connsiteY42" fmla="*/ 60325 h 190500"/>
                    <a:gd name="connsiteX43" fmla="*/ 400050 w 828675"/>
                    <a:gd name="connsiteY43" fmla="*/ 79375 h 190500"/>
                    <a:gd name="connsiteX44" fmla="*/ 403225 w 828675"/>
                    <a:gd name="connsiteY44" fmla="*/ 88900 h 190500"/>
                    <a:gd name="connsiteX45" fmla="*/ 400050 w 828675"/>
                    <a:gd name="connsiteY45" fmla="*/ 120650 h 190500"/>
                    <a:gd name="connsiteX46" fmla="*/ 396875 w 828675"/>
                    <a:gd name="connsiteY46" fmla="*/ 139700 h 190500"/>
                    <a:gd name="connsiteX47" fmla="*/ 371475 w 828675"/>
                    <a:gd name="connsiteY47" fmla="*/ 171450 h 190500"/>
                    <a:gd name="connsiteX48" fmla="*/ 352425 w 828675"/>
                    <a:gd name="connsiteY48" fmla="*/ 174625 h 190500"/>
                    <a:gd name="connsiteX49" fmla="*/ 336550 w 828675"/>
                    <a:gd name="connsiteY49" fmla="*/ 161925 h 190500"/>
                    <a:gd name="connsiteX50" fmla="*/ 330200 w 828675"/>
                    <a:gd name="connsiteY50" fmla="*/ 142875 h 190500"/>
                    <a:gd name="connsiteX51" fmla="*/ 330200 w 828675"/>
                    <a:gd name="connsiteY51" fmla="*/ 88900 h 190500"/>
                    <a:gd name="connsiteX52" fmla="*/ 336550 w 828675"/>
                    <a:gd name="connsiteY52" fmla="*/ 60325 h 190500"/>
                    <a:gd name="connsiteX53" fmla="*/ 365125 w 828675"/>
                    <a:gd name="connsiteY53" fmla="*/ 38100 h 190500"/>
                    <a:gd name="connsiteX54" fmla="*/ 393700 w 828675"/>
                    <a:gd name="connsiteY54" fmla="*/ 28575 h 190500"/>
                    <a:gd name="connsiteX55" fmla="*/ 403225 w 828675"/>
                    <a:gd name="connsiteY55" fmla="*/ 25400 h 190500"/>
                    <a:gd name="connsiteX56" fmla="*/ 431800 w 828675"/>
                    <a:gd name="connsiteY56" fmla="*/ 19050 h 190500"/>
                    <a:gd name="connsiteX57" fmla="*/ 457200 w 828675"/>
                    <a:gd name="connsiteY57" fmla="*/ 12700 h 190500"/>
                    <a:gd name="connsiteX58" fmla="*/ 508000 w 828675"/>
                    <a:gd name="connsiteY58" fmla="*/ 15875 h 190500"/>
                    <a:gd name="connsiteX59" fmla="*/ 520700 w 828675"/>
                    <a:gd name="connsiteY59" fmla="*/ 19050 h 190500"/>
                    <a:gd name="connsiteX60" fmla="*/ 530225 w 828675"/>
                    <a:gd name="connsiteY60" fmla="*/ 25400 h 190500"/>
                    <a:gd name="connsiteX61" fmla="*/ 536575 w 828675"/>
                    <a:gd name="connsiteY61" fmla="*/ 34925 h 190500"/>
                    <a:gd name="connsiteX62" fmla="*/ 546100 w 828675"/>
                    <a:gd name="connsiteY62" fmla="*/ 44450 h 190500"/>
                    <a:gd name="connsiteX63" fmla="*/ 549275 w 828675"/>
                    <a:gd name="connsiteY63" fmla="*/ 53975 h 190500"/>
                    <a:gd name="connsiteX64" fmla="*/ 571500 w 828675"/>
                    <a:gd name="connsiteY64" fmla="*/ 82550 h 190500"/>
                    <a:gd name="connsiteX65" fmla="*/ 581025 w 828675"/>
                    <a:gd name="connsiteY65" fmla="*/ 111125 h 190500"/>
                    <a:gd name="connsiteX66" fmla="*/ 584200 w 828675"/>
                    <a:gd name="connsiteY66" fmla="*/ 120650 h 190500"/>
                    <a:gd name="connsiteX67" fmla="*/ 587375 w 828675"/>
                    <a:gd name="connsiteY67" fmla="*/ 130175 h 190500"/>
                    <a:gd name="connsiteX68" fmla="*/ 584200 w 828675"/>
                    <a:gd name="connsiteY68" fmla="*/ 139700 h 190500"/>
                    <a:gd name="connsiteX69" fmla="*/ 581025 w 828675"/>
                    <a:gd name="connsiteY69" fmla="*/ 161925 h 190500"/>
                    <a:gd name="connsiteX70" fmla="*/ 574675 w 828675"/>
                    <a:gd name="connsiteY70" fmla="*/ 171450 h 190500"/>
                    <a:gd name="connsiteX71" fmla="*/ 539750 w 828675"/>
                    <a:gd name="connsiteY71" fmla="*/ 168275 h 190500"/>
                    <a:gd name="connsiteX72" fmla="*/ 530225 w 828675"/>
                    <a:gd name="connsiteY72" fmla="*/ 165100 h 190500"/>
                    <a:gd name="connsiteX73" fmla="*/ 523875 w 828675"/>
                    <a:gd name="connsiteY73" fmla="*/ 146050 h 190500"/>
                    <a:gd name="connsiteX74" fmla="*/ 520700 w 828675"/>
                    <a:gd name="connsiteY74" fmla="*/ 136525 h 190500"/>
                    <a:gd name="connsiteX75" fmla="*/ 517525 w 828675"/>
                    <a:gd name="connsiteY75" fmla="*/ 127000 h 190500"/>
                    <a:gd name="connsiteX76" fmla="*/ 527050 w 828675"/>
                    <a:gd name="connsiteY76" fmla="*/ 53975 h 190500"/>
                    <a:gd name="connsiteX77" fmla="*/ 533400 w 828675"/>
                    <a:gd name="connsiteY77" fmla="*/ 44450 h 190500"/>
                    <a:gd name="connsiteX78" fmla="*/ 552450 w 828675"/>
                    <a:gd name="connsiteY78" fmla="*/ 28575 h 190500"/>
                    <a:gd name="connsiteX79" fmla="*/ 571500 w 828675"/>
                    <a:gd name="connsiteY79" fmla="*/ 22225 h 190500"/>
                    <a:gd name="connsiteX80" fmla="*/ 581025 w 828675"/>
                    <a:gd name="connsiteY80" fmla="*/ 19050 h 190500"/>
                    <a:gd name="connsiteX81" fmla="*/ 600075 w 828675"/>
                    <a:gd name="connsiteY81" fmla="*/ 9525 h 190500"/>
                    <a:gd name="connsiteX82" fmla="*/ 622300 w 828675"/>
                    <a:gd name="connsiteY82" fmla="*/ 0 h 190500"/>
                    <a:gd name="connsiteX83" fmla="*/ 673100 w 828675"/>
                    <a:gd name="connsiteY83" fmla="*/ 6350 h 190500"/>
                    <a:gd name="connsiteX84" fmla="*/ 701675 w 828675"/>
                    <a:gd name="connsiteY84" fmla="*/ 19050 h 190500"/>
                    <a:gd name="connsiteX85" fmla="*/ 717550 w 828675"/>
                    <a:gd name="connsiteY85" fmla="*/ 38100 h 190500"/>
                    <a:gd name="connsiteX86" fmla="*/ 727075 w 828675"/>
                    <a:gd name="connsiteY86" fmla="*/ 44450 h 190500"/>
                    <a:gd name="connsiteX87" fmla="*/ 730250 w 828675"/>
                    <a:gd name="connsiteY87" fmla="*/ 53975 h 190500"/>
                    <a:gd name="connsiteX88" fmla="*/ 736600 w 828675"/>
                    <a:gd name="connsiteY88" fmla="*/ 63500 h 190500"/>
                    <a:gd name="connsiteX89" fmla="*/ 742950 w 828675"/>
                    <a:gd name="connsiteY89" fmla="*/ 82550 h 190500"/>
                    <a:gd name="connsiteX90" fmla="*/ 746125 w 828675"/>
                    <a:gd name="connsiteY90" fmla="*/ 92075 h 190500"/>
                    <a:gd name="connsiteX91" fmla="*/ 749300 w 828675"/>
                    <a:gd name="connsiteY91" fmla="*/ 101600 h 190500"/>
                    <a:gd name="connsiteX92" fmla="*/ 746125 w 828675"/>
                    <a:gd name="connsiteY92" fmla="*/ 152400 h 190500"/>
                    <a:gd name="connsiteX93" fmla="*/ 739775 w 828675"/>
                    <a:gd name="connsiteY93" fmla="*/ 174625 h 190500"/>
                    <a:gd name="connsiteX94" fmla="*/ 730250 w 828675"/>
                    <a:gd name="connsiteY94" fmla="*/ 177800 h 190500"/>
                    <a:gd name="connsiteX95" fmla="*/ 711200 w 828675"/>
                    <a:gd name="connsiteY95" fmla="*/ 174625 h 190500"/>
                    <a:gd name="connsiteX96" fmla="*/ 701675 w 828675"/>
                    <a:gd name="connsiteY96" fmla="*/ 171450 h 190500"/>
                    <a:gd name="connsiteX97" fmla="*/ 688975 w 828675"/>
                    <a:gd name="connsiteY97" fmla="*/ 152400 h 190500"/>
                    <a:gd name="connsiteX98" fmla="*/ 679450 w 828675"/>
                    <a:gd name="connsiteY98" fmla="*/ 133350 h 190500"/>
                    <a:gd name="connsiteX99" fmla="*/ 676275 w 828675"/>
                    <a:gd name="connsiteY99" fmla="*/ 107950 h 190500"/>
                    <a:gd name="connsiteX100" fmla="*/ 682625 w 828675"/>
                    <a:gd name="connsiteY100" fmla="*/ 76200 h 190500"/>
                    <a:gd name="connsiteX101" fmla="*/ 688975 w 828675"/>
                    <a:gd name="connsiteY101" fmla="*/ 57150 h 190500"/>
                    <a:gd name="connsiteX102" fmla="*/ 717550 w 828675"/>
                    <a:gd name="connsiteY102" fmla="*/ 44450 h 190500"/>
                    <a:gd name="connsiteX103" fmla="*/ 727075 w 828675"/>
                    <a:gd name="connsiteY103" fmla="*/ 41275 h 190500"/>
                    <a:gd name="connsiteX104" fmla="*/ 746125 w 828675"/>
                    <a:gd name="connsiteY104" fmla="*/ 31750 h 190500"/>
                    <a:gd name="connsiteX105" fmla="*/ 755650 w 828675"/>
                    <a:gd name="connsiteY105" fmla="*/ 25400 h 190500"/>
                    <a:gd name="connsiteX106" fmla="*/ 828675 w 828675"/>
                    <a:gd name="connsiteY106" fmla="*/ 190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828675" h="190500">
                      <a:moveTo>
                        <a:pt x="69850" y="190500"/>
                      </a:moveTo>
                      <a:cubicBezTo>
                        <a:pt x="60244" y="188579"/>
                        <a:pt x="51387" y="188903"/>
                        <a:pt x="44450" y="180975"/>
                      </a:cubicBezTo>
                      <a:cubicBezTo>
                        <a:pt x="39424" y="175232"/>
                        <a:pt x="34163" y="169165"/>
                        <a:pt x="31750" y="161925"/>
                      </a:cubicBezTo>
                      <a:cubicBezTo>
                        <a:pt x="30692" y="158750"/>
                        <a:pt x="30431" y="155185"/>
                        <a:pt x="28575" y="152400"/>
                      </a:cubicBezTo>
                      <a:cubicBezTo>
                        <a:pt x="26084" y="148664"/>
                        <a:pt x="22225" y="146050"/>
                        <a:pt x="19050" y="142875"/>
                      </a:cubicBezTo>
                      <a:lnTo>
                        <a:pt x="9525" y="114300"/>
                      </a:lnTo>
                      <a:cubicBezTo>
                        <a:pt x="8467" y="111125"/>
                        <a:pt x="7162" y="108022"/>
                        <a:pt x="6350" y="104775"/>
                      </a:cubicBezTo>
                      <a:cubicBezTo>
                        <a:pt x="1614" y="85830"/>
                        <a:pt x="3892" y="96379"/>
                        <a:pt x="0" y="73025"/>
                      </a:cubicBezTo>
                      <a:cubicBezTo>
                        <a:pt x="1058" y="63500"/>
                        <a:pt x="1599" y="53903"/>
                        <a:pt x="3175" y="44450"/>
                      </a:cubicBezTo>
                      <a:cubicBezTo>
                        <a:pt x="3725" y="41149"/>
                        <a:pt x="3983" y="37292"/>
                        <a:pt x="6350" y="34925"/>
                      </a:cubicBezTo>
                      <a:cubicBezTo>
                        <a:pt x="11746" y="29529"/>
                        <a:pt x="19050" y="26458"/>
                        <a:pt x="25400" y="22225"/>
                      </a:cubicBezTo>
                      <a:cubicBezTo>
                        <a:pt x="28575" y="20108"/>
                        <a:pt x="31305" y="17082"/>
                        <a:pt x="34925" y="15875"/>
                      </a:cubicBezTo>
                      <a:cubicBezTo>
                        <a:pt x="62254" y="6765"/>
                        <a:pt x="47481" y="11148"/>
                        <a:pt x="79375" y="3175"/>
                      </a:cubicBezTo>
                      <a:lnTo>
                        <a:pt x="92075" y="0"/>
                      </a:lnTo>
                      <a:cubicBezTo>
                        <a:pt x="110067" y="1058"/>
                        <a:pt x="128117" y="1382"/>
                        <a:pt x="146050" y="3175"/>
                      </a:cubicBezTo>
                      <a:cubicBezTo>
                        <a:pt x="149380" y="3508"/>
                        <a:pt x="152357" y="5431"/>
                        <a:pt x="155575" y="6350"/>
                      </a:cubicBezTo>
                      <a:cubicBezTo>
                        <a:pt x="163340" y="8569"/>
                        <a:pt x="181666" y="12102"/>
                        <a:pt x="187325" y="15875"/>
                      </a:cubicBezTo>
                      <a:cubicBezTo>
                        <a:pt x="199635" y="24081"/>
                        <a:pt x="193230" y="21018"/>
                        <a:pt x="206375" y="25400"/>
                      </a:cubicBezTo>
                      <a:cubicBezTo>
                        <a:pt x="212357" y="31382"/>
                        <a:pt x="218714" y="36493"/>
                        <a:pt x="222250" y="44450"/>
                      </a:cubicBezTo>
                      <a:cubicBezTo>
                        <a:pt x="224968" y="50567"/>
                        <a:pt x="228600" y="63500"/>
                        <a:pt x="228600" y="63500"/>
                      </a:cubicBezTo>
                      <a:cubicBezTo>
                        <a:pt x="227542" y="87842"/>
                        <a:pt x="227294" y="112232"/>
                        <a:pt x="225425" y="136525"/>
                      </a:cubicBezTo>
                      <a:cubicBezTo>
                        <a:pt x="225048" y="141428"/>
                        <a:pt x="219541" y="152663"/>
                        <a:pt x="215900" y="155575"/>
                      </a:cubicBezTo>
                      <a:cubicBezTo>
                        <a:pt x="213287" y="157666"/>
                        <a:pt x="209301" y="157125"/>
                        <a:pt x="206375" y="158750"/>
                      </a:cubicBezTo>
                      <a:cubicBezTo>
                        <a:pt x="173623" y="176946"/>
                        <a:pt x="199353" y="167441"/>
                        <a:pt x="177800" y="174625"/>
                      </a:cubicBezTo>
                      <a:cubicBezTo>
                        <a:pt x="151238" y="171969"/>
                        <a:pt x="148726" y="179977"/>
                        <a:pt x="139700" y="161925"/>
                      </a:cubicBezTo>
                      <a:cubicBezTo>
                        <a:pt x="138203" y="158932"/>
                        <a:pt x="137583" y="155575"/>
                        <a:pt x="136525" y="152400"/>
                      </a:cubicBezTo>
                      <a:cubicBezTo>
                        <a:pt x="138947" y="137868"/>
                        <a:pt x="141327" y="117344"/>
                        <a:pt x="146050" y="101600"/>
                      </a:cubicBezTo>
                      <a:cubicBezTo>
                        <a:pt x="147973" y="95189"/>
                        <a:pt x="150283" y="88900"/>
                        <a:pt x="152400" y="82550"/>
                      </a:cubicBezTo>
                      <a:lnTo>
                        <a:pt x="155575" y="73025"/>
                      </a:lnTo>
                      <a:cubicBezTo>
                        <a:pt x="156633" y="69850"/>
                        <a:pt x="155965" y="65356"/>
                        <a:pt x="158750" y="63500"/>
                      </a:cubicBezTo>
                      <a:cubicBezTo>
                        <a:pt x="161925" y="61383"/>
                        <a:pt x="165423" y="59685"/>
                        <a:pt x="168275" y="57150"/>
                      </a:cubicBezTo>
                      <a:cubicBezTo>
                        <a:pt x="178886" y="47718"/>
                        <a:pt x="191611" y="30321"/>
                        <a:pt x="206375" y="25400"/>
                      </a:cubicBezTo>
                      <a:lnTo>
                        <a:pt x="244475" y="12700"/>
                      </a:lnTo>
                      <a:lnTo>
                        <a:pt x="254000" y="9525"/>
                      </a:lnTo>
                      <a:cubicBezTo>
                        <a:pt x="257175" y="8467"/>
                        <a:pt x="260192" y="6653"/>
                        <a:pt x="263525" y="6350"/>
                      </a:cubicBezTo>
                      <a:lnTo>
                        <a:pt x="298450" y="3175"/>
                      </a:lnTo>
                      <a:cubicBezTo>
                        <a:pt x="303742" y="4233"/>
                        <a:pt x="309002" y="5463"/>
                        <a:pt x="314325" y="6350"/>
                      </a:cubicBezTo>
                      <a:cubicBezTo>
                        <a:pt x="321707" y="7580"/>
                        <a:pt x="329258" y="7842"/>
                        <a:pt x="336550" y="9525"/>
                      </a:cubicBezTo>
                      <a:cubicBezTo>
                        <a:pt x="343072" y="11030"/>
                        <a:pt x="355600" y="15875"/>
                        <a:pt x="355600" y="15875"/>
                      </a:cubicBezTo>
                      <a:cubicBezTo>
                        <a:pt x="358775" y="19050"/>
                        <a:pt x="361676" y="22525"/>
                        <a:pt x="365125" y="25400"/>
                      </a:cubicBezTo>
                      <a:cubicBezTo>
                        <a:pt x="368056" y="27843"/>
                        <a:pt x="372266" y="28770"/>
                        <a:pt x="374650" y="31750"/>
                      </a:cubicBezTo>
                      <a:cubicBezTo>
                        <a:pt x="376741" y="34363"/>
                        <a:pt x="376200" y="38349"/>
                        <a:pt x="377825" y="41275"/>
                      </a:cubicBezTo>
                      <a:cubicBezTo>
                        <a:pt x="381531" y="47946"/>
                        <a:pt x="388112" y="53085"/>
                        <a:pt x="390525" y="60325"/>
                      </a:cubicBezTo>
                      <a:cubicBezTo>
                        <a:pt x="398505" y="84266"/>
                        <a:pt x="387740" y="54756"/>
                        <a:pt x="400050" y="79375"/>
                      </a:cubicBezTo>
                      <a:cubicBezTo>
                        <a:pt x="401547" y="82368"/>
                        <a:pt x="402167" y="85725"/>
                        <a:pt x="403225" y="88900"/>
                      </a:cubicBezTo>
                      <a:cubicBezTo>
                        <a:pt x="402167" y="99483"/>
                        <a:pt x="401369" y="110096"/>
                        <a:pt x="400050" y="120650"/>
                      </a:cubicBezTo>
                      <a:cubicBezTo>
                        <a:pt x="399252" y="127038"/>
                        <a:pt x="398436" y="133455"/>
                        <a:pt x="396875" y="139700"/>
                      </a:cubicBezTo>
                      <a:cubicBezTo>
                        <a:pt x="393214" y="154343"/>
                        <a:pt x="390277" y="168316"/>
                        <a:pt x="371475" y="171450"/>
                      </a:cubicBezTo>
                      <a:lnTo>
                        <a:pt x="352425" y="174625"/>
                      </a:lnTo>
                      <a:cubicBezTo>
                        <a:pt x="342096" y="171182"/>
                        <a:pt x="341545" y="173164"/>
                        <a:pt x="336550" y="161925"/>
                      </a:cubicBezTo>
                      <a:cubicBezTo>
                        <a:pt x="333832" y="155808"/>
                        <a:pt x="330200" y="142875"/>
                        <a:pt x="330200" y="142875"/>
                      </a:cubicBezTo>
                      <a:cubicBezTo>
                        <a:pt x="325996" y="113449"/>
                        <a:pt x="325605" y="123366"/>
                        <a:pt x="330200" y="88900"/>
                      </a:cubicBezTo>
                      <a:cubicBezTo>
                        <a:pt x="330308" y="88087"/>
                        <a:pt x="335238" y="62621"/>
                        <a:pt x="336550" y="60325"/>
                      </a:cubicBezTo>
                      <a:cubicBezTo>
                        <a:pt x="340417" y="53557"/>
                        <a:pt x="361127" y="39433"/>
                        <a:pt x="365125" y="38100"/>
                      </a:cubicBezTo>
                      <a:lnTo>
                        <a:pt x="393700" y="28575"/>
                      </a:lnTo>
                      <a:cubicBezTo>
                        <a:pt x="396875" y="27517"/>
                        <a:pt x="399978" y="26212"/>
                        <a:pt x="403225" y="25400"/>
                      </a:cubicBezTo>
                      <a:cubicBezTo>
                        <a:pt x="447235" y="14398"/>
                        <a:pt x="379400" y="31142"/>
                        <a:pt x="431800" y="19050"/>
                      </a:cubicBezTo>
                      <a:cubicBezTo>
                        <a:pt x="440304" y="17088"/>
                        <a:pt x="457200" y="12700"/>
                        <a:pt x="457200" y="12700"/>
                      </a:cubicBezTo>
                      <a:cubicBezTo>
                        <a:pt x="474133" y="13758"/>
                        <a:pt x="491118" y="14187"/>
                        <a:pt x="508000" y="15875"/>
                      </a:cubicBezTo>
                      <a:cubicBezTo>
                        <a:pt x="512342" y="16309"/>
                        <a:pt x="516689" y="17331"/>
                        <a:pt x="520700" y="19050"/>
                      </a:cubicBezTo>
                      <a:cubicBezTo>
                        <a:pt x="524207" y="20553"/>
                        <a:pt x="527050" y="23283"/>
                        <a:pt x="530225" y="25400"/>
                      </a:cubicBezTo>
                      <a:cubicBezTo>
                        <a:pt x="532342" y="28575"/>
                        <a:pt x="534132" y="31994"/>
                        <a:pt x="536575" y="34925"/>
                      </a:cubicBezTo>
                      <a:cubicBezTo>
                        <a:pt x="539450" y="38374"/>
                        <a:pt x="543609" y="40714"/>
                        <a:pt x="546100" y="44450"/>
                      </a:cubicBezTo>
                      <a:cubicBezTo>
                        <a:pt x="547956" y="47235"/>
                        <a:pt x="547419" y="51190"/>
                        <a:pt x="549275" y="53975"/>
                      </a:cubicBezTo>
                      <a:cubicBezTo>
                        <a:pt x="560233" y="70412"/>
                        <a:pt x="563046" y="57188"/>
                        <a:pt x="571500" y="82550"/>
                      </a:cubicBezTo>
                      <a:lnTo>
                        <a:pt x="581025" y="111125"/>
                      </a:lnTo>
                      <a:lnTo>
                        <a:pt x="584200" y="120650"/>
                      </a:lnTo>
                      <a:lnTo>
                        <a:pt x="587375" y="130175"/>
                      </a:lnTo>
                      <a:cubicBezTo>
                        <a:pt x="586317" y="133350"/>
                        <a:pt x="584856" y="136418"/>
                        <a:pt x="584200" y="139700"/>
                      </a:cubicBezTo>
                      <a:cubicBezTo>
                        <a:pt x="582732" y="147038"/>
                        <a:pt x="583175" y="154757"/>
                        <a:pt x="581025" y="161925"/>
                      </a:cubicBezTo>
                      <a:cubicBezTo>
                        <a:pt x="579929" y="165580"/>
                        <a:pt x="576792" y="168275"/>
                        <a:pt x="574675" y="171450"/>
                      </a:cubicBezTo>
                      <a:cubicBezTo>
                        <a:pt x="563033" y="170392"/>
                        <a:pt x="551322" y="169928"/>
                        <a:pt x="539750" y="168275"/>
                      </a:cubicBezTo>
                      <a:cubicBezTo>
                        <a:pt x="536437" y="167802"/>
                        <a:pt x="532170" y="167823"/>
                        <a:pt x="530225" y="165100"/>
                      </a:cubicBezTo>
                      <a:cubicBezTo>
                        <a:pt x="526334" y="159653"/>
                        <a:pt x="525992" y="152400"/>
                        <a:pt x="523875" y="146050"/>
                      </a:cubicBezTo>
                      <a:lnTo>
                        <a:pt x="520700" y="136525"/>
                      </a:lnTo>
                      <a:lnTo>
                        <a:pt x="517525" y="127000"/>
                      </a:lnTo>
                      <a:cubicBezTo>
                        <a:pt x="517953" y="119718"/>
                        <a:pt x="516167" y="70300"/>
                        <a:pt x="527050" y="53975"/>
                      </a:cubicBezTo>
                      <a:cubicBezTo>
                        <a:pt x="529167" y="50800"/>
                        <a:pt x="530957" y="47381"/>
                        <a:pt x="533400" y="44450"/>
                      </a:cubicBezTo>
                      <a:cubicBezTo>
                        <a:pt x="537798" y="39172"/>
                        <a:pt x="545839" y="31513"/>
                        <a:pt x="552450" y="28575"/>
                      </a:cubicBezTo>
                      <a:cubicBezTo>
                        <a:pt x="558567" y="25857"/>
                        <a:pt x="565150" y="24342"/>
                        <a:pt x="571500" y="22225"/>
                      </a:cubicBezTo>
                      <a:cubicBezTo>
                        <a:pt x="574675" y="21167"/>
                        <a:pt x="578240" y="20906"/>
                        <a:pt x="581025" y="19050"/>
                      </a:cubicBezTo>
                      <a:cubicBezTo>
                        <a:pt x="608322" y="852"/>
                        <a:pt x="573785" y="22670"/>
                        <a:pt x="600075" y="9525"/>
                      </a:cubicBezTo>
                      <a:cubicBezTo>
                        <a:pt x="622001" y="-1438"/>
                        <a:pt x="595869" y="6608"/>
                        <a:pt x="622300" y="0"/>
                      </a:cubicBezTo>
                      <a:cubicBezTo>
                        <a:pt x="647857" y="2130"/>
                        <a:pt x="653820" y="566"/>
                        <a:pt x="673100" y="6350"/>
                      </a:cubicBezTo>
                      <a:cubicBezTo>
                        <a:pt x="686079" y="10244"/>
                        <a:pt x="692105" y="11075"/>
                        <a:pt x="701675" y="19050"/>
                      </a:cubicBezTo>
                      <a:cubicBezTo>
                        <a:pt x="732883" y="45057"/>
                        <a:pt x="692575" y="13125"/>
                        <a:pt x="717550" y="38100"/>
                      </a:cubicBezTo>
                      <a:cubicBezTo>
                        <a:pt x="720248" y="40798"/>
                        <a:pt x="723900" y="42333"/>
                        <a:pt x="727075" y="44450"/>
                      </a:cubicBezTo>
                      <a:cubicBezTo>
                        <a:pt x="728133" y="47625"/>
                        <a:pt x="728753" y="50982"/>
                        <a:pt x="730250" y="53975"/>
                      </a:cubicBezTo>
                      <a:cubicBezTo>
                        <a:pt x="731957" y="57388"/>
                        <a:pt x="735050" y="60013"/>
                        <a:pt x="736600" y="63500"/>
                      </a:cubicBezTo>
                      <a:cubicBezTo>
                        <a:pt x="739318" y="69617"/>
                        <a:pt x="740833" y="76200"/>
                        <a:pt x="742950" y="82550"/>
                      </a:cubicBezTo>
                      <a:lnTo>
                        <a:pt x="746125" y="92075"/>
                      </a:lnTo>
                      <a:lnTo>
                        <a:pt x="749300" y="101600"/>
                      </a:lnTo>
                      <a:cubicBezTo>
                        <a:pt x="748242" y="118533"/>
                        <a:pt x="747813" y="135518"/>
                        <a:pt x="746125" y="152400"/>
                      </a:cubicBezTo>
                      <a:cubicBezTo>
                        <a:pt x="746116" y="152492"/>
                        <a:pt x="741279" y="173121"/>
                        <a:pt x="739775" y="174625"/>
                      </a:cubicBezTo>
                      <a:cubicBezTo>
                        <a:pt x="737408" y="176992"/>
                        <a:pt x="733425" y="176742"/>
                        <a:pt x="730250" y="177800"/>
                      </a:cubicBezTo>
                      <a:cubicBezTo>
                        <a:pt x="723900" y="176742"/>
                        <a:pt x="717484" y="176022"/>
                        <a:pt x="711200" y="174625"/>
                      </a:cubicBezTo>
                      <a:cubicBezTo>
                        <a:pt x="707933" y="173899"/>
                        <a:pt x="704042" y="173817"/>
                        <a:pt x="701675" y="171450"/>
                      </a:cubicBezTo>
                      <a:cubicBezTo>
                        <a:pt x="696279" y="166054"/>
                        <a:pt x="693208" y="158750"/>
                        <a:pt x="688975" y="152400"/>
                      </a:cubicBezTo>
                      <a:cubicBezTo>
                        <a:pt x="680769" y="140090"/>
                        <a:pt x="683832" y="146495"/>
                        <a:pt x="679450" y="133350"/>
                      </a:cubicBezTo>
                      <a:cubicBezTo>
                        <a:pt x="678392" y="124883"/>
                        <a:pt x="676275" y="116483"/>
                        <a:pt x="676275" y="107950"/>
                      </a:cubicBezTo>
                      <a:cubicBezTo>
                        <a:pt x="676275" y="102229"/>
                        <a:pt x="680527" y="83193"/>
                        <a:pt x="682625" y="76200"/>
                      </a:cubicBezTo>
                      <a:cubicBezTo>
                        <a:pt x="684548" y="69789"/>
                        <a:pt x="683406" y="60863"/>
                        <a:pt x="688975" y="57150"/>
                      </a:cubicBezTo>
                      <a:cubicBezTo>
                        <a:pt x="704069" y="47087"/>
                        <a:pt x="694880" y="52007"/>
                        <a:pt x="717550" y="44450"/>
                      </a:cubicBezTo>
                      <a:cubicBezTo>
                        <a:pt x="720725" y="43392"/>
                        <a:pt x="724290" y="43131"/>
                        <a:pt x="727075" y="41275"/>
                      </a:cubicBezTo>
                      <a:cubicBezTo>
                        <a:pt x="754372" y="23077"/>
                        <a:pt x="719835" y="44895"/>
                        <a:pt x="746125" y="31750"/>
                      </a:cubicBezTo>
                      <a:cubicBezTo>
                        <a:pt x="749538" y="30043"/>
                        <a:pt x="752003" y="26522"/>
                        <a:pt x="755650" y="25400"/>
                      </a:cubicBezTo>
                      <a:cubicBezTo>
                        <a:pt x="785057" y="16352"/>
                        <a:pt x="796792" y="19050"/>
                        <a:pt x="828675" y="190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CA38DFBA-38FE-4F7C-3CA8-BB19DF2FBB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76750" y="1077053"/>
                  <a:ext cx="1035237" cy="23875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2DA27A5-612A-0D7A-44C1-B2746FEBD4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6750" y="1311406"/>
                  <a:ext cx="1035237" cy="20504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BCE5684-F6F7-CED5-842B-97E67673FAE8}"/>
                  </a:ext>
                </a:extLst>
              </p:cNvPr>
              <p:cNvSpPr/>
              <p:nvPr/>
            </p:nvSpPr>
            <p:spPr>
              <a:xfrm>
                <a:off x="4067572" y="1665015"/>
                <a:ext cx="783213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46B8E68-81F1-FBB4-E0BD-B0FAEF634C20}"/>
                </a:ext>
              </a:extLst>
            </p:cNvPr>
            <p:cNvSpPr/>
            <p:nvPr/>
          </p:nvSpPr>
          <p:spPr>
            <a:xfrm>
              <a:off x="1394011" y="1085155"/>
              <a:ext cx="1405606" cy="1176144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D766F5-BCE7-2842-F7B1-B5E0B5285A29}"/>
              </a:ext>
            </a:extLst>
          </p:cNvPr>
          <p:cNvGrpSpPr/>
          <p:nvPr/>
        </p:nvGrpSpPr>
        <p:grpSpPr>
          <a:xfrm>
            <a:off x="5674156" y="4197131"/>
            <a:ext cx="3096141" cy="1532698"/>
            <a:chOff x="8055253" y="1113866"/>
            <a:chExt cx="3096141" cy="153269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C76A99B-0FDF-6F2A-3754-8866B90C464B}"/>
                </a:ext>
              </a:extLst>
            </p:cNvPr>
            <p:cNvGrpSpPr/>
            <p:nvPr/>
          </p:nvGrpSpPr>
          <p:grpSpPr>
            <a:xfrm>
              <a:off x="8586907" y="1583374"/>
              <a:ext cx="1618329" cy="523220"/>
              <a:chOff x="9365587" y="457829"/>
              <a:chExt cx="1618329" cy="523220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EFAB99FB-60B1-93B5-C21B-57E8308FEDF4}"/>
                  </a:ext>
                </a:extLst>
              </p:cNvPr>
              <p:cNvSpPr/>
              <p:nvPr/>
            </p:nvSpPr>
            <p:spPr>
              <a:xfrm>
                <a:off x="10110583" y="567566"/>
                <a:ext cx="873333" cy="223356"/>
              </a:xfrm>
              <a:custGeom>
                <a:avLst/>
                <a:gdLst>
                  <a:gd name="connsiteX0" fmla="*/ 69850 w 828675"/>
                  <a:gd name="connsiteY0" fmla="*/ 190500 h 190500"/>
                  <a:gd name="connsiteX1" fmla="*/ 44450 w 828675"/>
                  <a:gd name="connsiteY1" fmla="*/ 180975 h 190500"/>
                  <a:gd name="connsiteX2" fmla="*/ 31750 w 828675"/>
                  <a:gd name="connsiteY2" fmla="*/ 161925 h 190500"/>
                  <a:gd name="connsiteX3" fmla="*/ 28575 w 828675"/>
                  <a:gd name="connsiteY3" fmla="*/ 152400 h 190500"/>
                  <a:gd name="connsiteX4" fmla="*/ 19050 w 828675"/>
                  <a:gd name="connsiteY4" fmla="*/ 142875 h 190500"/>
                  <a:gd name="connsiteX5" fmla="*/ 9525 w 828675"/>
                  <a:gd name="connsiteY5" fmla="*/ 114300 h 190500"/>
                  <a:gd name="connsiteX6" fmla="*/ 6350 w 828675"/>
                  <a:gd name="connsiteY6" fmla="*/ 104775 h 190500"/>
                  <a:gd name="connsiteX7" fmla="*/ 0 w 828675"/>
                  <a:gd name="connsiteY7" fmla="*/ 73025 h 190500"/>
                  <a:gd name="connsiteX8" fmla="*/ 3175 w 828675"/>
                  <a:gd name="connsiteY8" fmla="*/ 44450 h 190500"/>
                  <a:gd name="connsiteX9" fmla="*/ 6350 w 828675"/>
                  <a:gd name="connsiteY9" fmla="*/ 34925 h 190500"/>
                  <a:gd name="connsiteX10" fmla="*/ 25400 w 828675"/>
                  <a:gd name="connsiteY10" fmla="*/ 22225 h 190500"/>
                  <a:gd name="connsiteX11" fmla="*/ 34925 w 828675"/>
                  <a:gd name="connsiteY11" fmla="*/ 15875 h 190500"/>
                  <a:gd name="connsiteX12" fmla="*/ 79375 w 828675"/>
                  <a:gd name="connsiteY12" fmla="*/ 3175 h 190500"/>
                  <a:gd name="connsiteX13" fmla="*/ 92075 w 828675"/>
                  <a:gd name="connsiteY13" fmla="*/ 0 h 190500"/>
                  <a:gd name="connsiteX14" fmla="*/ 146050 w 828675"/>
                  <a:gd name="connsiteY14" fmla="*/ 3175 h 190500"/>
                  <a:gd name="connsiteX15" fmla="*/ 155575 w 828675"/>
                  <a:gd name="connsiteY15" fmla="*/ 6350 h 190500"/>
                  <a:gd name="connsiteX16" fmla="*/ 187325 w 828675"/>
                  <a:gd name="connsiteY16" fmla="*/ 15875 h 190500"/>
                  <a:gd name="connsiteX17" fmla="*/ 206375 w 828675"/>
                  <a:gd name="connsiteY17" fmla="*/ 25400 h 190500"/>
                  <a:gd name="connsiteX18" fmla="*/ 222250 w 828675"/>
                  <a:gd name="connsiteY18" fmla="*/ 44450 h 190500"/>
                  <a:gd name="connsiteX19" fmla="*/ 228600 w 828675"/>
                  <a:gd name="connsiteY19" fmla="*/ 63500 h 190500"/>
                  <a:gd name="connsiteX20" fmla="*/ 225425 w 828675"/>
                  <a:gd name="connsiteY20" fmla="*/ 136525 h 190500"/>
                  <a:gd name="connsiteX21" fmla="*/ 215900 w 828675"/>
                  <a:gd name="connsiteY21" fmla="*/ 155575 h 190500"/>
                  <a:gd name="connsiteX22" fmla="*/ 206375 w 828675"/>
                  <a:gd name="connsiteY22" fmla="*/ 158750 h 190500"/>
                  <a:gd name="connsiteX23" fmla="*/ 177800 w 828675"/>
                  <a:gd name="connsiteY23" fmla="*/ 174625 h 190500"/>
                  <a:gd name="connsiteX24" fmla="*/ 139700 w 828675"/>
                  <a:gd name="connsiteY24" fmla="*/ 161925 h 190500"/>
                  <a:gd name="connsiteX25" fmla="*/ 136525 w 828675"/>
                  <a:gd name="connsiteY25" fmla="*/ 152400 h 190500"/>
                  <a:gd name="connsiteX26" fmla="*/ 146050 w 828675"/>
                  <a:gd name="connsiteY26" fmla="*/ 101600 h 190500"/>
                  <a:gd name="connsiteX27" fmla="*/ 152400 w 828675"/>
                  <a:gd name="connsiteY27" fmla="*/ 82550 h 190500"/>
                  <a:gd name="connsiteX28" fmla="*/ 155575 w 828675"/>
                  <a:gd name="connsiteY28" fmla="*/ 73025 h 190500"/>
                  <a:gd name="connsiteX29" fmla="*/ 158750 w 828675"/>
                  <a:gd name="connsiteY29" fmla="*/ 63500 h 190500"/>
                  <a:gd name="connsiteX30" fmla="*/ 168275 w 828675"/>
                  <a:gd name="connsiteY30" fmla="*/ 57150 h 190500"/>
                  <a:gd name="connsiteX31" fmla="*/ 206375 w 828675"/>
                  <a:gd name="connsiteY31" fmla="*/ 25400 h 190500"/>
                  <a:gd name="connsiteX32" fmla="*/ 244475 w 828675"/>
                  <a:gd name="connsiteY32" fmla="*/ 12700 h 190500"/>
                  <a:gd name="connsiteX33" fmla="*/ 254000 w 828675"/>
                  <a:gd name="connsiteY33" fmla="*/ 9525 h 190500"/>
                  <a:gd name="connsiteX34" fmla="*/ 263525 w 828675"/>
                  <a:gd name="connsiteY34" fmla="*/ 6350 h 190500"/>
                  <a:gd name="connsiteX35" fmla="*/ 298450 w 828675"/>
                  <a:gd name="connsiteY35" fmla="*/ 3175 h 190500"/>
                  <a:gd name="connsiteX36" fmla="*/ 314325 w 828675"/>
                  <a:gd name="connsiteY36" fmla="*/ 6350 h 190500"/>
                  <a:gd name="connsiteX37" fmla="*/ 336550 w 828675"/>
                  <a:gd name="connsiteY37" fmla="*/ 9525 h 190500"/>
                  <a:gd name="connsiteX38" fmla="*/ 355600 w 828675"/>
                  <a:gd name="connsiteY38" fmla="*/ 15875 h 190500"/>
                  <a:gd name="connsiteX39" fmla="*/ 365125 w 828675"/>
                  <a:gd name="connsiteY39" fmla="*/ 25400 h 190500"/>
                  <a:gd name="connsiteX40" fmla="*/ 374650 w 828675"/>
                  <a:gd name="connsiteY40" fmla="*/ 31750 h 190500"/>
                  <a:gd name="connsiteX41" fmla="*/ 377825 w 828675"/>
                  <a:gd name="connsiteY41" fmla="*/ 41275 h 190500"/>
                  <a:gd name="connsiteX42" fmla="*/ 390525 w 828675"/>
                  <a:gd name="connsiteY42" fmla="*/ 60325 h 190500"/>
                  <a:gd name="connsiteX43" fmla="*/ 400050 w 828675"/>
                  <a:gd name="connsiteY43" fmla="*/ 79375 h 190500"/>
                  <a:gd name="connsiteX44" fmla="*/ 403225 w 828675"/>
                  <a:gd name="connsiteY44" fmla="*/ 88900 h 190500"/>
                  <a:gd name="connsiteX45" fmla="*/ 400050 w 828675"/>
                  <a:gd name="connsiteY45" fmla="*/ 120650 h 190500"/>
                  <a:gd name="connsiteX46" fmla="*/ 396875 w 828675"/>
                  <a:gd name="connsiteY46" fmla="*/ 139700 h 190500"/>
                  <a:gd name="connsiteX47" fmla="*/ 371475 w 828675"/>
                  <a:gd name="connsiteY47" fmla="*/ 171450 h 190500"/>
                  <a:gd name="connsiteX48" fmla="*/ 352425 w 828675"/>
                  <a:gd name="connsiteY48" fmla="*/ 174625 h 190500"/>
                  <a:gd name="connsiteX49" fmla="*/ 336550 w 828675"/>
                  <a:gd name="connsiteY49" fmla="*/ 161925 h 190500"/>
                  <a:gd name="connsiteX50" fmla="*/ 330200 w 828675"/>
                  <a:gd name="connsiteY50" fmla="*/ 142875 h 190500"/>
                  <a:gd name="connsiteX51" fmla="*/ 330200 w 828675"/>
                  <a:gd name="connsiteY51" fmla="*/ 88900 h 190500"/>
                  <a:gd name="connsiteX52" fmla="*/ 336550 w 828675"/>
                  <a:gd name="connsiteY52" fmla="*/ 60325 h 190500"/>
                  <a:gd name="connsiteX53" fmla="*/ 365125 w 828675"/>
                  <a:gd name="connsiteY53" fmla="*/ 38100 h 190500"/>
                  <a:gd name="connsiteX54" fmla="*/ 393700 w 828675"/>
                  <a:gd name="connsiteY54" fmla="*/ 28575 h 190500"/>
                  <a:gd name="connsiteX55" fmla="*/ 403225 w 828675"/>
                  <a:gd name="connsiteY55" fmla="*/ 25400 h 190500"/>
                  <a:gd name="connsiteX56" fmla="*/ 431800 w 828675"/>
                  <a:gd name="connsiteY56" fmla="*/ 19050 h 190500"/>
                  <a:gd name="connsiteX57" fmla="*/ 457200 w 828675"/>
                  <a:gd name="connsiteY57" fmla="*/ 12700 h 190500"/>
                  <a:gd name="connsiteX58" fmla="*/ 508000 w 828675"/>
                  <a:gd name="connsiteY58" fmla="*/ 15875 h 190500"/>
                  <a:gd name="connsiteX59" fmla="*/ 520700 w 828675"/>
                  <a:gd name="connsiteY59" fmla="*/ 19050 h 190500"/>
                  <a:gd name="connsiteX60" fmla="*/ 530225 w 828675"/>
                  <a:gd name="connsiteY60" fmla="*/ 25400 h 190500"/>
                  <a:gd name="connsiteX61" fmla="*/ 536575 w 828675"/>
                  <a:gd name="connsiteY61" fmla="*/ 34925 h 190500"/>
                  <a:gd name="connsiteX62" fmla="*/ 546100 w 828675"/>
                  <a:gd name="connsiteY62" fmla="*/ 44450 h 190500"/>
                  <a:gd name="connsiteX63" fmla="*/ 549275 w 828675"/>
                  <a:gd name="connsiteY63" fmla="*/ 53975 h 190500"/>
                  <a:gd name="connsiteX64" fmla="*/ 571500 w 828675"/>
                  <a:gd name="connsiteY64" fmla="*/ 82550 h 190500"/>
                  <a:gd name="connsiteX65" fmla="*/ 581025 w 828675"/>
                  <a:gd name="connsiteY65" fmla="*/ 111125 h 190500"/>
                  <a:gd name="connsiteX66" fmla="*/ 584200 w 828675"/>
                  <a:gd name="connsiteY66" fmla="*/ 120650 h 190500"/>
                  <a:gd name="connsiteX67" fmla="*/ 587375 w 828675"/>
                  <a:gd name="connsiteY67" fmla="*/ 130175 h 190500"/>
                  <a:gd name="connsiteX68" fmla="*/ 584200 w 828675"/>
                  <a:gd name="connsiteY68" fmla="*/ 139700 h 190500"/>
                  <a:gd name="connsiteX69" fmla="*/ 581025 w 828675"/>
                  <a:gd name="connsiteY69" fmla="*/ 161925 h 190500"/>
                  <a:gd name="connsiteX70" fmla="*/ 574675 w 828675"/>
                  <a:gd name="connsiteY70" fmla="*/ 171450 h 190500"/>
                  <a:gd name="connsiteX71" fmla="*/ 539750 w 828675"/>
                  <a:gd name="connsiteY71" fmla="*/ 168275 h 190500"/>
                  <a:gd name="connsiteX72" fmla="*/ 530225 w 828675"/>
                  <a:gd name="connsiteY72" fmla="*/ 165100 h 190500"/>
                  <a:gd name="connsiteX73" fmla="*/ 523875 w 828675"/>
                  <a:gd name="connsiteY73" fmla="*/ 146050 h 190500"/>
                  <a:gd name="connsiteX74" fmla="*/ 520700 w 828675"/>
                  <a:gd name="connsiteY74" fmla="*/ 136525 h 190500"/>
                  <a:gd name="connsiteX75" fmla="*/ 517525 w 828675"/>
                  <a:gd name="connsiteY75" fmla="*/ 127000 h 190500"/>
                  <a:gd name="connsiteX76" fmla="*/ 527050 w 828675"/>
                  <a:gd name="connsiteY76" fmla="*/ 53975 h 190500"/>
                  <a:gd name="connsiteX77" fmla="*/ 533400 w 828675"/>
                  <a:gd name="connsiteY77" fmla="*/ 44450 h 190500"/>
                  <a:gd name="connsiteX78" fmla="*/ 552450 w 828675"/>
                  <a:gd name="connsiteY78" fmla="*/ 28575 h 190500"/>
                  <a:gd name="connsiteX79" fmla="*/ 571500 w 828675"/>
                  <a:gd name="connsiteY79" fmla="*/ 22225 h 190500"/>
                  <a:gd name="connsiteX80" fmla="*/ 581025 w 828675"/>
                  <a:gd name="connsiteY80" fmla="*/ 19050 h 190500"/>
                  <a:gd name="connsiteX81" fmla="*/ 600075 w 828675"/>
                  <a:gd name="connsiteY81" fmla="*/ 9525 h 190500"/>
                  <a:gd name="connsiteX82" fmla="*/ 622300 w 828675"/>
                  <a:gd name="connsiteY82" fmla="*/ 0 h 190500"/>
                  <a:gd name="connsiteX83" fmla="*/ 673100 w 828675"/>
                  <a:gd name="connsiteY83" fmla="*/ 6350 h 190500"/>
                  <a:gd name="connsiteX84" fmla="*/ 701675 w 828675"/>
                  <a:gd name="connsiteY84" fmla="*/ 19050 h 190500"/>
                  <a:gd name="connsiteX85" fmla="*/ 717550 w 828675"/>
                  <a:gd name="connsiteY85" fmla="*/ 38100 h 190500"/>
                  <a:gd name="connsiteX86" fmla="*/ 727075 w 828675"/>
                  <a:gd name="connsiteY86" fmla="*/ 44450 h 190500"/>
                  <a:gd name="connsiteX87" fmla="*/ 730250 w 828675"/>
                  <a:gd name="connsiteY87" fmla="*/ 53975 h 190500"/>
                  <a:gd name="connsiteX88" fmla="*/ 736600 w 828675"/>
                  <a:gd name="connsiteY88" fmla="*/ 63500 h 190500"/>
                  <a:gd name="connsiteX89" fmla="*/ 742950 w 828675"/>
                  <a:gd name="connsiteY89" fmla="*/ 82550 h 190500"/>
                  <a:gd name="connsiteX90" fmla="*/ 746125 w 828675"/>
                  <a:gd name="connsiteY90" fmla="*/ 92075 h 190500"/>
                  <a:gd name="connsiteX91" fmla="*/ 749300 w 828675"/>
                  <a:gd name="connsiteY91" fmla="*/ 101600 h 190500"/>
                  <a:gd name="connsiteX92" fmla="*/ 746125 w 828675"/>
                  <a:gd name="connsiteY92" fmla="*/ 152400 h 190500"/>
                  <a:gd name="connsiteX93" fmla="*/ 739775 w 828675"/>
                  <a:gd name="connsiteY93" fmla="*/ 174625 h 190500"/>
                  <a:gd name="connsiteX94" fmla="*/ 730250 w 828675"/>
                  <a:gd name="connsiteY94" fmla="*/ 177800 h 190500"/>
                  <a:gd name="connsiteX95" fmla="*/ 711200 w 828675"/>
                  <a:gd name="connsiteY95" fmla="*/ 174625 h 190500"/>
                  <a:gd name="connsiteX96" fmla="*/ 701675 w 828675"/>
                  <a:gd name="connsiteY96" fmla="*/ 171450 h 190500"/>
                  <a:gd name="connsiteX97" fmla="*/ 688975 w 828675"/>
                  <a:gd name="connsiteY97" fmla="*/ 152400 h 190500"/>
                  <a:gd name="connsiteX98" fmla="*/ 679450 w 828675"/>
                  <a:gd name="connsiteY98" fmla="*/ 133350 h 190500"/>
                  <a:gd name="connsiteX99" fmla="*/ 676275 w 828675"/>
                  <a:gd name="connsiteY99" fmla="*/ 107950 h 190500"/>
                  <a:gd name="connsiteX100" fmla="*/ 682625 w 828675"/>
                  <a:gd name="connsiteY100" fmla="*/ 76200 h 190500"/>
                  <a:gd name="connsiteX101" fmla="*/ 688975 w 828675"/>
                  <a:gd name="connsiteY101" fmla="*/ 57150 h 190500"/>
                  <a:gd name="connsiteX102" fmla="*/ 717550 w 828675"/>
                  <a:gd name="connsiteY102" fmla="*/ 44450 h 190500"/>
                  <a:gd name="connsiteX103" fmla="*/ 727075 w 828675"/>
                  <a:gd name="connsiteY103" fmla="*/ 41275 h 190500"/>
                  <a:gd name="connsiteX104" fmla="*/ 746125 w 828675"/>
                  <a:gd name="connsiteY104" fmla="*/ 31750 h 190500"/>
                  <a:gd name="connsiteX105" fmla="*/ 755650 w 828675"/>
                  <a:gd name="connsiteY105" fmla="*/ 25400 h 190500"/>
                  <a:gd name="connsiteX106" fmla="*/ 828675 w 828675"/>
                  <a:gd name="connsiteY106" fmla="*/ 1905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828675" h="190500">
                    <a:moveTo>
                      <a:pt x="69850" y="190500"/>
                    </a:moveTo>
                    <a:cubicBezTo>
                      <a:pt x="60244" y="188579"/>
                      <a:pt x="51387" y="188903"/>
                      <a:pt x="44450" y="180975"/>
                    </a:cubicBezTo>
                    <a:cubicBezTo>
                      <a:pt x="39424" y="175232"/>
                      <a:pt x="34163" y="169165"/>
                      <a:pt x="31750" y="161925"/>
                    </a:cubicBezTo>
                    <a:cubicBezTo>
                      <a:pt x="30692" y="158750"/>
                      <a:pt x="30431" y="155185"/>
                      <a:pt x="28575" y="152400"/>
                    </a:cubicBezTo>
                    <a:cubicBezTo>
                      <a:pt x="26084" y="148664"/>
                      <a:pt x="22225" y="146050"/>
                      <a:pt x="19050" y="142875"/>
                    </a:cubicBezTo>
                    <a:lnTo>
                      <a:pt x="9525" y="114300"/>
                    </a:lnTo>
                    <a:cubicBezTo>
                      <a:pt x="8467" y="111125"/>
                      <a:pt x="7162" y="108022"/>
                      <a:pt x="6350" y="104775"/>
                    </a:cubicBezTo>
                    <a:cubicBezTo>
                      <a:pt x="1614" y="85830"/>
                      <a:pt x="3892" y="96379"/>
                      <a:pt x="0" y="73025"/>
                    </a:cubicBezTo>
                    <a:cubicBezTo>
                      <a:pt x="1058" y="63500"/>
                      <a:pt x="1599" y="53903"/>
                      <a:pt x="3175" y="44450"/>
                    </a:cubicBezTo>
                    <a:cubicBezTo>
                      <a:pt x="3725" y="41149"/>
                      <a:pt x="3983" y="37292"/>
                      <a:pt x="6350" y="34925"/>
                    </a:cubicBezTo>
                    <a:cubicBezTo>
                      <a:pt x="11746" y="29529"/>
                      <a:pt x="19050" y="26458"/>
                      <a:pt x="25400" y="22225"/>
                    </a:cubicBezTo>
                    <a:cubicBezTo>
                      <a:pt x="28575" y="20108"/>
                      <a:pt x="31305" y="17082"/>
                      <a:pt x="34925" y="15875"/>
                    </a:cubicBezTo>
                    <a:cubicBezTo>
                      <a:pt x="62254" y="6765"/>
                      <a:pt x="47481" y="11148"/>
                      <a:pt x="79375" y="3175"/>
                    </a:cubicBezTo>
                    <a:lnTo>
                      <a:pt x="92075" y="0"/>
                    </a:lnTo>
                    <a:cubicBezTo>
                      <a:pt x="110067" y="1058"/>
                      <a:pt x="128117" y="1382"/>
                      <a:pt x="146050" y="3175"/>
                    </a:cubicBezTo>
                    <a:cubicBezTo>
                      <a:pt x="149380" y="3508"/>
                      <a:pt x="152357" y="5431"/>
                      <a:pt x="155575" y="6350"/>
                    </a:cubicBezTo>
                    <a:cubicBezTo>
                      <a:pt x="163340" y="8569"/>
                      <a:pt x="181666" y="12102"/>
                      <a:pt x="187325" y="15875"/>
                    </a:cubicBezTo>
                    <a:cubicBezTo>
                      <a:pt x="199635" y="24081"/>
                      <a:pt x="193230" y="21018"/>
                      <a:pt x="206375" y="25400"/>
                    </a:cubicBezTo>
                    <a:cubicBezTo>
                      <a:pt x="212357" y="31382"/>
                      <a:pt x="218714" y="36493"/>
                      <a:pt x="222250" y="44450"/>
                    </a:cubicBezTo>
                    <a:cubicBezTo>
                      <a:pt x="224968" y="50567"/>
                      <a:pt x="228600" y="63500"/>
                      <a:pt x="228600" y="63500"/>
                    </a:cubicBezTo>
                    <a:cubicBezTo>
                      <a:pt x="227542" y="87842"/>
                      <a:pt x="227294" y="112232"/>
                      <a:pt x="225425" y="136525"/>
                    </a:cubicBezTo>
                    <a:cubicBezTo>
                      <a:pt x="225048" y="141428"/>
                      <a:pt x="219541" y="152663"/>
                      <a:pt x="215900" y="155575"/>
                    </a:cubicBezTo>
                    <a:cubicBezTo>
                      <a:pt x="213287" y="157666"/>
                      <a:pt x="209301" y="157125"/>
                      <a:pt x="206375" y="158750"/>
                    </a:cubicBezTo>
                    <a:cubicBezTo>
                      <a:pt x="173623" y="176946"/>
                      <a:pt x="199353" y="167441"/>
                      <a:pt x="177800" y="174625"/>
                    </a:cubicBezTo>
                    <a:cubicBezTo>
                      <a:pt x="151238" y="171969"/>
                      <a:pt x="148726" y="179977"/>
                      <a:pt x="139700" y="161925"/>
                    </a:cubicBezTo>
                    <a:cubicBezTo>
                      <a:pt x="138203" y="158932"/>
                      <a:pt x="137583" y="155575"/>
                      <a:pt x="136525" y="152400"/>
                    </a:cubicBezTo>
                    <a:cubicBezTo>
                      <a:pt x="138947" y="137868"/>
                      <a:pt x="141327" y="117344"/>
                      <a:pt x="146050" y="101600"/>
                    </a:cubicBezTo>
                    <a:cubicBezTo>
                      <a:pt x="147973" y="95189"/>
                      <a:pt x="150283" y="88900"/>
                      <a:pt x="152400" y="82550"/>
                    </a:cubicBezTo>
                    <a:lnTo>
                      <a:pt x="155575" y="73025"/>
                    </a:lnTo>
                    <a:cubicBezTo>
                      <a:pt x="156633" y="69850"/>
                      <a:pt x="155965" y="65356"/>
                      <a:pt x="158750" y="63500"/>
                    </a:cubicBezTo>
                    <a:cubicBezTo>
                      <a:pt x="161925" y="61383"/>
                      <a:pt x="165423" y="59685"/>
                      <a:pt x="168275" y="57150"/>
                    </a:cubicBezTo>
                    <a:cubicBezTo>
                      <a:pt x="178886" y="47718"/>
                      <a:pt x="191611" y="30321"/>
                      <a:pt x="206375" y="25400"/>
                    </a:cubicBezTo>
                    <a:lnTo>
                      <a:pt x="244475" y="12700"/>
                    </a:lnTo>
                    <a:lnTo>
                      <a:pt x="254000" y="9525"/>
                    </a:lnTo>
                    <a:cubicBezTo>
                      <a:pt x="257175" y="8467"/>
                      <a:pt x="260192" y="6653"/>
                      <a:pt x="263525" y="6350"/>
                    </a:cubicBezTo>
                    <a:lnTo>
                      <a:pt x="298450" y="3175"/>
                    </a:lnTo>
                    <a:cubicBezTo>
                      <a:pt x="303742" y="4233"/>
                      <a:pt x="309002" y="5463"/>
                      <a:pt x="314325" y="6350"/>
                    </a:cubicBezTo>
                    <a:cubicBezTo>
                      <a:pt x="321707" y="7580"/>
                      <a:pt x="329258" y="7842"/>
                      <a:pt x="336550" y="9525"/>
                    </a:cubicBezTo>
                    <a:cubicBezTo>
                      <a:pt x="343072" y="11030"/>
                      <a:pt x="355600" y="15875"/>
                      <a:pt x="355600" y="15875"/>
                    </a:cubicBezTo>
                    <a:cubicBezTo>
                      <a:pt x="358775" y="19050"/>
                      <a:pt x="361676" y="22525"/>
                      <a:pt x="365125" y="25400"/>
                    </a:cubicBezTo>
                    <a:cubicBezTo>
                      <a:pt x="368056" y="27843"/>
                      <a:pt x="372266" y="28770"/>
                      <a:pt x="374650" y="31750"/>
                    </a:cubicBezTo>
                    <a:cubicBezTo>
                      <a:pt x="376741" y="34363"/>
                      <a:pt x="376200" y="38349"/>
                      <a:pt x="377825" y="41275"/>
                    </a:cubicBezTo>
                    <a:cubicBezTo>
                      <a:pt x="381531" y="47946"/>
                      <a:pt x="388112" y="53085"/>
                      <a:pt x="390525" y="60325"/>
                    </a:cubicBezTo>
                    <a:cubicBezTo>
                      <a:pt x="398505" y="84266"/>
                      <a:pt x="387740" y="54756"/>
                      <a:pt x="400050" y="79375"/>
                    </a:cubicBezTo>
                    <a:cubicBezTo>
                      <a:pt x="401547" y="82368"/>
                      <a:pt x="402167" y="85725"/>
                      <a:pt x="403225" y="88900"/>
                    </a:cubicBezTo>
                    <a:cubicBezTo>
                      <a:pt x="402167" y="99483"/>
                      <a:pt x="401369" y="110096"/>
                      <a:pt x="400050" y="120650"/>
                    </a:cubicBezTo>
                    <a:cubicBezTo>
                      <a:pt x="399252" y="127038"/>
                      <a:pt x="398436" y="133455"/>
                      <a:pt x="396875" y="139700"/>
                    </a:cubicBezTo>
                    <a:cubicBezTo>
                      <a:pt x="393214" y="154343"/>
                      <a:pt x="390277" y="168316"/>
                      <a:pt x="371475" y="171450"/>
                    </a:cubicBezTo>
                    <a:lnTo>
                      <a:pt x="352425" y="174625"/>
                    </a:lnTo>
                    <a:cubicBezTo>
                      <a:pt x="342096" y="171182"/>
                      <a:pt x="341545" y="173164"/>
                      <a:pt x="336550" y="161925"/>
                    </a:cubicBezTo>
                    <a:cubicBezTo>
                      <a:pt x="333832" y="155808"/>
                      <a:pt x="330200" y="142875"/>
                      <a:pt x="330200" y="142875"/>
                    </a:cubicBezTo>
                    <a:cubicBezTo>
                      <a:pt x="325996" y="113449"/>
                      <a:pt x="325605" y="123366"/>
                      <a:pt x="330200" y="88900"/>
                    </a:cubicBezTo>
                    <a:cubicBezTo>
                      <a:pt x="330308" y="88087"/>
                      <a:pt x="335238" y="62621"/>
                      <a:pt x="336550" y="60325"/>
                    </a:cubicBezTo>
                    <a:cubicBezTo>
                      <a:pt x="340417" y="53557"/>
                      <a:pt x="361127" y="39433"/>
                      <a:pt x="365125" y="38100"/>
                    </a:cubicBezTo>
                    <a:lnTo>
                      <a:pt x="393700" y="28575"/>
                    </a:lnTo>
                    <a:cubicBezTo>
                      <a:pt x="396875" y="27517"/>
                      <a:pt x="399978" y="26212"/>
                      <a:pt x="403225" y="25400"/>
                    </a:cubicBezTo>
                    <a:cubicBezTo>
                      <a:pt x="447235" y="14398"/>
                      <a:pt x="379400" y="31142"/>
                      <a:pt x="431800" y="19050"/>
                    </a:cubicBezTo>
                    <a:cubicBezTo>
                      <a:pt x="440304" y="17088"/>
                      <a:pt x="457200" y="12700"/>
                      <a:pt x="457200" y="12700"/>
                    </a:cubicBezTo>
                    <a:cubicBezTo>
                      <a:pt x="474133" y="13758"/>
                      <a:pt x="491118" y="14187"/>
                      <a:pt x="508000" y="15875"/>
                    </a:cubicBezTo>
                    <a:cubicBezTo>
                      <a:pt x="512342" y="16309"/>
                      <a:pt x="516689" y="17331"/>
                      <a:pt x="520700" y="19050"/>
                    </a:cubicBezTo>
                    <a:cubicBezTo>
                      <a:pt x="524207" y="20553"/>
                      <a:pt x="527050" y="23283"/>
                      <a:pt x="530225" y="25400"/>
                    </a:cubicBezTo>
                    <a:cubicBezTo>
                      <a:pt x="532342" y="28575"/>
                      <a:pt x="534132" y="31994"/>
                      <a:pt x="536575" y="34925"/>
                    </a:cubicBezTo>
                    <a:cubicBezTo>
                      <a:pt x="539450" y="38374"/>
                      <a:pt x="543609" y="40714"/>
                      <a:pt x="546100" y="44450"/>
                    </a:cubicBezTo>
                    <a:cubicBezTo>
                      <a:pt x="547956" y="47235"/>
                      <a:pt x="547419" y="51190"/>
                      <a:pt x="549275" y="53975"/>
                    </a:cubicBezTo>
                    <a:cubicBezTo>
                      <a:pt x="560233" y="70412"/>
                      <a:pt x="563046" y="57188"/>
                      <a:pt x="571500" y="82550"/>
                    </a:cubicBezTo>
                    <a:lnTo>
                      <a:pt x="581025" y="111125"/>
                    </a:lnTo>
                    <a:lnTo>
                      <a:pt x="584200" y="120650"/>
                    </a:lnTo>
                    <a:lnTo>
                      <a:pt x="587375" y="130175"/>
                    </a:lnTo>
                    <a:cubicBezTo>
                      <a:pt x="586317" y="133350"/>
                      <a:pt x="584856" y="136418"/>
                      <a:pt x="584200" y="139700"/>
                    </a:cubicBezTo>
                    <a:cubicBezTo>
                      <a:pt x="582732" y="147038"/>
                      <a:pt x="583175" y="154757"/>
                      <a:pt x="581025" y="161925"/>
                    </a:cubicBezTo>
                    <a:cubicBezTo>
                      <a:pt x="579929" y="165580"/>
                      <a:pt x="576792" y="168275"/>
                      <a:pt x="574675" y="171450"/>
                    </a:cubicBezTo>
                    <a:cubicBezTo>
                      <a:pt x="563033" y="170392"/>
                      <a:pt x="551322" y="169928"/>
                      <a:pt x="539750" y="168275"/>
                    </a:cubicBezTo>
                    <a:cubicBezTo>
                      <a:pt x="536437" y="167802"/>
                      <a:pt x="532170" y="167823"/>
                      <a:pt x="530225" y="165100"/>
                    </a:cubicBezTo>
                    <a:cubicBezTo>
                      <a:pt x="526334" y="159653"/>
                      <a:pt x="525992" y="152400"/>
                      <a:pt x="523875" y="146050"/>
                    </a:cubicBezTo>
                    <a:lnTo>
                      <a:pt x="520700" y="136525"/>
                    </a:lnTo>
                    <a:lnTo>
                      <a:pt x="517525" y="127000"/>
                    </a:lnTo>
                    <a:cubicBezTo>
                      <a:pt x="517953" y="119718"/>
                      <a:pt x="516167" y="70300"/>
                      <a:pt x="527050" y="53975"/>
                    </a:cubicBezTo>
                    <a:cubicBezTo>
                      <a:pt x="529167" y="50800"/>
                      <a:pt x="530957" y="47381"/>
                      <a:pt x="533400" y="44450"/>
                    </a:cubicBezTo>
                    <a:cubicBezTo>
                      <a:pt x="537798" y="39172"/>
                      <a:pt x="545839" y="31513"/>
                      <a:pt x="552450" y="28575"/>
                    </a:cubicBezTo>
                    <a:cubicBezTo>
                      <a:pt x="558567" y="25857"/>
                      <a:pt x="565150" y="24342"/>
                      <a:pt x="571500" y="22225"/>
                    </a:cubicBezTo>
                    <a:cubicBezTo>
                      <a:pt x="574675" y="21167"/>
                      <a:pt x="578240" y="20906"/>
                      <a:pt x="581025" y="19050"/>
                    </a:cubicBezTo>
                    <a:cubicBezTo>
                      <a:pt x="608322" y="852"/>
                      <a:pt x="573785" y="22670"/>
                      <a:pt x="600075" y="9525"/>
                    </a:cubicBezTo>
                    <a:cubicBezTo>
                      <a:pt x="622001" y="-1438"/>
                      <a:pt x="595869" y="6608"/>
                      <a:pt x="622300" y="0"/>
                    </a:cubicBezTo>
                    <a:cubicBezTo>
                      <a:pt x="647857" y="2130"/>
                      <a:pt x="653820" y="566"/>
                      <a:pt x="673100" y="6350"/>
                    </a:cubicBezTo>
                    <a:cubicBezTo>
                      <a:pt x="686079" y="10244"/>
                      <a:pt x="692105" y="11075"/>
                      <a:pt x="701675" y="19050"/>
                    </a:cubicBezTo>
                    <a:cubicBezTo>
                      <a:pt x="732883" y="45057"/>
                      <a:pt x="692575" y="13125"/>
                      <a:pt x="717550" y="38100"/>
                    </a:cubicBezTo>
                    <a:cubicBezTo>
                      <a:pt x="720248" y="40798"/>
                      <a:pt x="723900" y="42333"/>
                      <a:pt x="727075" y="44450"/>
                    </a:cubicBezTo>
                    <a:cubicBezTo>
                      <a:pt x="728133" y="47625"/>
                      <a:pt x="728753" y="50982"/>
                      <a:pt x="730250" y="53975"/>
                    </a:cubicBezTo>
                    <a:cubicBezTo>
                      <a:pt x="731957" y="57388"/>
                      <a:pt x="735050" y="60013"/>
                      <a:pt x="736600" y="63500"/>
                    </a:cubicBezTo>
                    <a:cubicBezTo>
                      <a:pt x="739318" y="69617"/>
                      <a:pt x="740833" y="76200"/>
                      <a:pt x="742950" y="82550"/>
                    </a:cubicBezTo>
                    <a:lnTo>
                      <a:pt x="746125" y="92075"/>
                    </a:lnTo>
                    <a:lnTo>
                      <a:pt x="749300" y="101600"/>
                    </a:lnTo>
                    <a:cubicBezTo>
                      <a:pt x="748242" y="118533"/>
                      <a:pt x="747813" y="135518"/>
                      <a:pt x="746125" y="152400"/>
                    </a:cubicBezTo>
                    <a:cubicBezTo>
                      <a:pt x="746116" y="152492"/>
                      <a:pt x="741279" y="173121"/>
                      <a:pt x="739775" y="174625"/>
                    </a:cubicBezTo>
                    <a:cubicBezTo>
                      <a:pt x="737408" y="176992"/>
                      <a:pt x="733425" y="176742"/>
                      <a:pt x="730250" y="177800"/>
                    </a:cubicBezTo>
                    <a:cubicBezTo>
                      <a:pt x="723900" y="176742"/>
                      <a:pt x="717484" y="176022"/>
                      <a:pt x="711200" y="174625"/>
                    </a:cubicBezTo>
                    <a:cubicBezTo>
                      <a:pt x="707933" y="173899"/>
                      <a:pt x="704042" y="173817"/>
                      <a:pt x="701675" y="171450"/>
                    </a:cubicBezTo>
                    <a:cubicBezTo>
                      <a:pt x="696279" y="166054"/>
                      <a:pt x="693208" y="158750"/>
                      <a:pt x="688975" y="152400"/>
                    </a:cubicBezTo>
                    <a:cubicBezTo>
                      <a:pt x="680769" y="140090"/>
                      <a:pt x="683832" y="146495"/>
                      <a:pt x="679450" y="133350"/>
                    </a:cubicBezTo>
                    <a:cubicBezTo>
                      <a:pt x="678392" y="124883"/>
                      <a:pt x="676275" y="116483"/>
                      <a:pt x="676275" y="107950"/>
                    </a:cubicBezTo>
                    <a:cubicBezTo>
                      <a:pt x="676275" y="102229"/>
                      <a:pt x="680527" y="83193"/>
                      <a:pt x="682625" y="76200"/>
                    </a:cubicBezTo>
                    <a:cubicBezTo>
                      <a:pt x="684548" y="69789"/>
                      <a:pt x="683406" y="60863"/>
                      <a:pt x="688975" y="57150"/>
                    </a:cubicBezTo>
                    <a:cubicBezTo>
                      <a:pt x="704069" y="47087"/>
                      <a:pt x="694880" y="52007"/>
                      <a:pt x="717550" y="44450"/>
                    </a:cubicBezTo>
                    <a:cubicBezTo>
                      <a:pt x="720725" y="43392"/>
                      <a:pt x="724290" y="43131"/>
                      <a:pt x="727075" y="41275"/>
                    </a:cubicBezTo>
                    <a:cubicBezTo>
                      <a:pt x="754372" y="23077"/>
                      <a:pt x="719835" y="44895"/>
                      <a:pt x="746125" y="31750"/>
                    </a:cubicBezTo>
                    <a:cubicBezTo>
                      <a:pt x="749538" y="30043"/>
                      <a:pt x="752003" y="26522"/>
                      <a:pt x="755650" y="25400"/>
                    </a:cubicBezTo>
                    <a:cubicBezTo>
                      <a:pt x="785057" y="16352"/>
                      <a:pt x="796792" y="19050"/>
                      <a:pt x="828675" y="19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04A72EA-578F-8954-689D-8BF85A5EAD1B}"/>
                  </a:ext>
                </a:extLst>
              </p:cNvPr>
              <p:cNvSpPr/>
              <p:nvPr/>
            </p:nvSpPr>
            <p:spPr>
              <a:xfrm>
                <a:off x="9455707" y="457829"/>
                <a:ext cx="783213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DD1257F-96EB-0D48-9387-20162791F791}"/>
                  </a:ext>
                </a:extLst>
              </p:cNvPr>
              <p:cNvSpPr/>
              <p:nvPr/>
            </p:nvSpPr>
            <p:spPr>
              <a:xfrm>
                <a:off x="9365587" y="543831"/>
                <a:ext cx="873333" cy="223356"/>
              </a:xfrm>
              <a:custGeom>
                <a:avLst/>
                <a:gdLst>
                  <a:gd name="connsiteX0" fmla="*/ 69850 w 828675"/>
                  <a:gd name="connsiteY0" fmla="*/ 190500 h 190500"/>
                  <a:gd name="connsiteX1" fmla="*/ 44450 w 828675"/>
                  <a:gd name="connsiteY1" fmla="*/ 180975 h 190500"/>
                  <a:gd name="connsiteX2" fmla="*/ 31750 w 828675"/>
                  <a:gd name="connsiteY2" fmla="*/ 161925 h 190500"/>
                  <a:gd name="connsiteX3" fmla="*/ 28575 w 828675"/>
                  <a:gd name="connsiteY3" fmla="*/ 152400 h 190500"/>
                  <a:gd name="connsiteX4" fmla="*/ 19050 w 828675"/>
                  <a:gd name="connsiteY4" fmla="*/ 142875 h 190500"/>
                  <a:gd name="connsiteX5" fmla="*/ 9525 w 828675"/>
                  <a:gd name="connsiteY5" fmla="*/ 114300 h 190500"/>
                  <a:gd name="connsiteX6" fmla="*/ 6350 w 828675"/>
                  <a:gd name="connsiteY6" fmla="*/ 104775 h 190500"/>
                  <a:gd name="connsiteX7" fmla="*/ 0 w 828675"/>
                  <a:gd name="connsiteY7" fmla="*/ 73025 h 190500"/>
                  <a:gd name="connsiteX8" fmla="*/ 3175 w 828675"/>
                  <a:gd name="connsiteY8" fmla="*/ 44450 h 190500"/>
                  <a:gd name="connsiteX9" fmla="*/ 6350 w 828675"/>
                  <a:gd name="connsiteY9" fmla="*/ 34925 h 190500"/>
                  <a:gd name="connsiteX10" fmla="*/ 25400 w 828675"/>
                  <a:gd name="connsiteY10" fmla="*/ 22225 h 190500"/>
                  <a:gd name="connsiteX11" fmla="*/ 34925 w 828675"/>
                  <a:gd name="connsiteY11" fmla="*/ 15875 h 190500"/>
                  <a:gd name="connsiteX12" fmla="*/ 79375 w 828675"/>
                  <a:gd name="connsiteY12" fmla="*/ 3175 h 190500"/>
                  <a:gd name="connsiteX13" fmla="*/ 92075 w 828675"/>
                  <a:gd name="connsiteY13" fmla="*/ 0 h 190500"/>
                  <a:gd name="connsiteX14" fmla="*/ 146050 w 828675"/>
                  <a:gd name="connsiteY14" fmla="*/ 3175 h 190500"/>
                  <a:gd name="connsiteX15" fmla="*/ 155575 w 828675"/>
                  <a:gd name="connsiteY15" fmla="*/ 6350 h 190500"/>
                  <a:gd name="connsiteX16" fmla="*/ 187325 w 828675"/>
                  <a:gd name="connsiteY16" fmla="*/ 15875 h 190500"/>
                  <a:gd name="connsiteX17" fmla="*/ 206375 w 828675"/>
                  <a:gd name="connsiteY17" fmla="*/ 25400 h 190500"/>
                  <a:gd name="connsiteX18" fmla="*/ 222250 w 828675"/>
                  <a:gd name="connsiteY18" fmla="*/ 44450 h 190500"/>
                  <a:gd name="connsiteX19" fmla="*/ 228600 w 828675"/>
                  <a:gd name="connsiteY19" fmla="*/ 63500 h 190500"/>
                  <a:gd name="connsiteX20" fmla="*/ 225425 w 828675"/>
                  <a:gd name="connsiteY20" fmla="*/ 136525 h 190500"/>
                  <a:gd name="connsiteX21" fmla="*/ 215900 w 828675"/>
                  <a:gd name="connsiteY21" fmla="*/ 155575 h 190500"/>
                  <a:gd name="connsiteX22" fmla="*/ 206375 w 828675"/>
                  <a:gd name="connsiteY22" fmla="*/ 158750 h 190500"/>
                  <a:gd name="connsiteX23" fmla="*/ 177800 w 828675"/>
                  <a:gd name="connsiteY23" fmla="*/ 174625 h 190500"/>
                  <a:gd name="connsiteX24" fmla="*/ 139700 w 828675"/>
                  <a:gd name="connsiteY24" fmla="*/ 161925 h 190500"/>
                  <a:gd name="connsiteX25" fmla="*/ 136525 w 828675"/>
                  <a:gd name="connsiteY25" fmla="*/ 152400 h 190500"/>
                  <a:gd name="connsiteX26" fmla="*/ 146050 w 828675"/>
                  <a:gd name="connsiteY26" fmla="*/ 101600 h 190500"/>
                  <a:gd name="connsiteX27" fmla="*/ 152400 w 828675"/>
                  <a:gd name="connsiteY27" fmla="*/ 82550 h 190500"/>
                  <a:gd name="connsiteX28" fmla="*/ 155575 w 828675"/>
                  <a:gd name="connsiteY28" fmla="*/ 73025 h 190500"/>
                  <a:gd name="connsiteX29" fmla="*/ 158750 w 828675"/>
                  <a:gd name="connsiteY29" fmla="*/ 63500 h 190500"/>
                  <a:gd name="connsiteX30" fmla="*/ 168275 w 828675"/>
                  <a:gd name="connsiteY30" fmla="*/ 57150 h 190500"/>
                  <a:gd name="connsiteX31" fmla="*/ 206375 w 828675"/>
                  <a:gd name="connsiteY31" fmla="*/ 25400 h 190500"/>
                  <a:gd name="connsiteX32" fmla="*/ 244475 w 828675"/>
                  <a:gd name="connsiteY32" fmla="*/ 12700 h 190500"/>
                  <a:gd name="connsiteX33" fmla="*/ 254000 w 828675"/>
                  <a:gd name="connsiteY33" fmla="*/ 9525 h 190500"/>
                  <a:gd name="connsiteX34" fmla="*/ 263525 w 828675"/>
                  <a:gd name="connsiteY34" fmla="*/ 6350 h 190500"/>
                  <a:gd name="connsiteX35" fmla="*/ 298450 w 828675"/>
                  <a:gd name="connsiteY35" fmla="*/ 3175 h 190500"/>
                  <a:gd name="connsiteX36" fmla="*/ 314325 w 828675"/>
                  <a:gd name="connsiteY36" fmla="*/ 6350 h 190500"/>
                  <a:gd name="connsiteX37" fmla="*/ 336550 w 828675"/>
                  <a:gd name="connsiteY37" fmla="*/ 9525 h 190500"/>
                  <a:gd name="connsiteX38" fmla="*/ 355600 w 828675"/>
                  <a:gd name="connsiteY38" fmla="*/ 15875 h 190500"/>
                  <a:gd name="connsiteX39" fmla="*/ 365125 w 828675"/>
                  <a:gd name="connsiteY39" fmla="*/ 25400 h 190500"/>
                  <a:gd name="connsiteX40" fmla="*/ 374650 w 828675"/>
                  <a:gd name="connsiteY40" fmla="*/ 31750 h 190500"/>
                  <a:gd name="connsiteX41" fmla="*/ 377825 w 828675"/>
                  <a:gd name="connsiteY41" fmla="*/ 41275 h 190500"/>
                  <a:gd name="connsiteX42" fmla="*/ 390525 w 828675"/>
                  <a:gd name="connsiteY42" fmla="*/ 60325 h 190500"/>
                  <a:gd name="connsiteX43" fmla="*/ 400050 w 828675"/>
                  <a:gd name="connsiteY43" fmla="*/ 79375 h 190500"/>
                  <a:gd name="connsiteX44" fmla="*/ 403225 w 828675"/>
                  <a:gd name="connsiteY44" fmla="*/ 88900 h 190500"/>
                  <a:gd name="connsiteX45" fmla="*/ 400050 w 828675"/>
                  <a:gd name="connsiteY45" fmla="*/ 120650 h 190500"/>
                  <a:gd name="connsiteX46" fmla="*/ 396875 w 828675"/>
                  <a:gd name="connsiteY46" fmla="*/ 139700 h 190500"/>
                  <a:gd name="connsiteX47" fmla="*/ 371475 w 828675"/>
                  <a:gd name="connsiteY47" fmla="*/ 171450 h 190500"/>
                  <a:gd name="connsiteX48" fmla="*/ 352425 w 828675"/>
                  <a:gd name="connsiteY48" fmla="*/ 174625 h 190500"/>
                  <a:gd name="connsiteX49" fmla="*/ 336550 w 828675"/>
                  <a:gd name="connsiteY49" fmla="*/ 161925 h 190500"/>
                  <a:gd name="connsiteX50" fmla="*/ 330200 w 828675"/>
                  <a:gd name="connsiteY50" fmla="*/ 142875 h 190500"/>
                  <a:gd name="connsiteX51" fmla="*/ 330200 w 828675"/>
                  <a:gd name="connsiteY51" fmla="*/ 88900 h 190500"/>
                  <a:gd name="connsiteX52" fmla="*/ 336550 w 828675"/>
                  <a:gd name="connsiteY52" fmla="*/ 60325 h 190500"/>
                  <a:gd name="connsiteX53" fmla="*/ 365125 w 828675"/>
                  <a:gd name="connsiteY53" fmla="*/ 38100 h 190500"/>
                  <a:gd name="connsiteX54" fmla="*/ 393700 w 828675"/>
                  <a:gd name="connsiteY54" fmla="*/ 28575 h 190500"/>
                  <a:gd name="connsiteX55" fmla="*/ 403225 w 828675"/>
                  <a:gd name="connsiteY55" fmla="*/ 25400 h 190500"/>
                  <a:gd name="connsiteX56" fmla="*/ 431800 w 828675"/>
                  <a:gd name="connsiteY56" fmla="*/ 19050 h 190500"/>
                  <a:gd name="connsiteX57" fmla="*/ 457200 w 828675"/>
                  <a:gd name="connsiteY57" fmla="*/ 12700 h 190500"/>
                  <a:gd name="connsiteX58" fmla="*/ 508000 w 828675"/>
                  <a:gd name="connsiteY58" fmla="*/ 15875 h 190500"/>
                  <a:gd name="connsiteX59" fmla="*/ 520700 w 828675"/>
                  <a:gd name="connsiteY59" fmla="*/ 19050 h 190500"/>
                  <a:gd name="connsiteX60" fmla="*/ 530225 w 828675"/>
                  <a:gd name="connsiteY60" fmla="*/ 25400 h 190500"/>
                  <a:gd name="connsiteX61" fmla="*/ 536575 w 828675"/>
                  <a:gd name="connsiteY61" fmla="*/ 34925 h 190500"/>
                  <a:gd name="connsiteX62" fmla="*/ 546100 w 828675"/>
                  <a:gd name="connsiteY62" fmla="*/ 44450 h 190500"/>
                  <a:gd name="connsiteX63" fmla="*/ 549275 w 828675"/>
                  <a:gd name="connsiteY63" fmla="*/ 53975 h 190500"/>
                  <a:gd name="connsiteX64" fmla="*/ 571500 w 828675"/>
                  <a:gd name="connsiteY64" fmla="*/ 82550 h 190500"/>
                  <a:gd name="connsiteX65" fmla="*/ 581025 w 828675"/>
                  <a:gd name="connsiteY65" fmla="*/ 111125 h 190500"/>
                  <a:gd name="connsiteX66" fmla="*/ 584200 w 828675"/>
                  <a:gd name="connsiteY66" fmla="*/ 120650 h 190500"/>
                  <a:gd name="connsiteX67" fmla="*/ 587375 w 828675"/>
                  <a:gd name="connsiteY67" fmla="*/ 130175 h 190500"/>
                  <a:gd name="connsiteX68" fmla="*/ 584200 w 828675"/>
                  <a:gd name="connsiteY68" fmla="*/ 139700 h 190500"/>
                  <a:gd name="connsiteX69" fmla="*/ 581025 w 828675"/>
                  <a:gd name="connsiteY69" fmla="*/ 161925 h 190500"/>
                  <a:gd name="connsiteX70" fmla="*/ 574675 w 828675"/>
                  <a:gd name="connsiteY70" fmla="*/ 171450 h 190500"/>
                  <a:gd name="connsiteX71" fmla="*/ 539750 w 828675"/>
                  <a:gd name="connsiteY71" fmla="*/ 168275 h 190500"/>
                  <a:gd name="connsiteX72" fmla="*/ 530225 w 828675"/>
                  <a:gd name="connsiteY72" fmla="*/ 165100 h 190500"/>
                  <a:gd name="connsiteX73" fmla="*/ 523875 w 828675"/>
                  <a:gd name="connsiteY73" fmla="*/ 146050 h 190500"/>
                  <a:gd name="connsiteX74" fmla="*/ 520700 w 828675"/>
                  <a:gd name="connsiteY74" fmla="*/ 136525 h 190500"/>
                  <a:gd name="connsiteX75" fmla="*/ 517525 w 828675"/>
                  <a:gd name="connsiteY75" fmla="*/ 127000 h 190500"/>
                  <a:gd name="connsiteX76" fmla="*/ 527050 w 828675"/>
                  <a:gd name="connsiteY76" fmla="*/ 53975 h 190500"/>
                  <a:gd name="connsiteX77" fmla="*/ 533400 w 828675"/>
                  <a:gd name="connsiteY77" fmla="*/ 44450 h 190500"/>
                  <a:gd name="connsiteX78" fmla="*/ 552450 w 828675"/>
                  <a:gd name="connsiteY78" fmla="*/ 28575 h 190500"/>
                  <a:gd name="connsiteX79" fmla="*/ 571500 w 828675"/>
                  <a:gd name="connsiteY79" fmla="*/ 22225 h 190500"/>
                  <a:gd name="connsiteX80" fmla="*/ 581025 w 828675"/>
                  <a:gd name="connsiteY80" fmla="*/ 19050 h 190500"/>
                  <a:gd name="connsiteX81" fmla="*/ 600075 w 828675"/>
                  <a:gd name="connsiteY81" fmla="*/ 9525 h 190500"/>
                  <a:gd name="connsiteX82" fmla="*/ 622300 w 828675"/>
                  <a:gd name="connsiteY82" fmla="*/ 0 h 190500"/>
                  <a:gd name="connsiteX83" fmla="*/ 673100 w 828675"/>
                  <a:gd name="connsiteY83" fmla="*/ 6350 h 190500"/>
                  <a:gd name="connsiteX84" fmla="*/ 701675 w 828675"/>
                  <a:gd name="connsiteY84" fmla="*/ 19050 h 190500"/>
                  <a:gd name="connsiteX85" fmla="*/ 717550 w 828675"/>
                  <a:gd name="connsiteY85" fmla="*/ 38100 h 190500"/>
                  <a:gd name="connsiteX86" fmla="*/ 727075 w 828675"/>
                  <a:gd name="connsiteY86" fmla="*/ 44450 h 190500"/>
                  <a:gd name="connsiteX87" fmla="*/ 730250 w 828675"/>
                  <a:gd name="connsiteY87" fmla="*/ 53975 h 190500"/>
                  <a:gd name="connsiteX88" fmla="*/ 736600 w 828675"/>
                  <a:gd name="connsiteY88" fmla="*/ 63500 h 190500"/>
                  <a:gd name="connsiteX89" fmla="*/ 742950 w 828675"/>
                  <a:gd name="connsiteY89" fmla="*/ 82550 h 190500"/>
                  <a:gd name="connsiteX90" fmla="*/ 746125 w 828675"/>
                  <a:gd name="connsiteY90" fmla="*/ 92075 h 190500"/>
                  <a:gd name="connsiteX91" fmla="*/ 749300 w 828675"/>
                  <a:gd name="connsiteY91" fmla="*/ 101600 h 190500"/>
                  <a:gd name="connsiteX92" fmla="*/ 746125 w 828675"/>
                  <a:gd name="connsiteY92" fmla="*/ 152400 h 190500"/>
                  <a:gd name="connsiteX93" fmla="*/ 739775 w 828675"/>
                  <a:gd name="connsiteY93" fmla="*/ 174625 h 190500"/>
                  <a:gd name="connsiteX94" fmla="*/ 730250 w 828675"/>
                  <a:gd name="connsiteY94" fmla="*/ 177800 h 190500"/>
                  <a:gd name="connsiteX95" fmla="*/ 711200 w 828675"/>
                  <a:gd name="connsiteY95" fmla="*/ 174625 h 190500"/>
                  <a:gd name="connsiteX96" fmla="*/ 701675 w 828675"/>
                  <a:gd name="connsiteY96" fmla="*/ 171450 h 190500"/>
                  <a:gd name="connsiteX97" fmla="*/ 688975 w 828675"/>
                  <a:gd name="connsiteY97" fmla="*/ 152400 h 190500"/>
                  <a:gd name="connsiteX98" fmla="*/ 679450 w 828675"/>
                  <a:gd name="connsiteY98" fmla="*/ 133350 h 190500"/>
                  <a:gd name="connsiteX99" fmla="*/ 676275 w 828675"/>
                  <a:gd name="connsiteY99" fmla="*/ 107950 h 190500"/>
                  <a:gd name="connsiteX100" fmla="*/ 682625 w 828675"/>
                  <a:gd name="connsiteY100" fmla="*/ 76200 h 190500"/>
                  <a:gd name="connsiteX101" fmla="*/ 688975 w 828675"/>
                  <a:gd name="connsiteY101" fmla="*/ 57150 h 190500"/>
                  <a:gd name="connsiteX102" fmla="*/ 717550 w 828675"/>
                  <a:gd name="connsiteY102" fmla="*/ 44450 h 190500"/>
                  <a:gd name="connsiteX103" fmla="*/ 727075 w 828675"/>
                  <a:gd name="connsiteY103" fmla="*/ 41275 h 190500"/>
                  <a:gd name="connsiteX104" fmla="*/ 746125 w 828675"/>
                  <a:gd name="connsiteY104" fmla="*/ 31750 h 190500"/>
                  <a:gd name="connsiteX105" fmla="*/ 755650 w 828675"/>
                  <a:gd name="connsiteY105" fmla="*/ 25400 h 190500"/>
                  <a:gd name="connsiteX106" fmla="*/ 828675 w 828675"/>
                  <a:gd name="connsiteY106" fmla="*/ 1905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828675" h="190500">
                    <a:moveTo>
                      <a:pt x="69850" y="190500"/>
                    </a:moveTo>
                    <a:cubicBezTo>
                      <a:pt x="60244" y="188579"/>
                      <a:pt x="51387" y="188903"/>
                      <a:pt x="44450" y="180975"/>
                    </a:cubicBezTo>
                    <a:cubicBezTo>
                      <a:pt x="39424" y="175232"/>
                      <a:pt x="34163" y="169165"/>
                      <a:pt x="31750" y="161925"/>
                    </a:cubicBezTo>
                    <a:cubicBezTo>
                      <a:pt x="30692" y="158750"/>
                      <a:pt x="30431" y="155185"/>
                      <a:pt x="28575" y="152400"/>
                    </a:cubicBezTo>
                    <a:cubicBezTo>
                      <a:pt x="26084" y="148664"/>
                      <a:pt x="22225" y="146050"/>
                      <a:pt x="19050" y="142875"/>
                    </a:cubicBezTo>
                    <a:lnTo>
                      <a:pt x="9525" y="114300"/>
                    </a:lnTo>
                    <a:cubicBezTo>
                      <a:pt x="8467" y="111125"/>
                      <a:pt x="7162" y="108022"/>
                      <a:pt x="6350" y="104775"/>
                    </a:cubicBezTo>
                    <a:cubicBezTo>
                      <a:pt x="1614" y="85830"/>
                      <a:pt x="3892" y="96379"/>
                      <a:pt x="0" y="73025"/>
                    </a:cubicBezTo>
                    <a:cubicBezTo>
                      <a:pt x="1058" y="63500"/>
                      <a:pt x="1599" y="53903"/>
                      <a:pt x="3175" y="44450"/>
                    </a:cubicBezTo>
                    <a:cubicBezTo>
                      <a:pt x="3725" y="41149"/>
                      <a:pt x="3983" y="37292"/>
                      <a:pt x="6350" y="34925"/>
                    </a:cubicBezTo>
                    <a:cubicBezTo>
                      <a:pt x="11746" y="29529"/>
                      <a:pt x="19050" y="26458"/>
                      <a:pt x="25400" y="22225"/>
                    </a:cubicBezTo>
                    <a:cubicBezTo>
                      <a:pt x="28575" y="20108"/>
                      <a:pt x="31305" y="17082"/>
                      <a:pt x="34925" y="15875"/>
                    </a:cubicBezTo>
                    <a:cubicBezTo>
                      <a:pt x="62254" y="6765"/>
                      <a:pt x="47481" y="11148"/>
                      <a:pt x="79375" y="3175"/>
                    </a:cubicBezTo>
                    <a:lnTo>
                      <a:pt x="92075" y="0"/>
                    </a:lnTo>
                    <a:cubicBezTo>
                      <a:pt x="110067" y="1058"/>
                      <a:pt x="128117" y="1382"/>
                      <a:pt x="146050" y="3175"/>
                    </a:cubicBezTo>
                    <a:cubicBezTo>
                      <a:pt x="149380" y="3508"/>
                      <a:pt x="152357" y="5431"/>
                      <a:pt x="155575" y="6350"/>
                    </a:cubicBezTo>
                    <a:cubicBezTo>
                      <a:pt x="163340" y="8569"/>
                      <a:pt x="181666" y="12102"/>
                      <a:pt x="187325" y="15875"/>
                    </a:cubicBezTo>
                    <a:cubicBezTo>
                      <a:pt x="199635" y="24081"/>
                      <a:pt x="193230" y="21018"/>
                      <a:pt x="206375" y="25400"/>
                    </a:cubicBezTo>
                    <a:cubicBezTo>
                      <a:pt x="212357" y="31382"/>
                      <a:pt x="218714" y="36493"/>
                      <a:pt x="222250" y="44450"/>
                    </a:cubicBezTo>
                    <a:cubicBezTo>
                      <a:pt x="224968" y="50567"/>
                      <a:pt x="228600" y="63500"/>
                      <a:pt x="228600" y="63500"/>
                    </a:cubicBezTo>
                    <a:cubicBezTo>
                      <a:pt x="227542" y="87842"/>
                      <a:pt x="227294" y="112232"/>
                      <a:pt x="225425" y="136525"/>
                    </a:cubicBezTo>
                    <a:cubicBezTo>
                      <a:pt x="225048" y="141428"/>
                      <a:pt x="219541" y="152663"/>
                      <a:pt x="215900" y="155575"/>
                    </a:cubicBezTo>
                    <a:cubicBezTo>
                      <a:pt x="213287" y="157666"/>
                      <a:pt x="209301" y="157125"/>
                      <a:pt x="206375" y="158750"/>
                    </a:cubicBezTo>
                    <a:cubicBezTo>
                      <a:pt x="173623" y="176946"/>
                      <a:pt x="199353" y="167441"/>
                      <a:pt x="177800" y="174625"/>
                    </a:cubicBezTo>
                    <a:cubicBezTo>
                      <a:pt x="151238" y="171969"/>
                      <a:pt x="148726" y="179977"/>
                      <a:pt x="139700" y="161925"/>
                    </a:cubicBezTo>
                    <a:cubicBezTo>
                      <a:pt x="138203" y="158932"/>
                      <a:pt x="137583" y="155575"/>
                      <a:pt x="136525" y="152400"/>
                    </a:cubicBezTo>
                    <a:cubicBezTo>
                      <a:pt x="138947" y="137868"/>
                      <a:pt x="141327" y="117344"/>
                      <a:pt x="146050" y="101600"/>
                    </a:cubicBezTo>
                    <a:cubicBezTo>
                      <a:pt x="147973" y="95189"/>
                      <a:pt x="150283" y="88900"/>
                      <a:pt x="152400" y="82550"/>
                    </a:cubicBezTo>
                    <a:lnTo>
                      <a:pt x="155575" y="73025"/>
                    </a:lnTo>
                    <a:cubicBezTo>
                      <a:pt x="156633" y="69850"/>
                      <a:pt x="155965" y="65356"/>
                      <a:pt x="158750" y="63500"/>
                    </a:cubicBezTo>
                    <a:cubicBezTo>
                      <a:pt x="161925" y="61383"/>
                      <a:pt x="165423" y="59685"/>
                      <a:pt x="168275" y="57150"/>
                    </a:cubicBezTo>
                    <a:cubicBezTo>
                      <a:pt x="178886" y="47718"/>
                      <a:pt x="191611" y="30321"/>
                      <a:pt x="206375" y="25400"/>
                    </a:cubicBezTo>
                    <a:lnTo>
                      <a:pt x="244475" y="12700"/>
                    </a:lnTo>
                    <a:lnTo>
                      <a:pt x="254000" y="9525"/>
                    </a:lnTo>
                    <a:cubicBezTo>
                      <a:pt x="257175" y="8467"/>
                      <a:pt x="260192" y="6653"/>
                      <a:pt x="263525" y="6350"/>
                    </a:cubicBezTo>
                    <a:lnTo>
                      <a:pt x="298450" y="3175"/>
                    </a:lnTo>
                    <a:cubicBezTo>
                      <a:pt x="303742" y="4233"/>
                      <a:pt x="309002" y="5463"/>
                      <a:pt x="314325" y="6350"/>
                    </a:cubicBezTo>
                    <a:cubicBezTo>
                      <a:pt x="321707" y="7580"/>
                      <a:pt x="329258" y="7842"/>
                      <a:pt x="336550" y="9525"/>
                    </a:cubicBezTo>
                    <a:cubicBezTo>
                      <a:pt x="343072" y="11030"/>
                      <a:pt x="355600" y="15875"/>
                      <a:pt x="355600" y="15875"/>
                    </a:cubicBezTo>
                    <a:cubicBezTo>
                      <a:pt x="358775" y="19050"/>
                      <a:pt x="361676" y="22525"/>
                      <a:pt x="365125" y="25400"/>
                    </a:cubicBezTo>
                    <a:cubicBezTo>
                      <a:pt x="368056" y="27843"/>
                      <a:pt x="372266" y="28770"/>
                      <a:pt x="374650" y="31750"/>
                    </a:cubicBezTo>
                    <a:cubicBezTo>
                      <a:pt x="376741" y="34363"/>
                      <a:pt x="376200" y="38349"/>
                      <a:pt x="377825" y="41275"/>
                    </a:cubicBezTo>
                    <a:cubicBezTo>
                      <a:pt x="381531" y="47946"/>
                      <a:pt x="388112" y="53085"/>
                      <a:pt x="390525" y="60325"/>
                    </a:cubicBezTo>
                    <a:cubicBezTo>
                      <a:pt x="398505" y="84266"/>
                      <a:pt x="387740" y="54756"/>
                      <a:pt x="400050" y="79375"/>
                    </a:cubicBezTo>
                    <a:cubicBezTo>
                      <a:pt x="401547" y="82368"/>
                      <a:pt x="402167" y="85725"/>
                      <a:pt x="403225" y="88900"/>
                    </a:cubicBezTo>
                    <a:cubicBezTo>
                      <a:pt x="402167" y="99483"/>
                      <a:pt x="401369" y="110096"/>
                      <a:pt x="400050" y="120650"/>
                    </a:cubicBezTo>
                    <a:cubicBezTo>
                      <a:pt x="399252" y="127038"/>
                      <a:pt x="398436" y="133455"/>
                      <a:pt x="396875" y="139700"/>
                    </a:cubicBezTo>
                    <a:cubicBezTo>
                      <a:pt x="393214" y="154343"/>
                      <a:pt x="390277" y="168316"/>
                      <a:pt x="371475" y="171450"/>
                    </a:cubicBezTo>
                    <a:lnTo>
                      <a:pt x="352425" y="174625"/>
                    </a:lnTo>
                    <a:cubicBezTo>
                      <a:pt x="342096" y="171182"/>
                      <a:pt x="341545" y="173164"/>
                      <a:pt x="336550" y="161925"/>
                    </a:cubicBezTo>
                    <a:cubicBezTo>
                      <a:pt x="333832" y="155808"/>
                      <a:pt x="330200" y="142875"/>
                      <a:pt x="330200" y="142875"/>
                    </a:cubicBezTo>
                    <a:cubicBezTo>
                      <a:pt x="325996" y="113449"/>
                      <a:pt x="325605" y="123366"/>
                      <a:pt x="330200" y="88900"/>
                    </a:cubicBezTo>
                    <a:cubicBezTo>
                      <a:pt x="330308" y="88087"/>
                      <a:pt x="335238" y="62621"/>
                      <a:pt x="336550" y="60325"/>
                    </a:cubicBezTo>
                    <a:cubicBezTo>
                      <a:pt x="340417" y="53557"/>
                      <a:pt x="361127" y="39433"/>
                      <a:pt x="365125" y="38100"/>
                    </a:cubicBezTo>
                    <a:lnTo>
                      <a:pt x="393700" y="28575"/>
                    </a:lnTo>
                    <a:cubicBezTo>
                      <a:pt x="396875" y="27517"/>
                      <a:pt x="399978" y="26212"/>
                      <a:pt x="403225" y="25400"/>
                    </a:cubicBezTo>
                    <a:cubicBezTo>
                      <a:pt x="447235" y="14398"/>
                      <a:pt x="379400" y="31142"/>
                      <a:pt x="431800" y="19050"/>
                    </a:cubicBezTo>
                    <a:cubicBezTo>
                      <a:pt x="440304" y="17088"/>
                      <a:pt x="457200" y="12700"/>
                      <a:pt x="457200" y="12700"/>
                    </a:cubicBezTo>
                    <a:cubicBezTo>
                      <a:pt x="474133" y="13758"/>
                      <a:pt x="491118" y="14187"/>
                      <a:pt x="508000" y="15875"/>
                    </a:cubicBezTo>
                    <a:cubicBezTo>
                      <a:pt x="512342" y="16309"/>
                      <a:pt x="516689" y="17331"/>
                      <a:pt x="520700" y="19050"/>
                    </a:cubicBezTo>
                    <a:cubicBezTo>
                      <a:pt x="524207" y="20553"/>
                      <a:pt x="527050" y="23283"/>
                      <a:pt x="530225" y="25400"/>
                    </a:cubicBezTo>
                    <a:cubicBezTo>
                      <a:pt x="532342" y="28575"/>
                      <a:pt x="534132" y="31994"/>
                      <a:pt x="536575" y="34925"/>
                    </a:cubicBezTo>
                    <a:cubicBezTo>
                      <a:pt x="539450" y="38374"/>
                      <a:pt x="543609" y="40714"/>
                      <a:pt x="546100" y="44450"/>
                    </a:cubicBezTo>
                    <a:cubicBezTo>
                      <a:pt x="547956" y="47235"/>
                      <a:pt x="547419" y="51190"/>
                      <a:pt x="549275" y="53975"/>
                    </a:cubicBezTo>
                    <a:cubicBezTo>
                      <a:pt x="560233" y="70412"/>
                      <a:pt x="563046" y="57188"/>
                      <a:pt x="571500" y="82550"/>
                    </a:cubicBezTo>
                    <a:lnTo>
                      <a:pt x="581025" y="111125"/>
                    </a:lnTo>
                    <a:lnTo>
                      <a:pt x="584200" y="120650"/>
                    </a:lnTo>
                    <a:lnTo>
                      <a:pt x="587375" y="130175"/>
                    </a:lnTo>
                    <a:cubicBezTo>
                      <a:pt x="586317" y="133350"/>
                      <a:pt x="584856" y="136418"/>
                      <a:pt x="584200" y="139700"/>
                    </a:cubicBezTo>
                    <a:cubicBezTo>
                      <a:pt x="582732" y="147038"/>
                      <a:pt x="583175" y="154757"/>
                      <a:pt x="581025" y="161925"/>
                    </a:cubicBezTo>
                    <a:cubicBezTo>
                      <a:pt x="579929" y="165580"/>
                      <a:pt x="576792" y="168275"/>
                      <a:pt x="574675" y="171450"/>
                    </a:cubicBezTo>
                    <a:cubicBezTo>
                      <a:pt x="563033" y="170392"/>
                      <a:pt x="551322" y="169928"/>
                      <a:pt x="539750" y="168275"/>
                    </a:cubicBezTo>
                    <a:cubicBezTo>
                      <a:pt x="536437" y="167802"/>
                      <a:pt x="532170" y="167823"/>
                      <a:pt x="530225" y="165100"/>
                    </a:cubicBezTo>
                    <a:cubicBezTo>
                      <a:pt x="526334" y="159653"/>
                      <a:pt x="525992" y="152400"/>
                      <a:pt x="523875" y="146050"/>
                    </a:cubicBezTo>
                    <a:lnTo>
                      <a:pt x="520700" y="136525"/>
                    </a:lnTo>
                    <a:lnTo>
                      <a:pt x="517525" y="127000"/>
                    </a:lnTo>
                    <a:cubicBezTo>
                      <a:pt x="517953" y="119718"/>
                      <a:pt x="516167" y="70300"/>
                      <a:pt x="527050" y="53975"/>
                    </a:cubicBezTo>
                    <a:cubicBezTo>
                      <a:pt x="529167" y="50800"/>
                      <a:pt x="530957" y="47381"/>
                      <a:pt x="533400" y="44450"/>
                    </a:cubicBezTo>
                    <a:cubicBezTo>
                      <a:pt x="537798" y="39172"/>
                      <a:pt x="545839" y="31513"/>
                      <a:pt x="552450" y="28575"/>
                    </a:cubicBezTo>
                    <a:cubicBezTo>
                      <a:pt x="558567" y="25857"/>
                      <a:pt x="565150" y="24342"/>
                      <a:pt x="571500" y="22225"/>
                    </a:cubicBezTo>
                    <a:cubicBezTo>
                      <a:pt x="574675" y="21167"/>
                      <a:pt x="578240" y="20906"/>
                      <a:pt x="581025" y="19050"/>
                    </a:cubicBezTo>
                    <a:cubicBezTo>
                      <a:pt x="608322" y="852"/>
                      <a:pt x="573785" y="22670"/>
                      <a:pt x="600075" y="9525"/>
                    </a:cubicBezTo>
                    <a:cubicBezTo>
                      <a:pt x="622001" y="-1438"/>
                      <a:pt x="595869" y="6608"/>
                      <a:pt x="622300" y="0"/>
                    </a:cubicBezTo>
                    <a:cubicBezTo>
                      <a:pt x="647857" y="2130"/>
                      <a:pt x="653820" y="566"/>
                      <a:pt x="673100" y="6350"/>
                    </a:cubicBezTo>
                    <a:cubicBezTo>
                      <a:pt x="686079" y="10244"/>
                      <a:pt x="692105" y="11075"/>
                      <a:pt x="701675" y="19050"/>
                    </a:cubicBezTo>
                    <a:cubicBezTo>
                      <a:pt x="732883" y="45057"/>
                      <a:pt x="692575" y="13125"/>
                      <a:pt x="717550" y="38100"/>
                    </a:cubicBezTo>
                    <a:cubicBezTo>
                      <a:pt x="720248" y="40798"/>
                      <a:pt x="723900" y="42333"/>
                      <a:pt x="727075" y="44450"/>
                    </a:cubicBezTo>
                    <a:cubicBezTo>
                      <a:pt x="728133" y="47625"/>
                      <a:pt x="728753" y="50982"/>
                      <a:pt x="730250" y="53975"/>
                    </a:cubicBezTo>
                    <a:cubicBezTo>
                      <a:pt x="731957" y="57388"/>
                      <a:pt x="735050" y="60013"/>
                      <a:pt x="736600" y="63500"/>
                    </a:cubicBezTo>
                    <a:cubicBezTo>
                      <a:pt x="739318" y="69617"/>
                      <a:pt x="740833" y="76200"/>
                      <a:pt x="742950" y="82550"/>
                    </a:cubicBezTo>
                    <a:lnTo>
                      <a:pt x="746125" y="92075"/>
                    </a:lnTo>
                    <a:lnTo>
                      <a:pt x="749300" y="101600"/>
                    </a:lnTo>
                    <a:cubicBezTo>
                      <a:pt x="748242" y="118533"/>
                      <a:pt x="747813" y="135518"/>
                      <a:pt x="746125" y="152400"/>
                    </a:cubicBezTo>
                    <a:cubicBezTo>
                      <a:pt x="746116" y="152492"/>
                      <a:pt x="741279" y="173121"/>
                      <a:pt x="739775" y="174625"/>
                    </a:cubicBezTo>
                    <a:cubicBezTo>
                      <a:pt x="737408" y="176992"/>
                      <a:pt x="733425" y="176742"/>
                      <a:pt x="730250" y="177800"/>
                    </a:cubicBezTo>
                    <a:cubicBezTo>
                      <a:pt x="723900" y="176742"/>
                      <a:pt x="717484" y="176022"/>
                      <a:pt x="711200" y="174625"/>
                    </a:cubicBezTo>
                    <a:cubicBezTo>
                      <a:pt x="707933" y="173899"/>
                      <a:pt x="704042" y="173817"/>
                      <a:pt x="701675" y="171450"/>
                    </a:cubicBezTo>
                    <a:cubicBezTo>
                      <a:pt x="696279" y="166054"/>
                      <a:pt x="693208" y="158750"/>
                      <a:pt x="688975" y="152400"/>
                    </a:cubicBezTo>
                    <a:cubicBezTo>
                      <a:pt x="680769" y="140090"/>
                      <a:pt x="683832" y="146495"/>
                      <a:pt x="679450" y="133350"/>
                    </a:cubicBezTo>
                    <a:cubicBezTo>
                      <a:pt x="678392" y="124883"/>
                      <a:pt x="676275" y="116483"/>
                      <a:pt x="676275" y="107950"/>
                    </a:cubicBezTo>
                    <a:cubicBezTo>
                      <a:pt x="676275" y="102229"/>
                      <a:pt x="680527" y="83193"/>
                      <a:pt x="682625" y="76200"/>
                    </a:cubicBezTo>
                    <a:cubicBezTo>
                      <a:pt x="684548" y="69789"/>
                      <a:pt x="683406" y="60863"/>
                      <a:pt x="688975" y="57150"/>
                    </a:cubicBezTo>
                    <a:cubicBezTo>
                      <a:pt x="704069" y="47087"/>
                      <a:pt x="694880" y="52007"/>
                      <a:pt x="717550" y="44450"/>
                    </a:cubicBezTo>
                    <a:cubicBezTo>
                      <a:pt x="720725" y="43392"/>
                      <a:pt x="724290" y="43131"/>
                      <a:pt x="727075" y="41275"/>
                    </a:cubicBezTo>
                    <a:cubicBezTo>
                      <a:pt x="754372" y="23077"/>
                      <a:pt x="719835" y="44895"/>
                      <a:pt x="746125" y="31750"/>
                    </a:cubicBezTo>
                    <a:cubicBezTo>
                      <a:pt x="749538" y="30043"/>
                      <a:pt x="752003" y="26522"/>
                      <a:pt x="755650" y="25400"/>
                    </a:cubicBezTo>
                    <a:cubicBezTo>
                      <a:pt x="785057" y="16352"/>
                      <a:pt x="796792" y="19050"/>
                      <a:pt x="828675" y="19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CA0C0E4-091D-9C98-5ED7-755DF336F867}"/>
                </a:ext>
              </a:extLst>
            </p:cNvPr>
            <p:cNvGrpSpPr/>
            <p:nvPr/>
          </p:nvGrpSpPr>
          <p:grpSpPr>
            <a:xfrm>
              <a:off x="8055253" y="1113866"/>
              <a:ext cx="3096141" cy="1532698"/>
              <a:chOff x="8055253" y="1113866"/>
              <a:chExt cx="3096141" cy="1532698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6487524-6559-BF04-19BB-6981C759CB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80946" y="1609050"/>
                <a:ext cx="403831" cy="1043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83E60B5-CD48-9DCA-DF1E-2E9531A44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75090" y="1722872"/>
                <a:ext cx="409687" cy="99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5861CB4-732D-9D47-B265-8CBE2181F5A8}"/>
                  </a:ext>
                </a:extLst>
              </p:cNvPr>
              <p:cNvGrpSpPr/>
              <p:nvPr/>
            </p:nvGrpSpPr>
            <p:grpSpPr>
              <a:xfrm>
                <a:off x="8055253" y="1113866"/>
                <a:ext cx="3096141" cy="1532698"/>
                <a:chOff x="8055253" y="1113866"/>
                <a:chExt cx="3096141" cy="153269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E24635AB-A421-69E0-6FB6-34F7C4206F52}"/>
                    </a:ext>
                  </a:extLst>
                </p:cNvPr>
                <p:cNvGrpSpPr/>
                <p:nvPr/>
              </p:nvGrpSpPr>
              <p:grpSpPr>
                <a:xfrm>
                  <a:off x="8091926" y="1113866"/>
                  <a:ext cx="3059468" cy="1532698"/>
                  <a:chOff x="4682994" y="1116906"/>
                  <a:chExt cx="3059468" cy="1532698"/>
                </a:xfrm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FE76AD72-620E-C76A-7EAF-E59D7B1362B9}"/>
                      </a:ext>
                    </a:extLst>
                  </p:cNvPr>
                  <p:cNvSpPr/>
                  <p:nvPr/>
                </p:nvSpPr>
                <p:spPr>
                  <a:xfrm>
                    <a:off x="5566167" y="1116906"/>
                    <a:ext cx="1405606" cy="1176144"/>
                  </a:xfrm>
                  <a:prstGeom prst="rect">
                    <a:avLst/>
                  </a:prstGeom>
                  <a:solidFill>
                    <a:schemeClr val="accent4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0C89FE81-F4C3-0E4D-2887-9DB30228107C}"/>
                      </a:ext>
                    </a:extLst>
                  </p:cNvPr>
                  <p:cNvSpPr/>
                  <p:nvPr/>
                </p:nvSpPr>
                <p:spPr>
                  <a:xfrm>
                    <a:off x="6115850" y="2249494"/>
                    <a:ext cx="1626612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457189" lvl="1"/>
                    <a:r>
                      <a: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" pitchFamily="2" charset="0"/>
                      </a:rPr>
                      <a:t>time</a:t>
                    </a:r>
                  </a:p>
                </p:txBody>
              </p:sp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A05683C8-0D0F-C7EB-6223-2DB070B19C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02250" y="2293416"/>
                    <a:ext cx="2276287" cy="0"/>
                  </a:xfrm>
                  <a:prstGeom prst="straightConnector1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  <a:headEnd type="none" w="lg" len="lg"/>
                    <a:tailEnd type="triangle" w="med" len="med"/>
                  </a:ln>
                  <a:effectLst>
                    <a:outerShdw blurRad="40000" dist="20000" dir="5400000" rotWithShape="0">
                      <a:srgbClr val="000000">
                        <a:alpha val="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123CB44C-882D-80C5-FE72-8B7B53836D8D}"/>
                      </a:ext>
                    </a:extLst>
                  </p:cNvPr>
                  <p:cNvSpPr/>
                  <p:nvPr/>
                </p:nvSpPr>
                <p:spPr>
                  <a:xfrm>
                    <a:off x="4682994" y="1527444"/>
                    <a:ext cx="783213" cy="5232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E2ADCF17-0194-4914-C4B9-0B12F1BB1FDF}"/>
                    </a:ext>
                  </a:extLst>
                </p:cNvPr>
                <p:cNvSpPr/>
                <p:nvPr/>
              </p:nvSpPr>
              <p:spPr>
                <a:xfrm>
                  <a:off x="8055253" y="1552553"/>
                  <a:ext cx="783213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BDE1ABD-8669-613E-2167-4D423496F97F}"/>
                  </a:ext>
                </a:extLst>
              </p:cNvPr>
              <p:cNvSpPr/>
              <p:nvPr/>
            </p:nvSpPr>
            <p:spPr>
              <a:xfrm>
                <a:off x="738795" y="3430428"/>
                <a:ext cx="89968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9300"/>
                    </a:solidFill>
                    <a:latin typeface="Times" pitchFamily="2" charset="0"/>
                  </a:rPr>
                  <a:t>Access modification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FF9300"/>
                    </a:solidFill>
                    <a:latin typeface="Times" pitchFamily="2" charset="0"/>
                  </a:rPr>
                  <a:t> pair at later times in the QGP </a:t>
                </a: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BDE1ABD-8669-613E-2167-4D423496F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95" y="3430428"/>
                <a:ext cx="8996835" cy="461665"/>
              </a:xfrm>
              <a:prstGeom prst="rect">
                <a:avLst/>
              </a:prstGeom>
              <a:blipFill>
                <a:blip r:embed="rId9"/>
                <a:stretch>
                  <a:fillRect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557C628-F4F0-4F3D-9925-C8F7AEEEE284}"/>
              </a:ext>
            </a:extLst>
          </p:cNvPr>
          <p:cNvCxnSpPr>
            <a:cxnSpLocks/>
          </p:cNvCxnSpPr>
          <p:nvPr/>
        </p:nvCxnSpPr>
        <p:spPr>
          <a:xfrm>
            <a:off x="2194840" y="5957846"/>
            <a:ext cx="5392655" cy="0"/>
          </a:xfrm>
          <a:prstGeom prst="straightConnector1">
            <a:avLst/>
          </a:prstGeom>
          <a:ln w="317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95245C97-F011-29DF-3AE2-6697ED9DB710}"/>
              </a:ext>
            </a:extLst>
          </p:cNvPr>
          <p:cNvSpPr/>
          <p:nvPr/>
        </p:nvSpPr>
        <p:spPr>
          <a:xfrm>
            <a:off x="7284248" y="5705703"/>
            <a:ext cx="406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FF9300"/>
                </a:solidFill>
                <a:latin typeface="Times" pitchFamily="2" charset="0"/>
              </a:rPr>
              <a:t>Increasing gluon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B0B6FA1-5E0B-E10B-6861-B00856B5CBAA}"/>
                  </a:ext>
                </a:extLst>
              </p:cNvPr>
              <p:cNvSpPr/>
              <p:nvPr/>
            </p:nvSpPr>
            <p:spPr>
              <a:xfrm>
                <a:off x="8249958" y="4461865"/>
                <a:ext cx="369713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1−6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 delay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 gluons </a:t>
                </a: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B0B6FA1-5E0B-E10B-6861-B00856B5C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958" y="4461865"/>
                <a:ext cx="3697131" cy="830997"/>
              </a:xfrm>
              <a:prstGeom prst="rect">
                <a:avLst/>
              </a:prstGeom>
              <a:blipFill>
                <a:blip r:embed="rId10"/>
                <a:stretch>
                  <a:fillRect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2610572-C028-80A4-D58F-52E68D08011D}"/>
                  </a:ext>
                </a:extLst>
              </p:cNvPr>
              <p:cNvSpPr/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Beyond enhancement: unique phenomenology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  <a:r>
                  <a:rPr lang="en-US" sz="2800" dirty="0" err="1">
                    <a:latin typeface="Times" pitchFamily="2" charset="0"/>
                  </a:rPr>
                  <a:t>splittings</a:t>
                </a:r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2610572-C028-80A4-D58F-52E68D080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  <a:blipFill>
                <a:blip r:embed="rId11"/>
                <a:stretch>
                  <a:fillRect t="-9524" r="-6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id="{443535C5-E40A-21BF-0D55-9F079F2DDCF0}"/>
              </a:ext>
            </a:extLst>
          </p:cNvPr>
          <p:cNvSpPr/>
          <p:nvPr/>
        </p:nvSpPr>
        <p:spPr>
          <a:xfrm>
            <a:off x="2851060" y="1252679"/>
            <a:ext cx="7718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Formation time dependence </a:t>
            </a:r>
            <a:r>
              <a:rPr lang="en-US" sz="2800" dirty="0">
                <a:latin typeface="Times" pitchFamily="2" charset="0"/>
              </a:rPr>
              <a:t>of broadening</a:t>
            </a:r>
          </a:p>
        </p:txBody>
      </p:sp>
    </p:spTree>
    <p:extLst>
      <p:ext uri="{BB962C8B-B14F-4D97-AF65-F5344CB8AC3E}">
        <p14:creationId xmlns:p14="http://schemas.microsoft.com/office/powerpoint/2010/main" val="3871262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31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76BDC8-C8AE-5BFF-A0B9-E459CD3D39C6}"/>
              </a:ext>
            </a:extLst>
          </p:cNvPr>
          <p:cNvGrpSpPr/>
          <p:nvPr/>
        </p:nvGrpSpPr>
        <p:grpSpPr>
          <a:xfrm>
            <a:off x="457202" y="902930"/>
            <a:ext cx="2285999" cy="1343303"/>
            <a:chOff x="652165" y="2448847"/>
            <a:chExt cx="2854365" cy="16162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13C6F6-C336-5087-B138-5ADC3B7A642A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4023381-9D64-E231-4766-58231892687E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7" name="Picture 36" descr="Shape&#10;&#10;Description automatically generated">
                  <a:extLst>
                    <a:ext uri="{FF2B5EF4-FFF2-40B4-BE49-F238E27FC236}">
                      <a16:creationId xmlns:a16="http://schemas.microsoft.com/office/drawing/2014/main" id="{EEDA81AF-6C16-BD41-F6DB-D41820446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9234B0F-9787-9832-3025-BC1D4DC211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75260E5-1622-5E11-7457-7ABA9F17C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70248C5-E0F6-8E2E-4ED3-8F4C6496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7030DBA-1FDE-114E-ECB3-268C8A3B4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61BB94C5-1E30-F2B9-C283-69588405C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8B14C70B-B0F8-1571-05B9-8FDBE3EC6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35231EF-0E47-DEB8-70CF-64D152FE2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09F2B51D-66BC-0C38-4FB3-CE3298965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940681-B883-D5E9-05CF-448561F6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EDDEF5-B065-DC74-127B-3120CB8D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3C1C15-7284-ED3C-FF63-E054F950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498AA6-B89C-3CF2-F4EC-06D13019D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7EFEB27-C7E0-9364-E653-C7C4AB594D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724" y="3388679"/>
            <a:ext cx="4187221" cy="290779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93B6D12-A428-78BF-D172-B835E950581B}"/>
              </a:ext>
            </a:extLst>
          </p:cNvPr>
          <p:cNvSpPr/>
          <p:nvPr/>
        </p:nvSpPr>
        <p:spPr>
          <a:xfrm>
            <a:off x="2851060" y="1252679"/>
            <a:ext cx="7718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Formation time dependence </a:t>
            </a:r>
            <a:r>
              <a:rPr lang="en-US" sz="2800" dirty="0">
                <a:latin typeface="Times" pitchFamily="2" charset="0"/>
              </a:rPr>
              <a:t>of broadening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B9DE9CF-4608-2308-EE56-141C0D7F242E}"/>
                  </a:ext>
                </a:extLst>
              </p:cNvPr>
              <p:cNvSpPr/>
              <p:nvPr/>
            </p:nvSpPr>
            <p:spPr>
              <a:xfrm>
                <a:off x="1203079" y="2505673"/>
                <a:ext cx="879726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400" dirty="0">
                    <a:latin typeface="Times" pitchFamily="2" charset="0"/>
                  </a:rPr>
                  <a:t>Near mass threshold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>
                    <a:latin typeface="Times" pitchFamily="2" charset="0"/>
                  </a:rPr>
                  <a:t>, formation time grows with energy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B9DE9CF-4608-2308-EE56-141C0D7F24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079" y="2505673"/>
                <a:ext cx="8797262" cy="461665"/>
              </a:xfrm>
              <a:prstGeom prst="rect">
                <a:avLst/>
              </a:prstGeom>
              <a:blipFill>
                <a:blip r:embed="rId9"/>
                <a:stretch>
                  <a:fillRect t="-10811" r="-28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9625F98-D712-E2FA-444D-791D3308AA85}"/>
                  </a:ext>
                </a:extLst>
              </p:cNvPr>
              <p:cNvSpPr/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Beyond enhancement: unique phenomenology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  <a:r>
                  <a:rPr lang="en-US" sz="2800" dirty="0" err="1">
                    <a:latin typeface="Times" pitchFamily="2" charset="0"/>
                  </a:rPr>
                  <a:t>splittings</a:t>
                </a:r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9625F98-D712-E2FA-444D-791D3308A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  <a:blipFill>
                <a:blip r:embed="rId10"/>
                <a:stretch>
                  <a:fillRect t="-9524" r="-6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866EFE8-0F88-D8DC-D1F1-7E6C52D5CD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93028" y="2397095"/>
            <a:ext cx="1254427" cy="686544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EC70253D-025A-6D35-B3D8-94C6998393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6427" y="3538212"/>
            <a:ext cx="2743200" cy="18892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8C4124-8A8E-6A14-F18B-ACDE00C2299D}"/>
              </a:ext>
            </a:extLst>
          </p:cNvPr>
          <p:cNvCxnSpPr>
            <a:cxnSpLocks/>
          </p:cNvCxnSpPr>
          <p:nvPr/>
        </p:nvCxnSpPr>
        <p:spPr>
          <a:xfrm>
            <a:off x="8810011" y="3905340"/>
            <a:ext cx="0" cy="1716093"/>
          </a:xfrm>
          <a:prstGeom prst="line">
            <a:avLst/>
          </a:prstGeom>
          <a:ln w="31750">
            <a:solidFill>
              <a:srgbClr val="FF9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003915-93F6-649B-C6AB-1F3F6DC09065}"/>
              </a:ext>
            </a:extLst>
          </p:cNvPr>
          <p:cNvCxnSpPr>
            <a:cxnSpLocks/>
          </p:cNvCxnSpPr>
          <p:nvPr/>
        </p:nvCxnSpPr>
        <p:spPr>
          <a:xfrm>
            <a:off x="9663455" y="3905340"/>
            <a:ext cx="0" cy="1716093"/>
          </a:xfrm>
          <a:prstGeom prst="line">
            <a:avLst/>
          </a:prstGeom>
          <a:ln w="317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39FBF2-C64A-60E5-6EA5-7F0302C7AC91}"/>
              </a:ext>
            </a:extLst>
          </p:cNvPr>
          <p:cNvCxnSpPr>
            <a:cxnSpLocks/>
          </p:cNvCxnSpPr>
          <p:nvPr/>
        </p:nvCxnSpPr>
        <p:spPr>
          <a:xfrm>
            <a:off x="10117578" y="3905340"/>
            <a:ext cx="0" cy="1716093"/>
          </a:xfrm>
          <a:prstGeom prst="line">
            <a:avLst/>
          </a:prstGeom>
          <a:ln w="317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BECE18A-2C64-95A8-9FF4-F4D3021FD5F8}"/>
              </a:ext>
            </a:extLst>
          </p:cNvPr>
          <p:cNvSpPr/>
          <p:nvPr/>
        </p:nvSpPr>
        <p:spPr>
          <a:xfrm>
            <a:off x="7814254" y="5950758"/>
            <a:ext cx="1610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FF9300"/>
                </a:solidFill>
                <a:latin typeface="Times" pitchFamily="2" charset="0"/>
              </a:rPr>
              <a:t>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710C56-4463-05EB-8C68-6A54CAB0E847}"/>
              </a:ext>
            </a:extLst>
          </p:cNvPr>
          <p:cNvSpPr/>
          <p:nvPr/>
        </p:nvSpPr>
        <p:spPr>
          <a:xfrm>
            <a:off x="8977064" y="5950758"/>
            <a:ext cx="942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0070C0"/>
                </a:solidFill>
                <a:latin typeface="Times" pitchFamily="2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A6D17B-6079-DD17-A20C-F9A1C9635330}"/>
              </a:ext>
            </a:extLst>
          </p:cNvPr>
          <p:cNvSpPr/>
          <p:nvPr/>
        </p:nvSpPr>
        <p:spPr>
          <a:xfrm>
            <a:off x="9528776" y="5950758"/>
            <a:ext cx="874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chemeClr val="accent6"/>
                </a:solidFill>
                <a:latin typeface="Times" pitchFamily="2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BA301B-24E5-F8F1-A4E0-97C8838E9346}"/>
              </a:ext>
            </a:extLst>
          </p:cNvPr>
          <p:cNvSpPr/>
          <p:nvPr/>
        </p:nvSpPr>
        <p:spPr>
          <a:xfrm>
            <a:off x="6924080" y="5937306"/>
            <a:ext cx="1610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latin typeface="Times" pitchFamily="2" charset="0"/>
              </a:rPr>
              <a:t>Level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A062A7-117F-E9F7-03A4-AE7905239D5C}"/>
              </a:ext>
            </a:extLst>
          </p:cNvPr>
          <p:cNvSpPr/>
          <p:nvPr/>
        </p:nvSpPr>
        <p:spPr>
          <a:xfrm>
            <a:off x="9861155" y="5937306"/>
            <a:ext cx="1610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latin typeface="Times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58731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32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2262161" y="210830"/>
            <a:ext cx="8707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 process with many exciting future avenues!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8DE6192-9F44-37AF-B322-6B93BAC5078C}"/>
                  </a:ext>
                </a:extLst>
              </p:cNvPr>
              <p:cNvSpPr/>
              <p:nvPr/>
            </p:nvSpPr>
            <p:spPr>
              <a:xfrm>
                <a:off x="794656" y="3995105"/>
                <a:ext cx="9898445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Broadening of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pair from hadron level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Formation time dependence of modification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8DE6192-9F44-37AF-B322-6B93BAC507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56" y="3995105"/>
                <a:ext cx="9898445" cy="1815882"/>
              </a:xfrm>
              <a:prstGeom prst="rect">
                <a:avLst/>
              </a:prstGeom>
              <a:blipFill>
                <a:blip r:embed="rId3"/>
                <a:stretch>
                  <a:fillRect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67EDC61-3731-C837-4F9E-D12B412DF424}"/>
                  </a:ext>
                </a:extLst>
              </p:cNvPr>
              <p:cNvSpPr/>
              <p:nvPr/>
            </p:nvSpPr>
            <p:spPr>
              <a:xfrm>
                <a:off x="794656" y="1821701"/>
                <a:ext cx="800810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Medium-enhanced rate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production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67EDC61-3731-C837-4F9E-D12B412DF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56" y="1821701"/>
                <a:ext cx="8008102" cy="523220"/>
              </a:xfrm>
              <a:prstGeom prst="rect">
                <a:avLst/>
              </a:prstGeom>
              <a:blipFill>
                <a:blip r:embed="rId4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4D12ACBA-AD1D-CBFA-60FE-07A0F8D81D09}"/>
              </a:ext>
            </a:extLst>
          </p:cNvPr>
          <p:cNvSpPr/>
          <p:nvPr/>
        </p:nvSpPr>
        <p:spPr>
          <a:xfrm>
            <a:off x="277080" y="3082733"/>
            <a:ext cx="9067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Outlook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E0E02F-95D9-32EE-4B12-C8E417C9940C}"/>
              </a:ext>
            </a:extLst>
          </p:cNvPr>
          <p:cNvSpPr/>
          <p:nvPr/>
        </p:nvSpPr>
        <p:spPr>
          <a:xfrm>
            <a:off x="277080" y="1044530"/>
            <a:ext cx="3010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So far..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1D45F6-7D11-6BE7-52C3-FBF062D1DF0D}"/>
              </a:ext>
            </a:extLst>
          </p:cNvPr>
          <p:cNvSpPr/>
          <p:nvPr/>
        </p:nvSpPr>
        <p:spPr>
          <a:xfrm>
            <a:off x="2262161" y="5973069"/>
            <a:ext cx="9898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Clean process with a lot of exciting physics opportunities!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71001-A651-BC40-01B2-CFC1798CA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998" y="863333"/>
            <a:ext cx="3484571" cy="2132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1B408-D0EB-D4B8-F551-127C3F21D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7998" y="3147385"/>
            <a:ext cx="3484572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11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33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993ACA-FE57-25DB-46F1-E4B6FACFDBB5}"/>
              </a:ext>
            </a:extLst>
          </p:cNvPr>
          <p:cNvSpPr/>
          <p:nvPr/>
        </p:nvSpPr>
        <p:spPr>
          <a:xfrm>
            <a:off x="420298" y="1060582"/>
            <a:ext cx="9400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Phenomenology of heavy-flavor tagged jets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3E20E9-F191-8E23-2D26-A181C61DCA16}"/>
              </a:ext>
            </a:extLst>
          </p:cNvPr>
          <p:cNvSpPr/>
          <p:nvPr/>
        </p:nvSpPr>
        <p:spPr>
          <a:xfrm>
            <a:off x="420298" y="4167966"/>
            <a:ext cx="98205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Constructing a picture of modified jets from phenomenology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D775FE-6D9E-A5C8-00EE-511853E014D7}"/>
              </a:ext>
            </a:extLst>
          </p:cNvPr>
          <p:cNvSpPr/>
          <p:nvPr/>
        </p:nvSpPr>
        <p:spPr>
          <a:xfrm>
            <a:off x="2262161" y="210830"/>
            <a:ext cx="8707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Outlook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E696E2-0800-2351-5512-7ADFDA357BB3}"/>
              </a:ext>
            </a:extLst>
          </p:cNvPr>
          <p:cNvGrpSpPr/>
          <p:nvPr/>
        </p:nvGrpSpPr>
        <p:grpSpPr>
          <a:xfrm>
            <a:off x="1277457" y="2161381"/>
            <a:ext cx="2589748" cy="1055599"/>
            <a:chOff x="8501217" y="1114739"/>
            <a:chExt cx="2589748" cy="10555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B42E75-9C3E-3EBB-4F94-593A2FD6FCD8}"/>
                </a:ext>
              </a:extLst>
            </p:cNvPr>
            <p:cNvGrpSpPr/>
            <p:nvPr/>
          </p:nvGrpSpPr>
          <p:grpSpPr>
            <a:xfrm>
              <a:off x="8501217" y="1114739"/>
              <a:ext cx="2589748" cy="1055599"/>
              <a:chOff x="4841162" y="4004687"/>
              <a:chExt cx="2589748" cy="1055599"/>
            </a:xfrm>
          </p:grpSpPr>
          <p:pic>
            <p:nvPicPr>
              <p:cNvPr id="10" name="Picture 9" descr="Shape&#10;&#10;Description automatically generated">
                <a:extLst>
                  <a:ext uri="{FF2B5EF4-FFF2-40B4-BE49-F238E27FC236}">
                    <a16:creationId xmlns:a16="http://schemas.microsoft.com/office/drawing/2014/main" id="{3D603694-EA68-A493-D893-09AC26267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90910" y="4004687"/>
                <a:ext cx="2540000" cy="10287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D15076-1649-46F3-5DD5-765A8291B301}"/>
                  </a:ext>
                </a:extLst>
              </p:cNvPr>
              <p:cNvSpPr/>
              <p:nvPr/>
            </p:nvSpPr>
            <p:spPr>
              <a:xfrm>
                <a:off x="4841162" y="4121105"/>
                <a:ext cx="940679" cy="939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AB63537-0F3F-8787-3A0C-4185F99FD7D9}"/>
                </a:ext>
              </a:extLst>
            </p:cNvPr>
            <p:cNvCxnSpPr>
              <a:cxnSpLocks/>
            </p:cNvCxnSpPr>
            <p:nvPr/>
          </p:nvCxnSpPr>
          <p:spPr>
            <a:xfrm>
              <a:off x="10223107" y="1621241"/>
              <a:ext cx="758107" cy="375670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5B0A399-BD7A-20FE-7857-26A858328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5049" y="1231157"/>
              <a:ext cx="776165" cy="391177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512B02-E15D-DDBF-CBF1-BBD94E14537F}"/>
              </a:ext>
            </a:extLst>
          </p:cNvPr>
          <p:cNvGrpSpPr/>
          <p:nvPr/>
        </p:nvGrpSpPr>
        <p:grpSpPr>
          <a:xfrm>
            <a:off x="4488624" y="2226707"/>
            <a:ext cx="2644511" cy="987552"/>
            <a:chOff x="6485752" y="1156744"/>
            <a:chExt cx="2644511" cy="9875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6E9725-D511-4046-1547-B0AD1EC868AD}"/>
                </a:ext>
              </a:extLst>
            </p:cNvPr>
            <p:cNvGrpSpPr/>
            <p:nvPr/>
          </p:nvGrpSpPr>
          <p:grpSpPr>
            <a:xfrm>
              <a:off x="6485752" y="1156744"/>
              <a:ext cx="2644511" cy="987552"/>
              <a:chOff x="7592378" y="4004687"/>
              <a:chExt cx="2644511" cy="983940"/>
            </a:xfrm>
          </p:grpSpPr>
          <p:pic>
            <p:nvPicPr>
              <p:cNvPr id="16" name="Picture 15" descr="Shape, rectangle&#10;&#10;Description automatically generated">
                <a:extLst>
                  <a:ext uri="{FF2B5EF4-FFF2-40B4-BE49-F238E27FC236}">
                    <a16:creationId xmlns:a16="http://schemas.microsoft.com/office/drawing/2014/main" id="{A7E0155C-EAED-89A3-E307-74A993837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72092" y="4004687"/>
                <a:ext cx="2564797" cy="96803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3225B7E-3BB5-2367-8D6A-3ABA5DDB0E49}"/>
                  </a:ext>
                </a:extLst>
              </p:cNvPr>
              <p:cNvSpPr/>
              <p:nvPr/>
            </p:nvSpPr>
            <p:spPr>
              <a:xfrm>
                <a:off x="7592378" y="4049446"/>
                <a:ext cx="940679" cy="939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7BE2C42-9947-1C37-687D-50CE8CD0FF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6431" y="1634296"/>
              <a:ext cx="837473" cy="1634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229708-C6F2-AF52-AEB9-AE57FE169A02}"/>
                </a:ext>
              </a:extLst>
            </p:cNvPr>
            <p:cNvCxnSpPr>
              <a:cxnSpLocks/>
            </p:cNvCxnSpPr>
            <p:nvPr/>
          </p:nvCxnSpPr>
          <p:spPr>
            <a:xfrm>
              <a:off x="8253884" y="1635930"/>
              <a:ext cx="785243" cy="400738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CF2A4F-9AE9-9E15-6666-DD869281DC30}"/>
                  </a:ext>
                </a:extLst>
              </p:cNvPr>
              <p:cNvSpPr txBox="1"/>
              <p:nvPr/>
            </p:nvSpPr>
            <p:spPr>
              <a:xfrm>
                <a:off x="3565579" y="1935745"/>
                <a:ext cx="777737" cy="532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CF2A4F-9AE9-9E15-6666-DD869281D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579" y="1935745"/>
                <a:ext cx="777737" cy="5327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8ABAA6-D24B-B4CC-46EB-401F0ADF8613}"/>
                  </a:ext>
                </a:extLst>
              </p:cNvPr>
              <p:cNvSpPr txBox="1"/>
              <p:nvPr/>
            </p:nvSpPr>
            <p:spPr>
              <a:xfrm>
                <a:off x="3542324" y="2847742"/>
                <a:ext cx="7777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8ABAA6-D24B-B4CC-46EB-401F0ADF8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324" y="2847742"/>
                <a:ext cx="77773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67DF6E-404F-9662-5C1B-A524DB35B365}"/>
                  </a:ext>
                </a:extLst>
              </p:cNvPr>
              <p:cNvSpPr txBox="1"/>
              <p:nvPr/>
            </p:nvSpPr>
            <p:spPr>
              <a:xfrm>
                <a:off x="6823980" y="2936687"/>
                <a:ext cx="7777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67DF6E-404F-9662-5C1B-A524DB35B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980" y="2936687"/>
                <a:ext cx="77773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EF5D98F2-B31E-7EC8-93A5-7E53C98A187B}"/>
              </a:ext>
            </a:extLst>
          </p:cNvPr>
          <p:cNvGrpSpPr/>
          <p:nvPr/>
        </p:nvGrpSpPr>
        <p:grpSpPr>
          <a:xfrm>
            <a:off x="8314154" y="1801382"/>
            <a:ext cx="2564797" cy="1677208"/>
            <a:chOff x="8881082" y="2071089"/>
            <a:chExt cx="2564797" cy="1677208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F62F339F-1DE6-26E4-168A-0A69668D1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81082" y="2071089"/>
              <a:ext cx="2564797" cy="1388699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EAE5B16-842F-3D72-E906-A9D5444831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3868" y="2981610"/>
              <a:ext cx="837473" cy="1634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D7DDE51-A89F-2BA8-77E8-92C061A18AE3}"/>
                </a:ext>
              </a:extLst>
            </p:cNvPr>
            <p:cNvCxnSpPr>
              <a:cxnSpLocks/>
            </p:cNvCxnSpPr>
            <p:nvPr/>
          </p:nvCxnSpPr>
          <p:spPr>
            <a:xfrm>
              <a:off x="9771321" y="2983244"/>
              <a:ext cx="785243" cy="400738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7C7BA05-70BA-51FF-43E2-FFB75C84078D}"/>
                    </a:ext>
                  </a:extLst>
                </p:cNvPr>
                <p:cNvSpPr txBox="1"/>
                <p:nvPr/>
              </p:nvSpPr>
              <p:spPr>
                <a:xfrm>
                  <a:off x="10300798" y="3225077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059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7C7BA05-70BA-51FF-43E2-FFB75C8407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0798" y="3225077"/>
                  <a:ext cx="777737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238DBB5-D900-073D-B61D-F698C08194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0145" y="2132738"/>
            <a:ext cx="799457" cy="2919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520035-F701-47CA-9607-60E4C0AE3B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0662" y="1909339"/>
            <a:ext cx="803208" cy="3173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BA60775-DD02-E69A-66B6-74F334826E86}"/>
              </a:ext>
            </a:extLst>
          </p:cNvPr>
          <p:cNvSpPr/>
          <p:nvPr/>
        </p:nvSpPr>
        <p:spPr>
          <a:xfrm>
            <a:off x="1942329" y="3341766"/>
            <a:ext cx="2077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This work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20261B0-E2C5-0C51-1952-D05FDF28F9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4016" y="5260585"/>
            <a:ext cx="2273748" cy="108268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7ED963D-3DD4-119A-3232-C960CB3AC318}"/>
              </a:ext>
            </a:extLst>
          </p:cNvPr>
          <p:cNvSpPr/>
          <p:nvPr/>
        </p:nvSpPr>
        <p:spPr>
          <a:xfrm>
            <a:off x="7892470" y="5173309"/>
            <a:ext cx="1981620" cy="1277710"/>
          </a:xfrm>
          <a:prstGeom prst="rect">
            <a:avLst/>
          </a:prstGeom>
          <a:solidFill>
            <a:srgbClr val="FFA100">
              <a:alpha val="202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A2C4BE-DE3B-0DDB-DCEA-D132DE833D65}"/>
              </a:ext>
            </a:extLst>
          </p:cNvPr>
          <p:cNvSpPr/>
          <p:nvPr/>
        </p:nvSpPr>
        <p:spPr>
          <a:xfrm>
            <a:off x="4626609" y="3341766"/>
            <a:ext cx="2077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Future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F991ECB-EB4F-D34B-EC44-D0D3241C74A7}"/>
              </a:ext>
            </a:extLst>
          </p:cNvPr>
          <p:cNvCxnSpPr/>
          <p:nvPr/>
        </p:nvCxnSpPr>
        <p:spPr>
          <a:xfrm>
            <a:off x="6283471" y="3580690"/>
            <a:ext cx="1683143" cy="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447080-DE1B-C82A-6356-EAA4F8D27B86}"/>
              </a:ext>
            </a:extLst>
          </p:cNvPr>
          <p:cNvGrpSpPr/>
          <p:nvPr/>
        </p:nvGrpSpPr>
        <p:grpSpPr>
          <a:xfrm>
            <a:off x="3962379" y="5022297"/>
            <a:ext cx="1441113" cy="1494566"/>
            <a:chOff x="4212864" y="1270965"/>
            <a:chExt cx="2022547" cy="2083667"/>
          </a:xfrm>
        </p:grpSpPr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D2977923-65FE-61F2-2F11-1B5D847F20AF}"/>
                </a:ext>
              </a:extLst>
            </p:cNvPr>
            <p:cNvSpPr/>
            <p:nvPr/>
          </p:nvSpPr>
          <p:spPr>
            <a:xfrm>
              <a:off x="4212864" y="2187831"/>
              <a:ext cx="2022547" cy="523219"/>
            </a:xfrm>
            <a:prstGeom prst="blockArc">
              <a:avLst>
                <a:gd name="adj1" fmla="val 10982683"/>
                <a:gd name="adj2" fmla="val 21490893"/>
                <a:gd name="adj3" fmla="val 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65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5DC55A-3E69-F67C-44E1-FFD9BE1BC94D}"/>
                </a:ext>
              </a:extLst>
            </p:cNvPr>
            <p:cNvCxnSpPr/>
            <p:nvPr/>
          </p:nvCxnSpPr>
          <p:spPr>
            <a:xfrm flipV="1">
              <a:off x="5339692" y="1270965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25062DE-CA2E-A476-6C44-EA55188BCF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667" y="1509954"/>
              <a:ext cx="297365" cy="83806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8C3B09C-DEF6-AA95-C2C1-41F579C9B35B}"/>
                </a:ext>
              </a:extLst>
            </p:cNvPr>
            <p:cNvCxnSpPr>
              <a:cxnSpLocks/>
            </p:cNvCxnSpPr>
            <p:nvPr/>
          </p:nvCxnSpPr>
          <p:spPr>
            <a:xfrm>
              <a:off x="5475148" y="1804707"/>
              <a:ext cx="502518" cy="0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9F80D52-A161-F308-29A8-E3159C8FFEDE}"/>
                </a:ext>
              </a:extLst>
            </p:cNvPr>
            <p:cNvCxnSpPr/>
            <p:nvPr/>
          </p:nvCxnSpPr>
          <p:spPr>
            <a:xfrm flipV="1">
              <a:off x="5537400" y="2189534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0F58E46-1D96-699F-2252-B715C0524F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400" y="2512757"/>
              <a:ext cx="410406" cy="300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D9B8CBE-0884-6D0F-3ED2-BF5ED7A9B1EB}"/>
                </a:ext>
              </a:extLst>
            </p:cNvPr>
            <p:cNvCxnSpPr>
              <a:cxnSpLocks/>
            </p:cNvCxnSpPr>
            <p:nvPr/>
          </p:nvCxnSpPr>
          <p:spPr>
            <a:xfrm>
              <a:off x="5496810" y="3046390"/>
              <a:ext cx="290672" cy="4778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090EA4B-2B34-C6EF-1790-4D134CAFA802}"/>
                </a:ext>
              </a:extLst>
            </p:cNvPr>
            <p:cNvCxnSpPr>
              <a:cxnSpLocks/>
            </p:cNvCxnSpPr>
            <p:nvPr/>
          </p:nvCxnSpPr>
          <p:spPr>
            <a:xfrm>
              <a:off x="5444132" y="3241645"/>
              <a:ext cx="220133" cy="112987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FB0A474-E23E-297B-54ED-AC73C656F627}"/>
              </a:ext>
            </a:extLst>
          </p:cNvPr>
          <p:cNvSpPr/>
          <p:nvPr/>
        </p:nvSpPr>
        <p:spPr>
          <a:xfrm>
            <a:off x="4821542" y="5005028"/>
            <a:ext cx="1555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59FF"/>
                </a:solidFill>
                <a:latin typeface="Times" pitchFamily="2" charset="0"/>
              </a:rPr>
              <a:t>hadrons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224C9BA-6AE9-DA34-9BC7-5C9282917E83}"/>
              </a:ext>
            </a:extLst>
          </p:cNvPr>
          <p:cNvCxnSpPr>
            <a:cxnSpLocks/>
          </p:cNvCxnSpPr>
          <p:nvPr/>
        </p:nvCxnSpPr>
        <p:spPr>
          <a:xfrm flipH="1">
            <a:off x="3910278" y="5855084"/>
            <a:ext cx="519875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F81BA7A-A5AD-51D6-D18F-076BCA79B0A3}"/>
              </a:ext>
            </a:extLst>
          </p:cNvPr>
          <p:cNvGrpSpPr/>
          <p:nvPr/>
        </p:nvGrpSpPr>
        <p:grpSpPr>
          <a:xfrm>
            <a:off x="1690555" y="5509736"/>
            <a:ext cx="1890846" cy="926084"/>
            <a:chOff x="7859524" y="1898922"/>
            <a:chExt cx="2657651" cy="1251685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13DA795-4F4D-FF3A-4EC7-309EFF00A279}"/>
                </a:ext>
              </a:extLst>
            </p:cNvPr>
            <p:cNvGrpSpPr/>
            <p:nvPr/>
          </p:nvGrpSpPr>
          <p:grpSpPr>
            <a:xfrm>
              <a:off x="7859524" y="1898922"/>
              <a:ext cx="2657651" cy="1003082"/>
              <a:chOff x="7669921" y="1837270"/>
              <a:chExt cx="2657651" cy="1003082"/>
            </a:xfrm>
          </p:grpSpPr>
          <p:pic>
            <p:nvPicPr>
              <p:cNvPr id="86" name="Picture 85" descr="Shape&#10;&#10;Description automatically generated">
                <a:extLst>
                  <a:ext uri="{FF2B5EF4-FFF2-40B4-BE49-F238E27FC236}">
                    <a16:creationId xmlns:a16="http://schemas.microsoft.com/office/drawing/2014/main" id="{55299786-34F2-5C5A-87D7-A43458DA0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69921" y="1837270"/>
                <a:ext cx="2657651" cy="1003082"/>
              </a:xfrm>
              <a:prstGeom prst="rect">
                <a:avLst/>
              </a:prstGeom>
            </p:spPr>
          </p:pic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3EDC2B2-8FBF-C943-3764-C76E1A0F6600}"/>
                  </a:ext>
                </a:extLst>
              </p:cNvPr>
              <p:cNvSpPr/>
              <p:nvPr/>
            </p:nvSpPr>
            <p:spPr>
              <a:xfrm>
                <a:off x="7669921" y="1837270"/>
                <a:ext cx="940679" cy="939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9" name="Picture 78" descr="Icon&#10;&#10;Description automatically generated">
              <a:extLst>
                <a:ext uri="{FF2B5EF4-FFF2-40B4-BE49-F238E27FC236}">
                  <a16:creationId xmlns:a16="http://schemas.microsoft.com/office/drawing/2014/main" id="{C091EB34-3428-5421-DE38-8A4ECED4B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73328" y="2755106"/>
              <a:ext cx="185234" cy="395501"/>
            </a:xfrm>
            <a:prstGeom prst="rect">
              <a:avLst/>
            </a:prstGeom>
          </p:spPr>
        </p:pic>
        <p:pic>
          <p:nvPicPr>
            <p:cNvPr id="80" name="Picture 79" descr="Icon&#10;&#10;Description automatically generated">
              <a:extLst>
                <a:ext uri="{FF2B5EF4-FFF2-40B4-BE49-F238E27FC236}">
                  <a16:creationId xmlns:a16="http://schemas.microsoft.com/office/drawing/2014/main" id="{8297F90D-50E1-9F0B-4EF4-6CAA050C4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737907" y="2630014"/>
              <a:ext cx="185234" cy="395501"/>
            </a:xfrm>
            <a:prstGeom prst="rect">
              <a:avLst/>
            </a:prstGeom>
          </p:spPr>
        </p:pic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226FBD20-4138-FE53-D0AC-82194E6FC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03080" y="2161430"/>
              <a:ext cx="185234" cy="395501"/>
            </a:xfrm>
            <a:prstGeom prst="rect">
              <a:avLst/>
            </a:prstGeom>
          </p:spPr>
        </p:pic>
        <p:pic>
          <p:nvPicPr>
            <p:cNvPr id="82" name="Picture 81" descr="Icon&#10;&#10;Description automatically generated">
              <a:extLst>
                <a:ext uri="{FF2B5EF4-FFF2-40B4-BE49-F238E27FC236}">
                  <a16:creationId xmlns:a16="http://schemas.microsoft.com/office/drawing/2014/main" id="{77D54319-A17E-3F3B-0E9D-33C072284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99422" y="2273011"/>
              <a:ext cx="185234" cy="395501"/>
            </a:xfrm>
            <a:prstGeom prst="rect">
              <a:avLst/>
            </a:prstGeom>
          </p:spPr>
        </p:pic>
        <p:pic>
          <p:nvPicPr>
            <p:cNvPr id="83" name="Picture 82" descr="Icon&#10;&#10;Description automatically generated">
              <a:extLst>
                <a:ext uri="{FF2B5EF4-FFF2-40B4-BE49-F238E27FC236}">
                  <a16:creationId xmlns:a16="http://schemas.microsoft.com/office/drawing/2014/main" id="{9E19E75B-D1A5-9E2A-1AAB-0960A0964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49342" y="2456136"/>
              <a:ext cx="185234" cy="395501"/>
            </a:xfrm>
            <a:prstGeom prst="rect">
              <a:avLst/>
            </a:prstGeom>
          </p:spPr>
        </p:pic>
        <p:pic>
          <p:nvPicPr>
            <p:cNvPr id="84" name="Picture 83" descr="Icon&#10;&#10;Description automatically generated">
              <a:extLst>
                <a:ext uri="{FF2B5EF4-FFF2-40B4-BE49-F238E27FC236}">
                  <a16:creationId xmlns:a16="http://schemas.microsoft.com/office/drawing/2014/main" id="{E182F6B4-42AF-1457-A59E-C86135EDB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088391" y="2467255"/>
              <a:ext cx="185234" cy="395501"/>
            </a:xfrm>
            <a:prstGeom prst="rect">
              <a:avLst/>
            </a:prstGeom>
          </p:spPr>
        </p:pic>
        <p:pic>
          <p:nvPicPr>
            <p:cNvPr id="85" name="Picture 84" descr="Icon&#10;&#10;Description automatically generated">
              <a:extLst>
                <a:ext uri="{FF2B5EF4-FFF2-40B4-BE49-F238E27FC236}">
                  <a16:creationId xmlns:a16="http://schemas.microsoft.com/office/drawing/2014/main" id="{905FC882-6D2A-95CD-410A-53D1BEC18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32106" y="2466906"/>
              <a:ext cx="185234" cy="395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7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4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F6FB0-E0FA-2F48-8F4F-161594F4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BACB6B-336E-0A3B-D2B8-F3C54C64B814}"/>
              </a:ext>
            </a:extLst>
          </p:cNvPr>
          <p:cNvSpPr/>
          <p:nvPr/>
        </p:nvSpPr>
        <p:spPr>
          <a:xfrm>
            <a:off x="1909640" y="242745"/>
            <a:ext cx="7195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Heavy-ion collisions and quark-gluon plasma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9E5ED5-0611-9111-CD2D-2034528EBBC6}"/>
              </a:ext>
            </a:extLst>
          </p:cNvPr>
          <p:cNvGrpSpPr/>
          <p:nvPr/>
        </p:nvGrpSpPr>
        <p:grpSpPr>
          <a:xfrm>
            <a:off x="4599433" y="4801177"/>
            <a:ext cx="1311202" cy="1008822"/>
            <a:chOff x="8215998" y="5068032"/>
            <a:chExt cx="1570230" cy="11559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7CB3397-1098-A81A-2E9E-41005B40E97B}"/>
                </a:ext>
              </a:extLst>
            </p:cNvPr>
            <p:cNvGrpSpPr/>
            <p:nvPr/>
          </p:nvGrpSpPr>
          <p:grpSpPr>
            <a:xfrm>
              <a:off x="9464395" y="5579238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0A6AAD4-C36A-EC11-5D10-F6EFDDAFFA2B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95588B-9075-1849-66C3-1E1E089F92D9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6195D3C-30E1-1159-8F38-B1DE396581AF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EEAB97A-29C1-05A7-CEA1-C084EAB7DC31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90E357-4C87-808D-523E-270960B3293D}"/>
                </a:ext>
              </a:extLst>
            </p:cNvPr>
            <p:cNvGrpSpPr/>
            <p:nvPr/>
          </p:nvGrpSpPr>
          <p:grpSpPr>
            <a:xfrm>
              <a:off x="9013114" y="5435063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7800000"/>
              </a:camera>
              <a:lightRig rig="threePt" dir="t"/>
            </a:scene3d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C80557A-C201-BD75-E9AB-4A47DF189C1F}"/>
                  </a:ext>
                </a:extLst>
              </p:cNvPr>
              <p:cNvSpPr/>
              <p:nvPr/>
            </p:nvSpPr>
            <p:spPr>
              <a:xfrm>
                <a:off x="7647973" y="3161900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157AB7B-EC0C-AD9F-8684-EFC9F542C19A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>
                  <a:alpha val="13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8E2FA43-61C9-B8C4-D639-E540C8075945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2182B5-D79C-EF41-C2C5-D84B593E34C2}"/>
                </a:ext>
              </a:extLst>
            </p:cNvPr>
            <p:cNvGrpSpPr/>
            <p:nvPr/>
          </p:nvGrpSpPr>
          <p:grpSpPr>
            <a:xfrm>
              <a:off x="9303479" y="5068032"/>
              <a:ext cx="321833" cy="300831"/>
              <a:chOff x="7514850" y="3128169"/>
              <a:chExt cx="321833" cy="30083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0D4EC5A-55C5-9DE4-1686-B2C356968461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0E6D32F-9A98-9BCF-3B34-1C23B2384DE3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F686629-470A-32D1-72DD-F3086F623FC1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6A88C3D-5185-9C42-AB53-C7D42E87D6DB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D335DE-9CDB-545A-8BBC-CBFC3B43F2AE}"/>
                </a:ext>
              </a:extLst>
            </p:cNvPr>
            <p:cNvGrpSpPr/>
            <p:nvPr/>
          </p:nvGrpSpPr>
          <p:grpSpPr>
            <a:xfrm>
              <a:off x="8637237" y="5074662"/>
              <a:ext cx="321833" cy="300831"/>
              <a:chOff x="7688828" y="3185307"/>
              <a:chExt cx="321833" cy="30083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11C086F-91A4-6FF0-36E6-5BDEEDCDEECF}"/>
                  </a:ext>
                </a:extLst>
              </p:cNvPr>
              <p:cNvSpPr/>
              <p:nvPr/>
            </p:nvSpPr>
            <p:spPr>
              <a:xfrm>
                <a:off x="7821951" y="3219038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16C836-5E9A-1BB4-5F65-8829ACFB3225}"/>
                  </a:ext>
                </a:extLst>
              </p:cNvPr>
              <p:cNvSpPr/>
              <p:nvPr/>
            </p:nvSpPr>
            <p:spPr>
              <a:xfrm>
                <a:off x="7761142" y="3348362"/>
                <a:ext cx="112658" cy="114300"/>
              </a:xfrm>
              <a:prstGeom prst="ellipse">
                <a:avLst/>
              </a:prstGeom>
              <a:solidFill>
                <a:srgbClr val="C00000">
                  <a:alpha val="13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40ABA10-F624-F09A-05E4-D496D4DFA0FD}"/>
                  </a:ext>
                </a:extLst>
              </p:cNvPr>
              <p:cNvSpPr/>
              <p:nvPr/>
            </p:nvSpPr>
            <p:spPr>
              <a:xfrm>
                <a:off x="7688828" y="3185307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56B4216-AFC6-1197-E271-C0FE881F9E88}"/>
                </a:ext>
              </a:extLst>
            </p:cNvPr>
            <p:cNvGrpSpPr/>
            <p:nvPr/>
          </p:nvGrpSpPr>
          <p:grpSpPr>
            <a:xfrm>
              <a:off x="8816787" y="5923119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10200000"/>
              </a:camera>
              <a:lightRig rig="threePt" dir="t"/>
            </a:scene3d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0FB9F02-AC97-D84F-5763-97E01DCE1ED1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>
                  <a:alpha val="20000"/>
                </a:srgbClr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D494694-28BC-6DD7-221F-160B3E1743FA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>
                  <a:alpha val="2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A7AD7C0-116B-03D9-1557-337F57DFEAD1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>
                  <a:alpha val="2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CAF442-BDD7-E8CC-3832-8CED92C3E8F0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07CD514-2D91-55F1-720C-B3B3BB4B243A}"/>
                </a:ext>
              </a:extLst>
            </p:cNvPr>
            <p:cNvGrpSpPr/>
            <p:nvPr/>
          </p:nvGrpSpPr>
          <p:grpSpPr>
            <a:xfrm>
              <a:off x="8215998" y="5622288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13200000"/>
              </a:camera>
              <a:lightRig rig="threePt" dir="t"/>
            </a:scene3d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A37F066-FE2C-365B-7B9B-74C6660F9CDE}"/>
                  </a:ext>
                </a:extLst>
              </p:cNvPr>
              <p:cNvSpPr/>
              <p:nvPr/>
            </p:nvSpPr>
            <p:spPr>
              <a:xfrm>
                <a:off x="7647973" y="3161900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EF5612C-BD49-BEBB-8C9F-734650422539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59FF">
                  <a:alpha val="13000"/>
                </a:srgbClr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A73E313-240B-5B85-D2A2-54DB70D5F1B8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656EAE5-56AC-BC4F-8DB7-2AC510D8EB08}"/>
              </a:ext>
            </a:extLst>
          </p:cNvPr>
          <p:cNvGrpSpPr/>
          <p:nvPr/>
        </p:nvGrpSpPr>
        <p:grpSpPr>
          <a:xfrm>
            <a:off x="4605833" y="2332952"/>
            <a:ext cx="1214477" cy="984308"/>
            <a:chOff x="5173037" y="3552129"/>
            <a:chExt cx="715234" cy="574716"/>
          </a:xfrm>
        </p:grpSpPr>
        <p:pic>
          <p:nvPicPr>
            <p:cNvPr id="141" name="Picture 140" descr="A picture containing scissors, gauge&#10;&#10;Description automatically generated">
              <a:extLst>
                <a:ext uri="{FF2B5EF4-FFF2-40B4-BE49-F238E27FC236}">
                  <a16:creationId xmlns:a16="http://schemas.microsoft.com/office/drawing/2014/main" id="{2B872EF0-A51D-0CE1-807F-16292FA9E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587866" y="3875302"/>
              <a:ext cx="177266" cy="79997"/>
            </a:xfrm>
            <a:prstGeom prst="rect">
              <a:avLst/>
            </a:prstGeom>
            <a:scene3d>
              <a:camera prst="orthographicFront">
                <a:rot lat="0" lon="0" rev="1200000"/>
              </a:camera>
              <a:lightRig rig="threePt" dir="t"/>
            </a:scene3d>
          </p:spPr>
        </p:pic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DDCF93C-F458-8E85-E538-F2E188D61F63}"/>
                </a:ext>
              </a:extLst>
            </p:cNvPr>
            <p:cNvSpPr/>
            <p:nvPr/>
          </p:nvSpPr>
          <p:spPr>
            <a:xfrm>
              <a:off x="5781559" y="3867423"/>
              <a:ext cx="72809" cy="79996"/>
            </a:xfrm>
            <a:prstGeom prst="ellipse">
              <a:avLst/>
            </a:prstGeom>
            <a:solidFill>
              <a:srgbClr val="0059FF"/>
            </a:solidFill>
            <a:ln>
              <a:solidFill>
                <a:srgbClr val="0059FF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9546C5E3-99D9-9FAF-ADD2-737840BD9E1A}"/>
                </a:ext>
              </a:extLst>
            </p:cNvPr>
            <p:cNvSpPr/>
            <p:nvPr/>
          </p:nvSpPr>
          <p:spPr>
            <a:xfrm>
              <a:off x="5645375" y="3981742"/>
              <a:ext cx="72809" cy="7999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ED3BC2A-7F19-C7BA-2332-4D5AA7DB663A}"/>
                </a:ext>
              </a:extLst>
            </p:cNvPr>
            <p:cNvSpPr/>
            <p:nvPr/>
          </p:nvSpPr>
          <p:spPr>
            <a:xfrm>
              <a:off x="5694130" y="3765419"/>
              <a:ext cx="72809" cy="7999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DB955B80-B179-330C-2EA5-9B46907CF1C8}"/>
                </a:ext>
              </a:extLst>
            </p:cNvPr>
            <p:cNvSpPr/>
            <p:nvPr/>
          </p:nvSpPr>
          <p:spPr>
            <a:xfrm>
              <a:off x="5402297" y="3765419"/>
              <a:ext cx="72809" cy="7999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F10F01C-8080-7AE3-77B9-C034A61D97D3}"/>
                </a:ext>
              </a:extLst>
            </p:cNvPr>
            <p:cNvSpPr/>
            <p:nvPr/>
          </p:nvSpPr>
          <p:spPr>
            <a:xfrm>
              <a:off x="5530525" y="3869278"/>
              <a:ext cx="72809" cy="79996"/>
            </a:xfrm>
            <a:prstGeom prst="ellipse">
              <a:avLst/>
            </a:prstGeom>
            <a:solidFill>
              <a:srgbClr val="00B050">
                <a:alpha val="13000"/>
              </a:srgbClr>
            </a:solidFill>
            <a:ln>
              <a:solidFill>
                <a:srgbClr val="00B050"/>
              </a:solidFill>
            </a:ln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397F8DA-C426-FDD9-CE06-DF525A579BC2}"/>
                </a:ext>
              </a:extLst>
            </p:cNvPr>
            <p:cNvSpPr/>
            <p:nvPr/>
          </p:nvSpPr>
          <p:spPr>
            <a:xfrm>
              <a:off x="5548636" y="3763852"/>
              <a:ext cx="72809" cy="79996"/>
            </a:xfrm>
            <a:prstGeom prst="ellipse">
              <a:avLst/>
            </a:prstGeom>
            <a:solidFill>
              <a:srgbClr val="0059FF"/>
            </a:solidFill>
            <a:ln>
              <a:solidFill>
                <a:srgbClr val="005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B8194F17-CDF7-877A-367D-04AEDB3601B2}"/>
                </a:ext>
              </a:extLst>
            </p:cNvPr>
            <p:cNvSpPr/>
            <p:nvPr/>
          </p:nvSpPr>
          <p:spPr>
            <a:xfrm>
              <a:off x="5815462" y="3738583"/>
              <a:ext cx="72809" cy="7999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B1307F7-D5C9-0989-8597-C102B489DE02}"/>
                </a:ext>
              </a:extLst>
            </p:cNvPr>
            <p:cNvSpPr/>
            <p:nvPr/>
          </p:nvSpPr>
          <p:spPr>
            <a:xfrm>
              <a:off x="5718184" y="3612403"/>
              <a:ext cx="72809" cy="7999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5217A48-CBBF-4C8F-9630-FD128A0197BA}"/>
                </a:ext>
              </a:extLst>
            </p:cNvPr>
            <p:cNvSpPr/>
            <p:nvPr/>
          </p:nvSpPr>
          <p:spPr>
            <a:xfrm>
              <a:off x="5548636" y="3552129"/>
              <a:ext cx="72809" cy="7999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8552D27-AE3A-F98C-9760-B95CB43EEE92}"/>
                </a:ext>
              </a:extLst>
            </p:cNvPr>
            <p:cNvSpPr/>
            <p:nvPr/>
          </p:nvSpPr>
          <p:spPr>
            <a:xfrm>
              <a:off x="5260787" y="3603353"/>
              <a:ext cx="72809" cy="79996"/>
            </a:xfrm>
            <a:prstGeom prst="ellipse">
              <a:avLst/>
            </a:prstGeom>
            <a:solidFill>
              <a:srgbClr val="C00000">
                <a:alpha val="13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25B9E27-4E54-F291-8F07-5B07FFEB1E44}"/>
                </a:ext>
              </a:extLst>
            </p:cNvPr>
            <p:cNvSpPr/>
            <p:nvPr/>
          </p:nvSpPr>
          <p:spPr>
            <a:xfrm>
              <a:off x="5448792" y="3646353"/>
              <a:ext cx="72809" cy="79996"/>
            </a:xfrm>
            <a:prstGeom prst="ellipse">
              <a:avLst/>
            </a:prstGeom>
            <a:solidFill>
              <a:srgbClr val="0059FF">
                <a:alpha val="20000"/>
              </a:srgbClr>
            </a:solidFill>
            <a:ln>
              <a:solidFill>
                <a:srgbClr val="0059FF"/>
              </a:solidFill>
            </a:ln>
            <a:scene3d>
              <a:camera prst="orthographicFront">
                <a:rot lat="0" lon="0" rev="10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AAF6C91-5D77-6140-A9E1-A27C82ED2C7B}"/>
                </a:ext>
              </a:extLst>
            </p:cNvPr>
            <p:cNvSpPr/>
            <p:nvPr/>
          </p:nvSpPr>
          <p:spPr>
            <a:xfrm>
              <a:off x="5455131" y="3947419"/>
              <a:ext cx="72809" cy="79996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>
              <a:solidFill>
                <a:srgbClr val="C00000"/>
              </a:solidFill>
            </a:ln>
            <a:scene3d>
              <a:camera prst="orthographicFront">
                <a:rot lat="0" lon="0" rev="10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4D23E8F5-33CE-1008-3AF2-4C32BDD1F786}"/>
                </a:ext>
              </a:extLst>
            </p:cNvPr>
            <p:cNvSpPr/>
            <p:nvPr/>
          </p:nvSpPr>
          <p:spPr>
            <a:xfrm>
              <a:off x="5804897" y="4014659"/>
              <a:ext cx="72809" cy="79996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  <a:scene3d>
              <a:camera prst="orthographicFront">
                <a:rot lat="0" lon="0" rev="10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4B1DD0DB-EAA3-D67C-2727-EA9EB443C4C3}"/>
                </a:ext>
              </a:extLst>
            </p:cNvPr>
            <p:cNvSpPr/>
            <p:nvPr/>
          </p:nvSpPr>
          <p:spPr>
            <a:xfrm>
              <a:off x="5173037" y="3754905"/>
              <a:ext cx="72809" cy="79996"/>
            </a:xfrm>
            <a:prstGeom prst="ellipse">
              <a:avLst/>
            </a:prstGeom>
            <a:solidFill>
              <a:srgbClr val="0059FF"/>
            </a:solidFill>
            <a:ln>
              <a:solidFill>
                <a:srgbClr val="0059FF"/>
              </a:solidFill>
            </a:ln>
            <a:scene3d>
              <a:camera prst="orthographicFront">
                <a:rot lat="0" lon="0" rev="13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5F5D7EC-72E4-D3E2-9C57-EBCC4C3978B1}"/>
                </a:ext>
              </a:extLst>
            </p:cNvPr>
            <p:cNvSpPr/>
            <p:nvPr/>
          </p:nvSpPr>
          <p:spPr>
            <a:xfrm>
              <a:off x="5254090" y="3947419"/>
              <a:ext cx="72809" cy="79996"/>
            </a:xfrm>
            <a:prstGeom prst="ellipse">
              <a:avLst/>
            </a:prstGeom>
            <a:solidFill>
              <a:srgbClr val="0059FF">
                <a:alpha val="13000"/>
              </a:srgbClr>
            </a:solidFill>
            <a:ln>
              <a:solidFill>
                <a:srgbClr val="0059FF"/>
              </a:solidFill>
            </a:ln>
            <a:scene3d>
              <a:camera prst="orthographicFront">
                <a:rot lat="0" lon="0" rev="13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7" name="Picture 156" descr="A picture containing scissors, gauge&#10;&#10;Description automatically generated">
              <a:extLst>
                <a:ext uri="{FF2B5EF4-FFF2-40B4-BE49-F238E27FC236}">
                  <a16:creationId xmlns:a16="http://schemas.microsoft.com/office/drawing/2014/main" id="{A7D7AED7-FF32-F729-F548-1CF7FC299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249078" y="3754904"/>
              <a:ext cx="177266" cy="79997"/>
            </a:xfrm>
            <a:prstGeom prst="rect">
              <a:avLst/>
            </a:prstGeom>
            <a:scene3d>
              <a:camera prst="orthographicFront">
                <a:rot lat="0" lon="0" rev="4200000"/>
              </a:camera>
              <a:lightRig rig="threePt" dir="t"/>
            </a:scene3d>
          </p:spPr>
        </p:pic>
        <p:pic>
          <p:nvPicPr>
            <p:cNvPr id="158" name="Picture 157" descr="A picture containing scissors, gauge&#10;&#10;Description automatically generated">
              <a:extLst>
                <a:ext uri="{FF2B5EF4-FFF2-40B4-BE49-F238E27FC236}">
                  <a16:creationId xmlns:a16="http://schemas.microsoft.com/office/drawing/2014/main" id="{BD6E8959-D4C7-8188-8540-332739D26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537852" y="3663579"/>
              <a:ext cx="177266" cy="79997"/>
            </a:xfrm>
            <a:prstGeom prst="rect">
              <a:avLst/>
            </a:prstGeom>
            <a:scene3d>
              <a:camera prst="orthographicFront">
                <a:rot lat="0" lon="0" rev="9600000"/>
              </a:camera>
              <a:lightRig rig="threePt" dir="t"/>
            </a:scene3d>
          </p:spPr>
        </p:pic>
        <p:pic>
          <p:nvPicPr>
            <p:cNvPr id="159" name="Picture 158" descr="A picture containing scissors, gauge&#10;&#10;Description automatically generated">
              <a:extLst>
                <a:ext uri="{FF2B5EF4-FFF2-40B4-BE49-F238E27FC236}">
                  <a16:creationId xmlns:a16="http://schemas.microsoft.com/office/drawing/2014/main" id="{A3F77422-D12E-BE35-85E4-6E3E8D49C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383054" y="4046848"/>
              <a:ext cx="177266" cy="79997"/>
            </a:xfrm>
            <a:prstGeom prst="rect">
              <a:avLst/>
            </a:prstGeom>
            <a:scene3d>
              <a:camera prst="orthographicFront">
                <a:rot lat="0" lon="0" rev="10200000"/>
              </a:camera>
              <a:lightRig rig="threePt" dir="t"/>
            </a:scene3d>
          </p:spPr>
        </p:pic>
      </p:grpSp>
      <p:pic>
        <p:nvPicPr>
          <p:cNvPr id="160" name="Picture 159">
            <a:extLst>
              <a:ext uri="{FF2B5EF4-FFF2-40B4-BE49-F238E27FC236}">
                <a16:creationId xmlns:a16="http://schemas.microsoft.com/office/drawing/2014/main" id="{81697DD9-67F4-9FAD-83FD-7ABDF9305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50" y="2789297"/>
            <a:ext cx="2796166" cy="1864110"/>
          </a:xfrm>
          <a:prstGeom prst="rect">
            <a:avLst/>
          </a:prstGeom>
        </p:spPr>
      </p:pic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38D2C4C5-545B-59E8-A855-E3E08A4BBDC2}"/>
              </a:ext>
            </a:extLst>
          </p:cNvPr>
          <p:cNvCxnSpPr/>
          <p:nvPr/>
        </p:nvCxnSpPr>
        <p:spPr>
          <a:xfrm flipV="1">
            <a:off x="5263445" y="3602736"/>
            <a:ext cx="0" cy="8412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6CC460D0-D671-48D3-03E4-2948167E63C2}"/>
              </a:ext>
            </a:extLst>
          </p:cNvPr>
          <p:cNvGrpSpPr/>
          <p:nvPr/>
        </p:nvGrpSpPr>
        <p:grpSpPr>
          <a:xfrm>
            <a:off x="1138881" y="1469952"/>
            <a:ext cx="1891501" cy="1319345"/>
            <a:chOff x="402336" y="4652840"/>
            <a:chExt cx="2596212" cy="1776570"/>
          </a:xfrm>
        </p:grpSpPr>
        <p:pic>
          <p:nvPicPr>
            <p:cNvPr id="164" name="Picture 163" descr="Diagram, shape&#10;&#10;Description automatically generated">
              <a:extLst>
                <a:ext uri="{FF2B5EF4-FFF2-40B4-BE49-F238E27FC236}">
                  <a16:creationId xmlns:a16="http://schemas.microsoft.com/office/drawing/2014/main" id="{F2FC6691-2EAE-02CC-76AA-148B074EB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099" y="4652840"/>
              <a:ext cx="2332934" cy="1776570"/>
            </a:xfrm>
            <a:prstGeom prst="rect">
              <a:avLst/>
            </a:prstGeom>
          </p:spPr>
        </p:pic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756780D-C77A-DF3E-F824-C0786560BBC3}"/>
                </a:ext>
              </a:extLst>
            </p:cNvPr>
            <p:cNvSpPr/>
            <p:nvPr/>
          </p:nvSpPr>
          <p:spPr>
            <a:xfrm>
              <a:off x="402336" y="4652840"/>
              <a:ext cx="420624" cy="41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BCCAEBE-7F1D-F5DB-B4E9-9674D3EF40DB}"/>
                </a:ext>
              </a:extLst>
            </p:cNvPr>
            <p:cNvSpPr/>
            <p:nvPr/>
          </p:nvSpPr>
          <p:spPr>
            <a:xfrm>
              <a:off x="2577924" y="4652840"/>
              <a:ext cx="420624" cy="41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F78EE132-CBD2-8589-1427-35A2CFB18A67}"/>
              </a:ext>
            </a:extLst>
          </p:cNvPr>
          <p:cNvCxnSpPr>
            <a:cxnSpLocks/>
          </p:cNvCxnSpPr>
          <p:nvPr/>
        </p:nvCxnSpPr>
        <p:spPr>
          <a:xfrm flipV="1">
            <a:off x="2223608" y="2993008"/>
            <a:ext cx="500323" cy="10125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35EF2F74-BFD3-9491-09D9-4A1803873D0B}"/>
              </a:ext>
            </a:extLst>
          </p:cNvPr>
          <p:cNvCxnSpPr>
            <a:cxnSpLocks/>
          </p:cNvCxnSpPr>
          <p:nvPr/>
        </p:nvCxnSpPr>
        <p:spPr>
          <a:xfrm flipH="1">
            <a:off x="1292106" y="4370613"/>
            <a:ext cx="541612" cy="12162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53D0B27-6804-CB0F-C7CF-A61A305DBE3A}"/>
              </a:ext>
            </a:extLst>
          </p:cNvPr>
          <p:cNvGrpSpPr/>
          <p:nvPr/>
        </p:nvGrpSpPr>
        <p:grpSpPr>
          <a:xfrm>
            <a:off x="4729464" y="1408922"/>
            <a:ext cx="5848082" cy="4694760"/>
            <a:chOff x="4729464" y="1408922"/>
            <a:chExt cx="5848082" cy="46947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C98F83-BA61-43B6-2BDF-D2A747013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7257" y="1408922"/>
              <a:ext cx="4220289" cy="4694760"/>
            </a:xfrm>
            <a:prstGeom prst="rect">
              <a:avLst/>
            </a:prstGeom>
          </p:spPr>
        </p:pic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CDD46D91-42F4-9208-7B67-8CF5E8923AC2}"/>
                </a:ext>
              </a:extLst>
            </p:cNvPr>
            <p:cNvSpPr/>
            <p:nvPr/>
          </p:nvSpPr>
          <p:spPr>
            <a:xfrm>
              <a:off x="6412239" y="3160295"/>
              <a:ext cx="338893" cy="9952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55989B65-4D16-3A6B-0A21-CEBF1B7137AC}"/>
                </a:ext>
              </a:extLst>
            </p:cNvPr>
            <p:cNvSpPr/>
            <p:nvPr/>
          </p:nvSpPr>
          <p:spPr>
            <a:xfrm>
              <a:off x="4729464" y="2900115"/>
              <a:ext cx="3691920" cy="430887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marL="457189" lvl="1"/>
              <a:r>
                <a:rPr lang="en-US" sz="2200" dirty="0">
                  <a:solidFill>
                    <a:schemeClr val="bg1"/>
                  </a:solidFill>
                  <a:latin typeface="Times" pitchFamily="2" charset="0"/>
                </a:rPr>
                <a:t>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842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5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F6FB0-E0FA-2F48-8F4F-161594F4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0C7311-8161-7D46-9072-6CE0A6F80318}"/>
              </a:ext>
            </a:extLst>
          </p:cNvPr>
          <p:cNvGrpSpPr/>
          <p:nvPr/>
        </p:nvGrpSpPr>
        <p:grpSpPr>
          <a:xfrm>
            <a:off x="3798914" y="4343424"/>
            <a:ext cx="1401382" cy="1199147"/>
            <a:chOff x="3354695" y="4720078"/>
            <a:chExt cx="1514870" cy="1537257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7908700-B855-9146-953F-E9B37253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4695" y="4720078"/>
              <a:ext cx="1514870" cy="153725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454F08-C90C-7144-8AC3-A7779950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8318" y="4819316"/>
              <a:ext cx="836295" cy="24417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8655A3-ABB4-E340-B225-EA14AF9F9C7D}"/>
              </a:ext>
            </a:extLst>
          </p:cNvPr>
          <p:cNvGrpSpPr/>
          <p:nvPr/>
        </p:nvGrpSpPr>
        <p:grpSpPr>
          <a:xfrm>
            <a:off x="5939487" y="4340783"/>
            <a:ext cx="1434534" cy="1226691"/>
            <a:chOff x="6063495" y="4720078"/>
            <a:chExt cx="1527667" cy="1535229"/>
          </a:xfrm>
        </p:grpSpPr>
        <p:pic>
          <p:nvPicPr>
            <p:cNvPr id="7" name="Picture 6" descr="A picture containing text, indoor, light&#10;&#10;Description automatically generated">
              <a:extLst>
                <a:ext uri="{FF2B5EF4-FFF2-40B4-BE49-F238E27FC236}">
                  <a16:creationId xmlns:a16="http://schemas.microsoft.com/office/drawing/2014/main" id="{F6131ECB-C3ED-DF4B-91FB-4726D275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3495" y="4720078"/>
              <a:ext cx="1527667" cy="153522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09FF4C-D40E-044F-939B-5CD2CDF20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7300" y="4819316"/>
              <a:ext cx="659270" cy="24417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54135-F739-874A-851A-7594D29D21ED}"/>
              </a:ext>
            </a:extLst>
          </p:cNvPr>
          <p:cNvGrpSpPr/>
          <p:nvPr/>
        </p:nvGrpSpPr>
        <p:grpSpPr>
          <a:xfrm>
            <a:off x="7709354" y="4534370"/>
            <a:ext cx="1201546" cy="829210"/>
            <a:chOff x="8215998" y="5068032"/>
            <a:chExt cx="1570230" cy="11559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93E01AC-42DC-FF45-822C-469C6F241689}"/>
                </a:ext>
              </a:extLst>
            </p:cNvPr>
            <p:cNvGrpSpPr/>
            <p:nvPr/>
          </p:nvGrpSpPr>
          <p:grpSpPr>
            <a:xfrm>
              <a:off x="9464395" y="5579238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E85D3A-7A4A-C247-B680-5FEE10C719CD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844E992-E2DE-1941-8555-F1AEAAB91589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5B5D3E1-883E-9B44-8226-93B83C96DD87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142C6FC-F771-184B-8D0C-63668D46C252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3251613-A8FB-B44C-8177-3881EBEBCBCB}"/>
                </a:ext>
              </a:extLst>
            </p:cNvPr>
            <p:cNvGrpSpPr/>
            <p:nvPr/>
          </p:nvGrpSpPr>
          <p:grpSpPr>
            <a:xfrm>
              <a:off x="9013114" y="5435063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7800000"/>
              </a:camera>
              <a:lightRig rig="threePt" dir="t"/>
            </a:scene3d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7625CEF-08F3-8C40-86EE-09D1C6D6C987}"/>
                  </a:ext>
                </a:extLst>
              </p:cNvPr>
              <p:cNvSpPr/>
              <p:nvPr/>
            </p:nvSpPr>
            <p:spPr>
              <a:xfrm>
                <a:off x="7647973" y="3161900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F26617B-11BF-BA41-9CC7-3B5C5B8A290B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>
                  <a:alpha val="13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0BB9636-DAB2-A548-9AB1-1FEB6587DF45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D3C840-B1AC-1D4E-AFF0-60A6553D1311}"/>
                </a:ext>
              </a:extLst>
            </p:cNvPr>
            <p:cNvGrpSpPr/>
            <p:nvPr/>
          </p:nvGrpSpPr>
          <p:grpSpPr>
            <a:xfrm>
              <a:off x="9303479" y="5068032"/>
              <a:ext cx="321833" cy="300831"/>
              <a:chOff x="7514850" y="3128169"/>
              <a:chExt cx="321833" cy="30083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10DB12D-84F1-244E-8E39-B86C5460F568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7170291-E867-0C40-8176-467622F3CBF8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6C2C76D-1D86-D14E-9CB4-309ADFB42741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902599F-CEE5-4844-AF3A-8A605B122206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AA814A3-898E-5645-A4DD-18F44AAB15BB}"/>
                </a:ext>
              </a:extLst>
            </p:cNvPr>
            <p:cNvGrpSpPr/>
            <p:nvPr/>
          </p:nvGrpSpPr>
          <p:grpSpPr>
            <a:xfrm>
              <a:off x="8637237" y="5074662"/>
              <a:ext cx="321833" cy="300831"/>
              <a:chOff x="7688828" y="3185307"/>
              <a:chExt cx="321833" cy="30083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09FE09E-0A1E-914A-B9C3-B1B09A208A7C}"/>
                  </a:ext>
                </a:extLst>
              </p:cNvPr>
              <p:cNvSpPr/>
              <p:nvPr/>
            </p:nvSpPr>
            <p:spPr>
              <a:xfrm>
                <a:off x="7821951" y="3219038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1365691-BCE4-624E-A81E-C4D6D5CDEAA5}"/>
                  </a:ext>
                </a:extLst>
              </p:cNvPr>
              <p:cNvSpPr/>
              <p:nvPr/>
            </p:nvSpPr>
            <p:spPr>
              <a:xfrm>
                <a:off x="7761142" y="3348362"/>
                <a:ext cx="112658" cy="114300"/>
              </a:xfrm>
              <a:prstGeom prst="ellipse">
                <a:avLst/>
              </a:prstGeom>
              <a:solidFill>
                <a:srgbClr val="C00000">
                  <a:alpha val="13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346E1CA-C217-A242-8BCD-B1AB85C316D3}"/>
                  </a:ext>
                </a:extLst>
              </p:cNvPr>
              <p:cNvSpPr/>
              <p:nvPr/>
            </p:nvSpPr>
            <p:spPr>
              <a:xfrm>
                <a:off x="7688828" y="3185307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AC60C2D-D8B0-D943-AF08-CC1207BA30DE}"/>
                </a:ext>
              </a:extLst>
            </p:cNvPr>
            <p:cNvGrpSpPr/>
            <p:nvPr/>
          </p:nvGrpSpPr>
          <p:grpSpPr>
            <a:xfrm>
              <a:off x="8816787" y="5923119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10200000"/>
              </a:camera>
              <a:lightRig rig="threePt" dir="t"/>
            </a:scene3d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55AB176-820B-734C-86F8-FB064EA069A2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>
                  <a:alpha val="20000"/>
                </a:srgbClr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67925E5-3F73-5743-8CE2-034BBB7C3C98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>
                  <a:alpha val="2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78CF2D6-9CB5-8941-B851-DE0DD1A0B1AC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>
                  <a:alpha val="2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EABF10D-B557-8E4C-9F73-8B776934774D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BB68FD6-C7AF-F04E-B6A9-B0D2ABDFFDB5}"/>
                </a:ext>
              </a:extLst>
            </p:cNvPr>
            <p:cNvGrpSpPr/>
            <p:nvPr/>
          </p:nvGrpSpPr>
          <p:grpSpPr>
            <a:xfrm>
              <a:off x="8215998" y="5622288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13200000"/>
              </a:camera>
              <a:lightRig rig="threePt" dir="t"/>
            </a:scene3d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F8EE059-3E84-DB44-9375-A84B7CAB9D9B}"/>
                  </a:ext>
                </a:extLst>
              </p:cNvPr>
              <p:cNvSpPr/>
              <p:nvPr/>
            </p:nvSpPr>
            <p:spPr>
              <a:xfrm>
                <a:off x="7647973" y="3161900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1EA3668-6DB6-884C-9BAE-067829FC07F1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59FF">
                  <a:alpha val="13000"/>
                </a:srgbClr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D501C84-0688-0549-B7E0-CB336239E530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EB3D03-B3A4-804F-9C2C-B99840C42092}"/>
              </a:ext>
            </a:extLst>
          </p:cNvPr>
          <p:cNvGrpSpPr/>
          <p:nvPr/>
        </p:nvGrpSpPr>
        <p:grpSpPr>
          <a:xfrm>
            <a:off x="1846802" y="4357812"/>
            <a:ext cx="1891501" cy="1319345"/>
            <a:chOff x="402336" y="4652840"/>
            <a:chExt cx="2596212" cy="1776570"/>
          </a:xfrm>
        </p:grpSpPr>
        <p:pic>
          <p:nvPicPr>
            <p:cNvPr id="8" name="Picture 7" descr="Diagram, shape&#10;&#10;Description automatically generated">
              <a:extLst>
                <a:ext uri="{FF2B5EF4-FFF2-40B4-BE49-F238E27FC236}">
                  <a16:creationId xmlns:a16="http://schemas.microsoft.com/office/drawing/2014/main" id="{B08B6C24-2CAD-B547-A0D9-100AEDD48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099" y="4652840"/>
              <a:ext cx="2332934" cy="177657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5B40F9-05C9-8847-8C8F-9B4550514D7D}"/>
                </a:ext>
              </a:extLst>
            </p:cNvPr>
            <p:cNvSpPr/>
            <p:nvPr/>
          </p:nvSpPr>
          <p:spPr>
            <a:xfrm>
              <a:off x="402336" y="4652840"/>
              <a:ext cx="420624" cy="41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A9C994A-E43C-ED41-857E-38784BAD4036}"/>
                </a:ext>
              </a:extLst>
            </p:cNvPr>
            <p:cNvSpPr/>
            <p:nvPr/>
          </p:nvSpPr>
          <p:spPr>
            <a:xfrm>
              <a:off x="2577924" y="4652840"/>
              <a:ext cx="420624" cy="41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CC99F481-74B7-9944-AD38-00F8EEBD970A}"/>
              </a:ext>
            </a:extLst>
          </p:cNvPr>
          <p:cNvSpPr/>
          <p:nvPr/>
        </p:nvSpPr>
        <p:spPr>
          <a:xfrm>
            <a:off x="1268255" y="3673630"/>
            <a:ext cx="4828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far from equilibrium initial state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74D4CD7-A166-9A46-9E46-25D2268C9469}"/>
              </a:ext>
            </a:extLst>
          </p:cNvPr>
          <p:cNvSpPr/>
          <p:nvPr/>
        </p:nvSpPr>
        <p:spPr>
          <a:xfrm>
            <a:off x="5278894" y="3670990"/>
            <a:ext cx="2521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hydrodynamics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E7922DE-0FC8-724A-9CE5-E83227E5009D}"/>
              </a:ext>
            </a:extLst>
          </p:cNvPr>
          <p:cNvSpPr/>
          <p:nvPr/>
        </p:nvSpPr>
        <p:spPr>
          <a:xfrm>
            <a:off x="7357714" y="3651307"/>
            <a:ext cx="1948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hadron gas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19C593-A9E8-944D-8A39-3AD28C3732EB}"/>
              </a:ext>
            </a:extLst>
          </p:cNvPr>
          <p:cNvGrpSpPr/>
          <p:nvPr/>
        </p:nvGrpSpPr>
        <p:grpSpPr>
          <a:xfrm>
            <a:off x="1715686" y="6252725"/>
            <a:ext cx="7410025" cy="246187"/>
            <a:chOff x="1030771" y="6187963"/>
            <a:chExt cx="7707125" cy="2461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4D91BA6-6227-0C48-BE1B-2C07E001BF6E}"/>
                </a:ext>
              </a:extLst>
            </p:cNvPr>
            <p:cNvGrpSpPr/>
            <p:nvPr/>
          </p:nvGrpSpPr>
          <p:grpSpPr>
            <a:xfrm>
              <a:off x="1030771" y="6187963"/>
              <a:ext cx="7707125" cy="238539"/>
              <a:chOff x="1041264" y="3494791"/>
              <a:chExt cx="7707125" cy="238539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B0DCFDD-CBE9-7641-A312-51E762B8A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4327" y="3494791"/>
                <a:ext cx="0" cy="23853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B925A9C-75EA-764D-9887-0A69BE0C0E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1264" y="3622134"/>
                <a:ext cx="7707125" cy="129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lg" len="lg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7F82108-EC36-B14D-A3CD-B78E5A6EA603}"/>
                </a:ext>
              </a:extLst>
            </p:cNvPr>
            <p:cNvCxnSpPr>
              <a:cxnSpLocks/>
            </p:cNvCxnSpPr>
            <p:nvPr/>
          </p:nvCxnSpPr>
          <p:spPr>
            <a:xfrm>
              <a:off x="7299868" y="6195611"/>
              <a:ext cx="0" cy="23853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D2E93244-DDFE-244F-A43B-FE18A2CE1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570" y="5882189"/>
            <a:ext cx="983488" cy="25992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2DE2563-8CD2-E249-B7B3-F7E59FF76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750" y="5879306"/>
            <a:ext cx="1119768" cy="26222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5F7E2ABA-F3D7-A446-BA92-32967A92B7AA}"/>
              </a:ext>
            </a:extLst>
          </p:cNvPr>
          <p:cNvSpPr/>
          <p:nvPr/>
        </p:nvSpPr>
        <p:spPr>
          <a:xfrm>
            <a:off x="8813705" y="6091690"/>
            <a:ext cx="162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time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964D92-8873-DB4B-B6C4-D42772452568}"/>
              </a:ext>
            </a:extLst>
          </p:cNvPr>
          <p:cNvCxnSpPr>
            <a:cxnSpLocks/>
          </p:cNvCxnSpPr>
          <p:nvPr/>
        </p:nvCxnSpPr>
        <p:spPr>
          <a:xfrm flipV="1">
            <a:off x="1715686" y="1052500"/>
            <a:ext cx="0" cy="53404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9F58A25D-2333-4442-A7FD-4E7003F9CEDB}"/>
              </a:ext>
            </a:extLst>
          </p:cNvPr>
          <p:cNvSpPr/>
          <p:nvPr/>
        </p:nvSpPr>
        <p:spPr>
          <a:xfrm>
            <a:off x="89074" y="326790"/>
            <a:ext cx="162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energy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799026-0F04-884E-90D6-C26AAC519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931" y="4857811"/>
            <a:ext cx="1042738" cy="213114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41518DD-1CB8-E74A-947A-97DA9C192AF9}"/>
              </a:ext>
            </a:extLst>
          </p:cNvPr>
          <p:cNvCxnSpPr/>
          <p:nvPr/>
        </p:nvCxnSpPr>
        <p:spPr>
          <a:xfrm>
            <a:off x="1550163" y="4981858"/>
            <a:ext cx="30239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7585B3E-08A9-9C47-A1B9-D5F63FF5EED0}"/>
              </a:ext>
            </a:extLst>
          </p:cNvPr>
          <p:cNvSpPr/>
          <p:nvPr/>
        </p:nvSpPr>
        <p:spPr>
          <a:xfrm>
            <a:off x="3574738" y="250611"/>
            <a:ext cx="3691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Heavy-ion collisions</a:t>
            </a:r>
          </a:p>
        </p:txBody>
      </p:sp>
    </p:spTree>
    <p:extLst>
      <p:ext uri="{BB962C8B-B14F-4D97-AF65-F5344CB8AC3E}">
        <p14:creationId xmlns:p14="http://schemas.microsoft.com/office/powerpoint/2010/main" val="50468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6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F6FB0-E0FA-2F48-8F4F-161594F4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0C7311-8161-7D46-9072-6CE0A6F80318}"/>
              </a:ext>
            </a:extLst>
          </p:cNvPr>
          <p:cNvGrpSpPr/>
          <p:nvPr/>
        </p:nvGrpSpPr>
        <p:grpSpPr>
          <a:xfrm>
            <a:off x="3798914" y="4343424"/>
            <a:ext cx="1401382" cy="1199147"/>
            <a:chOff x="3354695" y="4720078"/>
            <a:chExt cx="1514870" cy="1537257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7908700-B855-9146-953F-E9B37253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4695" y="4720078"/>
              <a:ext cx="1514870" cy="153725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454F08-C90C-7144-8AC3-A7779950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8318" y="4819316"/>
              <a:ext cx="836295" cy="24417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8655A3-ABB4-E340-B225-EA14AF9F9C7D}"/>
              </a:ext>
            </a:extLst>
          </p:cNvPr>
          <p:cNvGrpSpPr/>
          <p:nvPr/>
        </p:nvGrpSpPr>
        <p:grpSpPr>
          <a:xfrm>
            <a:off x="5939487" y="4340783"/>
            <a:ext cx="1434534" cy="1226691"/>
            <a:chOff x="6063495" y="4720078"/>
            <a:chExt cx="1527667" cy="1535229"/>
          </a:xfrm>
        </p:grpSpPr>
        <p:pic>
          <p:nvPicPr>
            <p:cNvPr id="7" name="Picture 6" descr="A picture containing text, indoor, light&#10;&#10;Description automatically generated">
              <a:extLst>
                <a:ext uri="{FF2B5EF4-FFF2-40B4-BE49-F238E27FC236}">
                  <a16:creationId xmlns:a16="http://schemas.microsoft.com/office/drawing/2014/main" id="{F6131ECB-C3ED-DF4B-91FB-4726D275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3495" y="4720078"/>
              <a:ext cx="1527667" cy="153522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09FF4C-D40E-044F-939B-5CD2CDF20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7300" y="4819316"/>
              <a:ext cx="659270" cy="24417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54135-F739-874A-851A-7594D29D21ED}"/>
              </a:ext>
            </a:extLst>
          </p:cNvPr>
          <p:cNvGrpSpPr/>
          <p:nvPr/>
        </p:nvGrpSpPr>
        <p:grpSpPr>
          <a:xfrm>
            <a:off x="7709354" y="4534370"/>
            <a:ext cx="1201546" cy="829210"/>
            <a:chOff x="8215998" y="5068032"/>
            <a:chExt cx="1570230" cy="11559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93E01AC-42DC-FF45-822C-469C6F241689}"/>
                </a:ext>
              </a:extLst>
            </p:cNvPr>
            <p:cNvGrpSpPr/>
            <p:nvPr/>
          </p:nvGrpSpPr>
          <p:grpSpPr>
            <a:xfrm>
              <a:off x="9464395" y="5579238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E85D3A-7A4A-C247-B680-5FEE10C719CD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844E992-E2DE-1941-8555-F1AEAAB91589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5B5D3E1-883E-9B44-8226-93B83C96DD87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142C6FC-F771-184B-8D0C-63668D46C252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3251613-A8FB-B44C-8177-3881EBEBCBCB}"/>
                </a:ext>
              </a:extLst>
            </p:cNvPr>
            <p:cNvGrpSpPr/>
            <p:nvPr/>
          </p:nvGrpSpPr>
          <p:grpSpPr>
            <a:xfrm>
              <a:off x="9013114" y="5435063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7800000"/>
              </a:camera>
              <a:lightRig rig="threePt" dir="t"/>
            </a:scene3d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7625CEF-08F3-8C40-86EE-09D1C6D6C987}"/>
                  </a:ext>
                </a:extLst>
              </p:cNvPr>
              <p:cNvSpPr/>
              <p:nvPr/>
            </p:nvSpPr>
            <p:spPr>
              <a:xfrm>
                <a:off x="7647973" y="3161900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F26617B-11BF-BA41-9CC7-3B5C5B8A290B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>
                  <a:alpha val="13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0BB9636-DAB2-A548-9AB1-1FEB6587DF45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D3C840-B1AC-1D4E-AFF0-60A6553D1311}"/>
                </a:ext>
              </a:extLst>
            </p:cNvPr>
            <p:cNvGrpSpPr/>
            <p:nvPr/>
          </p:nvGrpSpPr>
          <p:grpSpPr>
            <a:xfrm>
              <a:off x="9303479" y="5068032"/>
              <a:ext cx="321833" cy="300831"/>
              <a:chOff x="7514850" y="3128169"/>
              <a:chExt cx="321833" cy="30083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10DB12D-84F1-244E-8E39-B86C5460F568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7170291-E867-0C40-8176-467622F3CBF8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6C2C76D-1D86-D14E-9CB4-309ADFB42741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902599F-CEE5-4844-AF3A-8A605B122206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AA814A3-898E-5645-A4DD-18F44AAB15BB}"/>
                </a:ext>
              </a:extLst>
            </p:cNvPr>
            <p:cNvGrpSpPr/>
            <p:nvPr/>
          </p:nvGrpSpPr>
          <p:grpSpPr>
            <a:xfrm>
              <a:off x="8637237" y="5074662"/>
              <a:ext cx="321833" cy="300831"/>
              <a:chOff x="7688828" y="3185307"/>
              <a:chExt cx="321833" cy="30083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09FE09E-0A1E-914A-B9C3-B1B09A208A7C}"/>
                  </a:ext>
                </a:extLst>
              </p:cNvPr>
              <p:cNvSpPr/>
              <p:nvPr/>
            </p:nvSpPr>
            <p:spPr>
              <a:xfrm>
                <a:off x="7821951" y="3219038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1365691-BCE4-624E-A81E-C4D6D5CDEAA5}"/>
                  </a:ext>
                </a:extLst>
              </p:cNvPr>
              <p:cNvSpPr/>
              <p:nvPr/>
            </p:nvSpPr>
            <p:spPr>
              <a:xfrm>
                <a:off x="7761142" y="3348362"/>
                <a:ext cx="112658" cy="114300"/>
              </a:xfrm>
              <a:prstGeom prst="ellipse">
                <a:avLst/>
              </a:prstGeom>
              <a:solidFill>
                <a:srgbClr val="C00000">
                  <a:alpha val="13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346E1CA-C217-A242-8BCD-B1AB85C316D3}"/>
                  </a:ext>
                </a:extLst>
              </p:cNvPr>
              <p:cNvSpPr/>
              <p:nvPr/>
            </p:nvSpPr>
            <p:spPr>
              <a:xfrm>
                <a:off x="7688828" y="3185307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AC60C2D-D8B0-D943-AF08-CC1207BA30DE}"/>
                </a:ext>
              </a:extLst>
            </p:cNvPr>
            <p:cNvGrpSpPr/>
            <p:nvPr/>
          </p:nvGrpSpPr>
          <p:grpSpPr>
            <a:xfrm>
              <a:off x="8816787" y="5923119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10200000"/>
              </a:camera>
              <a:lightRig rig="threePt" dir="t"/>
            </a:scene3d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55AB176-820B-734C-86F8-FB064EA069A2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>
                  <a:alpha val="20000"/>
                </a:srgbClr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67925E5-3F73-5743-8CE2-034BBB7C3C98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>
                  <a:alpha val="2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78CF2D6-9CB5-8941-B851-DE0DD1A0B1AC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>
                  <a:alpha val="2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EABF10D-B557-8E4C-9F73-8B776934774D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BB68FD6-C7AF-F04E-B6A9-B0D2ABDFFDB5}"/>
                </a:ext>
              </a:extLst>
            </p:cNvPr>
            <p:cNvGrpSpPr/>
            <p:nvPr/>
          </p:nvGrpSpPr>
          <p:grpSpPr>
            <a:xfrm>
              <a:off x="8215998" y="5622288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13200000"/>
              </a:camera>
              <a:lightRig rig="threePt" dir="t"/>
            </a:scene3d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F8EE059-3E84-DB44-9375-A84B7CAB9D9B}"/>
                  </a:ext>
                </a:extLst>
              </p:cNvPr>
              <p:cNvSpPr/>
              <p:nvPr/>
            </p:nvSpPr>
            <p:spPr>
              <a:xfrm>
                <a:off x="7647973" y="3161900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1EA3668-6DB6-884C-9BAE-067829FC07F1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59FF">
                  <a:alpha val="13000"/>
                </a:srgbClr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D501C84-0688-0549-B7E0-CB336239E530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EB3D03-B3A4-804F-9C2C-B99840C42092}"/>
              </a:ext>
            </a:extLst>
          </p:cNvPr>
          <p:cNvGrpSpPr/>
          <p:nvPr/>
        </p:nvGrpSpPr>
        <p:grpSpPr>
          <a:xfrm>
            <a:off x="1846802" y="4357812"/>
            <a:ext cx="1891501" cy="1319345"/>
            <a:chOff x="402336" y="4652840"/>
            <a:chExt cx="2596212" cy="1776570"/>
          </a:xfrm>
        </p:grpSpPr>
        <p:pic>
          <p:nvPicPr>
            <p:cNvPr id="8" name="Picture 7" descr="Diagram, shape&#10;&#10;Description automatically generated">
              <a:extLst>
                <a:ext uri="{FF2B5EF4-FFF2-40B4-BE49-F238E27FC236}">
                  <a16:creationId xmlns:a16="http://schemas.microsoft.com/office/drawing/2014/main" id="{B08B6C24-2CAD-B547-A0D9-100AEDD48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099" y="4652840"/>
              <a:ext cx="2332934" cy="177657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5B40F9-05C9-8847-8C8F-9B4550514D7D}"/>
                </a:ext>
              </a:extLst>
            </p:cNvPr>
            <p:cNvSpPr/>
            <p:nvPr/>
          </p:nvSpPr>
          <p:spPr>
            <a:xfrm>
              <a:off x="402336" y="4652840"/>
              <a:ext cx="420624" cy="41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A9C994A-E43C-ED41-857E-38784BAD4036}"/>
                </a:ext>
              </a:extLst>
            </p:cNvPr>
            <p:cNvSpPr/>
            <p:nvPr/>
          </p:nvSpPr>
          <p:spPr>
            <a:xfrm>
              <a:off x="2577924" y="4652840"/>
              <a:ext cx="420624" cy="41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CC99F481-74B7-9944-AD38-00F8EEBD970A}"/>
              </a:ext>
            </a:extLst>
          </p:cNvPr>
          <p:cNvSpPr/>
          <p:nvPr/>
        </p:nvSpPr>
        <p:spPr>
          <a:xfrm>
            <a:off x="1268255" y="3673630"/>
            <a:ext cx="4828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far from equilibrium initial state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74D4CD7-A166-9A46-9E46-25D2268C9469}"/>
              </a:ext>
            </a:extLst>
          </p:cNvPr>
          <p:cNvSpPr/>
          <p:nvPr/>
        </p:nvSpPr>
        <p:spPr>
          <a:xfrm>
            <a:off x="5278894" y="3670990"/>
            <a:ext cx="2521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hydrodynamics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E7922DE-0FC8-724A-9CE5-E83227E5009D}"/>
              </a:ext>
            </a:extLst>
          </p:cNvPr>
          <p:cNvSpPr/>
          <p:nvPr/>
        </p:nvSpPr>
        <p:spPr>
          <a:xfrm>
            <a:off x="7357714" y="3651307"/>
            <a:ext cx="1948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hadron gas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86E32E9-47EB-9E4E-991B-51B36E79CA20}"/>
              </a:ext>
            </a:extLst>
          </p:cNvPr>
          <p:cNvSpPr/>
          <p:nvPr/>
        </p:nvSpPr>
        <p:spPr>
          <a:xfrm>
            <a:off x="1911253" y="1188679"/>
            <a:ext cx="3743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high energy scatterings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19C593-A9E8-944D-8A39-3AD28C3732EB}"/>
              </a:ext>
            </a:extLst>
          </p:cNvPr>
          <p:cNvGrpSpPr/>
          <p:nvPr/>
        </p:nvGrpSpPr>
        <p:grpSpPr>
          <a:xfrm>
            <a:off x="1715686" y="6252725"/>
            <a:ext cx="7410025" cy="246187"/>
            <a:chOff x="1030771" y="6187963"/>
            <a:chExt cx="7707125" cy="2461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4D91BA6-6227-0C48-BE1B-2C07E001BF6E}"/>
                </a:ext>
              </a:extLst>
            </p:cNvPr>
            <p:cNvGrpSpPr/>
            <p:nvPr/>
          </p:nvGrpSpPr>
          <p:grpSpPr>
            <a:xfrm>
              <a:off x="1030771" y="6187963"/>
              <a:ext cx="7707125" cy="238539"/>
              <a:chOff x="1041264" y="3494791"/>
              <a:chExt cx="7707125" cy="238539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B0DCFDD-CBE9-7641-A312-51E762B8A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4327" y="3494791"/>
                <a:ext cx="0" cy="23853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B925A9C-75EA-764D-9887-0A69BE0C0E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1264" y="3622134"/>
                <a:ext cx="7707125" cy="129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lg" len="lg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7F82108-EC36-B14D-A3CD-B78E5A6EA603}"/>
                </a:ext>
              </a:extLst>
            </p:cNvPr>
            <p:cNvCxnSpPr>
              <a:cxnSpLocks/>
            </p:cNvCxnSpPr>
            <p:nvPr/>
          </p:nvCxnSpPr>
          <p:spPr>
            <a:xfrm>
              <a:off x="7299868" y="6195611"/>
              <a:ext cx="0" cy="23853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D2E93244-DDFE-244F-A43B-FE18A2CE1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570" y="5882189"/>
            <a:ext cx="983488" cy="25992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2DE2563-8CD2-E249-B7B3-F7E59FF76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750" y="5879306"/>
            <a:ext cx="1119768" cy="26222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5F7E2ABA-F3D7-A446-BA92-32967A92B7AA}"/>
              </a:ext>
            </a:extLst>
          </p:cNvPr>
          <p:cNvSpPr/>
          <p:nvPr/>
        </p:nvSpPr>
        <p:spPr>
          <a:xfrm>
            <a:off x="8813705" y="6091690"/>
            <a:ext cx="162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time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87E9683-E5BC-1845-ACAF-9799BA9C4982}"/>
              </a:ext>
            </a:extLst>
          </p:cNvPr>
          <p:cNvSpPr/>
          <p:nvPr/>
        </p:nvSpPr>
        <p:spPr>
          <a:xfrm>
            <a:off x="5349212" y="1186040"/>
            <a:ext cx="2375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energy loss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964D92-8873-DB4B-B6C4-D42772452568}"/>
              </a:ext>
            </a:extLst>
          </p:cNvPr>
          <p:cNvCxnSpPr>
            <a:cxnSpLocks/>
          </p:cNvCxnSpPr>
          <p:nvPr/>
        </p:nvCxnSpPr>
        <p:spPr>
          <a:xfrm flipV="1">
            <a:off x="1715686" y="1052500"/>
            <a:ext cx="0" cy="53404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9F58A25D-2333-4442-A7FD-4E7003F9CEDB}"/>
              </a:ext>
            </a:extLst>
          </p:cNvPr>
          <p:cNvSpPr/>
          <p:nvPr/>
        </p:nvSpPr>
        <p:spPr>
          <a:xfrm>
            <a:off x="89074" y="326790"/>
            <a:ext cx="162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energy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799026-0F04-884E-90D6-C26AAC519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931" y="4857811"/>
            <a:ext cx="1042738" cy="21311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7CA200E-A332-2742-B7B9-6FDED59C42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932" y="2344961"/>
            <a:ext cx="1394474" cy="225695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41518DD-1CB8-E74A-947A-97DA9C192AF9}"/>
              </a:ext>
            </a:extLst>
          </p:cNvPr>
          <p:cNvCxnSpPr/>
          <p:nvPr/>
        </p:nvCxnSpPr>
        <p:spPr>
          <a:xfrm>
            <a:off x="1550163" y="4981858"/>
            <a:ext cx="30239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CD1528D-79AA-F940-8B5A-76432B740EE5}"/>
              </a:ext>
            </a:extLst>
          </p:cNvPr>
          <p:cNvCxnSpPr/>
          <p:nvPr/>
        </p:nvCxnSpPr>
        <p:spPr>
          <a:xfrm>
            <a:off x="1564487" y="2500786"/>
            <a:ext cx="30239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893835C-568F-3E4E-AAD9-F19EC5B5900B}"/>
              </a:ext>
            </a:extLst>
          </p:cNvPr>
          <p:cNvGrpSpPr/>
          <p:nvPr/>
        </p:nvGrpSpPr>
        <p:grpSpPr>
          <a:xfrm>
            <a:off x="5501305" y="1922871"/>
            <a:ext cx="2132112" cy="1176910"/>
            <a:chOff x="5501305" y="1922871"/>
            <a:chExt cx="2132112" cy="1176910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0B40F42-F9DE-034D-811F-9BA2D7CB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01305" y="1922871"/>
              <a:ext cx="2132112" cy="1127282"/>
            </a:xfrm>
            <a:prstGeom prst="rect">
              <a:avLst/>
            </a:prstGeom>
          </p:spPr>
        </p:pic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015B176-BDAE-4C49-898A-C0C5C10932DF}"/>
                </a:ext>
              </a:extLst>
            </p:cNvPr>
            <p:cNvGrpSpPr/>
            <p:nvPr/>
          </p:nvGrpSpPr>
          <p:grpSpPr>
            <a:xfrm>
              <a:off x="5579483" y="2517826"/>
              <a:ext cx="242988" cy="249156"/>
              <a:chOff x="5275874" y="3261345"/>
              <a:chExt cx="242988" cy="249156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3BF4F83-4760-9846-AA4C-D2ABB9C1DE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5874" y="3378527"/>
                <a:ext cx="135620" cy="100946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7A5414E-05A0-EF4E-8540-73623CED0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3644" y="3374173"/>
                <a:ext cx="105218" cy="136328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71AB23DC-95C9-7548-9A09-0A9FC68477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11494" y="3261345"/>
                <a:ext cx="38325" cy="126700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EA7E561-39A6-0E4B-9B14-F2DBFEEFC5A5}"/>
                </a:ext>
              </a:extLst>
            </p:cNvPr>
            <p:cNvGrpSpPr/>
            <p:nvPr/>
          </p:nvGrpSpPr>
          <p:grpSpPr>
            <a:xfrm>
              <a:off x="7146988" y="2850625"/>
              <a:ext cx="242988" cy="249156"/>
              <a:chOff x="5275874" y="3261345"/>
              <a:chExt cx="242988" cy="249156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1FBAC0BE-9998-D841-B154-74B5CF08AB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5874" y="3378527"/>
                <a:ext cx="135620" cy="100946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8234512-3597-6049-9804-61F5D9BE1D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3644" y="3374173"/>
                <a:ext cx="105218" cy="136328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1F3B523-6C4C-EB4C-BA4E-FDDDE0E48D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11494" y="3261345"/>
                <a:ext cx="38325" cy="126700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F014C589-C356-5A47-A20E-C2C868412A7C}"/>
                </a:ext>
              </a:extLst>
            </p:cNvPr>
            <p:cNvGrpSpPr/>
            <p:nvPr/>
          </p:nvGrpSpPr>
          <p:grpSpPr>
            <a:xfrm>
              <a:off x="6845654" y="2268670"/>
              <a:ext cx="242988" cy="249156"/>
              <a:chOff x="5275874" y="3261345"/>
              <a:chExt cx="242988" cy="249156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94AE222A-59F0-0244-835E-BB15C3882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5874" y="3378527"/>
                <a:ext cx="135620" cy="100946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FE7394D-FB6E-0945-8EE2-B5DCBFE077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3644" y="3374173"/>
                <a:ext cx="105218" cy="136328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0C3DE21B-14F1-2140-9BDF-CEE14ADE4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11494" y="3261345"/>
                <a:ext cx="38325" cy="126700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7585B3E-08A9-9C47-A1B9-D5F63FF5EED0}"/>
              </a:ext>
            </a:extLst>
          </p:cNvPr>
          <p:cNvSpPr/>
          <p:nvPr/>
        </p:nvSpPr>
        <p:spPr>
          <a:xfrm>
            <a:off x="3574738" y="250611"/>
            <a:ext cx="3691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Heavy-ion collisions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850C9B-F1C2-6446-BAC9-0958816645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1640" y="1957494"/>
            <a:ext cx="2373326" cy="108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7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0A3200-FB9B-E84E-8795-533523AB83BE}"/>
              </a:ext>
            </a:extLst>
          </p:cNvPr>
          <p:cNvSpPr/>
          <p:nvPr/>
        </p:nvSpPr>
        <p:spPr>
          <a:xfrm>
            <a:off x="1125009" y="413251"/>
            <a:ext cx="9941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Studying the dense QCD medium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C65C8C8-C2A3-684C-913C-5748A0051CED}"/>
                  </a:ext>
                </a:extLst>
              </p:cNvPr>
              <p:cNvSpPr/>
              <p:nvPr/>
            </p:nvSpPr>
            <p:spPr>
              <a:xfrm>
                <a:off x="2143271" y="4504804"/>
                <a:ext cx="3460146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Collective behavior of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800" dirty="0">
                    <a:latin typeface="Times" pitchFamily="2" charset="0"/>
                  </a:rPr>
                  <a:t> particles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C65C8C8-C2A3-684C-913C-5748A0051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71" y="4504804"/>
                <a:ext cx="3460146" cy="954107"/>
              </a:xfrm>
              <a:prstGeom prst="rect">
                <a:avLst/>
              </a:prstGeom>
              <a:blipFill>
                <a:blip r:embed="rId3"/>
                <a:stretch>
                  <a:fillRect t="-6579" r="-547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96DDBBFF-5F4F-D54F-829F-616B7E356352}"/>
              </a:ext>
            </a:extLst>
          </p:cNvPr>
          <p:cNvSpPr/>
          <p:nvPr/>
        </p:nvSpPr>
        <p:spPr>
          <a:xfrm>
            <a:off x="2143271" y="2023732"/>
            <a:ext cx="34601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Modification of high-energy probes</a:t>
            </a:r>
          </a:p>
          <a:p>
            <a:pPr marL="457189" lvl="1"/>
            <a:r>
              <a:rPr lang="en-US" sz="2800" dirty="0">
                <a:latin typeface="Times" pitchFamily="2" charset="0"/>
              </a:rPr>
              <a:t>(hadrons, jets, heavy flavor, ..)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F6FB0-E0FA-2F48-8F4F-161594F4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676684-84E7-A040-805E-2FE7A9164039}"/>
              </a:ext>
            </a:extLst>
          </p:cNvPr>
          <p:cNvCxnSpPr>
            <a:cxnSpLocks/>
          </p:cNvCxnSpPr>
          <p:nvPr/>
        </p:nvCxnSpPr>
        <p:spPr>
          <a:xfrm flipV="1">
            <a:off x="1715686" y="1052500"/>
            <a:ext cx="0" cy="53404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A94DA-0AE9-8648-9ECE-A63905C76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31" y="4857811"/>
            <a:ext cx="1042738" cy="213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408F07-C6AE-DB46-92FA-19434C220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32" y="2344961"/>
            <a:ext cx="1394474" cy="22569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C4C279-8993-054E-AF06-FD902E811318}"/>
              </a:ext>
            </a:extLst>
          </p:cNvPr>
          <p:cNvCxnSpPr/>
          <p:nvPr/>
        </p:nvCxnSpPr>
        <p:spPr>
          <a:xfrm>
            <a:off x="1550163" y="4981858"/>
            <a:ext cx="30239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ACB07C-C976-7C4F-BA68-C2C5B4CDB80B}"/>
              </a:ext>
            </a:extLst>
          </p:cNvPr>
          <p:cNvCxnSpPr/>
          <p:nvPr/>
        </p:nvCxnSpPr>
        <p:spPr>
          <a:xfrm>
            <a:off x="1564487" y="2500786"/>
            <a:ext cx="30239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631FD-ECA0-9148-BB78-375A112468D6}"/>
              </a:ext>
            </a:extLst>
          </p:cNvPr>
          <p:cNvGrpSpPr/>
          <p:nvPr/>
        </p:nvGrpSpPr>
        <p:grpSpPr>
          <a:xfrm>
            <a:off x="7633361" y="1563190"/>
            <a:ext cx="2673604" cy="1875189"/>
            <a:chOff x="8975057" y="4132869"/>
            <a:chExt cx="2673604" cy="187518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320EC4-83E1-E042-A60E-6BBE1045A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75057" y="4132869"/>
              <a:ext cx="2598429" cy="18751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6251A4C-7468-3D4A-870F-D745528EFEE4}"/>
                    </a:ext>
                  </a:extLst>
                </p:cNvPr>
                <p:cNvSpPr/>
                <p:nvPr/>
              </p:nvSpPr>
              <p:spPr>
                <a:xfrm>
                  <a:off x="10154118" y="5575545"/>
                  <a:ext cx="149454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57189" lvl="1"/>
                  <a:r>
                    <a:rPr lang="en-US" sz="2000" dirty="0">
                      <a:latin typeface="Times" pitchFamily="2" charset="0"/>
                    </a:rPr>
                    <a:t>high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a14:m>
                  <a:endParaRPr lang="en-US" sz="2000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6251A4C-7468-3D4A-870F-D745528EFE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4118" y="5575545"/>
                  <a:ext cx="1494543" cy="400110"/>
                </a:xfrm>
                <a:prstGeom prst="rect">
                  <a:avLst/>
                </a:prstGeom>
                <a:blipFill>
                  <a:blip r:embed="rId7"/>
                  <a:stretch>
                    <a:fillRect t="-6061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B70820-F9EE-D349-961C-3E30BAECF80D}"/>
              </a:ext>
            </a:extLst>
          </p:cNvPr>
          <p:cNvGrpSpPr/>
          <p:nvPr/>
        </p:nvGrpSpPr>
        <p:grpSpPr>
          <a:xfrm>
            <a:off x="7682197" y="3897190"/>
            <a:ext cx="2673604" cy="2347469"/>
            <a:chOff x="8975057" y="1198234"/>
            <a:chExt cx="2673604" cy="2347469"/>
          </a:xfrm>
        </p:grpSpPr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D5DC5F3-8615-A541-927F-787938E7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5057" y="1198234"/>
              <a:ext cx="2575933" cy="23474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CAAA77B-D3E4-4F49-BF19-6D76EECB2A97}"/>
                    </a:ext>
                  </a:extLst>
                </p:cNvPr>
                <p:cNvSpPr/>
                <p:nvPr/>
              </p:nvSpPr>
              <p:spPr>
                <a:xfrm>
                  <a:off x="10154118" y="3096730"/>
                  <a:ext cx="149454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57189" lvl="1"/>
                  <a:r>
                    <a:rPr lang="en-US" sz="2000" dirty="0">
                      <a:solidFill>
                        <a:schemeClr val="bg1"/>
                      </a:solidFill>
                      <a:latin typeface="Times" pitchFamily="2" charset="0"/>
                    </a:rPr>
                    <a:t>low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a14:m>
                  <a:endParaRPr lang="en-US" sz="2000" dirty="0">
                    <a:solidFill>
                      <a:schemeClr val="bg1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CAAA77B-D3E4-4F49-BF19-6D76EECB2A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4118" y="3096730"/>
                  <a:ext cx="1494543" cy="400110"/>
                </a:xfrm>
                <a:prstGeom prst="rect">
                  <a:avLst/>
                </a:prstGeom>
                <a:blipFill>
                  <a:blip r:embed="rId9"/>
                  <a:stretch>
                    <a:fillRect t="-9375" b="-28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3950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8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48BD9C-CE1B-8444-B00E-85C5528D0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149" y="2767473"/>
            <a:ext cx="3515111" cy="2521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CEF26-308F-E546-B333-B5E7A3EC3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60" y="901713"/>
            <a:ext cx="1510799" cy="177198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98D347-7048-1C46-BB19-F0C62695141C}"/>
              </a:ext>
            </a:extLst>
          </p:cNvPr>
          <p:cNvGrpSpPr/>
          <p:nvPr/>
        </p:nvGrpSpPr>
        <p:grpSpPr>
          <a:xfrm>
            <a:off x="2729149" y="1026407"/>
            <a:ext cx="1047589" cy="1543708"/>
            <a:chOff x="4956207" y="1582994"/>
            <a:chExt cx="1513419" cy="185361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4401896-E216-1948-8BC7-1901D8A981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0248" y="1838632"/>
              <a:ext cx="863236" cy="10835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8BB2309-1646-C54B-B497-05DCFF89BA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4220" y="1582994"/>
              <a:ext cx="589935" cy="1039909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2F0359-20BE-1849-B66D-D6E7A6451D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0088" y="1759974"/>
              <a:ext cx="379538" cy="27329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1419B39-E2F3-1440-B1C6-A8CFA1533A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2770" y="1651819"/>
              <a:ext cx="168198" cy="215807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xplosion 1 20">
              <a:extLst>
                <a:ext uri="{FF2B5EF4-FFF2-40B4-BE49-F238E27FC236}">
                  <a16:creationId xmlns:a16="http://schemas.microsoft.com/office/drawing/2014/main" id="{47ADE24F-35EE-AE4A-99A0-998A24D575F9}"/>
                </a:ext>
              </a:extLst>
            </p:cNvPr>
            <p:cNvSpPr/>
            <p:nvPr/>
          </p:nvSpPr>
          <p:spPr>
            <a:xfrm flipH="1">
              <a:off x="5336617" y="2842202"/>
              <a:ext cx="127562" cy="103373"/>
            </a:xfrm>
            <a:prstGeom prst="irregularSeal1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E36B5D6-04E3-3149-B3B7-A6E7EDF47B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6207" y="2912329"/>
              <a:ext cx="435127" cy="52427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DBFC7DC-34B9-6748-B419-7A4C74AAF069}"/>
              </a:ext>
            </a:extLst>
          </p:cNvPr>
          <p:cNvSpPr/>
          <p:nvPr/>
        </p:nvSpPr>
        <p:spPr>
          <a:xfrm>
            <a:off x="3911914" y="1114681"/>
            <a:ext cx="2697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heavy-ion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A7004B-6343-DF4A-AE5E-0AF49C4E2321}"/>
              </a:ext>
            </a:extLst>
          </p:cNvPr>
          <p:cNvSpPr/>
          <p:nvPr/>
        </p:nvSpPr>
        <p:spPr>
          <a:xfrm>
            <a:off x="469206" y="1173358"/>
            <a:ext cx="2697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proton–proton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F327CF-BADD-DE42-B09B-AA2599126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69" y="2817279"/>
            <a:ext cx="3189301" cy="25211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480188E-83F6-7249-B0CF-84F3A8DD2D26}"/>
              </a:ext>
            </a:extLst>
          </p:cNvPr>
          <p:cNvSpPr/>
          <p:nvPr/>
        </p:nvSpPr>
        <p:spPr>
          <a:xfrm>
            <a:off x="-1225554" y="5663422"/>
            <a:ext cx="6742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latin typeface="Times" pitchFamily="2" charset="0"/>
              </a:rPr>
              <a:t>“baseline” jet properties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A9AEC0-2B72-2F4B-B6DC-A2AC5B3950B8}"/>
              </a:ext>
            </a:extLst>
          </p:cNvPr>
          <p:cNvSpPr/>
          <p:nvPr/>
        </p:nvSpPr>
        <p:spPr>
          <a:xfrm>
            <a:off x="1022187" y="196970"/>
            <a:ext cx="9925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Modification of jets as a probe of quark-gluon plasma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9533DA2C-1739-4F58-525F-0A6DD102B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760AC58-F275-0242-522F-D4D44748FDDE}"/>
                  </a:ext>
                </a:extLst>
              </p:cNvPr>
              <p:cNvSpPr/>
              <p:nvPr/>
            </p:nvSpPr>
            <p:spPr>
              <a:xfrm>
                <a:off x="8092187" y="2274838"/>
                <a:ext cx="4099814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Half as many jets per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 in heavy-ion collisions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C00000"/>
                  </a:solidFill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C00000"/>
                  </a:solidFill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Enhanced asymmetry of back-to-back jets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C00000"/>
                  </a:solidFill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760AC58-F275-0242-522F-D4D44748FD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187" y="2274838"/>
                <a:ext cx="4099814" cy="3046988"/>
              </a:xfrm>
              <a:prstGeom prst="rect">
                <a:avLst/>
              </a:prstGeom>
              <a:blipFill>
                <a:blip r:embed="rId7"/>
                <a:stretch>
                  <a:fillRect t="-1660" r="-3077" b="-3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59F61DD5-9C0D-3451-BBD3-6DB830F16019}"/>
              </a:ext>
            </a:extLst>
          </p:cNvPr>
          <p:cNvSpPr/>
          <p:nvPr/>
        </p:nvSpPr>
        <p:spPr>
          <a:xfrm>
            <a:off x="8206325" y="1173588"/>
            <a:ext cx="2697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Large effect:</a:t>
            </a:r>
          </a:p>
        </p:txBody>
      </p:sp>
    </p:spTree>
    <p:extLst>
      <p:ext uri="{BB962C8B-B14F-4D97-AF65-F5344CB8AC3E}">
        <p14:creationId xmlns:p14="http://schemas.microsoft.com/office/powerpoint/2010/main" val="1138887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9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2468663" y="255484"/>
            <a:ext cx="8222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Parton </a:t>
            </a:r>
            <a:r>
              <a:rPr lang="en-US" sz="2800" dirty="0" err="1">
                <a:latin typeface="Times" pitchFamily="2" charset="0"/>
              </a:rPr>
              <a:t>splittings</a:t>
            </a:r>
            <a:r>
              <a:rPr lang="en-US" sz="2800" dirty="0">
                <a:latin typeface="Times" pitchFamily="2" charset="0"/>
              </a:rPr>
              <a:t> in vacuum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A8F1F10-F0A3-1637-31EB-95333DE66E46}"/>
              </a:ext>
            </a:extLst>
          </p:cNvPr>
          <p:cNvGrpSpPr/>
          <p:nvPr/>
        </p:nvGrpSpPr>
        <p:grpSpPr>
          <a:xfrm>
            <a:off x="6579684" y="1273621"/>
            <a:ext cx="3584592" cy="1775425"/>
            <a:chOff x="2199497" y="1270965"/>
            <a:chExt cx="4035914" cy="2083667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A78D805-B7F0-3EED-5843-2F63751F743C}"/>
                </a:ext>
              </a:extLst>
            </p:cNvPr>
            <p:cNvGrpSpPr/>
            <p:nvPr/>
          </p:nvGrpSpPr>
          <p:grpSpPr>
            <a:xfrm>
              <a:off x="2199497" y="1557865"/>
              <a:ext cx="4035914" cy="1488525"/>
              <a:chOff x="2199497" y="1557865"/>
              <a:chExt cx="4035914" cy="1488525"/>
            </a:xfrm>
          </p:grpSpPr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1BE2690E-C7E1-561A-6C52-AF3BEE0064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9497" y="1557865"/>
                <a:ext cx="2998978" cy="1488525"/>
              </a:xfrm>
              <a:prstGeom prst="rect">
                <a:avLst/>
              </a:prstGeom>
            </p:spPr>
          </p:pic>
          <p:sp>
            <p:nvSpPr>
              <p:cNvPr id="103" name="Block Arc 102">
                <a:extLst>
                  <a:ext uri="{FF2B5EF4-FFF2-40B4-BE49-F238E27FC236}">
                    <a16:creationId xmlns:a16="http://schemas.microsoft.com/office/drawing/2014/main" id="{4692CCFD-85B9-B24E-7061-60144228A7F1}"/>
                  </a:ext>
                </a:extLst>
              </p:cNvPr>
              <p:cNvSpPr/>
              <p:nvPr/>
            </p:nvSpPr>
            <p:spPr>
              <a:xfrm>
                <a:off x="4212864" y="2187831"/>
                <a:ext cx="2022547" cy="523219"/>
              </a:xfrm>
              <a:prstGeom prst="blockArc">
                <a:avLst>
                  <a:gd name="adj1" fmla="val 10982683"/>
                  <a:gd name="adj2" fmla="val 21490893"/>
                  <a:gd name="adj3" fmla="val 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0" rev="165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49B1404-F867-9F57-D4FF-B69EAB1F5A6C}"/>
                </a:ext>
              </a:extLst>
            </p:cNvPr>
            <p:cNvCxnSpPr/>
            <p:nvPr/>
          </p:nvCxnSpPr>
          <p:spPr>
            <a:xfrm flipV="1">
              <a:off x="5339692" y="1270965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D2870B2-097B-F04F-C785-4CB3BF512F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667" y="1509954"/>
              <a:ext cx="297365" cy="83806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4BF9286-B4D0-1DAA-D561-0DEA1ED8BD85}"/>
                </a:ext>
              </a:extLst>
            </p:cNvPr>
            <p:cNvCxnSpPr>
              <a:cxnSpLocks/>
            </p:cNvCxnSpPr>
            <p:nvPr/>
          </p:nvCxnSpPr>
          <p:spPr>
            <a:xfrm>
              <a:off x="5475148" y="1804707"/>
              <a:ext cx="502518" cy="0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EB0698B-1B39-4169-0968-6C033086E213}"/>
                </a:ext>
              </a:extLst>
            </p:cNvPr>
            <p:cNvCxnSpPr/>
            <p:nvPr/>
          </p:nvCxnSpPr>
          <p:spPr>
            <a:xfrm flipV="1">
              <a:off x="5537400" y="2189534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FF5A509-9125-3D8F-1004-D6DC1153EF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400" y="2512757"/>
              <a:ext cx="410406" cy="300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7D77AD5-42DD-699B-C967-A698AF71353D}"/>
                </a:ext>
              </a:extLst>
            </p:cNvPr>
            <p:cNvCxnSpPr>
              <a:cxnSpLocks/>
            </p:cNvCxnSpPr>
            <p:nvPr/>
          </p:nvCxnSpPr>
          <p:spPr>
            <a:xfrm>
              <a:off x="5496810" y="3046390"/>
              <a:ext cx="290672" cy="4778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2B7F713-07FE-334E-5915-DB79EC83AFE6}"/>
                </a:ext>
              </a:extLst>
            </p:cNvPr>
            <p:cNvCxnSpPr>
              <a:cxnSpLocks/>
            </p:cNvCxnSpPr>
            <p:nvPr/>
          </p:nvCxnSpPr>
          <p:spPr>
            <a:xfrm>
              <a:off x="5444132" y="3241645"/>
              <a:ext cx="220133" cy="112987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ACCA7ED-1C3E-1029-A023-D5A0F3011101}"/>
              </a:ext>
            </a:extLst>
          </p:cNvPr>
          <p:cNvCxnSpPr>
            <a:cxnSpLocks/>
          </p:cNvCxnSpPr>
          <p:nvPr/>
        </p:nvCxnSpPr>
        <p:spPr>
          <a:xfrm>
            <a:off x="4554937" y="2193513"/>
            <a:ext cx="939959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>
            <a:extLst>
              <a:ext uri="{FF2B5EF4-FFF2-40B4-BE49-F238E27FC236}">
                <a16:creationId xmlns:a16="http://schemas.microsoft.com/office/drawing/2014/main" id="{0CAC8224-29F8-5E21-67D8-F150820D2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64" y="2929526"/>
            <a:ext cx="2988387" cy="580645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930A4CD1-9BBA-CA3C-10CB-D096EBA57AF3}"/>
              </a:ext>
            </a:extLst>
          </p:cNvPr>
          <p:cNvSpPr/>
          <p:nvPr/>
        </p:nvSpPr>
        <p:spPr>
          <a:xfrm>
            <a:off x="2322220" y="3510171"/>
            <a:ext cx="19097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Splitting functions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441CAAC-5039-0AF5-F0E5-2B8C3034C9C2}"/>
              </a:ext>
            </a:extLst>
          </p:cNvPr>
          <p:cNvGrpSpPr/>
          <p:nvPr/>
        </p:nvGrpSpPr>
        <p:grpSpPr>
          <a:xfrm>
            <a:off x="1489335" y="1675675"/>
            <a:ext cx="2262471" cy="985563"/>
            <a:chOff x="1283955" y="1490333"/>
            <a:chExt cx="2262471" cy="98556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425F20A-0DEA-7D5C-6334-A5634DB0A870}"/>
                </a:ext>
              </a:extLst>
            </p:cNvPr>
            <p:cNvGrpSpPr/>
            <p:nvPr/>
          </p:nvGrpSpPr>
          <p:grpSpPr>
            <a:xfrm>
              <a:off x="1283955" y="1568281"/>
              <a:ext cx="1442172" cy="829738"/>
              <a:chOff x="10115453" y="5576746"/>
              <a:chExt cx="1182436" cy="60618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683B8E7-72C6-DC62-5F5E-8DDA170094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5453" y="5873924"/>
                <a:ext cx="70338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D291225-1DBC-B03D-0208-5975251BBB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18838" y="5576746"/>
                <a:ext cx="479051" cy="2971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C3FF82D-2569-80C0-3653-7411C3E274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18838" y="5873924"/>
                <a:ext cx="479051" cy="3090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B0C65124-1277-41CF-20B0-A2B9C5B1C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46979" y="5778798"/>
                <a:ext cx="101600" cy="171450"/>
              </a:xfrm>
              <a:prstGeom prst="rect">
                <a:avLst/>
              </a:prstGeom>
            </p:spPr>
          </p:pic>
        </p:grp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EEF345BE-D1F6-45BC-3BD9-70763D84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0653" y="1490333"/>
              <a:ext cx="146525" cy="146525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37D381B4-8C36-DF54-B2E8-71607C8D0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1406" y="2262073"/>
              <a:ext cx="625020" cy="213823"/>
            </a:xfrm>
            <a:prstGeom prst="rect">
              <a:avLst/>
            </a:prstGeom>
          </p:spPr>
        </p:pic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23F1D79A-4177-2A3D-A2C4-4A666BD83570}"/>
              </a:ext>
            </a:extLst>
          </p:cNvPr>
          <p:cNvSpPr/>
          <p:nvPr/>
        </p:nvSpPr>
        <p:spPr>
          <a:xfrm>
            <a:off x="6776451" y="1799587"/>
            <a:ext cx="989656" cy="81976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0B609F5-73C3-1A79-29DC-5C2F84D9B738}"/>
              </a:ext>
            </a:extLst>
          </p:cNvPr>
          <p:cNvSpPr/>
          <p:nvPr/>
        </p:nvSpPr>
        <p:spPr>
          <a:xfrm>
            <a:off x="9416918" y="1081820"/>
            <a:ext cx="1909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59FF"/>
                </a:solidFill>
                <a:latin typeface="Times" pitchFamily="2" charset="0"/>
              </a:rPr>
              <a:t>hadrons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0FD811-A3B5-3132-209D-D113FA05C6D6}"/>
              </a:ext>
            </a:extLst>
          </p:cNvPr>
          <p:cNvSpPr/>
          <p:nvPr/>
        </p:nvSpPr>
        <p:spPr>
          <a:xfrm>
            <a:off x="5141142" y="3717655"/>
            <a:ext cx="54145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Iteratively apply splitting functions, descending in angle, virtuality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913A76-49B0-C68D-1458-90B66B3D941D}"/>
              </a:ext>
            </a:extLst>
          </p:cNvPr>
          <p:cNvSpPr/>
          <p:nvPr/>
        </p:nvSpPr>
        <p:spPr>
          <a:xfrm>
            <a:off x="1433056" y="5948312"/>
            <a:ext cx="4403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Going to higher accuracy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D09A5A-3345-C58B-CAAC-A2C59812B272}"/>
              </a:ext>
            </a:extLst>
          </p:cNvPr>
          <p:cNvSpPr/>
          <p:nvPr/>
        </p:nvSpPr>
        <p:spPr>
          <a:xfrm>
            <a:off x="464323" y="5275666"/>
            <a:ext cx="75548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200" dirty="0">
                <a:latin typeface="Times" pitchFamily="2" charset="0"/>
              </a:rPr>
              <a:t>Parton showers connect perturbative QCD to hadronic world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689707-E9FC-D9D3-C531-23CB823E3074}"/>
              </a:ext>
            </a:extLst>
          </p:cNvPr>
          <p:cNvSpPr/>
          <p:nvPr/>
        </p:nvSpPr>
        <p:spPr>
          <a:xfrm>
            <a:off x="4582475" y="5948312"/>
            <a:ext cx="3110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59FF"/>
                </a:solidFill>
                <a:latin typeface="Times" pitchFamily="2" charset="0"/>
              </a:rPr>
              <a:t>Parton showers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7F56D8-E056-C79F-8475-06FE8B23FB00}"/>
              </a:ext>
            </a:extLst>
          </p:cNvPr>
          <p:cNvSpPr/>
          <p:nvPr/>
        </p:nvSpPr>
        <p:spPr>
          <a:xfrm>
            <a:off x="7438040" y="5800097"/>
            <a:ext cx="24707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B050"/>
                </a:solidFill>
                <a:latin typeface="Times" pitchFamily="2" charset="0"/>
              </a:rPr>
              <a:t>Next-to-leading log calculations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0E8154-948A-7D3B-49C2-8C7CDE0AA52B}"/>
              </a:ext>
            </a:extLst>
          </p:cNvPr>
          <p:cNvCxnSpPr/>
          <p:nvPr/>
        </p:nvCxnSpPr>
        <p:spPr>
          <a:xfrm>
            <a:off x="7281202" y="6148367"/>
            <a:ext cx="689442" cy="0"/>
          </a:xfrm>
          <a:prstGeom prst="straightConnector1">
            <a:avLst/>
          </a:prstGeom>
          <a:ln w="19050">
            <a:solidFill>
              <a:srgbClr val="0059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04100D0-A204-7B5A-8465-E5E994420A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4210" y="6272755"/>
            <a:ext cx="623426" cy="17569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1D4527-C89C-64C8-6477-339E383D5C2D}"/>
              </a:ext>
            </a:extLst>
          </p:cNvPr>
          <p:cNvGrpSpPr/>
          <p:nvPr/>
        </p:nvGrpSpPr>
        <p:grpSpPr>
          <a:xfrm>
            <a:off x="6974220" y="2991518"/>
            <a:ext cx="2142542" cy="545965"/>
            <a:chOff x="6974220" y="2991518"/>
            <a:chExt cx="2142542" cy="54596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F61263-C36D-80BD-8A56-341D7101F94B}"/>
                </a:ext>
              </a:extLst>
            </p:cNvPr>
            <p:cNvCxnSpPr>
              <a:cxnSpLocks/>
            </p:cNvCxnSpPr>
            <p:nvPr/>
          </p:nvCxnSpPr>
          <p:spPr>
            <a:xfrm>
              <a:off x="7266104" y="2991518"/>
              <a:ext cx="0" cy="22192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AE32071-0F82-E4E2-AA6D-F7B981C60FF0}"/>
                </a:ext>
              </a:extLst>
            </p:cNvPr>
            <p:cNvCxnSpPr>
              <a:cxnSpLocks/>
            </p:cNvCxnSpPr>
            <p:nvPr/>
          </p:nvCxnSpPr>
          <p:spPr>
            <a:xfrm>
              <a:off x="8092681" y="2993160"/>
              <a:ext cx="0" cy="22192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2E76472-3BDE-EF91-026E-E97D291E909D}"/>
                </a:ext>
              </a:extLst>
            </p:cNvPr>
            <p:cNvCxnSpPr>
              <a:cxnSpLocks/>
            </p:cNvCxnSpPr>
            <p:nvPr/>
          </p:nvCxnSpPr>
          <p:spPr>
            <a:xfrm>
              <a:off x="8636412" y="2993160"/>
              <a:ext cx="0" cy="22192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3EEF479-2323-1AEE-4CA4-1F5A8F6139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4220" y="3099898"/>
              <a:ext cx="2142542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0F5FBCA-4B0A-F7C4-58DA-1B56AB4F8FFE}"/>
                    </a:ext>
                  </a:extLst>
                </p:cNvPr>
                <p:cNvSpPr txBox="1"/>
                <p:nvPr/>
              </p:nvSpPr>
              <p:spPr>
                <a:xfrm>
                  <a:off x="7114556" y="3260484"/>
                  <a:ext cx="2766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0F5FBCA-4B0A-F7C4-58DA-1B56AB4F8F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4556" y="3260484"/>
                  <a:ext cx="27661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8182" r="-9091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3F52F09-E78E-3359-76C6-2801149B96D1}"/>
                    </a:ext>
                  </a:extLst>
                </p:cNvPr>
                <p:cNvSpPr txBox="1"/>
                <p:nvPr/>
              </p:nvSpPr>
              <p:spPr>
                <a:xfrm>
                  <a:off x="7960067" y="3256761"/>
                  <a:ext cx="2819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3F52F09-E78E-3359-76C6-2801149B96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0067" y="3256761"/>
                  <a:ext cx="281936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7391" r="-869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8784F9-508A-8BE4-3D43-12E477DA46D5}"/>
                    </a:ext>
                  </a:extLst>
                </p:cNvPr>
                <p:cNvSpPr txBox="1"/>
                <p:nvPr/>
              </p:nvSpPr>
              <p:spPr>
                <a:xfrm>
                  <a:off x="8512826" y="3256761"/>
                  <a:ext cx="2819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8784F9-508A-8BE4-3D43-12E477DA46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2826" y="3256761"/>
                  <a:ext cx="281936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7391" r="-4348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07AD460-E1F2-5ED0-9D2C-3495E3A9F9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44321" y="3273823"/>
            <a:ext cx="1619250" cy="25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7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145242</TotalTime>
  <Words>4337</Words>
  <Application>Microsoft Macintosh PowerPoint</Application>
  <PresentationFormat>Widescreen</PresentationFormat>
  <Paragraphs>390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Jasmine Brewer</cp:lastModifiedBy>
  <cp:revision>1754</cp:revision>
  <cp:lastPrinted>2020-06-03T01:58:17Z</cp:lastPrinted>
  <dcterms:created xsi:type="dcterms:W3CDTF">2020-05-07T11:01:18Z</dcterms:created>
  <dcterms:modified xsi:type="dcterms:W3CDTF">2024-03-14T20:05:53Z</dcterms:modified>
</cp:coreProperties>
</file>