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
  </p:notesMasterIdLst>
  <p:handoutMasterIdLst>
    <p:handoutMasterId r:id="rId9"/>
  </p:handoutMasterIdLst>
  <p:sldIdLst>
    <p:sldId id="674" r:id="rId2"/>
    <p:sldId id="675" r:id="rId3"/>
    <p:sldId id="677" r:id="rId4"/>
    <p:sldId id="676" r:id="rId5"/>
    <p:sldId id="4509" r:id="rId6"/>
    <p:sldId id="679" r:id="rId7"/>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FFFF"/>
    <a:srgbClr val="66FF33"/>
    <a:srgbClr val="FF0000"/>
    <a:srgbClr val="FF6600"/>
    <a:srgbClr val="FFFF00"/>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4" autoAdjust="0"/>
    <p:restoredTop sz="95022" autoAdjust="0"/>
  </p:normalViewPr>
  <p:slideViewPr>
    <p:cSldViewPr>
      <p:cViewPr varScale="1">
        <p:scale>
          <a:sx n="112" d="100"/>
          <a:sy n="112" d="100"/>
        </p:scale>
        <p:origin x="392" y="192"/>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notesViewPr>
    <p:cSldViewPr>
      <p:cViewPr varScale="1">
        <p:scale>
          <a:sx n="88" d="100"/>
          <a:sy n="88" d="100"/>
        </p:scale>
        <p:origin x="39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2060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0279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4208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492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0EE9E-52B8-AA4F-8DD5-ED0FB4E5CBCC}" type="slidenum">
              <a:rPr lang="en-US" smtClean="0"/>
              <a:t>5</a:t>
            </a:fld>
            <a:endParaRPr lang="en-US"/>
          </a:p>
        </p:txBody>
      </p:sp>
    </p:spTree>
    <p:extLst>
      <p:ext uri="{BB962C8B-B14F-4D97-AF65-F5344CB8AC3E}">
        <p14:creationId xmlns:p14="http://schemas.microsoft.com/office/powerpoint/2010/main" val="7550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Kluit and Gerhard Raven</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altLang="en-US" sz="700" dirty="0">
                <a:solidFill>
                  <a:schemeClr val="bg2"/>
                </a:solidFill>
                <a:latin typeface="Verdana"/>
                <a:cs typeface="Verdana"/>
              </a:rPr>
              <a:t> </a:t>
            </a:r>
            <a:r>
              <a:rPr lang="en-US" altLang="en-US" sz="1200" kern="1200" dirty="0">
                <a:solidFill>
                  <a:schemeClr val="tx1"/>
                </a:solidFill>
                <a:latin typeface="Verdana"/>
                <a:ea typeface="+mn-ea"/>
                <a:cs typeface="Verdana"/>
              </a:rPr>
              <a:t>Future Colliders 6 February  2024</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arxiv.org/abs/2312.1436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usparticlephysics.org/2023-p5-report" TargetMode="External"/><Relationship Id="rId5" Type="http://schemas.openxmlformats.org/officeDocument/2006/relationships/hyperlink" Target="https://indico.cern.ch/event/1064327/contributions/4891231/attachments/2453049/4203727/FCC-week-2022-Gianotti.pdf"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agenda.linearcollider.org/event/10211/contributions/53786/attachments/39292/61961/ILDmtg-devel-sim.pdf" TargetMode="Externa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indico.cern.ch/event/1202105/contributions/5423451/attachments/2659293/4606138/FCCweek-2023-London.pptx"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doi.org/10.1016/j.revip.2021.1000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939162" y="446202"/>
            <a:ext cx="7203802" cy="1080120"/>
          </a:xfrm>
        </p:spPr>
        <p:txBody>
          <a:bodyPr anchor="ctr"/>
          <a:lstStyle/>
          <a:p>
            <a:r>
              <a:rPr lang="en-GB" altLang="en-US" sz="3600" b="0" dirty="0">
                <a:solidFill>
                  <a:srgbClr val="FF0000"/>
                </a:solidFill>
                <a:latin typeface="Verdana" panose="020B0604030504040204" pitchFamily="34" charset="0"/>
                <a:ea typeface="Verdana" panose="020B0604030504040204" pitchFamily="34" charset="0"/>
                <a:cs typeface="Verdana" panose="020B0604030504040204" pitchFamily="34" charset="0"/>
              </a:rPr>
              <a:t>Future Colliders</a:t>
            </a: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4"/>
          <a:stretch>
            <a:fillRect/>
          </a:stretch>
        </p:blipFill>
        <p:spPr>
          <a:xfrm>
            <a:off x="10560496" y="488224"/>
            <a:ext cx="1089024" cy="696976"/>
          </a:xfrm>
          <a:prstGeom prst="rect">
            <a:avLst/>
          </a:prstGeom>
        </p:spPr>
      </p:pic>
      <p:sp>
        <p:nvSpPr>
          <p:cNvPr id="6" name="TextBox 5">
            <a:extLst>
              <a:ext uri="{FF2B5EF4-FFF2-40B4-BE49-F238E27FC236}">
                <a16:creationId xmlns:a16="http://schemas.microsoft.com/office/drawing/2014/main" id="{3AE2FCB1-C907-40FA-3E8F-A3D0331C9A44}"/>
              </a:ext>
            </a:extLst>
          </p:cNvPr>
          <p:cNvSpPr txBox="1"/>
          <p:nvPr/>
        </p:nvSpPr>
        <p:spPr>
          <a:xfrm>
            <a:off x="1687488" y="2060848"/>
            <a:ext cx="9707149" cy="3416320"/>
          </a:xfrm>
          <a:prstGeom prst="rect">
            <a:avLst/>
          </a:prstGeom>
          <a:noFill/>
        </p:spPr>
        <p:txBody>
          <a:bodyPr wrap="square">
            <a:spAutoFit/>
          </a:bodyPr>
          <a:lstStyle/>
          <a:p>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There is consensus that a next future collider should be an e</a:t>
            </a:r>
            <a:r>
              <a:rPr lang="en-NL" sz="24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e</a:t>
            </a:r>
            <a:r>
              <a:rPr lang="en-NL" sz="24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 collider, with a rich physics program: energy range from Z W</a:t>
            </a:r>
            <a:r>
              <a:rPr lang="en-NL" sz="24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W</a:t>
            </a:r>
            <a:r>
              <a:rPr lang="en-NL" sz="24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 ZH ttbar</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ZHH and higher energies</a:t>
            </a:r>
            <a:endPar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Most relevant machine options are e.g. </a:t>
            </a: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linear: ILC CLIC C3 circular: CEPC and F</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C</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ee</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Detector concepts are developed and the ILD detector- Nikhef member - plays a central role for all of them (slide </a:t>
            </a:r>
            <a:r>
              <a:rPr lang="en-NL">
                <a:solidFill>
                  <a:srgbClr val="0066FF"/>
                </a:solidFill>
                <a:latin typeface="Verdana" panose="020B0604030504040204" pitchFamily="34" charset="0"/>
                <a:ea typeface="Verdana" panose="020B0604030504040204" pitchFamily="34" charset="0"/>
                <a:cs typeface="Verdana" panose="020B0604030504040204" pitchFamily="34" charset="0"/>
              </a:rPr>
              <a:t>4)</a:t>
            </a:r>
            <a:endParaRPr lang="en-NL" dirty="0"/>
          </a:p>
        </p:txBody>
      </p:sp>
    </p:spTree>
    <p:extLst>
      <p:ext uri="{BB962C8B-B14F-4D97-AF65-F5344CB8AC3E}">
        <p14:creationId xmlns:p14="http://schemas.microsoft.com/office/powerpoint/2010/main" val="29640998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939162" y="446202"/>
            <a:ext cx="7203802" cy="1080120"/>
          </a:xfrm>
        </p:spPr>
        <p:txBody>
          <a:bodyPr anchor="ctr"/>
          <a:lstStyle/>
          <a:p>
            <a:r>
              <a:rPr lang="en-GB" altLang="en-US" sz="3600" b="0" dirty="0">
                <a:solidFill>
                  <a:srgbClr val="FF0000"/>
                </a:solidFill>
                <a:latin typeface="Verdana" panose="020B0604030504040204" pitchFamily="34" charset="0"/>
                <a:ea typeface="Verdana" panose="020B0604030504040204" pitchFamily="34" charset="0"/>
                <a:cs typeface="Verdana" panose="020B0604030504040204" pitchFamily="34" charset="0"/>
              </a:rPr>
              <a:t>Future Colliders</a:t>
            </a: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4"/>
          <a:stretch>
            <a:fillRect/>
          </a:stretch>
        </p:blipFill>
        <p:spPr>
          <a:xfrm>
            <a:off x="10560496" y="488224"/>
            <a:ext cx="1089024" cy="696976"/>
          </a:xfrm>
          <a:prstGeom prst="rect">
            <a:avLst/>
          </a:prstGeom>
        </p:spPr>
      </p:pic>
      <p:sp>
        <p:nvSpPr>
          <p:cNvPr id="6" name="TextBox 5">
            <a:extLst>
              <a:ext uri="{FF2B5EF4-FFF2-40B4-BE49-F238E27FC236}">
                <a16:creationId xmlns:a16="http://schemas.microsoft.com/office/drawing/2014/main" id="{3AE2FCB1-C907-40FA-3E8F-A3D0331C9A44}"/>
              </a:ext>
            </a:extLst>
          </p:cNvPr>
          <p:cNvSpPr txBox="1"/>
          <p:nvPr/>
        </p:nvSpPr>
        <p:spPr>
          <a:xfrm>
            <a:off x="1559496" y="1628800"/>
            <a:ext cx="9707149" cy="5386090"/>
          </a:xfrm>
          <a:prstGeom prst="rect">
            <a:avLst/>
          </a:prstGeom>
          <a:noFill/>
        </p:spPr>
        <p:txBody>
          <a:bodyPr wrap="square">
            <a:spAutoFit/>
          </a:bodyPr>
          <a:lstStyle/>
          <a:p>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The machine choice is usually discussed with the physics</a:t>
            </a:r>
          </a:p>
          <a:p>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p</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rogram. However more important are three questions the time line, the realism (how advanced technically) and the cost and energy use (CO2 footprint) of the project.</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Priority number one </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should be given to take the decision and steps to build as fast as possible a future collider near CERN. So the time line.</a:t>
            </a:r>
          </a:p>
          <a:p>
            <a:endParaRPr lang="en-NL" sz="14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b="0" i="0" u="none" strike="noStrike" dirty="0">
                <a:solidFill>
                  <a:srgbClr val="0066FF"/>
                </a:solidFill>
                <a:effectLst/>
                <a:latin typeface="Lucida Grande" panose="020B0600040502020204" pitchFamily="34" charset="0"/>
              </a:rPr>
              <a:t>The </a:t>
            </a:r>
            <a:r>
              <a:rPr lang="en-GB" sz="2000" b="0" i="0" u="none" strike="noStrike" dirty="0">
                <a:solidFill>
                  <a:srgbClr val="0066FF"/>
                </a:solidFill>
                <a:effectLst/>
                <a:latin typeface="Lucida Grande" panose="020B0600040502020204" pitchFamily="34" charset="0"/>
                <a:hlinkClick r:id="rId5">
                  <a:extLst>
                    <a:ext uri="{A12FA001-AC4F-418D-AE19-62706E023703}">
                      <ahyp:hlinkClr xmlns:ahyp="http://schemas.microsoft.com/office/drawing/2018/hyperlinkcolor" val="tx"/>
                    </a:ext>
                  </a:extLst>
                </a:hlinkClick>
              </a:rPr>
              <a:t>CEPC TDR </a:t>
            </a:r>
            <a:r>
              <a:rPr lang="en-GB" sz="2000" b="0" i="0" u="none" strike="noStrike" dirty="0">
                <a:solidFill>
                  <a:srgbClr val="0066FF"/>
                </a:solidFill>
                <a:effectLst/>
                <a:latin typeface="Lucida Grande" panose="020B0600040502020204" pitchFamily="34" charset="0"/>
              </a:rPr>
              <a:t>is ready and says: “Construction is anticipated to begin around 2027-2028, pending government approval, with an estimated duration of 8 years. The commencement of experiments could potentially initiate in the </a:t>
            </a:r>
            <a:r>
              <a:rPr lang="en-GB" sz="2000" b="0" i="0" u="none" strike="noStrike" dirty="0">
                <a:solidFill>
                  <a:srgbClr val="FF0000"/>
                </a:solidFill>
                <a:effectLst/>
                <a:latin typeface="Lucida Grande" panose="020B0600040502020204" pitchFamily="34" charset="0"/>
              </a:rPr>
              <a:t>mid-2030s</a:t>
            </a:r>
            <a:r>
              <a:rPr lang="en-GB" sz="2000" b="0" i="0" u="none" strike="noStrike" dirty="0">
                <a:solidFill>
                  <a:srgbClr val="0066FF"/>
                </a:solidFill>
                <a:effectLst/>
                <a:latin typeface="Lucida Grande" panose="020B0600040502020204" pitchFamily="34" charset="0"/>
              </a:rPr>
              <a:t>.”  CEPC=100 km circular </a:t>
            </a:r>
            <a:r>
              <a:rPr lang="en-GB" sz="2000" b="0" i="0" u="none" strike="noStrike" dirty="0" err="1">
                <a:solidFill>
                  <a:srgbClr val="0066FF"/>
                </a:solidFill>
                <a:effectLst/>
                <a:latin typeface="Lucida Grande" panose="020B0600040502020204" pitchFamily="34" charset="0"/>
              </a:rPr>
              <a:t>e</a:t>
            </a:r>
            <a:r>
              <a:rPr lang="en-GB" sz="2000" b="0" i="0" u="none" strike="noStrike" baseline="30000" dirty="0" err="1">
                <a:solidFill>
                  <a:srgbClr val="0066FF"/>
                </a:solidFill>
                <a:effectLst/>
                <a:latin typeface="Lucida Grande" panose="020B0600040502020204" pitchFamily="34" charset="0"/>
              </a:rPr>
              <a:t>+</a:t>
            </a:r>
            <a:r>
              <a:rPr lang="en-GB" sz="2000" b="0" i="0" u="none" strike="noStrike" dirty="0" err="1">
                <a:solidFill>
                  <a:srgbClr val="0066FF"/>
                </a:solidFill>
                <a:effectLst/>
                <a:latin typeface="Lucida Grande" panose="020B0600040502020204" pitchFamily="34" charset="0"/>
              </a:rPr>
              <a:t>e</a:t>
            </a:r>
            <a:r>
              <a:rPr lang="en-GB" sz="2000" b="0" i="0" u="none" strike="noStrike" baseline="30000" dirty="0">
                <a:solidFill>
                  <a:srgbClr val="0066FF"/>
                </a:solidFill>
                <a:effectLst/>
                <a:latin typeface="Lucida Grande" panose="020B0600040502020204" pitchFamily="34" charset="0"/>
              </a:rPr>
              <a:t>- </a:t>
            </a:r>
            <a:r>
              <a:rPr lang="en-GB" sz="2000" b="0" i="0" u="none" strike="noStrike" dirty="0">
                <a:solidFill>
                  <a:srgbClr val="0066FF"/>
                </a:solidFill>
                <a:effectLst/>
                <a:latin typeface="Lucida Grande" panose="020B0600040502020204" pitchFamily="34" charset="0"/>
              </a:rPr>
              <a:t>collider in China.</a:t>
            </a:r>
            <a:r>
              <a:rPr lang="en-GB" sz="2000" b="0" i="0" u="none" strike="noStrike" baseline="30000" dirty="0">
                <a:solidFill>
                  <a:srgbClr val="0066FF"/>
                </a:solidFill>
                <a:effectLst/>
                <a:latin typeface="Lucida Grande" panose="020B0600040502020204" pitchFamily="34" charset="0"/>
              </a:rPr>
              <a:t>  </a:t>
            </a:r>
            <a:endParaRPr lang="en-NL" sz="2000" baseline="30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dirty="0"/>
          </a:p>
        </p:txBody>
      </p:sp>
    </p:spTree>
    <p:extLst>
      <p:ext uri="{BB962C8B-B14F-4D97-AF65-F5344CB8AC3E}">
        <p14:creationId xmlns:p14="http://schemas.microsoft.com/office/powerpoint/2010/main" val="260029515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939162" y="446202"/>
            <a:ext cx="7203802" cy="1080120"/>
          </a:xfrm>
        </p:spPr>
        <p:txBody>
          <a:bodyPr anchor="ctr"/>
          <a:lstStyle/>
          <a:p>
            <a:r>
              <a:rPr lang="en-GB" altLang="en-US" sz="3600" b="0" dirty="0">
                <a:solidFill>
                  <a:srgbClr val="FF0000"/>
                </a:solidFill>
                <a:latin typeface="Verdana" panose="020B0604030504040204" pitchFamily="34" charset="0"/>
                <a:ea typeface="Verdana" panose="020B0604030504040204" pitchFamily="34" charset="0"/>
                <a:cs typeface="Verdana" panose="020B0604030504040204" pitchFamily="34" charset="0"/>
              </a:rPr>
              <a:t>Future Colliders</a:t>
            </a: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4"/>
          <a:stretch>
            <a:fillRect/>
          </a:stretch>
        </p:blipFill>
        <p:spPr>
          <a:xfrm>
            <a:off x="10560496" y="488224"/>
            <a:ext cx="1089024" cy="696976"/>
          </a:xfrm>
          <a:prstGeom prst="rect">
            <a:avLst/>
          </a:prstGeom>
        </p:spPr>
      </p:pic>
      <p:sp>
        <p:nvSpPr>
          <p:cNvPr id="6" name="TextBox 5">
            <a:extLst>
              <a:ext uri="{FF2B5EF4-FFF2-40B4-BE49-F238E27FC236}">
                <a16:creationId xmlns:a16="http://schemas.microsoft.com/office/drawing/2014/main" id="{3AE2FCB1-C907-40FA-3E8F-A3D0331C9A44}"/>
              </a:ext>
            </a:extLst>
          </p:cNvPr>
          <p:cNvSpPr txBox="1"/>
          <p:nvPr/>
        </p:nvSpPr>
        <p:spPr>
          <a:xfrm>
            <a:off x="1487488" y="1700808"/>
            <a:ext cx="9707149" cy="4585871"/>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hlinkClick r:id="rId5"/>
              </a:rPr>
              <a:t>FCCee timeline</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thus that operation FCCee starts in </a:t>
            </a:r>
            <a:r>
              <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rPr>
              <a:t>2048</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(see slide 5). Apart from that, the machine and digging of the tunnel is extremely costly (typically a factor 2 as expensive as the CLIC and ILC proposals).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This is too far in the future. In my opinion this is damaging for particle physics at CERN.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We can realize at CERN an </a:t>
            </a:r>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ILC</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or a </a:t>
            </a:r>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CLIC</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collider and have physics in 12 years from ‘now’. The technology is there and CLIC was the CERN future collider for many years. This we knew already in Granada and 10 years ago (see e.g. slide 6)</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New developments at the </a:t>
            </a:r>
            <a:r>
              <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rPr>
              <a:t>CCC</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are promising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hlinkClick r:id="rId6"/>
              </a:rPr>
              <a:t>US plans P5. </a:t>
            </a:r>
            <a:endParaRPr lang="en-NL" sz="2000" dirty="0"/>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4191584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939162" y="446202"/>
            <a:ext cx="7203802" cy="1080120"/>
          </a:xfrm>
        </p:spPr>
        <p:txBody>
          <a:bodyPr anchor="ctr"/>
          <a:lstStyle/>
          <a:p>
            <a:r>
              <a:rPr lang="en-GB" altLang="en-US" sz="3600" b="0" dirty="0">
                <a:solidFill>
                  <a:srgbClr val="FF0000"/>
                </a:solidFill>
                <a:latin typeface="Verdana" panose="020B0604030504040204" pitchFamily="34" charset="0"/>
                <a:ea typeface="Verdana" panose="020B0604030504040204" pitchFamily="34" charset="0"/>
                <a:cs typeface="Verdana" panose="020B0604030504040204" pitchFamily="34" charset="0"/>
              </a:rPr>
              <a:t>Future Collider Detectors</a:t>
            </a: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4"/>
          <a:stretch>
            <a:fillRect/>
          </a:stretch>
        </p:blipFill>
        <p:spPr>
          <a:xfrm>
            <a:off x="10560496" y="488224"/>
            <a:ext cx="1089024" cy="696976"/>
          </a:xfrm>
          <a:prstGeom prst="rect">
            <a:avLst/>
          </a:prstGeom>
        </p:spPr>
      </p:pic>
      <p:pic>
        <p:nvPicPr>
          <p:cNvPr id="2" name="Picture 1">
            <a:extLst>
              <a:ext uri="{FF2B5EF4-FFF2-40B4-BE49-F238E27FC236}">
                <a16:creationId xmlns:a16="http://schemas.microsoft.com/office/drawing/2014/main" id="{4DC74570-D363-197C-0CC2-CC013474AE1B}"/>
              </a:ext>
            </a:extLst>
          </p:cNvPr>
          <p:cNvPicPr>
            <a:picLocks noChangeAspect="1"/>
          </p:cNvPicPr>
          <p:nvPr/>
        </p:nvPicPr>
        <p:blipFill>
          <a:blip r:embed="rId5"/>
          <a:stretch>
            <a:fillRect/>
          </a:stretch>
        </p:blipFill>
        <p:spPr>
          <a:xfrm>
            <a:off x="2716088" y="1700808"/>
            <a:ext cx="7772400" cy="4386207"/>
          </a:xfrm>
          <a:prstGeom prst="rect">
            <a:avLst/>
          </a:prstGeom>
        </p:spPr>
      </p:pic>
      <p:sp>
        <p:nvSpPr>
          <p:cNvPr id="3" name="TextBox 2">
            <a:extLst>
              <a:ext uri="{FF2B5EF4-FFF2-40B4-BE49-F238E27FC236}">
                <a16:creationId xmlns:a16="http://schemas.microsoft.com/office/drawing/2014/main" id="{00787B6F-E931-56F8-AD4F-E72871115113}"/>
              </a:ext>
            </a:extLst>
          </p:cNvPr>
          <p:cNvSpPr txBox="1"/>
          <p:nvPr/>
        </p:nvSpPr>
        <p:spPr>
          <a:xfrm>
            <a:off x="407591" y="2636912"/>
            <a:ext cx="2232025" cy="3046988"/>
          </a:xfrm>
          <a:prstGeom prst="rect">
            <a:avLst/>
          </a:prstGeom>
          <a:noFill/>
        </p:spPr>
        <p:txBody>
          <a:bodyPr wrap="square" rtlCol="0">
            <a:spAutoFit/>
          </a:bodyPr>
          <a:lstStyle/>
          <a:p>
            <a:pPr algn="ctr"/>
            <a:r>
              <a:rPr lang="en-NL" dirty="0">
                <a:latin typeface="Verdana" panose="020B0604030504040204" pitchFamily="34" charset="0"/>
                <a:ea typeface="Verdana" panose="020B0604030504040204" pitchFamily="34" charset="0"/>
                <a:cs typeface="Verdana" panose="020B0604030504040204" pitchFamily="34" charset="0"/>
              </a:rPr>
              <a:t> Tracker </a:t>
            </a:r>
            <a:r>
              <a:rPr lang="en-NL" dirty="0">
                <a:latin typeface="Verdana" panose="020B0604030504040204" pitchFamily="34" charset="0"/>
                <a:ea typeface="Verdana" panose="020B0604030504040204" pitchFamily="34" charset="0"/>
                <a:cs typeface="Verdana" panose="020B0604030504040204" pitchFamily="34" charset="0"/>
                <a:hlinkClick r:id="rId6"/>
              </a:rPr>
              <a:t>ILD</a:t>
            </a:r>
            <a:r>
              <a:rPr lang="en-NL" dirty="0">
                <a:latin typeface="Verdana" panose="020B0604030504040204" pitchFamily="34" charset="0"/>
                <a:ea typeface="Verdana" panose="020B0604030504040204" pitchFamily="34" charset="0"/>
                <a:cs typeface="Verdana" panose="020B0604030504040204" pitchFamily="34" charset="0"/>
              </a:rPr>
              <a:t> (Pixel) TPC</a:t>
            </a:r>
          </a:p>
          <a:p>
            <a:pPr algn="ctr"/>
            <a:endParaRPr lang="en-NL" dirty="0">
              <a:latin typeface="Verdana" panose="020B0604030504040204" pitchFamily="34" charset="0"/>
              <a:ea typeface="Verdana" panose="020B0604030504040204" pitchFamily="34" charset="0"/>
              <a:cs typeface="Verdana" panose="020B0604030504040204" pitchFamily="34" charset="0"/>
            </a:endParaRPr>
          </a:p>
          <a:p>
            <a:pPr algn="ctr"/>
            <a:endParaRPr lang="en-NL" dirty="0">
              <a:latin typeface="Verdana" panose="020B0604030504040204" pitchFamily="34" charset="0"/>
              <a:ea typeface="Verdana" panose="020B0604030504040204" pitchFamily="34" charset="0"/>
              <a:cs typeface="Verdana" panose="020B0604030504040204" pitchFamily="34" charset="0"/>
            </a:endParaRPr>
          </a:p>
          <a:p>
            <a:pPr algn="ctr"/>
            <a:endParaRPr lang="en-NL" dirty="0">
              <a:latin typeface="Verdana" panose="020B0604030504040204" pitchFamily="34" charset="0"/>
              <a:ea typeface="Verdana" panose="020B0604030504040204" pitchFamily="34" charset="0"/>
              <a:cs typeface="Verdana" panose="020B0604030504040204" pitchFamily="34" charset="0"/>
            </a:endParaRPr>
          </a:p>
          <a:p>
            <a:pPr algn="ct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Nikhef is member of ILD</a:t>
            </a:r>
          </a:p>
        </p:txBody>
      </p:sp>
    </p:spTree>
    <p:extLst>
      <p:ext uri="{BB962C8B-B14F-4D97-AF65-F5344CB8AC3E}">
        <p14:creationId xmlns:p14="http://schemas.microsoft.com/office/powerpoint/2010/main" val="371366203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F3F9AA-DA87-0E44-8FF5-C155180FB94C}"/>
              </a:ext>
            </a:extLst>
          </p:cNvPr>
          <p:cNvPicPr preferRelativeResize="0">
            <a:picLocks noChangeAspect="1"/>
          </p:cNvPicPr>
          <p:nvPr/>
        </p:nvPicPr>
        <p:blipFill>
          <a:blip r:embed="rId3"/>
          <a:stretch>
            <a:fillRect/>
          </a:stretch>
        </p:blipFill>
        <p:spPr>
          <a:xfrm>
            <a:off x="72893" y="2780928"/>
            <a:ext cx="7299198" cy="2692908"/>
          </a:xfrm>
          <a:prstGeom prst="rect">
            <a:avLst/>
          </a:prstGeom>
          <a:ln>
            <a:solidFill>
              <a:schemeClr val="tx2"/>
            </a:solidFill>
          </a:ln>
        </p:spPr>
      </p:pic>
      <p:sp>
        <p:nvSpPr>
          <p:cNvPr id="7" name="Slide Number Placeholder 6">
            <a:extLst>
              <a:ext uri="{FF2B5EF4-FFF2-40B4-BE49-F238E27FC236}">
                <a16:creationId xmlns:a16="http://schemas.microsoft.com/office/drawing/2014/main" id="{E91ED399-3EED-E042-896C-AC661E6EA6EE}"/>
              </a:ext>
            </a:extLst>
          </p:cNvPr>
          <p:cNvSpPr>
            <a:spLocks noGrp="1"/>
          </p:cNvSpPr>
          <p:nvPr>
            <p:ph type="sldNum" sz="quarter" idx="12"/>
          </p:nvPr>
        </p:nvSpPr>
        <p:spPr>
          <a:xfrm>
            <a:off x="11391410" y="6520259"/>
            <a:ext cx="681254"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87A23F-BAF2-40F7-981E-A4E481A32A38}" type="slidenum">
              <a:rPr lang="en-US" smtClean="0"/>
              <a:pPr/>
              <a:t>5</a:t>
            </a:fld>
            <a:endParaRPr lang="en-US"/>
          </a:p>
        </p:txBody>
      </p:sp>
      <p:pic>
        <p:nvPicPr>
          <p:cNvPr id="8" name="Picture 5" descr="Diagram, timeline&#10;&#10;Description automatically generated">
            <a:extLst>
              <a:ext uri="{FF2B5EF4-FFF2-40B4-BE49-F238E27FC236}">
                <a16:creationId xmlns:a16="http://schemas.microsoft.com/office/drawing/2014/main" id="{8A12354A-95D9-5343-8095-D3BCF668A901}"/>
              </a:ext>
            </a:extLst>
          </p:cNvPr>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332" y="61888"/>
            <a:ext cx="7136796" cy="26470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F44D10AA-FACE-A54C-B8EF-6CA3F992716E}"/>
              </a:ext>
            </a:extLst>
          </p:cNvPr>
          <p:cNvCxnSpPr/>
          <p:nvPr/>
        </p:nvCxnSpPr>
        <p:spPr>
          <a:xfrm flipH="1">
            <a:off x="7320136" y="1556792"/>
            <a:ext cx="115212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6">
            <a:extLst>
              <a:ext uri="{FF2B5EF4-FFF2-40B4-BE49-F238E27FC236}">
                <a16:creationId xmlns:a16="http://schemas.microsoft.com/office/drawing/2014/main" id="{EE717C86-E375-EB43-B7ED-A81C5128E16A}"/>
              </a:ext>
            </a:extLst>
          </p:cNvPr>
          <p:cNvSpPr txBox="1">
            <a:spLocks noChangeArrowheads="1"/>
          </p:cNvSpPr>
          <p:nvPr/>
        </p:nvSpPr>
        <p:spPr bwMode="auto">
          <a:xfrm>
            <a:off x="7896200" y="1260629"/>
            <a:ext cx="3267241" cy="800219"/>
          </a:xfrm>
          <a:prstGeom prst="rect">
            <a:avLst/>
          </a:prstGeom>
          <a:solidFill>
            <a:schemeClr val="accent6">
              <a:lumMod val="20000"/>
              <a:lumOff val="80000"/>
            </a:schemeClr>
          </a:solidFill>
          <a:ln>
            <a:noFill/>
          </a:ln>
        </p:spPr>
        <p:txBody>
          <a:bodyPr wrap="none">
            <a:spAutoFit/>
          </a:bodyPr>
          <a:lstStyle/>
          <a:p>
            <a:pPr defTabSz="457200" eaLnBrk="0" fontAlgn="base" hangingPunct="0">
              <a:spcBef>
                <a:spcPct val="0"/>
              </a:spcBef>
              <a:spcAft>
                <a:spcPct val="0"/>
              </a:spcAft>
              <a:defRPr/>
            </a:pPr>
            <a:r>
              <a:rPr lang="en-CH" altLang="en-CH" sz="1600" b="1" dirty="0">
                <a:solidFill>
                  <a:schemeClr val="tx2"/>
                </a:solidFill>
                <a:latin typeface="Arial" panose="020B0604020202020204" pitchFamily="34" charset="0"/>
              </a:rPr>
              <a:t>Technical schedule: </a:t>
            </a:r>
          </a:p>
          <a:p>
            <a:pPr defTabSz="457200" eaLnBrk="0" fontAlgn="base" hangingPunct="0">
              <a:spcBef>
                <a:spcPct val="0"/>
              </a:spcBef>
              <a:spcAft>
                <a:spcPct val="0"/>
              </a:spcAft>
              <a:defRPr/>
            </a:pPr>
            <a:r>
              <a:rPr lang="en-CH" altLang="en-CH" sz="1500" dirty="0">
                <a:solidFill>
                  <a:schemeClr val="tx2"/>
                </a:solidFill>
                <a:latin typeface="Arial" panose="020B0604020202020204" pitchFamily="34" charset="0"/>
              </a:rPr>
              <a:t>FCC-ee could start </a:t>
            </a:r>
          </a:p>
          <a:p>
            <a:pPr defTabSz="457200" eaLnBrk="0" fontAlgn="base" hangingPunct="0">
              <a:spcBef>
                <a:spcPct val="0"/>
              </a:spcBef>
              <a:spcAft>
                <a:spcPct val="0"/>
              </a:spcAft>
              <a:defRPr/>
            </a:pPr>
            <a:r>
              <a:rPr lang="en-US" altLang="en-CH" sz="1500" dirty="0">
                <a:solidFill>
                  <a:schemeClr val="tx2"/>
                </a:solidFill>
                <a:latin typeface="Arial" panose="020B0604020202020204" pitchFamily="34" charset="0"/>
              </a:rPr>
              <a:t>physics </a:t>
            </a:r>
            <a:r>
              <a:rPr lang="en-CH" altLang="en-CH" sz="1500">
                <a:solidFill>
                  <a:schemeClr val="tx2"/>
                </a:solidFill>
                <a:latin typeface="Arial" panose="020B0604020202020204" pitchFamily="34" charset="0"/>
              </a:rPr>
              <a:t>operation </a:t>
            </a:r>
            <a:r>
              <a:rPr lang="en-GB" altLang="en-CH" sz="1500" b="1" dirty="0">
                <a:solidFill>
                  <a:schemeClr val="tx2"/>
                </a:solidFill>
                <a:latin typeface="Arial" panose="020B0604020202020204" pitchFamily="34" charset="0"/>
              </a:rPr>
              <a:t>in</a:t>
            </a:r>
            <a:r>
              <a:rPr lang="en-CH" altLang="en-CH" sz="1500" b="1" dirty="0">
                <a:solidFill>
                  <a:schemeClr val="tx2"/>
                </a:solidFill>
                <a:latin typeface="Arial" panose="020B0604020202020204" pitchFamily="34" charset="0"/>
              </a:rPr>
              <a:t> 2040 or earlier</a:t>
            </a:r>
          </a:p>
        </p:txBody>
      </p:sp>
      <p:cxnSp>
        <p:nvCxnSpPr>
          <p:cNvPr id="15" name="Straight Arrow Connector 14">
            <a:extLst>
              <a:ext uri="{FF2B5EF4-FFF2-40B4-BE49-F238E27FC236}">
                <a16:creationId xmlns:a16="http://schemas.microsoft.com/office/drawing/2014/main" id="{BF86DE86-0713-2641-8E43-1167DD5FAF6F}"/>
              </a:ext>
            </a:extLst>
          </p:cNvPr>
          <p:cNvCxnSpPr/>
          <p:nvPr/>
        </p:nvCxnSpPr>
        <p:spPr>
          <a:xfrm flipH="1">
            <a:off x="7392144" y="3861048"/>
            <a:ext cx="115212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a16="http://schemas.microsoft.com/office/drawing/2014/main" id="{D4FA4B8B-795F-884C-AA99-3BB9A5692283}"/>
              </a:ext>
            </a:extLst>
          </p:cNvPr>
          <p:cNvSpPr txBox="1">
            <a:spLocks noChangeArrowheads="1"/>
          </p:cNvSpPr>
          <p:nvPr/>
        </p:nvSpPr>
        <p:spPr bwMode="auto">
          <a:xfrm>
            <a:off x="7787472" y="2889465"/>
            <a:ext cx="4331635" cy="1954381"/>
          </a:xfrm>
          <a:prstGeom prst="rect">
            <a:avLst/>
          </a:prstGeom>
          <a:solidFill>
            <a:schemeClr val="accent6">
              <a:lumMod val="20000"/>
              <a:lumOff val="80000"/>
            </a:schemeClr>
          </a:solidFill>
          <a:ln>
            <a:noFill/>
          </a:ln>
        </p:spPr>
        <p:txBody>
          <a:bodyPr wrap="none">
            <a:spAutoFit/>
          </a:bodyPr>
          <a:lstStyle/>
          <a:p>
            <a:pPr defTabSz="457200" eaLnBrk="0" fontAlgn="base" hangingPunct="0">
              <a:spcBef>
                <a:spcPct val="0"/>
              </a:spcBef>
              <a:spcAft>
                <a:spcPct val="0"/>
              </a:spcAft>
              <a:defRPr/>
            </a:pPr>
            <a:r>
              <a:rPr lang="en-US" altLang="en-CH" sz="1600" b="1" dirty="0">
                <a:solidFill>
                  <a:schemeClr val="tx2"/>
                </a:solidFill>
                <a:latin typeface="Arial" panose="020B0604020202020204" pitchFamily="34" charset="0"/>
              </a:rPr>
              <a:t>“</a:t>
            </a:r>
            <a:r>
              <a:rPr lang="en-CH" altLang="en-CH" sz="1600" b="1">
                <a:solidFill>
                  <a:schemeClr val="tx2"/>
                </a:solidFill>
                <a:latin typeface="Arial" panose="020B0604020202020204" pitchFamily="34" charset="0"/>
              </a:rPr>
              <a:t>Realistic</a:t>
            </a:r>
            <a:r>
              <a:rPr lang="en-US" altLang="en-CH" sz="1600" b="1" dirty="0">
                <a:solidFill>
                  <a:schemeClr val="tx2"/>
                </a:solidFill>
                <a:latin typeface="Arial" panose="020B0604020202020204" pitchFamily="34" charset="0"/>
              </a:rPr>
              <a:t>”</a:t>
            </a:r>
            <a:r>
              <a:rPr lang="en-CH" altLang="en-CH" sz="1600" b="1">
                <a:solidFill>
                  <a:schemeClr val="tx2"/>
                </a:solidFill>
                <a:latin typeface="Arial" panose="020B0604020202020204" pitchFamily="34" charset="0"/>
              </a:rPr>
              <a:t> </a:t>
            </a:r>
            <a:r>
              <a:rPr lang="en-CH" altLang="en-CH" sz="1600" b="1" dirty="0">
                <a:solidFill>
                  <a:schemeClr val="tx2"/>
                </a:solidFill>
                <a:latin typeface="Arial" panose="020B0604020202020204" pitchFamily="34" charset="0"/>
              </a:rPr>
              <a:t>schedule </a:t>
            </a:r>
            <a:r>
              <a:rPr lang="en-CH" altLang="en-CH" sz="1600" dirty="0">
                <a:solidFill>
                  <a:schemeClr val="tx2"/>
                </a:solidFill>
                <a:latin typeface="Arial" panose="020B0604020202020204" pitchFamily="34" charset="0"/>
              </a:rPr>
              <a:t>takes into account:</a:t>
            </a:r>
          </a:p>
          <a:p>
            <a:pPr marL="285750" indent="-285750" defTabSz="457200" eaLnBrk="0" fontAlgn="base" hangingPunct="0">
              <a:spcBef>
                <a:spcPct val="0"/>
              </a:spcBef>
              <a:spcAft>
                <a:spcPct val="0"/>
              </a:spcAft>
              <a:buFont typeface="Wingdings" pitchFamily="2" charset="2"/>
              <a:buChar char="q"/>
              <a:defRPr/>
            </a:pPr>
            <a:r>
              <a:rPr lang="en-GB" altLang="en-CH" sz="1500" dirty="0">
                <a:solidFill>
                  <a:schemeClr val="tx2"/>
                </a:solidFill>
                <a:latin typeface="Arial" panose="020B0604020202020204" pitchFamily="34" charset="0"/>
              </a:rPr>
              <a:t>p</a:t>
            </a:r>
            <a:r>
              <a:rPr lang="en-CH" altLang="en-CH" sz="1500" dirty="0">
                <a:solidFill>
                  <a:schemeClr val="tx2"/>
                </a:solidFill>
                <a:latin typeface="Arial" panose="020B0604020202020204" pitchFamily="34" charset="0"/>
              </a:rPr>
              <a:t>ast experience in building colliders at CERN</a:t>
            </a:r>
            <a:endParaRPr lang="en-US" altLang="en-CH" sz="1500" dirty="0">
              <a:solidFill>
                <a:schemeClr val="tx2"/>
              </a:solidFill>
              <a:latin typeface="Arial" panose="020B0604020202020204" pitchFamily="34" charset="0"/>
            </a:endParaRPr>
          </a:p>
          <a:p>
            <a:pPr marL="285750" indent="-285750" defTabSz="457200" eaLnBrk="0" fontAlgn="base" hangingPunct="0">
              <a:spcBef>
                <a:spcPct val="0"/>
              </a:spcBef>
              <a:spcAft>
                <a:spcPct val="0"/>
              </a:spcAft>
              <a:buFont typeface="Wingdings" pitchFamily="2" charset="2"/>
              <a:buChar char="q"/>
              <a:defRPr/>
            </a:pPr>
            <a:r>
              <a:rPr lang="en-CH" altLang="en-CH" sz="1500" dirty="0">
                <a:solidFill>
                  <a:schemeClr val="tx2"/>
                </a:solidFill>
                <a:latin typeface="Arial" panose="020B0604020202020204" pitchFamily="34" charset="0"/>
              </a:rPr>
              <a:t>approval timeline: ESPP, Council decision</a:t>
            </a:r>
          </a:p>
          <a:p>
            <a:pPr marL="285750" indent="-285750" defTabSz="457200" eaLnBrk="0" fontAlgn="base" hangingPunct="0">
              <a:spcBef>
                <a:spcPct val="0"/>
              </a:spcBef>
              <a:spcAft>
                <a:spcPct val="0"/>
              </a:spcAft>
              <a:buFont typeface="Wingdings" pitchFamily="2" charset="2"/>
              <a:buChar char="q"/>
              <a:defRPr/>
            </a:pPr>
            <a:r>
              <a:rPr lang="en-GB" altLang="en-CH" sz="1500" dirty="0">
                <a:solidFill>
                  <a:schemeClr val="tx2"/>
                </a:solidFill>
                <a:latin typeface="Arial" panose="020B0604020202020204" pitchFamily="34" charset="0"/>
              </a:rPr>
              <a:t>t</a:t>
            </a:r>
            <a:r>
              <a:rPr lang="en-CH" altLang="en-CH" sz="1500" dirty="0">
                <a:solidFill>
                  <a:schemeClr val="tx2"/>
                </a:solidFill>
                <a:latin typeface="Arial" panose="020B0604020202020204" pitchFamily="34" charset="0"/>
              </a:rPr>
              <a:t>hat HL-LHC will run until ~ 2041 </a:t>
            </a:r>
          </a:p>
          <a:p>
            <a:pPr marL="285750" indent="-285750" defTabSz="457200" eaLnBrk="0" fontAlgn="base" hangingPunct="0">
              <a:spcBef>
                <a:spcPct val="0"/>
              </a:spcBef>
              <a:spcAft>
                <a:spcPct val="0"/>
              </a:spcAft>
              <a:buFont typeface="Wingdings" pitchFamily="2" charset="2"/>
              <a:buChar char="à"/>
              <a:defRPr/>
            </a:pPr>
            <a:r>
              <a:rPr lang="en-CH" altLang="en-CH" sz="1500" b="1" dirty="0">
                <a:solidFill>
                  <a:schemeClr val="tx2"/>
                </a:solidFill>
                <a:latin typeface="Arial" panose="020B0604020202020204" pitchFamily="34" charset="0"/>
                <a:sym typeface="Wingdings" pitchFamily="2" charset="2"/>
              </a:rPr>
              <a:t>ANY</a:t>
            </a:r>
            <a:r>
              <a:rPr lang="en-CH" altLang="en-CH" sz="1500" dirty="0">
                <a:solidFill>
                  <a:schemeClr val="tx2"/>
                </a:solidFill>
                <a:latin typeface="Arial" panose="020B0604020202020204" pitchFamily="34" charset="0"/>
                <a:sym typeface="Wingdings" pitchFamily="2" charset="2"/>
              </a:rPr>
              <a:t> </a:t>
            </a:r>
            <a:r>
              <a:rPr lang="en-CH" altLang="en-CH" sz="1500" b="1" dirty="0">
                <a:solidFill>
                  <a:schemeClr val="tx2"/>
                </a:solidFill>
                <a:latin typeface="Arial" panose="020B0604020202020204" pitchFamily="34" charset="0"/>
                <a:sym typeface="Wingdings" pitchFamily="2" charset="2"/>
              </a:rPr>
              <a:t>future </a:t>
            </a:r>
            <a:r>
              <a:rPr lang="en-GB" altLang="en-CH" sz="1500" b="1" dirty="0">
                <a:solidFill>
                  <a:schemeClr val="tx2"/>
                </a:solidFill>
                <a:latin typeface="Arial" panose="020B0604020202020204" pitchFamily="34" charset="0"/>
                <a:sym typeface="Wingdings" pitchFamily="2" charset="2"/>
              </a:rPr>
              <a:t>c</a:t>
            </a:r>
            <a:r>
              <a:rPr lang="en-CH" altLang="en-CH" sz="1500" b="1" dirty="0">
                <a:solidFill>
                  <a:schemeClr val="tx2"/>
                </a:solidFill>
                <a:latin typeface="Arial" panose="020B0604020202020204" pitchFamily="34" charset="0"/>
                <a:sym typeface="Wingdings" pitchFamily="2" charset="2"/>
              </a:rPr>
              <a:t>ollider at CERN cannot </a:t>
            </a:r>
          </a:p>
          <a:p>
            <a:pPr defTabSz="457200" eaLnBrk="0" fontAlgn="base" hangingPunct="0">
              <a:spcBef>
                <a:spcPct val="0"/>
              </a:spcBef>
              <a:spcAft>
                <a:spcPct val="0"/>
              </a:spcAft>
              <a:defRPr/>
            </a:pPr>
            <a:r>
              <a:rPr lang="en-CH" altLang="en-CH" sz="1500" b="1" dirty="0">
                <a:solidFill>
                  <a:schemeClr val="tx2"/>
                </a:solidFill>
                <a:latin typeface="Arial" panose="020B0604020202020204" pitchFamily="34" charset="0"/>
                <a:sym typeface="Wingdings" pitchFamily="2" charset="2"/>
              </a:rPr>
              <a:t>     start physics operation before ~ 2045</a:t>
            </a:r>
          </a:p>
          <a:p>
            <a:pPr defTabSz="457200" eaLnBrk="0" fontAlgn="base" hangingPunct="0">
              <a:spcBef>
                <a:spcPct val="0"/>
              </a:spcBef>
              <a:spcAft>
                <a:spcPct val="0"/>
              </a:spcAft>
              <a:defRPr/>
            </a:pPr>
            <a:r>
              <a:rPr lang="en-CH" altLang="en-CH" sz="1500" dirty="0">
                <a:solidFill>
                  <a:schemeClr val="tx2"/>
                </a:solidFill>
                <a:latin typeface="Arial" panose="020B0604020202020204" pitchFamily="34" charset="0"/>
                <a:sym typeface="Wingdings" pitchFamily="2" charset="2"/>
              </a:rPr>
              <a:t>     (but construction will proceed in parallel to </a:t>
            </a:r>
          </a:p>
          <a:p>
            <a:pPr defTabSz="457200" eaLnBrk="0" fontAlgn="base" hangingPunct="0">
              <a:spcBef>
                <a:spcPct val="0"/>
              </a:spcBef>
              <a:spcAft>
                <a:spcPct val="0"/>
              </a:spcAft>
              <a:defRPr/>
            </a:pPr>
            <a:r>
              <a:rPr lang="en-CH" altLang="en-CH" sz="1500">
                <a:solidFill>
                  <a:schemeClr val="tx2"/>
                </a:solidFill>
                <a:latin typeface="Arial" panose="020B0604020202020204" pitchFamily="34" charset="0"/>
                <a:sym typeface="Wingdings" pitchFamily="2" charset="2"/>
              </a:rPr>
              <a:t>    </a:t>
            </a:r>
            <a:r>
              <a:rPr lang="en-US" altLang="en-CH" sz="1500" dirty="0">
                <a:solidFill>
                  <a:schemeClr val="tx2"/>
                </a:solidFill>
                <a:latin typeface="Arial" panose="020B0604020202020204" pitchFamily="34" charset="0"/>
                <a:sym typeface="Wingdings" pitchFamily="2" charset="2"/>
              </a:rPr>
              <a:t>  </a:t>
            </a:r>
            <a:r>
              <a:rPr lang="en-CH" altLang="en-CH" sz="1500">
                <a:solidFill>
                  <a:schemeClr val="tx2"/>
                </a:solidFill>
                <a:latin typeface="Arial" panose="020B0604020202020204" pitchFamily="34" charset="0"/>
                <a:sym typeface="Wingdings" pitchFamily="2" charset="2"/>
              </a:rPr>
              <a:t> </a:t>
            </a:r>
            <a:r>
              <a:rPr lang="en-CH" altLang="en-CH" sz="1500" dirty="0">
                <a:solidFill>
                  <a:schemeClr val="tx2"/>
                </a:solidFill>
                <a:latin typeface="Arial" panose="020B0604020202020204" pitchFamily="34" charset="0"/>
                <a:sym typeface="Wingdings" pitchFamily="2" charset="2"/>
              </a:rPr>
              <a:t>HL-LHC operation)</a:t>
            </a:r>
          </a:p>
        </p:txBody>
      </p:sp>
      <p:sp>
        <p:nvSpPr>
          <p:cNvPr id="13" name="TextBox 12">
            <a:extLst>
              <a:ext uri="{FF2B5EF4-FFF2-40B4-BE49-F238E27FC236}">
                <a16:creationId xmlns:a16="http://schemas.microsoft.com/office/drawing/2014/main" id="{9A735730-35FA-9F4E-B13D-E94EDDE65941}"/>
              </a:ext>
            </a:extLst>
          </p:cNvPr>
          <p:cNvSpPr txBox="1"/>
          <p:nvPr/>
        </p:nvSpPr>
        <p:spPr>
          <a:xfrm>
            <a:off x="126221" y="5589240"/>
            <a:ext cx="5753755" cy="1154162"/>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500" b="1" i="0" u="none" strike="noStrike" kern="1200" cap="none" spc="0" normalizeH="0" baseline="0" noProof="0" dirty="0">
                <a:ln>
                  <a:noFill/>
                </a:ln>
                <a:solidFill>
                  <a:srgbClr val="00B0F0"/>
                </a:solidFill>
                <a:effectLst/>
                <a:uLnTx/>
                <a:uFillTx/>
                <a:latin typeface="Arial"/>
                <a:ea typeface="+mn-ea"/>
                <a:cs typeface="+mn-cs"/>
              </a:rPr>
              <a:t>1</a:t>
            </a:r>
            <a:r>
              <a:rPr kumimoji="0" lang="en-CH" sz="1500" b="1" i="0" u="none" strike="noStrike" kern="1200" cap="none" spc="0" normalizeH="0" baseline="30000" noProof="0" dirty="0">
                <a:ln>
                  <a:noFill/>
                </a:ln>
                <a:solidFill>
                  <a:srgbClr val="00B0F0"/>
                </a:solidFill>
                <a:effectLst/>
                <a:uLnTx/>
                <a:uFillTx/>
                <a:latin typeface="Arial"/>
                <a:ea typeface="+mn-ea"/>
                <a:cs typeface="+mn-cs"/>
              </a:rPr>
              <a:t>st</a:t>
            </a:r>
            <a:r>
              <a:rPr kumimoji="0" lang="en-CH" sz="1500" b="1" i="0" u="none" strike="noStrike" kern="1200" cap="none" spc="0" normalizeH="0" baseline="0" noProof="0" dirty="0">
                <a:ln>
                  <a:noFill/>
                </a:ln>
                <a:solidFill>
                  <a:srgbClr val="00B0F0"/>
                </a:solidFill>
                <a:effectLst/>
                <a:uLnTx/>
                <a:uFillTx/>
                <a:latin typeface="Arial"/>
                <a:ea typeface="+mn-ea"/>
                <a:cs typeface="+mn-cs"/>
              </a:rPr>
              <a:t> stage collider, FCC-ee</a:t>
            </a:r>
            <a:r>
              <a:rPr kumimoji="0" lang="en-CH" sz="1500" b="0" i="0" u="none" strike="noStrike" kern="1200" cap="none" spc="0" normalizeH="0" baseline="0" noProof="0" dirty="0">
                <a:ln>
                  <a:noFill/>
                </a:ln>
                <a:solidFill>
                  <a:srgbClr val="424242"/>
                </a:solidFill>
                <a:effectLst/>
                <a:uLnTx/>
                <a:uFillTx/>
                <a:latin typeface="Arial"/>
                <a:ea typeface="+mn-ea"/>
                <a:cs typeface="+mn-cs"/>
              </a:rPr>
              <a:t>: electron-positron collisions 90-360 GeV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500" b="0" i="0" u="none" strike="noStrike" kern="1200" cap="none" spc="0" normalizeH="0" baseline="0" noProof="0" dirty="0">
                <a:ln>
                  <a:noFill/>
                </a:ln>
                <a:solidFill>
                  <a:srgbClr val="424242"/>
                </a:solidFill>
                <a:effectLst/>
                <a:uLnTx/>
                <a:uFillTx/>
                <a:latin typeface="Arial"/>
                <a:ea typeface="+mn-ea"/>
                <a:cs typeface="+mn-cs"/>
              </a:rPr>
              <a:t>Construction: 2033-2045 </a:t>
            </a:r>
            <a:r>
              <a:rPr kumimoji="0" lang="en-CH" sz="1500" b="0" i="0" u="none" strike="noStrike" kern="1200" cap="none" spc="0" normalizeH="0" baseline="0" noProof="0" dirty="0">
                <a:ln>
                  <a:noFill/>
                </a:ln>
                <a:solidFill>
                  <a:srgbClr val="424242"/>
                </a:solidFill>
                <a:effectLst/>
                <a:uLnTx/>
                <a:uFillTx/>
                <a:latin typeface="Arial"/>
                <a:ea typeface="+mn-ea"/>
                <a:cs typeface="+mn-cs"/>
                <a:sym typeface="Wingdings" pitchFamily="2" charset="2"/>
              </a:rPr>
              <a:t> </a:t>
            </a:r>
            <a:r>
              <a:rPr kumimoji="0" lang="en-CH" sz="1500" b="0" i="0" u="none" strike="noStrike" kern="1200" cap="none" spc="0" normalizeH="0" baseline="0" noProof="0" dirty="0">
                <a:ln>
                  <a:noFill/>
                </a:ln>
                <a:solidFill>
                  <a:srgbClr val="424242"/>
                </a:solidFill>
                <a:effectLst/>
                <a:uLnTx/>
                <a:uFillTx/>
                <a:latin typeface="Arial"/>
                <a:ea typeface="+mn-ea"/>
                <a:cs typeface="+mn-cs"/>
              </a:rPr>
              <a:t>Physics operation: 2048-2063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500" b="0" i="0" u="none" strike="noStrike" kern="1200" cap="none" spc="0" normalizeH="0" baseline="0" noProof="0" dirty="0">
              <a:ln>
                <a:noFill/>
              </a:ln>
              <a:solidFill>
                <a:srgbClr val="0033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500" b="1" i="0" u="none" strike="noStrike" kern="1200" cap="none" spc="0" normalizeH="0" baseline="0" noProof="0" dirty="0">
                <a:ln>
                  <a:noFill/>
                </a:ln>
                <a:solidFill>
                  <a:srgbClr val="C00000"/>
                </a:solidFill>
                <a:effectLst/>
                <a:uLnTx/>
                <a:uFillTx/>
                <a:latin typeface="Arial"/>
                <a:ea typeface="+mn-ea"/>
                <a:cs typeface="+mn-cs"/>
              </a:rPr>
              <a:t>2</a:t>
            </a:r>
            <a:r>
              <a:rPr kumimoji="0" lang="en-CH" sz="1500" b="1" i="0" u="none" strike="noStrike" kern="1200" cap="none" spc="0" normalizeH="0" baseline="30000" noProof="0" dirty="0">
                <a:ln>
                  <a:noFill/>
                </a:ln>
                <a:solidFill>
                  <a:srgbClr val="C00000"/>
                </a:solidFill>
                <a:effectLst/>
                <a:uLnTx/>
                <a:uFillTx/>
                <a:latin typeface="Arial"/>
                <a:ea typeface="+mn-ea"/>
                <a:cs typeface="+mn-cs"/>
              </a:rPr>
              <a:t>nd</a:t>
            </a:r>
            <a:r>
              <a:rPr kumimoji="0" lang="en-CH" sz="1500" b="1" i="0" u="none" strike="noStrike" kern="1200" cap="none" spc="0" normalizeH="0" baseline="0" noProof="0" dirty="0">
                <a:ln>
                  <a:noFill/>
                </a:ln>
                <a:solidFill>
                  <a:srgbClr val="C00000"/>
                </a:solidFill>
                <a:effectLst/>
                <a:uLnTx/>
                <a:uFillTx/>
                <a:latin typeface="Arial"/>
                <a:ea typeface="+mn-ea"/>
                <a:cs typeface="+mn-cs"/>
              </a:rPr>
              <a:t> stage collider, FCC-hh</a:t>
            </a:r>
            <a:r>
              <a:rPr kumimoji="0" lang="en-CH" sz="1500" b="0" i="0" u="none" strike="noStrike" kern="1200" cap="none" spc="0" normalizeH="0" baseline="0" noProof="0" dirty="0">
                <a:ln>
                  <a:noFill/>
                </a:ln>
                <a:solidFill>
                  <a:srgbClr val="2F2F2F"/>
                </a:solidFill>
                <a:effectLst/>
                <a:uLnTx/>
                <a:uFillTx/>
                <a:latin typeface="Arial"/>
                <a:ea typeface="+mn-ea"/>
                <a:cs typeface="+mn-cs"/>
              </a:rPr>
              <a:t>:</a:t>
            </a:r>
            <a:r>
              <a:rPr kumimoji="0" lang="en-CH" sz="1500" b="0" i="0" u="none" strike="noStrike" kern="1200" cap="none" spc="0" normalizeH="0" baseline="0" noProof="0" dirty="0">
                <a:ln>
                  <a:noFill/>
                </a:ln>
                <a:solidFill>
                  <a:srgbClr val="C00000"/>
                </a:solidFill>
                <a:effectLst/>
                <a:uLnTx/>
                <a:uFillTx/>
                <a:latin typeface="Arial"/>
                <a:ea typeface="+mn-ea"/>
                <a:cs typeface="+mn-cs"/>
              </a:rPr>
              <a:t> </a:t>
            </a:r>
            <a:r>
              <a:rPr kumimoji="0" lang="en-CH" sz="1500" b="0" i="0" u="none" strike="noStrike" kern="1200" cap="none" spc="0" normalizeH="0" baseline="0" noProof="0" dirty="0">
                <a:ln>
                  <a:noFill/>
                </a:ln>
                <a:solidFill>
                  <a:srgbClr val="2F2F2F"/>
                </a:solidFill>
                <a:effectLst/>
                <a:uLnTx/>
                <a:uFillTx/>
                <a:latin typeface="Arial"/>
                <a:ea typeface="+mn-ea"/>
                <a:cs typeface="+mn-cs"/>
              </a:rPr>
              <a:t>proton-proton collisions at ≥ 100 TeV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500" b="0" i="0" u="none" strike="noStrike" kern="1200" cap="none" spc="0" normalizeH="0" baseline="0" noProof="0" dirty="0">
                <a:ln>
                  <a:noFill/>
                </a:ln>
                <a:solidFill>
                  <a:srgbClr val="2F2F2F"/>
                </a:solidFill>
                <a:effectLst/>
                <a:uLnTx/>
                <a:uFillTx/>
                <a:latin typeface="Arial"/>
                <a:ea typeface="+mn-ea"/>
                <a:cs typeface="+mn-cs"/>
              </a:rPr>
              <a:t>Construction: 2058-2070 </a:t>
            </a:r>
            <a:r>
              <a:rPr kumimoji="0" lang="en-CH" sz="1500" b="0" i="0" u="none" strike="noStrike" kern="1200" cap="none" spc="0" normalizeH="0" baseline="0" noProof="0" dirty="0">
                <a:ln>
                  <a:noFill/>
                </a:ln>
                <a:solidFill>
                  <a:srgbClr val="2F2F2F"/>
                </a:solidFill>
                <a:effectLst/>
                <a:uLnTx/>
                <a:uFillTx/>
                <a:latin typeface="Arial"/>
                <a:ea typeface="+mn-ea"/>
                <a:cs typeface="+mn-cs"/>
                <a:sym typeface="Wingdings" pitchFamily="2" charset="2"/>
              </a:rPr>
              <a:t> </a:t>
            </a:r>
            <a:r>
              <a:rPr kumimoji="0" lang="en-CH" sz="1500" b="0" i="0" u="none" strike="noStrike" kern="1200" cap="none" spc="0" normalizeH="0" baseline="0" noProof="0" dirty="0">
                <a:ln>
                  <a:noFill/>
                </a:ln>
                <a:solidFill>
                  <a:srgbClr val="2F2F2F"/>
                </a:solidFill>
                <a:effectLst/>
                <a:uLnTx/>
                <a:uFillTx/>
                <a:latin typeface="Arial"/>
                <a:ea typeface="+mn-ea"/>
                <a:cs typeface="+mn-cs"/>
              </a:rPr>
              <a:t>Physics operation: ~ 2070-2095</a:t>
            </a:r>
          </a:p>
        </p:txBody>
      </p:sp>
      <p:sp>
        <p:nvSpPr>
          <p:cNvPr id="14" name="TextBox 6">
            <a:extLst>
              <a:ext uri="{FF2B5EF4-FFF2-40B4-BE49-F238E27FC236}">
                <a16:creationId xmlns:a16="http://schemas.microsoft.com/office/drawing/2014/main" id="{BE49F76E-2ED3-2E4B-BC99-EE389EAA19D9}"/>
              </a:ext>
            </a:extLst>
          </p:cNvPr>
          <p:cNvSpPr txBox="1">
            <a:spLocks noChangeArrowheads="1"/>
          </p:cNvSpPr>
          <p:nvPr/>
        </p:nvSpPr>
        <p:spPr bwMode="auto">
          <a:xfrm>
            <a:off x="7452488" y="5805264"/>
            <a:ext cx="4620176" cy="830997"/>
          </a:xfrm>
          <a:prstGeom prst="rect">
            <a:avLst/>
          </a:prstGeom>
          <a:solidFill>
            <a:srgbClr val="C4DAEF">
              <a:alpha val="58039"/>
            </a:srgbClr>
          </a:solidFill>
          <a:ln>
            <a:noFill/>
          </a:ln>
        </p:spPr>
        <p:txBody>
          <a:bodyPr wrap="none">
            <a:spAutoFit/>
          </a:bodyPr>
          <a:lstStyle/>
          <a:p>
            <a:pPr defTabSz="457200" eaLnBrk="0" fontAlgn="base" hangingPunct="0">
              <a:spcBef>
                <a:spcPct val="0"/>
              </a:spcBef>
              <a:spcAft>
                <a:spcPct val="0"/>
              </a:spcAft>
              <a:defRPr/>
            </a:pPr>
            <a:r>
              <a:rPr lang="en-GB" altLang="en-CH" sz="1600" dirty="0">
                <a:solidFill>
                  <a:schemeClr val="tx2"/>
                </a:solidFill>
                <a:latin typeface="Arial" panose="020B0604020202020204" pitchFamily="34" charset="0"/>
              </a:rPr>
              <a:t>C</a:t>
            </a:r>
            <a:r>
              <a:rPr lang="en-CH" altLang="en-CH" sz="1600" dirty="0">
                <a:solidFill>
                  <a:schemeClr val="tx2"/>
                </a:solidFill>
                <a:latin typeface="Arial" panose="020B0604020202020204" pitchFamily="34" charset="0"/>
              </a:rPr>
              <a:t>are should be taken when comparing </a:t>
            </a:r>
            <a:r>
              <a:rPr lang="en-CH" altLang="en-CH" sz="1600">
                <a:solidFill>
                  <a:schemeClr val="tx2"/>
                </a:solidFill>
                <a:latin typeface="Arial" panose="020B0604020202020204" pitchFamily="34" charset="0"/>
              </a:rPr>
              <a:t>to </a:t>
            </a:r>
            <a:r>
              <a:rPr lang="en-US" altLang="en-CH" sz="1600" dirty="0">
                <a:solidFill>
                  <a:schemeClr val="tx2"/>
                </a:solidFill>
                <a:latin typeface="Arial" panose="020B0604020202020204" pitchFamily="34" charset="0"/>
              </a:rPr>
              <a:t>other</a:t>
            </a:r>
            <a:endParaRPr lang="en-CH" altLang="en-CH" sz="1600" dirty="0">
              <a:solidFill>
                <a:schemeClr val="tx2"/>
              </a:solidFill>
              <a:latin typeface="Arial" panose="020B0604020202020204" pitchFamily="34" charset="0"/>
            </a:endParaRPr>
          </a:p>
          <a:p>
            <a:pPr defTabSz="457200" eaLnBrk="0" fontAlgn="base" hangingPunct="0">
              <a:spcBef>
                <a:spcPct val="0"/>
              </a:spcBef>
              <a:spcAft>
                <a:spcPct val="0"/>
              </a:spcAft>
              <a:defRPr/>
            </a:pPr>
            <a:r>
              <a:rPr lang="en-CH" altLang="en-CH" sz="1600">
                <a:solidFill>
                  <a:schemeClr val="tx2"/>
                </a:solidFill>
                <a:latin typeface="Arial" panose="020B0604020202020204" pitchFamily="34" charset="0"/>
              </a:rPr>
              <a:t>proposed </a:t>
            </a:r>
            <a:r>
              <a:rPr lang="en-CH" altLang="en-CH" sz="1600" dirty="0">
                <a:solidFill>
                  <a:schemeClr val="tx2"/>
                </a:solidFill>
                <a:latin typeface="Arial" panose="020B0604020202020204" pitchFamily="34" charset="0"/>
              </a:rPr>
              <a:t>facilities, for which in </a:t>
            </a:r>
            <a:r>
              <a:rPr lang="en-CH" altLang="en-CH" sz="1600">
                <a:solidFill>
                  <a:schemeClr val="tx2"/>
                </a:solidFill>
                <a:latin typeface="Arial" panose="020B0604020202020204" pitchFamily="34" charset="0"/>
              </a:rPr>
              <a:t>some cases </a:t>
            </a:r>
            <a:r>
              <a:rPr lang="en-US" altLang="en-CH" sz="1600" dirty="0">
                <a:solidFill>
                  <a:schemeClr val="tx2"/>
                </a:solidFill>
                <a:latin typeface="Arial" panose="020B0604020202020204" pitchFamily="34" charset="0"/>
              </a:rPr>
              <a:t>only </a:t>
            </a:r>
          </a:p>
          <a:p>
            <a:pPr defTabSz="457200" eaLnBrk="0" fontAlgn="base" hangingPunct="0">
              <a:spcBef>
                <a:spcPct val="0"/>
              </a:spcBef>
              <a:spcAft>
                <a:spcPct val="0"/>
              </a:spcAft>
              <a:defRPr/>
            </a:pPr>
            <a:r>
              <a:rPr lang="en-US" altLang="en-CH" sz="1600" dirty="0">
                <a:solidFill>
                  <a:schemeClr val="tx2"/>
                </a:solidFill>
                <a:latin typeface="Arial" panose="020B0604020202020204" pitchFamily="34" charset="0"/>
              </a:rPr>
              <a:t>the </a:t>
            </a:r>
            <a:r>
              <a:rPr lang="en-CH" altLang="en-CH" sz="1600">
                <a:solidFill>
                  <a:schemeClr val="tx2"/>
                </a:solidFill>
                <a:latin typeface="Arial" panose="020B0604020202020204" pitchFamily="34" charset="0"/>
              </a:rPr>
              <a:t>(</a:t>
            </a:r>
            <a:r>
              <a:rPr lang="en-CH" altLang="en-CH" sz="1600" dirty="0">
                <a:solidFill>
                  <a:schemeClr val="tx2"/>
                </a:solidFill>
                <a:latin typeface="Arial" panose="020B0604020202020204" pitchFamily="34" charset="0"/>
              </a:rPr>
              <a:t>optimistic) technical schedule is shown</a:t>
            </a:r>
          </a:p>
        </p:txBody>
      </p:sp>
      <p:sp>
        <p:nvSpPr>
          <p:cNvPr id="3" name="TextBox 2">
            <a:extLst>
              <a:ext uri="{FF2B5EF4-FFF2-40B4-BE49-F238E27FC236}">
                <a16:creationId xmlns:a16="http://schemas.microsoft.com/office/drawing/2014/main" id="{50036879-AFB6-B39A-7A90-37E70CA18EBB}"/>
              </a:ext>
            </a:extLst>
          </p:cNvPr>
          <p:cNvSpPr txBox="1"/>
          <p:nvPr/>
        </p:nvSpPr>
        <p:spPr>
          <a:xfrm>
            <a:off x="7824192" y="260648"/>
            <a:ext cx="3816424" cy="830997"/>
          </a:xfrm>
          <a:prstGeom prst="rect">
            <a:avLst/>
          </a:prstGeom>
          <a:noFill/>
        </p:spPr>
        <p:txBody>
          <a:bodyPr wrap="square">
            <a:spAutoFit/>
          </a:bodyPr>
          <a:lstStyle/>
          <a:p>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hlinkClick r:id="rId5"/>
              </a:rPr>
              <a:t>FCCee timeline(2023)</a:t>
            </a:r>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400" dirty="0">
                <a:solidFill>
                  <a:srgbClr val="0066FF"/>
                </a:solidFill>
                <a:latin typeface="Verdana" panose="020B0604030504040204" pitchFamily="34" charset="0"/>
                <a:ea typeface="Verdana" panose="020B0604030504040204" pitchFamily="34" charset="0"/>
                <a:cs typeface="Verdana" panose="020B0604030504040204" pitchFamily="34" charset="0"/>
              </a:rPr>
              <a:t>Fabiola Gianotti </a:t>
            </a:r>
            <a:endParaRPr lang="en-NL" dirty="0"/>
          </a:p>
        </p:txBody>
      </p:sp>
    </p:spTree>
    <p:extLst>
      <p:ext uri="{BB962C8B-B14F-4D97-AF65-F5344CB8AC3E}">
        <p14:creationId xmlns:p14="http://schemas.microsoft.com/office/powerpoint/2010/main" val="164846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2E2267-839E-0A12-59E5-ED77A7AC14D7}"/>
              </a:ext>
            </a:extLst>
          </p:cNvPr>
          <p:cNvPicPr>
            <a:picLocks noChangeAspect="1"/>
          </p:cNvPicPr>
          <p:nvPr/>
        </p:nvPicPr>
        <p:blipFill>
          <a:blip r:embed="rId2"/>
          <a:stretch>
            <a:fillRect/>
          </a:stretch>
        </p:blipFill>
        <p:spPr>
          <a:xfrm>
            <a:off x="2068016" y="1814787"/>
            <a:ext cx="7772400" cy="1614213"/>
          </a:xfrm>
          <a:prstGeom prst="rect">
            <a:avLst/>
          </a:prstGeom>
        </p:spPr>
      </p:pic>
      <p:pic>
        <p:nvPicPr>
          <p:cNvPr id="5" name="Picture 4">
            <a:extLst>
              <a:ext uri="{FF2B5EF4-FFF2-40B4-BE49-F238E27FC236}">
                <a16:creationId xmlns:a16="http://schemas.microsoft.com/office/drawing/2014/main" id="{DB9277DB-42CC-7C49-099B-AE058D599D1A}"/>
              </a:ext>
            </a:extLst>
          </p:cNvPr>
          <p:cNvPicPr>
            <a:picLocks noChangeAspect="1"/>
          </p:cNvPicPr>
          <p:nvPr/>
        </p:nvPicPr>
        <p:blipFill>
          <a:blip r:embed="rId3"/>
          <a:stretch>
            <a:fillRect/>
          </a:stretch>
        </p:blipFill>
        <p:spPr>
          <a:xfrm>
            <a:off x="2140024" y="3573016"/>
            <a:ext cx="7772400" cy="919609"/>
          </a:xfrm>
          <a:prstGeom prst="rect">
            <a:avLst/>
          </a:prstGeom>
        </p:spPr>
      </p:pic>
      <p:sp>
        <p:nvSpPr>
          <p:cNvPr id="7" name="TextBox 6">
            <a:extLst>
              <a:ext uri="{FF2B5EF4-FFF2-40B4-BE49-F238E27FC236}">
                <a16:creationId xmlns:a16="http://schemas.microsoft.com/office/drawing/2014/main" id="{2F273E0B-57E3-2E06-7D80-C59266922883}"/>
              </a:ext>
            </a:extLst>
          </p:cNvPr>
          <p:cNvSpPr txBox="1"/>
          <p:nvPr/>
        </p:nvSpPr>
        <p:spPr>
          <a:xfrm>
            <a:off x="1797654" y="535247"/>
            <a:ext cx="9554929" cy="892552"/>
          </a:xfrm>
          <a:prstGeom prst="rect">
            <a:avLst/>
          </a:prstGeom>
          <a:noFill/>
        </p:spPr>
        <p:txBody>
          <a:bodyPr wrap="square">
            <a:spAutoFit/>
          </a:bodyPr>
          <a:lstStyle/>
          <a:p>
            <a:r>
              <a:rPr lang="en-GB" sz="2800"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rPr>
              <a:t>From: </a:t>
            </a:r>
            <a:r>
              <a:rPr lang="en-GB" sz="2800"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hlinkClick r:id="rId4"/>
              </a:rPr>
              <a:t>Future colliders for the high-energy frontier</a:t>
            </a:r>
            <a:endParaRPr lang="en-GB" sz="2800"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endParaRPr>
          </a:p>
          <a:p>
            <a:endParaRPr lang="en-GB" b="0" i="0" u="none" strike="noStrike" dirty="0">
              <a:solidFill>
                <a:srgbClr val="0272B1"/>
              </a:solidFill>
              <a:effectLst/>
              <a:latin typeface="ElsevierSans"/>
              <a:hlinkClick r:id="rId4" tooltip="Persistent link using digital object identifier"/>
            </a:endParaRPr>
          </a:p>
        </p:txBody>
      </p:sp>
      <p:sp>
        <p:nvSpPr>
          <p:cNvPr id="8" name="TextBox 7">
            <a:extLst>
              <a:ext uri="{FF2B5EF4-FFF2-40B4-BE49-F238E27FC236}">
                <a16:creationId xmlns:a16="http://schemas.microsoft.com/office/drawing/2014/main" id="{23A58543-80D3-7C51-0566-1070F6F4C4DC}"/>
              </a:ext>
            </a:extLst>
          </p:cNvPr>
          <p:cNvSpPr txBox="1"/>
          <p:nvPr/>
        </p:nvSpPr>
        <p:spPr>
          <a:xfrm rot="16200000">
            <a:off x="1168968" y="3110481"/>
            <a:ext cx="1944216" cy="276999"/>
          </a:xfrm>
          <a:prstGeom prst="rect">
            <a:avLst/>
          </a:prstGeom>
          <a:solidFill>
            <a:schemeClr val="bg1"/>
          </a:solidFill>
        </p:spPr>
        <p:txBody>
          <a:bodyPr wrap="square" rtlCol="0">
            <a:spAutoFit/>
          </a:bodyPr>
          <a:lstStyle/>
          <a:p>
            <a:r>
              <a:rPr lang="en-NL" sz="1200" dirty="0">
                <a:latin typeface="Verdana" panose="020B0604030504040204" pitchFamily="34" charset="0"/>
                <a:ea typeface="Verdana" panose="020B0604030504040204" pitchFamily="34" charset="0"/>
                <a:cs typeface="Verdana" panose="020B0604030504040204" pitchFamily="34" charset="0"/>
              </a:rPr>
              <a:t>Cern   China   Japan</a:t>
            </a:r>
          </a:p>
        </p:txBody>
      </p:sp>
    </p:spTree>
    <p:extLst>
      <p:ext uri="{BB962C8B-B14F-4D97-AF65-F5344CB8AC3E}">
        <p14:creationId xmlns:p14="http://schemas.microsoft.com/office/powerpoint/2010/main" val="374784220"/>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9102236</TotalTime>
  <Pages>11</Pages>
  <Words>511</Words>
  <Application>Microsoft Macintosh PowerPoint</Application>
  <PresentationFormat>Widescreen</PresentationFormat>
  <Paragraphs>53</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ElsevierSans</vt:lpstr>
      <vt:lpstr>Lucida Grande</vt:lpstr>
      <vt:lpstr>Monotype Sorts</vt:lpstr>
      <vt:lpstr>Times New Roman</vt:lpstr>
      <vt:lpstr>Verdana</vt:lpstr>
      <vt:lpstr>Wingdings</vt:lpstr>
      <vt:lpstr>Como</vt:lpstr>
      <vt:lpstr>Future Colliders</vt:lpstr>
      <vt:lpstr>Future Colliders</vt:lpstr>
      <vt:lpstr>Future Colliders</vt:lpstr>
      <vt:lpstr>Future Collider Detectors</vt:lpstr>
      <vt:lpstr>PowerPoint Presentation</vt:lpstr>
      <vt:lpstr>PowerPoint Presentation</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Peter Kluit</cp:lastModifiedBy>
  <cp:revision>2488</cp:revision>
  <cp:lastPrinted>2002-02-06T08:01:21Z</cp:lastPrinted>
  <dcterms:created xsi:type="dcterms:W3CDTF">2019-10-28T05:36:17Z</dcterms:created>
  <dcterms:modified xsi:type="dcterms:W3CDTF">2024-02-05T14:26:36Z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