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76" r:id="rId5"/>
    <p:sldId id="257" r:id="rId6"/>
    <p:sldId id="275" r:id="rId7"/>
    <p:sldId id="280" r:id="rId8"/>
    <p:sldId id="274" r:id="rId9"/>
    <p:sldId id="279" r:id="rId10"/>
    <p:sldId id="272" r:id="rId11"/>
    <p:sldId id="281" r:id="rId12"/>
    <p:sldId id="267" r:id="rId13"/>
    <p:sldId id="265" r:id="rId14"/>
    <p:sldId id="266" r:id="rId15"/>
    <p:sldId id="273" r:id="rId16"/>
    <p:sldId id="268" r:id="rId17"/>
    <p:sldId id="269" r:id="rId18"/>
    <p:sldId id="270" r:id="rId19"/>
    <p:sldId id="262" r:id="rId20"/>
    <p:sldId id="277" r:id="rId21"/>
    <p:sldId id="260" r:id="rId22"/>
    <p:sldId id="278" r:id="rId23"/>
    <p:sldId id="282" r:id="rId24"/>
    <p:sldId id="2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AA2452-3E04-4F1B-AA14-357A66D09379}" type="doc">
      <dgm:prSet loTypeId="urn:microsoft.com/office/officeart/2005/8/layout/chevron1" loCatId="process" qsTypeId="urn:microsoft.com/office/officeart/2005/8/quickstyle/simple1" qsCatId="simple" csTypeId="urn:microsoft.com/office/officeart/2005/8/colors/accent1_2" csCatId="accent1" phldr="1"/>
      <dgm:spPr/>
    </dgm:pt>
    <dgm:pt modelId="{1300A85B-2B60-4689-A9AF-D30E43901967}">
      <dgm:prSet phldrT="[Text]"/>
      <dgm:spPr/>
      <dgm:t>
        <a:bodyPr/>
        <a:lstStyle/>
        <a:p>
          <a:r>
            <a:rPr lang="en-US" dirty="0" smtClean="0"/>
            <a:t>External </a:t>
          </a:r>
          <a:r>
            <a:rPr lang="en-US" dirty="0" err="1" smtClean="0"/>
            <a:t>IdM</a:t>
          </a:r>
          <a:endParaRPr lang="en-GB" dirty="0"/>
        </a:p>
      </dgm:t>
    </dgm:pt>
    <dgm:pt modelId="{07C74014-B859-4E11-A657-CA2B82FF56F0}" type="parTrans" cxnId="{CBC850FE-03F0-4D7D-989E-9D6D43CC4D94}">
      <dgm:prSet/>
      <dgm:spPr/>
      <dgm:t>
        <a:bodyPr/>
        <a:lstStyle/>
        <a:p>
          <a:endParaRPr lang="en-GB"/>
        </a:p>
      </dgm:t>
    </dgm:pt>
    <dgm:pt modelId="{9F75CBE4-A4DD-49B3-88D6-4B361FDADA0F}" type="sibTrans" cxnId="{CBC850FE-03F0-4D7D-989E-9D6D43CC4D94}">
      <dgm:prSet/>
      <dgm:spPr/>
      <dgm:t>
        <a:bodyPr/>
        <a:lstStyle/>
        <a:p>
          <a:endParaRPr lang="en-GB"/>
        </a:p>
      </dgm:t>
    </dgm:pt>
    <dgm:pt modelId="{3F2D8864-25ED-4050-8B07-74C321D1EA6F}">
      <dgm:prSet phldrT="[Text]"/>
      <dgm:spPr/>
      <dgm:t>
        <a:bodyPr/>
        <a:lstStyle/>
        <a:p>
          <a:r>
            <a:rPr lang="en-US" dirty="0" smtClean="0"/>
            <a:t>External IdP</a:t>
          </a:r>
          <a:endParaRPr lang="en-GB" dirty="0"/>
        </a:p>
      </dgm:t>
    </dgm:pt>
    <dgm:pt modelId="{90F218C4-25EC-4B55-BB4C-904CDC9A81FA}" type="parTrans" cxnId="{198DFD82-7904-4977-AC93-B9813B7ABA7F}">
      <dgm:prSet/>
      <dgm:spPr/>
      <dgm:t>
        <a:bodyPr/>
        <a:lstStyle/>
        <a:p>
          <a:endParaRPr lang="en-GB"/>
        </a:p>
      </dgm:t>
    </dgm:pt>
    <dgm:pt modelId="{DABAFD28-C307-4717-8119-F4E3FD55F341}" type="sibTrans" cxnId="{198DFD82-7904-4977-AC93-B9813B7ABA7F}">
      <dgm:prSet/>
      <dgm:spPr/>
      <dgm:t>
        <a:bodyPr/>
        <a:lstStyle/>
        <a:p>
          <a:endParaRPr lang="en-GB"/>
        </a:p>
      </dgm:t>
    </dgm:pt>
    <dgm:pt modelId="{AC6DF24E-999F-420E-9DD7-83B154707275}">
      <dgm:prSet phldrT="[Text]"/>
      <dgm:spPr/>
      <dgm:t>
        <a:bodyPr/>
        <a:lstStyle/>
        <a:p>
          <a:r>
            <a:rPr lang="en-US" dirty="0" smtClean="0"/>
            <a:t>B2ACCESS proxy</a:t>
          </a:r>
          <a:endParaRPr lang="en-GB" dirty="0"/>
        </a:p>
      </dgm:t>
    </dgm:pt>
    <dgm:pt modelId="{40A4641C-938E-426A-9F41-839093531944}" type="parTrans" cxnId="{F874B407-40FF-4CE3-BB39-4F0507AFF783}">
      <dgm:prSet/>
      <dgm:spPr/>
      <dgm:t>
        <a:bodyPr/>
        <a:lstStyle/>
        <a:p>
          <a:endParaRPr lang="en-GB"/>
        </a:p>
      </dgm:t>
    </dgm:pt>
    <dgm:pt modelId="{E71EC8F0-BF6B-40D7-AEE2-7BB4AF494FA7}" type="sibTrans" cxnId="{F874B407-40FF-4CE3-BB39-4F0507AFF783}">
      <dgm:prSet/>
      <dgm:spPr/>
      <dgm:t>
        <a:bodyPr/>
        <a:lstStyle/>
        <a:p>
          <a:endParaRPr lang="en-GB"/>
        </a:p>
      </dgm:t>
    </dgm:pt>
    <dgm:pt modelId="{4E7B806C-030F-4FAE-9D8C-190845B1F47A}">
      <dgm:prSet phldrT="[Text]"/>
      <dgm:spPr/>
      <dgm:t>
        <a:bodyPr/>
        <a:lstStyle/>
        <a:p>
          <a:r>
            <a:rPr lang="en-US" dirty="0" err="1" smtClean="0"/>
            <a:t>RCauth</a:t>
          </a:r>
          <a:endParaRPr lang="en-GB" dirty="0"/>
        </a:p>
      </dgm:t>
    </dgm:pt>
    <dgm:pt modelId="{AC1B2E37-B15F-4984-92F0-97FFF280C15F}" type="parTrans" cxnId="{C33D6C9C-A3B1-413C-9AA8-92E280EE3590}">
      <dgm:prSet/>
      <dgm:spPr/>
      <dgm:t>
        <a:bodyPr/>
        <a:lstStyle/>
        <a:p>
          <a:endParaRPr lang="en-GB"/>
        </a:p>
      </dgm:t>
    </dgm:pt>
    <dgm:pt modelId="{DA253B98-346F-420A-A903-A1D848AF77F0}" type="sibTrans" cxnId="{C33D6C9C-A3B1-413C-9AA8-92E280EE3590}">
      <dgm:prSet/>
      <dgm:spPr/>
      <dgm:t>
        <a:bodyPr/>
        <a:lstStyle/>
        <a:p>
          <a:endParaRPr lang="en-GB"/>
        </a:p>
      </dgm:t>
    </dgm:pt>
    <dgm:pt modelId="{2D995CBA-1BA6-4767-B206-466C65FC422D}" type="pres">
      <dgm:prSet presAssocID="{1DAA2452-3E04-4F1B-AA14-357A66D09379}" presName="Name0" presStyleCnt="0">
        <dgm:presLayoutVars>
          <dgm:dir/>
          <dgm:animLvl val="lvl"/>
          <dgm:resizeHandles val="exact"/>
        </dgm:presLayoutVars>
      </dgm:prSet>
      <dgm:spPr/>
    </dgm:pt>
    <dgm:pt modelId="{8EE1597D-AC96-4FB2-BE8F-0D9E4129AFAB}" type="pres">
      <dgm:prSet presAssocID="{1300A85B-2B60-4689-A9AF-D30E43901967}" presName="parTxOnly" presStyleLbl="node1" presStyleIdx="0" presStyleCnt="4">
        <dgm:presLayoutVars>
          <dgm:chMax val="0"/>
          <dgm:chPref val="0"/>
          <dgm:bulletEnabled val="1"/>
        </dgm:presLayoutVars>
      </dgm:prSet>
      <dgm:spPr/>
      <dgm:t>
        <a:bodyPr/>
        <a:lstStyle/>
        <a:p>
          <a:endParaRPr lang="en-GB"/>
        </a:p>
      </dgm:t>
    </dgm:pt>
    <dgm:pt modelId="{754CA647-D3DE-4506-B303-8C964E338A4A}" type="pres">
      <dgm:prSet presAssocID="{9F75CBE4-A4DD-49B3-88D6-4B361FDADA0F}" presName="parTxOnlySpace" presStyleCnt="0"/>
      <dgm:spPr/>
    </dgm:pt>
    <dgm:pt modelId="{201549DD-790F-497E-ADDC-2311C9E38271}" type="pres">
      <dgm:prSet presAssocID="{3F2D8864-25ED-4050-8B07-74C321D1EA6F}" presName="parTxOnly" presStyleLbl="node1" presStyleIdx="1" presStyleCnt="4">
        <dgm:presLayoutVars>
          <dgm:chMax val="0"/>
          <dgm:chPref val="0"/>
          <dgm:bulletEnabled val="1"/>
        </dgm:presLayoutVars>
      </dgm:prSet>
      <dgm:spPr/>
      <dgm:t>
        <a:bodyPr/>
        <a:lstStyle/>
        <a:p>
          <a:endParaRPr lang="en-GB"/>
        </a:p>
      </dgm:t>
    </dgm:pt>
    <dgm:pt modelId="{F4BFCDFB-9C2C-4780-9EE9-0254D2ABF915}" type="pres">
      <dgm:prSet presAssocID="{DABAFD28-C307-4717-8119-F4E3FD55F341}" presName="parTxOnlySpace" presStyleCnt="0"/>
      <dgm:spPr/>
    </dgm:pt>
    <dgm:pt modelId="{22692373-1915-4CAF-A9C0-16B4703498F1}" type="pres">
      <dgm:prSet presAssocID="{AC6DF24E-999F-420E-9DD7-83B154707275}" presName="parTxOnly" presStyleLbl="node1" presStyleIdx="2" presStyleCnt="4">
        <dgm:presLayoutVars>
          <dgm:chMax val="0"/>
          <dgm:chPref val="0"/>
          <dgm:bulletEnabled val="1"/>
        </dgm:presLayoutVars>
      </dgm:prSet>
      <dgm:spPr/>
      <dgm:t>
        <a:bodyPr/>
        <a:lstStyle/>
        <a:p>
          <a:endParaRPr lang="en-GB"/>
        </a:p>
      </dgm:t>
    </dgm:pt>
    <dgm:pt modelId="{EAF3CBBD-324F-4E22-9D20-29BFFB7FB893}" type="pres">
      <dgm:prSet presAssocID="{E71EC8F0-BF6B-40D7-AEE2-7BB4AF494FA7}" presName="parTxOnlySpace" presStyleCnt="0"/>
      <dgm:spPr/>
    </dgm:pt>
    <dgm:pt modelId="{8DB18E4A-0290-4E37-B1C8-F0C39E345A92}" type="pres">
      <dgm:prSet presAssocID="{4E7B806C-030F-4FAE-9D8C-190845B1F47A}" presName="parTxOnly" presStyleLbl="node1" presStyleIdx="3" presStyleCnt="4">
        <dgm:presLayoutVars>
          <dgm:chMax val="0"/>
          <dgm:chPref val="0"/>
          <dgm:bulletEnabled val="1"/>
        </dgm:presLayoutVars>
      </dgm:prSet>
      <dgm:spPr/>
      <dgm:t>
        <a:bodyPr/>
        <a:lstStyle/>
        <a:p>
          <a:endParaRPr lang="en-GB"/>
        </a:p>
      </dgm:t>
    </dgm:pt>
  </dgm:ptLst>
  <dgm:cxnLst>
    <dgm:cxn modelId="{C33D6C9C-A3B1-413C-9AA8-92E280EE3590}" srcId="{1DAA2452-3E04-4F1B-AA14-357A66D09379}" destId="{4E7B806C-030F-4FAE-9D8C-190845B1F47A}" srcOrd="3" destOrd="0" parTransId="{AC1B2E37-B15F-4984-92F0-97FFF280C15F}" sibTransId="{DA253B98-346F-420A-A903-A1D848AF77F0}"/>
    <dgm:cxn modelId="{CBC850FE-03F0-4D7D-989E-9D6D43CC4D94}" srcId="{1DAA2452-3E04-4F1B-AA14-357A66D09379}" destId="{1300A85B-2B60-4689-A9AF-D30E43901967}" srcOrd="0" destOrd="0" parTransId="{07C74014-B859-4E11-A657-CA2B82FF56F0}" sibTransId="{9F75CBE4-A4DD-49B3-88D6-4B361FDADA0F}"/>
    <dgm:cxn modelId="{C8C490FE-0049-4863-BCA5-18C4BFA7317E}" type="presOf" srcId="{1DAA2452-3E04-4F1B-AA14-357A66D09379}" destId="{2D995CBA-1BA6-4767-B206-466C65FC422D}" srcOrd="0" destOrd="0" presId="urn:microsoft.com/office/officeart/2005/8/layout/chevron1"/>
    <dgm:cxn modelId="{DB7ABDC3-160C-43CC-B9E0-FCB8A45475CD}" type="presOf" srcId="{1300A85B-2B60-4689-A9AF-D30E43901967}" destId="{8EE1597D-AC96-4FB2-BE8F-0D9E4129AFAB}" srcOrd="0" destOrd="0" presId="urn:microsoft.com/office/officeart/2005/8/layout/chevron1"/>
    <dgm:cxn modelId="{944B19B1-C57D-46F3-BA86-42BAE0E29206}" type="presOf" srcId="{AC6DF24E-999F-420E-9DD7-83B154707275}" destId="{22692373-1915-4CAF-A9C0-16B4703498F1}" srcOrd="0" destOrd="0" presId="urn:microsoft.com/office/officeart/2005/8/layout/chevron1"/>
    <dgm:cxn modelId="{F874B407-40FF-4CE3-BB39-4F0507AFF783}" srcId="{1DAA2452-3E04-4F1B-AA14-357A66D09379}" destId="{AC6DF24E-999F-420E-9DD7-83B154707275}" srcOrd="2" destOrd="0" parTransId="{40A4641C-938E-426A-9F41-839093531944}" sibTransId="{E71EC8F0-BF6B-40D7-AEE2-7BB4AF494FA7}"/>
    <dgm:cxn modelId="{226A5C65-23B9-496E-A14A-A2AE644AA975}" type="presOf" srcId="{4E7B806C-030F-4FAE-9D8C-190845B1F47A}" destId="{8DB18E4A-0290-4E37-B1C8-F0C39E345A92}" srcOrd="0" destOrd="0" presId="urn:microsoft.com/office/officeart/2005/8/layout/chevron1"/>
    <dgm:cxn modelId="{198DFD82-7904-4977-AC93-B9813B7ABA7F}" srcId="{1DAA2452-3E04-4F1B-AA14-357A66D09379}" destId="{3F2D8864-25ED-4050-8B07-74C321D1EA6F}" srcOrd="1" destOrd="0" parTransId="{90F218C4-25EC-4B55-BB4C-904CDC9A81FA}" sibTransId="{DABAFD28-C307-4717-8119-F4E3FD55F341}"/>
    <dgm:cxn modelId="{A30BA97E-0D48-4918-99DB-3FC0274A7475}" type="presOf" srcId="{3F2D8864-25ED-4050-8B07-74C321D1EA6F}" destId="{201549DD-790F-497E-ADDC-2311C9E38271}" srcOrd="0" destOrd="0" presId="urn:microsoft.com/office/officeart/2005/8/layout/chevron1"/>
    <dgm:cxn modelId="{E7EC8DB4-A01F-4FFC-A910-A2242B3D9010}" type="presParOf" srcId="{2D995CBA-1BA6-4767-B206-466C65FC422D}" destId="{8EE1597D-AC96-4FB2-BE8F-0D9E4129AFAB}" srcOrd="0" destOrd="0" presId="urn:microsoft.com/office/officeart/2005/8/layout/chevron1"/>
    <dgm:cxn modelId="{1AFE868B-F7D8-4C12-A035-C12DC8631911}" type="presParOf" srcId="{2D995CBA-1BA6-4767-B206-466C65FC422D}" destId="{754CA647-D3DE-4506-B303-8C964E338A4A}" srcOrd="1" destOrd="0" presId="urn:microsoft.com/office/officeart/2005/8/layout/chevron1"/>
    <dgm:cxn modelId="{B3E1C8FB-D26A-4993-A447-48BA0585D7C1}" type="presParOf" srcId="{2D995CBA-1BA6-4767-B206-466C65FC422D}" destId="{201549DD-790F-497E-ADDC-2311C9E38271}" srcOrd="2" destOrd="0" presId="urn:microsoft.com/office/officeart/2005/8/layout/chevron1"/>
    <dgm:cxn modelId="{F770AD60-82E5-4B6C-BCB2-A4D623E8757A}" type="presParOf" srcId="{2D995CBA-1BA6-4767-B206-466C65FC422D}" destId="{F4BFCDFB-9C2C-4780-9EE9-0254D2ABF915}" srcOrd="3" destOrd="0" presId="urn:microsoft.com/office/officeart/2005/8/layout/chevron1"/>
    <dgm:cxn modelId="{6854918A-C0CD-4307-9B1D-FA7C8DD826C5}" type="presParOf" srcId="{2D995CBA-1BA6-4767-B206-466C65FC422D}" destId="{22692373-1915-4CAF-A9C0-16B4703498F1}" srcOrd="4" destOrd="0" presId="urn:microsoft.com/office/officeart/2005/8/layout/chevron1"/>
    <dgm:cxn modelId="{36704F2D-6169-4236-8D7D-47E197E97F81}" type="presParOf" srcId="{2D995CBA-1BA6-4767-B206-466C65FC422D}" destId="{EAF3CBBD-324F-4E22-9D20-29BFFB7FB893}" srcOrd="5" destOrd="0" presId="urn:microsoft.com/office/officeart/2005/8/layout/chevron1"/>
    <dgm:cxn modelId="{89B11016-B584-46C6-A339-FF35FA60DEF4}" type="presParOf" srcId="{2D995CBA-1BA6-4767-B206-466C65FC422D}" destId="{8DB18E4A-0290-4E37-B1C8-F0C39E345A92}"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1597D-AC96-4FB2-BE8F-0D9E4129AFAB}">
      <dsp:nvSpPr>
        <dsp:cNvPr id="0" name=""/>
        <dsp:cNvSpPr/>
      </dsp:nvSpPr>
      <dsp:spPr>
        <a:xfrm>
          <a:off x="2827"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smtClean="0"/>
            <a:t>External </a:t>
          </a:r>
          <a:r>
            <a:rPr lang="en-US" sz="1700" kern="1200" dirty="0" err="1" smtClean="0"/>
            <a:t>IdM</a:t>
          </a:r>
          <a:endParaRPr lang="en-GB" sz="1700" kern="1200" dirty="0"/>
        </a:p>
      </dsp:txBody>
      <dsp:txXfrm>
        <a:off x="332035" y="1702792"/>
        <a:ext cx="987624" cy="658415"/>
      </dsp:txXfrm>
    </dsp:sp>
    <dsp:sp modelId="{201549DD-790F-497E-ADDC-2311C9E38271}">
      <dsp:nvSpPr>
        <dsp:cNvPr id="0" name=""/>
        <dsp:cNvSpPr/>
      </dsp:nvSpPr>
      <dsp:spPr>
        <a:xfrm>
          <a:off x="1484262"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smtClean="0"/>
            <a:t>External IdP</a:t>
          </a:r>
          <a:endParaRPr lang="en-GB" sz="1700" kern="1200" dirty="0"/>
        </a:p>
      </dsp:txBody>
      <dsp:txXfrm>
        <a:off x="1813470" y="1702792"/>
        <a:ext cx="987624" cy="658415"/>
      </dsp:txXfrm>
    </dsp:sp>
    <dsp:sp modelId="{22692373-1915-4CAF-A9C0-16B4703498F1}">
      <dsp:nvSpPr>
        <dsp:cNvPr id="0" name=""/>
        <dsp:cNvSpPr/>
      </dsp:nvSpPr>
      <dsp:spPr>
        <a:xfrm>
          <a:off x="2965698"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smtClean="0"/>
            <a:t>B2ACCESS proxy</a:t>
          </a:r>
          <a:endParaRPr lang="en-GB" sz="1700" kern="1200" dirty="0"/>
        </a:p>
      </dsp:txBody>
      <dsp:txXfrm>
        <a:off x="3294906" y="1702792"/>
        <a:ext cx="987624" cy="658415"/>
      </dsp:txXfrm>
    </dsp:sp>
    <dsp:sp modelId="{8DB18E4A-0290-4E37-B1C8-F0C39E345A92}">
      <dsp:nvSpPr>
        <dsp:cNvPr id="0" name=""/>
        <dsp:cNvSpPr/>
      </dsp:nvSpPr>
      <dsp:spPr>
        <a:xfrm>
          <a:off x="4447133" y="1702792"/>
          <a:ext cx="1646039" cy="65841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err="1" smtClean="0"/>
            <a:t>RCauth</a:t>
          </a:r>
          <a:endParaRPr lang="en-GB" sz="1700" kern="1200" dirty="0"/>
        </a:p>
      </dsp:txBody>
      <dsp:txXfrm>
        <a:off x="4776341" y="1702792"/>
        <a:ext cx="987624" cy="6584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FD34F4-FB50-4C3F-B0B6-D104FA38E26D}"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352176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D34F4-FB50-4C3F-B0B6-D104FA38E26D}"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1341322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D34F4-FB50-4C3F-B0B6-D104FA38E26D}"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222809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D34F4-FB50-4C3F-B0B6-D104FA38E26D}"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166392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D34F4-FB50-4C3F-B0B6-D104FA38E26D}"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47871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FD34F4-FB50-4C3F-B0B6-D104FA38E26D}"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379218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FD34F4-FB50-4C3F-B0B6-D104FA38E26D}" type="datetimeFigureOut">
              <a:rPr lang="en-GB" smtClean="0"/>
              <a:t>20/09/2016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408990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FD34F4-FB50-4C3F-B0B6-D104FA38E26D}" type="datetimeFigureOut">
              <a:rPr lang="en-GB" smtClean="0"/>
              <a:t>20/09/2016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136353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D34F4-FB50-4C3F-B0B6-D104FA38E26D}" type="datetimeFigureOut">
              <a:rPr lang="en-GB" smtClean="0"/>
              <a:t>20/09/2016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202324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D34F4-FB50-4C3F-B0B6-D104FA38E26D}"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420667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D34F4-FB50-4C3F-B0B6-D104FA38E26D}"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B7C92F-9E72-4E1B-8344-36FDE372C2D1}" type="slidenum">
              <a:rPr lang="en-GB" smtClean="0"/>
              <a:t>‹#›</a:t>
            </a:fld>
            <a:endParaRPr lang="en-GB"/>
          </a:p>
        </p:txBody>
      </p:sp>
    </p:spTree>
    <p:extLst>
      <p:ext uri="{BB962C8B-B14F-4D97-AF65-F5344CB8AC3E}">
        <p14:creationId xmlns:p14="http://schemas.microsoft.com/office/powerpoint/2010/main" val="179874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D34F4-FB50-4C3F-B0B6-D104FA38E26D}" type="datetimeFigureOut">
              <a:rPr lang="en-GB" smtClean="0"/>
              <a:t>20/09/2016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7C92F-9E72-4E1B-8344-36FDE372C2D1}" type="slidenum">
              <a:rPr lang="en-GB" smtClean="0"/>
              <a:t>‹#›</a:t>
            </a:fld>
            <a:endParaRPr lang="en-GB"/>
          </a:p>
        </p:txBody>
      </p:sp>
    </p:spTree>
    <p:extLst>
      <p:ext uri="{BB962C8B-B14F-4D97-AF65-F5344CB8AC3E}">
        <p14:creationId xmlns:p14="http://schemas.microsoft.com/office/powerpoint/2010/main" val="3833927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cert.ca.ngs.ac.uk/sha2migration/sha2migration-1.6.tar" TargetMode="External"/><Relationship Id="rId2" Type="http://schemas.openxmlformats.org/officeDocument/2006/relationships/hyperlink" Target="https://cert.ca.ngs.ac.uk/sha2migration/sha2migration-1.6.pdf" TargetMode="External"/><Relationship Id="rId1" Type="http://schemas.openxmlformats.org/officeDocument/2006/relationships/slideLayout" Target="../slideLayouts/slideLayout2.xml"/><Relationship Id="rId4" Type="http://schemas.openxmlformats.org/officeDocument/2006/relationships/hyperlink" Target="https://cert.ca.ngs.ac.uk/sha2migration/sha2migration-1.6.zi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Soapbox of Random Stuff</a:t>
            </a:r>
            <a:endParaRPr lang="en-GB" dirty="0"/>
          </a:p>
        </p:txBody>
      </p:sp>
      <p:sp>
        <p:nvSpPr>
          <p:cNvPr id="3" name="Subtitle 2"/>
          <p:cNvSpPr>
            <a:spLocks noGrp="1"/>
          </p:cNvSpPr>
          <p:nvPr>
            <p:ph type="subTitle" idx="1"/>
          </p:nvPr>
        </p:nvSpPr>
        <p:spPr/>
        <p:txBody>
          <a:bodyPr/>
          <a:lstStyle/>
          <a:p>
            <a:r>
              <a:rPr lang="en-US" dirty="0" smtClean="0"/>
              <a:t>UK e-Science CA</a:t>
            </a:r>
          </a:p>
          <a:p>
            <a:r>
              <a:rPr lang="en-US" dirty="0" smtClean="0"/>
              <a:t>Sept</a:t>
            </a:r>
            <a:r>
              <a:rPr lang="en-US" dirty="0" smtClean="0"/>
              <a:t>. 2016</a:t>
            </a:r>
            <a:endParaRPr lang="en-GB" dirty="0"/>
          </a:p>
        </p:txBody>
      </p:sp>
    </p:spTree>
    <p:extLst>
      <p:ext uri="{BB962C8B-B14F-4D97-AF65-F5344CB8AC3E}">
        <p14:creationId xmlns:p14="http://schemas.microsoft.com/office/powerpoint/2010/main" val="522216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Interfacing and Performance</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EUDAT</a:t>
            </a:r>
            <a:r>
              <a:rPr lang="en-GB" dirty="0" smtClean="0"/>
              <a:t> uses its own CA</a:t>
            </a:r>
          </a:p>
          <a:p>
            <a:pPr lvl="1"/>
            <a:r>
              <a:rPr lang="en-GB" dirty="0" smtClean="0"/>
              <a:t>(née Contrail CA but much code has been replaced </a:t>
            </a:r>
            <a:r>
              <a:rPr lang="en-GB" dirty="0" smtClean="0">
                <a:sym typeface="Wingdings" panose="05000000000000000000" pitchFamily="2" charset="2"/>
              </a:rPr>
              <a:t></a:t>
            </a:r>
            <a:r>
              <a:rPr lang="en-GB" dirty="0" smtClean="0"/>
              <a:t>)</a:t>
            </a:r>
          </a:p>
          <a:p>
            <a:pPr lvl="1"/>
            <a:r>
              <a:rPr lang="en-US" dirty="0" smtClean="0"/>
              <a:t>API is OAuth controlled</a:t>
            </a:r>
          </a:p>
          <a:p>
            <a:pPr lvl="1"/>
            <a:r>
              <a:rPr lang="en-US" dirty="0" err="1" smtClean="0"/>
              <a:t>Authorised</a:t>
            </a:r>
            <a:r>
              <a:rPr lang="en-US" dirty="0" smtClean="0"/>
              <a:t> portals have OAuth client ids</a:t>
            </a:r>
          </a:p>
          <a:p>
            <a:pPr lvl="1"/>
            <a:r>
              <a:rPr lang="en-US" dirty="0" smtClean="0"/>
              <a:t>DN is issued by token, DN in CSR is ignored </a:t>
            </a:r>
            <a:r>
              <a:rPr lang="en-US" dirty="0" smtClean="0">
                <a:sym typeface="Wingdings" panose="05000000000000000000" pitchFamily="2" charset="2"/>
              </a:rPr>
              <a:t></a:t>
            </a:r>
          </a:p>
          <a:p>
            <a:pPr lvl="1"/>
            <a:r>
              <a:rPr lang="en-US" dirty="0" smtClean="0">
                <a:sym typeface="Wingdings" panose="05000000000000000000" pitchFamily="2" charset="2"/>
              </a:rPr>
              <a:t>CA queries </a:t>
            </a:r>
            <a:r>
              <a:rPr lang="en-US" dirty="0" err="1" smtClean="0">
                <a:sym typeface="Wingdings" panose="05000000000000000000" pitchFamily="2" charset="2"/>
              </a:rPr>
              <a:t>authorisation</a:t>
            </a:r>
            <a:r>
              <a:rPr lang="en-US" dirty="0" smtClean="0">
                <a:sym typeface="Wingdings" panose="05000000000000000000" pitchFamily="2" charset="2"/>
              </a:rPr>
              <a:t> </a:t>
            </a:r>
            <a:r>
              <a:rPr lang="en-US" dirty="0" err="1" smtClean="0">
                <a:sym typeface="Wingdings" panose="05000000000000000000" pitchFamily="2" charset="2"/>
              </a:rPr>
              <a:t>attrs</a:t>
            </a:r>
            <a:r>
              <a:rPr lang="en-US" dirty="0" smtClean="0">
                <a:sym typeface="Wingdings" panose="05000000000000000000" pitchFamily="2" charset="2"/>
              </a:rPr>
              <a:t>.</a:t>
            </a:r>
            <a:endParaRPr lang="en-US" dirty="0" smtClean="0"/>
          </a:p>
          <a:p>
            <a:r>
              <a:rPr lang="en-US" dirty="0" smtClean="0"/>
              <a:t>Proposed use of </a:t>
            </a:r>
            <a:r>
              <a:rPr lang="en-US" dirty="0" err="1" smtClean="0"/>
              <a:t>RCauth</a:t>
            </a:r>
            <a:endParaRPr lang="en-US" dirty="0" smtClean="0"/>
          </a:p>
          <a:p>
            <a:pPr lvl="1"/>
            <a:r>
              <a:rPr lang="en-US" dirty="0" smtClean="0"/>
              <a:t>Heavily relying on </a:t>
            </a:r>
            <a:r>
              <a:rPr lang="en-US" dirty="0" err="1" smtClean="0"/>
              <a:t>MyProxy</a:t>
            </a:r>
            <a:r>
              <a:rPr lang="en-US" dirty="0" smtClean="0"/>
              <a:t> caches?!</a:t>
            </a:r>
          </a:p>
          <a:p>
            <a:pPr lvl="1"/>
            <a:r>
              <a:rPr lang="en-US" dirty="0" smtClean="0"/>
              <a:t>Needs GSI delegation also to add </a:t>
            </a:r>
            <a:r>
              <a:rPr lang="en-US" dirty="0" err="1" smtClean="0"/>
              <a:t>extns</a:t>
            </a:r>
            <a:r>
              <a:rPr lang="en-US" dirty="0" smtClean="0"/>
              <a:t>.</a:t>
            </a:r>
          </a:p>
          <a:p>
            <a:r>
              <a:rPr lang="en-US" dirty="0" smtClean="0"/>
              <a:t>Currently EUDAT (=Shiraz) is trying to set up a test </a:t>
            </a:r>
            <a:r>
              <a:rPr lang="en-US" dirty="0" err="1" smtClean="0"/>
              <a:t>Rcauth</a:t>
            </a:r>
            <a:endParaRPr lang="en-US" dirty="0" smtClean="0"/>
          </a:p>
        </p:txBody>
      </p:sp>
    </p:spTree>
    <p:extLst>
      <p:ext uri="{BB962C8B-B14F-4D97-AF65-F5344CB8AC3E}">
        <p14:creationId xmlns:p14="http://schemas.microsoft.com/office/powerpoint/2010/main" val="3670572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Interfacing and Performance</a:t>
            </a:r>
            <a:endParaRPr lang="en-GB" dirty="0"/>
          </a:p>
        </p:txBody>
      </p:sp>
      <p:sp>
        <p:nvSpPr>
          <p:cNvPr id="3" name="Content Placeholder 2"/>
          <p:cNvSpPr>
            <a:spLocks noGrp="1"/>
          </p:cNvSpPr>
          <p:nvPr>
            <p:ph idx="1"/>
          </p:nvPr>
        </p:nvSpPr>
        <p:spPr/>
        <p:txBody>
          <a:bodyPr/>
          <a:lstStyle/>
          <a:p>
            <a:r>
              <a:rPr lang="en-US" dirty="0" smtClean="0"/>
              <a:t>Options (Shiraz &amp; Mischa)</a:t>
            </a:r>
          </a:p>
          <a:p>
            <a:pPr lvl="1"/>
            <a:r>
              <a:rPr lang="en-US" dirty="0" smtClean="0"/>
              <a:t>B2ACCESS as an IdP</a:t>
            </a:r>
          </a:p>
          <a:p>
            <a:pPr lvl="2"/>
            <a:r>
              <a:rPr lang="en-US" dirty="0" smtClean="0"/>
              <a:t>Preferred option as less work is required </a:t>
            </a:r>
            <a:r>
              <a:rPr lang="en-US" dirty="0" smtClean="0">
                <a:sym typeface="Wingdings" panose="05000000000000000000" pitchFamily="2" charset="2"/>
              </a:rPr>
              <a:t></a:t>
            </a:r>
          </a:p>
          <a:p>
            <a:pPr lvl="2"/>
            <a:r>
              <a:rPr lang="en-US" dirty="0" smtClean="0">
                <a:sym typeface="Wingdings" panose="05000000000000000000" pitchFamily="2" charset="2"/>
              </a:rPr>
              <a:t>However, </a:t>
            </a:r>
            <a:r>
              <a:rPr lang="en-US" dirty="0" err="1" smtClean="0">
                <a:sym typeface="Wingdings" panose="05000000000000000000" pitchFamily="2" charset="2"/>
              </a:rPr>
              <a:t>RCauth</a:t>
            </a:r>
            <a:r>
              <a:rPr lang="en-US" dirty="0" smtClean="0">
                <a:sym typeface="Wingdings" panose="05000000000000000000" pitchFamily="2" charset="2"/>
              </a:rPr>
              <a:t> performance not good enough </a:t>
            </a:r>
            <a:endParaRPr lang="en-US" dirty="0" smtClean="0"/>
          </a:p>
          <a:p>
            <a:pPr lvl="1"/>
            <a:r>
              <a:rPr lang="en-US" dirty="0" smtClean="0"/>
              <a:t>B2ACCESS as a master portal</a:t>
            </a:r>
          </a:p>
          <a:p>
            <a:pPr lvl="2"/>
            <a:r>
              <a:rPr lang="en-US" dirty="0" smtClean="0"/>
              <a:t>Shiraz says it requires changes in B2ACCESS </a:t>
            </a:r>
            <a:r>
              <a:rPr lang="en-US" dirty="0" smtClean="0">
                <a:sym typeface="Wingdings" panose="05000000000000000000" pitchFamily="2" charset="2"/>
              </a:rPr>
              <a:t></a:t>
            </a:r>
          </a:p>
          <a:p>
            <a:pPr lvl="1"/>
            <a:r>
              <a:rPr lang="en-US" dirty="0" smtClean="0">
                <a:sym typeface="Wingdings" panose="05000000000000000000" pitchFamily="2" charset="2"/>
              </a:rPr>
              <a:t>B2ACCESS as a VO</a:t>
            </a:r>
            <a:endParaRPr lang="en-GB" dirty="0"/>
          </a:p>
        </p:txBody>
      </p:sp>
    </p:spTree>
    <p:extLst>
      <p:ext uri="{BB962C8B-B14F-4D97-AF65-F5344CB8AC3E}">
        <p14:creationId xmlns:p14="http://schemas.microsoft.com/office/powerpoint/2010/main" val="1389651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GB" dirty="0"/>
          </a:p>
        </p:txBody>
      </p:sp>
      <p:sp>
        <p:nvSpPr>
          <p:cNvPr id="3" name="Content Placeholder 2"/>
          <p:cNvSpPr>
            <a:spLocks noGrp="1"/>
          </p:cNvSpPr>
          <p:nvPr>
            <p:ph idx="1"/>
          </p:nvPr>
        </p:nvSpPr>
        <p:spPr/>
        <p:txBody>
          <a:bodyPr/>
          <a:lstStyle/>
          <a:p>
            <a:r>
              <a:rPr lang="en-US" dirty="0" smtClean="0"/>
              <a:t>EUDAT needs extensions in short-lived EE certs</a:t>
            </a:r>
          </a:p>
          <a:p>
            <a:pPr lvl="1"/>
            <a:r>
              <a:rPr lang="en-US" dirty="0" err="1" smtClean="0"/>
              <a:t>Authorisation</a:t>
            </a:r>
            <a:r>
              <a:rPr lang="en-US" dirty="0" smtClean="0"/>
              <a:t> attributes</a:t>
            </a:r>
          </a:p>
          <a:p>
            <a:pPr lvl="1"/>
            <a:r>
              <a:rPr lang="en-US" dirty="0" smtClean="0"/>
              <a:t>Unfortunately </a:t>
            </a:r>
            <a:r>
              <a:rPr lang="en-US" dirty="0"/>
              <a:t>a non-standard </a:t>
            </a:r>
            <a:r>
              <a:rPr lang="en-US" dirty="0" smtClean="0"/>
              <a:t>1.3.6.1.4.1.3536(Globus).1.1.1.12</a:t>
            </a:r>
          </a:p>
          <a:p>
            <a:pPr lvl="1"/>
            <a:r>
              <a:rPr lang="en-US" dirty="0" smtClean="0"/>
              <a:t>(But then so was VOMS, initially)</a:t>
            </a:r>
            <a:endParaRPr lang="en-GB" dirty="0"/>
          </a:p>
        </p:txBody>
      </p:sp>
    </p:spTree>
    <p:extLst>
      <p:ext uri="{BB962C8B-B14F-4D97-AF65-F5344CB8AC3E}">
        <p14:creationId xmlns:p14="http://schemas.microsoft.com/office/powerpoint/2010/main" val="4133989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Extensions</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745924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PKCS#10 extensions</a:t>
            </a:r>
            <a:endParaRPr lang="en-GB" dirty="0"/>
          </a:p>
        </p:txBody>
      </p:sp>
      <p:sp>
        <p:nvSpPr>
          <p:cNvPr id="3" name="Content Placeholder 2"/>
          <p:cNvSpPr>
            <a:spLocks noGrp="1"/>
          </p:cNvSpPr>
          <p:nvPr>
            <p:ph idx="1"/>
          </p:nvPr>
        </p:nvSpPr>
        <p:spPr/>
        <p:txBody>
          <a:bodyPr/>
          <a:lstStyle/>
          <a:p>
            <a:r>
              <a:rPr lang="en-US" dirty="0" err="1" smtClean="0"/>
              <a:t>subjectAltName</a:t>
            </a:r>
            <a:endParaRPr lang="en-US" dirty="0" smtClean="0"/>
          </a:p>
          <a:p>
            <a:pPr lvl="1"/>
            <a:r>
              <a:rPr lang="en-US" dirty="0" smtClean="0"/>
              <a:t>Accept requests for </a:t>
            </a:r>
            <a:r>
              <a:rPr lang="en-US" dirty="0" err="1" smtClean="0"/>
              <a:t>xple</a:t>
            </a:r>
            <a:r>
              <a:rPr lang="en-US" dirty="0" smtClean="0"/>
              <a:t> SANs</a:t>
            </a:r>
          </a:p>
          <a:p>
            <a:pPr lvl="1"/>
            <a:r>
              <a:rPr lang="en-US" dirty="0" smtClean="0"/>
              <a:t>User email addresses</a:t>
            </a:r>
          </a:p>
          <a:p>
            <a:pPr lvl="1"/>
            <a:r>
              <a:rPr lang="en-US" dirty="0" smtClean="0"/>
              <a:t>Hosts - increasingly required with Globus compliance with RFC2818</a:t>
            </a:r>
          </a:p>
          <a:p>
            <a:r>
              <a:rPr lang="en-US" dirty="0" smtClean="0"/>
              <a:t>Would allow useful </a:t>
            </a:r>
            <a:r>
              <a:rPr lang="en-US" dirty="0" err="1" smtClean="0"/>
              <a:t>ext’ns</a:t>
            </a:r>
            <a:r>
              <a:rPr lang="en-US" dirty="0" smtClean="0"/>
              <a:t> in user SLCs</a:t>
            </a:r>
          </a:p>
          <a:p>
            <a:pPr lvl="1"/>
            <a:r>
              <a:rPr lang="en-US" dirty="0" smtClean="0"/>
              <a:t>Shorter proxy chains, too</a:t>
            </a:r>
            <a:endParaRPr lang="en-GB" dirty="0"/>
          </a:p>
        </p:txBody>
      </p:sp>
    </p:spTree>
    <p:extLst>
      <p:ext uri="{BB962C8B-B14F-4D97-AF65-F5344CB8AC3E}">
        <p14:creationId xmlns:p14="http://schemas.microsoft.com/office/powerpoint/2010/main" val="88786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OpenSSL</a:t>
            </a:r>
            <a:endParaRPr lang="en-GB" dirty="0"/>
          </a:p>
        </p:txBody>
      </p:sp>
      <p:sp>
        <p:nvSpPr>
          <p:cNvPr id="3" name="Content Placeholder 2"/>
          <p:cNvSpPr>
            <a:spLocks noGrp="1"/>
          </p:cNvSpPr>
          <p:nvPr>
            <p:ph idx="1"/>
          </p:nvPr>
        </p:nvSpPr>
        <p:spPr/>
        <p:txBody>
          <a:bodyPr>
            <a:normAutofit fontScale="92500"/>
          </a:bodyPr>
          <a:lstStyle/>
          <a:p>
            <a:r>
              <a:rPr lang="en-US" sz="2800" dirty="0" smtClean="0"/>
              <a:t>… for requests</a:t>
            </a:r>
          </a:p>
          <a:p>
            <a:pPr lvl="1"/>
            <a:r>
              <a:rPr lang="en-US" sz="2400" dirty="0" smtClean="0"/>
              <a:t>(e.g.) </a:t>
            </a:r>
            <a:r>
              <a:rPr lang="en-US" sz="2400" dirty="0" smtClean="0">
                <a:latin typeface="Courier" pitchFamily="49" charset="0"/>
              </a:rPr>
              <a:t>–</a:t>
            </a:r>
            <a:r>
              <a:rPr lang="en-US" sz="2400" dirty="0" err="1" smtClean="0">
                <a:latin typeface="Courier" pitchFamily="49" charset="0"/>
              </a:rPr>
              <a:t>reqexts</a:t>
            </a:r>
            <a:r>
              <a:rPr lang="en-US" sz="2400" dirty="0" smtClean="0">
                <a:latin typeface="Courier" pitchFamily="49" charset="0"/>
              </a:rPr>
              <a:t> </a:t>
            </a:r>
            <a:r>
              <a:rPr lang="en-US" sz="2400" dirty="0" err="1" smtClean="0">
                <a:latin typeface="Courier" pitchFamily="49" charset="0"/>
              </a:rPr>
              <a:t>req_section</a:t>
            </a:r>
            <a:endParaRPr lang="en-US" sz="2400" dirty="0" smtClean="0">
              <a:latin typeface="Courier" pitchFamily="49" charset="0"/>
            </a:endParaRPr>
          </a:p>
          <a:p>
            <a:pPr lvl="1"/>
            <a:r>
              <a:rPr lang="en-US" dirty="0"/>
              <a:t>And the </a:t>
            </a:r>
            <a:r>
              <a:rPr lang="en-US" dirty="0" smtClean="0"/>
              <a:t>section </a:t>
            </a:r>
            <a:r>
              <a:rPr lang="en-US" dirty="0"/>
              <a:t>contains (e.g.)</a:t>
            </a:r>
          </a:p>
          <a:p>
            <a:pPr lvl="1"/>
            <a:r>
              <a:rPr lang="en-US" sz="2400" dirty="0" smtClean="0">
                <a:latin typeface="Courier" pitchFamily="49" charset="0"/>
              </a:rPr>
              <a:t>1.3.6…1.1.12=ASN1:UTF8String:${ENV::SAML}</a:t>
            </a:r>
          </a:p>
          <a:p>
            <a:pPr lvl="1"/>
            <a:r>
              <a:rPr lang="en-US" sz="2400" dirty="0" err="1" smtClean="0">
                <a:latin typeface="Courier" pitchFamily="49" charset="0"/>
              </a:rPr>
              <a:t>subjectAltName</a:t>
            </a:r>
            <a:r>
              <a:rPr lang="en-US" sz="2400" dirty="0" smtClean="0">
                <a:latin typeface="Courier" pitchFamily="49" charset="0"/>
              </a:rPr>
              <a:t>=</a:t>
            </a:r>
            <a:r>
              <a:rPr lang="en-US" sz="2400" dirty="0" err="1" smtClean="0">
                <a:latin typeface="Courier" pitchFamily="49" charset="0"/>
              </a:rPr>
              <a:t>DNS:xxx,DNS:yyy</a:t>
            </a:r>
            <a:endParaRPr lang="en-US" sz="2400" dirty="0" smtClean="0">
              <a:latin typeface="Courier" pitchFamily="49" charset="0"/>
            </a:endParaRPr>
          </a:p>
          <a:p>
            <a:r>
              <a:rPr lang="en-US" sz="2800" dirty="0" smtClean="0"/>
              <a:t>… for signing</a:t>
            </a:r>
          </a:p>
          <a:p>
            <a:pPr lvl="1"/>
            <a:r>
              <a:rPr lang="en-US" sz="2400" dirty="0" err="1" smtClean="0">
                <a:latin typeface="Courier" pitchFamily="49" charset="0"/>
              </a:rPr>
              <a:t>copy_extensions</a:t>
            </a:r>
            <a:r>
              <a:rPr lang="en-US" sz="2400" dirty="0" smtClean="0">
                <a:latin typeface="Courier" pitchFamily="49" charset="0"/>
              </a:rPr>
              <a:t> = </a:t>
            </a:r>
            <a:r>
              <a:rPr lang="en-US" sz="2400" dirty="0" err="1" smtClean="0">
                <a:latin typeface="Courier" pitchFamily="49" charset="0"/>
              </a:rPr>
              <a:t>copyall</a:t>
            </a:r>
            <a:r>
              <a:rPr lang="en-US" sz="2400" dirty="0" smtClean="0"/>
              <a:t> (in CA </a:t>
            </a:r>
            <a:r>
              <a:rPr lang="en-US" sz="2400" dirty="0" err="1" smtClean="0"/>
              <a:t>config</a:t>
            </a:r>
            <a:r>
              <a:rPr lang="en-US" sz="2400" dirty="0" smtClean="0"/>
              <a:t> section)</a:t>
            </a:r>
          </a:p>
          <a:p>
            <a:pPr lvl="1"/>
            <a:r>
              <a:rPr lang="en-US" sz="2400" dirty="0" smtClean="0"/>
              <a:t>Obviously </a:t>
            </a:r>
            <a:r>
              <a:rPr lang="en-US" sz="2400" i="1" dirty="0" smtClean="0"/>
              <a:t>all</a:t>
            </a:r>
            <a:r>
              <a:rPr lang="en-US" sz="2400" dirty="0" smtClean="0"/>
              <a:t> extensions should be filtered (allowed) and verified (by RA)</a:t>
            </a:r>
          </a:p>
          <a:p>
            <a:pPr lvl="1"/>
            <a:r>
              <a:rPr lang="en-US" sz="2400" dirty="0" smtClean="0"/>
              <a:t>NB! With </a:t>
            </a:r>
            <a:r>
              <a:rPr lang="en-US" sz="2400" dirty="0" err="1" smtClean="0">
                <a:latin typeface="Courier" pitchFamily="49" charset="0"/>
              </a:rPr>
              <a:t>copyall</a:t>
            </a:r>
            <a:r>
              <a:rPr lang="en-US" sz="2400" dirty="0" smtClean="0"/>
              <a:t> request extensions overrule configured extensions!</a:t>
            </a:r>
            <a:endParaRPr lang="en-GB" sz="2400" dirty="0"/>
          </a:p>
        </p:txBody>
      </p:sp>
    </p:spTree>
    <p:extLst>
      <p:ext uri="{BB962C8B-B14F-4D97-AF65-F5344CB8AC3E}">
        <p14:creationId xmlns:p14="http://schemas.microsoft.com/office/powerpoint/2010/main" val="415516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SHA2 migration</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349513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 sent to IGTF Friday (and again Monday)</a:t>
            </a:r>
            <a:endParaRPr lang="en-GB" dirty="0"/>
          </a:p>
        </p:txBody>
      </p:sp>
      <p:sp>
        <p:nvSpPr>
          <p:cNvPr id="3" name="Content Placeholder 2"/>
          <p:cNvSpPr>
            <a:spLocks noGrp="1"/>
          </p:cNvSpPr>
          <p:nvPr>
            <p:ph idx="1"/>
          </p:nvPr>
        </p:nvSpPr>
        <p:spPr/>
        <p:txBody>
          <a:bodyPr/>
          <a:lstStyle/>
          <a:p>
            <a:r>
              <a:rPr lang="en-US" dirty="0" smtClean="0"/>
              <a:t>Unsigned:</a:t>
            </a:r>
          </a:p>
          <a:p>
            <a:pPr lvl="1"/>
            <a:r>
              <a:rPr lang="en-GB" sz="2000" dirty="0">
                <a:hlinkClick r:id="rId2"/>
              </a:rPr>
              <a:t>https://</a:t>
            </a:r>
            <a:r>
              <a:rPr lang="en-GB" sz="2000" dirty="0" smtClean="0">
                <a:hlinkClick r:id="rId2"/>
              </a:rPr>
              <a:t>cert.ca.ngs.ac.uk/sha2migration/sha2migration-1.6.pdf</a:t>
            </a:r>
            <a:endParaRPr lang="en-GB" sz="2000" dirty="0" smtClean="0"/>
          </a:p>
          <a:p>
            <a:r>
              <a:rPr lang="en-US" dirty="0" smtClean="0"/>
              <a:t>With signature:</a:t>
            </a:r>
          </a:p>
          <a:p>
            <a:pPr lvl="1"/>
            <a:r>
              <a:rPr lang="en-GB" sz="2000" dirty="0">
                <a:hlinkClick r:id="rId3"/>
              </a:rPr>
              <a:t>https://</a:t>
            </a:r>
            <a:r>
              <a:rPr lang="en-GB" sz="2000" dirty="0" smtClean="0">
                <a:hlinkClick r:id="rId3"/>
              </a:rPr>
              <a:t>cert.ca.ngs.ac.uk/sha2migration/sha2migration-1.6.tar</a:t>
            </a:r>
            <a:r>
              <a:rPr lang="en-GB" sz="2000" dirty="0" smtClean="0"/>
              <a:t> </a:t>
            </a:r>
          </a:p>
          <a:p>
            <a:pPr lvl="1"/>
            <a:r>
              <a:rPr lang="en-GB" sz="2000" dirty="0">
                <a:hlinkClick r:id="rId4"/>
              </a:rPr>
              <a:t>https://cert.ca.ngs.ac.uk/sha2migration/sha2migration-1.6.zip</a:t>
            </a:r>
            <a:endParaRPr lang="en-GB" sz="2000" dirty="0"/>
          </a:p>
        </p:txBody>
      </p:sp>
    </p:spTree>
    <p:extLst>
      <p:ext uri="{BB962C8B-B14F-4D97-AF65-F5344CB8AC3E}">
        <p14:creationId xmlns:p14="http://schemas.microsoft.com/office/powerpoint/2010/main" val="3804186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SHA2 migration for subordinate CAs</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Several approaches are effective</a:t>
            </a:r>
          </a:p>
          <a:p>
            <a:pPr lvl="1"/>
            <a:r>
              <a:rPr lang="en-US" dirty="0" smtClean="0"/>
              <a:t>Resigning the CA certificate with SHA2 is not one of them</a:t>
            </a:r>
          </a:p>
          <a:p>
            <a:r>
              <a:rPr lang="en-US" dirty="0" smtClean="0"/>
              <a:t>Bad options:</a:t>
            </a:r>
          </a:p>
          <a:p>
            <a:pPr lvl="1"/>
            <a:r>
              <a:rPr lang="en-US" dirty="0" smtClean="0"/>
              <a:t>Resign the CA certificate with SHA2</a:t>
            </a:r>
          </a:p>
          <a:p>
            <a:pPr lvl="1"/>
            <a:r>
              <a:rPr lang="en-US" dirty="0" smtClean="0"/>
              <a:t>Rekey (rollover) the CA certificate with SHA2</a:t>
            </a:r>
          </a:p>
          <a:p>
            <a:r>
              <a:rPr lang="en-US" dirty="0" smtClean="0"/>
              <a:t>So-so options:</a:t>
            </a:r>
          </a:p>
          <a:p>
            <a:pPr lvl="1"/>
            <a:r>
              <a:rPr lang="en-US" dirty="0" smtClean="0"/>
              <a:t>Withdraw support for SHA1 signatures in mw.</a:t>
            </a:r>
          </a:p>
          <a:p>
            <a:r>
              <a:rPr lang="en-US" dirty="0" smtClean="0"/>
              <a:t>Better options:</a:t>
            </a:r>
          </a:p>
          <a:p>
            <a:pPr lvl="1"/>
            <a:r>
              <a:rPr lang="en-US" dirty="0" smtClean="0"/>
              <a:t>Rekey the root, and re-sign the subordinate</a:t>
            </a:r>
            <a:endParaRPr lang="en-GB" dirty="0"/>
          </a:p>
        </p:txBody>
      </p:sp>
    </p:spTree>
    <p:extLst>
      <p:ext uri="{BB962C8B-B14F-4D97-AF65-F5344CB8AC3E}">
        <p14:creationId xmlns:p14="http://schemas.microsoft.com/office/powerpoint/2010/main" val="70407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SHA2 signatures</a:t>
            </a:r>
            <a:endParaRPr lang="en-GB" dirty="0"/>
          </a:p>
        </p:txBody>
      </p:sp>
      <p:sp>
        <p:nvSpPr>
          <p:cNvPr id="3" name="Content Placeholder 2"/>
          <p:cNvSpPr>
            <a:spLocks noGrp="1"/>
          </p:cNvSpPr>
          <p:nvPr>
            <p:ph idx="1"/>
          </p:nvPr>
        </p:nvSpPr>
        <p:spPr/>
        <p:txBody>
          <a:bodyPr/>
          <a:lstStyle/>
          <a:p>
            <a:r>
              <a:rPr lang="en-US" dirty="0" smtClean="0"/>
              <a:t>Suggestions</a:t>
            </a:r>
          </a:p>
          <a:p>
            <a:pPr lvl="1"/>
            <a:r>
              <a:rPr lang="en-US" dirty="0" smtClean="0"/>
              <a:t>Drop 2A (online) – no certificates on it any more</a:t>
            </a:r>
          </a:p>
          <a:p>
            <a:pPr lvl="1"/>
            <a:r>
              <a:rPr lang="en-US" dirty="0" smtClean="0"/>
              <a:t>Rekey root, and re-sign 2B with SHA2 under new root – best way to deal with issue (see doc)</a:t>
            </a:r>
          </a:p>
          <a:p>
            <a:pPr lvl="1"/>
            <a:r>
              <a:rPr lang="en-US" dirty="0" smtClean="0"/>
              <a:t>A compromise to mitigate against a compromise</a:t>
            </a:r>
            <a:endParaRPr lang="en-GB" dirty="0"/>
          </a:p>
        </p:txBody>
      </p:sp>
    </p:spTree>
    <p:extLst>
      <p:ext uri="{BB962C8B-B14F-4D97-AF65-F5344CB8AC3E}">
        <p14:creationId xmlns:p14="http://schemas.microsoft.com/office/powerpoint/2010/main" val="171085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GB" dirty="0"/>
          </a:p>
        </p:txBody>
      </p:sp>
      <p:sp>
        <p:nvSpPr>
          <p:cNvPr id="3" name="Content Placeholder 2"/>
          <p:cNvSpPr>
            <a:spLocks noGrp="1"/>
          </p:cNvSpPr>
          <p:nvPr>
            <p:ph idx="1"/>
          </p:nvPr>
        </p:nvSpPr>
        <p:spPr/>
        <p:txBody>
          <a:bodyPr/>
          <a:lstStyle/>
          <a:p>
            <a:r>
              <a:rPr lang="en-US" dirty="0" smtClean="0"/>
              <a:t>Adventures in </a:t>
            </a:r>
            <a:r>
              <a:rPr lang="en-US" dirty="0" err="1" smtClean="0"/>
              <a:t>RCauth</a:t>
            </a:r>
            <a:r>
              <a:rPr lang="en-US" dirty="0" smtClean="0"/>
              <a:t> land</a:t>
            </a:r>
          </a:p>
          <a:p>
            <a:pPr lvl="1"/>
            <a:r>
              <a:rPr lang="en-US" dirty="0" smtClean="0"/>
              <a:t>Probably relevant since we covered </a:t>
            </a:r>
            <a:r>
              <a:rPr lang="en-US" dirty="0" err="1" smtClean="0"/>
              <a:t>RCauth</a:t>
            </a:r>
            <a:r>
              <a:rPr lang="en-US" dirty="0" smtClean="0"/>
              <a:t> at previous PMAs</a:t>
            </a:r>
          </a:p>
          <a:p>
            <a:r>
              <a:rPr lang="en-US" dirty="0" smtClean="0"/>
              <a:t>By extension, extensions</a:t>
            </a:r>
          </a:p>
          <a:p>
            <a:r>
              <a:rPr lang="en-US" dirty="0" smtClean="0"/>
              <a:t>SHA2 migration</a:t>
            </a:r>
          </a:p>
          <a:p>
            <a:r>
              <a:rPr lang="en-US" dirty="0" smtClean="0"/>
              <a:t>Renewals and video</a:t>
            </a:r>
          </a:p>
        </p:txBody>
      </p:sp>
    </p:spTree>
    <p:extLst>
      <p:ext uri="{BB962C8B-B14F-4D97-AF65-F5344CB8AC3E}">
        <p14:creationId xmlns:p14="http://schemas.microsoft.com/office/powerpoint/2010/main" val="24466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Renewals and Video verification</a:t>
            </a: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63927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verification of </a:t>
            </a:r>
            <a:r>
              <a:rPr lang="en-US" dirty="0" smtClean="0"/>
              <a:t>Id (JK+JJ)</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Can we have a demonstrator?!!</a:t>
            </a:r>
          </a:p>
          <a:p>
            <a:pPr lvl="1"/>
            <a:r>
              <a:rPr lang="en-US" dirty="0" smtClean="0"/>
              <a:t>Ideally </a:t>
            </a:r>
            <a:r>
              <a:rPr lang="en-US" i="1" dirty="0" smtClean="0"/>
              <a:t>before</a:t>
            </a:r>
            <a:r>
              <a:rPr lang="en-US" dirty="0" smtClean="0"/>
              <a:t> we approve the process </a:t>
            </a:r>
            <a:r>
              <a:rPr lang="en-US" dirty="0" smtClean="0">
                <a:sym typeface="Wingdings" panose="05000000000000000000" pitchFamily="2" charset="2"/>
              </a:rPr>
              <a:t></a:t>
            </a:r>
          </a:p>
          <a:p>
            <a:pPr lvl="1"/>
            <a:r>
              <a:rPr lang="en-US" dirty="0" smtClean="0">
                <a:sym typeface="Wingdings" panose="05000000000000000000" pitchFamily="2" charset="2"/>
              </a:rPr>
              <a:t>Both a genuine id and if possible a fake id</a:t>
            </a:r>
          </a:p>
          <a:p>
            <a:pPr lvl="1"/>
            <a:r>
              <a:rPr lang="en-US" dirty="0" smtClean="0">
                <a:sym typeface="Wingdings" panose="05000000000000000000" pitchFamily="2" charset="2"/>
              </a:rPr>
              <a:t>(and independently, not by someone who does it for a living)</a:t>
            </a:r>
            <a:endParaRPr lang="en-US" dirty="0" smtClean="0"/>
          </a:p>
          <a:p>
            <a:r>
              <a:rPr lang="en-US" dirty="0" smtClean="0"/>
              <a:t>Is the process recorded?</a:t>
            </a:r>
          </a:p>
          <a:p>
            <a:r>
              <a:rPr lang="en-US" dirty="0" smtClean="0"/>
              <a:t>Use of passport</a:t>
            </a:r>
          </a:p>
          <a:p>
            <a:pPr lvl="1"/>
            <a:r>
              <a:rPr lang="en-US" dirty="0" smtClean="0"/>
              <a:t>Too much information on passport (GDPR) processed</a:t>
            </a:r>
          </a:p>
          <a:p>
            <a:pPr lvl="1"/>
            <a:r>
              <a:rPr lang="en-US" dirty="0" smtClean="0"/>
              <a:t>Non-passport ids wouldn’t have verifiable features</a:t>
            </a:r>
          </a:p>
          <a:p>
            <a:pPr lvl="1"/>
            <a:r>
              <a:rPr lang="en-US" dirty="0" smtClean="0"/>
              <a:t>Giving away enough information for passport to be faked?</a:t>
            </a:r>
          </a:p>
          <a:p>
            <a:pPr lvl="1"/>
            <a:r>
              <a:rPr lang="en-US" dirty="0" smtClean="0"/>
              <a:t>Can people be trained in examining passports from all countries?  Can the training be kept up to date?  Are there so few that they have to process requests from several countries (= Chinese applying for UK cert and verified by authority in China</a:t>
            </a:r>
            <a:r>
              <a:rPr lang="en-US" dirty="0" smtClean="0"/>
              <a:t>)?</a:t>
            </a:r>
          </a:p>
          <a:p>
            <a:r>
              <a:rPr lang="en-US" dirty="0" smtClean="0"/>
              <a:t>… or just make it a lower </a:t>
            </a:r>
            <a:r>
              <a:rPr lang="en-US" dirty="0" err="1" smtClean="0"/>
              <a:t>LoA</a:t>
            </a:r>
            <a:r>
              <a:rPr lang="en-US" smtClean="0"/>
              <a:t> </a:t>
            </a:r>
            <a:r>
              <a:rPr lang="en-US" smtClean="0">
                <a:sym typeface="Wingdings" panose="05000000000000000000" pitchFamily="2" charset="2"/>
              </a:rPr>
              <a:t></a:t>
            </a:r>
            <a:endParaRPr lang="en-GB" dirty="0"/>
          </a:p>
        </p:txBody>
      </p:sp>
    </p:spTree>
    <p:extLst>
      <p:ext uri="{BB962C8B-B14F-4D97-AF65-F5344CB8AC3E}">
        <p14:creationId xmlns:p14="http://schemas.microsoft.com/office/powerpoint/2010/main" val="1674506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verifications (JK)</a:t>
            </a:r>
            <a:endParaRPr lang="en-GB" dirty="0"/>
          </a:p>
        </p:txBody>
      </p:sp>
      <p:sp>
        <p:nvSpPr>
          <p:cNvPr id="3" name="Content Placeholder 2"/>
          <p:cNvSpPr>
            <a:spLocks noGrp="1"/>
          </p:cNvSpPr>
          <p:nvPr>
            <p:ph idx="1"/>
          </p:nvPr>
        </p:nvSpPr>
        <p:spPr/>
        <p:txBody>
          <a:bodyPr/>
          <a:lstStyle/>
          <a:p>
            <a:r>
              <a:rPr lang="en-US" dirty="0" smtClean="0"/>
              <a:t>Suggest it is OK for the following:</a:t>
            </a:r>
          </a:p>
          <a:p>
            <a:pPr lvl="1"/>
            <a:r>
              <a:rPr lang="en-US" dirty="0" smtClean="0"/>
              <a:t>User who has previously held certificate, but all the user’s certificates are expired or revoked</a:t>
            </a:r>
          </a:p>
          <a:p>
            <a:pPr lvl="1"/>
            <a:r>
              <a:rPr lang="en-US" dirty="0" smtClean="0"/>
              <a:t>User applies for same DN</a:t>
            </a:r>
          </a:p>
          <a:p>
            <a:pPr lvl="1"/>
            <a:r>
              <a:rPr lang="en-US" dirty="0" smtClean="0"/>
              <a:t>User still holds the same id that was in the original record</a:t>
            </a:r>
          </a:p>
          <a:p>
            <a:pPr lvl="1"/>
            <a:r>
              <a:rPr lang="en-US" dirty="0"/>
              <a:t>RA still holds the original </a:t>
            </a:r>
            <a:r>
              <a:rPr lang="en-US" dirty="0" smtClean="0"/>
              <a:t>records</a:t>
            </a:r>
            <a:r>
              <a:rPr lang="en-GB" dirty="0"/>
              <a:t> </a:t>
            </a:r>
            <a:r>
              <a:rPr lang="en-GB" dirty="0" smtClean="0"/>
              <a:t>and can compare</a:t>
            </a:r>
          </a:p>
          <a:p>
            <a:pPr lvl="1"/>
            <a:r>
              <a:rPr lang="en-US" dirty="0" smtClean="0"/>
              <a:t>(Obviously the id was originally checked in-person by RA or notary public as </a:t>
            </a:r>
            <a:r>
              <a:rPr lang="en-US" dirty="0" err="1" smtClean="0"/>
              <a:t>req’d</a:t>
            </a:r>
            <a:r>
              <a:rPr lang="en-US" smtClean="0"/>
              <a:t> by CEDAR)</a:t>
            </a:r>
            <a:endParaRPr lang="en-US" dirty="0"/>
          </a:p>
        </p:txBody>
      </p:sp>
    </p:spTree>
    <p:extLst>
      <p:ext uri="{BB962C8B-B14F-4D97-AF65-F5344CB8AC3E}">
        <p14:creationId xmlns:p14="http://schemas.microsoft.com/office/powerpoint/2010/main" val="4212511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a:t>
            </a:r>
            <a:r>
              <a:rPr lang="en-US" dirty="0" smtClean="0"/>
              <a:t>Rekey (JK</a:t>
            </a:r>
            <a:r>
              <a:rPr lang="en-US" dirty="0" smtClean="0"/>
              <a:t>)</a:t>
            </a:r>
            <a:endParaRPr lang="en-GB" dirty="0"/>
          </a:p>
        </p:txBody>
      </p:sp>
      <p:sp>
        <p:nvSpPr>
          <p:cNvPr id="3" name="Content Placeholder 2"/>
          <p:cNvSpPr>
            <a:spLocks noGrp="1"/>
          </p:cNvSpPr>
          <p:nvPr>
            <p:ph idx="1"/>
          </p:nvPr>
        </p:nvSpPr>
        <p:spPr/>
        <p:txBody>
          <a:bodyPr>
            <a:normAutofit fontScale="92500" lnSpcReduction="10000"/>
          </a:bodyPr>
          <a:lstStyle/>
          <a:p>
            <a:r>
              <a:rPr lang="en-US" i="1" dirty="0" smtClean="0"/>
              <a:t>Approval</a:t>
            </a:r>
            <a:r>
              <a:rPr lang="en-US" dirty="0" smtClean="0"/>
              <a:t> of </a:t>
            </a:r>
            <a:r>
              <a:rPr lang="en-US" i="1" dirty="0" smtClean="0"/>
              <a:t>host</a:t>
            </a:r>
            <a:r>
              <a:rPr lang="en-US" dirty="0" smtClean="0"/>
              <a:t> certificate </a:t>
            </a:r>
            <a:r>
              <a:rPr lang="en-US" i="1" dirty="0" smtClean="0"/>
              <a:t>rekey</a:t>
            </a:r>
            <a:r>
              <a:rPr lang="en-US" dirty="0" smtClean="0"/>
              <a:t> is normally routine</a:t>
            </a:r>
          </a:p>
          <a:p>
            <a:pPr lvl="1"/>
            <a:r>
              <a:rPr lang="en-US" dirty="0" smtClean="0"/>
              <a:t>In UK </a:t>
            </a:r>
            <a:r>
              <a:rPr lang="en-US" dirty="0" err="1" smtClean="0"/>
              <a:t>eSc</a:t>
            </a:r>
            <a:r>
              <a:rPr lang="en-US" dirty="0" smtClean="0"/>
              <a:t> CA, host certs rekey themselves</a:t>
            </a:r>
          </a:p>
          <a:p>
            <a:pPr lvl="1"/>
            <a:r>
              <a:rPr lang="en-US" dirty="0" smtClean="0"/>
              <a:t>“Need” for certificate usu. a </a:t>
            </a:r>
            <a:r>
              <a:rPr lang="en-US" dirty="0" smtClean="0"/>
              <a:t>given</a:t>
            </a:r>
          </a:p>
          <a:p>
            <a:pPr lvl="1"/>
            <a:r>
              <a:rPr lang="en-US" dirty="0" smtClean="0"/>
              <a:t>Similar risks to the 3 </a:t>
            </a:r>
            <a:r>
              <a:rPr lang="en-US" dirty="0" err="1" smtClean="0"/>
              <a:t>yr</a:t>
            </a:r>
            <a:r>
              <a:rPr lang="en-US" dirty="0" smtClean="0"/>
              <a:t> lifetime for hosts, only with slightly less risk</a:t>
            </a:r>
          </a:p>
          <a:p>
            <a:pPr lvl="1"/>
            <a:r>
              <a:rPr lang="en-US" dirty="0" smtClean="0"/>
              <a:t>Risks are not so much at issuance (processes deal OK with issuance), more down the road</a:t>
            </a:r>
            <a:endParaRPr lang="en-US" dirty="0" smtClean="0"/>
          </a:p>
          <a:p>
            <a:r>
              <a:rPr lang="en-US" dirty="0" smtClean="0"/>
              <a:t>Proposal to auto-approve and notify RA instead of waiting for approval</a:t>
            </a:r>
          </a:p>
        </p:txBody>
      </p:sp>
    </p:spTree>
    <p:extLst>
      <p:ext uri="{BB962C8B-B14F-4D97-AF65-F5344CB8AC3E}">
        <p14:creationId xmlns:p14="http://schemas.microsoft.com/office/powerpoint/2010/main" val="3471469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from a hard working CA </a:t>
            </a:r>
            <a:r>
              <a:rPr lang="en-US" dirty="0" smtClean="0">
                <a:sym typeface="Wingdings" panose="05000000000000000000" pitchFamily="2" charset="2"/>
              </a:rPr>
              <a:t></a:t>
            </a:r>
            <a:endParaRPr lang="en-GB" dirty="0"/>
          </a:p>
        </p:txBody>
      </p:sp>
      <p:pic>
        <p:nvPicPr>
          <p:cNvPr id="1026" name="Picture 2" descr="E:\DCIM\108_PANA\P108077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196752"/>
            <a:ext cx="6768753" cy="50760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55576" y="6340678"/>
            <a:ext cx="4029565" cy="369332"/>
          </a:xfrm>
          <a:prstGeom prst="rect">
            <a:avLst/>
          </a:prstGeom>
          <a:noFill/>
        </p:spPr>
        <p:txBody>
          <a:bodyPr wrap="none" rtlCol="0">
            <a:spAutoFit/>
          </a:bodyPr>
          <a:lstStyle/>
          <a:p>
            <a:r>
              <a:rPr lang="en-US" dirty="0" smtClean="0"/>
              <a:t>One CA operator’s card (used frequently)</a:t>
            </a:r>
            <a:endParaRPr lang="en-GB" dirty="0"/>
          </a:p>
        </p:txBody>
      </p:sp>
      <p:sp>
        <p:nvSpPr>
          <p:cNvPr id="4" name="TextBox 3"/>
          <p:cNvSpPr txBox="1"/>
          <p:nvPr/>
        </p:nvSpPr>
        <p:spPr>
          <a:xfrm>
            <a:off x="5004048" y="6340678"/>
            <a:ext cx="3349443" cy="369332"/>
          </a:xfrm>
          <a:prstGeom prst="rect">
            <a:avLst/>
          </a:prstGeom>
          <a:noFill/>
        </p:spPr>
        <p:txBody>
          <a:bodyPr wrap="none" rtlCol="0">
            <a:spAutoFit/>
          </a:bodyPr>
          <a:lstStyle/>
          <a:p>
            <a:r>
              <a:rPr lang="en-US" dirty="0" smtClean="0"/>
              <a:t>CA manager’s card (used less </a:t>
            </a:r>
            <a:r>
              <a:rPr lang="en-US" dirty="0" err="1" smtClean="0"/>
              <a:t>frq</a:t>
            </a:r>
            <a:r>
              <a:rPr lang="en-US" dirty="0" smtClean="0"/>
              <a:t>.)</a:t>
            </a:r>
            <a:endParaRPr lang="en-GB" dirty="0"/>
          </a:p>
        </p:txBody>
      </p:sp>
    </p:spTree>
    <p:extLst>
      <p:ext uri="{BB962C8B-B14F-4D97-AF65-F5344CB8AC3E}">
        <p14:creationId xmlns:p14="http://schemas.microsoft.com/office/powerpoint/2010/main" val="319782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RCauth</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799635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of using </a:t>
            </a:r>
            <a:r>
              <a:rPr lang="en-US" dirty="0" err="1" smtClean="0"/>
              <a:t>RCauth</a:t>
            </a:r>
            <a:endParaRPr lang="en-GB" dirty="0"/>
          </a:p>
        </p:txBody>
      </p:sp>
      <p:sp>
        <p:nvSpPr>
          <p:cNvPr id="5" name="Content Placeholder 4"/>
          <p:cNvSpPr>
            <a:spLocks noGrp="1"/>
          </p:cNvSpPr>
          <p:nvPr>
            <p:ph idx="1"/>
          </p:nvPr>
        </p:nvSpPr>
        <p:spPr/>
        <p:txBody>
          <a:bodyPr/>
          <a:lstStyle/>
          <a:p>
            <a:r>
              <a:rPr lang="en-US" dirty="0" smtClean="0"/>
              <a:t>EUDAT is investigating whether it can use </a:t>
            </a:r>
            <a:r>
              <a:rPr lang="en-US" dirty="0" err="1" smtClean="0"/>
              <a:t>RCauth</a:t>
            </a:r>
            <a:r>
              <a:rPr lang="en-US" dirty="0" smtClean="0"/>
              <a:t> instead of its own in-house CA</a:t>
            </a:r>
          </a:p>
          <a:p>
            <a:r>
              <a:rPr lang="en-US" dirty="0" smtClean="0"/>
              <a:t>The remainder of this section is with EUDAT-as-a-RP-hat</a:t>
            </a:r>
          </a:p>
          <a:p>
            <a:r>
              <a:rPr lang="en-US" dirty="0" smtClean="0"/>
              <a:t>Need to satisfy </a:t>
            </a:r>
            <a:r>
              <a:rPr lang="en-US" i="1" dirty="0" smtClean="0"/>
              <a:t>both</a:t>
            </a:r>
            <a:r>
              <a:rPr lang="en-US" dirty="0" smtClean="0"/>
              <a:t> </a:t>
            </a:r>
            <a:r>
              <a:rPr lang="en-US" dirty="0" err="1" smtClean="0"/>
              <a:t>RCauth</a:t>
            </a:r>
            <a:r>
              <a:rPr lang="en-US" dirty="0" smtClean="0"/>
              <a:t> policy and IOTA/DOGWOOD</a:t>
            </a:r>
          </a:p>
          <a:p>
            <a:pPr lvl="1"/>
            <a:r>
              <a:rPr lang="en-US" dirty="0" smtClean="0"/>
              <a:t>E.g. </a:t>
            </a:r>
            <a:r>
              <a:rPr lang="en-US" dirty="0" err="1" smtClean="0"/>
              <a:t>RCauth</a:t>
            </a:r>
            <a:r>
              <a:rPr lang="en-US" dirty="0" smtClean="0"/>
              <a:t> does not require traceability, but IOTA does</a:t>
            </a:r>
            <a:endParaRPr lang="en-GB" dirty="0"/>
          </a:p>
        </p:txBody>
      </p:sp>
    </p:spTree>
    <p:extLst>
      <p:ext uri="{BB962C8B-B14F-4D97-AF65-F5344CB8AC3E}">
        <p14:creationId xmlns:p14="http://schemas.microsoft.com/office/powerpoint/2010/main" val="2785171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88" y="4156236"/>
            <a:ext cx="3096344" cy="1368152"/>
          </a:xfrm>
          <a:prstGeom prst="rect">
            <a:avLst/>
          </a:prstGeom>
          <a:solidFill>
            <a:srgbClr val="EA4816"/>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076056" y="4149080"/>
            <a:ext cx="3096344" cy="1368152"/>
          </a:xfrm>
          <a:prstGeom prst="rect">
            <a:avLst/>
          </a:prstGeom>
          <a:solidFill>
            <a:srgbClr val="FFC000"/>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dirty="0" smtClean="0"/>
              <a:t>EUDAT use of </a:t>
            </a:r>
            <a:r>
              <a:rPr lang="en-US" dirty="0" err="1" smtClean="0"/>
              <a:t>RCauth</a:t>
            </a:r>
            <a:endParaRPr lang="en-GB" dirty="0"/>
          </a:p>
        </p:txBody>
      </p:sp>
      <p:sp>
        <p:nvSpPr>
          <p:cNvPr id="3" name="Content Placeholder 2"/>
          <p:cNvSpPr>
            <a:spLocks noGrp="1"/>
          </p:cNvSpPr>
          <p:nvPr>
            <p:ph idx="1"/>
          </p:nvPr>
        </p:nvSpPr>
        <p:spPr>
          <a:xfrm>
            <a:off x="457200" y="1600201"/>
            <a:ext cx="8229600" cy="2260848"/>
          </a:xfrm>
        </p:spPr>
        <p:txBody>
          <a:bodyPr>
            <a:normAutofit fontScale="92500" lnSpcReduction="20000"/>
          </a:bodyPr>
          <a:lstStyle/>
          <a:p>
            <a:r>
              <a:rPr lang="en-US" dirty="0" err="1" smtClean="0"/>
              <a:t>RCauth</a:t>
            </a:r>
            <a:r>
              <a:rPr lang="en-US" dirty="0" smtClean="0"/>
              <a:t> policy</a:t>
            </a:r>
          </a:p>
          <a:p>
            <a:pPr lvl="1"/>
            <a:r>
              <a:rPr lang="en-US" dirty="0" smtClean="0"/>
              <a:t>Is the lifetime 400 days or 11 days (6.3.2)</a:t>
            </a:r>
          </a:p>
          <a:p>
            <a:r>
              <a:rPr lang="en-US" dirty="0" smtClean="0"/>
              <a:t>IOTA requirement</a:t>
            </a:r>
          </a:p>
          <a:p>
            <a:pPr lvl="1"/>
            <a:r>
              <a:rPr lang="en-US" dirty="0" smtClean="0"/>
              <a:t>“documented and verifiable relationship”</a:t>
            </a:r>
          </a:p>
          <a:p>
            <a:pPr lvl="1"/>
            <a:r>
              <a:rPr lang="en-US" dirty="0" smtClean="0"/>
              <a:t>B2ACCESS is only a proxy (cf. AARC MJRA1.4)</a:t>
            </a:r>
            <a:endParaRPr lang="en-GB" dirty="0"/>
          </a:p>
        </p:txBody>
      </p:sp>
      <p:graphicFrame>
        <p:nvGraphicFramePr>
          <p:cNvPr id="4" name="Diagram 3"/>
          <p:cNvGraphicFramePr/>
          <p:nvPr>
            <p:extLst>
              <p:ext uri="{D42A27DB-BD31-4B8C-83A1-F6EECF244321}">
                <p14:modId xmlns:p14="http://schemas.microsoft.com/office/powerpoint/2010/main" val="134100697"/>
              </p:ext>
            </p:extLst>
          </p:nvPr>
        </p:nvGraphicFramePr>
        <p:xfrm>
          <a:off x="1979712" y="278856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Up Arrow Callout 6"/>
          <p:cNvSpPr/>
          <p:nvPr/>
        </p:nvSpPr>
        <p:spPr>
          <a:xfrm>
            <a:off x="4644008" y="5661248"/>
            <a:ext cx="3888432" cy="1008112"/>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a:t>
            </a:r>
            <a:r>
              <a:rPr lang="en-US" dirty="0" err="1">
                <a:solidFill>
                  <a:schemeClr val="tx1"/>
                </a:solidFill>
              </a:rPr>
              <a:t>DaVR</a:t>
            </a:r>
            <a:r>
              <a:rPr lang="en-US" dirty="0">
                <a:solidFill>
                  <a:schemeClr val="tx1"/>
                </a:solidFill>
              </a:rPr>
              <a:t> is between B2ACCESS and </a:t>
            </a:r>
            <a:r>
              <a:rPr lang="en-US" dirty="0" err="1">
                <a:solidFill>
                  <a:schemeClr val="tx1"/>
                </a:solidFill>
              </a:rPr>
              <a:t>RCauth</a:t>
            </a:r>
            <a:r>
              <a:rPr lang="en-US" dirty="0">
                <a:solidFill>
                  <a:schemeClr val="tx1"/>
                </a:solidFill>
              </a:rPr>
              <a:t> as IdP and SP, resp</a:t>
            </a:r>
            <a:r>
              <a:rPr lang="en-US" dirty="0" smtClean="0">
                <a:solidFill>
                  <a:schemeClr val="tx1"/>
                </a:solidFill>
              </a:rPr>
              <a:t>.</a:t>
            </a:r>
            <a:endParaRPr lang="en-GB" dirty="0">
              <a:solidFill>
                <a:schemeClr val="tx1"/>
              </a:solidFill>
            </a:endParaRPr>
          </a:p>
        </p:txBody>
      </p:sp>
      <p:sp>
        <p:nvSpPr>
          <p:cNvPr id="9" name="Up Arrow Callout 8"/>
          <p:cNvSpPr/>
          <p:nvPr/>
        </p:nvSpPr>
        <p:spPr>
          <a:xfrm>
            <a:off x="467544" y="5661248"/>
            <a:ext cx="4024064" cy="1008112"/>
          </a:xfrm>
          <a:prstGeom prst="up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 </a:t>
            </a:r>
            <a:r>
              <a:rPr lang="en-US" dirty="0" err="1" smtClean="0">
                <a:solidFill>
                  <a:schemeClr val="tx1"/>
                </a:solidFill>
              </a:rPr>
              <a:t>DaVR</a:t>
            </a:r>
            <a:r>
              <a:rPr lang="en-US" dirty="0" smtClean="0">
                <a:solidFill>
                  <a:schemeClr val="tx1"/>
                </a:solidFill>
              </a:rPr>
              <a:t> here except </a:t>
            </a:r>
            <a:r>
              <a:rPr lang="en-US" dirty="0" err="1" smtClean="0">
                <a:solidFill>
                  <a:schemeClr val="tx1"/>
                </a:solidFill>
              </a:rPr>
              <a:t>eduGAIN</a:t>
            </a:r>
            <a:r>
              <a:rPr lang="en-US" dirty="0" smtClean="0">
                <a:solidFill>
                  <a:schemeClr val="tx1"/>
                </a:solidFill>
              </a:rPr>
              <a:t> at best</a:t>
            </a:r>
            <a:endParaRPr lang="en-GB" dirty="0">
              <a:solidFill>
                <a:schemeClr val="tx1"/>
              </a:solidFill>
            </a:endParaRPr>
          </a:p>
        </p:txBody>
      </p:sp>
    </p:spTree>
    <p:extLst>
      <p:ext uri="{BB962C8B-B14F-4D97-AF65-F5344CB8AC3E}">
        <p14:creationId xmlns:p14="http://schemas.microsoft.com/office/powerpoint/2010/main" val="603974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EUDAT use of </a:t>
            </a:r>
            <a:r>
              <a:rPr lang="en-US" dirty="0" err="1" smtClean="0"/>
              <a:t>RCauth</a:t>
            </a:r>
            <a:endParaRPr lang="en-GB" dirty="0"/>
          </a:p>
        </p:txBody>
      </p:sp>
      <p:sp>
        <p:nvSpPr>
          <p:cNvPr id="3" name="Content Placeholder 2"/>
          <p:cNvSpPr>
            <a:spLocks noGrp="1"/>
          </p:cNvSpPr>
          <p:nvPr>
            <p:ph idx="1"/>
          </p:nvPr>
        </p:nvSpPr>
        <p:spPr/>
        <p:txBody>
          <a:bodyPr>
            <a:normAutofit lnSpcReduction="10000"/>
          </a:bodyPr>
          <a:lstStyle/>
          <a:p>
            <a:r>
              <a:rPr lang="en-US" dirty="0" smtClean="0"/>
              <a:t>Need to check quite a few things (SIRTFI, R&amp;S)</a:t>
            </a:r>
          </a:p>
          <a:p>
            <a:pPr lvl="1"/>
            <a:r>
              <a:rPr lang="en-US" dirty="0" smtClean="0"/>
              <a:t>EUDAT claims to be SIRTFI compliant but best to check whether it is actually happening </a:t>
            </a:r>
            <a:r>
              <a:rPr lang="en-US" dirty="0" smtClean="0">
                <a:sym typeface="Wingdings" panose="05000000000000000000" pitchFamily="2" charset="2"/>
              </a:rPr>
              <a:t></a:t>
            </a:r>
          </a:p>
          <a:p>
            <a:pPr lvl="1"/>
            <a:r>
              <a:rPr lang="en-US" dirty="0" smtClean="0">
                <a:sym typeface="Wingdings" panose="05000000000000000000" pitchFamily="2" charset="2"/>
              </a:rPr>
              <a:t>All portals must be PKPG compliant</a:t>
            </a:r>
          </a:p>
          <a:p>
            <a:pPr lvl="2"/>
            <a:r>
              <a:rPr lang="en-US" dirty="0" smtClean="0">
                <a:sym typeface="Wingdings" panose="05000000000000000000" pitchFamily="2" charset="2"/>
              </a:rPr>
              <a:t>Of course a central </a:t>
            </a:r>
            <a:r>
              <a:rPr lang="en-US" dirty="0" err="1" smtClean="0">
                <a:sym typeface="Wingdings" panose="05000000000000000000" pitchFamily="2" charset="2"/>
              </a:rPr>
              <a:t>MyProxy</a:t>
            </a:r>
            <a:r>
              <a:rPr lang="en-US" dirty="0" smtClean="0">
                <a:sym typeface="Wingdings" panose="05000000000000000000" pitchFamily="2" charset="2"/>
              </a:rPr>
              <a:t> service might help here but this is not in the EUDAT </a:t>
            </a:r>
            <a:r>
              <a:rPr lang="en-US" dirty="0" err="1" smtClean="0">
                <a:sym typeface="Wingdings" panose="05000000000000000000" pitchFamily="2" charset="2"/>
              </a:rPr>
              <a:t>AARChitecture</a:t>
            </a:r>
            <a:endParaRPr lang="en-US" dirty="0" smtClean="0">
              <a:sym typeface="Wingdings" panose="05000000000000000000" pitchFamily="2" charset="2"/>
            </a:endParaRPr>
          </a:p>
          <a:p>
            <a:r>
              <a:rPr lang="en-US" dirty="0" smtClean="0">
                <a:sym typeface="Wingdings" panose="05000000000000000000" pitchFamily="2" charset="2"/>
              </a:rPr>
              <a:t>Revocations</a:t>
            </a:r>
          </a:p>
          <a:p>
            <a:pPr lvl="1"/>
            <a:r>
              <a:rPr lang="en-US" dirty="0" smtClean="0">
                <a:sym typeface="Wingdings" panose="05000000000000000000" pitchFamily="2" charset="2"/>
              </a:rPr>
              <a:t>EUDAT has a </a:t>
            </a:r>
            <a:r>
              <a:rPr lang="en-US" dirty="0" err="1" smtClean="0">
                <a:sym typeface="Wingdings" panose="05000000000000000000" pitchFamily="2" charset="2"/>
              </a:rPr>
              <a:t>doc’d</a:t>
            </a:r>
            <a:r>
              <a:rPr lang="en-US" dirty="0" smtClean="0">
                <a:sym typeface="Wingdings" panose="05000000000000000000" pitchFamily="2" charset="2"/>
              </a:rPr>
              <a:t> account </a:t>
            </a:r>
            <a:r>
              <a:rPr lang="en-US" dirty="0" err="1" smtClean="0">
                <a:sym typeface="Wingdings" panose="05000000000000000000" pitchFamily="2" charset="2"/>
              </a:rPr>
              <a:t>deprovisioning</a:t>
            </a:r>
            <a:r>
              <a:rPr lang="en-US" dirty="0" smtClean="0">
                <a:sym typeface="Wingdings" panose="05000000000000000000" pitchFamily="2" charset="2"/>
              </a:rPr>
              <a:t> process but otherwise no way of detecting “loss of traceability”</a:t>
            </a:r>
            <a:endParaRPr lang="en-GB" dirty="0"/>
          </a:p>
        </p:txBody>
      </p:sp>
    </p:spTree>
    <p:extLst>
      <p:ext uri="{BB962C8B-B14F-4D97-AF65-F5344CB8AC3E}">
        <p14:creationId xmlns:p14="http://schemas.microsoft.com/office/powerpoint/2010/main" val="3344263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EUDAT use of </a:t>
            </a:r>
            <a:r>
              <a:rPr lang="en-US" dirty="0" err="1" smtClean="0"/>
              <a:t>RCauth</a:t>
            </a:r>
            <a:endParaRPr lang="en-GB" dirty="0"/>
          </a:p>
        </p:txBody>
      </p:sp>
      <p:sp>
        <p:nvSpPr>
          <p:cNvPr id="3" name="Content Placeholder 2"/>
          <p:cNvSpPr>
            <a:spLocks noGrp="1"/>
          </p:cNvSpPr>
          <p:nvPr>
            <p:ph idx="1"/>
          </p:nvPr>
        </p:nvSpPr>
        <p:spPr/>
        <p:txBody>
          <a:bodyPr/>
          <a:lstStyle/>
          <a:p>
            <a:r>
              <a:rPr lang="en-US" dirty="0" smtClean="0"/>
              <a:t>Namespace:</a:t>
            </a:r>
          </a:p>
          <a:p>
            <a:pPr lvl="1"/>
            <a:r>
              <a:rPr lang="en-US" dirty="0" smtClean="0"/>
              <a:t>Can RPs disambiguate B2ACCESS-issued credentials from other-IdP-issued credentials?</a:t>
            </a:r>
          </a:p>
          <a:p>
            <a:pPr lvl="1"/>
            <a:r>
              <a:rPr lang="en-US" dirty="0" smtClean="0"/>
              <a:t>Accepting other credentials useful in some cases (B2STAGE), less so in others (GOCDB)</a:t>
            </a:r>
          </a:p>
          <a:p>
            <a:r>
              <a:rPr lang="en-US" dirty="0" smtClean="0"/>
              <a:t>Namespace</a:t>
            </a:r>
          </a:p>
          <a:p>
            <a:pPr lvl="1"/>
            <a:r>
              <a:rPr lang="en-US" dirty="0" smtClean="0"/>
              <a:t>Where’s the stuff required by DOGWOOD?</a:t>
            </a:r>
          </a:p>
          <a:p>
            <a:pPr lvl="1"/>
            <a:r>
              <a:rPr lang="en-US" dirty="0" smtClean="0"/>
              <a:t>Must be {O,CN}, but …?</a:t>
            </a:r>
            <a:endParaRPr lang="en-GB" dirty="0"/>
          </a:p>
        </p:txBody>
      </p:sp>
    </p:spTree>
    <p:extLst>
      <p:ext uri="{BB962C8B-B14F-4D97-AF65-F5344CB8AC3E}">
        <p14:creationId xmlns:p14="http://schemas.microsoft.com/office/powerpoint/2010/main" val="4222300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EUDAT use of IOTA/DOGWOOD</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“Traceability of the credential is provided only in a cooperative way […]</a:t>
            </a:r>
            <a:r>
              <a:rPr lang="en-GB" dirty="0" smtClean="0"/>
              <a:t>”</a:t>
            </a:r>
          </a:p>
          <a:p>
            <a:pPr lvl="1"/>
            <a:r>
              <a:rPr lang="en-US" dirty="0" smtClean="0"/>
              <a:t>So is traceability a requirement on the proxy?</a:t>
            </a:r>
          </a:p>
          <a:p>
            <a:pPr lvl="1"/>
            <a:r>
              <a:rPr lang="en-US" dirty="0" smtClean="0"/>
              <a:t>Proxy can (only) say “go ask over there”</a:t>
            </a:r>
          </a:p>
          <a:p>
            <a:pPr lvl="1"/>
            <a:r>
              <a:rPr lang="en-US" dirty="0" smtClean="0"/>
              <a:t>Authority must be told the originator IdP?</a:t>
            </a:r>
          </a:p>
          <a:p>
            <a:pPr lvl="1"/>
            <a:r>
              <a:rPr lang="en-US" dirty="0" smtClean="0"/>
              <a:t>Authority must have information to trace id with originator IdP (DW3.1, DW3.2)?</a:t>
            </a:r>
          </a:p>
          <a:p>
            <a:pPr lvl="1"/>
            <a:r>
              <a:rPr lang="en-US" dirty="0" smtClean="0"/>
              <a:t>“the identity management system </a:t>
            </a:r>
            <a:r>
              <a:rPr lang="en-US" i="1" dirty="0" smtClean="0"/>
              <a:t>via which the identity of this person was vetted</a:t>
            </a:r>
            <a:r>
              <a:rPr lang="en-US" dirty="0" smtClean="0"/>
              <a:t>” so must be originator IdP, not the proxy (DW3.2)</a:t>
            </a:r>
          </a:p>
          <a:p>
            <a:pPr lvl="1"/>
            <a:r>
              <a:rPr lang="en-US" dirty="0" smtClean="0"/>
              <a:t>“name [..] must contain sufficient information </a:t>
            </a:r>
            <a:r>
              <a:rPr lang="en-US" dirty="0" err="1" smtClean="0"/>
              <a:t>s.t.</a:t>
            </a:r>
            <a:r>
              <a:rPr lang="en-US" dirty="0" smtClean="0"/>
              <a:t> utilizing only this data, an enquiry via the issuer [</a:t>
            </a:r>
            <a:r>
              <a:rPr lang="en-US" dirty="0" err="1" smtClean="0"/>
              <a:t>RCauth</a:t>
            </a:r>
            <a:r>
              <a:rPr lang="en-US" dirty="0" smtClean="0"/>
              <a:t>] </a:t>
            </a:r>
            <a:r>
              <a:rPr lang="en-US" i="1" dirty="0" smtClean="0"/>
              <a:t>to the </a:t>
            </a:r>
            <a:r>
              <a:rPr lang="en-US" i="1" dirty="0" err="1" smtClean="0"/>
              <a:t>IdM</a:t>
            </a:r>
            <a:r>
              <a:rPr lang="en-US" dirty="0" smtClean="0"/>
              <a:t>”</a:t>
            </a:r>
          </a:p>
          <a:p>
            <a:endParaRPr lang="en-US" dirty="0" smtClean="0"/>
          </a:p>
        </p:txBody>
      </p:sp>
    </p:spTree>
    <p:extLst>
      <p:ext uri="{BB962C8B-B14F-4D97-AF65-F5344CB8AC3E}">
        <p14:creationId xmlns:p14="http://schemas.microsoft.com/office/powerpoint/2010/main" val="2997954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EUDAT use of </a:t>
            </a:r>
            <a:r>
              <a:rPr lang="en-US" dirty="0" err="1" smtClean="0"/>
              <a:t>Rcauth</a:t>
            </a:r>
            <a:r>
              <a:rPr lang="en-US" dirty="0" smtClean="0"/>
              <a:t> – Constructing the CSR?</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Inconsistent use of O in EUDAT (user filled field… </a:t>
            </a:r>
            <a:r>
              <a:rPr lang="en-US" dirty="0" smtClean="0">
                <a:sym typeface="Wingdings" panose="05000000000000000000" pitchFamily="2" charset="2"/>
              </a:rPr>
              <a:t></a:t>
            </a:r>
            <a:r>
              <a:rPr lang="en-US" dirty="0" smtClean="0"/>
              <a:t>), or does it come from FIMS?</a:t>
            </a:r>
          </a:p>
          <a:p>
            <a:pPr lvl="1"/>
            <a:r>
              <a:rPr lang="en-US" dirty="0" smtClean="0"/>
              <a:t>(i.e. O=B2ACCESS)</a:t>
            </a:r>
          </a:p>
          <a:p>
            <a:pPr lvl="1"/>
            <a:r>
              <a:rPr lang="en-US" dirty="0" smtClean="0"/>
              <a:t>Cf. Dogwood requirement (previous slide)</a:t>
            </a:r>
          </a:p>
          <a:p>
            <a:r>
              <a:rPr lang="en-US" dirty="0" smtClean="0"/>
              <a:t>Single CN (EUDAT has two, unique id and name/principal(?))</a:t>
            </a:r>
          </a:p>
          <a:p>
            <a:r>
              <a:rPr lang="en-US" dirty="0" smtClean="0"/>
              <a:t>Risk of using non-ASCII UTF8?</a:t>
            </a:r>
          </a:p>
          <a:p>
            <a:r>
              <a:rPr lang="en-US" dirty="0" smtClean="0"/>
              <a:t>Originating IdP </a:t>
            </a:r>
            <a:r>
              <a:rPr lang="en-US" i="1" dirty="0" smtClean="0"/>
              <a:t>and</a:t>
            </a:r>
            <a:r>
              <a:rPr lang="en-US" dirty="0" smtClean="0"/>
              <a:t> identifier with originating IdP</a:t>
            </a:r>
          </a:p>
          <a:p>
            <a:r>
              <a:rPr lang="en-US" dirty="0" smtClean="0"/>
              <a:t>And the </a:t>
            </a:r>
            <a:r>
              <a:rPr lang="en-US" dirty="0" err="1" smtClean="0"/>
              <a:t>authorisation</a:t>
            </a:r>
            <a:r>
              <a:rPr lang="en-US" dirty="0" smtClean="0"/>
              <a:t> extensions, of course </a:t>
            </a:r>
            <a:r>
              <a:rPr lang="en-US" dirty="0" smtClean="0">
                <a:sym typeface="Wingdings" panose="05000000000000000000" pitchFamily="2" charset="2"/>
              </a:rPr>
              <a:t></a:t>
            </a:r>
            <a:endParaRPr lang="en-GB" dirty="0"/>
          </a:p>
        </p:txBody>
      </p:sp>
    </p:spTree>
    <p:extLst>
      <p:ext uri="{BB962C8B-B14F-4D97-AF65-F5344CB8AC3E}">
        <p14:creationId xmlns:p14="http://schemas.microsoft.com/office/powerpoint/2010/main" val="2587716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4068</TotalTime>
  <Words>1136</Words>
  <Application>Microsoft Office PowerPoint</Application>
  <PresentationFormat>On-screen Show (4:3)</PresentationFormat>
  <Paragraphs>151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Soapbox of Random Stuff</vt:lpstr>
      <vt:lpstr>Overview</vt:lpstr>
      <vt:lpstr>RCauth</vt:lpstr>
      <vt:lpstr>Example of using RCauth</vt:lpstr>
      <vt:lpstr>EUDAT use of RCauth</vt:lpstr>
      <vt:lpstr>EUDAT use of RCauth</vt:lpstr>
      <vt:lpstr>EUDAT use of RCauth</vt:lpstr>
      <vt:lpstr>EUDAT use of IOTA/DOGWOOD</vt:lpstr>
      <vt:lpstr>EUDAT use of Rcauth – Constructing the CSR?</vt:lpstr>
      <vt:lpstr>Interfacing and Performance</vt:lpstr>
      <vt:lpstr>Interfacing and Performance</vt:lpstr>
      <vt:lpstr>Extensions</vt:lpstr>
      <vt:lpstr>Extensions</vt:lpstr>
      <vt:lpstr>Useful PKCS#10 extensions</vt:lpstr>
      <vt:lpstr>Using OpenSSL</vt:lpstr>
      <vt:lpstr>SHA2 migration</vt:lpstr>
      <vt:lpstr>Document sent to IGTF Friday (and again Monday)</vt:lpstr>
      <vt:lpstr>SHA2 migration for subordinate CAs</vt:lpstr>
      <vt:lpstr>SHA2 signatures</vt:lpstr>
      <vt:lpstr>Renewals and Video verification</vt:lpstr>
      <vt:lpstr>Video verification of Id (JK+JJ)</vt:lpstr>
      <vt:lpstr>Video verifications (JK)</vt:lpstr>
      <vt:lpstr>Host Rekey (JK)</vt:lpstr>
      <vt:lpstr>View from a hard working CA </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Jensen, Jens (STFC,RAL,SC)</dc:creator>
  <cp:lastModifiedBy>Jensen, Jens (STFC,RAL,SC)</cp:lastModifiedBy>
  <cp:revision>37</cp:revision>
  <dcterms:created xsi:type="dcterms:W3CDTF">2016-09-07T10:40:46Z</dcterms:created>
  <dcterms:modified xsi:type="dcterms:W3CDTF">2016-09-20T13:46:51Z</dcterms:modified>
</cp:coreProperties>
</file>