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370" r:id="rId3"/>
    <p:sldId id="397" r:id="rId4"/>
    <p:sldId id="398" r:id="rId5"/>
    <p:sldId id="402" r:id="rId6"/>
    <p:sldId id="401" r:id="rId7"/>
    <p:sldId id="399" r:id="rId8"/>
    <p:sldId id="409" r:id="rId9"/>
    <p:sldId id="404" r:id="rId10"/>
    <p:sldId id="400" r:id="rId11"/>
    <p:sldId id="407" r:id="rId12"/>
    <p:sldId id="403" r:id="rId13"/>
    <p:sldId id="406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139" autoAdjust="0"/>
  </p:normalViewPr>
  <p:slideViewPr>
    <p:cSldViewPr>
      <p:cViewPr varScale="1">
        <p:scale>
          <a:sx n="123" d="100"/>
          <a:sy n="123" d="100"/>
        </p:scale>
        <p:origin x="-14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022E0931-D890-4244-8ABF-1E98778A3B5F}" type="datetimeFigureOut">
              <a:rPr lang="en-US" smtClean="0"/>
              <a:pPr/>
              <a:t>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238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1238"/>
            <a:ext cx="307713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F1EF270F-8E59-44D5-BBB8-82D415ACC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84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2"/>
            <a:ext cx="5206154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23034A-C3BF-4E4C-AB63-1002609AC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50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Corisande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Corisande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330A-800A-4D63-ABF0-D87AAD89A955}" type="datetime1">
              <a:rPr lang="en-GB" smtClean="0"/>
              <a:t>12/09/2016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6939A-DEFC-4EC3-BF83-0C7B1291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E75A-40B5-4B88-BA29-F49D59E0B106}" type="datetime1">
              <a:rPr lang="en-GB" smtClean="0"/>
              <a:t>12/09/2016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DB7C-5EC3-4F14-9F04-E440B70D9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 marL="273050" indent="-273050"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6575" indent="-263525">
              <a:defRPr sz="20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4375" indent="-17780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7305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0950" indent="-263525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7EDDBDA-115C-44ED-97F6-117B21E29BA0}" type="datetime1">
              <a:rPr lang="en-GB" smtClean="0"/>
              <a:t>12/09/2016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E2007E-EBB7-4676-9767-8368033F7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 descr="STFC_PowerPoint_STFC_bottomright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697038" y="5321300"/>
            <a:ext cx="7446962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Virtual Face to Face Meetings for ID-check</a:t>
            </a:r>
            <a:endParaRPr lang="en-GB" sz="3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John Kewley</a:t>
            </a:r>
          </a:p>
          <a:p>
            <a:pPr eaLnBrk="1" hangingPunct="1"/>
            <a:r>
              <a:rPr lang="en-GB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Jens Jensen</a:t>
            </a:r>
          </a:p>
          <a:p>
            <a:pPr eaLnBrk="1" hangingPunct="1"/>
            <a:r>
              <a:rPr lang="en-GB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UK </a:t>
            </a:r>
            <a:r>
              <a:rPr lang="en-GB" dirty="0" err="1" smtClean="0">
                <a:solidFill>
                  <a:srgbClr val="1F497D"/>
                </a:solidFill>
                <a:latin typeface="Arial" charset="0"/>
                <a:cs typeface="Arial" charset="0"/>
              </a:rPr>
              <a:t>eScience</a:t>
            </a:r>
            <a:r>
              <a:rPr lang="en-GB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 CA</a:t>
            </a:r>
            <a:endParaRPr lang="en-GB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6939A-DEFC-4EC3-BF83-0C7B1291F5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Asserted copy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main difference between the requirements for a re-application F2F video meeting and that of a new application is proving that the </a:t>
            </a:r>
            <a:r>
              <a:rPr lang="en-GB" dirty="0" err="1" smtClean="0"/>
              <a:t>PhotoID</a:t>
            </a:r>
            <a:r>
              <a:rPr lang="en-GB" dirty="0" smtClean="0"/>
              <a:t> is genuine. One way to assert this would be for the requestor to take their </a:t>
            </a:r>
            <a:r>
              <a:rPr lang="en-GB" dirty="0" err="1" smtClean="0"/>
              <a:t>PhotoID</a:t>
            </a:r>
            <a:r>
              <a:rPr lang="en-GB" dirty="0" smtClean="0"/>
              <a:t> to an appropriate person (for instance a notary public) to copy, sign and stamp and then post direct to the CA. This could then be used in parallel with the video meeting.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10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provision of </a:t>
            </a:r>
            <a:r>
              <a:rPr lang="en-GB" dirty="0" smtClean="0"/>
              <a:t>an appropriate Virtual </a:t>
            </a:r>
            <a:r>
              <a:rPr lang="en-GB" dirty="0" smtClean="0"/>
              <a:t>F2F meeting for </a:t>
            </a:r>
            <a:r>
              <a:rPr lang="en-GB" dirty="0" err="1" smtClean="0"/>
              <a:t>PhotoID</a:t>
            </a:r>
            <a:r>
              <a:rPr lang="en-GB" dirty="0" smtClean="0"/>
              <a:t> checking would be a major improvement to the processes of many CAs.</a:t>
            </a:r>
          </a:p>
          <a:p>
            <a:r>
              <a:rPr lang="en-GB" dirty="0" smtClean="0"/>
              <a:t>While we believe it is possible to ensure an appropriate level of assurance for a re-application, it would be considerably harder to do that for an initial application, at least without something else such as an asserted copy of that </a:t>
            </a:r>
            <a:r>
              <a:rPr lang="en-GB" dirty="0" err="1" smtClean="0"/>
              <a:t>PhotoID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70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should encourage CAs to accept Re-applications over video link now and feed back any issues they find.</a:t>
            </a:r>
          </a:p>
          <a:p>
            <a:r>
              <a:rPr lang="en-GB" dirty="0" smtClean="0"/>
              <a:t>We should allow video F2F meetings for new requests if accompanied by </a:t>
            </a:r>
            <a:r>
              <a:rPr lang="en-GB" dirty="0" smtClean="0"/>
              <a:t>a trusted </a:t>
            </a:r>
            <a:r>
              <a:rPr lang="en-GB" dirty="0" smtClean="0"/>
              <a:t>asserted copy of the </a:t>
            </a:r>
            <a:r>
              <a:rPr lang="en-GB" dirty="0" err="1" smtClean="0"/>
              <a:t>PhotoID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 the next PMA meeting we should have a demo of how good an ID check you can do over HQ video-link </a:t>
            </a:r>
            <a:r>
              <a:rPr lang="en-GB" dirty="0" smtClean="0"/>
              <a:t>is in </a:t>
            </a:r>
            <a:r>
              <a:rPr lang="en-GB" dirty="0" smtClean="0"/>
              <a:t>the absence of an asserted copy of the </a:t>
            </a:r>
            <a:r>
              <a:rPr lang="en-GB" dirty="0" err="1" smtClean="0"/>
              <a:t>PhotoID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75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F2Fs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03910"/>
          </a:xfrm>
        </p:spPr>
        <p:txBody>
          <a:bodyPr/>
          <a:lstStyle/>
          <a:p>
            <a:r>
              <a:rPr lang="en-GB" dirty="0" smtClean="0"/>
              <a:t>Why are virtual F2Fs desirable?</a:t>
            </a:r>
          </a:p>
          <a:p>
            <a:r>
              <a:rPr lang="en-GB" dirty="0" smtClean="0"/>
              <a:t>Virtual F2Fs for Re-Applications</a:t>
            </a:r>
          </a:p>
          <a:p>
            <a:r>
              <a:rPr lang="en-GB" dirty="0" smtClean="0"/>
              <a:t>Virtual F2Fs for New requests</a:t>
            </a:r>
          </a:p>
          <a:p>
            <a:r>
              <a:rPr lang="en-GB" dirty="0" smtClean="0"/>
              <a:t>Conclusions</a:t>
            </a:r>
          </a:p>
          <a:p>
            <a:r>
              <a:rPr lang="en-GB" dirty="0" smtClean="0"/>
              <a:t>Proposal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7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Virtual F2Fs?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requirement to visit your local RA Operator is one which can be a hurdle for new personal certificate requests for users at large (especially distributed) sites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Maintaining a large RA Operator network can be problematic.</a:t>
            </a:r>
          </a:p>
          <a:p>
            <a:r>
              <a:rPr lang="en-GB" dirty="0" smtClean="0"/>
              <a:t>Being able to meet over a video link would be a major improvement</a:t>
            </a:r>
          </a:p>
        </p:txBody>
      </p:sp>
    </p:spTree>
    <p:extLst>
      <p:ext uri="{BB962C8B-B14F-4D97-AF65-F5344CB8AC3E}">
        <p14:creationId xmlns:p14="http://schemas.microsoft.com/office/powerpoint/2010/main" val="221517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ID checks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In the following circumstances being able to do a Video ID check would be preferable from the usability point of view (we’ll worry about </a:t>
            </a:r>
            <a:r>
              <a:rPr lang="en-GB" sz="2400" dirty="0" err="1" smtClean="0"/>
              <a:t>LoA</a:t>
            </a:r>
            <a:r>
              <a:rPr lang="en-GB" sz="2400" dirty="0" smtClean="0"/>
              <a:t>/security later):</a:t>
            </a:r>
          </a:p>
          <a:p>
            <a:r>
              <a:rPr lang="en-GB" sz="2000" dirty="0" smtClean="0"/>
              <a:t>Bootstrapping a New RA</a:t>
            </a:r>
          </a:p>
          <a:p>
            <a:r>
              <a:rPr lang="en-GB" sz="2000" dirty="0" smtClean="0"/>
              <a:t>There are no longer any RA Operators at a site</a:t>
            </a:r>
          </a:p>
          <a:p>
            <a:r>
              <a:rPr lang="en-GB" sz="2000" dirty="0" smtClean="0"/>
              <a:t>User doesn’t work at the same site and rarely visits the site the RA Op is based at.</a:t>
            </a:r>
          </a:p>
          <a:p>
            <a:r>
              <a:rPr lang="en-GB" sz="2000" dirty="0" smtClean="0"/>
              <a:t>For very small sites it would reduce the requirement for having a separate RA, and training the RA Operators.</a:t>
            </a:r>
          </a:p>
        </p:txBody>
      </p:sp>
    </p:spTree>
    <p:extLst>
      <p:ext uri="{BB962C8B-B14F-4D97-AF65-F5344CB8AC3E}">
        <p14:creationId xmlns:p14="http://schemas.microsoft.com/office/powerpoint/2010/main" val="10024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Virtual F2Fs?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2 cases for which a virtual meeting can be considered for a personal certificate: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PhotoID</a:t>
            </a:r>
            <a:r>
              <a:rPr lang="en-GB" sz="2000" dirty="0" smtClean="0"/>
              <a:t> check for a Re-Application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PhotoID</a:t>
            </a:r>
            <a:r>
              <a:rPr lang="en-GB" sz="2000" dirty="0" smtClean="0"/>
              <a:t> check for a New certificate</a:t>
            </a:r>
          </a:p>
        </p:txBody>
      </p:sp>
    </p:spTree>
    <p:extLst>
      <p:ext uri="{BB962C8B-B14F-4D97-AF65-F5344CB8AC3E}">
        <p14:creationId xmlns:p14="http://schemas.microsoft.com/office/powerpoint/2010/main" val="16891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Re-Application?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7591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A Re-Application is the process of obtaining a personal certificate when you have previously held one with the same DN, but are not able to do a renew/rekey:</a:t>
            </a:r>
          </a:p>
          <a:p>
            <a:pPr>
              <a:spcBef>
                <a:spcPts val="800"/>
              </a:spcBef>
            </a:pPr>
            <a:r>
              <a:rPr lang="en-GB" sz="2000" dirty="0" smtClean="0"/>
              <a:t>Previous certificate has expired sufficiently long ago that it is outside any “grace” period [30 days for UK </a:t>
            </a:r>
            <a:r>
              <a:rPr lang="en-GB" sz="2000" dirty="0" err="1" smtClean="0"/>
              <a:t>eScience</a:t>
            </a:r>
            <a:r>
              <a:rPr lang="en-GB" sz="2000" dirty="0" smtClean="0"/>
              <a:t> CA]</a:t>
            </a:r>
          </a:p>
          <a:p>
            <a:r>
              <a:rPr lang="en-GB" sz="2000" dirty="0" smtClean="0"/>
              <a:t>Previous certificate was revoked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2000" dirty="0" smtClean="0"/>
              <a:t>So, basically the same as a New request except the RA Op already has a photocopy of the original </a:t>
            </a:r>
            <a:r>
              <a:rPr lang="en-GB" sz="2000" dirty="0" err="1" smtClean="0"/>
              <a:t>PhotoID</a:t>
            </a:r>
            <a:r>
              <a:rPr lang="en-GB" sz="2000" dirty="0" smtClean="0"/>
              <a:t> and MUST NOT issue a certificate with the same DN unless (s)he can guarantee that the requestor is the same person as in the original.</a:t>
            </a:r>
          </a:p>
        </p:txBody>
      </p:sp>
    </p:spTree>
    <p:extLst>
      <p:ext uri="{BB962C8B-B14F-4D97-AF65-F5344CB8AC3E}">
        <p14:creationId xmlns:p14="http://schemas.microsoft.com/office/powerpoint/2010/main" val="13970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20080"/>
          </a:xfrm>
        </p:spPr>
        <p:txBody>
          <a:bodyPr/>
          <a:lstStyle/>
          <a:p>
            <a:r>
              <a:rPr lang="en-GB" dirty="0" smtClean="0"/>
              <a:t>Certificate Lifecycle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537599" y="2544775"/>
            <a:ext cx="2196245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VALID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25432" y="3956024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REVOKED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5" idx="0"/>
          </p:cNvCxnSpPr>
          <p:nvPr/>
        </p:nvCxnSpPr>
        <p:spPr>
          <a:xfrm flipH="1">
            <a:off x="2105552" y="3220864"/>
            <a:ext cx="753680" cy="735160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3" idx="4"/>
            <a:endCxn id="4" idx="0"/>
          </p:cNvCxnSpPr>
          <p:nvPr/>
        </p:nvCxnSpPr>
        <p:spPr>
          <a:xfrm>
            <a:off x="3635722" y="1320639"/>
            <a:ext cx="0" cy="1224136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6"/>
            <a:endCxn id="4" idx="7"/>
          </p:cNvCxnSpPr>
          <p:nvPr/>
        </p:nvCxnSpPr>
        <p:spPr>
          <a:xfrm flipH="1" flipV="1">
            <a:off x="4412211" y="2660774"/>
            <a:ext cx="321633" cy="280045"/>
          </a:xfrm>
          <a:prstGeom prst="bentConnector4">
            <a:avLst>
              <a:gd name="adj1" fmla="val -71075"/>
              <a:gd name="adj2" fmla="val 223051"/>
            </a:avLst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70400" y="1674924"/>
            <a:ext cx="1080120" cy="385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Apply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7840" y="2112727"/>
            <a:ext cx="1080120" cy="37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Renew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4899" y="3359001"/>
            <a:ext cx="1080120" cy="345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Revoke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43000" y="3738790"/>
            <a:ext cx="2209389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EXPIRED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09708" y="1068611"/>
            <a:ext cx="252028" cy="252028"/>
          </a:xfrm>
          <a:prstGeom prst="ellipse">
            <a:avLst/>
          </a:prstGeom>
          <a:solidFill>
            <a:schemeClr val="accent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/>
          <p:cNvSpPr/>
          <p:nvPr/>
        </p:nvSpPr>
        <p:spPr>
          <a:xfrm>
            <a:off x="5132241" y="2940821"/>
            <a:ext cx="1993179" cy="526907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Recent?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" name="Shape 20"/>
          <p:cNvCxnSpPr>
            <a:stCxn id="14" idx="0"/>
            <a:endCxn id="10" idx="3"/>
          </p:cNvCxnSpPr>
          <p:nvPr/>
        </p:nvCxnSpPr>
        <p:spPr>
          <a:xfrm rot="16200000" flipV="1">
            <a:off x="5634347" y="2446336"/>
            <a:ext cx="638099" cy="350871"/>
          </a:xfrm>
          <a:prstGeom prst="bentConnector2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7"/>
            <a:endCxn id="14" idx="2"/>
          </p:cNvCxnSpPr>
          <p:nvPr/>
        </p:nvCxnSpPr>
        <p:spPr>
          <a:xfrm flipV="1">
            <a:off x="6128831" y="3467728"/>
            <a:ext cx="0" cy="387061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14416" y="2739603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1F497D"/>
                </a:solidFill>
              </a:rPr>
              <a:t>No</a:t>
            </a:r>
            <a:endParaRPr lang="en-GB" i="1" dirty="0">
              <a:solidFill>
                <a:srgbClr val="1F497D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2508771"/>
            <a:ext cx="698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1F497D"/>
                </a:solidFill>
              </a:rPr>
              <a:t>Yes</a:t>
            </a:r>
            <a:endParaRPr lang="en-GB" i="1" dirty="0">
              <a:solidFill>
                <a:srgbClr val="1F497D"/>
              </a:solidFill>
            </a:endParaRPr>
          </a:p>
        </p:txBody>
      </p:sp>
      <p:cxnSp>
        <p:nvCxnSpPr>
          <p:cNvPr id="19" name="Shape 26"/>
          <p:cNvCxnSpPr>
            <a:stCxn id="5" idx="4"/>
            <a:endCxn id="21" idx="1"/>
          </p:cNvCxnSpPr>
          <p:nvPr/>
        </p:nvCxnSpPr>
        <p:spPr>
          <a:xfrm rot="16200000" flipH="1">
            <a:off x="2191610" y="4662054"/>
            <a:ext cx="835997" cy="1008112"/>
          </a:xfrm>
          <a:prstGeom prst="bentConnector2">
            <a:avLst/>
          </a:prstGeom>
          <a:ln w="38100">
            <a:solidFill>
              <a:srgbClr val="1F497D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53"/>
          <p:cNvCxnSpPr>
            <a:stCxn id="14" idx="3"/>
            <a:endCxn id="21" idx="3"/>
          </p:cNvCxnSpPr>
          <p:nvPr/>
        </p:nvCxnSpPr>
        <p:spPr>
          <a:xfrm flipH="1">
            <a:off x="4193784" y="3204275"/>
            <a:ext cx="2931636" cy="2379834"/>
          </a:xfrm>
          <a:prstGeom prst="bentConnector3">
            <a:avLst>
              <a:gd name="adj1" fmla="val -7798"/>
            </a:avLst>
          </a:prstGeom>
          <a:ln w="38100">
            <a:solidFill>
              <a:srgbClr val="1F497D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13664" y="5434961"/>
            <a:ext cx="1080120" cy="2982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Re-Apply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0"/>
            <a:endCxn id="4" idx="4"/>
          </p:cNvCxnSpPr>
          <p:nvPr/>
        </p:nvCxnSpPr>
        <p:spPr>
          <a:xfrm flipH="1" flipV="1">
            <a:off x="3635722" y="3336863"/>
            <a:ext cx="18002" cy="2098098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36"/>
          <p:cNvCxnSpPr/>
          <p:nvPr/>
        </p:nvCxnSpPr>
        <p:spPr>
          <a:xfrm rot="10800000" flipH="1">
            <a:off x="2537600" y="2660775"/>
            <a:ext cx="316360" cy="280045"/>
          </a:xfrm>
          <a:prstGeom prst="bentConnector4">
            <a:avLst>
              <a:gd name="adj1" fmla="val -72259"/>
              <a:gd name="adj2" fmla="val 223051"/>
            </a:avLst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65492" y="2148731"/>
            <a:ext cx="1080120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Change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4" idx="5"/>
            <a:endCxn id="12" idx="0"/>
          </p:cNvCxnSpPr>
          <p:nvPr/>
        </p:nvCxnSpPr>
        <p:spPr>
          <a:xfrm>
            <a:off x="4412211" y="3220864"/>
            <a:ext cx="935484" cy="517926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164713" y="5144881"/>
            <a:ext cx="374502" cy="340562"/>
            <a:chOff x="3095836" y="5517232"/>
            <a:chExt cx="410979" cy="396044"/>
          </a:xfrm>
        </p:grpSpPr>
        <p:sp>
          <p:nvSpPr>
            <p:cNvPr id="27" name="Oval 26"/>
            <p:cNvSpPr/>
            <p:nvPr/>
          </p:nvSpPr>
          <p:spPr>
            <a:xfrm>
              <a:off x="3095836" y="5517232"/>
              <a:ext cx="410979" cy="39604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167844" y="5589240"/>
              <a:ext cx="266963" cy="25202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cxnSp>
        <p:nvCxnSpPr>
          <p:cNvPr id="29" name="Straight Arrow Connector 28"/>
          <p:cNvCxnSpPr>
            <a:stCxn id="12" idx="4"/>
            <a:endCxn id="27" idx="0"/>
          </p:cNvCxnSpPr>
          <p:nvPr/>
        </p:nvCxnSpPr>
        <p:spPr>
          <a:xfrm>
            <a:off x="5347695" y="4530878"/>
            <a:ext cx="4269" cy="614003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59838" y="4652485"/>
            <a:ext cx="984253" cy="288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Retire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3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647353"/>
          </a:xfrm>
        </p:spPr>
        <p:txBody>
          <a:bodyPr/>
          <a:lstStyle/>
          <a:p>
            <a:r>
              <a:rPr lang="en-GB" dirty="0" smtClean="0"/>
              <a:t>Re-Application by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dirty="0" smtClean="0"/>
              <a:t>For a Video meeting, the following would seem to give a similar </a:t>
            </a:r>
            <a:r>
              <a:rPr lang="en-GB" sz="2000" dirty="0" err="1" smtClean="0"/>
              <a:t>LoA</a:t>
            </a:r>
            <a:r>
              <a:rPr lang="en-GB" sz="2000" dirty="0" smtClean="0"/>
              <a:t> to that obtained by a physical face to face meeting: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GB" sz="1800" dirty="0" smtClean="0"/>
              <a:t>The meeting is over a high quality video (at least sufficient to easily see/read the </a:t>
            </a:r>
            <a:r>
              <a:rPr lang="en-GB" sz="1800" dirty="0" err="1" smtClean="0"/>
              <a:t>PhotoID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The </a:t>
            </a:r>
            <a:r>
              <a:rPr lang="en-GB" sz="1800" dirty="0" err="1" smtClean="0"/>
              <a:t>PhotoID</a:t>
            </a:r>
            <a:r>
              <a:rPr lang="en-GB" sz="1800" dirty="0" smtClean="0"/>
              <a:t> should be the SAME one as used originally, and hence should match the photocopy in the RA records.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Applicant informs RA Op of the request ID, and the PIN of the CSR.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Additional “evidence” needs recording: e.g. a screenshot of the </a:t>
            </a:r>
            <a:r>
              <a:rPr lang="en-GB" sz="1800" dirty="0" err="1" smtClean="0"/>
              <a:t>PhotoID</a:t>
            </a:r>
            <a:r>
              <a:rPr lang="en-GB" sz="1800" dirty="0" smtClean="0"/>
              <a:t> on which the RA Op writes the request number.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2000" dirty="0" smtClean="0"/>
              <a:t>Therefore the RA Op can see the face of the person in the video meeting; it is the same face as on the photocopy in the records; the matching </a:t>
            </a:r>
            <a:r>
              <a:rPr lang="en-GB" sz="2000" dirty="0" err="1" smtClean="0"/>
              <a:t>PhotoID</a:t>
            </a:r>
            <a:r>
              <a:rPr lang="en-GB" sz="2000" dirty="0" smtClean="0"/>
              <a:t> is clearly in the hands of the applicant; and there is evidence that the CSR about to be approved was requested by this person.</a:t>
            </a:r>
          </a:p>
        </p:txBody>
      </p:sp>
    </p:spTree>
    <p:extLst>
      <p:ext uri="{BB962C8B-B14F-4D97-AF65-F5344CB8AC3E}">
        <p14:creationId xmlns:p14="http://schemas.microsoft.com/office/powerpoint/2010/main" val="359852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how about NEW requests?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53595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Most of the above written about Re-Application applies, but </a:t>
            </a:r>
            <a:r>
              <a:rPr lang="en-GB" dirty="0" smtClean="0"/>
              <a:t>for a NEW request you need to identify more security features on the </a:t>
            </a:r>
            <a:r>
              <a:rPr lang="en-GB" dirty="0" err="1" smtClean="0"/>
              <a:t>PhotoID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Such security features may vary from ID to ID so suitable training in what is appropriate needs to be taught. Also, using Staff IDs is unlikely to be sufficient.</a:t>
            </a:r>
          </a:p>
          <a:p>
            <a:pPr marL="0" indent="0">
              <a:buNone/>
            </a:pPr>
            <a:r>
              <a:rPr lang="en-GB" dirty="0" smtClean="0"/>
              <a:t>It also implies </a:t>
            </a:r>
            <a:r>
              <a:rPr lang="en-GB" dirty="0" smtClean="0"/>
              <a:t>that the video link must be of a very high quality.</a:t>
            </a:r>
          </a:p>
        </p:txBody>
      </p:sp>
    </p:spTree>
    <p:extLst>
      <p:ext uri="{BB962C8B-B14F-4D97-AF65-F5344CB8AC3E}">
        <p14:creationId xmlns:p14="http://schemas.microsoft.com/office/powerpoint/2010/main" val="13970111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FC style">
      <a:majorFont>
        <a:latin typeface="Corisande"/>
        <a:ea typeface=""/>
        <a:cs typeface=""/>
      </a:majorFont>
      <a:minorFont>
        <a:latin typeface="Corisand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FC style">
      <a:majorFont>
        <a:latin typeface="Corisande"/>
        <a:ea typeface=""/>
        <a:cs typeface=""/>
      </a:majorFont>
      <a:minorFont>
        <a:latin typeface="Corisand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39889</TotalTime>
  <Words>798</Words>
  <Application>Microsoft Office PowerPoint</Application>
  <PresentationFormat>On-screen Show (4:3)</PresentationFormat>
  <Paragraphs>63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1_Blank Presentation</vt:lpstr>
      <vt:lpstr>Virtual Face to Face Meetings for ID-check</vt:lpstr>
      <vt:lpstr>Virtual F2Fs</vt:lpstr>
      <vt:lpstr>Why Virtual F2Fs?</vt:lpstr>
      <vt:lpstr>Video ID checks</vt:lpstr>
      <vt:lpstr>When Virtual F2Fs?</vt:lpstr>
      <vt:lpstr>What is a Re-Application?</vt:lpstr>
      <vt:lpstr>Certificate Lifecycle</vt:lpstr>
      <vt:lpstr>Re-Application by Video</vt:lpstr>
      <vt:lpstr>So how about NEW requests?</vt:lpstr>
      <vt:lpstr>Asserted copy</vt:lpstr>
      <vt:lpstr>Conclusions</vt:lpstr>
      <vt:lpstr>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Management</dc:title>
  <dc:creator>Kewley, John (STFC,DL,SC)</dc:creator>
  <cp:lastModifiedBy>user</cp:lastModifiedBy>
  <cp:revision>665</cp:revision>
  <dcterms:created xsi:type="dcterms:W3CDTF">2007-03-15T09:55:48Z</dcterms:created>
  <dcterms:modified xsi:type="dcterms:W3CDTF">2016-09-12T17:09:23Z</dcterms:modified>
</cp:coreProperties>
</file>