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656" r:id="rId3"/>
    <p:sldId id="657" r:id="rId4"/>
    <p:sldId id="663" r:id="rId5"/>
    <p:sldId id="664" r:id="rId6"/>
    <p:sldId id="659" r:id="rId7"/>
    <p:sldId id="665" r:id="rId8"/>
    <p:sldId id="666" r:id="rId9"/>
    <p:sldId id="660" r:id="rId10"/>
    <p:sldId id="661" r:id="rId11"/>
    <p:sldId id="668" r:id="rId12"/>
    <p:sldId id="662" r:id="rId13"/>
    <p:sldId id="669" r:id="rId14"/>
    <p:sldId id="667" r:id="rId15"/>
    <p:sldId id="670" r:id="rId16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CCFFFF"/>
    <a:srgbClr val="66FF33"/>
    <a:srgbClr val="FF0000"/>
    <a:srgbClr val="FF6600"/>
    <a:srgbClr val="FFFF00"/>
    <a:srgbClr val="8080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4" autoAdjust="0"/>
    <p:restoredTop sz="95022" autoAdjust="0"/>
  </p:normalViewPr>
  <p:slideViewPr>
    <p:cSldViewPr>
      <p:cViewPr varScale="1">
        <p:scale>
          <a:sx n="112" d="100"/>
          <a:sy n="112" d="100"/>
        </p:scale>
        <p:origin x="392" y="192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07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731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644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160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849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837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428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520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276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805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901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380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5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7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700" dirty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lang="en-US" alt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Lepton Collider 11 December 2023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7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2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4" y="711200"/>
            <a:ext cx="2232026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4598" y="836712"/>
            <a:ext cx="7203802" cy="1080120"/>
          </a:xfrm>
        </p:spPr>
        <p:txBody>
          <a:bodyPr anchor="ctr"/>
          <a:lstStyle/>
          <a:p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Pixel TPC </a:t>
            </a:r>
            <a:r>
              <a:rPr lang="en-GB" altLang="en-US" sz="36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testbeam</a:t>
            </a:r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results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26232" y="2647580"/>
            <a:ext cx="4249688" cy="2509612"/>
          </a:xfrm>
        </p:spPr>
        <p:txBody>
          <a:bodyPr/>
          <a:lstStyle/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 err="1">
                <a:latin typeface="Verdana"/>
                <a:cs typeface="Verdana"/>
              </a:rPr>
              <a:t>Yevgen</a:t>
            </a:r>
            <a:r>
              <a:rPr lang="en-GB" altLang="en-US" dirty="0">
                <a:latin typeface="Verdana"/>
                <a:cs typeface="Verdana"/>
              </a:rPr>
              <a:t> </a:t>
            </a:r>
            <a:r>
              <a:rPr lang="en-GB" altLang="en-US" dirty="0" err="1">
                <a:latin typeface="Verdana"/>
                <a:cs typeface="Verdana"/>
              </a:rPr>
              <a:t>Bilevych</a:t>
            </a:r>
            <a:r>
              <a:rPr lang="en-GB" altLang="en-US" dirty="0">
                <a:latin typeface="Verdana"/>
                <a:cs typeface="Verdana"/>
              </a:rPr>
              <a:t>, Klaus </a:t>
            </a:r>
            <a:r>
              <a:rPr lang="en-GB" altLang="en-US" dirty="0" err="1">
                <a:latin typeface="Verdana"/>
                <a:cs typeface="Verdana"/>
              </a:rPr>
              <a:t>Desch</a:t>
            </a:r>
            <a:r>
              <a:rPr lang="en-GB" altLang="en-US" dirty="0">
                <a:latin typeface="Verdana"/>
                <a:cs typeface="Verdana"/>
              </a:rPr>
              <a:t>, Harry van der Graaf, Fred </a:t>
            </a:r>
            <a:r>
              <a:rPr lang="en-GB" altLang="en-US" dirty="0" err="1">
                <a:latin typeface="Verdana"/>
                <a:cs typeface="Verdana"/>
              </a:rPr>
              <a:t>Hartjes</a:t>
            </a:r>
            <a:r>
              <a:rPr lang="en-GB" altLang="en-US" dirty="0">
                <a:latin typeface="Verdana"/>
                <a:cs typeface="Verdana"/>
              </a:rPr>
              <a:t>, Jochen Kaminski, Peter </a:t>
            </a:r>
            <a:r>
              <a:rPr lang="en-GB" altLang="en-US" dirty="0" err="1">
                <a:latin typeface="Verdana"/>
                <a:cs typeface="Verdana"/>
              </a:rPr>
              <a:t>Kluit</a:t>
            </a:r>
            <a:r>
              <a:rPr lang="en-GB" altLang="en-US" dirty="0">
                <a:latin typeface="Verdana"/>
                <a:cs typeface="Verdana"/>
              </a:rPr>
              <a:t>, Naomi van der Kolk,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Cornelis </a:t>
            </a:r>
            <a:r>
              <a:rPr lang="en-GB" altLang="en-US" dirty="0" err="1">
                <a:latin typeface="Verdana"/>
                <a:cs typeface="Verdana"/>
              </a:rPr>
              <a:t>Ligtenberg</a:t>
            </a:r>
            <a:r>
              <a:rPr lang="en-GB" altLang="en-US" dirty="0">
                <a:latin typeface="Verdana"/>
                <a:cs typeface="Verdana"/>
              </a:rPr>
              <a:t>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Gerhard Raven, and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Jan </a:t>
            </a:r>
            <a:r>
              <a:rPr lang="en-GB" altLang="en-US" dirty="0" err="1">
                <a:latin typeface="Verdana"/>
                <a:cs typeface="Verdana"/>
              </a:rPr>
              <a:t>Timmermans</a:t>
            </a:r>
            <a:endParaRPr lang="en-GB" altLang="en-US" dirty="0">
              <a:latin typeface="Verdana"/>
              <a:cs typeface="Verdana"/>
            </a:endParaRP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/>
              <a:t> 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927350" y="6011864"/>
            <a:ext cx="6597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/>
              <a:buChar char="u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Monotype Sorts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/>
              <a:buChar char="u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1600" dirty="0">
                <a:latin typeface="Verdana"/>
                <a:cs typeface="Verdana"/>
              </a:rPr>
              <a:t>Lepton Collider 11 December 2023</a:t>
            </a:r>
            <a:endParaRPr lang="en-GB" altLang="en-US" sz="1600" i="1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2463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838200" y="553847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1592" y="5733256"/>
            <a:ext cx="1089024" cy="696976"/>
          </a:xfrm>
          <a:prstGeom prst="rect">
            <a:avLst/>
          </a:prstGeom>
        </p:spPr>
      </p:pic>
      <p:pic>
        <p:nvPicPr>
          <p:cNvPr id="12" name="Afbeelding 6">
            <a:extLst>
              <a:ext uri="{FF2B5EF4-FFF2-40B4-BE49-F238E27FC236}">
                <a16:creationId xmlns:a16="http://schemas.microsoft.com/office/drawing/2014/main" id="{89DD31EB-077E-5144-9133-CFC5CC90E3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224" t="5416" r="10487" b="5393"/>
          <a:stretch/>
        </p:blipFill>
        <p:spPr>
          <a:xfrm>
            <a:off x="6845282" y="2175806"/>
            <a:ext cx="3285893" cy="26303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A6D5FF-49DB-2B4F-A60A-90C302FA7A7A}"/>
              </a:ext>
            </a:extLst>
          </p:cNvPr>
          <p:cNvSpPr/>
          <p:nvPr/>
        </p:nvSpPr>
        <p:spPr>
          <a:xfrm>
            <a:off x="7543899" y="5033030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Verdana"/>
                <a:cs typeface="Verdana"/>
              </a:rPr>
              <a:t>8 Quad Module</a:t>
            </a:r>
            <a:endParaRPr lang="en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hit bursts run 6969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88DA4B-8D89-7968-0556-989FADE08071}"/>
              </a:ext>
            </a:extLst>
          </p:cNvPr>
          <p:cNvSpPr txBox="1"/>
          <p:nvPr/>
        </p:nvSpPr>
        <p:spPr>
          <a:xfrm>
            <a:off x="4390584" y="1959223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 d0  with nr of hit cuts </a:t>
            </a:r>
            <a:endParaRPr lang="en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69E7E8-4E59-30DF-E214-BD6A5F171AE2}"/>
              </a:ext>
            </a:extLst>
          </p:cNvPr>
          <p:cNvSpPr txBox="1"/>
          <p:nvPr/>
        </p:nvSpPr>
        <p:spPr>
          <a:xfrm>
            <a:off x="767408" y="2531079"/>
            <a:ext cx="2016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 d0: slight increase for large bursts</a:t>
            </a: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(could be due to R cut)</a:t>
            </a:r>
            <a:endParaRPr lang="en-NL" sz="2000" dirty="0">
              <a:solidFill>
                <a:srgbClr val="0066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CAAA26-5175-33D3-6459-1D3E5D9907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2048" y="793516"/>
            <a:ext cx="3289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3426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hit bursts run 6969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88DA4B-8D89-7968-0556-989FADE08071}"/>
              </a:ext>
            </a:extLst>
          </p:cNvPr>
          <p:cNvSpPr txBox="1"/>
          <p:nvPr/>
        </p:nvSpPr>
        <p:spPr>
          <a:xfrm>
            <a:off x="3431704" y="1959223"/>
            <a:ext cx="7416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adius90: 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radius in which 90% of hits are found </a:t>
            </a:r>
            <a:endParaRPr lang="en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69E7E8-4E59-30DF-E214-BD6A5F171AE2}"/>
              </a:ext>
            </a:extLst>
          </p:cNvPr>
          <p:cNvSpPr txBox="1"/>
          <p:nvPr/>
        </p:nvSpPr>
        <p:spPr>
          <a:xfrm>
            <a:off x="767408" y="2531079"/>
            <a:ext cx="2376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Conclude:</a:t>
            </a:r>
          </a:p>
          <a:p>
            <a:endParaRPr lang="en-GB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radius90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slight increase for large bursts (max 40) pixels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B498E3-B0BD-91F6-3452-6241C4E3D9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8640" y="946153"/>
            <a:ext cx="3289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8007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hit bursts run 6969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88DA4B-8D89-7968-0556-989FADE08071}"/>
              </a:ext>
            </a:extLst>
          </p:cNvPr>
          <p:cNvSpPr txBox="1"/>
          <p:nvPr/>
        </p:nvSpPr>
        <p:spPr>
          <a:xfrm>
            <a:off x="4390584" y="1959223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 time  with nr of hit cuts </a:t>
            </a:r>
            <a:endParaRPr lang="en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69E7E8-4E59-30DF-E214-BD6A5F171AE2}"/>
              </a:ext>
            </a:extLst>
          </p:cNvPr>
          <p:cNvSpPr txBox="1"/>
          <p:nvPr/>
        </p:nvSpPr>
        <p:spPr>
          <a:xfrm>
            <a:off x="767408" y="1977802"/>
            <a:ext cx="298679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 time varies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goes from 10-100 nsec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(600 </a:t>
            </a:r>
            <a:r>
              <a:rPr lang="en-NL" sz="18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to 6 mm) 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 Hit density in a burst is 3180 hits /3.14*50*50 pixels = 0.4 per pixel. 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 hit density is 1, because after one hit the pixel is dead for 475 ns. </a:t>
            </a:r>
            <a:endParaRPr lang="en-NL" sz="1800" dirty="0">
              <a:solidFill>
                <a:srgbClr val="0066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426F8F-9428-2906-5EE2-DE6376410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8247" y="659303"/>
            <a:ext cx="3289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5318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hit bursts run 6969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88DA4B-8D89-7968-0556-989FADE08071}"/>
              </a:ext>
            </a:extLst>
          </p:cNvPr>
          <p:cNvSpPr txBox="1"/>
          <p:nvPr/>
        </p:nvSpPr>
        <p:spPr>
          <a:xfrm>
            <a:off x="4181736" y="2120151"/>
            <a:ext cx="7272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time90  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in which 90% of hits are found </a:t>
            </a:r>
            <a:endParaRPr lang="en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69E7E8-4E59-30DF-E214-BD6A5F171AE2}"/>
              </a:ext>
            </a:extLst>
          </p:cNvPr>
          <p:cNvSpPr txBox="1"/>
          <p:nvPr/>
        </p:nvSpPr>
        <p:spPr>
          <a:xfrm>
            <a:off x="623392" y="2680793"/>
            <a:ext cx="298679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varies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goes from 0-200 nsec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(0 </a:t>
            </a:r>
            <a:r>
              <a:rPr lang="en-NL" sz="18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to 12 mm) </a:t>
            </a:r>
          </a:p>
          <a:p>
            <a:endParaRPr lang="en-GB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low multiplicities shorter “tracks”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iffusion peak time90&lt;20 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E91CF-D5A9-CF69-0C48-69DF0EFBFD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9807" y="787475"/>
            <a:ext cx="3289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3396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hit bursts run 6969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88DA4B-8D89-7968-0556-989FADE08071}"/>
              </a:ext>
            </a:extLst>
          </p:cNvPr>
          <p:cNvSpPr txBox="1"/>
          <p:nvPr/>
        </p:nvSpPr>
        <p:spPr>
          <a:xfrm>
            <a:off x="4253744" y="1902044"/>
            <a:ext cx="720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over Threshold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nr of hit cuts </a:t>
            </a:r>
            <a:endParaRPr lang="en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69E7E8-4E59-30DF-E214-BD6A5F171AE2}"/>
              </a:ext>
            </a:extLst>
          </p:cNvPr>
          <p:cNvSpPr txBox="1"/>
          <p:nvPr/>
        </p:nvSpPr>
        <p:spPr>
          <a:xfrm>
            <a:off x="582425" y="2363709"/>
            <a:ext cx="29867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a bit higher for high multiplicity burst</a:t>
            </a: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Difference mean &lt;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is ~15%</a:t>
            </a:r>
            <a:endParaRPr lang="en-NL" sz="1800" dirty="0">
              <a:solidFill>
                <a:srgbClr val="0066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3A1693-38D6-B78B-5BE1-3C1353CC2E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3264" y="719900"/>
            <a:ext cx="3289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1861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 fitting and large hit bursts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69E7E8-4E59-30DF-E214-BD6A5F171AE2}"/>
                  </a:ext>
                </a:extLst>
              </p:cNvPr>
              <p:cNvSpPr txBox="1"/>
              <p:nvPr/>
            </p:nvSpPr>
            <p:spPr>
              <a:xfrm>
                <a:off x="1344612" y="2315508"/>
                <a:ext cx="9217024" cy="2577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For tracking this means that it is important to cut tightly around the residuals in </a:t>
                </a:r>
                <a:r>
                  <a:rPr lang="en-GB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xy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and z. In particular the cut in z reduces the impact of bursts. 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Still after say 3 </a:t>
                </a:r>
                <a:r>
                  <a:rPr lang="en-GB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cuts in </a:t>
                </a:r>
                <a:r>
                  <a:rPr lang="en-GB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xy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and z the burst will contribute locally to the resolution: 6 </a:t>
                </a:r>
                <a:r>
                  <a:rPr lang="en-GB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en-GB" sz="2000" baseline="-25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d0,z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√</m:t>
                    </m:r>
                  </m:oMath>
                </a14:m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(12) = 1.73 </a:t>
                </a:r>
                <a:r>
                  <a:rPr lang="en-GB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en-GB" sz="2000" baseline="-25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d0,z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in stead of with 1 </a:t>
                </a:r>
                <a:r>
                  <a:rPr lang="en-GB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en-GB" sz="2000" baseline="-25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d0,z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</a:p>
              <a:p>
                <a:endParaRPr lang="en-GB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This means that a better track fit can be performed by down weighting the burst events with 0.58. </a:t>
                </a:r>
                <a:endParaRPr lang="en-NL" sz="18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69E7E8-4E59-30DF-E214-BD6A5F171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612" y="2315508"/>
                <a:ext cx="9217024" cy="2577565"/>
              </a:xfrm>
              <a:prstGeom prst="rect">
                <a:avLst/>
              </a:prstGeom>
              <a:blipFill>
                <a:blip r:embed="rId7"/>
                <a:stretch>
                  <a:fillRect l="-826" t="-1471" b="-294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03135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Circle finding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83329-1F52-BA4C-229D-2347B571B407}"/>
              </a:ext>
            </a:extLst>
          </p:cNvPr>
          <p:cNvSpPr txBox="1"/>
          <p:nvPr/>
        </p:nvSpPr>
        <p:spPr>
          <a:xfrm>
            <a:off x="1083598" y="1916832"/>
            <a:ext cx="1057500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order to demonstrate that a GridPix has a hit resolution independent of the incident angle, I thought of using circular tracks.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took data with small incident angles plus min 10 degrees; in a circle one will have 2 pi incident angles.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get a (part of a) circle the one needs a B field. Not that the electrons from the beam go “straight” and we need to look for lower momentum electrons in the event.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 we took the B=1 data for run 6969 p = 6 GeV beam.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started with coding a Hough transform for a circle; the most difficult part is not the circle fit, but finding the circle(s)…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Needs more work to make a resolution plot</a:t>
            </a:r>
          </a:p>
        </p:txBody>
      </p:sp>
    </p:spTree>
    <p:extLst>
      <p:ext uri="{BB962C8B-B14F-4D97-AF65-F5344CB8AC3E}">
        <p14:creationId xmlns:p14="http://schemas.microsoft.com/office/powerpoint/2010/main" val="205665111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53870A3-EB4A-92E3-7836-132905E2E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22869" y="766191"/>
            <a:ext cx="961093" cy="2977812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Circle finding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38E65C-51C1-1303-DEAB-6FCBAE6B0E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1861" y="-645731"/>
            <a:ext cx="221342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FA1585-857A-778F-9FD0-82E165B644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1861" y="1603974"/>
            <a:ext cx="2213429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2D1114-229D-9A2B-440C-97CC54AC9E02}"/>
              </a:ext>
            </a:extLst>
          </p:cNvPr>
          <p:cNvSpPr txBox="1"/>
          <p:nvPr/>
        </p:nvSpPr>
        <p:spPr>
          <a:xfrm>
            <a:off x="479376" y="1649120"/>
            <a:ext cx="233900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center should lie in the plane</a:t>
            </a:r>
          </a:p>
          <a:p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make combinations with hits other tracks and “invent” a circular pattern</a:t>
            </a:r>
          </a:p>
          <a:p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Pattern f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inding gets disturbed by large hit bursts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AAAF7-D386-125F-72EF-59DC9E9FB8CA}"/>
              </a:ext>
            </a:extLst>
          </p:cNvPr>
          <p:cNvSpPr txBox="1"/>
          <p:nvPr/>
        </p:nvSpPr>
        <p:spPr>
          <a:xfrm>
            <a:off x="9512150" y="2968195"/>
            <a:ext cx="2977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R = 1024 pixels</a:t>
            </a:r>
          </a:p>
          <a:p>
            <a:r>
              <a:rPr lang="en-GB" dirty="0"/>
              <a:t>p</a:t>
            </a:r>
            <a:r>
              <a:rPr lang="en-NL" dirty="0"/>
              <a:t> = 8.45 MeV/c</a:t>
            </a:r>
          </a:p>
          <a:p>
            <a:r>
              <a:rPr lang="en-NL" dirty="0"/>
              <a:t>R = 121 pixels </a:t>
            </a:r>
          </a:p>
          <a:p>
            <a:r>
              <a:rPr lang="en-GB" dirty="0"/>
              <a:t>p = 1 MeV/c</a:t>
            </a:r>
            <a:r>
              <a:rPr lang="en-NL" dirty="0"/>
              <a:t> </a:t>
            </a:r>
          </a:p>
          <a:p>
            <a:r>
              <a:rPr lang="en-NL" dirty="0"/>
              <a:t>R = 25 pixels</a:t>
            </a:r>
          </a:p>
          <a:p>
            <a:r>
              <a:rPr lang="en-GB" dirty="0"/>
              <a:t>p</a:t>
            </a:r>
            <a:r>
              <a:rPr lang="en-NL" dirty="0"/>
              <a:t> = 206 keV/c</a:t>
            </a:r>
          </a:p>
        </p:txBody>
      </p:sp>
    </p:spTree>
    <p:extLst>
      <p:ext uri="{BB962C8B-B14F-4D97-AF65-F5344CB8AC3E}">
        <p14:creationId xmlns:p14="http://schemas.microsoft.com/office/powerpoint/2010/main" val="385187031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A74AB1-91AD-8C22-64A7-C0FA84617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6470" y="1246151"/>
            <a:ext cx="2438992" cy="7556875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hit bursts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883329-1F52-BA4C-229D-2347B571B407}"/>
                  </a:ext>
                </a:extLst>
              </p:cNvPr>
              <p:cNvSpPr txBox="1"/>
              <p:nvPr/>
            </p:nvSpPr>
            <p:spPr>
              <a:xfrm>
                <a:off x="1083598" y="1745521"/>
                <a:ext cx="10575002" cy="1962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It is interesting to study the large hit bursts, where in a location many hits are detected.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For this pattern recognition was written: looking in a radius of 25 pixels for burtst of hits. For large bursts this radius is increased by a factor </a:t>
                </a:r>
                <a14:m>
                  <m:oMath xmlns:m="http://schemas.openxmlformats.org/officeDocument/2006/math">
                    <m:r>
                      <a:rPr lang="en-NL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√</m:t>
                    </m:r>
                  </m:oMath>
                </a14:m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(N/400) and maximally 2. For the largest burst</a:t>
                </a:r>
                <a:r>
                  <a:rPr lang="en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3180 hits 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 radius is 50 pixels.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Here a large burst </a:t>
                </a:r>
                <a:r>
                  <a:rPr lang="en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463 hits 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for the many circles event 2: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883329-1F52-BA4C-229D-2347B571B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598" y="1745521"/>
                <a:ext cx="10575002" cy="1962012"/>
              </a:xfrm>
              <a:prstGeom prst="rect">
                <a:avLst/>
              </a:prstGeom>
              <a:blipFill>
                <a:blip r:embed="rId8"/>
                <a:stretch>
                  <a:fillRect l="-480" t="-1935" b="-516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3E6B0F-70AE-F47F-D476-421610F65653}"/>
              </a:ext>
            </a:extLst>
          </p:cNvPr>
          <p:cNvCxnSpPr>
            <a:cxnSpLocks/>
          </p:cNvCxnSpPr>
          <p:nvPr/>
        </p:nvCxnSpPr>
        <p:spPr bwMode="auto">
          <a:xfrm>
            <a:off x="4439816" y="3707533"/>
            <a:ext cx="141729" cy="101441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4393904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hit bursts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83329-1F52-BA4C-229D-2347B571B407}"/>
              </a:ext>
            </a:extLst>
          </p:cNvPr>
          <p:cNvSpPr txBox="1"/>
          <p:nvPr/>
        </p:nvSpPr>
        <p:spPr>
          <a:xfrm>
            <a:off x="1083598" y="1916832"/>
            <a:ext cx="10575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event 2 with 463 hits: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E3B737-AAF0-BB0B-7E27-8ACF997B4DED}"/>
              </a:ext>
            </a:extLst>
          </p:cNvPr>
          <p:cNvSpPr txBox="1"/>
          <p:nvPr/>
        </p:nvSpPr>
        <p:spPr>
          <a:xfrm>
            <a:off x="8107338" y="2766407"/>
            <a:ext cx="410445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</a:t>
            </a:r>
            <a:r>
              <a:rPr kumimoji="0" lang="en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ming cuts 100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50 nsec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L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Variables characterize the burst: nhits, rms xy, rms t with a 200 or 100 nsec cut.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3405FA-2520-1508-B70D-93392C8847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5384" y="647209"/>
            <a:ext cx="3314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0404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050387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hit bursts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8F6A9F-0914-C9F6-CB23-8673801031FB}"/>
              </a:ext>
            </a:extLst>
          </p:cNvPr>
          <p:cNvSpPr txBox="1"/>
          <p:nvPr/>
        </p:nvSpPr>
        <p:spPr>
          <a:xfrm>
            <a:off x="7965077" y="2021939"/>
            <a:ext cx="31628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 42 with a burst of 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1066</a:t>
            </a:r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hits </a:t>
            </a:r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76133-98C9-C397-4118-20B2CF169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53529" y="-813181"/>
            <a:ext cx="221342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7FE758-E530-12D6-80B5-0EC5DD1E26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2485" y="1753985"/>
            <a:ext cx="3314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7682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050387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hit bursts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8F6A9F-0914-C9F6-CB23-8673801031FB}"/>
              </a:ext>
            </a:extLst>
          </p:cNvPr>
          <p:cNvSpPr txBox="1"/>
          <p:nvPr/>
        </p:nvSpPr>
        <p:spPr>
          <a:xfrm>
            <a:off x="7965077" y="2021939"/>
            <a:ext cx="31628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 99 with a burst of</a:t>
            </a:r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909 hits </a:t>
            </a:r>
            <a:endParaRPr lang="en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D6DCC9-1700-2C93-298E-F7A203BD25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70888" y="1771953"/>
            <a:ext cx="331409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BF4B54-BFE8-82B5-978A-D2A26F9682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53561" y="-807558"/>
            <a:ext cx="2213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3743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050387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hit bursts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8F6A9F-0914-C9F6-CB23-8673801031FB}"/>
              </a:ext>
            </a:extLst>
          </p:cNvPr>
          <p:cNvSpPr txBox="1"/>
          <p:nvPr/>
        </p:nvSpPr>
        <p:spPr>
          <a:xfrm>
            <a:off x="7249816" y="2158860"/>
            <a:ext cx="4866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 5899 with 3180 hits</a:t>
            </a:r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FD6D2-A469-69C7-355C-ABD62C23FB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31848" y="1771953"/>
            <a:ext cx="331409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A709F8-BF1F-A315-22EC-E98BC0AB8B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2286" y="-808475"/>
            <a:ext cx="2213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2789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8C5F703-A55C-0785-65B3-09E882B8F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4473" y="969984"/>
            <a:ext cx="328990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5038DE-173C-6B59-0CBF-6C9B34386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039" y="2008802"/>
            <a:ext cx="3404034" cy="3541445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hit bursts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83329-1F52-BA4C-229D-2347B571B407}"/>
              </a:ext>
            </a:extLst>
          </p:cNvPr>
          <p:cNvSpPr txBox="1"/>
          <p:nvPr/>
        </p:nvSpPr>
        <p:spPr>
          <a:xfrm>
            <a:off x="1076665" y="1709192"/>
            <a:ext cx="10575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run 6969 ~ 8000 triggers (events)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33D422-49AB-C8E6-9C87-C1BE7FE87131}"/>
              </a:ext>
            </a:extLst>
          </p:cNvPr>
          <p:cNvSpPr txBox="1"/>
          <p:nvPr/>
        </p:nvSpPr>
        <p:spPr>
          <a:xfrm>
            <a:off x="8976320" y="404492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 or 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 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779F3C-903D-0EAA-EA5F-11207737BCE0}"/>
              </a:ext>
            </a:extLst>
          </p:cNvPr>
          <p:cNvSpPr txBox="1"/>
          <p:nvPr/>
        </p:nvSpPr>
        <p:spPr>
          <a:xfrm>
            <a:off x="5375919" y="2490054"/>
            <a:ext cx="554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 d0                         rms 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E3B737-AAF0-BB0B-7E27-8ACF997B4DED}"/>
              </a:ext>
            </a:extLst>
          </p:cNvPr>
          <p:cNvSpPr txBox="1"/>
          <p:nvPr/>
        </p:nvSpPr>
        <p:spPr>
          <a:xfrm>
            <a:off x="1347243" y="2743756"/>
            <a:ext cx="22284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largest burst has 3180 hits</a:t>
            </a:r>
            <a:endParaRPr kumimoji="0" lang="en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38517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9102024</TotalTime>
  <Pages>11</Pages>
  <Words>797</Words>
  <Application>Microsoft Macintosh PowerPoint</Application>
  <PresentationFormat>Widescreen</PresentationFormat>
  <Paragraphs>113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Cambria Math</vt:lpstr>
      <vt:lpstr>Monotype Sorts</vt:lpstr>
      <vt:lpstr>Symbol</vt:lpstr>
      <vt:lpstr>Times New Roman</vt:lpstr>
      <vt:lpstr>Verdana</vt:lpstr>
      <vt:lpstr>Wingdings</vt:lpstr>
      <vt:lpstr>Como</vt:lpstr>
      <vt:lpstr>Pixel TPC testbeam results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gaseous QUAD pixel detector</dc:title>
  <dc:subject/>
  <dc:creator>Peter Kluit </dc:creator>
  <cp:keywords/>
  <dc:description/>
  <cp:lastModifiedBy>Peter Kluit</cp:lastModifiedBy>
  <cp:revision>2474</cp:revision>
  <cp:lastPrinted>2002-02-06T08:01:21Z</cp:lastPrinted>
  <dcterms:created xsi:type="dcterms:W3CDTF">2019-10-28T05:36:17Z</dcterms:created>
  <dcterms:modified xsi:type="dcterms:W3CDTF">2023-12-01T10:54:47Z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