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256" r:id="rId2"/>
    <p:sldId id="1582" r:id="rId3"/>
    <p:sldId id="1578" r:id="rId4"/>
    <p:sldId id="1536" r:id="rId5"/>
    <p:sldId id="1576" r:id="rId6"/>
    <p:sldId id="1579" r:id="rId7"/>
    <p:sldId id="1506" r:id="rId8"/>
    <p:sldId id="1586" r:id="rId9"/>
    <p:sldId id="1580" r:id="rId10"/>
    <p:sldId id="1583" r:id="rId11"/>
    <p:sldId id="1587" r:id="rId12"/>
    <p:sldId id="1585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4651"/>
    <a:srgbClr val="CC2AFF"/>
    <a:srgbClr val="782DFF"/>
    <a:srgbClr val="950CFF"/>
    <a:srgbClr val="FF66F9"/>
    <a:srgbClr val="F6F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53" autoAdjust="0"/>
    <p:restoredTop sz="98704" autoAdjust="0"/>
  </p:normalViewPr>
  <p:slideViewPr>
    <p:cSldViewPr snapToObjects="1">
      <p:cViewPr varScale="1">
        <p:scale>
          <a:sx n="174" d="100"/>
          <a:sy n="174" d="100"/>
        </p:scale>
        <p:origin x="-1408" y="-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D2A5C-2431-204E-934C-AE4AF0F6196C}" type="datetimeFigureOut">
              <a:rPr lang="en-US" smtClean="0"/>
              <a:t>13/10/16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68F06-3F5D-3742-BFB7-6D610244D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9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C0C8D0-D151-104D-B078-91E4DC79EF1F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96082C-516B-0540-8D84-2F7EFE22F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61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AB351-6590-634E-B5A3-79C81B8C8A64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4503-B716-BF41-A03A-E9D3422AC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76C8-92BD-A74B-89DC-6BA1E62F05A9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53437-806A-DF46-9C9F-18E1BEFB2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FB91-97F2-BA48-8055-3D1101DD616D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6A40-5D59-C24D-ACE3-DDF2D7B58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B789-CE2C-654E-9064-58FFA5A5A953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620D-3971-1E4F-B222-97B3A75D0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38231-2E3A-9447-86B4-0510E74C0F72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07AC-D987-E24E-991B-1E4360172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DD68F-6117-F548-B5D1-B6FE272C33DF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E2BA-A80A-BB4B-812F-A4C7BF0B5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9031-5EED-184E-AFF4-77B5A2C7381B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BB21-A25E-5F4F-B4AA-EDE64EDD5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3A1C-B4BF-9044-B8BA-88719F0944D1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4E88-777B-0949-9FE3-6BCDAD182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7D98-57D7-7647-9813-9A882260F1C0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4CAE5-F61D-F94E-979C-CD09CB3B5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F9F1-B8CD-BB40-BBB3-CBCDB7A93D4B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B3DA1-C4CC-9745-85F5-91946ECD3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952C-02FE-8E44-90F7-C4350CA5036E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51ED2-328B-AE42-ABB8-3E189A6BF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0FD3FE-6BB9-A74A-B829-669BD15C6014}" type="datetime1">
              <a:rPr lang="en-US"/>
              <a:pPr>
                <a:defRPr/>
              </a:pPr>
              <a:t>13/10/16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947D18-1C65-0C4C-911A-3CE51E53A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RN_glo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855"/>
            <a:ext cx="9144000" cy="5320145"/>
          </a:xfrm>
          <a:prstGeom prst="rect">
            <a:avLst/>
          </a:prstGeom>
        </p:spPr>
      </p:pic>
      <p:pic>
        <p:nvPicPr>
          <p:cNvPr id="7" name="Picture 6" descr="Screen Shot 2016-09-16 at 00.02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98"/>
            <a:ext cx="9144001" cy="1537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6296" y="6286135"/>
            <a:ext cx="171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Ivo van Vulpen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67960"/>
            <a:ext cx="8460432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Sphalerons</a:t>
            </a:r>
            <a:r>
              <a:rPr lang="en-US" sz="3200" b="1" dirty="0" smtClean="0">
                <a:solidFill>
                  <a:schemeClr val="bg1"/>
                </a:solidFill>
              </a:rPr>
              <a:t> &amp; search for mini black holes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- ATLAS experiment -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16" y="6381328"/>
            <a:ext cx="4788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Marcel’s Nikhef </a:t>
            </a:r>
            <a:r>
              <a:rPr lang="en-US" sz="1200" b="1" dirty="0" err="1" smtClean="0">
                <a:solidFill>
                  <a:schemeClr val="bg1"/>
                </a:solidFill>
              </a:rPr>
              <a:t>sphaleron</a:t>
            </a:r>
            <a:r>
              <a:rPr lang="en-US" sz="1200" b="1" dirty="0" smtClean="0">
                <a:solidFill>
                  <a:schemeClr val="bg1"/>
                </a:solidFill>
              </a:rPr>
              <a:t> afternoon, 12 October 2016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8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11 at 17.20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8" y="3357352"/>
            <a:ext cx="4264166" cy="324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35896" y="260648"/>
            <a:ext cx="5508104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8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Interpretation</a:t>
            </a:r>
            <a:r>
              <a:rPr lang="nl-NL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ATLAS analysis in </a:t>
            </a:r>
            <a:r>
              <a:rPr lang="nl-NL" sz="28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Sphaleron</a:t>
            </a:r>
            <a:r>
              <a:rPr lang="nl-NL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28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transitio</a:t>
            </a:r>
            <a:r>
              <a:rPr lang="nl-NL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(Ellis/</a:t>
            </a:r>
            <a:r>
              <a:rPr lang="nl-NL" sz="28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Sakurai</a:t>
            </a:r>
            <a:r>
              <a:rPr lang="nl-NL" sz="2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) </a:t>
            </a:r>
            <a:endParaRPr lang="nl-NL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826" y="2708920"/>
            <a:ext cx="254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 distribution (n</a:t>
            </a:r>
            <a:r>
              <a:rPr lang="en-US" baseline="-25000" dirty="0" smtClean="0">
                <a:solidFill>
                  <a:schemeClr val="bg1"/>
                </a:solidFill>
              </a:rPr>
              <a:t>jets</a:t>
            </a:r>
            <a:r>
              <a:rPr lang="en-US" dirty="0" smtClean="0">
                <a:solidFill>
                  <a:schemeClr val="bg1"/>
                </a:solidFill>
              </a:rPr>
              <a:t>≥7)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6-10-11 at 17.2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7" y="404664"/>
            <a:ext cx="2947743" cy="208823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13664" y="3172326"/>
            <a:ext cx="148172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Ellis/Sakurai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13664" y="3645024"/>
            <a:ext cx="1239347" cy="2798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211960" y="1484784"/>
            <a:ext cx="4104456" cy="133880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6-10-11 at 13.53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70" y="1628800"/>
            <a:ext cx="3643091" cy="5850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595394" y="2204864"/>
            <a:ext cx="3504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82DFF"/>
                </a:solidFill>
              </a:rPr>
              <a:t>- p is an unknown normalization constant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 suppression factor for theorist-debate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83680" y="490182"/>
            <a:ext cx="1690954" cy="3339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78400" y="824687"/>
            <a:ext cx="1035264" cy="3181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55776" y="219998"/>
            <a:ext cx="90694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39752" y="686187"/>
            <a:ext cx="6111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/>
              <a:t>n</a:t>
            </a:r>
            <a:r>
              <a:rPr lang="en-US" sz="1200" b="1" baseline="-25000" dirty="0" err="1"/>
              <a:t>jet</a:t>
            </a:r>
            <a:r>
              <a:rPr lang="en-US" sz="1200" b="1" dirty="0"/>
              <a:t>≥ </a:t>
            </a:r>
            <a:r>
              <a:rPr lang="en-US" sz="1200" b="1" dirty="0" smtClean="0"/>
              <a:t>7</a:t>
            </a:r>
            <a:endParaRPr lang="en-US" sz="1200" b="1" dirty="0"/>
          </a:p>
        </p:txBody>
      </p:sp>
      <p:sp>
        <p:nvSpPr>
          <p:cNvPr id="6" name="Up-Down Arrow 5"/>
          <p:cNvSpPr/>
          <p:nvPr/>
        </p:nvSpPr>
        <p:spPr>
          <a:xfrm>
            <a:off x="500065" y="2348880"/>
            <a:ext cx="380008" cy="1192778"/>
          </a:xfrm>
          <a:prstGeom prst="upDown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211960" y="3356992"/>
            <a:ext cx="4650654" cy="3239911"/>
            <a:chOff x="4211960" y="3356992"/>
            <a:chExt cx="4650654" cy="3239911"/>
          </a:xfrm>
        </p:grpSpPr>
        <p:pic>
          <p:nvPicPr>
            <p:cNvPr id="2" name="Picture 1" descr="Screen Shot 2016-10-11 at 17.20.20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69"/>
            <a:stretch/>
          </p:blipFill>
          <p:spPr>
            <a:xfrm>
              <a:off x="4799885" y="3356992"/>
              <a:ext cx="4062729" cy="3239911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6914506" y="4179684"/>
              <a:ext cx="144016" cy="144016"/>
            </a:xfrm>
            <a:prstGeom prst="ellipse">
              <a:avLst/>
            </a:prstGeom>
            <a:solidFill>
              <a:srgbClr val="FFFFFF">
                <a:alpha val="7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2" idx="3"/>
              <a:endCxn id="10" idx="2"/>
            </p:cNvCxnSpPr>
            <p:nvPr/>
          </p:nvCxnSpPr>
          <p:spPr>
            <a:xfrm>
              <a:off x="4353011" y="3784946"/>
              <a:ext cx="2561495" cy="4667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9052824">
              <a:off x="6458015" y="4684817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  <a:r>
                <a:rPr lang="en-US" b="1" dirty="0" smtClean="0">
                  <a:solidFill>
                    <a:srgbClr val="FF0000"/>
                  </a:solidFill>
                </a:rPr>
                <a:t>ot excluded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211960" y="5013176"/>
              <a:ext cx="1008112" cy="432048"/>
            </a:xfrm>
            <a:prstGeom prst="rightArrow">
              <a:avLst>
                <a:gd name="adj1" fmla="val 33203"/>
                <a:gd name="adj2" fmla="val 50000"/>
              </a:avLst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419872" y="561826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Δn</a:t>
            </a:r>
            <a:r>
              <a:rPr lang="en-US" sz="1200" b="1" dirty="0" smtClean="0">
                <a:solidFill>
                  <a:srgbClr val="FF0000"/>
                </a:solidFill>
              </a:rPr>
              <a:t>=-1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888" y="520742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4F81BD"/>
                </a:solidFill>
              </a:rPr>
              <a:t>Δn</a:t>
            </a:r>
            <a:r>
              <a:rPr lang="en-US" sz="1200" b="1" dirty="0" smtClean="0">
                <a:solidFill>
                  <a:srgbClr val="4F81BD"/>
                </a:solidFill>
              </a:rPr>
              <a:t>=+1</a:t>
            </a:r>
            <a:endParaRPr lang="en-US" sz="1200" b="1" dirty="0">
              <a:solidFill>
                <a:srgbClr val="4F81B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3721" y="1218813"/>
            <a:ext cx="145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m</a:t>
            </a:r>
            <a:r>
              <a:rPr lang="en-US" sz="1050" b="1" dirty="0" smtClean="0">
                <a:solidFill>
                  <a:srgbClr val="FF0000"/>
                </a:solidFill>
              </a:rPr>
              <a:t>icro black hole</a:t>
            </a:r>
            <a:endParaRPr 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0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0-11 at 17.31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4095"/>
            <a:ext cx="5751361" cy="460707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Shot 2016-10-12 at 15.57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7956376" cy="14699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84168" y="134076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Sphaleron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vs</a:t>
            </a:r>
            <a:r>
              <a:rPr lang="en-US" sz="2400" dirty="0" smtClean="0">
                <a:solidFill>
                  <a:srgbClr val="FFFFFF"/>
                </a:solidFill>
              </a:rPr>
              <a:t> Higgs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17242" y="1550393"/>
            <a:ext cx="252031" cy="252040"/>
          </a:xfrm>
          <a:prstGeom prst="ellipse">
            <a:avLst/>
          </a:prstGeom>
          <a:solidFill>
            <a:srgbClr val="950CFF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22702" y="1365977"/>
            <a:ext cx="252031" cy="252040"/>
          </a:xfrm>
          <a:prstGeom prst="ellipse">
            <a:avLst/>
          </a:prstGeom>
          <a:solidFill>
            <a:srgbClr val="950CFF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87624" y="2420888"/>
            <a:ext cx="252031" cy="252040"/>
          </a:xfrm>
          <a:prstGeom prst="ellipse">
            <a:avLst/>
          </a:prstGeom>
          <a:solidFill>
            <a:srgbClr val="950CFF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9621" y="10126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50CFF"/>
                </a:solidFill>
              </a:rPr>
              <a:t>Higgs</a:t>
            </a:r>
            <a:endParaRPr lang="en-US" sz="2000" b="1" dirty="0">
              <a:solidFill>
                <a:srgbClr val="950C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9089" y="2996952"/>
            <a:ext cx="1620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</a:rPr>
              <a:t>phaleron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3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92638" y="1572444"/>
            <a:ext cx="4025648" cy="322470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845603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36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Sensitivity</a:t>
            </a:r>
            <a:r>
              <a:rPr lang="nl-NL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36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nl-NL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smaller </a:t>
            </a:r>
            <a:r>
              <a:rPr lang="nl-NL" sz="36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rates</a:t>
            </a:r>
            <a:r>
              <a:rPr lang="nl-NL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(smaller p)</a:t>
            </a:r>
            <a:endParaRPr lang="nl-NL" sz="3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 descr="Screen Shot 2016-10-11 at 17.31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8" y="1572444"/>
            <a:ext cx="4025648" cy="322470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4008" y="1671191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Improving sensitivity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79504" y="263691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LHC: </a:t>
            </a:r>
            <a:br>
              <a:rPr lang="en-US" dirty="0" smtClean="0"/>
            </a:br>
            <a:r>
              <a:rPr lang="en-US" dirty="0" smtClean="0"/>
              <a:t>   √s=14 </a:t>
            </a:r>
            <a:r>
              <a:rPr lang="en-US" dirty="0" err="1" smtClean="0"/>
              <a:t>TeV</a:t>
            </a:r>
            <a:r>
              <a:rPr lang="en-US" dirty="0" smtClean="0"/>
              <a:t>/3000 fb</a:t>
            </a:r>
            <a:r>
              <a:rPr lang="en-US" baseline="30000" dirty="0" smtClean="0"/>
              <a:t>-1</a:t>
            </a:r>
            <a:r>
              <a:rPr lang="en-US" dirty="0" smtClean="0"/>
              <a:t>: 6</a:t>
            </a:r>
            <a:r>
              <a:rPr lang="en-US" sz="1400" dirty="0" smtClean="0"/>
              <a:t>x</a:t>
            </a:r>
            <a:r>
              <a:rPr lang="en-US" dirty="0" smtClean="0"/>
              <a:t>/30</a:t>
            </a:r>
            <a:r>
              <a:rPr lang="en-US" sz="1400" dirty="0" smtClean="0"/>
              <a:t>x</a:t>
            </a:r>
            <a:r>
              <a:rPr lang="en-US" dirty="0" smtClean="0"/>
              <a:t> better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 reach: </a:t>
            </a:r>
            <a:r>
              <a:rPr lang="en-US" dirty="0" smtClean="0"/>
              <a:t>p = 10</a:t>
            </a:r>
            <a:r>
              <a:rPr lang="en-US" baseline="30000" dirty="0" smtClean="0"/>
              <a:t>-4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3790781"/>
            <a:ext cx="397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100 </a:t>
            </a:r>
            <a:r>
              <a:rPr lang="en-US" dirty="0" err="1" smtClean="0"/>
              <a:t>TeV</a:t>
            </a:r>
            <a:r>
              <a:rPr lang="en-US" dirty="0" smtClean="0"/>
              <a:t> collider, 2</a:t>
            </a:r>
            <a:r>
              <a:rPr lang="en-US" sz="1400" dirty="0" smtClean="0"/>
              <a:t>x</a:t>
            </a:r>
            <a:r>
              <a:rPr lang="en-US" dirty="0" smtClean="0"/>
              <a:t>20,000 fb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 reach: </a:t>
            </a:r>
            <a:r>
              <a:rPr lang="en-US" dirty="0" smtClean="0"/>
              <a:t>p = 10</a:t>
            </a:r>
            <a:r>
              <a:rPr lang="en-US" baseline="30000" dirty="0" smtClean="0"/>
              <a:t>-11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11247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ross section versus </a:t>
            </a:r>
            <a:r>
              <a:rPr lang="en-US" sz="2000" dirty="0">
                <a:solidFill>
                  <a:srgbClr val="FFFFFF"/>
                </a:solidFill>
              </a:rPr>
              <a:t>√</a:t>
            </a:r>
            <a:r>
              <a:rPr lang="en-US" sz="2000" dirty="0" smtClean="0">
                <a:solidFill>
                  <a:schemeClr val="bg1"/>
                </a:solidFill>
              </a:rPr>
              <a:t>s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7545" y="5157192"/>
            <a:ext cx="8168006" cy="1296144"/>
            <a:chOff x="467545" y="5157192"/>
            <a:chExt cx="8168006" cy="1296144"/>
          </a:xfrm>
        </p:grpSpPr>
        <p:sp>
          <p:nvSpPr>
            <p:cNvPr id="10" name="Rounded Rectangle 9"/>
            <p:cNvSpPr/>
            <p:nvPr/>
          </p:nvSpPr>
          <p:spPr>
            <a:xfrm>
              <a:off x="467545" y="5157192"/>
              <a:ext cx="8168006" cy="129614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69635" y="5661248"/>
              <a:ext cx="72747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 smtClean="0"/>
                <a:t>Yes, ATLAS and CMS are sensitive to </a:t>
              </a:r>
              <a:r>
                <a:rPr lang="en-US" dirty="0" err="1" smtClean="0"/>
                <a:t>sphaleron</a:t>
              </a:r>
              <a:r>
                <a:rPr lang="en-US" dirty="0" smtClean="0"/>
                <a:t> transitions</a:t>
              </a:r>
            </a:p>
            <a:p>
              <a:pPr marL="285750" indent="-285750">
                <a:buFontTx/>
                <a:buChar char="-"/>
              </a:pPr>
              <a:r>
                <a:rPr lang="en-US" dirty="0" smtClean="0"/>
                <a:t>LHC still has small window, but better hopes for a future collider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1560" y="5229200"/>
              <a:ext cx="374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Conclusions: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1626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51519" y="1700808"/>
            <a:ext cx="5251999" cy="36724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9543" y="1770391"/>
            <a:ext cx="23718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https://</a:t>
            </a:r>
            <a:r>
              <a:rPr lang="en-US" sz="1200" dirty="0" err="1">
                <a:solidFill>
                  <a:srgbClr val="FFFFFF"/>
                </a:solidFill>
              </a:rPr>
              <a:t>arxiv.org</a:t>
            </a:r>
            <a:r>
              <a:rPr lang="en-US" sz="1200" dirty="0">
                <a:solidFill>
                  <a:srgbClr val="FFFFFF"/>
                </a:solidFill>
              </a:rPr>
              <a:t>/abs/1601.03654</a:t>
            </a:r>
          </a:p>
        </p:txBody>
      </p:sp>
      <p:pic>
        <p:nvPicPr>
          <p:cNvPr id="7" name="Picture 6" descr="Screen Shot 2016-10-11 at 13.4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51" y="2053863"/>
            <a:ext cx="2880000" cy="7200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520" y="260648"/>
            <a:ext cx="6408712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FF"/>
                </a:solidFill>
              </a:rPr>
              <a:t>Sphaleron</a:t>
            </a:r>
            <a:r>
              <a:rPr lang="en-US" sz="2800" b="1" dirty="0" smtClean="0">
                <a:solidFill>
                  <a:srgbClr val="FFFFFF"/>
                </a:solidFill>
              </a:rPr>
              <a:t> signatures at the LHC:</a:t>
            </a:r>
            <a:endParaRPr lang="en-US" sz="2800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3" name="Picture 12" descr="Screen Shot 2016-10-11 at 13.53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9" y="2914341"/>
            <a:ext cx="4705228" cy="7556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 descr="Screen Shot 2016-10-11 at 13.53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27" y="4177410"/>
            <a:ext cx="2867068" cy="412308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Screen Shot 2016-10-11 at 13.54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77" y="4715609"/>
            <a:ext cx="3435674" cy="369575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39551" y="41878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Δn</a:t>
            </a:r>
            <a:r>
              <a:rPr lang="en-US" dirty="0" smtClean="0">
                <a:solidFill>
                  <a:srgbClr val="FF0000"/>
                </a:solidFill>
              </a:rPr>
              <a:t>=-1: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469428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Δn</a:t>
            </a:r>
            <a:r>
              <a:rPr lang="en-US" dirty="0" smtClean="0">
                <a:solidFill>
                  <a:srgbClr val="4F81BD"/>
                </a:solidFill>
              </a:rPr>
              <a:t>=+1: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7704" y="368098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82DFF"/>
                </a:solidFill>
              </a:rPr>
              <a:t>p is an unknown normalization constant</a:t>
            </a:r>
            <a:endParaRPr lang="en-US" sz="1400" dirty="0">
              <a:solidFill>
                <a:srgbClr val="782D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0008"/>
            <a:ext cx="87129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“Non-</a:t>
            </a:r>
            <a:r>
              <a:rPr lang="en-US" sz="1600" i="1" dirty="0" err="1" smtClean="0">
                <a:solidFill>
                  <a:srgbClr val="FFFFFF"/>
                </a:solidFill>
              </a:rPr>
              <a:t>perturbative</a:t>
            </a:r>
            <a:r>
              <a:rPr lang="en-US" sz="1600" i="1" dirty="0" smtClean="0">
                <a:solidFill>
                  <a:srgbClr val="FFFFFF"/>
                </a:solidFill>
              </a:rPr>
              <a:t> effects in EW sector of the SM violate B+L, but conserve B-L. </a:t>
            </a:r>
            <a:r>
              <a:rPr lang="en-US" sz="1600" i="1" dirty="0" err="1" smtClean="0">
                <a:solidFill>
                  <a:srgbClr val="FFFFFF"/>
                </a:solidFill>
              </a:rPr>
              <a:t>Sphalerons</a:t>
            </a:r>
            <a:r>
              <a:rPr lang="en-US" sz="1600" i="1" dirty="0" smtClean="0">
                <a:solidFill>
                  <a:srgbClr val="FFFFFF"/>
                </a:solidFill>
              </a:rPr>
              <a:t>: </a:t>
            </a:r>
            <a:br>
              <a:rPr lang="en-US" sz="1600" i="1" dirty="0" smtClean="0">
                <a:solidFill>
                  <a:srgbClr val="FFFFFF"/>
                </a:solidFill>
              </a:rPr>
            </a:br>
            <a:r>
              <a:rPr lang="en-US" sz="1600" i="1" dirty="0" smtClean="0">
                <a:solidFill>
                  <a:srgbClr val="FFFFFF"/>
                </a:solidFill>
              </a:rPr>
              <a:t> process, transition to different vacuum (</a:t>
            </a:r>
            <a:r>
              <a:rPr lang="en-US" sz="1600" i="1" dirty="0" err="1" smtClean="0">
                <a:solidFill>
                  <a:srgbClr val="FFFFFF"/>
                </a:solidFill>
              </a:rPr>
              <a:t>Chern</a:t>
            </a:r>
            <a:r>
              <a:rPr lang="en-US" sz="1600" i="1" dirty="0" smtClean="0">
                <a:solidFill>
                  <a:srgbClr val="FFFFFF"/>
                </a:solidFill>
              </a:rPr>
              <a:t>-Simons number), </a:t>
            </a:r>
            <a:r>
              <a:rPr lang="en-US" sz="1600" i="1" dirty="0" err="1" smtClean="0">
                <a:solidFill>
                  <a:srgbClr val="FFFFFF"/>
                </a:solidFill>
              </a:rPr>
              <a:t>E</a:t>
            </a:r>
            <a:r>
              <a:rPr lang="en-US" sz="1600" i="1" baseline="-25000" dirty="0" err="1" smtClean="0">
                <a:solidFill>
                  <a:srgbClr val="FFFFFF"/>
                </a:solidFill>
              </a:rPr>
              <a:t>sp</a:t>
            </a:r>
            <a:r>
              <a:rPr lang="en-US" sz="1600" i="1" dirty="0" smtClean="0">
                <a:solidFill>
                  <a:srgbClr val="FFFFFF"/>
                </a:solidFill>
              </a:rPr>
              <a:t> ~ 9 </a:t>
            </a:r>
            <a:r>
              <a:rPr lang="en-US" sz="1600" i="1" dirty="0" err="1" smtClean="0">
                <a:solidFill>
                  <a:srgbClr val="FFFFFF"/>
                </a:solidFill>
              </a:rPr>
              <a:t>TeV</a:t>
            </a:r>
            <a:r>
              <a:rPr lang="en-US" sz="1600" i="1" dirty="0" smtClean="0">
                <a:solidFill>
                  <a:srgbClr val="FFFFFF"/>
                </a:solidFill>
              </a:rPr>
              <a:t>”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24128" y="3015839"/>
            <a:ext cx="23718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arxiv.org</a:t>
            </a:r>
            <a:r>
              <a:rPr lang="en-US" sz="1200" dirty="0">
                <a:solidFill>
                  <a:schemeClr val="bg1"/>
                </a:solidFill>
              </a:rPr>
              <a:t>/abs/1505.03690</a:t>
            </a:r>
          </a:p>
        </p:txBody>
      </p:sp>
      <p:pic>
        <p:nvPicPr>
          <p:cNvPr id="4" name="Picture 3" descr="Screen Shot 2016-10-12 at 13.01.2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94" y="3306162"/>
            <a:ext cx="2876529" cy="8429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Shot 2016-10-12 at 13.04.3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672408" cy="1083295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>
            <a:off x="2123728" y="2324336"/>
            <a:ext cx="936104" cy="216024"/>
          </a:xfrm>
          <a:prstGeom prst="curvedDownArrow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flipH="1">
            <a:off x="1115616" y="2318404"/>
            <a:ext cx="936104" cy="216024"/>
          </a:xfrm>
          <a:prstGeom prst="curvedDownArrow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0014" y="2357600"/>
            <a:ext cx="6126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accent1"/>
                </a:solidFill>
              </a:rPr>
              <a:t>Δn</a:t>
            </a:r>
            <a:r>
              <a:rPr lang="en-US" sz="900" dirty="0" smtClean="0">
                <a:solidFill>
                  <a:schemeClr val="accent1"/>
                </a:solidFill>
              </a:rPr>
              <a:t>=+1</a:t>
            </a:r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9974" y="2334072"/>
            <a:ext cx="6126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rgbClr val="FF0000"/>
                </a:solidFill>
              </a:rPr>
              <a:t>Δn</a:t>
            </a:r>
            <a:r>
              <a:rPr lang="en-US" sz="900" dirty="0" smtClean="0">
                <a:solidFill>
                  <a:srgbClr val="FF0000"/>
                </a:solidFill>
              </a:rPr>
              <a:t>=-1</a:t>
            </a:r>
            <a:endParaRPr lang="en-US" sz="900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636168" y="5373216"/>
            <a:ext cx="6507832" cy="1333131"/>
            <a:chOff x="2636168" y="5373216"/>
            <a:chExt cx="6507832" cy="1333131"/>
          </a:xfrm>
        </p:grpSpPr>
        <p:sp>
          <p:nvSpPr>
            <p:cNvPr id="24" name="TextBox 23"/>
            <p:cNvSpPr txBox="1"/>
            <p:nvPr/>
          </p:nvSpPr>
          <p:spPr>
            <a:xfrm>
              <a:off x="3644803" y="5567574"/>
              <a:ext cx="549919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Experimental signature:</a:t>
              </a:r>
              <a:br>
                <a:rPr lang="en-US" sz="1600" b="1" dirty="0" smtClean="0"/>
              </a:br>
              <a:r>
                <a:rPr lang="en-US" sz="1600" b="1" dirty="0" smtClean="0"/>
                <a:t>    </a:t>
              </a:r>
              <a:r>
                <a:rPr lang="en-US" sz="1600" dirty="0" smtClean="0"/>
                <a:t> - Large number of high-P</a:t>
              </a:r>
              <a:r>
                <a:rPr lang="en-US" sz="1600" baseline="-25000" dirty="0" smtClean="0"/>
                <a:t>T</a:t>
              </a:r>
              <a:r>
                <a:rPr lang="en-US" sz="1600" dirty="0" smtClean="0"/>
                <a:t> objects</a:t>
              </a:r>
              <a:br>
                <a:rPr lang="en-US" sz="1600" dirty="0" smtClean="0"/>
              </a:br>
              <a:r>
                <a:rPr lang="en-US" sz="1600" dirty="0" smtClean="0"/>
                <a:t>     - High values of H</a:t>
              </a:r>
              <a:r>
                <a:rPr lang="en-US" sz="1600" baseline="-25000" dirty="0" smtClean="0"/>
                <a:t>T</a:t>
              </a:r>
              <a:r>
                <a:rPr lang="en-US" sz="1600" dirty="0" smtClean="0"/>
                <a:t> = </a:t>
              </a:r>
              <a:r>
                <a:rPr lang="en-US" sz="1600" dirty="0" err="1" smtClean="0"/>
                <a:t>Σ</a:t>
              </a:r>
              <a:r>
                <a:rPr lang="en-US" sz="1600" baseline="-25000" dirty="0" err="1" smtClean="0"/>
                <a:t>jets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</a:t>
              </a:r>
              <a:r>
                <a:rPr lang="en-US" sz="1600" baseline="-25000" dirty="0" err="1" smtClean="0"/>
                <a:t>T</a:t>
              </a:r>
              <a:r>
                <a:rPr lang="en-US" sz="1600" baseline="30000" dirty="0" err="1" smtClean="0"/>
                <a:t>jet</a:t>
              </a:r>
              <a:r>
                <a:rPr lang="en-US" sz="1600" baseline="30000" dirty="0" smtClean="0"/>
                <a:t>  </a:t>
              </a:r>
              <a:r>
                <a:rPr lang="en-US" sz="1600" dirty="0" err="1" smtClean="0"/>
                <a:t>w.r.t</a:t>
              </a:r>
              <a:r>
                <a:rPr lang="en-US" sz="1600" dirty="0"/>
                <a:t> SM</a:t>
              </a:r>
              <a:br>
                <a:rPr lang="en-US" sz="1600" dirty="0"/>
              </a:br>
              <a:r>
                <a:rPr lang="en-US" sz="1600" dirty="0" smtClean="0"/>
                <a:t>     - </a:t>
              </a:r>
              <a:r>
                <a:rPr lang="en-US" sz="1600" dirty="0"/>
                <a:t>peculiar set of lepton combinations (e</a:t>
              </a:r>
              <a:r>
                <a:rPr lang="en-US" sz="1600" baseline="30000" dirty="0"/>
                <a:t>+</a:t>
              </a:r>
              <a:r>
                <a:rPr lang="en-US" sz="1600" dirty="0"/>
                <a:t>,μ</a:t>
              </a:r>
              <a:r>
                <a:rPr lang="en-US" sz="1600" baseline="30000" dirty="0"/>
                <a:t>+</a:t>
              </a:r>
              <a:r>
                <a:rPr lang="en-US" sz="1600" dirty="0"/>
                <a:t>,</a:t>
              </a:r>
              <a:r>
                <a:rPr lang="en-US" sz="2000" dirty="0" err="1">
                  <a:latin typeface="Times New Roman"/>
                  <a:cs typeface="Times New Roman"/>
                </a:rPr>
                <a:t>τ</a:t>
              </a:r>
              <a:r>
                <a:rPr lang="en-US" sz="1600" baseline="30000" dirty="0"/>
                <a:t>+</a:t>
              </a:r>
              <a:r>
                <a:rPr lang="en-US" sz="1600" dirty="0"/>
                <a:t>)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36168" y="5805264"/>
              <a:ext cx="10086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636168" y="5373216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700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12 at 20.01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6" y="1253288"/>
            <a:ext cx="3799207" cy="2938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EventDisplay_13TeV_9je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83" y="1268760"/>
            <a:ext cx="4896544" cy="489654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62575" y="6294552"/>
            <a:ext cx="473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Event: 9 jets (P</a:t>
            </a:r>
            <a:r>
              <a:rPr lang="en-US" baseline="-25000" dirty="0" smtClean="0"/>
              <a:t>T</a:t>
            </a:r>
            <a:r>
              <a:rPr lang="en-US" dirty="0" smtClean="0"/>
              <a:t> &gt; 50 </a:t>
            </a:r>
            <a:r>
              <a:rPr lang="en-US" dirty="0" err="1" smtClean="0"/>
              <a:t>GeV</a:t>
            </a:r>
            <a:r>
              <a:rPr lang="en-US" dirty="0" smtClean="0"/>
              <a:t>), H</a:t>
            </a:r>
            <a:r>
              <a:rPr lang="en-US" baseline="-25000" dirty="0" smtClean="0"/>
              <a:t>T</a:t>
            </a:r>
            <a:r>
              <a:rPr lang="en-US" dirty="0" smtClean="0"/>
              <a:t> = 2.93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60648"/>
            <a:ext cx="792088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Multi-jet events with high-H</a:t>
            </a:r>
            <a:r>
              <a:rPr lang="en-US" sz="2800" b="1" baseline="-25000" dirty="0" smtClean="0">
                <a:solidFill>
                  <a:srgbClr val="FFFFFF"/>
                </a:solidFill>
              </a:rPr>
              <a:t>T </a:t>
            </a:r>
            <a:r>
              <a:rPr lang="en-US" sz="2800" b="1" dirty="0" smtClean="0">
                <a:solidFill>
                  <a:srgbClr val="FFFFFF"/>
                </a:solidFill>
              </a:rPr>
              <a:t>at the LHC</a:t>
            </a:r>
            <a:endParaRPr 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946" y="1735230"/>
            <a:ext cx="748569" cy="33855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Δn</a:t>
            </a:r>
            <a:r>
              <a:rPr lang="en-US" sz="1600" dirty="0" smtClean="0">
                <a:solidFill>
                  <a:srgbClr val="FF0000"/>
                </a:solidFill>
              </a:rPr>
              <a:t>=-1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9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625" y="170080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Extra dimensions 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&amp; micro black holes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6-10-11 at 13.4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6" y="4880458"/>
            <a:ext cx="3347864" cy="7087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71600" y="4437112"/>
            <a:ext cx="3465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https://</a:t>
            </a:r>
            <a:r>
              <a:rPr lang="en-US" dirty="0" err="1" smtClean="0">
                <a:solidFill>
                  <a:srgbClr val="FFFFFF"/>
                </a:solidFill>
              </a:rPr>
              <a:t>arxiv.org</a:t>
            </a:r>
            <a:r>
              <a:rPr lang="en-US" dirty="0" smtClean="0">
                <a:solidFill>
                  <a:srgbClr val="FFFFFF"/>
                </a:solidFill>
              </a:rPr>
              <a:t>/abs/1512.02586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0432" y="4422513"/>
            <a:ext cx="3465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arxiv.org</a:t>
            </a:r>
            <a:r>
              <a:rPr lang="en-US" dirty="0">
                <a:solidFill>
                  <a:schemeClr val="bg1"/>
                </a:solidFill>
              </a:rPr>
              <a:t>/abs/1606.02265</a:t>
            </a:r>
          </a:p>
        </p:txBody>
      </p:sp>
      <p:pic>
        <p:nvPicPr>
          <p:cNvPr id="8" name="Picture 7" descr="Screen Shot 2016-10-11 at 23.21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04" y="4869241"/>
            <a:ext cx="3493328" cy="71999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004048" y="56612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Jets + leptons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Multi-jet final state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Quoted in paper Ellis/Sakurai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8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34022" y="1350403"/>
            <a:ext cx="4734122" cy="41121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82" descr="Forces_1_tran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8" t="10559" r="10055" b="12777"/>
          <a:stretch/>
        </p:blipFill>
        <p:spPr bwMode="auto">
          <a:xfrm>
            <a:off x="1619672" y="1428408"/>
            <a:ext cx="42484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3" name="Text Box 15"/>
          <p:cNvSpPr txBox="1">
            <a:spLocks noChangeArrowheads="1"/>
          </p:cNvSpPr>
          <p:nvPr/>
        </p:nvSpPr>
        <p:spPr bwMode="auto">
          <a:xfrm rot="16200000">
            <a:off x="-66900" y="1531141"/>
            <a:ext cx="17889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cs typeface="+mn-cs"/>
              </a:rPr>
              <a:t>STRENGHT</a:t>
            </a:r>
            <a:endParaRPr lang="en-US" sz="2000" b="1" dirty="0">
              <a:solidFill>
                <a:srgbClr val="FFFF00"/>
              </a:solidFill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60032" y="5462558"/>
            <a:ext cx="2088232" cy="1257324"/>
            <a:chOff x="4860032" y="5462558"/>
            <a:chExt cx="2088232" cy="1257324"/>
          </a:xfrm>
        </p:grpSpPr>
        <p:sp>
          <p:nvSpPr>
            <p:cNvPr id="119825" name="Text Box 17"/>
            <p:cNvSpPr txBox="1">
              <a:spLocks noChangeArrowheads="1"/>
            </p:cNvSpPr>
            <p:nvPr/>
          </p:nvSpPr>
          <p:spPr bwMode="auto">
            <a:xfrm>
              <a:off x="4860032" y="6381328"/>
              <a:ext cx="20882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cs typeface="+mn-cs"/>
                </a:rPr>
                <a:t>10</a:t>
              </a:r>
              <a:r>
                <a:rPr lang="en-US" sz="1600" baseline="30000" dirty="0">
                  <a:cs typeface="+mn-cs"/>
                </a:rPr>
                <a:t>19 </a:t>
              </a:r>
              <a:r>
                <a:rPr lang="en-US" sz="1600" dirty="0" err="1">
                  <a:cs typeface="+mn-cs"/>
                </a:rPr>
                <a:t>GeV</a:t>
              </a:r>
              <a:r>
                <a:rPr lang="en-US" sz="1600" dirty="0">
                  <a:cs typeface="+mn-cs"/>
                </a:rPr>
                <a:t>  </a:t>
              </a:r>
              <a:r>
                <a:rPr lang="en-US" sz="1600" dirty="0" smtClean="0">
                  <a:cs typeface="+mn-cs"/>
                </a:rPr>
                <a:t>(10</a:t>
              </a:r>
              <a:r>
                <a:rPr lang="en-US" sz="1600" baseline="30000" dirty="0">
                  <a:cs typeface="+mn-cs"/>
                </a:rPr>
                <a:t>-35</a:t>
              </a:r>
              <a:r>
                <a:rPr lang="en-US" sz="1600" dirty="0">
                  <a:cs typeface="+mn-cs"/>
                </a:rPr>
                <a:t> </a:t>
              </a:r>
              <a:r>
                <a:rPr lang="en-US" sz="1600" dirty="0" smtClean="0">
                  <a:cs typeface="+mn-cs"/>
                </a:rPr>
                <a:t>m)</a:t>
              </a:r>
              <a:endParaRPr lang="en-US" sz="1600" dirty="0">
                <a:cs typeface="+mn-cs"/>
              </a:endParaRPr>
            </a:p>
          </p:txBody>
        </p:sp>
        <p:sp>
          <p:nvSpPr>
            <p:cNvPr id="119883" name="Line 75"/>
            <p:cNvSpPr>
              <a:spLocks noChangeShapeType="1"/>
            </p:cNvSpPr>
            <p:nvPr/>
          </p:nvSpPr>
          <p:spPr bwMode="auto">
            <a:xfrm>
              <a:off x="5720764" y="5462558"/>
              <a:ext cx="0" cy="8467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2311152" y="6381328"/>
            <a:ext cx="1828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cs typeface="+mn-cs"/>
              </a:rPr>
              <a:t>100</a:t>
            </a:r>
            <a:r>
              <a:rPr lang="en-US" sz="1600" baseline="30000" dirty="0">
                <a:cs typeface="+mn-cs"/>
              </a:rPr>
              <a:t> </a:t>
            </a:r>
            <a:r>
              <a:rPr lang="en-US" sz="1600" dirty="0" err="1">
                <a:cs typeface="+mn-cs"/>
              </a:rPr>
              <a:t>GeV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(10</a:t>
            </a:r>
            <a:r>
              <a:rPr lang="en-US" sz="1600" baseline="30000" dirty="0">
                <a:cs typeface="+mn-cs"/>
              </a:rPr>
              <a:t>-18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m)</a:t>
            </a:r>
            <a:endParaRPr lang="en-US" sz="1600" dirty="0">
              <a:cs typeface="+mn-cs"/>
            </a:endParaRPr>
          </a:p>
        </p:txBody>
      </p:sp>
      <p:sp>
        <p:nvSpPr>
          <p:cNvPr id="119905" name="Text Box 97"/>
          <p:cNvSpPr txBox="1">
            <a:spLocks noChangeArrowheads="1"/>
          </p:cNvSpPr>
          <p:nvPr/>
        </p:nvSpPr>
        <p:spPr bwMode="auto">
          <a:xfrm>
            <a:off x="1259632" y="2303200"/>
            <a:ext cx="18403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b="1" dirty="0" err="1">
                <a:solidFill>
                  <a:srgbClr val="FFFFFF"/>
                </a:solidFill>
                <a:cs typeface="+mn-cs"/>
              </a:rPr>
              <a:t>w</a:t>
            </a:r>
            <a:r>
              <a:rPr lang="nl-NL" sz="1400" b="1" dirty="0" err="1" smtClean="0">
                <a:solidFill>
                  <a:srgbClr val="FFFFFF"/>
                </a:solidFill>
                <a:cs typeface="+mn-cs"/>
              </a:rPr>
              <a:t>eak</a:t>
            </a:r>
            <a:r>
              <a:rPr lang="nl-NL" sz="1400" b="1" dirty="0" smtClean="0">
                <a:solidFill>
                  <a:srgbClr val="FFFFFF"/>
                </a:solidFill>
                <a:cs typeface="+mn-cs"/>
              </a:rPr>
              <a:t> force</a:t>
            </a:r>
            <a:endParaRPr lang="nl-NL" sz="1400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19907" name="Text Box 99"/>
          <p:cNvSpPr txBox="1">
            <a:spLocks noChangeArrowheads="1"/>
          </p:cNvSpPr>
          <p:nvPr/>
        </p:nvSpPr>
        <p:spPr bwMode="auto">
          <a:xfrm>
            <a:off x="1187624" y="3012584"/>
            <a:ext cx="1981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b="1" dirty="0" err="1" smtClean="0">
                <a:solidFill>
                  <a:schemeClr val="bg1"/>
                </a:solidFill>
                <a:cs typeface="+mn-cs"/>
              </a:rPr>
              <a:t>electromagnetism</a:t>
            </a:r>
            <a:endParaRPr lang="nl-NL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9908" name="Text Box 100"/>
          <p:cNvSpPr txBox="1">
            <a:spLocks noChangeArrowheads="1"/>
          </p:cNvSpPr>
          <p:nvPr/>
        </p:nvSpPr>
        <p:spPr bwMode="auto">
          <a:xfrm>
            <a:off x="1370855" y="1572424"/>
            <a:ext cx="19050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b="1" dirty="0">
                <a:solidFill>
                  <a:srgbClr val="FFFFFF"/>
                </a:solidFill>
                <a:cs typeface="+mn-cs"/>
              </a:rPr>
              <a:t>s</a:t>
            </a:r>
            <a:r>
              <a:rPr lang="nl-NL" sz="1400" b="1" dirty="0" smtClean="0">
                <a:solidFill>
                  <a:srgbClr val="FFFFFF"/>
                </a:solidFill>
                <a:cs typeface="+mn-cs"/>
              </a:rPr>
              <a:t>trong force</a:t>
            </a:r>
            <a:endParaRPr lang="nl-NL" sz="1400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19909" name="Text Box 101"/>
          <p:cNvSpPr txBox="1">
            <a:spLocks noChangeArrowheads="1"/>
          </p:cNvSpPr>
          <p:nvPr/>
        </p:nvSpPr>
        <p:spPr bwMode="auto">
          <a:xfrm>
            <a:off x="1979712" y="4678640"/>
            <a:ext cx="9361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b="1" dirty="0" err="1" smtClean="0">
                <a:solidFill>
                  <a:schemeClr val="bg1"/>
                </a:solidFill>
                <a:cs typeface="+mn-cs"/>
              </a:rPr>
              <a:t>gravity</a:t>
            </a:r>
            <a:endParaRPr lang="nl-NL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9910" name="Oval 102"/>
          <p:cNvSpPr>
            <a:spLocks noChangeArrowheads="1"/>
          </p:cNvSpPr>
          <p:nvPr/>
        </p:nvSpPr>
        <p:spPr bwMode="auto">
          <a:xfrm>
            <a:off x="5627638" y="2498432"/>
            <a:ext cx="152400" cy="152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3300"/>
            </a:solidFill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27584" y="2796560"/>
            <a:ext cx="0" cy="648072"/>
          </a:xfrm>
          <a:prstGeom prst="straightConnector1">
            <a:avLst/>
          </a:prstGeom>
          <a:ln>
            <a:solidFill>
              <a:srgbClr val="FFFF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4283968" y="5549170"/>
            <a:ext cx="1368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cs typeface="+mn-cs"/>
              </a:rPr>
              <a:t>ENERGY </a:t>
            </a:r>
            <a:endParaRPr lang="en-US" sz="2000" b="1" dirty="0">
              <a:solidFill>
                <a:srgbClr val="FFFF00"/>
              </a:solidFill>
              <a:cs typeface="+mn-cs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779912" y="5748888"/>
            <a:ext cx="548501" cy="0"/>
          </a:xfrm>
          <a:prstGeom prst="straightConnector1">
            <a:avLst/>
          </a:prstGeom>
          <a:ln>
            <a:solidFill>
              <a:srgbClr val="FFFF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Line 75"/>
          <p:cNvSpPr>
            <a:spLocks noChangeShapeType="1"/>
          </p:cNvSpPr>
          <p:nvPr/>
        </p:nvSpPr>
        <p:spPr bwMode="auto">
          <a:xfrm>
            <a:off x="3168824" y="5439996"/>
            <a:ext cx="0" cy="94133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608" y="332656"/>
            <a:ext cx="4824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The 3+1 forces of nature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9893" name="Rectangle 85"/>
          <p:cNvSpPr>
            <a:spLocks noChangeArrowheads="1"/>
          </p:cNvSpPr>
          <p:nvPr/>
        </p:nvSpPr>
        <p:spPr bwMode="auto">
          <a:xfrm>
            <a:off x="3084463" y="1950671"/>
            <a:ext cx="228600" cy="3505200"/>
          </a:xfrm>
          <a:prstGeom prst="rect">
            <a:avLst/>
          </a:prstGeom>
          <a:solidFill>
            <a:srgbClr val="F6FFA2">
              <a:alpha val="80000"/>
            </a:srgbClr>
          </a:solidFill>
          <a:ln w="9525">
            <a:solidFill>
              <a:schemeClr val="tx1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16114" y="2177325"/>
            <a:ext cx="2493912" cy="32435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3905200" y="1355432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600"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76464" y="2498432"/>
            <a:ext cx="842392" cy="2458368"/>
            <a:chOff x="3576464" y="2498432"/>
            <a:chExt cx="842392" cy="2458368"/>
          </a:xfrm>
        </p:grpSpPr>
        <p:sp>
          <p:nvSpPr>
            <p:cNvPr id="119834" name="Line 26"/>
            <p:cNvSpPr>
              <a:spLocks noChangeShapeType="1"/>
            </p:cNvSpPr>
            <p:nvPr/>
          </p:nvSpPr>
          <p:spPr bwMode="auto">
            <a:xfrm>
              <a:off x="3576464" y="2498432"/>
              <a:ext cx="11558" cy="24583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835" name="Text Box 27"/>
            <p:cNvSpPr txBox="1">
              <a:spLocks noChangeArrowheads="1"/>
            </p:cNvSpPr>
            <p:nvPr/>
          </p:nvSpPr>
          <p:spPr bwMode="auto">
            <a:xfrm>
              <a:off x="3656856" y="3535804"/>
              <a:ext cx="762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>
                  <a:cs typeface="+mn-cs"/>
                </a:rPr>
                <a:t>~10</a:t>
              </a:r>
              <a:r>
                <a:rPr lang="en-US" sz="1600" baseline="30000" dirty="0">
                  <a:cs typeface="+mn-cs"/>
                </a:rPr>
                <a:t>40</a:t>
              </a:r>
            </a:p>
          </p:txBody>
        </p:sp>
      </p:grp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685665" y="2845385"/>
            <a:ext cx="3335071" cy="1015663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Effects quantum gravity:</a:t>
            </a:r>
            <a:r>
              <a:rPr lang="en-US" sz="2400" dirty="0" smtClean="0">
                <a:solidFill>
                  <a:srgbClr val="FF0000"/>
                </a:solidFill>
                <a:cs typeface="+mn-cs"/>
              </a:rPr>
              <a:t/>
            </a:r>
            <a:br>
              <a:rPr lang="en-US" sz="2400" dirty="0" smtClean="0">
                <a:solidFill>
                  <a:srgbClr val="FF0000"/>
                </a:solidFill>
                <a:cs typeface="+mn-cs"/>
              </a:rPr>
            </a:br>
            <a:r>
              <a:rPr lang="en-US" sz="2000" i="1" dirty="0" smtClean="0">
                <a:solidFill>
                  <a:srgbClr val="FF0000"/>
                </a:solidFill>
                <a:cs typeface="+mn-cs"/>
              </a:rPr>
              <a:t>   - gravitons (</a:t>
            </a:r>
            <a:r>
              <a:rPr lang="en-US" sz="2000" i="1" dirty="0" err="1" smtClean="0">
                <a:solidFill>
                  <a:srgbClr val="FF0000"/>
                </a:solidFill>
                <a:cs typeface="+mn-cs"/>
              </a:rPr>
              <a:t>Kaluza</a:t>
            </a:r>
            <a:r>
              <a:rPr lang="en-US" sz="2000" i="1" dirty="0" smtClean="0">
                <a:solidFill>
                  <a:srgbClr val="FF0000"/>
                </a:solidFill>
                <a:cs typeface="+mn-cs"/>
              </a:rPr>
              <a:t> Klein) </a:t>
            </a:r>
            <a:br>
              <a:rPr lang="en-US" sz="2000" i="1" dirty="0" smtClean="0">
                <a:solidFill>
                  <a:srgbClr val="FF0000"/>
                </a:solidFill>
                <a:cs typeface="+mn-cs"/>
              </a:rPr>
            </a:br>
            <a:r>
              <a:rPr lang="en-US" sz="2000" i="1" dirty="0" smtClean="0">
                <a:solidFill>
                  <a:srgbClr val="FF0000"/>
                </a:solidFill>
                <a:cs typeface="+mn-cs"/>
              </a:rPr>
              <a:t>   - mini black holes</a:t>
            </a:r>
            <a:endParaRPr lang="en-US" sz="2000" i="1" baseline="30000" dirty="0">
              <a:solidFill>
                <a:srgbClr val="FF0000"/>
              </a:solidFill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483875" y="2372640"/>
            <a:ext cx="1583961" cy="3742049"/>
            <a:chOff x="2381250" y="2401769"/>
            <a:chExt cx="1583961" cy="3742049"/>
          </a:xfrm>
        </p:grpSpPr>
        <p:grpSp>
          <p:nvGrpSpPr>
            <p:cNvPr id="28" name="Group 27"/>
            <p:cNvGrpSpPr/>
            <p:nvPr/>
          </p:nvGrpSpPr>
          <p:grpSpPr>
            <a:xfrm>
              <a:off x="2381250" y="2401769"/>
              <a:ext cx="1219200" cy="2713037"/>
              <a:chOff x="2381250" y="2170113"/>
              <a:chExt cx="1219200" cy="2713037"/>
            </a:xfrm>
          </p:grpSpPr>
          <p:pic>
            <p:nvPicPr>
              <p:cNvPr id="31" name="Picture 96" descr="Forces_2_trans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250" y="2170113"/>
                <a:ext cx="1219200" cy="2713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Oval 102"/>
              <p:cNvSpPr>
                <a:spLocks noChangeArrowheads="1"/>
              </p:cNvSpPr>
              <p:nvPr/>
            </p:nvSpPr>
            <p:spPr bwMode="auto">
              <a:xfrm>
                <a:off x="3393224" y="2276872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3300"/>
                </a:solidFill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3350709" y="5805264"/>
              <a:ext cx="61450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dirty="0" smtClean="0">
                  <a:cs typeface="+mn-cs"/>
                </a:rPr>
                <a:t>LHC</a:t>
              </a:r>
              <a:endParaRPr lang="en-US" sz="1600" dirty="0">
                <a:cs typeface="+mn-cs"/>
              </a:endParaRPr>
            </a:p>
          </p:txBody>
        </p:sp>
        <p:sp>
          <p:nvSpPr>
            <p:cNvPr id="30" name="Line 75"/>
            <p:cNvSpPr>
              <a:spLocks noChangeShapeType="1"/>
            </p:cNvSpPr>
            <p:nvPr/>
          </p:nvSpPr>
          <p:spPr bwMode="auto">
            <a:xfrm>
              <a:off x="3545624" y="5513706"/>
              <a:ext cx="0" cy="2915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92080" y="1988840"/>
            <a:ext cx="187220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dirty="0" smtClean="0">
                <a:solidFill>
                  <a:srgbClr val="FF0000"/>
                </a:solidFill>
              </a:rPr>
              <a:t>uantum gravity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3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9467" y="5154778"/>
            <a:ext cx="7452933" cy="1520552"/>
          </a:xfrm>
          <a:prstGeom prst="rect">
            <a:avLst/>
          </a:prstGeom>
          <a:solidFill>
            <a:srgbClr val="F6FFA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9467" y="2191120"/>
            <a:ext cx="7452933" cy="2390008"/>
          </a:xfrm>
          <a:prstGeom prst="rect">
            <a:avLst/>
          </a:prstGeom>
          <a:solidFill>
            <a:srgbClr val="F6FFA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1255015"/>
            <a:ext cx="8064896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b="1" dirty="0" smtClean="0">
                <a:solidFill>
                  <a:srgbClr val="FFFFFF"/>
                </a:solidFill>
              </a:rPr>
              <a:t>Theory prediction (as seen by an experimentalist)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467" y="2191119"/>
            <a:ext cx="7128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Hawking </a:t>
            </a:r>
            <a:r>
              <a:rPr lang="en-US" sz="2000" dirty="0"/>
              <a:t>radiation (black body):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	</a:t>
            </a:r>
            <a:r>
              <a:rPr lang="en-US" dirty="0" smtClean="0"/>
              <a:t>- </a:t>
            </a:r>
            <a:r>
              <a:rPr lang="en-US" dirty="0"/>
              <a:t>Energy emitted particles:	 50-100 </a:t>
            </a:r>
            <a:r>
              <a:rPr lang="en-US" dirty="0" err="1"/>
              <a:t>GeV</a:t>
            </a:r>
            <a:r>
              <a:rPr lang="en-US" dirty="0"/>
              <a:t> (T, stochastic) </a:t>
            </a:r>
          </a:p>
          <a:p>
            <a:r>
              <a:rPr lang="en-US" dirty="0"/>
              <a:t>   	</a:t>
            </a:r>
            <a:r>
              <a:rPr lang="en-US" dirty="0" smtClean="0"/>
              <a:t>- </a:t>
            </a:r>
            <a:r>
              <a:rPr lang="en-US" dirty="0"/>
              <a:t>Type emitted particles:	 democratically (all particles equal)</a:t>
            </a:r>
          </a:p>
          <a:p>
            <a:endParaRPr lang="en-US" b="1" dirty="0" smtClean="0"/>
          </a:p>
          <a:p>
            <a:r>
              <a:rPr lang="en-US" sz="2000" dirty="0" smtClean="0"/>
              <a:t>Experimental signature:</a:t>
            </a:r>
            <a:br>
              <a:rPr lang="en-US" sz="2000" dirty="0" smtClean="0"/>
            </a:br>
            <a:r>
              <a:rPr lang="en-US" dirty="0" smtClean="0"/>
              <a:t> 	  - multi-jet final state with high-P</a:t>
            </a:r>
            <a:r>
              <a:rPr lang="en-US" baseline="-25000" dirty="0" smtClean="0"/>
              <a:t>T</a:t>
            </a:r>
            <a:r>
              <a:rPr lang="en-US" dirty="0" smtClean="0"/>
              <a:t> jets  (+ leptons)</a:t>
            </a:r>
            <a:br>
              <a:rPr lang="en-US" dirty="0" smtClean="0"/>
            </a:br>
            <a:r>
              <a:rPr lang="en-US" dirty="0" smtClean="0"/>
              <a:t>	  - high </a:t>
            </a:r>
            <a:endParaRPr lang="en-US" baseline="-25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27584" y="531508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Select events with: ≥ 1 jet  with P</a:t>
            </a:r>
            <a:r>
              <a:rPr lang="en-US" baseline="-25000" dirty="0" smtClean="0"/>
              <a:t>T</a:t>
            </a:r>
            <a:r>
              <a:rPr lang="en-US" dirty="0" smtClean="0"/>
              <a:t> &gt; 200 </a:t>
            </a:r>
            <a:r>
              <a:rPr lang="en-US" dirty="0" err="1" smtClean="0"/>
              <a:t>GeV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				  </a:t>
            </a:r>
            <a:r>
              <a:rPr lang="en-US" dirty="0"/>
              <a:t> </a:t>
            </a:r>
            <a:r>
              <a:rPr lang="en-US" dirty="0" smtClean="0"/>
              <a:t>    ≥ 3 jets with P</a:t>
            </a:r>
            <a:r>
              <a:rPr lang="en-US" baseline="-25000" dirty="0" smtClean="0"/>
              <a:t>T</a:t>
            </a:r>
            <a:r>
              <a:rPr lang="en-US" dirty="0" smtClean="0"/>
              <a:t> &gt;  50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- Look at excess </a:t>
            </a:r>
            <a:r>
              <a:rPr lang="en-US" dirty="0" err="1" smtClean="0"/>
              <a:t>w.r.t</a:t>
            </a:r>
            <a:r>
              <a:rPr lang="en-US" dirty="0" smtClean="0"/>
              <a:t>. SM prediction in distribution of H</a:t>
            </a:r>
            <a:r>
              <a:rPr lang="en-US" baseline="-25000" dirty="0" smtClean="0"/>
              <a:t>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4216" y="244683"/>
            <a:ext cx="816621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36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Looking</a:t>
            </a:r>
            <a:r>
              <a:rPr lang="nl-NL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36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for</a:t>
            </a:r>
            <a:r>
              <a:rPr lang="nl-NL" sz="36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micro black holes at the LHC</a:t>
            </a:r>
            <a:endParaRPr lang="nl-NL" sz="36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94150"/>
              </p:ext>
            </p:extLst>
          </p:nvPr>
        </p:nvGraphicFramePr>
        <p:xfrm>
          <a:off x="2044780" y="3919311"/>
          <a:ext cx="1728192" cy="55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" name="Equation" r:id="rId3" imgW="1231900" imgH="393700" progId="Equation.3">
                  <p:embed/>
                </p:oleObj>
              </mc:Choice>
              <mc:Fallback>
                <p:oleObj name="Equation" r:id="rId3" imgW="1231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4780" y="3919311"/>
                        <a:ext cx="1728192" cy="551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9024" y="4725144"/>
            <a:ext cx="62292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2) Experimental analysis (as seen by theorists)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467" y="1716680"/>
            <a:ext cx="774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No QG and semi-classical approach works if </a:t>
            </a:r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baseline="-25000" dirty="0" err="1" smtClean="0">
                <a:solidFill>
                  <a:srgbClr val="FFFFFF"/>
                </a:solidFill>
              </a:rPr>
              <a:t>BH</a:t>
            </a:r>
            <a:r>
              <a:rPr lang="en-US" dirty="0" smtClean="0">
                <a:solidFill>
                  <a:srgbClr val="FFFFFF"/>
                </a:solidFill>
              </a:rPr>
              <a:t> &gt; </a:t>
            </a:r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baseline="-25000" dirty="0" err="1" smtClean="0">
                <a:solidFill>
                  <a:srgbClr val="FFFFFF"/>
                </a:solidFill>
              </a:rPr>
              <a:t>D</a:t>
            </a:r>
            <a:r>
              <a:rPr lang="en-US" dirty="0" smtClean="0">
                <a:solidFill>
                  <a:srgbClr val="FFFFFF"/>
                </a:solidFill>
              </a:rPr>
              <a:t> and </a:t>
            </a:r>
            <a:r>
              <a:rPr lang="en-US" dirty="0" err="1">
                <a:solidFill>
                  <a:srgbClr val="FFFFFF"/>
                </a:solidFill>
              </a:rPr>
              <a:t>m</a:t>
            </a:r>
            <a:r>
              <a:rPr lang="en-US" baseline="-25000" dirty="0" err="1">
                <a:solidFill>
                  <a:srgbClr val="FFFFFF"/>
                </a:solidFill>
              </a:rPr>
              <a:t>BH</a:t>
            </a:r>
            <a:r>
              <a:rPr lang="en-US" dirty="0" smtClean="0">
                <a:solidFill>
                  <a:srgbClr val="FFFFFF"/>
                </a:solidFill>
              </a:rPr>
              <a:t>&gt; </a:t>
            </a:r>
            <a:r>
              <a:rPr lang="en-US" dirty="0" err="1" smtClean="0">
                <a:solidFill>
                  <a:srgbClr val="FFFFFF"/>
                </a:solidFill>
              </a:rPr>
              <a:t>T</a:t>
            </a:r>
            <a:r>
              <a:rPr lang="en-US" baseline="-25000" dirty="0" err="1" smtClean="0">
                <a:solidFill>
                  <a:srgbClr val="FFFFFF"/>
                </a:solidFill>
              </a:rPr>
              <a:t>Hawking</a:t>
            </a:r>
            <a:endParaRPr lang="en-US" baseline="-25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7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2906" y="260648"/>
            <a:ext cx="8517566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LHC </a:t>
            </a:r>
            <a:r>
              <a:rPr lang="nl-NL" sz="32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operation</a:t>
            </a:r>
            <a:r>
              <a:rPr lang="nl-NL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32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3200" b="1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data-set</a:t>
            </a:r>
            <a:r>
              <a:rPr lang="nl-NL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nl-NL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 descr="intlumivsyea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5"/>
          <a:stretch/>
        </p:blipFill>
        <p:spPr>
          <a:xfrm>
            <a:off x="404279" y="1988840"/>
            <a:ext cx="4753624" cy="37855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74203" y="4719544"/>
            <a:ext cx="367240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Micro black hole analysis uses only 3.2 fb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r>
              <a:rPr lang="en-US" dirty="0" smtClean="0">
                <a:solidFill>
                  <a:schemeClr val="bg1"/>
                </a:solidFill>
              </a:rPr>
              <a:t> of √s=13 </a:t>
            </a:r>
            <a:r>
              <a:rPr lang="en-US" dirty="0" err="1" smtClean="0">
                <a:solidFill>
                  <a:schemeClr val="bg1"/>
                </a:solidFill>
              </a:rPr>
              <a:t>TeV</a:t>
            </a:r>
            <a:r>
              <a:rPr lang="en-US" dirty="0" smtClean="0">
                <a:solidFill>
                  <a:schemeClr val="bg1"/>
                </a:solidFill>
              </a:rPr>
              <a:t>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20703" y="4797152"/>
            <a:ext cx="21601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>
            <a:off x="4436719" y="4905164"/>
            <a:ext cx="1008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4279" y="98072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Strong gravity regime: passed energy threshold </a:t>
            </a:r>
            <a:r>
              <a:rPr lang="en-US" sz="2000" dirty="0" smtClean="0">
                <a:solidFill>
                  <a:srgbClr val="FFFFFF"/>
                </a:solidFill>
                <a:sym typeface="Wingdings"/>
              </a:rPr>
              <a:t> large cross section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616530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 for theorists: on average 25 overlapping events per </a:t>
            </a:r>
            <a:r>
              <a:rPr lang="en-US" sz="2000" dirty="0" err="1" smtClean="0"/>
              <a:t>bunchcrossing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498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3488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Results from micro black hole search: 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H</a:t>
            </a:r>
            <a:r>
              <a:rPr lang="en-US" sz="3600" baseline="-25000" dirty="0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distribution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277" y="4442216"/>
            <a:ext cx="4670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Note: for different classes of jet multiplicities</a:t>
            </a:r>
          </a:p>
        </p:txBody>
      </p:sp>
    </p:spTree>
    <p:extLst>
      <p:ext uri="{BB962C8B-B14F-4D97-AF65-F5344CB8AC3E}">
        <p14:creationId xmlns:p14="http://schemas.microsoft.com/office/powerpoint/2010/main" val="95440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906" y="260648"/>
            <a:ext cx="3116966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ATLAS analysis: </a:t>
            </a:r>
            <a:endParaRPr lang="nl-NL" sz="32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 descr="Screen Shot 2016-10-11 at 17.10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6415"/>
            <a:ext cx="4060214" cy="43200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1547500"/>
            <a:ext cx="165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 distribution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2175" y="3539370"/>
            <a:ext cx="1209931" cy="1185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82175" y="3212976"/>
            <a:ext cx="825529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93918" y="2348880"/>
            <a:ext cx="1097205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70053" y="2194261"/>
            <a:ext cx="3043616" cy="3231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52117" y="2197349"/>
            <a:ext cx="1279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accent1"/>
                </a:solidFill>
              </a:rPr>
              <a:t>normalisation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1113" y="2204864"/>
            <a:ext cx="730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signal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6136" y="2210021"/>
            <a:ext cx="1279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8000"/>
                </a:solidFill>
              </a:rPr>
              <a:t>validation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6902" y="2041445"/>
            <a:ext cx="1690899" cy="1678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53473" y="2042177"/>
            <a:ext cx="478367" cy="16784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46870" y="2042177"/>
            <a:ext cx="1264495" cy="1671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2906" y="868650"/>
            <a:ext cx="8229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Main background: multi-jets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21411" y="1556792"/>
            <a:ext cx="4157747" cy="4782752"/>
            <a:chOff x="4721411" y="1556792"/>
            <a:chExt cx="4157747" cy="4782752"/>
          </a:xfrm>
        </p:grpSpPr>
        <p:pic>
          <p:nvPicPr>
            <p:cNvPr id="7" name="Picture 6" descr="Screen Shot 2016-10-11 at 16.19.5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411" y="2019544"/>
              <a:ext cx="4157747" cy="4320000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723746" y="1556792"/>
              <a:ext cx="4060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T</a:t>
              </a:r>
              <a:r>
                <a:rPr lang="en-US" dirty="0" smtClean="0">
                  <a:solidFill>
                    <a:schemeClr val="bg1"/>
                  </a:solidFill>
                </a:rPr>
                <a:t> distribution (</a:t>
              </a:r>
              <a:r>
                <a:rPr lang="en-US" dirty="0" err="1" smtClean="0">
                  <a:solidFill>
                    <a:schemeClr val="bg1"/>
                  </a:solidFill>
                </a:rPr>
                <a:t>n</a:t>
              </a:r>
              <a:r>
                <a:rPr lang="en-US" baseline="-25000" dirty="0" err="1" smtClean="0">
                  <a:solidFill>
                    <a:schemeClr val="bg1"/>
                  </a:solidFill>
                </a:rPr>
                <a:t>jets</a:t>
              </a:r>
              <a:r>
                <a:rPr lang="en-US" dirty="0" smtClean="0">
                  <a:solidFill>
                    <a:schemeClr val="bg1"/>
                  </a:solidFill>
                </a:rPr>
                <a:t>≥ 3, …, </a:t>
              </a:r>
              <a:r>
                <a:rPr lang="en-US" dirty="0" err="1" smtClean="0">
                  <a:solidFill>
                    <a:schemeClr val="bg1"/>
                  </a:solidFill>
                </a:rPr>
                <a:t>n</a:t>
              </a:r>
              <a:r>
                <a:rPr lang="en-US" baseline="-25000" dirty="0" err="1" smtClean="0">
                  <a:solidFill>
                    <a:schemeClr val="bg1"/>
                  </a:solidFill>
                </a:rPr>
                <a:t>jets</a:t>
              </a:r>
              <a:r>
                <a:rPr lang="en-US" dirty="0">
                  <a:solidFill>
                    <a:schemeClr val="bg1"/>
                  </a:solidFill>
                </a:rPr>
                <a:t>≥ </a:t>
              </a:r>
              <a:r>
                <a:rPr lang="en-US" dirty="0" smtClean="0">
                  <a:solidFill>
                    <a:schemeClr val="bg1"/>
                  </a:solidFill>
                </a:rPr>
                <a:t>8)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508104" y="2183656"/>
              <a:ext cx="1172096" cy="2864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99100" y="2278965"/>
              <a:ext cx="717600" cy="318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76368" y="2181562"/>
              <a:ext cx="1172096" cy="2864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967364" y="2276871"/>
              <a:ext cx="717600" cy="318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82704" y="3566464"/>
              <a:ext cx="1172096" cy="2728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73700" y="3674176"/>
              <a:ext cx="717600" cy="318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512868" y="3568461"/>
              <a:ext cx="1172096" cy="2728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030864" y="3676173"/>
              <a:ext cx="717600" cy="318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96520" y="4960082"/>
              <a:ext cx="1172096" cy="2728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921384" y="5067794"/>
              <a:ext cx="717600" cy="318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532795" y="4960082"/>
              <a:ext cx="1172096" cy="2728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983060" y="5067794"/>
              <a:ext cx="717600" cy="3181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049042" y="4960082"/>
              <a:ext cx="6111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/>
                <a:t>n</a:t>
              </a:r>
              <a:r>
                <a:rPr lang="en-US" sz="1200" b="1" baseline="-25000" dirty="0" err="1"/>
                <a:t>jet</a:t>
              </a:r>
              <a:r>
                <a:rPr lang="en-US" sz="1200" b="1" dirty="0"/>
                <a:t>≥ </a:t>
              </a:r>
              <a:r>
                <a:rPr lang="en-US" sz="1200" b="1" dirty="0" smtClean="0"/>
                <a:t>7</a:t>
              </a:r>
              <a:endParaRPr lang="en-US" sz="1200" b="1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057382" y="4958102"/>
              <a:ext cx="6111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/>
                <a:t>n</a:t>
              </a:r>
              <a:r>
                <a:rPr lang="en-US" sz="1200" b="1" baseline="-25000" dirty="0" err="1"/>
                <a:t>jet</a:t>
              </a:r>
              <a:r>
                <a:rPr lang="en-US" sz="1200" b="1" dirty="0"/>
                <a:t>≥ 8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091952" y="3585991"/>
              <a:ext cx="6111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/>
                <a:t>n</a:t>
              </a:r>
              <a:r>
                <a:rPr lang="en-US" sz="1200" b="1" baseline="-25000" dirty="0" err="1"/>
                <a:t>jet</a:t>
              </a:r>
              <a:r>
                <a:rPr lang="en-US" sz="1200" b="1" dirty="0"/>
                <a:t>≥ 5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091825" y="3592478"/>
              <a:ext cx="6111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/>
                <a:t>n</a:t>
              </a:r>
              <a:r>
                <a:rPr lang="en-US" sz="1200" b="1" baseline="-25000" dirty="0" err="1"/>
                <a:t>jet</a:t>
              </a:r>
              <a:r>
                <a:rPr lang="en-US" sz="1200" b="1" dirty="0"/>
                <a:t>≥ </a:t>
              </a:r>
              <a:r>
                <a:rPr lang="en-US" sz="1200" b="1" dirty="0" smtClean="0"/>
                <a:t>6</a:t>
              </a:r>
              <a:endParaRPr lang="en-US" sz="1200" b="1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91952" y="2181562"/>
              <a:ext cx="6111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/>
                <a:t>n</a:t>
              </a:r>
              <a:r>
                <a:rPr lang="en-US" sz="1200" b="1" baseline="-25000" dirty="0" err="1"/>
                <a:t>jet</a:t>
              </a:r>
              <a:r>
                <a:rPr lang="en-US" sz="1200" b="1" dirty="0"/>
                <a:t>≥ </a:t>
              </a:r>
              <a:r>
                <a:rPr lang="en-US" sz="1200" b="1" dirty="0" smtClean="0"/>
                <a:t>3</a:t>
              </a:r>
              <a:endParaRPr lang="en-US" sz="1200" b="1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091825" y="2188049"/>
              <a:ext cx="61119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/>
                <a:t>n</a:t>
              </a:r>
              <a:r>
                <a:rPr lang="en-US" sz="1200" b="1" baseline="-25000" dirty="0" err="1"/>
                <a:t>jet</a:t>
              </a:r>
              <a:r>
                <a:rPr lang="en-US" sz="1200" b="1" dirty="0"/>
                <a:t>≥ 4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296514" y="3933056"/>
            <a:ext cx="82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n</a:t>
            </a:r>
            <a:r>
              <a:rPr lang="en-US" b="1" baseline="-25000" dirty="0" err="1"/>
              <a:t>jet</a:t>
            </a:r>
            <a:r>
              <a:rPr lang="en-US" b="1" dirty="0"/>
              <a:t>≥ </a:t>
            </a:r>
            <a:r>
              <a:rPr lang="en-US" b="1" dirty="0" smtClean="0"/>
              <a:t>3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723746" y="260648"/>
            <a:ext cx="3448654" cy="2546296"/>
            <a:chOff x="4723746" y="260648"/>
            <a:chExt cx="3448654" cy="2546296"/>
          </a:xfrm>
        </p:grpSpPr>
        <p:sp>
          <p:nvSpPr>
            <p:cNvPr id="61" name="Rectangle 60"/>
            <p:cNvSpPr/>
            <p:nvPr/>
          </p:nvSpPr>
          <p:spPr>
            <a:xfrm>
              <a:off x="4723746" y="260648"/>
              <a:ext cx="3448654" cy="79208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32122" y="333103"/>
              <a:ext cx="2980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Strong gravity model: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err="1" smtClean="0">
                  <a:solidFill>
                    <a:srgbClr val="FF0000"/>
                  </a:solidFill>
                </a:rPr>
                <a:t>m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D</a:t>
              </a:r>
              <a:r>
                <a:rPr lang="en-US" dirty="0" smtClean="0">
                  <a:solidFill>
                    <a:srgbClr val="FF0000"/>
                  </a:solidFill>
                </a:rPr>
                <a:t> = 2.5 </a:t>
              </a:r>
              <a:r>
                <a:rPr lang="en-US" dirty="0" err="1" smtClean="0">
                  <a:solidFill>
                    <a:srgbClr val="FF0000"/>
                  </a:solidFill>
                </a:rPr>
                <a:t>Tev</a:t>
              </a:r>
              <a:r>
                <a:rPr lang="en-US" dirty="0" smtClean="0">
                  <a:solidFill>
                    <a:srgbClr val="FF0000"/>
                  </a:solidFill>
                </a:rPr>
                <a:t>, </a:t>
              </a:r>
              <a:r>
                <a:rPr lang="en-US" dirty="0" err="1" smtClean="0">
                  <a:solidFill>
                    <a:srgbClr val="FF0000"/>
                  </a:solidFill>
                </a:rPr>
                <a:t>m</a:t>
              </a:r>
              <a:r>
                <a:rPr lang="en-US" baseline="-25000" dirty="0" err="1" smtClean="0">
                  <a:solidFill>
                    <a:srgbClr val="FF0000"/>
                  </a:solidFill>
                </a:rPr>
                <a:t>th</a:t>
              </a:r>
              <a:r>
                <a:rPr lang="en-US" dirty="0" smtClean="0">
                  <a:solidFill>
                    <a:srgbClr val="FF0000"/>
                  </a:solidFill>
                </a:rPr>
                <a:t> = 9 </a:t>
              </a:r>
              <a:r>
                <a:rPr lang="en-US" dirty="0" err="1" smtClean="0">
                  <a:solidFill>
                    <a:srgbClr val="FF0000"/>
                  </a:solidFill>
                </a:rPr>
                <a:t>TeV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516739" y="2662928"/>
              <a:ext cx="144016" cy="144016"/>
            </a:xfrm>
            <a:prstGeom prst="ellipse">
              <a:avLst/>
            </a:prstGeom>
            <a:solidFill>
              <a:srgbClr val="FFFFFF">
                <a:alpha val="79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6622220" y="706206"/>
              <a:ext cx="1379140" cy="19712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077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18728</TotalTime>
  <Words>479</Words>
  <Application>Microsoft Macintosh PowerPoint</Application>
  <PresentationFormat>On-screen Show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Ivo van Vulpen</dc:creator>
  <cp:lastModifiedBy>Marcel Merk</cp:lastModifiedBy>
  <cp:revision>3979</cp:revision>
  <cp:lastPrinted>2015-09-15T13:54:53Z</cp:lastPrinted>
  <dcterms:created xsi:type="dcterms:W3CDTF">2014-09-24T09:50:37Z</dcterms:created>
  <dcterms:modified xsi:type="dcterms:W3CDTF">2016-10-13T07:12:06Z</dcterms:modified>
</cp:coreProperties>
</file>