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716" r:id="rId2"/>
    <p:sldId id="717" r:id="rId3"/>
    <p:sldId id="718" r:id="rId4"/>
    <p:sldId id="714" r:id="rId5"/>
    <p:sldId id="721" r:id="rId6"/>
    <p:sldId id="689" r:id="rId7"/>
    <p:sldId id="705" r:id="rId8"/>
    <p:sldId id="537" r:id="rId9"/>
    <p:sldId id="72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FFD3"/>
    <a:srgbClr val="DDFFC0"/>
    <a:srgbClr val="78C51D"/>
    <a:srgbClr val="BAE576"/>
    <a:srgbClr val="CFF59C"/>
    <a:srgbClr val="C9F5AB"/>
    <a:srgbClr val="D0FFB3"/>
    <a:srgbClr val="B5E580"/>
    <a:srgbClr val="95E565"/>
    <a:srgbClr val="CCF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46" autoAdjust="0"/>
  </p:normalViewPr>
  <p:slideViewPr>
    <p:cSldViewPr snapToGrid="0" snapToObjects="1">
      <p:cViewPr>
        <p:scale>
          <a:sx n="100" d="100"/>
          <a:sy n="100" d="100"/>
        </p:scale>
        <p:origin x="-20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emf"/><Relationship Id="rId3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6CA06-4196-FE4B-B57A-10634FAE58D5}" type="datetimeFigureOut">
              <a:rPr lang="en-US" smtClean="0"/>
              <a:t>12-10-16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CBEFB-116D-A247-9FC5-04126D106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47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we learn from SU3 and SU2 – different languages. Potential picture in SU3?</a:t>
            </a:r>
          </a:p>
          <a:p>
            <a:r>
              <a:rPr lang="en-US" dirty="0" smtClean="0"/>
              <a:t>What role do </a:t>
            </a:r>
            <a:r>
              <a:rPr lang="en-US" dirty="0" err="1" smtClean="0"/>
              <a:t>Sphalerons</a:t>
            </a:r>
            <a:r>
              <a:rPr lang="en-US" dirty="0" smtClean="0"/>
              <a:t> play?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CBEFB-116D-A247-9FC5-04126D106A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46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Bubbles met Higgs </a:t>
            </a:r>
            <a:r>
              <a:rPr lang="en-US" dirty="0" err="1" smtClean="0"/>
              <a:t>Vev</a:t>
            </a:r>
            <a:r>
              <a:rPr lang="en-US" dirty="0" smtClean="0"/>
              <a:t>. Do we currently see different Bubbles in</a:t>
            </a:r>
            <a:r>
              <a:rPr lang="en-US" baseline="0" dirty="0" smtClean="0"/>
              <a:t> the sky? (Adler-Bell-</a:t>
            </a:r>
            <a:r>
              <a:rPr lang="en-US" baseline="0" dirty="0" err="1" smtClean="0"/>
              <a:t>Jackiw</a:t>
            </a:r>
            <a:r>
              <a:rPr lang="en-US" baseline="0" smtClean="0"/>
              <a:t>)</a:t>
            </a:r>
            <a:endParaRPr lang="en-US" dirty="0" smtClean="0"/>
          </a:p>
          <a:p>
            <a:r>
              <a:rPr lang="en-US" dirty="0" smtClean="0"/>
              <a:t>Axial</a:t>
            </a:r>
            <a:r>
              <a:rPr lang="en-US" baseline="0" dirty="0" smtClean="0"/>
              <a:t> anomaly at quantum level: B+L violating, B-L conserving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CBEFB-116D-A247-9FC5-04126D106A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33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‘t </a:t>
            </a:r>
            <a:r>
              <a:rPr lang="en-US" dirty="0" err="1" smtClean="0"/>
              <a:t>Hooft</a:t>
            </a:r>
            <a:r>
              <a:rPr lang="en-US" dirty="0" smtClean="0"/>
              <a:t> shows that for internal fermion loop.</a:t>
            </a:r>
          </a:p>
          <a:p>
            <a:r>
              <a:rPr lang="en-US" dirty="0" err="1" smtClean="0"/>
              <a:t>Jarlskog</a:t>
            </a:r>
            <a:r>
              <a:rPr lang="en-US" dirty="0" smtClean="0"/>
              <a:t> invariant: 3 x 10^-5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CBEFB-116D-A247-9FC5-04126D106A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33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 9 </a:t>
            </a:r>
            <a:r>
              <a:rPr lang="en-US" dirty="0" err="1" smtClean="0"/>
              <a:t>TeV</a:t>
            </a:r>
            <a:r>
              <a:rPr lang="en-US" dirty="0" smtClean="0"/>
              <a:t> potential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CBEFB-116D-A247-9FC5-04126D106A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51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1FD-B78B-094E-9F0A-4161A9EA42C3}" type="datetimeFigureOut">
              <a:rPr lang="en-US" smtClean="0"/>
              <a:t>12-10-16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4554-2F91-674A-BF86-0A3306B76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47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1FD-B78B-094E-9F0A-4161A9EA42C3}" type="datetimeFigureOut">
              <a:rPr lang="en-US" smtClean="0"/>
              <a:t>12-10-16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4554-2F91-674A-BF86-0A3306B76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6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1FD-B78B-094E-9F0A-4161A9EA42C3}" type="datetimeFigureOut">
              <a:rPr lang="en-US" smtClean="0"/>
              <a:t>12-10-16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4554-2F91-674A-BF86-0A3306B76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6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1FD-B78B-094E-9F0A-4161A9EA42C3}" type="datetimeFigureOut">
              <a:rPr lang="en-US" smtClean="0"/>
              <a:t>12-10-16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4554-2F91-674A-BF86-0A3306B76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84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1FD-B78B-094E-9F0A-4161A9EA42C3}" type="datetimeFigureOut">
              <a:rPr lang="en-US" smtClean="0"/>
              <a:t>12-10-16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4554-2F91-674A-BF86-0A3306B76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9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1FD-B78B-094E-9F0A-4161A9EA42C3}" type="datetimeFigureOut">
              <a:rPr lang="en-US" smtClean="0"/>
              <a:t>12-10-16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4554-2F91-674A-BF86-0A3306B76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6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1FD-B78B-094E-9F0A-4161A9EA42C3}" type="datetimeFigureOut">
              <a:rPr lang="en-US" smtClean="0"/>
              <a:t>12-10-16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4554-2F91-674A-BF86-0A3306B76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6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1FD-B78B-094E-9F0A-4161A9EA42C3}" type="datetimeFigureOut">
              <a:rPr lang="en-US" smtClean="0"/>
              <a:t>12-10-16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4554-2F91-674A-BF86-0A3306B76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45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1FD-B78B-094E-9F0A-4161A9EA42C3}" type="datetimeFigureOut">
              <a:rPr lang="en-US" smtClean="0"/>
              <a:t>12-10-16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4554-2F91-674A-BF86-0A3306B76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79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1FD-B78B-094E-9F0A-4161A9EA42C3}" type="datetimeFigureOut">
              <a:rPr lang="en-US" smtClean="0"/>
              <a:t>12-10-16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4554-2F91-674A-BF86-0A3306B76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8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1FD-B78B-094E-9F0A-4161A9EA42C3}" type="datetimeFigureOut">
              <a:rPr lang="en-US" smtClean="0"/>
              <a:t>12-10-16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14554-2F91-674A-BF86-0A3306B76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337"/>
            <a:ext cx="9144000" cy="576475"/>
          </a:xfrm>
          <a:prstGeom prst="rect">
            <a:avLst/>
          </a:prstGeom>
          <a:solidFill>
            <a:srgbClr val="33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00500"/>
            <a:ext cx="5321300" cy="212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F01FD-B78B-094E-9F0A-4161A9EA42C3}" type="datetimeFigureOut">
              <a:rPr lang="en-US" smtClean="0"/>
              <a:t>12-10-16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14554-2F91-674A-BF86-0A3306B76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6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3366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emf"/><Relationship Id="rId6" Type="http://schemas.openxmlformats.org/officeDocument/2006/relationships/image" Target="../media/image4.jpg"/><Relationship Id="rId7" Type="http://schemas.openxmlformats.org/officeDocument/2006/relationships/image" Target="../media/image5.png"/><Relationship Id="rId8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emf"/><Relationship Id="rId12" Type="http://schemas.openxmlformats.org/officeDocument/2006/relationships/oleObject" Target="../embeddings/oleObject3.bin"/><Relationship Id="rId13" Type="http://schemas.openxmlformats.org/officeDocument/2006/relationships/image" Target="../media/image9.wmf"/><Relationship Id="rId14" Type="http://schemas.openxmlformats.org/officeDocument/2006/relationships/image" Target="../media/image14.png"/><Relationship Id="rId15" Type="http://schemas.openxmlformats.org/officeDocument/2006/relationships/image" Target="../media/image15.gi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0.png"/><Relationship Id="rId5" Type="http://schemas.openxmlformats.org/officeDocument/2006/relationships/image" Target="../media/image11.emf"/><Relationship Id="rId6" Type="http://schemas.openxmlformats.org/officeDocument/2006/relationships/image" Target="../media/image12.png"/><Relationship Id="rId7" Type="http://schemas.openxmlformats.org/officeDocument/2006/relationships/image" Target="../media/image13.emf"/><Relationship Id="rId8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0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emf"/><Relationship Id="rId5" Type="http://schemas.openxmlformats.org/officeDocument/2006/relationships/image" Target="../media/image12.png"/><Relationship Id="rId6" Type="http://schemas.openxmlformats.org/officeDocument/2006/relationships/image" Target="../media/image13.emf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6" Type="http://schemas.openxmlformats.org/officeDocument/2006/relationships/image" Target="../media/image22.emf"/><Relationship Id="rId7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emf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Relationship Id="rId3" Type="http://schemas.openxmlformats.org/officeDocument/2006/relationships/hyperlink" Target="https://indico.nikhef.nl/categoryDisplay.py?categId=19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“</a:t>
            </a:r>
            <a:r>
              <a:rPr lang="en-US" sz="3600" dirty="0" err="1" smtClean="0"/>
              <a:t>Sphalerons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000090"/>
                </a:solidFill>
              </a:rPr>
              <a:t>4-th Nikhef Mini Workshop</a:t>
            </a:r>
          </a:p>
          <a:p>
            <a:r>
              <a:rPr lang="en-US" sz="2800" dirty="0" smtClean="0">
                <a:solidFill>
                  <a:srgbClr val="000090"/>
                </a:solidFill>
              </a:rPr>
              <a:t>“Theory </a:t>
            </a:r>
            <a:r>
              <a:rPr lang="en-US" sz="2800" dirty="0">
                <a:solidFill>
                  <a:srgbClr val="000090"/>
                </a:solidFill>
              </a:rPr>
              <a:t>Meets </a:t>
            </a:r>
            <a:r>
              <a:rPr lang="en-US" sz="2800" dirty="0" smtClean="0">
                <a:solidFill>
                  <a:srgbClr val="000090"/>
                </a:solidFill>
              </a:rPr>
              <a:t>Experiment”</a:t>
            </a:r>
          </a:p>
          <a:p>
            <a:r>
              <a:rPr lang="en-US" sz="2800" dirty="0" smtClean="0">
                <a:solidFill>
                  <a:srgbClr val="000090"/>
                </a:solidFill>
              </a:rPr>
              <a:t>Oct 12, 2016</a:t>
            </a:r>
            <a:endParaRPr lang="en-US" sz="2800" dirty="0">
              <a:solidFill>
                <a:srgbClr val="00009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055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787400"/>
            <a:ext cx="5511800" cy="5803900"/>
          </a:xfrm>
          <a:ln>
            <a:solidFill>
              <a:srgbClr val="00009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sz="2100" dirty="0" smtClean="0"/>
              <a:t>Context of this mini-workshop,     </a:t>
            </a:r>
            <a:r>
              <a:rPr lang="en-US" sz="2100" i="1" dirty="0" smtClean="0">
                <a:solidFill>
                  <a:srgbClr val="000090"/>
                </a:solidFill>
              </a:rPr>
              <a:t>M.M. – 10’</a:t>
            </a:r>
          </a:p>
          <a:p>
            <a:pPr marL="457200" lvl="1" indent="0">
              <a:buNone/>
            </a:pPr>
            <a:endParaRPr lang="en-US" sz="1000" i="1" dirty="0" smtClean="0"/>
          </a:p>
          <a:p>
            <a:r>
              <a:rPr lang="en-US" dirty="0" smtClean="0"/>
              <a:t>Part I: Theory</a:t>
            </a:r>
          </a:p>
          <a:p>
            <a:pPr lvl="1"/>
            <a:r>
              <a:rPr lang="en-US" sz="2100" dirty="0" smtClean="0"/>
              <a:t>“What are </a:t>
            </a:r>
            <a:r>
              <a:rPr lang="en-US" sz="2100" dirty="0" err="1" smtClean="0"/>
              <a:t>Sphalerons</a:t>
            </a:r>
            <a:r>
              <a:rPr lang="en-US" sz="2100" dirty="0" smtClean="0"/>
              <a:t>?”		 </a:t>
            </a:r>
          </a:p>
          <a:p>
            <a:pPr marL="457200" lvl="1" indent="0">
              <a:buNone/>
            </a:pPr>
            <a:r>
              <a:rPr lang="en-US" sz="2100" i="1" dirty="0" smtClean="0">
                <a:solidFill>
                  <a:srgbClr val="000090"/>
                </a:solidFill>
              </a:rPr>
              <a:t>       Bert </a:t>
            </a:r>
            <a:r>
              <a:rPr lang="en-US" sz="2100" i="1" dirty="0" err="1" smtClean="0">
                <a:solidFill>
                  <a:srgbClr val="000090"/>
                </a:solidFill>
              </a:rPr>
              <a:t>Schellekens</a:t>
            </a:r>
            <a:r>
              <a:rPr lang="en-US" sz="2100" i="1" dirty="0" smtClean="0">
                <a:solidFill>
                  <a:srgbClr val="000090"/>
                </a:solidFill>
              </a:rPr>
              <a:t> – 25’</a:t>
            </a:r>
          </a:p>
          <a:p>
            <a:pPr lvl="1"/>
            <a:r>
              <a:rPr lang="en-US" sz="2100" dirty="0" smtClean="0"/>
              <a:t>“</a:t>
            </a:r>
            <a:r>
              <a:rPr lang="en-US" sz="2100" dirty="0" err="1" smtClean="0"/>
              <a:t>Sphalerons</a:t>
            </a:r>
            <a:r>
              <a:rPr lang="en-US" sz="2100" dirty="0" smtClean="0"/>
              <a:t> in the Early Universe” 	</a:t>
            </a:r>
          </a:p>
          <a:p>
            <a:pPr marL="457200" lvl="1" indent="0">
              <a:buNone/>
            </a:pPr>
            <a:r>
              <a:rPr lang="en-US" sz="2100" dirty="0">
                <a:solidFill>
                  <a:srgbClr val="000090"/>
                </a:solidFill>
              </a:rPr>
              <a:t> </a:t>
            </a:r>
            <a:r>
              <a:rPr lang="en-US" sz="2100" dirty="0" smtClean="0">
                <a:solidFill>
                  <a:srgbClr val="000090"/>
                </a:solidFill>
              </a:rPr>
              <a:t>      </a:t>
            </a:r>
            <a:r>
              <a:rPr lang="en-US" sz="2100" i="1" dirty="0" err="1" smtClean="0">
                <a:solidFill>
                  <a:srgbClr val="000090"/>
                </a:solidFill>
              </a:rPr>
              <a:t>Marieke</a:t>
            </a:r>
            <a:r>
              <a:rPr lang="en-US" sz="2100" i="1" dirty="0" smtClean="0">
                <a:solidFill>
                  <a:srgbClr val="000090"/>
                </a:solidFill>
              </a:rPr>
              <a:t> </a:t>
            </a:r>
            <a:r>
              <a:rPr lang="en-US" sz="2100" i="1" dirty="0" err="1" smtClean="0">
                <a:solidFill>
                  <a:srgbClr val="000090"/>
                </a:solidFill>
              </a:rPr>
              <a:t>Postma</a:t>
            </a:r>
            <a:r>
              <a:rPr lang="en-US" sz="2100" i="1" dirty="0" smtClean="0">
                <a:solidFill>
                  <a:srgbClr val="000090"/>
                </a:solidFill>
              </a:rPr>
              <a:t> – 25’ </a:t>
            </a:r>
          </a:p>
          <a:p>
            <a:pPr lvl="1"/>
            <a:r>
              <a:rPr lang="en-US" sz="2100" dirty="0" smtClean="0"/>
              <a:t>“</a:t>
            </a:r>
            <a:r>
              <a:rPr lang="en-US" sz="2100" dirty="0" err="1" smtClean="0"/>
              <a:t>Sphaleron</a:t>
            </a:r>
            <a:r>
              <a:rPr lang="en-US" sz="2100" dirty="0" smtClean="0"/>
              <a:t> signatures in QCD”</a:t>
            </a:r>
          </a:p>
          <a:p>
            <a:pPr marL="457200" lvl="1" indent="0">
              <a:buNone/>
            </a:pPr>
            <a:r>
              <a:rPr lang="en-US" sz="2100" dirty="0" smtClean="0"/>
              <a:t>     </a:t>
            </a:r>
            <a:r>
              <a:rPr lang="en-US" sz="2100" dirty="0" smtClean="0">
                <a:solidFill>
                  <a:srgbClr val="000090"/>
                </a:solidFill>
              </a:rPr>
              <a:t>  </a:t>
            </a:r>
            <a:r>
              <a:rPr lang="en-US" sz="2100" i="1" dirty="0" smtClean="0">
                <a:solidFill>
                  <a:srgbClr val="000090"/>
                </a:solidFill>
              </a:rPr>
              <a:t>Chris </a:t>
            </a:r>
            <a:r>
              <a:rPr lang="en-US" sz="2100" i="1" dirty="0" err="1" smtClean="0">
                <a:solidFill>
                  <a:srgbClr val="000090"/>
                </a:solidFill>
              </a:rPr>
              <a:t>Korthalsaltes</a:t>
            </a:r>
            <a:r>
              <a:rPr lang="en-US" sz="2100" i="1" dirty="0" smtClean="0">
                <a:solidFill>
                  <a:srgbClr val="000090"/>
                </a:solidFill>
              </a:rPr>
              <a:t> – 15’ </a:t>
            </a:r>
          </a:p>
          <a:p>
            <a:pPr lvl="1"/>
            <a:r>
              <a:rPr lang="en-US" sz="2100" dirty="0"/>
              <a:t>“</a:t>
            </a:r>
            <a:r>
              <a:rPr lang="en-US" sz="2100" dirty="0" err="1"/>
              <a:t>Sphaleron</a:t>
            </a:r>
            <a:r>
              <a:rPr lang="en-US" sz="2100" dirty="0"/>
              <a:t> signatures </a:t>
            </a:r>
            <a:r>
              <a:rPr lang="en-US" sz="2100" dirty="0" smtClean="0"/>
              <a:t>for B+L Violation”</a:t>
            </a:r>
            <a:endParaRPr lang="en-US" sz="2100" dirty="0"/>
          </a:p>
          <a:p>
            <a:pPr marL="457200" lvl="1" indent="0">
              <a:buNone/>
            </a:pPr>
            <a:r>
              <a:rPr lang="en-US" sz="2100" dirty="0"/>
              <a:t>     </a:t>
            </a:r>
            <a:r>
              <a:rPr lang="en-US" sz="2100" dirty="0">
                <a:solidFill>
                  <a:srgbClr val="000090"/>
                </a:solidFill>
              </a:rPr>
              <a:t>  </a:t>
            </a:r>
            <a:r>
              <a:rPr lang="en-US" sz="2100" i="1" dirty="0" smtClean="0">
                <a:solidFill>
                  <a:srgbClr val="000090"/>
                </a:solidFill>
              </a:rPr>
              <a:t>Jan </a:t>
            </a:r>
            <a:r>
              <a:rPr lang="en-US" sz="2100" i="1" dirty="0" err="1">
                <a:solidFill>
                  <a:srgbClr val="000090"/>
                </a:solidFill>
              </a:rPr>
              <a:t>Smit</a:t>
            </a:r>
            <a:r>
              <a:rPr lang="en-US" sz="2100" i="1" dirty="0">
                <a:solidFill>
                  <a:srgbClr val="000090"/>
                </a:solidFill>
              </a:rPr>
              <a:t> – </a:t>
            </a:r>
            <a:r>
              <a:rPr lang="en-US" sz="2100" i="1" dirty="0" smtClean="0">
                <a:solidFill>
                  <a:srgbClr val="000090"/>
                </a:solidFill>
              </a:rPr>
              <a:t>15</a:t>
            </a:r>
            <a:r>
              <a:rPr lang="en-US" sz="2100" i="1" dirty="0">
                <a:solidFill>
                  <a:srgbClr val="000090"/>
                </a:solidFill>
              </a:rPr>
              <a:t>’ </a:t>
            </a:r>
            <a:endParaRPr lang="en-US" sz="2100" i="1" dirty="0" smtClean="0">
              <a:solidFill>
                <a:srgbClr val="000090"/>
              </a:solidFill>
            </a:endParaRPr>
          </a:p>
          <a:p>
            <a:pPr marL="457200" lvl="1" indent="0">
              <a:buNone/>
            </a:pPr>
            <a:endParaRPr lang="en-US" sz="1000" dirty="0" smtClean="0"/>
          </a:p>
          <a:p>
            <a:r>
              <a:rPr lang="en-US" dirty="0" smtClean="0"/>
              <a:t>Break</a:t>
            </a:r>
          </a:p>
          <a:p>
            <a:endParaRPr lang="en-US" sz="1100" dirty="0"/>
          </a:p>
          <a:p>
            <a:r>
              <a:rPr lang="en-US" dirty="0"/>
              <a:t>Part II: Experiment</a:t>
            </a:r>
          </a:p>
          <a:p>
            <a:pPr lvl="1"/>
            <a:r>
              <a:rPr lang="en-US" sz="2100" dirty="0"/>
              <a:t>Search for </a:t>
            </a:r>
            <a:r>
              <a:rPr lang="en-US" sz="2100" dirty="0" err="1"/>
              <a:t>Sphalerons</a:t>
            </a:r>
            <a:r>
              <a:rPr lang="en-US" sz="2100" dirty="0"/>
              <a:t> in (high energy) LHC</a:t>
            </a:r>
          </a:p>
          <a:p>
            <a:pPr marL="457200" lvl="1" indent="0">
              <a:buNone/>
            </a:pPr>
            <a:r>
              <a:rPr lang="en-US" sz="2100" dirty="0"/>
              <a:t>  </a:t>
            </a:r>
            <a:r>
              <a:rPr lang="en-US" sz="2100" dirty="0">
                <a:solidFill>
                  <a:srgbClr val="000090"/>
                </a:solidFill>
              </a:rPr>
              <a:t>    </a:t>
            </a:r>
            <a:r>
              <a:rPr lang="en-US" sz="2100" i="1" dirty="0">
                <a:solidFill>
                  <a:srgbClr val="000090"/>
                </a:solidFill>
              </a:rPr>
              <a:t>Ivo van </a:t>
            </a:r>
            <a:r>
              <a:rPr lang="en-US" sz="2100" i="1" dirty="0" err="1">
                <a:solidFill>
                  <a:srgbClr val="000090"/>
                </a:solidFill>
              </a:rPr>
              <a:t>Vulpen</a:t>
            </a:r>
            <a:r>
              <a:rPr lang="en-US" sz="2100" i="1" dirty="0">
                <a:solidFill>
                  <a:srgbClr val="000090"/>
                </a:solidFill>
              </a:rPr>
              <a:t> – 20’</a:t>
            </a:r>
            <a:endParaRPr lang="en-US" sz="2100" dirty="0">
              <a:solidFill>
                <a:srgbClr val="000090"/>
              </a:solidFill>
            </a:endParaRPr>
          </a:p>
          <a:p>
            <a:pPr lvl="1"/>
            <a:r>
              <a:rPr lang="en-US" sz="2100" dirty="0" err="1"/>
              <a:t>Sphalerons</a:t>
            </a:r>
            <a:r>
              <a:rPr lang="en-US" sz="2100" dirty="0"/>
              <a:t> in Alice: “Chiral magnetic effect”</a:t>
            </a:r>
          </a:p>
          <a:p>
            <a:pPr marL="457200" lvl="1" indent="0">
              <a:buNone/>
            </a:pPr>
            <a:r>
              <a:rPr lang="en-US" sz="2100" dirty="0"/>
              <a:t>  </a:t>
            </a:r>
            <a:r>
              <a:rPr lang="en-US" sz="2100" dirty="0">
                <a:solidFill>
                  <a:srgbClr val="000090"/>
                </a:solidFill>
              </a:rPr>
              <a:t>    </a:t>
            </a:r>
            <a:r>
              <a:rPr lang="en-US" sz="2100" i="1" dirty="0">
                <a:solidFill>
                  <a:srgbClr val="000090"/>
                </a:solidFill>
              </a:rPr>
              <a:t>Jacopo </a:t>
            </a:r>
            <a:r>
              <a:rPr lang="en-US" sz="2100" i="1" dirty="0" err="1">
                <a:solidFill>
                  <a:srgbClr val="000090"/>
                </a:solidFill>
              </a:rPr>
              <a:t>Margutti</a:t>
            </a:r>
            <a:r>
              <a:rPr lang="en-US" sz="2100" i="1" dirty="0">
                <a:solidFill>
                  <a:srgbClr val="000090"/>
                </a:solidFill>
              </a:rPr>
              <a:t> – 20’</a:t>
            </a:r>
            <a:endParaRPr lang="en-US" sz="2100" dirty="0">
              <a:solidFill>
                <a:srgbClr val="000090"/>
              </a:solidFill>
            </a:endParaRPr>
          </a:p>
          <a:p>
            <a:pPr lvl="1"/>
            <a:r>
              <a:rPr lang="en-US" sz="2100" dirty="0"/>
              <a:t>Search for </a:t>
            </a:r>
            <a:r>
              <a:rPr lang="en-US" sz="2100" dirty="0" err="1"/>
              <a:t>Sphalerons</a:t>
            </a:r>
            <a:r>
              <a:rPr lang="en-US" sz="2100" dirty="0"/>
              <a:t> in cosmic ray showers</a:t>
            </a:r>
          </a:p>
          <a:p>
            <a:pPr marL="457200" lvl="1" indent="0">
              <a:buNone/>
            </a:pPr>
            <a:r>
              <a:rPr lang="en-US" sz="2100" dirty="0">
                <a:solidFill>
                  <a:srgbClr val="000090"/>
                </a:solidFill>
              </a:rPr>
              <a:t>      </a:t>
            </a:r>
            <a:r>
              <a:rPr lang="en-US" sz="2100" i="1" dirty="0">
                <a:solidFill>
                  <a:srgbClr val="000090"/>
                </a:solidFill>
              </a:rPr>
              <a:t>Charles </a:t>
            </a:r>
            <a:r>
              <a:rPr lang="en-US" sz="2100" i="1" dirty="0" err="1">
                <a:solidFill>
                  <a:srgbClr val="000090"/>
                </a:solidFill>
              </a:rPr>
              <a:t>Timmermans</a:t>
            </a:r>
            <a:r>
              <a:rPr lang="en-US" sz="2100" i="1" dirty="0">
                <a:solidFill>
                  <a:srgbClr val="000090"/>
                </a:solidFill>
              </a:rPr>
              <a:t> – 20’ </a:t>
            </a:r>
            <a:endParaRPr lang="en-US" sz="2100" i="1" dirty="0" smtClean="0">
              <a:solidFill>
                <a:srgbClr val="000090"/>
              </a:solidFill>
            </a:endParaRPr>
          </a:p>
          <a:p>
            <a:pPr marL="457200" lvl="1" indent="0">
              <a:buNone/>
            </a:pPr>
            <a:endParaRPr lang="en-US" sz="1100" i="1" dirty="0"/>
          </a:p>
          <a:p>
            <a:r>
              <a:rPr lang="en-US" dirty="0" err="1" smtClean="0"/>
              <a:t>Borrel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547352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of the Early Universe</a:t>
            </a:r>
            <a:endParaRPr lang="en-US" dirty="0"/>
          </a:p>
        </p:txBody>
      </p:sp>
      <p:pic>
        <p:nvPicPr>
          <p:cNvPr id="4" name="Picture 3" descr="cp_universe_chronology_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82" y="584030"/>
            <a:ext cx="4409851" cy="6265951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36385" y="4140203"/>
            <a:ext cx="3440782" cy="584200"/>
          </a:xfrm>
          <a:prstGeom prst="rect">
            <a:avLst/>
          </a:prstGeom>
          <a:noFill/>
          <a:ln w="38100">
            <a:solidFill>
              <a:srgbClr val="DDFF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t="3509" r="1406" b="8215"/>
          <a:stretch/>
        </p:blipFill>
        <p:spPr bwMode="auto">
          <a:xfrm>
            <a:off x="4936070" y="2758647"/>
            <a:ext cx="3920072" cy="207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6050" y="584030"/>
            <a:ext cx="3920092" cy="216379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436533" y="2741713"/>
            <a:ext cx="470746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36533" y="4876806"/>
            <a:ext cx="470746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Detecteur2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963" b="20988"/>
          <a:stretch/>
        </p:blipFill>
        <p:spPr>
          <a:xfrm>
            <a:off x="4470633" y="4893789"/>
            <a:ext cx="4673367" cy="194733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436533" y="576138"/>
            <a:ext cx="470746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36533" y="6858000"/>
            <a:ext cx="4707467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135533" y="584030"/>
            <a:ext cx="0" cy="627397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36385" y="4808516"/>
            <a:ext cx="3440782" cy="948816"/>
          </a:xfrm>
          <a:prstGeom prst="rect">
            <a:avLst/>
          </a:prstGeom>
          <a:noFill/>
          <a:ln w="38100">
            <a:solidFill>
              <a:srgbClr val="DDFF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Unknow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378" y="4292436"/>
            <a:ext cx="499703" cy="499703"/>
          </a:xfrm>
          <a:prstGeom prst="rect">
            <a:avLst/>
          </a:prstGeom>
        </p:spPr>
      </p:pic>
      <p:pic>
        <p:nvPicPr>
          <p:cNvPr id="22" name="Picture 21" descr="LHCbLog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439" y="5020789"/>
            <a:ext cx="660399" cy="46047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61781" y="4334771"/>
            <a:ext cx="3344861" cy="369332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Chiral Symmetry Breaking (mass)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781" y="5376175"/>
            <a:ext cx="3116734" cy="369332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EW Symmetry Breaking (mass)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585633" y="1676400"/>
            <a:ext cx="901700" cy="2768436"/>
          </a:xfrm>
          <a:prstGeom prst="straightConnector1">
            <a:avLst/>
          </a:prstGeom>
          <a:ln w="38100">
            <a:solidFill>
              <a:srgbClr val="D6FFD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598333" y="3860800"/>
            <a:ext cx="838200" cy="1358736"/>
          </a:xfrm>
          <a:prstGeom prst="straightConnector1">
            <a:avLst/>
          </a:prstGeom>
          <a:ln w="38100">
            <a:solidFill>
              <a:srgbClr val="D6FFD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598333" y="5219536"/>
            <a:ext cx="838200" cy="787564"/>
          </a:xfrm>
          <a:prstGeom prst="straightConnector1">
            <a:avLst/>
          </a:prstGeom>
          <a:ln w="38100">
            <a:solidFill>
              <a:srgbClr val="D6FFD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308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6388101" y="4288558"/>
            <a:ext cx="2595090" cy="2127760"/>
            <a:chOff x="6426201" y="1452113"/>
            <a:chExt cx="2595090" cy="2127760"/>
          </a:xfrm>
        </p:grpSpPr>
        <p:grpSp>
          <p:nvGrpSpPr>
            <p:cNvPr id="19" name="Group 18"/>
            <p:cNvGrpSpPr/>
            <p:nvPr/>
          </p:nvGrpSpPr>
          <p:grpSpPr>
            <a:xfrm>
              <a:off x="6426201" y="1452113"/>
              <a:ext cx="2595090" cy="2107968"/>
              <a:chOff x="6426201" y="1452113"/>
              <a:chExt cx="2595090" cy="2107968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26201" y="1452113"/>
                <a:ext cx="2595090" cy="2107968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6870700" y="2959100"/>
                <a:ext cx="635000" cy="177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8664625" y="3438688"/>
              <a:ext cx="270785" cy="1411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rhoeta_small_global_2014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185" y="4361589"/>
            <a:ext cx="3717015" cy="2036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Electroweak </a:t>
            </a:r>
            <a:r>
              <a:rPr lang="en-US" dirty="0" err="1" smtClean="0"/>
              <a:t>Baryogenesis</a:t>
            </a:r>
            <a:r>
              <a:rPr lang="en-US" dirty="0" smtClean="0"/>
              <a:t> in the Standard Model?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14" y="3269826"/>
            <a:ext cx="3848100" cy="165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Three </a:t>
            </a:r>
            <a:r>
              <a:rPr lang="en-US" u="sng" dirty="0" err="1" smtClean="0"/>
              <a:t>Sacharov</a:t>
            </a:r>
            <a:r>
              <a:rPr lang="en-US" u="sng" dirty="0" smtClean="0"/>
              <a:t> Conditions:</a:t>
            </a:r>
          </a:p>
        </p:txBody>
      </p:sp>
      <p:pic>
        <p:nvPicPr>
          <p:cNvPr id="4" name="Picture 3" descr="TriangleAnomal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5" y="4494447"/>
            <a:ext cx="2057400" cy="18542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29" y="5019720"/>
            <a:ext cx="1295400" cy="50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5003" y="4810755"/>
            <a:ext cx="1422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Axial Anomaly: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468946" y="4422460"/>
            <a:ext cx="980933" cy="46166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90"/>
                </a:solidFill>
              </a:rPr>
              <a:t>‘t </a:t>
            </a:r>
            <a:r>
              <a:rPr lang="en-US" sz="1200" b="1" dirty="0" err="1" smtClean="0">
                <a:solidFill>
                  <a:srgbClr val="000090"/>
                </a:solidFill>
              </a:rPr>
              <a:t>Hooft</a:t>
            </a:r>
            <a:r>
              <a:rPr lang="en-US" sz="1200" b="1" dirty="0" smtClean="0">
                <a:solidFill>
                  <a:srgbClr val="000090"/>
                </a:solidFill>
              </a:rPr>
              <a:t>, PRL </a:t>
            </a:r>
          </a:p>
          <a:p>
            <a:r>
              <a:rPr lang="en-US" sz="1200" b="1" dirty="0" smtClean="0">
                <a:solidFill>
                  <a:srgbClr val="000090"/>
                </a:solidFill>
              </a:rPr>
              <a:t>37 (1976) 8</a:t>
            </a:r>
            <a:endParaRPr lang="en-US" sz="1200" b="1" dirty="0">
              <a:solidFill>
                <a:srgbClr val="00009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463" y="3934615"/>
            <a:ext cx="267803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sz="1700" dirty="0" smtClean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sz="1700" u="heavy" dirty="0" smtClean="0"/>
              <a:t>Baryon Number Violation</a:t>
            </a:r>
            <a:endParaRPr lang="en-US" sz="1700" u="heavy" dirty="0"/>
          </a:p>
        </p:txBody>
      </p:sp>
      <p:sp>
        <p:nvSpPr>
          <p:cNvPr id="16" name="TextBox 15"/>
          <p:cNvSpPr txBox="1"/>
          <p:nvPr/>
        </p:nvSpPr>
        <p:spPr>
          <a:xfrm>
            <a:off x="3418605" y="3944288"/>
            <a:ext cx="211086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sz="1700" dirty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sz="1700" dirty="0" smtClean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sz="1700" u="heavy" dirty="0" smtClean="0"/>
              <a:t>C and CP Violation</a:t>
            </a:r>
            <a:endParaRPr lang="en-US" sz="1700" u="heavy" dirty="0"/>
          </a:p>
        </p:txBody>
      </p:sp>
      <p:sp>
        <p:nvSpPr>
          <p:cNvPr id="23" name="Rectangle 22"/>
          <p:cNvSpPr/>
          <p:nvPr/>
        </p:nvSpPr>
        <p:spPr>
          <a:xfrm>
            <a:off x="195314" y="3934615"/>
            <a:ext cx="2522485" cy="269577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44799" y="3946199"/>
            <a:ext cx="3352801" cy="2686098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9871" y="6251833"/>
            <a:ext cx="1934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Quantum anomaly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95192" y="6262965"/>
            <a:ext cx="1804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Weak Interaction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53787" y="6262965"/>
            <a:ext cx="2289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Higgs Phase Transition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616700" y="5287545"/>
            <a:ext cx="1447800" cy="406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81800" y="5427245"/>
            <a:ext cx="725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tunnel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8575725" y="6125745"/>
            <a:ext cx="30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f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350001" y="3934614"/>
            <a:ext cx="2607790" cy="2697683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330988" y="4463993"/>
            <a:ext cx="31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Symbol" charset="2"/>
              </a:rPr>
              <a:t>V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565900" y="4284245"/>
            <a:ext cx="895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order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9036" y="5413513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234198" y="5909845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556516" y="5427245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grpSp>
        <p:nvGrpSpPr>
          <p:cNvPr id="34" name="Grouper 31"/>
          <p:cNvGrpSpPr>
            <a:grpSpLocks/>
          </p:cNvGrpSpPr>
          <p:nvPr/>
        </p:nvGrpSpPr>
        <p:grpSpPr bwMode="auto">
          <a:xfrm>
            <a:off x="195314" y="756402"/>
            <a:ext cx="5540061" cy="1999188"/>
            <a:chOff x="1389072" y="4095751"/>
            <a:chExt cx="6751628" cy="2173288"/>
          </a:xfrm>
        </p:grpSpPr>
        <p:sp>
          <p:nvSpPr>
            <p:cNvPr id="36" name="AutoShape 26"/>
            <p:cNvSpPr>
              <a:spLocks noChangeArrowheads="1"/>
            </p:cNvSpPr>
            <p:nvPr/>
          </p:nvSpPr>
          <p:spPr bwMode="auto">
            <a:xfrm>
              <a:off x="3324226" y="4645026"/>
              <a:ext cx="433388" cy="28733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DDDDDD">
                <a:alpha val="62000"/>
              </a:srgbClr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0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2" name="AutoShape 28"/>
            <p:cNvSpPr>
              <a:spLocks noChangeArrowheads="1"/>
            </p:cNvSpPr>
            <p:nvPr/>
          </p:nvSpPr>
          <p:spPr bwMode="auto">
            <a:xfrm>
              <a:off x="5699125" y="4645026"/>
              <a:ext cx="433388" cy="28733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DDDDDD">
                <a:alpha val="62000"/>
              </a:srgbClr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000">
                <a:solidFill>
                  <a:srgbClr val="000000"/>
                </a:solidFill>
                <a:latin typeface="Tahoma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43" name="Group 94"/>
            <p:cNvGrpSpPr>
              <a:grpSpLocks/>
            </p:cNvGrpSpPr>
            <p:nvPr/>
          </p:nvGrpSpPr>
          <p:grpSpPr bwMode="auto">
            <a:xfrm>
              <a:off x="6275387" y="4095751"/>
              <a:ext cx="1865313" cy="1573213"/>
              <a:chOff x="4240" y="2482"/>
              <a:chExt cx="1175" cy="991"/>
            </a:xfrm>
          </p:grpSpPr>
          <p:sp>
            <p:nvSpPr>
              <p:cNvPr id="62" name="Rectangle 25"/>
              <p:cNvSpPr>
                <a:spLocks noChangeArrowheads="1"/>
              </p:cNvSpPr>
              <p:nvPr/>
            </p:nvSpPr>
            <p:spPr bwMode="auto">
              <a:xfrm>
                <a:off x="4240" y="2738"/>
                <a:ext cx="1044" cy="609"/>
              </a:xfrm>
              <a:prstGeom prst="rect">
                <a:avLst/>
              </a:prstGeom>
              <a:solidFill>
                <a:schemeClr val="accent2">
                  <a:alpha val="62000"/>
                </a:schemeClr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00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3" name="Text Box 33"/>
              <p:cNvSpPr txBox="1">
                <a:spLocks noChangeArrowheads="1"/>
              </p:cNvSpPr>
              <p:nvPr/>
            </p:nvSpPr>
            <p:spPr bwMode="auto">
              <a:xfrm>
                <a:off x="4241" y="2482"/>
                <a:ext cx="104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>
                        <a:alpha val="6200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 algn="l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algn="l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algn="l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algn="l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algn="l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defTabSz="914400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1600" dirty="0" smtClean="0">
                    <a:solidFill>
                      <a:srgbClr val="3333CC"/>
                    </a:solidFill>
                    <a:latin typeface="+mn-lt"/>
                    <a:cs typeface="Comic Sans MS"/>
                  </a:rPr>
                  <a:t>broken phase</a:t>
                </a:r>
              </a:p>
            </p:txBody>
          </p:sp>
          <p:graphicFrame>
            <p:nvGraphicFramePr>
              <p:cNvPr id="64" name="Object 36"/>
              <p:cNvGraphicFramePr>
                <a:graphicFrameLocks noChangeAspect="1"/>
              </p:cNvGraphicFramePr>
              <p:nvPr/>
            </p:nvGraphicFramePr>
            <p:xfrm>
              <a:off x="5007" y="3257"/>
              <a:ext cx="408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11" name="Equation" r:id="rId8" imgW="431613" imgH="228501" progId="Equation.3">
                      <p:embed/>
                    </p:oleObj>
                  </mc:Choice>
                  <mc:Fallback>
                    <p:oleObj name="Equation" r:id="rId8" imgW="431613" imgH="22850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07" y="3257"/>
                            <a:ext cx="408" cy="216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4" name="Group 92"/>
            <p:cNvGrpSpPr>
              <a:grpSpLocks/>
            </p:cNvGrpSpPr>
            <p:nvPr/>
          </p:nvGrpSpPr>
          <p:grpSpPr bwMode="auto">
            <a:xfrm>
              <a:off x="1389072" y="4114802"/>
              <a:ext cx="2000259" cy="1577976"/>
              <a:chOff x="1162" y="2494"/>
              <a:chExt cx="1260" cy="994"/>
            </a:xfrm>
          </p:grpSpPr>
          <p:sp>
            <p:nvSpPr>
              <p:cNvPr id="59" name="Rectangle 14"/>
              <p:cNvSpPr>
                <a:spLocks noChangeArrowheads="1"/>
              </p:cNvSpPr>
              <p:nvPr/>
            </p:nvSpPr>
            <p:spPr bwMode="auto">
              <a:xfrm>
                <a:off x="1247" y="2738"/>
                <a:ext cx="1043" cy="609"/>
              </a:xfrm>
              <a:prstGeom prst="rect">
                <a:avLst/>
              </a:prstGeom>
              <a:pattFill prst="pct70">
                <a:fgClr>
                  <a:srgbClr val="DDDDDD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00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0" name="Text Box 30"/>
              <p:cNvSpPr txBox="1">
                <a:spLocks noChangeArrowheads="1"/>
              </p:cNvSpPr>
              <p:nvPr/>
            </p:nvSpPr>
            <p:spPr bwMode="auto">
              <a:xfrm>
                <a:off x="1162" y="2494"/>
                <a:ext cx="1260" cy="2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>
                        <a:alpha val="6200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 algn="l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algn="l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algn="l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algn="l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algn="l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defTabSz="914400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1600" dirty="0" smtClean="0">
                    <a:solidFill>
                      <a:srgbClr val="000000"/>
                    </a:solidFill>
                    <a:latin typeface="+mn-lt"/>
                    <a:cs typeface="Comic Sans MS"/>
                  </a:rPr>
                  <a:t>symmetric phase</a:t>
                </a:r>
              </a:p>
            </p:txBody>
          </p:sp>
          <p:graphicFrame>
            <p:nvGraphicFramePr>
              <p:cNvPr id="61" name="Object 37"/>
              <p:cNvGraphicFramePr>
                <a:graphicFrameLocks noChangeAspect="1"/>
              </p:cNvGraphicFramePr>
              <p:nvPr/>
            </p:nvGraphicFramePr>
            <p:xfrm>
              <a:off x="2014" y="3248"/>
              <a:ext cx="408" cy="2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12" name="Equation" r:id="rId10" imgW="431800" imgH="254000" progId="Equation.3">
                      <p:embed/>
                    </p:oleObj>
                  </mc:Choice>
                  <mc:Fallback>
                    <p:oleObj name="Equation" r:id="rId10" imgW="431800" imgH="2540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14" y="3248"/>
                            <a:ext cx="408" cy="24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45" name="Group 93"/>
            <p:cNvGrpSpPr>
              <a:grpSpLocks/>
            </p:cNvGrpSpPr>
            <p:nvPr/>
          </p:nvGrpSpPr>
          <p:grpSpPr bwMode="auto">
            <a:xfrm>
              <a:off x="2686049" y="4502151"/>
              <a:ext cx="5114924" cy="1766888"/>
              <a:chOff x="1979" y="2738"/>
              <a:chExt cx="3222" cy="1113"/>
            </a:xfrm>
          </p:grpSpPr>
          <p:sp>
            <p:nvSpPr>
              <p:cNvPr id="46" name="Rectangle 15"/>
              <p:cNvSpPr>
                <a:spLocks noChangeArrowheads="1"/>
              </p:cNvSpPr>
              <p:nvPr/>
            </p:nvSpPr>
            <p:spPr bwMode="auto">
              <a:xfrm>
                <a:off x="2745" y="2738"/>
                <a:ext cx="1043" cy="609"/>
              </a:xfrm>
              <a:prstGeom prst="rect">
                <a:avLst/>
              </a:prstGeom>
              <a:pattFill prst="pct70">
                <a:fgClr>
                  <a:srgbClr val="DDDDDD"/>
                </a:fgClr>
                <a:bgClr>
                  <a:srgbClr val="FFFFFF"/>
                </a:bgClr>
              </a:patt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00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" name="Oval 17"/>
              <p:cNvSpPr>
                <a:spLocks noChangeArrowheads="1"/>
              </p:cNvSpPr>
              <p:nvPr/>
            </p:nvSpPr>
            <p:spPr bwMode="auto">
              <a:xfrm>
                <a:off x="2835" y="2828"/>
                <a:ext cx="136" cy="136"/>
              </a:xfrm>
              <a:prstGeom prst="ellipse">
                <a:avLst/>
              </a:prstGeom>
              <a:solidFill>
                <a:schemeClr val="accent2">
                  <a:alpha val="62000"/>
                </a:schemeClr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00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8" name="Oval 18"/>
              <p:cNvSpPr>
                <a:spLocks noChangeArrowheads="1"/>
              </p:cNvSpPr>
              <p:nvPr/>
            </p:nvSpPr>
            <p:spPr bwMode="auto">
              <a:xfrm>
                <a:off x="3107" y="2919"/>
                <a:ext cx="90" cy="90"/>
              </a:xfrm>
              <a:prstGeom prst="ellipse">
                <a:avLst/>
              </a:prstGeom>
              <a:solidFill>
                <a:schemeClr val="accent2">
                  <a:alpha val="62000"/>
                </a:schemeClr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00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9" name="Oval 21"/>
              <p:cNvSpPr>
                <a:spLocks noChangeArrowheads="1"/>
              </p:cNvSpPr>
              <p:nvPr/>
            </p:nvSpPr>
            <p:spPr bwMode="auto">
              <a:xfrm>
                <a:off x="3288" y="2782"/>
                <a:ext cx="182" cy="181"/>
              </a:xfrm>
              <a:prstGeom prst="ellipse">
                <a:avLst/>
              </a:prstGeom>
              <a:solidFill>
                <a:schemeClr val="accent2">
                  <a:alpha val="62000"/>
                </a:schemeClr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00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" name="Oval 23"/>
              <p:cNvSpPr>
                <a:spLocks noChangeArrowheads="1"/>
              </p:cNvSpPr>
              <p:nvPr/>
            </p:nvSpPr>
            <p:spPr bwMode="auto">
              <a:xfrm>
                <a:off x="3062" y="2782"/>
                <a:ext cx="45" cy="45"/>
              </a:xfrm>
              <a:prstGeom prst="ellipse">
                <a:avLst/>
              </a:prstGeom>
              <a:solidFill>
                <a:schemeClr val="accent2">
                  <a:alpha val="62000"/>
                </a:schemeClr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00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" name="Oval 24"/>
              <p:cNvSpPr>
                <a:spLocks noChangeArrowheads="1"/>
              </p:cNvSpPr>
              <p:nvPr/>
            </p:nvSpPr>
            <p:spPr bwMode="auto">
              <a:xfrm>
                <a:off x="3606" y="2894"/>
                <a:ext cx="91" cy="91"/>
              </a:xfrm>
              <a:prstGeom prst="ellipse">
                <a:avLst/>
              </a:prstGeom>
              <a:solidFill>
                <a:schemeClr val="accent2">
                  <a:alpha val="62000"/>
                </a:schemeClr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00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graphicFrame>
            <p:nvGraphicFramePr>
              <p:cNvPr id="52" name="Object 35"/>
              <p:cNvGraphicFramePr>
                <a:graphicFrameLocks noChangeAspect="1"/>
              </p:cNvGraphicFramePr>
              <p:nvPr/>
            </p:nvGraphicFramePr>
            <p:xfrm>
              <a:off x="3528" y="3257"/>
              <a:ext cx="408" cy="2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13" name="Equation" r:id="rId12" imgW="431613" imgH="228501" progId="Equation.3">
                      <p:embed/>
                    </p:oleObj>
                  </mc:Choice>
                  <mc:Fallback>
                    <p:oleObj name="Equation" r:id="rId12" imgW="431613" imgH="228501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8" y="3257"/>
                            <a:ext cx="408" cy="216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7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3" name="Oval 86"/>
              <p:cNvSpPr>
                <a:spLocks noChangeArrowheads="1"/>
              </p:cNvSpPr>
              <p:nvPr/>
            </p:nvSpPr>
            <p:spPr bwMode="auto">
              <a:xfrm>
                <a:off x="2880" y="3075"/>
                <a:ext cx="182" cy="181"/>
              </a:xfrm>
              <a:prstGeom prst="ellipse">
                <a:avLst/>
              </a:prstGeom>
              <a:solidFill>
                <a:schemeClr val="accent2">
                  <a:alpha val="62000"/>
                </a:schemeClr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00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" name="Oval 87"/>
              <p:cNvSpPr>
                <a:spLocks noChangeArrowheads="1"/>
              </p:cNvSpPr>
              <p:nvPr/>
            </p:nvSpPr>
            <p:spPr bwMode="auto">
              <a:xfrm>
                <a:off x="3198" y="3075"/>
                <a:ext cx="45" cy="45"/>
              </a:xfrm>
              <a:prstGeom prst="ellipse">
                <a:avLst/>
              </a:prstGeom>
              <a:solidFill>
                <a:schemeClr val="accent2">
                  <a:alpha val="62000"/>
                </a:schemeClr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00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5" name="Oval 88"/>
              <p:cNvSpPr>
                <a:spLocks noChangeArrowheads="1"/>
              </p:cNvSpPr>
              <p:nvPr/>
            </p:nvSpPr>
            <p:spPr bwMode="auto">
              <a:xfrm>
                <a:off x="3606" y="3075"/>
                <a:ext cx="45" cy="45"/>
              </a:xfrm>
              <a:prstGeom prst="ellipse">
                <a:avLst/>
              </a:prstGeom>
              <a:solidFill>
                <a:schemeClr val="accent2">
                  <a:alpha val="62000"/>
                </a:schemeClr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00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6" name="Oval 89"/>
              <p:cNvSpPr>
                <a:spLocks noChangeArrowheads="1"/>
              </p:cNvSpPr>
              <p:nvPr/>
            </p:nvSpPr>
            <p:spPr bwMode="auto">
              <a:xfrm>
                <a:off x="3334" y="3120"/>
                <a:ext cx="91" cy="91"/>
              </a:xfrm>
              <a:prstGeom prst="ellipse">
                <a:avLst/>
              </a:prstGeom>
              <a:solidFill>
                <a:schemeClr val="accent2">
                  <a:alpha val="62000"/>
                </a:schemeClr>
              </a:solidFill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00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7" name="Line 90"/>
              <p:cNvSpPr>
                <a:spLocks noChangeShapeType="1"/>
              </p:cNvSpPr>
              <p:nvPr/>
            </p:nvSpPr>
            <p:spPr bwMode="auto">
              <a:xfrm flipH="1" flipV="1">
                <a:off x="2986" y="3268"/>
                <a:ext cx="75" cy="397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2000">
                  <a:solidFill>
                    <a:srgbClr val="000000"/>
                  </a:solidFill>
                  <a:latin typeface="Tahoma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8" name="Text Box 91"/>
              <p:cNvSpPr txBox="1">
                <a:spLocks noChangeArrowheads="1"/>
              </p:cNvSpPr>
              <p:nvPr/>
            </p:nvSpPr>
            <p:spPr bwMode="auto">
              <a:xfrm>
                <a:off x="1979" y="3577"/>
                <a:ext cx="3222" cy="2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>
                        <a:alpha val="6200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 algn="l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algn="l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algn="l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algn="l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algn="l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 defTabSz="914400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en-US" sz="2000" dirty="0" smtClean="0">
                    <a:solidFill>
                      <a:srgbClr val="3333CC"/>
                    </a:solidFill>
                    <a:latin typeface="+mn-lt"/>
                    <a:cs typeface="Comic Sans MS"/>
                  </a:rPr>
                  <a:t>expanding bubble (Higgs condensates)</a:t>
                </a:r>
              </a:p>
            </p:txBody>
          </p:sp>
        </p:grpSp>
      </p:grpSp>
      <p:pic>
        <p:nvPicPr>
          <p:cNvPr id="65" name="Picture 64" descr="phaseTrans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577" y="808244"/>
            <a:ext cx="2964509" cy="1967061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14463" y="723574"/>
            <a:ext cx="5736004" cy="2138159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higgs-potential.gif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05054" y="2913869"/>
            <a:ext cx="1712748" cy="1110405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6288653" y="3925256"/>
            <a:ext cx="270113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700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sz="1700" dirty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sz="1700" dirty="0" smtClean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sz="1700" u="heavy" dirty="0" smtClean="0">
                <a:sym typeface="Zapf Dingbats"/>
              </a:rPr>
              <a:t>Thermal non-</a:t>
            </a:r>
            <a:r>
              <a:rPr lang="en-US" sz="1700" u="heavy" dirty="0" smtClean="0"/>
              <a:t>equilibrium</a:t>
            </a:r>
            <a:endParaRPr lang="en-US" sz="1700" u="heavy" dirty="0"/>
          </a:p>
        </p:txBody>
      </p:sp>
      <p:sp>
        <p:nvSpPr>
          <p:cNvPr id="68" name="TextBox 67"/>
          <p:cNvSpPr txBox="1"/>
          <p:nvPr/>
        </p:nvSpPr>
        <p:spPr>
          <a:xfrm>
            <a:off x="241612" y="4390153"/>
            <a:ext cx="955322" cy="523220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Adler-Bell-</a:t>
            </a:r>
          </a:p>
          <a:p>
            <a:r>
              <a:rPr lang="en-US" sz="1400" dirty="0" err="1" smtClean="0">
                <a:solidFill>
                  <a:srgbClr val="0000FF"/>
                </a:solidFill>
              </a:rPr>
              <a:t>Jackiw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46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animBg="1"/>
      <p:bldP spid="14" grpId="0"/>
      <p:bldP spid="16" grpId="0"/>
      <p:bldP spid="23" grpId="0" animBg="1"/>
      <p:bldP spid="24" grpId="0" animBg="1"/>
      <p:bldP spid="13" grpId="0"/>
      <p:bldP spid="29" grpId="0"/>
      <p:bldP spid="31" grpId="0"/>
      <p:bldP spid="35" grpId="0"/>
      <p:bldP spid="37" grpId="0"/>
      <p:bldP spid="25" grpId="0" animBg="1"/>
      <p:bldP spid="40" grpId="0"/>
      <p:bldP spid="41" grpId="0"/>
      <p:bldP spid="10" grpId="0"/>
      <p:bldP spid="32" grpId="0"/>
      <p:bldP spid="33" grpId="0"/>
      <p:bldP spid="67" grpId="0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6388101" y="4288558"/>
            <a:ext cx="2595090" cy="2127760"/>
            <a:chOff x="6426201" y="1452113"/>
            <a:chExt cx="2595090" cy="2127760"/>
          </a:xfrm>
        </p:grpSpPr>
        <p:grpSp>
          <p:nvGrpSpPr>
            <p:cNvPr id="19" name="Group 18"/>
            <p:cNvGrpSpPr/>
            <p:nvPr/>
          </p:nvGrpSpPr>
          <p:grpSpPr>
            <a:xfrm>
              <a:off x="6426201" y="1452113"/>
              <a:ext cx="2595090" cy="2107968"/>
              <a:chOff x="6426201" y="1452113"/>
              <a:chExt cx="2595090" cy="2107968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26201" y="1452113"/>
                <a:ext cx="2595090" cy="2107968"/>
              </a:xfrm>
              <a:prstGeom prst="rect">
                <a:avLst/>
              </a:prstGeom>
            </p:spPr>
          </p:pic>
          <p:sp>
            <p:nvSpPr>
              <p:cNvPr id="18" name="Rectangle 17"/>
              <p:cNvSpPr/>
              <p:nvPr/>
            </p:nvSpPr>
            <p:spPr>
              <a:xfrm>
                <a:off x="6870700" y="2959100"/>
                <a:ext cx="635000" cy="177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8664625" y="3438688"/>
              <a:ext cx="270785" cy="1411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 descr="rhoeta_small_global_2014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185" y="4361589"/>
            <a:ext cx="3717015" cy="2036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Electroweak </a:t>
            </a:r>
            <a:r>
              <a:rPr lang="en-US" dirty="0" err="1" smtClean="0"/>
              <a:t>Baryogenesis</a:t>
            </a:r>
            <a:r>
              <a:rPr lang="en-US" dirty="0" smtClean="0"/>
              <a:t> in the Standard Model?</a:t>
            </a:r>
            <a:endParaRPr lang="en-US" dirty="0"/>
          </a:p>
        </p:txBody>
      </p:sp>
      <p:pic>
        <p:nvPicPr>
          <p:cNvPr id="4" name="Picture 3" descr="TriangleAnomal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5" y="4494447"/>
            <a:ext cx="2057400" cy="18542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329" y="5019720"/>
            <a:ext cx="1295400" cy="50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5003" y="4810755"/>
            <a:ext cx="1422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Axial Anomaly: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468946" y="4422460"/>
            <a:ext cx="980933" cy="46166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90"/>
                </a:solidFill>
              </a:rPr>
              <a:t>‘t </a:t>
            </a:r>
            <a:r>
              <a:rPr lang="en-US" sz="1200" b="1" dirty="0" err="1" smtClean="0">
                <a:solidFill>
                  <a:srgbClr val="000090"/>
                </a:solidFill>
              </a:rPr>
              <a:t>Hooft</a:t>
            </a:r>
            <a:r>
              <a:rPr lang="en-US" sz="1200" b="1" dirty="0" smtClean="0">
                <a:solidFill>
                  <a:srgbClr val="000090"/>
                </a:solidFill>
              </a:rPr>
              <a:t>, PRL </a:t>
            </a:r>
          </a:p>
          <a:p>
            <a:r>
              <a:rPr lang="en-US" sz="1200" b="1" dirty="0" smtClean="0">
                <a:solidFill>
                  <a:srgbClr val="000090"/>
                </a:solidFill>
              </a:rPr>
              <a:t>37 (1976) 8</a:t>
            </a:r>
            <a:endParaRPr lang="en-US" sz="1200" b="1" dirty="0">
              <a:solidFill>
                <a:srgbClr val="00009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463" y="3934615"/>
            <a:ext cx="267803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sz="1700" dirty="0" smtClean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sz="1700" u="heavy" dirty="0" smtClean="0"/>
              <a:t>Baryon Number Violation</a:t>
            </a:r>
            <a:endParaRPr lang="en-US" sz="1700" u="heavy" dirty="0"/>
          </a:p>
        </p:txBody>
      </p:sp>
      <p:sp>
        <p:nvSpPr>
          <p:cNvPr id="16" name="TextBox 15"/>
          <p:cNvSpPr txBox="1"/>
          <p:nvPr/>
        </p:nvSpPr>
        <p:spPr>
          <a:xfrm>
            <a:off x="3418605" y="3944288"/>
            <a:ext cx="211086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sz="1700" dirty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sz="1700" dirty="0" smtClean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sz="1700" u="heavy" dirty="0" smtClean="0"/>
              <a:t>C and CP Violation</a:t>
            </a:r>
            <a:endParaRPr lang="en-US" sz="1700" u="heavy" dirty="0"/>
          </a:p>
        </p:txBody>
      </p:sp>
      <p:sp>
        <p:nvSpPr>
          <p:cNvPr id="23" name="Rectangle 22"/>
          <p:cNvSpPr/>
          <p:nvPr/>
        </p:nvSpPr>
        <p:spPr>
          <a:xfrm>
            <a:off x="195314" y="3934615"/>
            <a:ext cx="2522485" cy="269577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44799" y="3946199"/>
            <a:ext cx="3352801" cy="2686098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9871" y="6251833"/>
            <a:ext cx="1934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Quantum anomaly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95192" y="6262965"/>
            <a:ext cx="1804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Weak Interaction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53787" y="6262965"/>
            <a:ext cx="2289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Higgs Phase Transition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616700" y="5287545"/>
            <a:ext cx="1447800" cy="40640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81800" y="5427245"/>
            <a:ext cx="725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tunnel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6350001" y="3934614"/>
            <a:ext cx="2607790" cy="2697683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330988" y="4463993"/>
            <a:ext cx="31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Symbol" charset="2"/>
              </a:rPr>
              <a:t>V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565900" y="4284245"/>
            <a:ext cx="895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order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9036" y="5413513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234198" y="5909845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556516" y="5427245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6288653" y="3925256"/>
            <a:ext cx="270113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700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sz="1700" dirty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sz="1700" dirty="0" smtClean="0"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sz="1700" u="heavy" dirty="0" smtClean="0">
                <a:sym typeface="Zapf Dingbats"/>
              </a:rPr>
              <a:t>Thermal non-</a:t>
            </a:r>
            <a:r>
              <a:rPr lang="en-US" sz="1700" u="heavy" dirty="0" smtClean="0"/>
              <a:t>equilibrium</a:t>
            </a:r>
            <a:endParaRPr lang="en-US" sz="1700" u="heavy" dirty="0"/>
          </a:p>
        </p:txBody>
      </p:sp>
      <p:sp>
        <p:nvSpPr>
          <p:cNvPr id="68" name="TextBox 67"/>
          <p:cNvSpPr txBox="1"/>
          <p:nvPr/>
        </p:nvSpPr>
        <p:spPr>
          <a:xfrm>
            <a:off x="6691799" y="2926088"/>
            <a:ext cx="2240592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3366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mtClean="0">
                <a:solidFill>
                  <a:srgbClr val="3366FF"/>
                </a:solidFill>
                <a:sym typeface="Wingdings"/>
              </a:rPr>
              <a:t> </a:t>
            </a:r>
            <a:r>
              <a:rPr lang="en-US" smtClean="0">
                <a:solidFill>
                  <a:srgbClr val="3366FF"/>
                </a:solidFill>
              </a:rPr>
              <a:t>SM: M</a:t>
            </a:r>
            <a:r>
              <a:rPr lang="en-US" baseline="-25000" smtClean="0">
                <a:solidFill>
                  <a:srgbClr val="3366FF"/>
                </a:solidFill>
              </a:rPr>
              <a:t>H</a:t>
            </a:r>
            <a:r>
              <a:rPr lang="en-US" smtClean="0">
                <a:solidFill>
                  <a:srgbClr val="3366FF"/>
                </a:solidFill>
              </a:rPr>
              <a:t> &lt;  ~70 GeV</a:t>
            </a:r>
          </a:p>
          <a:p>
            <a:r>
              <a:rPr lang="en-US" smtClean="0">
                <a:solidFill>
                  <a:srgbClr val="3366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mtClean="0">
                <a:solidFill>
                  <a:srgbClr val="3366FF"/>
                </a:solidFill>
                <a:sym typeface="Wingdings"/>
              </a:rPr>
              <a:t> </a:t>
            </a:r>
            <a:r>
              <a:rPr lang="en-US" smtClean="0">
                <a:solidFill>
                  <a:srgbClr val="3366FF"/>
                </a:solidFill>
              </a:rPr>
              <a:t>THDM: M</a:t>
            </a:r>
            <a:r>
              <a:rPr lang="en-US" baseline="-25000" smtClean="0">
                <a:solidFill>
                  <a:srgbClr val="3366FF"/>
                </a:solidFill>
              </a:rPr>
              <a:t>H</a:t>
            </a:r>
            <a:r>
              <a:rPr lang="en-US" smtClean="0">
                <a:solidFill>
                  <a:srgbClr val="3366FF"/>
                </a:solidFill>
              </a:rPr>
              <a:t> ~ 125 OK</a:t>
            </a:r>
            <a:endParaRPr lang="en-US" dirty="0"/>
          </a:p>
        </p:txBody>
      </p:sp>
      <p:sp>
        <p:nvSpPr>
          <p:cNvPr id="69" name="Down Arrow 68"/>
          <p:cNvSpPr/>
          <p:nvPr/>
        </p:nvSpPr>
        <p:spPr>
          <a:xfrm flipV="1">
            <a:off x="7507780" y="3572418"/>
            <a:ext cx="484632" cy="3329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4968757" y="1032468"/>
            <a:ext cx="4097809" cy="1723549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CPV from CKM: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/>
              <a:t>− A</a:t>
            </a:r>
            <a:r>
              <a:rPr lang="en-US" baseline="-25000" dirty="0" smtClean="0"/>
              <a:t>CP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J</a:t>
            </a:r>
            <a:r>
              <a:rPr lang="en-US" baseline="-25000" dirty="0" err="1"/>
              <a:t>inv</a:t>
            </a:r>
            <a:r>
              <a:rPr lang="en-US" dirty="0"/>
              <a:t> * (m</a:t>
            </a:r>
            <a:r>
              <a:rPr lang="en-US" baseline="-25000" dirty="0"/>
              <a:t>t</a:t>
            </a:r>
            <a:r>
              <a:rPr lang="en-US" baseline="30000" dirty="0"/>
              <a:t>2</a:t>
            </a:r>
            <a:r>
              <a:rPr lang="en-US" dirty="0"/>
              <a:t>-m</a:t>
            </a:r>
            <a:r>
              <a:rPr lang="en-US" baseline="-25000" dirty="0"/>
              <a:t>c</a:t>
            </a:r>
            <a:r>
              <a:rPr lang="en-US" baseline="30000" dirty="0"/>
              <a:t>2</a:t>
            </a:r>
            <a:r>
              <a:rPr lang="en-US" dirty="0"/>
              <a:t>) (m</a:t>
            </a:r>
            <a:r>
              <a:rPr lang="en-US" baseline="-25000" dirty="0"/>
              <a:t>c</a:t>
            </a:r>
            <a:r>
              <a:rPr lang="en-US" baseline="30000" dirty="0"/>
              <a:t>2</a:t>
            </a:r>
            <a:r>
              <a:rPr lang="en-US" dirty="0"/>
              <a:t>-m</a:t>
            </a:r>
            <a:r>
              <a:rPr lang="en-US" baseline="-25000" dirty="0"/>
              <a:t>u</a:t>
            </a:r>
            <a:r>
              <a:rPr lang="en-US" baseline="30000" dirty="0"/>
              <a:t>2</a:t>
            </a:r>
            <a:r>
              <a:rPr lang="en-US" dirty="0"/>
              <a:t>) (m</a:t>
            </a:r>
            <a:r>
              <a:rPr lang="en-US" baseline="-25000" dirty="0"/>
              <a:t>u</a:t>
            </a:r>
            <a:r>
              <a:rPr lang="en-US" baseline="30000" dirty="0"/>
              <a:t>2</a:t>
            </a:r>
            <a:r>
              <a:rPr lang="en-US" dirty="0"/>
              <a:t>-m</a:t>
            </a:r>
            <a:r>
              <a:rPr lang="en-US" baseline="-25000" dirty="0"/>
              <a:t>t</a:t>
            </a:r>
            <a:r>
              <a:rPr lang="en-US" baseline="30000" dirty="0"/>
              <a:t>2</a:t>
            </a:r>
            <a:r>
              <a:rPr lang="en-US" dirty="0" smtClean="0"/>
              <a:t>)</a:t>
            </a:r>
          </a:p>
          <a:p>
            <a:pPr marL="0" lvl="1"/>
            <a:r>
              <a:rPr lang="en-US" dirty="0"/>
              <a:t> </a:t>
            </a:r>
            <a:r>
              <a:rPr lang="en-US" dirty="0" smtClean="0"/>
              <a:t>                  * </a:t>
            </a:r>
            <a:r>
              <a:rPr lang="en-US" dirty="0"/>
              <a:t>(m</a:t>
            </a:r>
            <a:r>
              <a:rPr lang="en-US" baseline="-25000" dirty="0"/>
              <a:t>b</a:t>
            </a:r>
            <a:r>
              <a:rPr lang="en-US" baseline="30000" dirty="0"/>
              <a:t>2</a:t>
            </a:r>
            <a:r>
              <a:rPr lang="en-US" dirty="0"/>
              <a:t>-m</a:t>
            </a:r>
            <a:r>
              <a:rPr lang="en-US" baseline="-25000" dirty="0"/>
              <a:t>s</a:t>
            </a:r>
            <a:r>
              <a:rPr lang="en-US" baseline="30000" dirty="0"/>
              <a:t>2</a:t>
            </a:r>
            <a:r>
              <a:rPr lang="en-US" dirty="0"/>
              <a:t>) (m</a:t>
            </a:r>
            <a:r>
              <a:rPr lang="en-US" baseline="-25000" dirty="0"/>
              <a:t>s</a:t>
            </a:r>
            <a:r>
              <a:rPr lang="en-US" baseline="30000" dirty="0"/>
              <a:t>2</a:t>
            </a:r>
            <a:r>
              <a:rPr lang="en-US" dirty="0"/>
              <a:t>-m</a:t>
            </a:r>
            <a:r>
              <a:rPr lang="en-US" baseline="-25000" dirty="0"/>
              <a:t>d</a:t>
            </a:r>
            <a:r>
              <a:rPr lang="en-US" baseline="30000" dirty="0"/>
              <a:t>2</a:t>
            </a:r>
            <a:r>
              <a:rPr lang="en-US" dirty="0"/>
              <a:t>) (m</a:t>
            </a:r>
            <a:r>
              <a:rPr lang="en-US" baseline="-25000" dirty="0"/>
              <a:t>d</a:t>
            </a:r>
            <a:r>
              <a:rPr lang="en-US" baseline="30000" dirty="0"/>
              <a:t>2</a:t>
            </a:r>
            <a:r>
              <a:rPr lang="en-US" dirty="0"/>
              <a:t>-m</a:t>
            </a:r>
            <a:r>
              <a:rPr lang="en-US" baseline="-25000" dirty="0"/>
              <a:t>b</a:t>
            </a:r>
            <a:r>
              <a:rPr lang="en-US" baseline="30000" dirty="0"/>
              <a:t>2</a:t>
            </a:r>
            <a:r>
              <a:rPr lang="en-US" dirty="0" smtClean="0"/>
              <a:t>)</a:t>
            </a:r>
          </a:p>
          <a:p>
            <a:pPr marL="0" lvl="1"/>
            <a:r>
              <a:rPr lang="en-US" dirty="0" smtClean="0"/>
              <a:t>− BAU: </a:t>
            </a:r>
            <a:r>
              <a:rPr lang="el-GR" dirty="0" smtClean="0"/>
              <a:t>Δ</a:t>
            </a:r>
            <a:r>
              <a:rPr lang="en-US" dirty="0" err="1" smtClean="0"/>
              <a:t>n</a:t>
            </a:r>
            <a:r>
              <a:rPr lang="en-US" baseline="-25000" dirty="0" err="1" smtClean="0"/>
              <a:t>B</a:t>
            </a:r>
            <a:r>
              <a:rPr lang="en-US" dirty="0"/>
              <a:t>/</a:t>
            </a:r>
            <a:r>
              <a:rPr lang="en-US" dirty="0" err="1"/>
              <a:t>n</a:t>
            </a:r>
            <a:r>
              <a:rPr lang="en-US" baseline="-25000" dirty="0" err="1"/>
              <a:t>γ</a:t>
            </a:r>
            <a:r>
              <a:rPr lang="en-US" dirty="0"/>
              <a:t> ≈ 10</a:t>
            </a:r>
            <a:r>
              <a:rPr lang="en-US" baseline="30000" dirty="0"/>
              <a:t>-10 </a:t>
            </a:r>
            <a:endParaRPr lang="en-US" dirty="0"/>
          </a:p>
          <a:p>
            <a:pPr marL="0" lvl="1"/>
            <a:r>
              <a:rPr lang="en-US" dirty="0" smtClean="0">
                <a:solidFill>
                  <a:srgbClr val="3366FF"/>
                </a:solidFill>
              </a:rPr>
              <a:t>	</a:t>
            </a:r>
            <a:r>
              <a:rPr lang="en-US" dirty="0" smtClean="0">
                <a:solidFill>
                  <a:srgbClr val="3366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>
                <a:solidFill>
                  <a:srgbClr val="3366FF"/>
                </a:solidFill>
                <a:sym typeface="Wingdings"/>
              </a:rPr>
              <a:t> </a:t>
            </a:r>
            <a:r>
              <a:rPr lang="en-US" sz="1600" dirty="0" smtClean="0">
                <a:solidFill>
                  <a:srgbClr val="3366FF"/>
                </a:solidFill>
              </a:rPr>
              <a:t>From </a:t>
            </a:r>
            <a:r>
              <a:rPr lang="en-US" sz="1600" dirty="0">
                <a:solidFill>
                  <a:srgbClr val="3366FF"/>
                </a:solidFill>
              </a:rPr>
              <a:t>CKM: A</a:t>
            </a:r>
            <a:r>
              <a:rPr lang="en-US" sz="1600" baseline="-25000" dirty="0">
                <a:solidFill>
                  <a:srgbClr val="3366FF"/>
                </a:solidFill>
              </a:rPr>
              <a:t>CP</a:t>
            </a:r>
            <a:r>
              <a:rPr lang="en-US" sz="1600" dirty="0">
                <a:solidFill>
                  <a:srgbClr val="3366FF"/>
                </a:solidFill>
              </a:rPr>
              <a:t> / T</a:t>
            </a:r>
            <a:r>
              <a:rPr lang="en-US" sz="1600" baseline="-25000" dirty="0">
                <a:solidFill>
                  <a:srgbClr val="3366FF"/>
                </a:solidFill>
              </a:rPr>
              <a:t>c</a:t>
            </a:r>
            <a:r>
              <a:rPr lang="en-US" sz="1600" baseline="30000" dirty="0">
                <a:solidFill>
                  <a:srgbClr val="3366FF"/>
                </a:solidFill>
              </a:rPr>
              <a:t>12 </a:t>
            </a:r>
            <a:r>
              <a:rPr lang="en-US" sz="1600" dirty="0">
                <a:solidFill>
                  <a:srgbClr val="3366FF"/>
                </a:solidFill>
              </a:rPr>
              <a:t>≈ 10</a:t>
            </a:r>
            <a:r>
              <a:rPr lang="en-US" sz="1600" baseline="30000" dirty="0">
                <a:solidFill>
                  <a:srgbClr val="3366FF"/>
                </a:solidFill>
              </a:rPr>
              <a:t>-20</a:t>
            </a:r>
          </a:p>
          <a:p>
            <a:pPr marL="0" lvl="1"/>
            <a:r>
              <a:rPr lang="en-US" sz="1600" dirty="0" smtClean="0">
                <a:solidFill>
                  <a:srgbClr val="3366FF"/>
                </a:solidFill>
              </a:rPr>
              <a:t>	</a:t>
            </a:r>
            <a:r>
              <a:rPr lang="en-US" sz="1600" dirty="0" smtClean="0">
                <a:solidFill>
                  <a:srgbClr val="3366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600" dirty="0">
                <a:solidFill>
                  <a:srgbClr val="3366FF"/>
                </a:solidFill>
                <a:sym typeface="Wingdings"/>
              </a:rPr>
              <a:t> </a:t>
            </a:r>
            <a:r>
              <a:rPr lang="en-US" sz="1600" dirty="0" smtClean="0">
                <a:solidFill>
                  <a:srgbClr val="3366FF"/>
                </a:solidFill>
              </a:rPr>
              <a:t>Used: </a:t>
            </a:r>
            <a:r>
              <a:rPr lang="en-US" sz="1600" dirty="0" err="1">
                <a:solidFill>
                  <a:srgbClr val="3366FF"/>
                </a:solidFill>
              </a:rPr>
              <a:t>T</a:t>
            </a:r>
            <a:r>
              <a:rPr lang="en-US" sz="1600" baseline="-25000" dirty="0" err="1">
                <a:solidFill>
                  <a:srgbClr val="3366FF"/>
                </a:solidFill>
              </a:rPr>
              <a:t>c</a:t>
            </a:r>
            <a:r>
              <a:rPr lang="en-US" sz="1600" dirty="0">
                <a:solidFill>
                  <a:srgbClr val="3366FF"/>
                </a:solidFill>
              </a:rPr>
              <a:t> ~ 100 </a:t>
            </a:r>
            <a:r>
              <a:rPr lang="en-US" sz="1600" dirty="0" err="1">
                <a:solidFill>
                  <a:srgbClr val="3366FF"/>
                </a:solidFill>
              </a:rPr>
              <a:t>GeV</a:t>
            </a:r>
            <a:r>
              <a:rPr lang="en-US" sz="1600" dirty="0">
                <a:solidFill>
                  <a:srgbClr val="3366FF"/>
                </a:solidFill>
              </a:rPr>
              <a:t> </a:t>
            </a:r>
            <a:r>
              <a:rPr lang="en-US" sz="1600" dirty="0" smtClean="0">
                <a:solidFill>
                  <a:srgbClr val="3366FF"/>
                </a:solidFill>
              </a:rPr>
              <a:t>!</a:t>
            </a:r>
            <a:endParaRPr lang="en-US" dirty="0"/>
          </a:p>
        </p:txBody>
      </p:sp>
      <p:sp>
        <p:nvSpPr>
          <p:cNvPr id="71" name="Down Arrow 70"/>
          <p:cNvSpPr/>
          <p:nvPr/>
        </p:nvSpPr>
        <p:spPr>
          <a:xfrm flipV="1">
            <a:off x="5215467" y="2756017"/>
            <a:ext cx="484632" cy="116923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"/>
          <a:stretch>
            <a:fillRect/>
          </a:stretch>
        </p:blipFill>
        <p:spPr bwMode="auto">
          <a:xfrm>
            <a:off x="218338" y="982246"/>
            <a:ext cx="4463081" cy="235797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Down Arrow 72"/>
          <p:cNvSpPr/>
          <p:nvPr/>
        </p:nvSpPr>
        <p:spPr>
          <a:xfrm flipV="1">
            <a:off x="1280828" y="3314816"/>
            <a:ext cx="484632" cy="59439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2658102" y="581564"/>
            <a:ext cx="3691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/>
              </a:rPr>
              <a:t>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Search for new particles or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fields!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5687" y="4258797"/>
            <a:ext cx="2516704" cy="208187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575725" y="6125745"/>
            <a:ext cx="30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f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54800" y="4292599"/>
            <a:ext cx="1034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order</a:t>
            </a:r>
          </a:p>
          <a:p>
            <a:r>
              <a:rPr lang="en-US" dirty="0" smtClean="0"/>
              <a:t>SM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343688" y="4463993"/>
            <a:ext cx="315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Symbol" charset="2"/>
              </a:rPr>
              <a:t>V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364887" y="3946199"/>
            <a:ext cx="351378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  <a:endParaRPr lang="en-US" sz="1700" u="heavy" dirty="0"/>
          </a:p>
        </p:txBody>
      </p:sp>
      <p:sp>
        <p:nvSpPr>
          <p:cNvPr id="46" name="TextBox 45"/>
          <p:cNvSpPr txBox="1"/>
          <p:nvPr/>
        </p:nvSpPr>
        <p:spPr>
          <a:xfrm>
            <a:off x="3418605" y="3972711"/>
            <a:ext cx="351378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7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  <a:endParaRPr lang="en-US" sz="1700" u="heavy" dirty="0"/>
          </a:p>
        </p:txBody>
      </p:sp>
      <p:sp>
        <p:nvSpPr>
          <p:cNvPr id="9" name="TextBox 8"/>
          <p:cNvSpPr txBox="1"/>
          <p:nvPr/>
        </p:nvSpPr>
        <p:spPr>
          <a:xfrm>
            <a:off x="241612" y="4390153"/>
            <a:ext cx="955322" cy="523220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Adler-Bell-</a:t>
            </a:r>
          </a:p>
          <a:p>
            <a:r>
              <a:rPr lang="en-US" sz="1400" dirty="0" err="1" smtClean="0">
                <a:solidFill>
                  <a:srgbClr val="0000FF"/>
                </a:solidFill>
              </a:rPr>
              <a:t>Jackiw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4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3" grpId="0" animBg="1"/>
      <p:bldP spid="74" grpId="0"/>
      <p:bldP spid="3" grpId="0"/>
      <p:bldP spid="43" grpId="0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Recipes for </a:t>
            </a:r>
            <a:r>
              <a:rPr lang="en-US" dirty="0" err="1" smtClean="0"/>
              <a:t>Baryogenesis</a:t>
            </a:r>
            <a:r>
              <a:rPr lang="en-US" dirty="0" smtClean="0"/>
              <a:t> - skip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812800"/>
            <a:ext cx="2717800" cy="1727200"/>
          </a:xfrm>
          <a:prstGeom prst="rect">
            <a:avLst/>
          </a:prstGeom>
          <a:ln w="12700">
            <a:solidFill>
              <a:srgbClr val="0000FF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700" y="660400"/>
            <a:ext cx="2705100" cy="2311400"/>
          </a:xfrm>
          <a:prstGeom prst="rect">
            <a:avLst/>
          </a:prstGeom>
          <a:ln w="12700">
            <a:solidFill>
              <a:srgbClr val="0000FF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22300" y="2819400"/>
            <a:ext cx="3521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Expanding bubbles of broken phase</a:t>
            </a:r>
          </a:p>
          <a:p>
            <a:r>
              <a:rPr lang="en-US" dirty="0" smtClean="0"/>
              <a:t>In a medium of symmetric phase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94300" y="2997200"/>
            <a:ext cx="276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Baryon production in front of bubble wall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600" y="3618131"/>
            <a:ext cx="5753100" cy="58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600" y="4202331"/>
            <a:ext cx="5727700" cy="406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7600" y="4699000"/>
            <a:ext cx="5715000" cy="736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2300" y="5506134"/>
            <a:ext cx="427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new physics must be abundant in the thermal plasma at the time of EWSB.</a:t>
            </a:r>
          </a:p>
          <a:p>
            <a:r>
              <a:rPr lang="en-US" dirty="0" smtClean="0"/>
              <a:t>Therefore the particles must be roughly  at the </a:t>
            </a:r>
            <a:r>
              <a:rPr lang="en-US" dirty="0" err="1" smtClean="0"/>
              <a:t>TeV</a:t>
            </a:r>
            <a:r>
              <a:rPr lang="en-US" dirty="0" smtClean="0"/>
              <a:t> scale.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2200" y="5403165"/>
            <a:ext cx="37719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43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Sphaleron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iscussions </a:t>
            </a:r>
            <a:r>
              <a:rPr lang="en-US" dirty="0"/>
              <a:t>T</a:t>
            </a:r>
            <a:r>
              <a:rPr lang="en-US" dirty="0" smtClean="0"/>
              <a:t>oday</a:t>
            </a:r>
            <a:endParaRPr lang="en-US" dirty="0"/>
          </a:p>
        </p:txBody>
      </p:sp>
      <p:pic>
        <p:nvPicPr>
          <p:cNvPr id="4" name="Picture 3" descr="TriangleAnomal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96" y="786311"/>
            <a:ext cx="2057400" cy="18542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740" y="1311584"/>
            <a:ext cx="1295400" cy="50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3414" y="1102619"/>
            <a:ext cx="976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Anomaly: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18282" y="2543697"/>
            <a:ext cx="1934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Quantum anomaly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9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"/>
          <a:stretch>
            <a:fillRect/>
          </a:stretch>
        </p:blipFill>
        <p:spPr bwMode="auto">
          <a:xfrm>
            <a:off x="4223071" y="640598"/>
            <a:ext cx="4463081" cy="235797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own Arrow 9"/>
          <p:cNvSpPr/>
          <p:nvPr/>
        </p:nvSpPr>
        <p:spPr>
          <a:xfrm rot="16200000">
            <a:off x="3149600" y="1236416"/>
            <a:ext cx="484632" cy="116633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0431" y="3096948"/>
            <a:ext cx="8917826" cy="3539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What are </a:t>
            </a:r>
            <a:r>
              <a:rPr lang="en-US" dirty="0" err="1" smtClean="0">
                <a:solidFill>
                  <a:srgbClr val="000090"/>
                </a:solidFill>
              </a:rPr>
              <a:t>sphalerons</a:t>
            </a:r>
            <a:r>
              <a:rPr lang="en-US" dirty="0" smtClean="0">
                <a:solidFill>
                  <a:srgbClr val="000090"/>
                </a:solidFill>
              </a:rPr>
              <a:t>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How do we go from the quantum anomaly to the </a:t>
            </a:r>
            <a:r>
              <a:rPr lang="en-US" dirty="0" err="1" smtClean="0">
                <a:solidFill>
                  <a:srgbClr val="000090"/>
                </a:solidFill>
              </a:rPr>
              <a:t>nonperturbative</a:t>
            </a:r>
            <a:r>
              <a:rPr lang="en-US" dirty="0" smtClean="0">
                <a:solidFill>
                  <a:srgbClr val="000090"/>
                </a:solidFill>
              </a:rPr>
              <a:t> picture?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What are differences/similarities between SU2 and SU3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Which quantum number play the role of “winding number” SU2:B+L, SU3:Q</a:t>
            </a:r>
            <a:r>
              <a:rPr lang="en-US" baseline="-25000" dirty="0" smtClean="0">
                <a:solidFill>
                  <a:srgbClr val="000090"/>
                </a:solidFill>
              </a:rPr>
              <a:t>5</a:t>
            </a:r>
            <a:r>
              <a:rPr lang="en-US" dirty="0" smtClean="0">
                <a:solidFill>
                  <a:srgbClr val="000090"/>
                </a:solidFill>
              </a:rPr>
              <a:t>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What determines the height of the </a:t>
            </a:r>
            <a:r>
              <a:rPr lang="en-US" dirty="0" err="1" smtClean="0">
                <a:solidFill>
                  <a:srgbClr val="000090"/>
                </a:solidFill>
              </a:rPr>
              <a:t>sphaleron</a:t>
            </a:r>
            <a:r>
              <a:rPr lang="en-US" dirty="0" smtClean="0">
                <a:solidFill>
                  <a:srgbClr val="000090"/>
                </a:solidFill>
              </a:rPr>
              <a:t> potential?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How do </a:t>
            </a:r>
            <a:r>
              <a:rPr lang="en-US" dirty="0" err="1" smtClean="0">
                <a:solidFill>
                  <a:srgbClr val="000090"/>
                </a:solidFill>
              </a:rPr>
              <a:t>sphalerons</a:t>
            </a:r>
            <a:r>
              <a:rPr lang="en-US" dirty="0" smtClean="0">
                <a:solidFill>
                  <a:srgbClr val="000090"/>
                </a:solidFill>
              </a:rPr>
              <a:t> affect physics in the early universe: </a:t>
            </a:r>
            <a:r>
              <a:rPr lang="en-US" dirty="0" err="1" smtClean="0">
                <a:solidFill>
                  <a:srgbClr val="000090"/>
                </a:solidFill>
              </a:rPr>
              <a:t>Baryogenesis</a:t>
            </a:r>
            <a:r>
              <a:rPr lang="en-US" dirty="0" smtClean="0">
                <a:solidFill>
                  <a:srgbClr val="000090"/>
                </a:solidFill>
              </a:rPr>
              <a:t>/</a:t>
            </a:r>
            <a:r>
              <a:rPr lang="en-US" dirty="0" err="1" smtClean="0">
                <a:solidFill>
                  <a:srgbClr val="000090"/>
                </a:solidFill>
              </a:rPr>
              <a:t>Leptogenesis</a:t>
            </a:r>
            <a:endParaRPr lang="en-US" dirty="0" smtClean="0">
              <a:solidFill>
                <a:srgbClr val="00009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Are B+L violating interactions possible: </a:t>
            </a:r>
            <a:r>
              <a:rPr lang="en-US" dirty="0" err="1" smtClean="0">
                <a:solidFill>
                  <a:srgbClr val="000090"/>
                </a:solidFill>
              </a:rPr>
              <a:t>qq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3 l + 7 q +</a:t>
            </a:r>
            <a:r>
              <a:rPr lang="en-US" dirty="0" err="1" smtClean="0">
                <a:solidFill>
                  <a:srgbClr val="000090"/>
                </a:solidFill>
                <a:sym typeface="Wingdings"/>
              </a:rPr>
              <a:t>nW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, </a:t>
            </a:r>
            <a:r>
              <a:rPr lang="en-US" dirty="0" err="1" smtClean="0">
                <a:solidFill>
                  <a:srgbClr val="000090"/>
                </a:solidFill>
                <a:sym typeface="Wingdings"/>
              </a:rPr>
              <a:t>n’Z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, </a:t>
            </a:r>
            <a:r>
              <a:rPr lang="en-US" dirty="0" err="1" smtClean="0">
                <a:solidFill>
                  <a:srgbClr val="000090"/>
                </a:solidFill>
                <a:sym typeface="Wingdings"/>
              </a:rPr>
              <a:t>n’’H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  (also </a:t>
            </a:r>
            <a:r>
              <a:rPr lang="en-US" dirty="0" err="1" smtClean="0">
                <a:solidFill>
                  <a:srgbClr val="000090"/>
                </a:solidFill>
                <a:sym typeface="Wingdings"/>
              </a:rPr>
              <a:t>Khoze</a:t>
            </a:r>
            <a:r>
              <a:rPr lang="en-US" dirty="0" smtClean="0">
                <a:solidFill>
                  <a:srgbClr val="000090"/>
                </a:solidFill>
                <a:sym typeface="Wingdings"/>
              </a:rPr>
              <a:t> talk 2014)</a:t>
            </a:r>
            <a:endParaRPr lang="en-US" dirty="0" smtClean="0">
              <a:solidFill>
                <a:srgbClr val="00009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800" dirty="0"/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</a:rPr>
              <a:t>What would be the </a:t>
            </a:r>
            <a:r>
              <a:rPr lang="en-US" dirty="0">
                <a:solidFill>
                  <a:srgbClr val="3366FF"/>
                </a:solidFill>
              </a:rPr>
              <a:t>e</a:t>
            </a:r>
            <a:r>
              <a:rPr lang="en-US" dirty="0" smtClean="0">
                <a:solidFill>
                  <a:srgbClr val="3366FF"/>
                </a:solidFill>
              </a:rPr>
              <a:t>xperimental signatures: </a:t>
            </a:r>
          </a:p>
          <a:p>
            <a:pPr marL="742950" lvl="1" indent="-285750">
              <a:buFont typeface="Lucida Grande"/>
              <a:buChar char="-"/>
            </a:pPr>
            <a:r>
              <a:rPr lang="en-US" dirty="0" smtClean="0">
                <a:solidFill>
                  <a:srgbClr val="3366FF"/>
                </a:solidFill>
              </a:rPr>
              <a:t>B+L violating interactions in the LHC (</a:t>
            </a:r>
            <a:r>
              <a:rPr lang="en-US" dirty="0" err="1" smtClean="0">
                <a:solidFill>
                  <a:srgbClr val="3366FF"/>
                </a:solidFill>
              </a:rPr>
              <a:t>sphaleron</a:t>
            </a:r>
            <a:r>
              <a:rPr lang="en-US" dirty="0" smtClean="0">
                <a:solidFill>
                  <a:srgbClr val="3366FF"/>
                </a:solidFill>
              </a:rPr>
              <a:t> potential is ~ 9 </a:t>
            </a:r>
            <a:r>
              <a:rPr lang="en-US" dirty="0" err="1" smtClean="0">
                <a:solidFill>
                  <a:srgbClr val="3366FF"/>
                </a:solidFill>
              </a:rPr>
              <a:t>TeV</a:t>
            </a:r>
            <a:r>
              <a:rPr lang="en-US" dirty="0" smtClean="0">
                <a:solidFill>
                  <a:srgbClr val="3366FF"/>
                </a:solidFill>
              </a:rPr>
              <a:t>)</a:t>
            </a:r>
          </a:p>
          <a:p>
            <a:pPr marL="742950" lvl="1" indent="-285750">
              <a:buFont typeface="Lucida Grande"/>
              <a:buChar char="-"/>
            </a:pPr>
            <a:r>
              <a:rPr lang="en-US" dirty="0" smtClean="0">
                <a:solidFill>
                  <a:srgbClr val="3366FF"/>
                </a:solidFill>
              </a:rPr>
              <a:t>Chiral magnetic effects in Alice</a:t>
            </a:r>
          </a:p>
          <a:p>
            <a:pPr marL="742950" lvl="1" indent="-285750">
              <a:buFont typeface="Lucida Grande"/>
              <a:buChar char="-"/>
            </a:pPr>
            <a:r>
              <a:rPr lang="en-US" dirty="0" smtClean="0">
                <a:solidFill>
                  <a:srgbClr val="3366FF"/>
                </a:solidFill>
              </a:rPr>
              <a:t>B+L violating interactions in Auger: shower depth and more?</a:t>
            </a:r>
          </a:p>
          <a:p>
            <a:pPr marL="742950" lvl="1" indent="-285750">
              <a:buFont typeface="Lucida Grande"/>
              <a:buChar char="-"/>
            </a:pPr>
            <a:r>
              <a:rPr lang="en-US" dirty="0" smtClean="0">
                <a:solidFill>
                  <a:srgbClr val="3366FF"/>
                </a:solidFill>
              </a:rPr>
              <a:t>Km3Net?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864100" y="4813300"/>
            <a:ext cx="177800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84800" y="4826000"/>
            <a:ext cx="177800" cy="0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530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Enjoy the workshop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Picture 2" descr="C:\Users\Marcel\Documents\Fun\Pictures\size-of-big-ba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6270" y="630390"/>
            <a:ext cx="3802630" cy="5649815"/>
          </a:xfrm>
          <a:prstGeom prst="rect">
            <a:avLst/>
          </a:prstGeom>
          <a:noFill/>
          <a:ln w="12700">
            <a:solidFill>
              <a:srgbClr val="0000FF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953382" y="6375513"/>
            <a:ext cx="5356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https://indico.nikhef.nl/categoryDisplay.py?categId=19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704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787400"/>
            <a:ext cx="5511800" cy="5803900"/>
          </a:xfrm>
          <a:ln>
            <a:solidFill>
              <a:srgbClr val="00009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sz="2100" dirty="0" smtClean="0"/>
              <a:t>Context of this mini-workshop,     </a:t>
            </a:r>
            <a:r>
              <a:rPr lang="en-US" sz="2100" i="1" dirty="0" smtClean="0">
                <a:solidFill>
                  <a:srgbClr val="000090"/>
                </a:solidFill>
              </a:rPr>
              <a:t>M.M. – 10’</a:t>
            </a:r>
          </a:p>
          <a:p>
            <a:pPr marL="457200" lvl="1" indent="0">
              <a:buNone/>
            </a:pPr>
            <a:endParaRPr lang="en-US" sz="1000" i="1" dirty="0" smtClean="0"/>
          </a:p>
          <a:p>
            <a:r>
              <a:rPr lang="en-US" dirty="0" smtClean="0"/>
              <a:t>Part I: Theory</a:t>
            </a:r>
          </a:p>
          <a:p>
            <a:pPr lvl="1"/>
            <a:r>
              <a:rPr lang="en-US" sz="2100" dirty="0" smtClean="0"/>
              <a:t>“What are </a:t>
            </a:r>
            <a:r>
              <a:rPr lang="en-US" sz="2100" dirty="0" err="1" smtClean="0"/>
              <a:t>Sphalerons</a:t>
            </a:r>
            <a:r>
              <a:rPr lang="en-US" sz="2100" dirty="0" smtClean="0"/>
              <a:t>?”		 </a:t>
            </a:r>
          </a:p>
          <a:p>
            <a:pPr marL="457200" lvl="1" indent="0">
              <a:buNone/>
            </a:pPr>
            <a:r>
              <a:rPr lang="en-US" sz="2100" i="1" dirty="0" smtClean="0">
                <a:solidFill>
                  <a:srgbClr val="000090"/>
                </a:solidFill>
              </a:rPr>
              <a:t>       Bert </a:t>
            </a:r>
            <a:r>
              <a:rPr lang="en-US" sz="2100" i="1" dirty="0" err="1" smtClean="0">
                <a:solidFill>
                  <a:srgbClr val="000090"/>
                </a:solidFill>
              </a:rPr>
              <a:t>Schellekens</a:t>
            </a:r>
            <a:r>
              <a:rPr lang="en-US" sz="2100" i="1" dirty="0" smtClean="0">
                <a:solidFill>
                  <a:srgbClr val="000090"/>
                </a:solidFill>
              </a:rPr>
              <a:t> – 25’</a:t>
            </a:r>
          </a:p>
          <a:p>
            <a:pPr lvl="1"/>
            <a:r>
              <a:rPr lang="en-US" sz="2100" dirty="0" smtClean="0"/>
              <a:t>“</a:t>
            </a:r>
            <a:r>
              <a:rPr lang="en-US" sz="2100" dirty="0" err="1" smtClean="0"/>
              <a:t>Sphalerons</a:t>
            </a:r>
            <a:r>
              <a:rPr lang="en-US" sz="2100" dirty="0" smtClean="0"/>
              <a:t> in the Early Universe” 	</a:t>
            </a:r>
          </a:p>
          <a:p>
            <a:pPr marL="457200" lvl="1" indent="0">
              <a:buNone/>
            </a:pPr>
            <a:r>
              <a:rPr lang="en-US" sz="2100" dirty="0">
                <a:solidFill>
                  <a:srgbClr val="000090"/>
                </a:solidFill>
              </a:rPr>
              <a:t> </a:t>
            </a:r>
            <a:r>
              <a:rPr lang="en-US" sz="2100" dirty="0" smtClean="0">
                <a:solidFill>
                  <a:srgbClr val="000090"/>
                </a:solidFill>
              </a:rPr>
              <a:t>      </a:t>
            </a:r>
            <a:r>
              <a:rPr lang="en-US" sz="2100" i="1" dirty="0" err="1" smtClean="0">
                <a:solidFill>
                  <a:srgbClr val="000090"/>
                </a:solidFill>
              </a:rPr>
              <a:t>Marieke</a:t>
            </a:r>
            <a:r>
              <a:rPr lang="en-US" sz="2100" i="1" dirty="0" smtClean="0">
                <a:solidFill>
                  <a:srgbClr val="000090"/>
                </a:solidFill>
              </a:rPr>
              <a:t> </a:t>
            </a:r>
            <a:r>
              <a:rPr lang="en-US" sz="2100" i="1" dirty="0" err="1" smtClean="0">
                <a:solidFill>
                  <a:srgbClr val="000090"/>
                </a:solidFill>
              </a:rPr>
              <a:t>Postma</a:t>
            </a:r>
            <a:r>
              <a:rPr lang="en-US" sz="2100" i="1" dirty="0" smtClean="0">
                <a:solidFill>
                  <a:srgbClr val="000090"/>
                </a:solidFill>
              </a:rPr>
              <a:t> – 25’ </a:t>
            </a:r>
          </a:p>
          <a:p>
            <a:pPr lvl="1"/>
            <a:r>
              <a:rPr lang="en-US" sz="2100" dirty="0" smtClean="0"/>
              <a:t>“</a:t>
            </a:r>
            <a:r>
              <a:rPr lang="en-US" sz="2100" dirty="0" err="1" smtClean="0"/>
              <a:t>Sphaleron</a:t>
            </a:r>
            <a:r>
              <a:rPr lang="en-US" sz="2100" dirty="0" smtClean="0"/>
              <a:t> signatures in QCD”</a:t>
            </a:r>
          </a:p>
          <a:p>
            <a:pPr marL="457200" lvl="1" indent="0">
              <a:buNone/>
            </a:pPr>
            <a:r>
              <a:rPr lang="en-US" sz="2100" dirty="0" smtClean="0"/>
              <a:t>     </a:t>
            </a:r>
            <a:r>
              <a:rPr lang="en-US" sz="2100" dirty="0" smtClean="0">
                <a:solidFill>
                  <a:srgbClr val="000090"/>
                </a:solidFill>
              </a:rPr>
              <a:t>  </a:t>
            </a:r>
            <a:r>
              <a:rPr lang="en-US" sz="2100" i="1" dirty="0" smtClean="0">
                <a:solidFill>
                  <a:srgbClr val="000090"/>
                </a:solidFill>
              </a:rPr>
              <a:t>Chris </a:t>
            </a:r>
            <a:r>
              <a:rPr lang="en-US" sz="2100" i="1" dirty="0" err="1" smtClean="0">
                <a:solidFill>
                  <a:srgbClr val="000090"/>
                </a:solidFill>
              </a:rPr>
              <a:t>Korthalsaltes</a:t>
            </a:r>
            <a:r>
              <a:rPr lang="en-US" sz="2100" i="1" dirty="0" smtClean="0">
                <a:solidFill>
                  <a:srgbClr val="000090"/>
                </a:solidFill>
              </a:rPr>
              <a:t> – 15’ </a:t>
            </a:r>
          </a:p>
          <a:p>
            <a:pPr lvl="1"/>
            <a:r>
              <a:rPr lang="en-US" sz="2100" dirty="0"/>
              <a:t>“</a:t>
            </a:r>
            <a:r>
              <a:rPr lang="en-US" sz="2100" dirty="0" err="1"/>
              <a:t>Sphaleron</a:t>
            </a:r>
            <a:r>
              <a:rPr lang="en-US" sz="2100" dirty="0"/>
              <a:t> signatures </a:t>
            </a:r>
            <a:r>
              <a:rPr lang="en-US" sz="2100" dirty="0" smtClean="0"/>
              <a:t>for B+L Violation”</a:t>
            </a:r>
            <a:endParaRPr lang="en-US" sz="2100" dirty="0"/>
          </a:p>
          <a:p>
            <a:pPr marL="457200" lvl="1" indent="0">
              <a:buNone/>
            </a:pPr>
            <a:r>
              <a:rPr lang="en-US" sz="2100" dirty="0"/>
              <a:t>     </a:t>
            </a:r>
            <a:r>
              <a:rPr lang="en-US" sz="2100" dirty="0">
                <a:solidFill>
                  <a:srgbClr val="000090"/>
                </a:solidFill>
              </a:rPr>
              <a:t>  </a:t>
            </a:r>
            <a:r>
              <a:rPr lang="en-US" sz="2100" i="1" dirty="0" smtClean="0">
                <a:solidFill>
                  <a:srgbClr val="000090"/>
                </a:solidFill>
              </a:rPr>
              <a:t>Jan </a:t>
            </a:r>
            <a:r>
              <a:rPr lang="en-US" sz="2100" i="1" dirty="0" err="1">
                <a:solidFill>
                  <a:srgbClr val="000090"/>
                </a:solidFill>
              </a:rPr>
              <a:t>Smit</a:t>
            </a:r>
            <a:r>
              <a:rPr lang="en-US" sz="2100" i="1" dirty="0">
                <a:solidFill>
                  <a:srgbClr val="000090"/>
                </a:solidFill>
              </a:rPr>
              <a:t> – </a:t>
            </a:r>
            <a:r>
              <a:rPr lang="en-US" sz="2100" i="1" dirty="0" smtClean="0">
                <a:solidFill>
                  <a:srgbClr val="000090"/>
                </a:solidFill>
              </a:rPr>
              <a:t>15</a:t>
            </a:r>
            <a:r>
              <a:rPr lang="en-US" sz="2100" i="1" dirty="0">
                <a:solidFill>
                  <a:srgbClr val="000090"/>
                </a:solidFill>
              </a:rPr>
              <a:t>’ </a:t>
            </a:r>
            <a:endParaRPr lang="en-US" sz="2100" i="1" dirty="0" smtClean="0">
              <a:solidFill>
                <a:srgbClr val="000090"/>
              </a:solidFill>
            </a:endParaRPr>
          </a:p>
          <a:p>
            <a:pPr marL="457200" lvl="1" indent="0">
              <a:buNone/>
            </a:pPr>
            <a:endParaRPr lang="en-US" sz="1000" dirty="0" smtClean="0"/>
          </a:p>
          <a:p>
            <a:r>
              <a:rPr lang="en-US" dirty="0" smtClean="0"/>
              <a:t>Break</a:t>
            </a:r>
          </a:p>
          <a:p>
            <a:endParaRPr lang="en-US" sz="1100" dirty="0"/>
          </a:p>
          <a:p>
            <a:r>
              <a:rPr lang="en-US" dirty="0"/>
              <a:t>Part II: Experiment</a:t>
            </a:r>
          </a:p>
          <a:p>
            <a:pPr lvl="1"/>
            <a:r>
              <a:rPr lang="en-US" sz="2100" dirty="0"/>
              <a:t>Search for </a:t>
            </a:r>
            <a:r>
              <a:rPr lang="en-US" sz="2100" dirty="0" err="1"/>
              <a:t>Sphalerons</a:t>
            </a:r>
            <a:r>
              <a:rPr lang="en-US" sz="2100" dirty="0"/>
              <a:t> in (high energy) LHC</a:t>
            </a:r>
          </a:p>
          <a:p>
            <a:pPr marL="457200" lvl="1" indent="0">
              <a:buNone/>
            </a:pPr>
            <a:r>
              <a:rPr lang="en-US" sz="2100" dirty="0"/>
              <a:t>  </a:t>
            </a:r>
            <a:r>
              <a:rPr lang="en-US" sz="2100" dirty="0">
                <a:solidFill>
                  <a:srgbClr val="000090"/>
                </a:solidFill>
              </a:rPr>
              <a:t>    </a:t>
            </a:r>
            <a:r>
              <a:rPr lang="en-US" sz="2100" i="1" dirty="0">
                <a:solidFill>
                  <a:srgbClr val="000090"/>
                </a:solidFill>
              </a:rPr>
              <a:t>Ivo van </a:t>
            </a:r>
            <a:r>
              <a:rPr lang="en-US" sz="2100" i="1" dirty="0" err="1">
                <a:solidFill>
                  <a:srgbClr val="000090"/>
                </a:solidFill>
              </a:rPr>
              <a:t>Vulpen</a:t>
            </a:r>
            <a:r>
              <a:rPr lang="en-US" sz="2100" i="1" dirty="0">
                <a:solidFill>
                  <a:srgbClr val="000090"/>
                </a:solidFill>
              </a:rPr>
              <a:t> – 20’</a:t>
            </a:r>
            <a:endParaRPr lang="en-US" sz="2100" dirty="0">
              <a:solidFill>
                <a:srgbClr val="000090"/>
              </a:solidFill>
            </a:endParaRPr>
          </a:p>
          <a:p>
            <a:pPr lvl="1"/>
            <a:r>
              <a:rPr lang="en-US" sz="2100" dirty="0" err="1"/>
              <a:t>Sphalerons</a:t>
            </a:r>
            <a:r>
              <a:rPr lang="en-US" sz="2100" dirty="0"/>
              <a:t> in Alice: “Chiral magnetic effect”</a:t>
            </a:r>
          </a:p>
          <a:p>
            <a:pPr marL="457200" lvl="1" indent="0">
              <a:buNone/>
            </a:pPr>
            <a:r>
              <a:rPr lang="en-US" sz="2100" dirty="0"/>
              <a:t>  </a:t>
            </a:r>
            <a:r>
              <a:rPr lang="en-US" sz="2100" dirty="0">
                <a:solidFill>
                  <a:srgbClr val="000090"/>
                </a:solidFill>
              </a:rPr>
              <a:t>    </a:t>
            </a:r>
            <a:r>
              <a:rPr lang="en-US" sz="2100" i="1" dirty="0">
                <a:solidFill>
                  <a:srgbClr val="000090"/>
                </a:solidFill>
              </a:rPr>
              <a:t>Jacopo </a:t>
            </a:r>
            <a:r>
              <a:rPr lang="en-US" sz="2100" i="1" dirty="0" err="1">
                <a:solidFill>
                  <a:srgbClr val="000090"/>
                </a:solidFill>
              </a:rPr>
              <a:t>Margutti</a:t>
            </a:r>
            <a:r>
              <a:rPr lang="en-US" sz="2100" i="1" dirty="0">
                <a:solidFill>
                  <a:srgbClr val="000090"/>
                </a:solidFill>
              </a:rPr>
              <a:t> – 20’</a:t>
            </a:r>
            <a:endParaRPr lang="en-US" sz="2100" dirty="0">
              <a:solidFill>
                <a:srgbClr val="000090"/>
              </a:solidFill>
            </a:endParaRPr>
          </a:p>
          <a:p>
            <a:pPr lvl="1"/>
            <a:r>
              <a:rPr lang="en-US" sz="2100" dirty="0"/>
              <a:t>Search for </a:t>
            </a:r>
            <a:r>
              <a:rPr lang="en-US" sz="2100" dirty="0" err="1"/>
              <a:t>Sphalerons</a:t>
            </a:r>
            <a:r>
              <a:rPr lang="en-US" sz="2100" dirty="0"/>
              <a:t> in cosmic ray showers</a:t>
            </a:r>
          </a:p>
          <a:p>
            <a:pPr marL="457200" lvl="1" indent="0">
              <a:buNone/>
            </a:pPr>
            <a:r>
              <a:rPr lang="en-US" sz="2100" dirty="0">
                <a:solidFill>
                  <a:srgbClr val="000090"/>
                </a:solidFill>
              </a:rPr>
              <a:t>      </a:t>
            </a:r>
            <a:r>
              <a:rPr lang="en-US" sz="2100" i="1" dirty="0">
                <a:solidFill>
                  <a:srgbClr val="000090"/>
                </a:solidFill>
              </a:rPr>
              <a:t>Charles </a:t>
            </a:r>
            <a:r>
              <a:rPr lang="en-US" sz="2100" i="1" dirty="0" err="1">
                <a:solidFill>
                  <a:srgbClr val="000090"/>
                </a:solidFill>
              </a:rPr>
              <a:t>Timmermans</a:t>
            </a:r>
            <a:r>
              <a:rPr lang="en-US" sz="2100" i="1" dirty="0">
                <a:solidFill>
                  <a:srgbClr val="000090"/>
                </a:solidFill>
              </a:rPr>
              <a:t> – 20’ </a:t>
            </a:r>
            <a:endParaRPr lang="en-US" sz="2100" i="1" dirty="0" smtClean="0">
              <a:solidFill>
                <a:srgbClr val="000090"/>
              </a:solidFill>
            </a:endParaRPr>
          </a:p>
          <a:p>
            <a:pPr marL="457200" lvl="1" indent="0">
              <a:buNone/>
            </a:pPr>
            <a:endParaRPr lang="en-US" sz="1100" i="1" dirty="0"/>
          </a:p>
          <a:p>
            <a:r>
              <a:rPr lang="en-US" dirty="0" err="1" smtClean="0"/>
              <a:t>Borrel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244482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5956</TotalTime>
  <Words>539</Words>
  <Application>Microsoft Macintosh PowerPoint</Application>
  <PresentationFormat>On-screen Show (4:3)</PresentationFormat>
  <Paragraphs>147</Paragraphs>
  <Slides>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Equation</vt:lpstr>
      <vt:lpstr>“Sphalerons”</vt:lpstr>
      <vt:lpstr>Agenda</vt:lpstr>
      <vt:lpstr>Physics of the Early Universe</vt:lpstr>
      <vt:lpstr>Electroweak Baryogenesis in the Standard Model?</vt:lpstr>
      <vt:lpstr>Electroweak Baryogenesis in the Standard Model?</vt:lpstr>
      <vt:lpstr>Recipes for Baryogenesis - skip</vt:lpstr>
      <vt:lpstr>Sphaleron Discussions Today</vt:lpstr>
      <vt:lpstr>Enjoy the workshop…</vt:lpstr>
      <vt:lpstr>Agenda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Bormio</dc:title>
  <dc:creator>Marcel Merk</dc:creator>
  <cp:lastModifiedBy>Marcel Merk</cp:lastModifiedBy>
  <cp:revision>483</cp:revision>
  <dcterms:created xsi:type="dcterms:W3CDTF">2015-12-30T11:59:31Z</dcterms:created>
  <dcterms:modified xsi:type="dcterms:W3CDTF">2016-10-12T17:53:14Z</dcterms:modified>
</cp:coreProperties>
</file>