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96" r:id="rId2"/>
    <p:sldId id="615" r:id="rId3"/>
    <p:sldId id="613" r:id="rId4"/>
    <p:sldId id="614" r:id="rId5"/>
    <p:sldId id="602" r:id="rId6"/>
    <p:sldId id="616" r:id="rId7"/>
    <p:sldId id="617" r:id="rId8"/>
    <p:sldId id="618" r:id="rId9"/>
    <p:sldId id="619" r:id="rId10"/>
    <p:sldId id="620" r:id="rId11"/>
    <p:sldId id="621" r:id="rId12"/>
    <p:sldId id="622" r:id="rId13"/>
    <p:sldId id="623" r:id="rId14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66FF"/>
    <a:srgbClr val="808080"/>
    <a:srgbClr val="CCFFFF"/>
    <a:srgbClr val="FF6600"/>
    <a:srgbClr val="FFFF00"/>
    <a:srgbClr val="66FF3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2113" autoAdjust="0"/>
  </p:normalViewPr>
  <p:slideViewPr>
    <p:cSldViewPr>
      <p:cViewPr varScale="1">
        <p:scale>
          <a:sx n="93" d="100"/>
          <a:sy n="93" d="100"/>
        </p:scale>
        <p:origin x="216" y="496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Lepton Collider </a:t>
            </a:r>
            <a:r>
              <a:rPr lang="en-US" sz="1200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meeting 13 February 2023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9073008" cy="800100"/>
          </a:xfrm>
        </p:spPr>
        <p:txBody>
          <a:bodyPr/>
          <a:lstStyle/>
          <a:p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Repaired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Module has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arrived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at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Nikhef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7AC3F-7B6B-0744-810B-C1FFA0830983}"/>
              </a:ext>
            </a:extLst>
          </p:cNvPr>
          <p:cNvSpPr/>
          <p:nvPr/>
        </p:nvSpPr>
        <p:spPr>
          <a:xfrm>
            <a:off x="5351239" y="1818890"/>
            <a:ext cx="68407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goal is: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 the DAQ with the computers and SPDRs including the cooling.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Install the cooling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 the DAQ with noise runs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Check the thresholds in particular for chips 28, 29,30, 31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646F8-D762-0543-A22A-2276A1D59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720840"/>
            <a:ext cx="4555094" cy="34163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7D90A5-AD1B-2E45-9CA2-A236CA547544}"/>
              </a:ext>
            </a:extLst>
          </p:cNvPr>
          <p:cNvSpPr/>
          <p:nvPr/>
        </p:nvSpPr>
        <p:spPr>
          <a:xfrm>
            <a:off x="715735" y="5517232"/>
            <a:ext cx="39244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setup in N133 electronics lab</a:t>
            </a: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926210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ABC3279-BADB-D041-ADC7-5F0204898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8" y="4741618"/>
            <a:ext cx="2520611" cy="1890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D67691-D5F8-6246-B0A3-8284E63CB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8" y="2810078"/>
            <a:ext cx="2520612" cy="1890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1B433-12B5-054C-8426-CFD9FDC83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0" y="658369"/>
            <a:ext cx="2727240" cy="2045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4011" y="73136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Main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SPIDR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zoomed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connections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ED000-6889-FF4B-9A66-3F7D8273259C}"/>
              </a:ext>
            </a:extLst>
          </p:cNvPr>
          <p:cNvSpPr txBox="1"/>
          <p:nvPr/>
        </p:nvSpPr>
        <p:spPr>
          <a:xfrm>
            <a:off x="5498870" y="1255156"/>
            <a:ext cx="68520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Blue UTP cable goes to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(white dot) 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Yellow USB connected to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minicom spying on SPIDR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(x2) optical fibre goes to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(output)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(x2) optical fibres go to module (multiplexer), blue and yellow marks (input)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connector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Microswitches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 power switch 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0069F52-A2DE-0A48-946F-5EDE3321A3DC}"/>
              </a:ext>
            </a:extLst>
          </p:cNvPr>
          <p:cNvCxnSpPr>
            <a:cxnSpLocks/>
          </p:cNvCxnSpPr>
          <p:nvPr/>
        </p:nvCxnSpPr>
        <p:spPr bwMode="auto">
          <a:xfrm flipH="1">
            <a:off x="2362906" y="3624389"/>
            <a:ext cx="3022034" cy="4812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7BE82C-56FC-D34C-A8C0-6D24E44DC07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651786" y="1423121"/>
            <a:ext cx="2718664" cy="7033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4B4BC2-A9CE-7A48-9F8C-15E8EA903753}"/>
              </a:ext>
            </a:extLst>
          </p:cNvPr>
          <p:cNvCxnSpPr>
            <a:cxnSpLocks/>
          </p:cNvCxnSpPr>
          <p:nvPr/>
        </p:nvCxnSpPr>
        <p:spPr bwMode="auto">
          <a:xfrm flipH="1">
            <a:off x="1847529" y="1412776"/>
            <a:ext cx="3537411" cy="229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09EDC5-335D-C241-A2DC-138AE65F5141}"/>
              </a:ext>
            </a:extLst>
          </p:cNvPr>
          <p:cNvCxnSpPr>
            <a:cxnSpLocks/>
          </p:cNvCxnSpPr>
          <p:nvPr/>
        </p:nvCxnSpPr>
        <p:spPr bwMode="auto">
          <a:xfrm flipH="1">
            <a:off x="2124466" y="4611657"/>
            <a:ext cx="3320182" cy="151498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808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1D46317-B204-B74E-B6B9-69B88C7B9801}"/>
              </a:ext>
            </a:extLst>
          </p:cNvPr>
          <p:cNvCxnSpPr>
            <a:cxnSpLocks/>
          </p:cNvCxnSpPr>
          <p:nvPr/>
        </p:nvCxnSpPr>
        <p:spPr bwMode="auto">
          <a:xfrm flipH="1">
            <a:off x="2178687" y="3047098"/>
            <a:ext cx="3206253" cy="5362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D8FA67D-D8B0-E041-A980-A23CDD9B3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497" y="4503898"/>
            <a:ext cx="2459765" cy="1844824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DAFBC4A-3567-304C-BD6D-1AEC5540DE11}"/>
              </a:ext>
            </a:extLst>
          </p:cNvPr>
          <p:cNvCxnSpPr>
            <a:cxnSpLocks/>
          </p:cNvCxnSpPr>
          <p:nvPr/>
        </p:nvCxnSpPr>
        <p:spPr bwMode="auto">
          <a:xfrm>
            <a:off x="7491732" y="5133536"/>
            <a:ext cx="3140772" cy="3116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A3CBF17-914E-864A-94F6-BD178B4C876C}"/>
              </a:ext>
            </a:extLst>
          </p:cNvPr>
          <p:cNvCxnSpPr>
            <a:cxnSpLocks/>
          </p:cNvCxnSpPr>
          <p:nvPr/>
        </p:nvCxnSpPr>
        <p:spPr bwMode="auto">
          <a:xfrm flipH="1">
            <a:off x="2178689" y="5686847"/>
            <a:ext cx="3206251" cy="2065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63338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6216" y="260648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Start up procedure part 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ED000-6889-FF4B-9A66-3F7D8273259C}"/>
              </a:ext>
            </a:extLst>
          </p:cNvPr>
          <p:cNvSpPr txBox="1"/>
          <p:nvPr/>
        </p:nvSpPr>
        <p:spPr>
          <a:xfrm>
            <a:off x="1199456" y="1268760"/>
            <a:ext cx="95770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Start the pump and liquid cooling (powering them)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Start ventilators of the concentrators (power them) and Trigger SPIDRs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Connect the adapter of Trigger SPIDR to 220 V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Press the microswitch: the SPIDR should start up and work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Switch on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login gastpx3 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Create minicom to USB0 or 1 </a:t>
            </a:r>
            <a:r>
              <a:rPr lang="en-GB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sudo</a:t>
            </a:r>
            <a:r>
              <a:rPr lang="en-GB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minicom -D /dev/ttyUSB0 </a:t>
            </a:r>
            <a:endParaRPr lang="en-GB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press D  (h=help) 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one should get this output on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F413B1-1F81-AD41-B185-7D87FC885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1130" y="3850204"/>
            <a:ext cx="3429565" cy="25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6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484" y="260648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Start up procedure part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ED000-6889-FF4B-9A66-3F7D8273259C}"/>
              </a:ext>
            </a:extLst>
          </p:cNvPr>
          <p:cNvSpPr txBox="1"/>
          <p:nvPr/>
        </p:nvSpPr>
        <p:spPr>
          <a:xfrm>
            <a:off x="1199456" y="1268760"/>
            <a:ext cx="95770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Switch on the Low Voltage (12 V max 20 A) 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Concentrators are now powered green control lights on 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Connect the adapter of main SPIDR to 220 V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Switch on main power switch: the SPIDR should start up and work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Create minicom to USB2(?) </a:t>
            </a:r>
            <a:r>
              <a:rPr lang="en-GB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sudo</a:t>
            </a:r>
            <a:r>
              <a:rPr lang="en-GB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minicom -D /dev/ttyUSB2 </a:t>
            </a:r>
            <a:endParaRPr lang="en-GB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press D  (h=help) 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one should get this output on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 from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localstore</a:t>
            </a:r>
            <a:r>
              <a:rPr lang="en-GB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/TPX3/spidr3-software/Release/</a:t>
            </a:r>
            <a:r>
              <a:rPr lang="en-GB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spidrchipids</a:t>
            </a:r>
            <a:r>
              <a:rPr lang="en-GB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192.168.1.10</a:t>
            </a:r>
          </a:p>
          <a:p>
            <a:r>
              <a:rPr lang="en-GB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should get a list with all 32 chips identifiers</a:t>
            </a:r>
          </a:p>
          <a:p>
            <a:endParaRPr lang="en-GB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Unfortunately often one or more chips in concentrator 1 are not in the </a:t>
            </a:r>
          </a:p>
          <a:p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list. There is a trial and error procedure to get them all in the read out 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453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484" y="260648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Start up procedure part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E6C7B-B69C-CC49-94CD-358973346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261" y="1949413"/>
            <a:ext cx="4869160" cy="3651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232AD3-7422-5B49-8C02-90CA7F1C2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682668"/>
            <a:ext cx="4668011" cy="35010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03CDE0-59D2-0B4C-ACB8-5726D4A1F68A}"/>
              </a:ext>
            </a:extLst>
          </p:cNvPr>
          <p:cNvSpPr/>
          <p:nvPr/>
        </p:nvSpPr>
        <p:spPr>
          <a:xfrm>
            <a:off x="4511824" y="1333217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Left the minicom output indicating less than 32 chips.</a:t>
            </a:r>
          </a:p>
          <a:p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the command </a:t>
            </a:r>
            <a:r>
              <a:rPr lang="en-GB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chipids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(see step 9) we get a list of 31 chips (16+15). We need step 10 </a:t>
            </a:r>
            <a:r>
              <a:rPr lang="en-GB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get all chips 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900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Cooling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part block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scheme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96EA98BE-196D-B040-98F7-939D0ABF22AB}"/>
              </a:ext>
            </a:extLst>
          </p:cNvPr>
          <p:cNvSpPr/>
          <p:nvPr/>
        </p:nvSpPr>
        <p:spPr bwMode="auto">
          <a:xfrm>
            <a:off x="911424" y="1844824"/>
            <a:ext cx="864096" cy="1800200"/>
          </a:xfrm>
          <a:prstGeom prst="fram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Doughnut 4">
            <a:extLst>
              <a:ext uri="{FF2B5EF4-FFF2-40B4-BE49-F238E27FC236}">
                <a16:creationId xmlns:a16="http://schemas.microsoft.com/office/drawing/2014/main" id="{0D3BBE8C-3708-4C4A-9E1C-F8864E2B1688}"/>
              </a:ext>
            </a:extLst>
          </p:cNvPr>
          <p:cNvSpPr/>
          <p:nvPr/>
        </p:nvSpPr>
        <p:spPr bwMode="auto">
          <a:xfrm>
            <a:off x="3071664" y="1772816"/>
            <a:ext cx="504056" cy="482352"/>
          </a:xfrm>
          <a:prstGeom prst="donu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231A621-A973-EF43-86DA-A89DFC2C1B35}"/>
              </a:ext>
            </a:extLst>
          </p:cNvPr>
          <p:cNvSpPr/>
          <p:nvPr/>
        </p:nvSpPr>
        <p:spPr bwMode="auto">
          <a:xfrm>
            <a:off x="5594945" y="1929943"/>
            <a:ext cx="864097" cy="1139017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5F747B-A54F-EA48-B6C9-71D2A383037D}"/>
              </a:ext>
            </a:extLst>
          </p:cNvPr>
          <p:cNvSpPr/>
          <p:nvPr/>
        </p:nvSpPr>
        <p:spPr bwMode="auto">
          <a:xfrm>
            <a:off x="8505799" y="2102226"/>
            <a:ext cx="1152128" cy="957808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0" lang="en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ctr"/>
            <a:r>
              <a:rPr kumimoji="0" 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ventilator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8D166444-5666-5A4B-BFAE-DFC948396BFC}"/>
              </a:ext>
            </a:extLst>
          </p:cNvPr>
          <p:cNvSpPr/>
          <p:nvPr/>
        </p:nvSpPr>
        <p:spPr bwMode="auto">
          <a:xfrm>
            <a:off x="8760296" y="4077072"/>
            <a:ext cx="432048" cy="957808"/>
          </a:xfrm>
          <a:prstGeom prst="frame">
            <a:avLst>
              <a:gd name="adj1" fmla="val 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F0FF59-124A-9D4A-8C88-3B481371D5B1}"/>
              </a:ext>
            </a:extLst>
          </p:cNvPr>
          <p:cNvSpPr txBox="1"/>
          <p:nvPr/>
        </p:nvSpPr>
        <p:spPr>
          <a:xfrm flipH="1">
            <a:off x="839416" y="1185762"/>
            <a:ext cx="943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odule           pressure meter                pump                      cooling block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B21530-EF56-6046-AAC1-33F09D0742F8}"/>
              </a:ext>
            </a:extLst>
          </p:cNvPr>
          <p:cNvSpPr/>
          <p:nvPr/>
        </p:nvSpPr>
        <p:spPr>
          <a:xfrm>
            <a:off x="7758969" y="3628546"/>
            <a:ext cx="925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ottle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03A22F2-86F4-7843-BAD6-D6625FD8FB0F}"/>
              </a:ext>
            </a:extLst>
          </p:cNvPr>
          <p:cNvSpPr/>
          <p:nvPr/>
        </p:nvSpPr>
        <p:spPr bwMode="auto">
          <a:xfrm>
            <a:off x="5951984" y="2060848"/>
            <a:ext cx="147017" cy="12541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61A7F8-BFF9-434B-8C62-0FE33F76B869}"/>
              </a:ext>
            </a:extLst>
          </p:cNvPr>
          <p:cNvCxnSpPr>
            <a:cxnSpLocks/>
          </p:cNvCxnSpPr>
          <p:nvPr/>
        </p:nvCxnSpPr>
        <p:spPr bwMode="auto">
          <a:xfrm>
            <a:off x="1559496" y="2825316"/>
            <a:ext cx="1836204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5ADD26-EF8A-A145-931B-B03589F0EBDE}"/>
              </a:ext>
            </a:extLst>
          </p:cNvPr>
          <p:cNvCxnSpPr>
            <a:cxnSpLocks/>
          </p:cNvCxnSpPr>
          <p:nvPr/>
        </p:nvCxnSpPr>
        <p:spPr bwMode="auto">
          <a:xfrm>
            <a:off x="3395700" y="2825316"/>
            <a:ext cx="2160240" cy="18003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DC6ABD-D6BD-F242-AD08-F52F2204ADEA}"/>
              </a:ext>
            </a:extLst>
          </p:cNvPr>
          <p:cNvCxnSpPr>
            <a:cxnSpLocks/>
          </p:cNvCxnSpPr>
          <p:nvPr/>
        </p:nvCxnSpPr>
        <p:spPr bwMode="auto">
          <a:xfrm flipV="1">
            <a:off x="3359696" y="2230016"/>
            <a:ext cx="0" cy="5953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6F7C35-1B8E-5D49-8F0F-EB93F26B1ED2}"/>
              </a:ext>
            </a:extLst>
          </p:cNvPr>
          <p:cNvCxnSpPr>
            <a:cxnSpLocks/>
          </p:cNvCxnSpPr>
          <p:nvPr/>
        </p:nvCxnSpPr>
        <p:spPr bwMode="auto">
          <a:xfrm>
            <a:off x="1559496" y="2834979"/>
            <a:ext cx="0" cy="666029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1B9F31B-0C1F-DF44-9756-E7194AA3CC5E}"/>
              </a:ext>
            </a:extLst>
          </p:cNvPr>
          <p:cNvCxnSpPr>
            <a:cxnSpLocks/>
          </p:cNvCxnSpPr>
          <p:nvPr/>
        </p:nvCxnSpPr>
        <p:spPr bwMode="auto">
          <a:xfrm>
            <a:off x="1114642" y="4014681"/>
            <a:ext cx="7933686" cy="808232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E143DC-9106-044C-8B8F-0F9D7DA75227}"/>
              </a:ext>
            </a:extLst>
          </p:cNvPr>
          <p:cNvCxnSpPr>
            <a:cxnSpLocks/>
          </p:cNvCxnSpPr>
          <p:nvPr/>
        </p:nvCxnSpPr>
        <p:spPr bwMode="auto">
          <a:xfrm flipV="1">
            <a:off x="1127448" y="1988840"/>
            <a:ext cx="0" cy="2016224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C35885C-03BA-7C43-97A0-4BBEBE15D07C}"/>
              </a:ext>
            </a:extLst>
          </p:cNvPr>
          <p:cNvCxnSpPr>
            <a:cxnSpLocks/>
          </p:cNvCxnSpPr>
          <p:nvPr/>
        </p:nvCxnSpPr>
        <p:spPr bwMode="auto">
          <a:xfrm>
            <a:off x="6475810" y="2789972"/>
            <a:ext cx="2013221" cy="28259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CFBE3A4-0A36-DC4E-ADFE-291999172D30}"/>
              </a:ext>
            </a:extLst>
          </p:cNvPr>
          <p:cNvCxnSpPr>
            <a:cxnSpLocks/>
          </p:cNvCxnSpPr>
          <p:nvPr/>
        </p:nvCxnSpPr>
        <p:spPr bwMode="auto">
          <a:xfrm>
            <a:off x="8976320" y="3113942"/>
            <a:ext cx="0" cy="130485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9709FC1-4A03-0D4A-B188-29BB8483B822}"/>
              </a:ext>
            </a:extLst>
          </p:cNvPr>
          <p:cNvSpPr txBox="1"/>
          <p:nvPr/>
        </p:nvSpPr>
        <p:spPr>
          <a:xfrm>
            <a:off x="4475820" y="4119463"/>
            <a:ext cx="1764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&lt;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9FF0315-FEC3-BB4F-ABF9-26B46D09C900}"/>
              </a:ext>
            </a:extLst>
          </p:cNvPr>
          <p:cNvSpPr/>
          <p:nvPr/>
        </p:nvSpPr>
        <p:spPr>
          <a:xfrm>
            <a:off x="2497850" y="2603484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/>
              <a:t>&gt;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3602267-CD3C-7449-A890-05F334FDAB0A}"/>
              </a:ext>
            </a:extLst>
          </p:cNvPr>
          <p:cNvSpPr/>
          <p:nvPr/>
        </p:nvSpPr>
        <p:spPr>
          <a:xfrm flipH="1">
            <a:off x="7283025" y="2564904"/>
            <a:ext cx="685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/>
              <a:t>&gt;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F2A4CC3-406A-A344-8908-C7E1E5D55DD5}"/>
              </a:ext>
            </a:extLst>
          </p:cNvPr>
          <p:cNvSpPr/>
          <p:nvPr/>
        </p:nvSpPr>
        <p:spPr>
          <a:xfrm rot="5400000">
            <a:off x="8740226" y="3198168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/>
              <a:t>&gt;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8BC8F05-A764-9547-A8B4-F31621084DDA}"/>
              </a:ext>
            </a:extLst>
          </p:cNvPr>
          <p:cNvSpPr/>
          <p:nvPr/>
        </p:nvSpPr>
        <p:spPr bwMode="auto">
          <a:xfrm>
            <a:off x="5807968" y="3429000"/>
            <a:ext cx="432045" cy="43204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30AB09D-DACD-024D-8BBC-C8B87E1DADEA}"/>
              </a:ext>
            </a:extLst>
          </p:cNvPr>
          <p:cNvCxnSpPr>
            <a:stCxn id="40" idx="0"/>
            <a:endCxn id="6" idx="2"/>
          </p:cNvCxnSpPr>
          <p:nvPr/>
        </p:nvCxnSpPr>
        <p:spPr bwMode="auto">
          <a:xfrm flipV="1">
            <a:off x="6023991" y="3068960"/>
            <a:ext cx="3003" cy="36004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7575C24A-418C-2744-8968-9AB42913E2E6}"/>
              </a:ext>
            </a:extLst>
          </p:cNvPr>
          <p:cNvSpPr/>
          <p:nvPr/>
        </p:nvSpPr>
        <p:spPr>
          <a:xfrm>
            <a:off x="4573291" y="3491716"/>
            <a:ext cx="2962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adaptor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EBCCDC6-1375-B641-9D4C-1306AD7919A3}"/>
              </a:ext>
            </a:extLst>
          </p:cNvPr>
          <p:cNvSpPr/>
          <p:nvPr/>
        </p:nvSpPr>
        <p:spPr>
          <a:xfrm>
            <a:off x="10174183" y="2260408"/>
            <a:ext cx="715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220V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B474BE-AB7E-E344-B258-CFEF0956DC38}"/>
              </a:ext>
            </a:extLst>
          </p:cNvPr>
          <p:cNvSpPr txBox="1"/>
          <p:nvPr/>
        </p:nvSpPr>
        <p:spPr>
          <a:xfrm>
            <a:off x="1536214" y="5190291"/>
            <a:ext cx="9312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ink anti-frost liquid is used for cooling; flow direction indicated with arrow.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color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coding corresponds to tube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color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(pink=transparent)</a:t>
            </a:r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050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Cooling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part of setup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3067E-65A7-E746-B3F8-B415E251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772816"/>
            <a:ext cx="4860032" cy="3645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13E97-E738-5D41-BB0E-696CB29F7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772816"/>
            <a:ext cx="4860032" cy="36450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9E375A-83FD-DA4E-83A9-ED824F84A423}"/>
              </a:ext>
            </a:extLst>
          </p:cNvPr>
          <p:cNvSpPr/>
          <p:nvPr/>
        </p:nvSpPr>
        <p:spPr>
          <a:xfrm>
            <a:off x="1631504" y="5589240"/>
            <a:ext cx="10059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ressure meter and pump      pump cooling block and bottle 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48581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331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Cooling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part of setup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3D0E3C-5CB4-1B47-823E-E9E631FDB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08" y="1959150"/>
            <a:ext cx="4176464" cy="3132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275BF7-EA68-DB41-8FE5-052B805FB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940568"/>
            <a:ext cx="4176464" cy="31323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84925F-3C49-3D4B-97C1-286CD88AD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39812" y="3035963"/>
            <a:ext cx="2372883" cy="17796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CED000-6889-FF4B-9A66-3F7D8273259C}"/>
              </a:ext>
            </a:extLst>
          </p:cNvPr>
          <p:cNvSpPr txBox="1"/>
          <p:nvPr/>
        </p:nvSpPr>
        <p:spPr>
          <a:xfrm>
            <a:off x="1415480" y="5373216"/>
            <a:ext cx="10585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odule with transparant (in) blue (out) tubes</a:t>
            </a: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                         pink cooling liquid bo</a:t>
            </a:r>
            <a:r>
              <a:rPr lang="en-NL" dirty="0"/>
              <a:t>ttle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330E55-6B57-4344-BB70-FA95BD2AF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46871" y="665661"/>
            <a:ext cx="2034638" cy="15259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E4C25D-C426-254B-8329-CA18646ADF5A}"/>
              </a:ext>
            </a:extLst>
          </p:cNvPr>
          <p:cNvSpPr/>
          <p:nvPr/>
        </p:nvSpPr>
        <p:spPr>
          <a:xfrm>
            <a:off x="7060056" y="389490"/>
            <a:ext cx="29001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standby/on </a:t>
            </a:r>
          </a:p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peed</a:t>
            </a:r>
          </a:p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adapter for pump</a:t>
            </a:r>
          </a:p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NL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D7E4291-E29E-3845-8839-DB28B55107EC}"/>
              </a:ext>
            </a:extLst>
          </p:cNvPr>
          <p:cNvCxnSpPr>
            <a:cxnSpLocks/>
          </p:cNvCxnSpPr>
          <p:nvPr/>
        </p:nvCxnSpPr>
        <p:spPr bwMode="auto">
          <a:xfrm flipV="1">
            <a:off x="9073008" y="510426"/>
            <a:ext cx="2163512" cy="1102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432D2DA-C561-BE4B-8DF0-C8CF3D4E71DF}"/>
              </a:ext>
            </a:extLst>
          </p:cNvPr>
          <p:cNvCxnSpPr>
            <a:cxnSpLocks/>
          </p:cNvCxnSpPr>
          <p:nvPr/>
        </p:nvCxnSpPr>
        <p:spPr bwMode="auto">
          <a:xfrm flipV="1">
            <a:off x="8430393" y="715343"/>
            <a:ext cx="2706167" cy="30688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64920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44DEB-1708-E84F-935E-D97BC004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06774-B208-F147-979D-D75366BF1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D2C7A9-D26F-CB44-9172-DA517068A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0"/>
            <a:ext cx="12077700" cy="68580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65AD552E-3A13-5D4C-AB4E-64A0316E7E52}"/>
              </a:ext>
            </a:extLst>
          </p:cNvPr>
          <p:cNvSpPr/>
          <p:nvPr/>
        </p:nvSpPr>
        <p:spPr bwMode="auto">
          <a:xfrm>
            <a:off x="5951985" y="260648"/>
            <a:ext cx="4752528" cy="3168352"/>
          </a:xfrm>
          <a:prstGeom prst="frame">
            <a:avLst>
              <a:gd name="adj1" fmla="val 4135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69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612676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Trigger SPDR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and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connections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ED000-6889-FF4B-9A66-3F7D8273259C}"/>
              </a:ext>
            </a:extLst>
          </p:cNvPr>
          <p:cNvSpPr txBox="1"/>
          <p:nvPr/>
        </p:nvSpPr>
        <p:spPr>
          <a:xfrm>
            <a:off x="5339916" y="1124744"/>
            <a:ext cx="68520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Trigger SPDR does the synchronization of the concentrators and puts a trigger time stamp in the time stamp stream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Adaptor SPIDR 3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Grey UTP cable goes to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(white dot) 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2HDMI for synchronization goes to module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Yellow USB connected to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minicom spying on stream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Trigger input signal 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Near the HDMI cable is a 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 power switch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639DD-81F3-874C-972D-9AA9B1A1E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29" y="1832824"/>
            <a:ext cx="5088565" cy="381642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0069F52-A2DE-0A48-946F-5EDE3321A3DC}"/>
              </a:ext>
            </a:extLst>
          </p:cNvPr>
          <p:cNvCxnSpPr>
            <a:cxnSpLocks/>
          </p:cNvCxnSpPr>
          <p:nvPr/>
        </p:nvCxnSpPr>
        <p:spPr bwMode="auto">
          <a:xfrm flipH="1">
            <a:off x="1343472" y="5279934"/>
            <a:ext cx="399644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7BE82C-56FC-D34C-A8C0-6D24E44DC07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934852" y="3663266"/>
            <a:ext cx="2225044" cy="7366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4B4BC2-A9CE-7A48-9F8C-15E8EA9037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462517" y="2570667"/>
            <a:ext cx="2697379" cy="11600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09EDC5-335D-C241-A2DC-138AE65F514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31224" y="2685428"/>
            <a:ext cx="2928672" cy="4418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808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36C05A23-53CE-EE4E-8EAF-543BEC2E9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147731" y="4619674"/>
            <a:ext cx="2348870" cy="1761653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AAF07BB-E0EA-4F49-B0DF-0FFAED26EC65}"/>
              </a:ext>
            </a:extLst>
          </p:cNvPr>
          <p:cNvCxnSpPr>
            <a:cxnSpLocks/>
          </p:cNvCxnSpPr>
          <p:nvPr/>
        </p:nvCxnSpPr>
        <p:spPr bwMode="auto">
          <a:xfrm flipV="1">
            <a:off x="8085613" y="6091268"/>
            <a:ext cx="1944216" cy="15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24633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088472-B8A4-AF4E-B5C3-449007275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281" y="2020118"/>
            <a:ext cx="4725141" cy="3543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612676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Arawana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main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daq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computer</a:t>
            </a:r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ED000-6889-FF4B-9A66-3F7D8273259C}"/>
              </a:ext>
            </a:extLst>
          </p:cNvPr>
          <p:cNvSpPr txBox="1"/>
          <p:nvPr/>
        </p:nvSpPr>
        <p:spPr>
          <a:xfrm>
            <a:off x="5339916" y="1476067"/>
            <a:ext cx="68520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Apart 220V power, USB mouse, keyboard and monitor connectors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USB connected to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minicom spying on streams (Trigger SPIDR and main module SPIDR)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Optical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fibers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coming from main SPIDR 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Grey UTP cable  (white dot) to Timestamp SPIDR 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Blue UTP  cable goes to main SPIDR 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0069F52-A2DE-0A48-946F-5EDE3321A3DC}"/>
              </a:ext>
            </a:extLst>
          </p:cNvPr>
          <p:cNvCxnSpPr>
            <a:cxnSpLocks/>
          </p:cNvCxnSpPr>
          <p:nvPr/>
        </p:nvCxnSpPr>
        <p:spPr bwMode="auto">
          <a:xfrm flipH="1">
            <a:off x="2602426" y="5076760"/>
            <a:ext cx="2557470" cy="3484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7BE82C-56FC-D34C-A8C0-6D24E44DC07D}"/>
              </a:ext>
            </a:extLst>
          </p:cNvPr>
          <p:cNvCxnSpPr>
            <a:cxnSpLocks/>
          </p:cNvCxnSpPr>
          <p:nvPr/>
        </p:nvCxnSpPr>
        <p:spPr bwMode="auto">
          <a:xfrm flipH="1">
            <a:off x="2225344" y="4405252"/>
            <a:ext cx="2934552" cy="6809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4B4BC2-A9CE-7A48-9F8C-15E8EA903753}"/>
              </a:ext>
            </a:extLst>
          </p:cNvPr>
          <p:cNvCxnSpPr>
            <a:cxnSpLocks/>
          </p:cNvCxnSpPr>
          <p:nvPr/>
        </p:nvCxnSpPr>
        <p:spPr bwMode="auto">
          <a:xfrm flipH="1">
            <a:off x="2692436" y="3808745"/>
            <a:ext cx="2467460" cy="11121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09EDC5-335D-C241-A2DC-138AE65F5141}"/>
              </a:ext>
            </a:extLst>
          </p:cNvPr>
          <p:cNvCxnSpPr>
            <a:cxnSpLocks/>
          </p:cNvCxnSpPr>
          <p:nvPr/>
        </p:nvCxnSpPr>
        <p:spPr bwMode="auto">
          <a:xfrm flipH="1">
            <a:off x="2063231" y="3049255"/>
            <a:ext cx="3276685" cy="6992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47135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C39264-B7E7-7E4B-A8A1-537E63A51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9074" y="2012753"/>
            <a:ext cx="4223529" cy="3150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612676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Connecting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module</a:t>
            </a:r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ED000-6889-FF4B-9A66-3F7D8273259C}"/>
              </a:ext>
            </a:extLst>
          </p:cNvPr>
          <p:cNvSpPr txBox="1"/>
          <p:nvPr/>
        </p:nvSpPr>
        <p:spPr>
          <a:xfrm>
            <a:off x="7464152" y="1412776"/>
            <a:ext cx="47278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= 12 V max 20 A l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concentrator has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LV power connector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Optical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fibers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(orange, light blue) going to main SPIDR (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color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marked blue and yellow for conc0 and conc1) Don’t interchange.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Black HDMI cable goes to Trigger SPIDR 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ventilator is essential to cool the multiplexer 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0069F52-A2DE-0A48-946F-5EDE3321A3DC}"/>
              </a:ext>
            </a:extLst>
          </p:cNvPr>
          <p:cNvCxnSpPr>
            <a:cxnSpLocks/>
          </p:cNvCxnSpPr>
          <p:nvPr/>
        </p:nvCxnSpPr>
        <p:spPr bwMode="auto">
          <a:xfrm flipH="1">
            <a:off x="5927512" y="3665237"/>
            <a:ext cx="1419530" cy="3105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7BE82C-56FC-D34C-A8C0-6D24E44DC07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415104" y="4367895"/>
            <a:ext cx="1931938" cy="4737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4B4BC2-A9CE-7A48-9F8C-15E8EA903753}"/>
              </a:ext>
            </a:extLst>
          </p:cNvPr>
          <p:cNvCxnSpPr>
            <a:cxnSpLocks/>
          </p:cNvCxnSpPr>
          <p:nvPr/>
        </p:nvCxnSpPr>
        <p:spPr bwMode="auto">
          <a:xfrm flipH="1">
            <a:off x="4990422" y="2913772"/>
            <a:ext cx="2401722" cy="6740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09EDC5-335D-C241-A2DC-138AE65F5141}"/>
              </a:ext>
            </a:extLst>
          </p:cNvPr>
          <p:cNvCxnSpPr>
            <a:cxnSpLocks/>
          </p:cNvCxnSpPr>
          <p:nvPr/>
        </p:nvCxnSpPr>
        <p:spPr bwMode="auto">
          <a:xfrm flipH="1">
            <a:off x="2129386" y="2634471"/>
            <a:ext cx="3120520" cy="11575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EC3E73B-7C3A-D74D-820E-24E126208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3758" y="2004008"/>
            <a:ext cx="4223529" cy="316764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61B349C-97BE-5747-B44A-353D6AEAE64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460581" y="3944299"/>
            <a:ext cx="5814453" cy="17947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23329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7E4B08-5DCF-C040-A833-515F19004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340768"/>
            <a:ext cx="4617532" cy="34631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612676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Main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SPIDR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and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connections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b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</a:b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ED000-6889-FF4B-9A66-3F7D8273259C}"/>
              </a:ext>
            </a:extLst>
          </p:cNvPr>
          <p:cNvSpPr txBox="1"/>
          <p:nvPr/>
        </p:nvSpPr>
        <p:spPr>
          <a:xfrm>
            <a:off x="5530861" y="980728"/>
            <a:ext cx="66047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SPIDR controls and reads the multiplexer produces data streams for concentrator 0 and 1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Blue UTP cable goes to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(white dot) 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Yellow USB connected to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minicom spying on SPIDR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(x2) optical fibre goes to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(x2) optical fibres go to module (multiplexer), blue and yellow marks  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Adaptor ‘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VeloPix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 with power connector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0069F52-A2DE-0A48-946F-5EDE3321A3D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51784" y="3429000"/>
            <a:ext cx="1379077" cy="11480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7BE82C-56FC-D34C-A8C0-6D24E44DC07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00894" y="2280948"/>
            <a:ext cx="1339022" cy="6663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4B4BC2-A9CE-7A48-9F8C-15E8EA9037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62736" y="2019316"/>
            <a:ext cx="1477180" cy="2616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09EDC5-335D-C241-A2DC-138AE65F514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135561" y="4077073"/>
            <a:ext cx="3249379" cy="12539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808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1D46317-B204-B74E-B6B9-69B88C7B980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96348" y="3254909"/>
            <a:ext cx="934513" cy="6557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E9989D3-84D2-8043-BA07-819BBF11311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473059" y="2943632"/>
            <a:ext cx="7983829" cy="23873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808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68876667"/>
      </p:ext>
    </p:extLst>
  </p:cSld>
  <p:clrMapOvr>
    <a:masterClrMapping/>
  </p:clrMapOvr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9106668</TotalTime>
  <Pages>11</Pages>
  <Words>734</Words>
  <Application>Microsoft Macintosh PowerPoint</Application>
  <PresentationFormat>Widescreen</PresentationFormat>
  <Paragraphs>124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Monotype Sorts</vt:lpstr>
      <vt:lpstr>Times New Roman</vt:lpstr>
      <vt:lpstr>Verdana</vt:lpstr>
      <vt:lpstr>Wingdings</vt:lpstr>
      <vt:lpstr>Como</vt:lpstr>
      <vt:lpstr>Repaired Module has arrived at Nikhef</vt:lpstr>
      <vt:lpstr>  Cooling part block scheme </vt:lpstr>
      <vt:lpstr>  Cooling part of setup </vt:lpstr>
      <vt:lpstr>  Cooling part of setup </vt:lpstr>
      <vt:lpstr>PowerPoint Presentation</vt:lpstr>
      <vt:lpstr>  Trigger SPDR and connections  </vt:lpstr>
      <vt:lpstr>  Arawana main daq computer </vt:lpstr>
      <vt:lpstr>  Connecting the module </vt:lpstr>
      <vt:lpstr>  Main SPIDR and connections  </vt:lpstr>
      <vt:lpstr>  Main SPIDR zoomed connections  </vt:lpstr>
      <vt:lpstr>Start up procedure part I</vt:lpstr>
      <vt:lpstr>Start up procedure part 2</vt:lpstr>
      <vt:lpstr>Start up procedure part 2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 Lepton Collider</dc:title>
  <dc:subject/>
  <dc:creator>Peter Kluit </dc:creator>
  <cp:keywords/>
  <dc:description/>
  <cp:lastModifiedBy>Microsoft Office User</cp:lastModifiedBy>
  <cp:revision>2628</cp:revision>
  <cp:lastPrinted>2002-02-06T08:01:21Z</cp:lastPrinted>
  <dcterms:created xsi:type="dcterms:W3CDTF">2020-03-07T12:22:56Z</dcterms:created>
  <dcterms:modified xsi:type="dcterms:W3CDTF">2023-02-20T07:48:56Z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