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
  </p:notesMasterIdLst>
  <p:handoutMasterIdLst>
    <p:handoutMasterId r:id="rId7"/>
  </p:handoutMasterIdLst>
  <p:sldIdLst>
    <p:sldId id="256" r:id="rId2"/>
    <p:sldId id="654" r:id="rId3"/>
    <p:sldId id="655" r:id="rId4"/>
    <p:sldId id="656" r:id="rId5"/>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0000"/>
    <a:srgbClr val="66FF33"/>
    <a:srgbClr val="FF6600"/>
    <a:srgbClr val="FFFF00"/>
    <a:srgbClr val="808080"/>
    <a:srgbClr val="FFFF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4" autoAdjust="0"/>
    <p:restoredTop sz="95007" autoAdjust="0"/>
  </p:normalViewPr>
  <p:slideViewPr>
    <p:cSldViewPr>
      <p:cViewPr varScale="1">
        <p:scale>
          <a:sx n="112" d="100"/>
          <a:sy n="112" d="100"/>
        </p:scale>
        <p:origin x="392" y="184"/>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6593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2350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8842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GB" altLang="en-US" sz="700" dirty="0">
                <a:solidFill>
                  <a:schemeClr val="bg2"/>
                </a:solidFill>
                <a:latin typeface="Verdana"/>
                <a:cs typeface="Verdana"/>
              </a:rPr>
              <a:t> </a:t>
            </a:r>
            <a:r>
              <a:rPr lang="en-US" altLang="en-US" sz="1200" kern="1200" dirty="0">
                <a:solidFill>
                  <a:schemeClr val="tx1"/>
                </a:solidFill>
                <a:latin typeface="Verdana"/>
                <a:ea typeface="+mn-ea"/>
                <a:cs typeface="Verdana"/>
              </a:rPr>
              <a:t>Lepton Collider 30 October 2023</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629774" y="711200"/>
            <a:ext cx="2232026" cy="965200"/>
          </a:xfrm>
          <a:prstGeom prst="rect">
            <a:avLst/>
          </a:prstGeom>
        </p:spPr>
      </p:pic>
      <p:sp>
        <p:nvSpPr>
          <p:cNvPr id="3074" name="Rectangle 4"/>
          <p:cNvSpPr>
            <a:spLocks noGrp="1" noChangeArrowheads="1"/>
          </p:cNvSpPr>
          <p:nvPr>
            <p:ph type="ctrTitle"/>
          </p:nvPr>
        </p:nvSpPr>
        <p:spPr>
          <a:xfrm>
            <a:off x="2854598" y="836712"/>
            <a:ext cx="7203802" cy="1080120"/>
          </a:xfrm>
        </p:spPr>
        <p:txBody>
          <a:bodyPr anchor="ctr"/>
          <a:lstStyle/>
          <a:p>
            <a:r>
              <a:rPr lang="en-GB" altLang="en-US" sz="3600" b="0" dirty="0">
                <a:latin typeface="Verdana" panose="020B0604030504040204" pitchFamily="34" charset="0"/>
                <a:ea typeface="Verdana" panose="020B0604030504040204" pitchFamily="34" charset="0"/>
                <a:cs typeface="Verdana" panose="020B0604030504040204" pitchFamily="34" charset="0"/>
              </a:rPr>
              <a:t>Pixel TPC </a:t>
            </a:r>
            <a:r>
              <a:rPr lang="en-GB" altLang="en-US" sz="3600" b="0" dirty="0" err="1">
                <a:latin typeface="Verdana" panose="020B0604030504040204" pitchFamily="34" charset="0"/>
                <a:ea typeface="Verdana" panose="020B0604030504040204" pitchFamily="34" charset="0"/>
                <a:cs typeface="Verdana" panose="020B0604030504040204" pitchFamily="34" charset="0"/>
              </a:rPr>
              <a:t>testbeam</a:t>
            </a:r>
            <a:r>
              <a:rPr lang="en-GB" altLang="en-US" sz="3600" b="0" dirty="0">
                <a:latin typeface="Verdana" panose="020B0604030504040204" pitchFamily="34" charset="0"/>
                <a:ea typeface="Verdana" panose="020B0604030504040204" pitchFamily="34" charset="0"/>
                <a:cs typeface="Verdana" panose="020B0604030504040204" pitchFamily="34" charset="0"/>
              </a:rPr>
              <a:t> results</a:t>
            </a:r>
          </a:p>
        </p:txBody>
      </p:sp>
      <p:sp>
        <p:nvSpPr>
          <p:cNvPr id="3076" name="Rectangle 6"/>
          <p:cNvSpPr>
            <a:spLocks noGrp="1" noChangeArrowheads="1"/>
          </p:cNvSpPr>
          <p:nvPr>
            <p:ph type="subTitle" idx="1"/>
          </p:nvPr>
        </p:nvSpPr>
        <p:spPr>
          <a:xfrm>
            <a:off x="1126232" y="2647580"/>
            <a:ext cx="4249688" cy="2509612"/>
          </a:xfrm>
        </p:spPr>
        <p:txBody>
          <a:bodyPr/>
          <a:lstStyle/>
          <a:p>
            <a:pPr indent="-457200">
              <a:lnSpc>
                <a:spcPct val="120000"/>
              </a:lnSpc>
              <a:spcBef>
                <a:spcPct val="0"/>
              </a:spcBef>
              <a:defRPr/>
            </a:pPr>
            <a:r>
              <a:rPr lang="en-GB" altLang="en-US" dirty="0" err="1">
                <a:latin typeface="Verdana"/>
                <a:cs typeface="Verdana"/>
              </a:rPr>
              <a:t>Yevgen</a:t>
            </a:r>
            <a:r>
              <a:rPr lang="en-GB" altLang="en-US" dirty="0">
                <a:latin typeface="Verdana"/>
                <a:cs typeface="Verdana"/>
              </a:rPr>
              <a:t> </a:t>
            </a:r>
            <a:r>
              <a:rPr lang="en-GB" altLang="en-US" dirty="0" err="1">
                <a:latin typeface="Verdana"/>
                <a:cs typeface="Verdana"/>
              </a:rPr>
              <a:t>Bilevych</a:t>
            </a:r>
            <a:r>
              <a:rPr lang="en-GB" altLang="en-US" dirty="0">
                <a:latin typeface="Verdana"/>
                <a:cs typeface="Verdana"/>
              </a:rPr>
              <a:t>, Klaus </a:t>
            </a:r>
            <a:r>
              <a:rPr lang="en-GB" altLang="en-US" dirty="0" err="1">
                <a:latin typeface="Verdana"/>
                <a:cs typeface="Verdana"/>
              </a:rPr>
              <a:t>Desch</a:t>
            </a:r>
            <a:r>
              <a:rPr lang="en-GB" altLang="en-US" dirty="0">
                <a:latin typeface="Verdana"/>
                <a:cs typeface="Verdana"/>
              </a:rPr>
              <a:t>, Harry van der Graaf, Fred </a:t>
            </a:r>
            <a:r>
              <a:rPr lang="en-GB" altLang="en-US" dirty="0" err="1">
                <a:latin typeface="Verdana"/>
                <a:cs typeface="Verdana"/>
              </a:rPr>
              <a:t>Hartjes</a:t>
            </a:r>
            <a:r>
              <a:rPr lang="en-GB" altLang="en-US" dirty="0">
                <a:latin typeface="Verdana"/>
                <a:cs typeface="Verdana"/>
              </a:rPr>
              <a:t>, Jochen Kaminski, Peter </a:t>
            </a:r>
            <a:r>
              <a:rPr lang="en-GB" altLang="en-US" dirty="0" err="1">
                <a:latin typeface="Verdana"/>
                <a:cs typeface="Verdana"/>
              </a:rPr>
              <a:t>Kluit</a:t>
            </a:r>
            <a:r>
              <a:rPr lang="en-GB" altLang="en-US" dirty="0">
                <a:latin typeface="Verdana"/>
                <a:cs typeface="Verdana"/>
              </a:rPr>
              <a:t>, Naomi van der Kolk, </a:t>
            </a:r>
          </a:p>
          <a:p>
            <a:pPr indent="-457200">
              <a:lnSpc>
                <a:spcPct val="120000"/>
              </a:lnSpc>
              <a:spcBef>
                <a:spcPct val="0"/>
              </a:spcBef>
              <a:defRPr/>
            </a:pPr>
            <a:r>
              <a:rPr lang="en-GB" altLang="en-US" dirty="0">
                <a:latin typeface="Verdana"/>
                <a:cs typeface="Verdana"/>
              </a:rPr>
              <a:t>Cornelis </a:t>
            </a:r>
            <a:r>
              <a:rPr lang="en-GB" altLang="en-US" dirty="0" err="1">
                <a:latin typeface="Verdana"/>
                <a:cs typeface="Verdana"/>
              </a:rPr>
              <a:t>Ligtenberg</a:t>
            </a:r>
            <a:r>
              <a:rPr lang="en-GB" altLang="en-US" dirty="0">
                <a:latin typeface="Verdana"/>
                <a:cs typeface="Verdana"/>
              </a:rPr>
              <a:t>, </a:t>
            </a:r>
          </a:p>
          <a:p>
            <a:pPr indent="-457200">
              <a:lnSpc>
                <a:spcPct val="120000"/>
              </a:lnSpc>
              <a:spcBef>
                <a:spcPct val="0"/>
              </a:spcBef>
              <a:defRPr/>
            </a:pPr>
            <a:r>
              <a:rPr lang="en-GB" altLang="en-US" dirty="0">
                <a:latin typeface="Verdana"/>
                <a:cs typeface="Verdana"/>
              </a:rPr>
              <a:t>Gerhard Raven, and </a:t>
            </a:r>
          </a:p>
          <a:p>
            <a:pPr indent="-457200">
              <a:lnSpc>
                <a:spcPct val="120000"/>
              </a:lnSpc>
              <a:spcBef>
                <a:spcPct val="0"/>
              </a:spcBef>
              <a:defRPr/>
            </a:pPr>
            <a:r>
              <a:rPr lang="en-GB" altLang="en-US" dirty="0">
                <a:latin typeface="Verdana"/>
                <a:cs typeface="Verdana"/>
              </a:rPr>
              <a:t>Jan </a:t>
            </a:r>
            <a:r>
              <a:rPr lang="en-GB" altLang="en-US" dirty="0" err="1">
                <a:latin typeface="Verdana"/>
                <a:cs typeface="Verdana"/>
              </a:rPr>
              <a:t>Timmermans</a:t>
            </a:r>
            <a:endParaRPr lang="en-GB" altLang="en-US" dirty="0">
              <a:latin typeface="Verdana"/>
              <a:cs typeface="Verdana"/>
            </a:endParaRPr>
          </a:p>
          <a:p>
            <a:pPr indent="-457200">
              <a:lnSpc>
                <a:spcPct val="120000"/>
              </a:lnSpc>
              <a:spcBef>
                <a:spcPct val="0"/>
              </a:spcBef>
              <a:defRPr/>
            </a:pPr>
            <a:r>
              <a:rPr lang="en-GB" altLang="en-US" dirty="0"/>
              <a:t> </a:t>
            </a:r>
          </a:p>
        </p:txBody>
      </p:sp>
      <p:sp>
        <p:nvSpPr>
          <p:cNvPr id="2" name="Text Box 8"/>
          <p:cNvSpPr txBox="1">
            <a:spLocks noChangeArrowheads="1"/>
          </p:cNvSpPr>
          <p:nvPr/>
        </p:nvSpPr>
        <p:spPr bwMode="auto">
          <a:xfrm>
            <a:off x="2927350" y="6011864"/>
            <a:ext cx="6597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1"/>
              </a:buClr>
              <a:buSzPct val="100000"/>
              <a:buFont typeface="Monotype Sorts"/>
              <a:buChar char="u"/>
              <a:defRPr>
                <a:solidFill>
                  <a:schemeClr val="tx1"/>
                </a:solidFill>
                <a:latin typeface="Times New Roman" panose="02020603050405020304" pitchFamily="18" charset="0"/>
              </a:defRPr>
            </a:lvl1pPr>
            <a:lvl2pPr marL="742950" indent="-285750">
              <a:spcBef>
                <a:spcPct val="20000"/>
              </a:spcBef>
              <a:buClr>
                <a:schemeClr val="hlink"/>
              </a:buClr>
              <a:buSzPct val="100000"/>
              <a:buFont typeface="Monotype Sorts"/>
              <a:buChar char="l"/>
              <a:defRPr sz="1600">
                <a:solidFill>
                  <a:schemeClr val="tx1"/>
                </a:solidFill>
                <a:latin typeface="Times New Roman" panose="02020603050405020304" pitchFamily="18" charset="0"/>
              </a:defRPr>
            </a:lvl2pPr>
            <a:lvl3pPr marL="1143000" indent="-228600">
              <a:spcBef>
                <a:spcPct val="20000"/>
              </a:spcBef>
              <a:buClr>
                <a:schemeClr val="folHlink"/>
              </a:buClr>
              <a:buSzPct val="100000"/>
              <a:buFont typeface="Monotype Sorts"/>
              <a:buChar char="n"/>
              <a:defRPr sz="14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a:buChar char="u"/>
              <a:defRPr sz="1200">
                <a:solidFill>
                  <a:schemeClr val="tx1"/>
                </a:solidFill>
                <a:latin typeface="Times New Roman" panose="02020603050405020304" pitchFamily="18" charset="0"/>
              </a:defRPr>
            </a:lvl4pPr>
            <a:lvl5pPr marL="2057400" indent="-228600">
              <a:spcBef>
                <a:spcPct val="20000"/>
              </a:spcBef>
              <a:buClr>
                <a:schemeClr val="folHlink"/>
              </a:buClr>
              <a:buSzPct val="100000"/>
              <a:buFont typeface="Monotype Sorts"/>
              <a:buChar char="l"/>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9pPr>
          </a:lstStyle>
          <a:p>
            <a:pPr algn="ctr">
              <a:spcBef>
                <a:spcPct val="50000"/>
              </a:spcBef>
              <a:buNone/>
            </a:pPr>
            <a:r>
              <a:rPr lang="en-US" sz="1600" dirty="0">
                <a:latin typeface="Verdana"/>
                <a:cs typeface="Verdana"/>
              </a:rPr>
              <a:t>Lepton Collider 30 October 2023</a:t>
            </a:r>
            <a:endParaRPr lang="en-GB" altLang="en-US" sz="1600" i="1"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652463"/>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838200" y="553847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51592" y="5733256"/>
            <a:ext cx="1089024" cy="696976"/>
          </a:xfrm>
          <a:prstGeom prst="rect">
            <a:avLst/>
          </a:prstGeom>
        </p:spPr>
      </p:pic>
      <p:pic>
        <p:nvPicPr>
          <p:cNvPr id="12" name="Afbeelding 6">
            <a:extLst>
              <a:ext uri="{FF2B5EF4-FFF2-40B4-BE49-F238E27FC236}">
                <a16:creationId xmlns:a16="http://schemas.microsoft.com/office/drawing/2014/main" id="{89DD31EB-077E-5144-9133-CFC5CC90E3DE}"/>
              </a:ext>
            </a:extLst>
          </p:cNvPr>
          <p:cNvPicPr>
            <a:picLocks noChangeAspect="1"/>
          </p:cNvPicPr>
          <p:nvPr/>
        </p:nvPicPr>
        <p:blipFill rotWithShape="1">
          <a:blip r:embed="rId7"/>
          <a:srcRect l="10224" t="5416" r="10487" b="5393"/>
          <a:stretch/>
        </p:blipFill>
        <p:spPr>
          <a:xfrm>
            <a:off x="6845282" y="2175806"/>
            <a:ext cx="3285893" cy="2630331"/>
          </a:xfrm>
          <a:prstGeom prst="rect">
            <a:avLst/>
          </a:prstGeom>
        </p:spPr>
      </p:pic>
      <p:sp>
        <p:nvSpPr>
          <p:cNvPr id="3" name="Rectangle 2">
            <a:extLst>
              <a:ext uri="{FF2B5EF4-FFF2-40B4-BE49-F238E27FC236}">
                <a16:creationId xmlns:a16="http://schemas.microsoft.com/office/drawing/2014/main" id="{9BA6D5FF-49DB-2B4F-A60A-90C302FA7A7A}"/>
              </a:ext>
            </a:extLst>
          </p:cNvPr>
          <p:cNvSpPr/>
          <p:nvPr/>
        </p:nvSpPr>
        <p:spPr>
          <a:xfrm>
            <a:off x="7543899" y="5033030"/>
            <a:ext cx="2515432" cy="461665"/>
          </a:xfrm>
          <a:prstGeom prst="rect">
            <a:avLst/>
          </a:prstGeom>
        </p:spPr>
        <p:txBody>
          <a:bodyPr wrap="none">
            <a:spAutoFit/>
          </a:bodyPr>
          <a:lstStyle/>
          <a:p>
            <a:r>
              <a:rPr lang="en-GB" altLang="en-US" dirty="0">
                <a:latin typeface="Verdana"/>
                <a:cs typeface="Verdana"/>
              </a:rPr>
              <a:t>8 Quad Module</a:t>
            </a:r>
            <a:endParaRPr lang="en-NL" dirty="0"/>
          </a:p>
        </p:txBody>
      </p:sp>
    </p:spTree>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AED468-8469-E26C-87D8-AC6686724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904451" y="764561"/>
            <a:ext cx="3380315" cy="4709185"/>
          </a:xfrm>
          <a:prstGeom prst="rect">
            <a:avLst/>
          </a:prstGeom>
        </p:spPr>
      </p:pic>
      <p:pic>
        <p:nvPicPr>
          <p:cNvPr id="9" name="Picture 8">
            <a:extLst>
              <a:ext uri="{FF2B5EF4-FFF2-40B4-BE49-F238E27FC236}">
                <a16:creationId xmlns:a16="http://schemas.microsoft.com/office/drawing/2014/main" id="{ADB7F73B-5F91-E166-CD8C-0D5B7A343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75857" y="745152"/>
            <a:ext cx="3396535" cy="4731783"/>
          </a:xfrm>
          <a:prstGeom prst="rect">
            <a:avLst/>
          </a:prstGeom>
        </p:spPr>
      </p:pic>
      <p:pic>
        <p:nvPicPr>
          <p:cNvPr id="11" name="Picture 10" descr="bonn.png"/>
          <p:cNvPicPr>
            <a:picLocks noChangeAspect="1"/>
          </p:cNvPicPr>
          <p:nvPr/>
        </p:nvPicPr>
        <p:blipFill>
          <a:blip r:embed="rId5"/>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7"/>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8"/>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84775"/>
          </a:xfrm>
          <a:prstGeom prst="rect">
            <a:avLst/>
          </a:prstGeom>
          <a:noFill/>
        </p:spPr>
        <p:txBody>
          <a:bodyPr wrap="square" rtlCol="0">
            <a:spAutoFit/>
          </a:bodyPr>
          <a:lstStyle/>
          <a:p>
            <a:pPr algn="ct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Hits per chip (dEdx)</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2A31DE7E-CABF-501C-4134-90ECCC42B9C7}"/>
              </a:ext>
            </a:extLst>
          </p:cNvPr>
          <p:cNvSpPr txBox="1"/>
          <p:nvPr/>
        </p:nvSpPr>
        <p:spPr>
          <a:xfrm>
            <a:off x="2438167" y="5045750"/>
            <a:ext cx="9173061" cy="707886"/>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B=0 T has a large Landau tail</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B=1 T tiny Landau tail and a more gaussian distribution</a:t>
            </a:r>
          </a:p>
        </p:txBody>
      </p:sp>
      <p:sp>
        <p:nvSpPr>
          <p:cNvPr id="8" name="TextBox 7">
            <a:extLst>
              <a:ext uri="{FF2B5EF4-FFF2-40B4-BE49-F238E27FC236}">
                <a16:creationId xmlns:a16="http://schemas.microsoft.com/office/drawing/2014/main" id="{442E1823-6ED6-6CE1-F78B-E1BBBC6E9888}"/>
              </a:ext>
            </a:extLst>
          </p:cNvPr>
          <p:cNvSpPr txBox="1"/>
          <p:nvPr/>
        </p:nvSpPr>
        <p:spPr>
          <a:xfrm>
            <a:off x="4201081" y="2175247"/>
            <a:ext cx="1174839" cy="461665"/>
          </a:xfrm>
          <a:prstGeom prst="rect">
            <a:avLst/>
          </a:prstGeom>
          <a:no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B=0 T</a:t>
            </a:r>
          </a:p>
        </p:txBody>
      </p:sp>
      <p:sp>
        <p:nvSpPr>
          <p:cNvPr id="13" name="TextBox 12">
            <a:extLst>
              <a:ext uri="{FF2B5EF4-FFF2-40B4-BE49-F238E27FC236}">
                <a16:creationId xmlns:a16="http://schemas.microsoft.com/office/drawing/2014/main" id="{32AFB9BE-BCFF-9183-0850-C2658E58D9D4}"/>
              </a:ext>
            </a:extLst>
          </p:cNvPr>
          <p:cNvSpPr txBox="1"/>
          <p:nvPr/>
        </p:nvSpPr>
        <p:spPr>
          <a:xfrm>
            <a:off x="8976320" y="2202560"/>
            <a:ext cx="1318855" cy="461665"/>
          </a:xfrm>
          <a:prstGeom prst="rect">
            <a:avLst/>
          </a:prstGeom>
          <a:no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B=1 T</a:t>
            </a:r>
          </a:p>
        </p:txBody>
      </p:sp>
      <p:sp>
        <p:nvSpPr>
          <p:cNvPr id="15" name="TextBox 14">
            <a:extLst>
              <a:ext uri="{FF2B5EF4-FFF2-40B4-BE49-F238E27FC236}">
                <a16:creationId xmlns:a16="http://schemas.microsoft.com/office/drawing/2014/main" id="{D733FA8B-E49C-E5D2-6797-79B1E9173BD4}"/>
              </a:ext>
            </a:extLst>
          </p:cNvPr>
          <p:cNvSpPr txBox="1"/>
          <p:nvPr/>
        </p:nvSpPr>
        <p:spPr>
          <a:xfrm rot="19400085">
            <a:off x="5147917" y="2871309"/>
            <a:ext cx="2457525"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95015178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4BC0D4-C70E-F0A5-2A91-2CDFE99A2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88" y="2016138"/>
            <a:ext cx="4401823" cy="395059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8" name="TextBox 7">
            <a:extLst>
              <a:ext uri="{FF2B5EF4-FFF2-40B4-BE49-F238E27FC236}">
                <a16:creationId xmlns:a16="http://schemas.microsoft.com/office/drawing/2014/main" id="{442E1823-6ED6-6CE1-F78B-E1BBBC6E9888}"/>
              </a:ext>
            </a:extLst>
          </p:cNvPr>
          <p:cNvSpPr txBox="1"/>
          <p:nvPr/>
        </p:nvSpPr>
        <p:spPr>
          <a:xfrm>
            <a:off x="4229080" y="2013157"/>
            <a:ext cx="1174839" cy="461665"/>
          </a:xfrm>
          <a:prstGeom prst="rect">
            <a:avLst/>
          </a:prstGeom>
          <a:no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B=0 T</a:t>
            </a:r>
          </a:p>
        </p:txBody>
      </p:sp>
      <p:pic>
        <p:nvPicPr>
          <p:cNvPr id="12" name="Picture 11">
            <a:extLst>
              <a:ext uri="{FF2B5EF4-FFF2-40B4-BE49-F238E27FC236}">
                <a16:creationId xmlns:a16="http://schemas.microsoft.com/office/drawing/2014/main" id="{D06C30C8-BB74-BC2C-9C38-011AC6CCCD64}"/>
              </a:ext>
            </a:extLst>
          </p:cNvPr>
          <p:cNvPicPr>
            <a:picLocks noChangeAspect="1"/>
          </p:cNvPicPr>
          <p:nvPr/>
        </p:nvPicPr>
        <p:blipFill>
          <a:blip r:embed="rId8"/>
          <a:stretch>
            <a:fillRect/>
          </a:stretch>
        </p:blipFill>
        <p:spPr>
          <a:xfrm>
            <a:off x="5519936" y="1855912"/>
            <a:ext cx="5435228" cy="3994155"/>
          </a:xfrm>
          <a:prstGeom prst="rect">
            <a:avLst/>
          </a:prstGeom>
        </p:spPr>
      </p:pic>
      <p:sp>
        <p:nvSpPr>
          <p:cNvPr id="14" name="TextBox 13">
            <a:extLst>
              <a:ext uri="{FF2B5EF4-FFF2-40B4-BE49-F238E27FC236}">
                <a16:creationId xmlns:a16="http://schemas.microsoft.com/office/drawing/2014/main" id="{A02B7EB9-7A0F-CD30-4808-401D8F4D7003}"/>
              </a:ext>
            </a:extLst>
          </p:cNvPr>
          <p:cNvSpPr txBox="1"/>
          <p:nvPr/>
        </p:nvSpPr>
        <p:spPr>
          <a:xfrm>
            <a:off x="8247080" y="1613047"/>
            <a:ext cx="3816424"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T</a:t>
            </a:r>
            <a:r>
              <a:rPr lang="en-NL" sz="2000" dirty="0">
                <a:latin typeface="Verdana" panose="020B0604030504040204" pitchFamily="34" charset="0"/>
                <a:ea typeface="Verdana" panose="020B0604030504040204" pitchFamily="34" charset="0"/>
                <a:cs typeface="Verdana" panose="020B0604030504040204" pitchFamily="34" charset="0"/>
              </a:rPr>
              <a:t>hesis Kees Ligtenberg</a:t>
            </a:r>
          </a:p>
        </p:txBody>
      </p:sp>
      <p:sp>
        <p:nvSpPr>
          <p:cNvPr id="17" name="TextBox 16">
            <a:extLst>
              <a:ext uri="{FF2B5EF4-FFF2-40B4-BE49-F238E27FC236}">
                <a16:creationId xmlns:a16="http://schemas.microsoft.com/office/drawing/2014/main" id="{E4FFA40B-1583-24E3-0159-806CBF609D77}"/>
              </a:ext>
            </a:extLst>
          </p:cNvPr>
          <p:cNvSpPr txBox="1"/>
          <p:nvPr/>
        </p:nvSpPr>
        <p:spPr>
          <a:xfrm>
            <a:off x="3359696" y="1131591"/>
            <a:ext cx="6097904" cy="461665"/>
          </a:xfrm>
          <a:prstGeom prst="rect">
            <a:avLst/>
          </a:prstGeom>
          <a:noFill/>
        </p:spPr>
        <p:txBody>
          <a:bodyPr wrap="square">
            <a:spAutoFit/>
          </a:bodyPr>
          <a:lstStyle/>
          <a:p>
            <a:r>
              <a:rPr lang="en-NL" sz="2400" dirty="0">
                <a:solidFill>
                  <a:srgbClr val="FF0000"/>
                </a:solidFill>
                <a:latin typeface="Verdana" panose="020B0604030504040204" pitchFamily="34" charset="0"/>
                <a:ea typeface="Verdana" panose="020B0604030504040204" pitchFamily="34" charset="0"/>
                <a:cs typeface="Verdana" panose="020B0604030504040204" pitchFamily="34" charset="0"/>
              </a:rPr>
              <a:t>Hits per chip </a:t>
            </a:r>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scan vs grid voltage</a:t>
            </a:r>
            <a:endParaRPr lang="en-NL" dirty="0"/>
          </a:p>
        </p:txBody>
      </p:sp>
    </p:spTree>
    <p:extLst>
      <p:ext uri="{BB962C8B-B14F-4D97-AF65-F5344CB8AC3E}">
        <p14:creationId xmlns:p14="http://schemas.microsoft.com/office/powerpoint/2010/main" val="309022637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Hits per chip </a:t>
            </a:r>
          </a:p>
        </p:txBody>
      </p:sp>
      <p:sp>
        <p:nvSpPr>
          <p:cNvPr id="5" name="TextBox 4">
            <a:extLst>
              <a:ext uri="{FF2B5EF4-FFF2-40B4-BE49-F238E27FC236}">
                <a16:creationId xmlns:a16="http://schemas.microsoft.com/office/drawing/2014/main" id="{2F883329-1F52-BA4C-229D-2347B571B407}"/>
              </a:ext>
            </a:extLst>
          </p:cNvPr>
          <p:cNvSpPr txBox="1"/>
          <p:nvPr/>
        </p:nvSpPr>
        <p:spPr>
          <a:xfrm>
            <a:off x="1083598" y="1916832"/>
            <a:ext cx="10575002" cy="3785652"/>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B=0 T has a large Landau tail is related to the extra hits that are created in the T2K gas. The ”linear” rise and the absence of a real plateau in the grid voltage scan (slide 3).</a:t>
            </a:r>
          </a:p>
          <a:p>
            <a:pPr marL="342900" indent="-342900">
              <a:buFont typeface="Arial" panose="020B0604020202020204" pitchFamily="34" charset="0"/>
              <a:buChar char="•"/>
            </a:pP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A follow up question is: a) is the rise due to the production of secondary electrons that are created in the T2K gas (now detected due to the higher gain) or b) to the production of extra hits by UV photons in the avalanche in the high field region below the grid.</a:t>
            </a:r>
          </a:p>
          <a:p>
            <a:pPr marL="342900" indent="-342900">
              <a:buFont typeface="Arial" panose="020B0604020202020204" pitchFamily="34" charset="0"/>
              <a:buChar char="•"/>
            </a:pP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It is likely that the extra hits will affect the resolution and have an impact on the measured diffusion coefficient. From the data we observe that the longitudinal diffusion (so the time) is probably affected.   </a:t>
            </a:r>
          </a:p>
        </p:txBody>
      </p:sp>
    </p:spTree>
    <p:extLst>
      <p:ext uri="{BB962C8B-B14F-4D97-AF65-F5344CB8AC3E}">
        <p14:creationId xmlns:p14="http://schemas.microsoft.com/office/powerpoint/2010/main" val="2056651116"/>
      </p:ext>
    </p:extLst>
  </p:cSld>
  <p:clrMapOvr>
    <a:masterClrMapping/>
  </p:clrMapOvr>
  <p:transition spd="slow"/>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9100078</TotalTime>
  <Pages>11</Pages>
  <Words>257</Words>
  <Application>Microsoft Macintosh PowerPoint</Application>
  <PresentationFormat>Widescreen</PresentationFormat>
  <Paragraphs>29</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Monotype Sorts</vt:lpstr>
      <vt:lpstr>Times New Roman</vt:lpstr>
      <vt:lpstr>Verdana</vt:lpstr>
      <vt:lpstr>Wingdings</vt:lpstr>
      <vt:lpstr>Como</vt:lpstr>
      <vt:lpstr>Pixel TPC testbeam results</vt:lpstr>
      <vt:lpstr> </vt:lpstr>
      <vt:lpstr> </vt:lpstr>
      <vt:lpstr> </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gaseous QUAD pixel detector</dc:title>
  <dc:subject/>
  <dc:creator>Peter Kluit </dc:creator>
  <cp:keywords/>
  <dc:description/>
  <cp:lastModifiedBy>Peter Kluit</cp:lastModifiedBy>
  <cp:revision>2428</cp:revision>
  <cp:lastPrinted>2002-02-06T08:01:21Z</cp:lastPrinted>
  <dcterms:created xsi:type="dcterms:W3CDTF">2019-10-28T05:36:17Z</dcterms:created>
  <dcterms:modified xsi:type="dcterms:W3CDTF">2023-10-22T10:48:39Z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