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84" r:id="rId4"/>
    <p:sldId id="285" r:id="rId5"/>
    <p:sldId id="300" r:id="rId6"/>
    <p:sldId id="261" r:id="rId7"/>
    <p:sldId id="262" r:id="rId8"/>
    <p:sldId id="287" r:id="rId9"/>
    <p:sldId id="299" r:id="rId10"/>
    <p:sldId id="301" r:id="rId11"/>
    <p:sldId id="286" r:id="rId12"/>
    <p:sldId id="295" r:id="rId13"/>
    <p:sldId id="289" r:id="rId14"/>
    <p:sldId id="297" r:id="rId15"/>
    <p:sldId id="270" r:id="rId16"/>
    <p:sldId id="291" r:id="rId17"/>
    <p:sldId id="296" r:id="rId18"/>
    <p:sldId id="263" r:id="rId1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Economica" panose="02000506040000020004" pitchFamily="2" charset="77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Montserrat ExtraLight" panose="020F0302020204030204" pitchFamily="34" charset="0"/>
      <p:regular r:id="rId30"/>
      <p: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8AF"/>
    <a:srgbClr val="A3A3A3"/>
    <a:srgbClr val="FF2600"/>
    <a:srgbClr val="D5FC79"/>
    <a:srgbClr val="BBF9BC"/>
    <a:srgbClr val="72F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/>
    <p:restoredTop sz="94719"/>
  </p:normalViewPr>
  <p:slideViewPr>
    <p:cSldViewPr snapToGrid="0">
      <p:cViewPr varScale="1">
        <p:scale>
          <a:sx n="160" d="100"/>
          <a:sy n="160" d="100"/>
        </p:scale>
        <p:origin x="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276989847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276989847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276989847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276989847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22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276989847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276989847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55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L" dirty="0"/>
              <a:t>(7, 7) 98.75 (7, 7) 95.81 (6, 6) 99.27 (7, 7) 73.01 (7, 7) 67.45 (6, 6) 75.91</a:t>
            </a:r>
          </a:p>
        </p:txBody>
      </p:sp>
    </p:spTree>
    <p:extLst>
      <p:ext uri="{BB962C8B-B14F-4D97-AF65-F5344CB8AC3E}">
        <p14:creationId xmlns:p14="http://schemas.microsoft.com/office/powerpoint/2010/main" val="404589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L" dirty="0"/>
          </a:p>
        </p:txBody>
      </p:sp>
    </p:spTree>
    <p:extLst>
      <p:ext uri="{BB962C8B-B14F-4D97-AF65-F5344CB8AC3E}">
        <p14:creationId xmlns:p14="http://schemas.microsoft.com/office/powerpoint/2010/main" val="147821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L" dirty="0"/>
          </a:p>
        </p:txBody>
      </p:sp>
    </p:spTree>
    <p:extLst>
      <p:ext uri="{BB962C8B-B14F-4D97-AF65-F5344CB8AC3E}">
        <p14:creationId xmlns:p14="http://schemas.microsoft.com/office/powerpoint/2010/main" val="392919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emf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6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10.png"/><Relationship Id="rId10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3.jpg"/><Relationship Id="rId2" Type="http://schemas.openxmlformats.org/officeDocument/2006/relationships/image" Target="../media/image91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2.png"/><Relationship Id="rId3" Type="http://schemas.openxmlformats.org/officeDocument/2006/relationships/image" Target="../media/image10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1.pn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4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4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644979" y="2422030"/>
            <a:ext cx="4017003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dirty="0" err="1"/>
              <a:t>Ameliorating</a:t>
            </a:r>
            <a:r>
              <a:rPr lang="es-ES" sz="3500" dirty="0"/>
              <a:t> </a:t>
            </a:r>
            <a:r>
              <a:rPr lang="es-ES" sz="3500" dirty="0" err="1"/>
              <a:t>transient</a:t>
            </a:r>
            <a:r>
              <a:rPr lang="es-ES" sz="3500" dirty="0"/>
              <a:t> </a:t>
            </a:r>
            <a:r>
              <a:rPr lang="es-ES" sz="3500" dirty="0" err="1"/>
              <a:t>noise</a:t>
            </a:r>
            <a:r>
              <a:rPr lang="es-ES" sz="3500" dirty="0"/>
              <a:t> </a:t>
            </a:r>
            <a:r>
              <a:rPr lang="es-ES" sz="3500" dirty="0" err="1"/>
              <a:t>bursts</a:t>
            </a:r>
            <a:r>
              <a:rPr lang="es-ES" sz="3500" dirty="0"/>
              <a:t> in </a:t>
            </a:r>
            <a:r>
              <a:rPr lang="es-ES" sz="3500" dirty="0" err="1"/>
              <a:t>gravitational</a:t>
            </a:r>
            <a:r>
              <a:rPr lang="es-ES" sz="3500" dirty="0"/>
              <a:t>-wave </a:t>
            </a:r>
            <a:r>
              <a:rPr lang="es-ES" sz="3500" dirty="0" err="1"/>
              <a:t>searches</a:t>
            </a:r>
            <a:r>
              <a:rPr lang="es-ES" sz="3500" dirty="0"/>
              <a:t> </a:t>
            </a:r>
            <a:r>
              <a:rPr lang="es-ES" sz="3500" dirty="0" err="1"/>
              <a:t>for</a:t>
            </a:r>
            <a:r>
              <a:rPr lang="es-ES" sz="3500" dirty="0"/>
              <a:t> </a:t>
            </a:r>
            <a:r>
              <a:rPr lang="es-ES" sz="3500" dirty="0" err="1"/>
              <a:t>intermediate-mass</a:t>
            </a:r>
            <a:r>
              <a:rPr lang="es-ES" sz="3500" dirty="0"/>
              <a:t> </a:t>
            </a:r>
            <a:r>
              <a:rPr lang="es-ES" sz="3500" dirty="0" err="1"/>
              <a:t>black</a:t>
            </a:r>
            <a:r>
              <a:rPr lang="es-ES" sz="3500" dirty="0"/>
              <a:t> </a:t>
            </a:r>
            <a:r>
              <a:rPr lang="es-ES" sz="3500" dirty="0" err="1"/>
              <a:t>holes</a:t>
            </a:r>
            <a:r>
              <a:rPr lang="es" sz="3500" dirty="0"/>
              <a:t>  </a:t>
            </a:r>
            <a:endParaRPr sz="3500"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280090" y="444210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/>
              <a:t>Melissa Lopez</a:t>
            </a:r>
            <a:r>
              <a:rPr lang="es" sz="1500" dirty="0"/>
              <a:t>, on behalf of the authors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EuCAIFCon 2024</a:t>
            </a:r>
            <a:endParaRPr sz="1500" dirty="0"/>
          </a:p>
        </p:txBody>
      </p:sp>
      <p:pic>
        <p:nvPicPr>
          <p:cNvPr id="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B7BE671-BFAD-4F48-92A3-B0F09AADB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8" y="114372"/>
            <a:ext cx="939972" cy="370292"/>
          </a:xfrm>
          <a:prstGeom prst="rect">
            <a:avLst/>
          </a:prstGeom>
        </p:spPr>
      </p:pic>
      <p:pic>
        <p:nvPicPr>
          <p:cNvPr id="3" name="Picture 8" descr="Icon&#10;&#10;Description automatically generated">
            <a:extLst>
              <a:ext uri="{FF2B5EF4-FFF2-40B4-BE49-F238E27FC236}">
                <a16:creationId xmlns:a16="http://schemas.microsoft.com/office/drawing/2014/main" id="{10DD4108-5D27-EFA2-9F9F-F2864F790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9037" cy="599037"/>
          </a:xfrm>
          <a:prstGeom prst="rect">
            <a:avLst/>
          </a:prstGeom>
        </p:spPr>
      </p:pic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5EA7833-09AE-C867-0880-2CAA251F1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729" y="0"/>
            <a:ext cx="806271" cy="5990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F09B7-D02B-F2BC-BBA7-22B64ACE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Methodology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4AF868-8A61-AF60-AD84-9C413DFBB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10</a:t>
            </a:fld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A5E28B6-17C6-72E3-88A0-2EFAE7E1903F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7" name="Google Shape;69;p14">
            <a:extLst>
              <a:ext uri="{FF2B5EF4-FFF2-40B4-BE49-F238E27FC236}">
                <a16:creationId xmlns:a16="http://schemas.microsoft.com/office/drawing/2014/main" id="{1C38990C-11A4-9F22-CF27-3851DF978A2E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28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10EF992-7A7C-EC32-0D15-5B1D880C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29" name="Picture 8" descr="Icon&#10;&#10;Description automatically generated">
            <a:extLst>
              <a:ext uri="{FF2B5EF4-FFF2-40B4-BE49-F238E27FC236}">
                <a16:creationId xmlns:a16="http://schemas.microsoft.com/office/drawing/2014/main" id="{439AFC5F-20A4-7705-E1E9-D40B4ABC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6BCA46-967D-BEEB-4342-5120D33C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DAD00AC-412E-3DA0-EF24-4CD5DFFCA801}"/>
              </a:ext>
            </a:extLst>
          </p:cNvPr>
          <p:cNvSpPr/>
          <p:nvPr/>
        </p:nvSpPr>
        <p:spPr>
          <a:xfrm>
            <a:off x="254145" y="1800463"/>
            <a:ext cx="1091694" cy="100142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Injections</a:t>
            </a:r>
          </a:p>
          <a:p>
            <a:pPr algn="ctr"/>
            <a:r>
              <a:rPr lang="es-NL" dirty="0">
                <a:solidFill>
                  <a:schemeClr val="tx1"/>
                </a:solidFill>
              </a:rPr>
              <a:t>(GR GW)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058E58-E9FA-A41F-4EDA-D574FF6B4BE0}"/>
              </a:ext>
            </a:extLst>
          </p:cNvPr>
          <p:cNvSpPr txBox="1"/>
          <p:nvPr/>
        </p:nvSpPr>
        <p:spPr>
          <a:xfrm>
            <a:off x="2935638" y="209142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27E04A3-D486-9399-9B2B-FA09D44E8D16}"/>
              </a:ext>
            </a:extLst>
          </p:cNvPr>
          <p:cNvSpPr/>
          <p:nvPr/>
        </p:nvSpPr>
        <p:spPr>
          <a:xfrm>
            <a:off x="3447111" y="2555738"/>
            <a:ext cx="1091694" cy="2546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Whistles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50E9372-D7B8-A434-1A82-F94B8798B8A8}"/>
              </a:ext>
            </a:extLst>
          </p:cNvPr>
          <p:cNvSpPr/>
          <p:nvPr/>
        </p:nvSpPr>
        <p:spPr>
          <a:xfrm>
            <a:off x="3447111" y="2309672"/>
            <a:ext cx="1091694" cy="2546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Whistles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DB89E0A-6693-CF95-DF7D-1EF00A63B7CE}"/>
              </a:ext>
            </a:extLst>
          </p:cNvPr>
          <p:cNvSpPr/>
          <p:nvPr/>
        </p:nvSpPr>
        <p:spPr>
          <a:xfrm>
            <a:off x="3447111" y="2055071"/>
            <a:ext cx="1091694" cy="2546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Whistles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C0C8D71-DE09-DC6D-52BC-2362CEABDC78}"/>
              </a:ext>
            </a:extLst>
          </p:cNvPr>
          <p:cNvSpPr/>
          <p:nvPr/>
        </p:nvSpPr>
        <p:spPr>
          <a:xfrm>
            <a:off x="3447111" y="1800464"/>
            <a:ext cx="1091694" cy="2546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Whistles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F8F29FC-BBB7-402A-8E3F-765E3FD3ADBB}"/>
              </a:ext>
            </a:extLst>
          </p:cNvPr>
          <p:cNvSpPr/>
          <p:nvPr/>
        </p:nvSpPr>
        <p:spPr>
          <a:xfrm>
            <a:off x="1583412" y="2291729"/>
            <a:ext cx="1091694" cy="49988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Blips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B85D337-3E8A-74E3-2530-B8DBCF186C4E}"/>
              </a:ext>
            </a:extLst>
          </p:cNvPr>
          <p:cNvSpPr txBox="1"/>
          <p:nvPr/>
        </p:nvSpPr>
        <p:spPr>
          <a:xfrm>
            <a:off x="119747" y="1493217"/>
            <a:ext cx="5445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1. Accounting for imbalanced data (boostrapping with replacement)</a:t>
            </a:r>
          </a:p>
        </p:txBody>
      </p:sp>
      <p:sp>
        <p:nvSpPr>
          <p:cNvPr id="23" name="Cerrar llave 22">
            <a:extLst>
              <a:ext uri="{FF2B5EF4-FFF2-40B4-BE49-F238E27FC236}">
                <a16:creationId xmlns:a16="http://schemas.microsoft.com/office/drawing/2014/main" id="{99B44177-7F1D-6395-9FF4-A6AC9CDE1A81}"/>
              </a:ext>
            </a:extLst>
          </p:cNvPr>
          <p:cNvSpPr/>
          <p:nvPr/>
        </p:nvSpPr>
        <p:spPr>
          <a:xfrm>
            <a:off x="4762509" y="1814108"/>
            <a:ext cx="293531" cy="9962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F21227F-EE0E-72BD-4621-B72CD43FCEDB}"/>
              </a:ext>
            </a:extLst>
          </p:cNvPr>
          <p:cNvSpPr txBox="1"/>
          <p:nvPr/>
        </p:nvSpPr>
        <p:spPr>
          <a:xfrm>
            <a:off x="5107936" y="215578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N=100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1601455-520F-B5E0-E928-23D40BAC953B}"/>
              </a:ext>
            </a:extLst>
          </p:cNvPr>
          <p:cNvSpPr/>
          <p:nvPr/>
        </p:nvSpPr>
        <p:spPr>
          <a:xfrm>
            <a:off x="6502204" y="1856560"/>
            <a:ext cx="2441331" cy="8313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Shuffled data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3513C7B-B95B-6054-A58C-AB07032E91F8}"/>
              </a:ext>
            </a:extLst>
          </p:cNvPr>
          <p:cNvSpPr/>
          <p:nvPr/>
        </p:nvSpPr>
        <p:spPr>
          <a:xfrm>
            <a:off x="1583412" y="1800464"/>
            <a:ext cx="1091694" cy="49988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Blips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AA23A59-6A8D-74C9-0736-840BF05412BF}"/>
              </a:ext>
            </a:extLst>
          </p:cNvPr>
          <p:cNvSpPr txBox="1"/>
          <p:nvPr/>
        </p:nvSpPr>
        <p:spPr>
          <a:xfrm>
            <a:off x="107784" y="2851090"/>
            <a:ext cx="571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2. Improving model prediction (k-fold cross-validation): </a:t>
            </a:r>
            <a:r>
              <a:rPr lang="es-NL" dirty="0">
                <a:solidFill>
                  <a:schemeClr val="accent5"/>
                </a:solidFill>
              </a:rPr>
              <a:t>train</a:t>
            </a:r>
            <a:r>
              <a:rPr lang="es-NL" dirty="0">
                <a:solidFill>
                  <a:schemeClr val="tx1"/>
                </a:solidFill>
              </a:rPr>
              <a:t> &amp; </a:t>
            </a:r>
            <a:r>
              <a:rPr lang="es-NL" dirty="0">
                <a:solidFill>
                  <a:schemeClr val="accent6"/>
                </a:solidFill>
              </a:rPr>
              <a:t>validate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D7D26CC5-D4DD-4BC4-4B4A-14132FF44F78}"/>
              </a:ext>
            </a:extLst>
          </p:cNvPr>
          <p:cNvSpPr/>
          <p:nvPr/>
        </p:nvSpPr>
        <p:spPr>
          <a:xfrm>
            <a:off x="283280" y="3183513"/>
            <a:ext cx="2441331" cy="7868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9AC53EA-EAF5-AA7E-4845-3C7539014FC8}"/>
              </a:ext>
            </a:extLst>
          </p:cNvPr>
          <p:cNvSpPr/>
          <p:nvPr/>
        </p:nvSpPr>
        <p:spPr>
          <a:xfrm>
            <a:off x="2998640" y="3180371"/>
            <a:ext cx="2441331" cy="7868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3F5CAF0-5D62-8F34-E9E2-54FDC7CF7A90}"/>
              </a:ext>
            </a:extLst>
          </p:cNvPr>
          <p:cNvSpPr/>
          <p:nvPr/>
        </p:nvSpPr>
        <p:spPr>
          <a:xfrm>
            <a:off x="6393601" y="3182158"/>
            <a:ext cx="2441331" cy="7868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77B44E7-171D-A5E3-5334-C79F3D77C767}"/>
              </a:ext>
            </a:extLst>
          </p:cNvPr>
          <p:cNvSpPr txBox="1"/>
          <p:nvPr/>
        </p:nvSpPr>
        <p:spPr>
          <a:xfrm>
            <a:off x="2069057" y="3399456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K=1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CFA23AF-AF60-5B13-3882-1CC316B77FFF}"/>
              </a:ext>
            </a:extLst>
          </p:cNvPr>
          <p:cNvSpPr/>
          <p:nvPr/>
        </p:nvSpPr>
        <p:spPr>
          <a:xfrm>
            <a:off x="283280" y="3182158"/>
            <a:ext cx="336181" cy="7868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F66DC7C-FA8F-5FBA-40F2-0900DD3F3273}"/>
              </a:ext>
            </a:extLst>
          </p:cNvPr>
          <p:cNvSpPr/>
          <p:nvPr/>
        </p:nvSpPr>
        <p:spPr>
          <a:xfrm>
            <a:off x="3345329" y="3180371"/>
            <a:ext cx="336181" cy="7868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931A87D-133D-1A7B-B9A7-647233D54D00}"/>
              </a:ext>
            </a:extLst>
          </p:cNvPr>
          <p:cNvSpPr txBox="1"/>
          <p:nvPr/>
        </p:nvSpPr>
        <p:spPr>
          <a:xfrm>
            <a:off x="4740278" y="3391217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K=2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E39B800-CFEF-9EED-0309-CF64CD39AFBF}"/>
              </a:ext>
            </a:extLst>
          </p:cNvPr>
          <p:cNvSpPr/>
          <p:nvPr/>
        </p:nvSpPr>
        <p:spPr>
          <a:xfrm>
            <a:off x="8499298" y="3189396"/>
            <a:ext cx="336181" cy="7868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>
              <a:solidFill>
                <a:schemeClr val="tx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FB057CD-6314-1EDF-873D-1DFFBA5C1818}"/>
              </a:ext>
            </a:extLst>
          </p:cNvPr>
          <p:cNvSpPr txBox="1"/>
          <p:nvPr/>
        </p:nvSpPr>
        <p:spPr>
          <a:xfrm>
            <a:off x="6620150" y="3399456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K=9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EA6B728-07DA-A1D1-7CCA-8995C07400EA}"/>
              </a:ext>
            </a:extLst>
          </p:cNvPr>
          <p:cNvSpPr txBox="1"/>
          <p:nvPr/>
        </p:nvSpPr>
        <p:spPr>
          <a:xfrm>
            <a:off x="5705089" y="340168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…</a:t>
            </a: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100F20DB-65A1-5EB5-DB9B-9B30C78FCBD6}"/>
              </a:ext>
            </a:extLst>
          </p:cNvPr>
          <p:cNvCxnSpPr/>
          <p:nvPr/>
        </p:nvCxnSpPr>
        <p:spPr>
          <a:xfrm>
            <a:off x="5887190" y="2309671"/>
            <a:ext cx="4875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764E664-4186-4933-FFE3-68C5A9DB1D45}"/>
              </a:ext>
            </a:extLst>
          </p:cNvPr>
          <p:cNvSpPr txBox="1"/>
          <p:nvPr/>
        </p:nvSpPr>
        <p:spPr>
          <a:xfrm>
            <a:off x="2800188" y="4346725"/>
            <a:ext cx="3477234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tx1"/>
                </a:solidFill>
              </a:rPr>
              <a:t>We avoid unbalanced data and overfitting</a:t>
            </a:r>
          </a:p>
        </p:txBody>
      </p:sp>
      <p:sp>
        <p:nvSpPr>
          <p:cNvPr id="45" name="Google Shape;69;p14">
            <a:extLst>
              <a:ext uri="{FF2B5EF4-FFF2-40B4-BE49-F238E27FC236}">
                <a16:creationId xmlns:a16="http://schemas.microsoft.com/office/drawing/2014/main" id="{D8572A6F-574C-2A09-3060-E9EDA3AC7A49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076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40" grpId="0" animBg="1"/>
      <p:bldP spid="41" grpId="0"/>
      <p:bldP spid="42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0367D-1D0E-7B41-923F-813A27F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NL" dirty="0"/>
              <a:t>Results: diving into the known (controlled data set)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F7ADE-1780-CFD3-B5A8-0990CBBD6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11</a:t>
            </a:fld>
            <a:endParaRPr lang="es-ES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F540535-6806-8EEE-373A-1EDCD7D6CF4F}"/>
              </a:ext>
            </a:extLst>
          </p:cNvPr>
          <p:cNvCxnSpPr/>
          <p:nvPr/>
        </p:nvCxnSpPr>
        <p:spPr>
          <a:xfrm>
            <a:off x="1272209" y="2054090"/>
            <a:ext cx="5791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CF9A16-57C9-B384-E4F7-C95F1DE1BE7A}"/>
              </a:ext>
            </a:extLst>
          </p:cNvPr>
          <p:cNvSpPr txBox="1"/>
          <p:nvPr/>
        </p:nvSpPr>
        <p:spPr>
          <a:xfrm>
            <a:off x="3876703" y="206519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Time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811AFC4-8B77-9B37-BC49-25B381888CBE}"/>
              </a:ext>
            </a:extLst>
          </p:cNvPr>
          <p:cNvSpPr/>
          <p:nvPr/>
        </p:nvSpPr>
        <p:spPr>
          <a:xfrm>
            <a:off x="1696277" y="1347379"/>
            <a:ext cx="5049079" cy="69799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919EAEB-6581-BA25-97C0-5CC7266989AA}"/>
              </a:ext>
            </a:extLst>
          </p:cNvPr>
          <p:cNvSpPr/>
          <p:nvPr/>
        </p:nvSpPr>
        <p:spPr>
          <a:xfrm>
            <a:off x="1711407" y="1342842"/>
            <a:ext cx="2537648" cy="69799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/>
              <a:t>O3a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329FE0-B3F2-B4E3-7DFB-1D661CDC056F}"/>
              </a:ext>
            </a:extLst>
          </p:cNvPr>
          <p:cNvSpPr txBox="1"/>
          <p:nvPr/>
        </p:nvSpPr>
        <p:spPr>
          <a:xfrm>
            <a:off x="6791227" y="1542488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NL" dirty="0">
                <a:solidFill>
                  <a:schemeClr val="bg2">
                    <a:lumMod val="75000"/>
                  </a:schemeClr>
                </a:solidFill>
              </a:rPr>
              <a:t>3rd observing run (O3)</a:t>
            </a:r>
          </a:p>
          <a:p>
            <a:pPr algn="ctr"/>
            <a:r>
              <a:rPr lang="es-NL" dirty="0">
                <a:solidFill>
                  <a:schemeClr val="bg2">
                    <a:lumMod val="75000"/>
                  </a:schemeClr>
                </a:solidFill>
              </a:rPr>
              <a:t>(data collection)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D9590F5-D1A6-C8E9-BA6F-63AA9BE3808C}"/>
              </a:ext>
            </a:extLst>
          </p:cNvPr>
          <p:cNvSpPr/>
          <p:nvPr/>
        </p:nvSpPr>
        <p:spPr>
          <a:xfrm>
            <a:off x="4294926" y="1347379"/>
            <a:ext cx="2461037" cy="69799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O3b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4CC771-370A-9BA7-4845-A0EE5A9B2051}"/>
              </a:ext>
            </a:extLst>
          </p:cNvPr>
          <p:cNvSpPr txBox="1"/>
          <p:nvPr/>
        </p:nvSpPr>
        <p:spPr>
          <a:xfrm>
            <a:off x="1272209" y="2372729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accent3"/>
                </a:solidFill>
              </a:rPr>
              <a:t>Learning</a:t>
            </a:r>
          </a:p>
          <a:p>
            <a:r>
              <a:rPr lang="es-NL" dirty="0">
                <a:solidFill>
                  <a:schemeClr val="accent3"/>
                </a:solidFill>
              </a:rPr>
              <a:t>(training/validation/test)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81A0AB6-4021-690E-F22A-094C3E80068C}"/>
              </a:ext>
            </a:extLst>
          </p:cNvPr>
          <p:cNvCxnSpPr>
            <a:stCxn id="14" idx="2"/>
          </p:cNvCxnSpPr>
          <p:nvPr/>
        </p:nvCxnSpPr>
        <p:spPr>
          <a:xfrm flipH="1">
            <a:off x="2186609" y="2040838"/>
            <a:ext cx="793622" cy="33189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25C61D3-18A5-FBB0-F53B-156A62BC771B}"/>
              </a:ext>
            </a:extLst>
          </p:cNvPr>
          <p:cNvCxnSpPr>
            <a:stCxn id="19" idx="2"/>
            <a:endCxn id="21" idx="0"/>
          </p:cNvCxnSpPr>
          <p:nvPr/>
        </p:nvCxnSpPr>
        <p:spPr>
          <a:xfrm>
            <a:off x="5525445" y="2045375"/>
            <a:ext cx="832612" cy="32735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2D54E7-BC3F-68B2-34E8-C4844340B33B}"/>
              </a:ext>
            </a:extLst>
          </p:cNvPr>
          <p:cNvSpPr txBox="1"/>
          <p:nvPr/>
        </p:nvSpPr>
        <p:spPr>
          <a:xfrm>
            <a:off x="5420139" y="2372729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accent6">
                    <a:lumMod val="75000"/>
                  </a:schemeClr>
                </a:solidFill>
              </a:rPr>
              <a:t>Generalization power</a:t>
            </a:r>
          </a:p>
          <a:p>
            <a:r>
              <a:rPr lang="es-NL" dirty="0">
                <a:solidFill>
                  <a:schemeClr val="accent6">
                    <a:lumMod val="75000"/>
                  </a:schemeClr>
                </a:solidFill>
              </a:rPr>
              <a:t>(only test)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D482C378-697E-8E7F-3698-DBAFF73A8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018911"/>
              </p:ext>
            </p:extLst>
          </p:nvPr>
        </p:nvGraphicFramePr>
        <p:xfrm>
          <a:off x="1524000" y="2907858"/>
          <a:ext cx="6096000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5177746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1853101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7037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Accuracy O3a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Accuracy O3b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086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LIGO Hanford (H1)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98.75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73.01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333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LIGO Livingston (L1)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95.81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67.45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99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Virgo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99.27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L" dirty="0"/>
                        <a:t>75.91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81557"/>
                  </a:ext>
                </a:extLst>
              </a:tr>
            </a:tbl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8DB86C88-64B9-1B7C-B8C1-CFE904833183}"/>
              </a:ext>
            </a:extLst>
          </p:cNvPr>
          <p:cNvSpPr/>
          <p:nvPr/>
        </p:nvSpPr>
        <p:spPr>
          <a:xfrm>
            <a:off x="1246926" y="4480053"/>
            <a:ext cx="6096000" cy="3936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Accuracy drops due to loud and confussing background.</a:t>
            </a:r>
          </a:p>
          <a:p>
            <a:pPr algn="ctr"/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Idea: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NL" sz="13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coincidence 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 detectors since </a:t>
            </a:r>
            <a:r>
              <a:rPr lang="es-NL" sz="13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glitches do not overlap</a:t>
            </a:r>
            <a:endParaRPr lang="es-NL" sz="13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EF2E024-3720-B6DF-314A-B52FCBEF27BE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9" name="Google Shape;69;p14">
            <a:extLst>
              <a:ext uri="{FF2B5EF4-FFF2-40B4-BE49-F238E27FC236}">
                <a16:creationId xmlns:a16="http://schemas.microsoft.com/office/drawing/2014/main" id="{3F2A44C1-0E60-6DED-8E51-377E8CCA07EB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30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10A2AAA-9BE8-DFB7-14F4-28E718627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31" name="Picture 8" descr="Icon&#10;&#10;Description automatically generated">
            <a:extLst>
              <a:ext uri="{FF2B5EF4-FFF2-40B4-BE49-F238E27FC236}">
                <a16:creationId xmlns:a16="http://schemas.microsoft.com/office/drawing/2014/main" id="{2426F24A-06A6-D3D4-AB58-2F39AA201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279748D-F496-FF22-7D5A-C751D78CE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5" name="Google Shape;69;p14">
            <a:extLst>
              <a:ext uri="{FF2B5EF4-FFF2-40B4-BE49-F238E27FC236}">
                <a16:creationId xmlns:a16="http://schemas.microsoft.com/office/drawing/2014/main" id="{224FF735-A991-8032-6E53-79D55C392736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909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/>
      <p:bldP spid="19" grpId="0" animBg="1"/>
      <p:bldP spid="20" grpId="0"/>
      <p:bldP spid="21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0367D-1D0E-7B41-923F-813A27F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NL" dirty="0"/>
              <a:t>Results: diving into the known (time coincidence)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F7ADE-1780-CFD3-B5A8-0990CBBD6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06F0E5-4252-9DEA-0051-954859569A1E}"/>
              </a:ext>
            </a:extLst>
          </p:cNvPr>
          <p:cNvSpPr txBox="1"/>
          <p:nvPr/>
        </p:nvSpPr>
        <p:spPr>
          <a:xfrm>
            <a:off x="5740620" y="1683026"/>
            <a:ext cx="2175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Known foreground </a:t>
            </a:r>
          </a:p>
          <a:p>
            <a:r>
              <a:rPr lang="es-NL" dirty="0"/>
              <a:t>(simulated IMBH signals)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F0322C6-7A51-3C8F-ECEA-4EA5B7333296}"/>
              </a:ext>
            </a:extLst>
          </p:cNvPr>
          <p:cNvSpPr txBox="1"/>
          <p:nvPr/>
        </p:nvSpPr>
        <p:spPr>
          <a:xfrm>
            <a:off x="5740620" y="3270052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Known background</a:t>
            </a:r>
          </a:p>
          <a:p>
            <a:r>
              <a:rPr lang="es-NL" dirty="0"/>
              <a:t>(all glitches)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FF3D0C3-41BC-0D59-0BD9-AAFCAC782987}"/>
              </a:ext>
            </a:extLst>
          </p:cNvPr>
          <p:cNvCxnSpPr>
            <a:cxnSpLocks/>
          </p:cNvCxnSpPr>
          <p:nvPr/>
        </p:nvCxnSpPr>
        <p:spPr>
          <a:xfrm flipV="1">
            <a:off x="5062330" y="1836915"/>
            <a:ext cx="691542" cy="48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D157525E-D50A-4ED7-E976-19815C58FF6A}"/>
              </a:ext>
            </a:extLst>
          </p:cNvPr>
          <p:cNvCxnSpPr>
            <a:cxnSpLocks/>
          </p:cNvCxnSpPr>
          <p:nvPr/>
        </p:nvCxnSpPr>
        <p:spPr>
          <a:xfrm flipV="1">
            <a:off x="5085348" y="3423940"/>
            <a:ext cx="691542" cy="48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56FE821-E3B2-BBCB-9A1B-B3C14EB09563}"/>
              </a:ext>
            </a:extLst>
          </p:cNvPr>
          <p:cNvSpPr txBox="1"/>
          <p:nvPr/>
        </p:nvSpPr>
        <p:spPr>
          <a:xfrm>
            <a:off x="2013445" y="4605546"/>
            <a:ext cx="2220480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NL" dirty="0"/>
              <a:t>GW simulation = Injection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6D803FD-EA89-4784-0B47-542E5866F322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30" name="Google Shape;69;p14">
            <a:extLst>
              <a:ext uri="{FF2B5EF4-FFF2-40B4-BE49-F238E27FC236}">
                <a16:creationId xmlns:a16="http://schemas.microsoft.com/office/drawing/2014/main" id="{39EC0420-DFCF-17D3-8F1E-B58F2EA12734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3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25E1669-6B22-79E2-F9B6-866AEF01C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32" name="Picture 8" descr="Icon&#10;&#10;Description automatically generated">
            <a:extLst>
              <a:ext uri="{FF2B5EF4-FFF2-40B4-BE49-F238E27FC236}">
                <a16:creationId xmlns:a16="http://schemas.microsoft.com/office/drawing/2014/main" id="{06BB0512-D47E-69F8-773F-0CA650B6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14627C1-A0CA-A812-1E93-8F8781DA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FCA7FD-6A90-773F-DD52-98A888B6E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95" y="1043503"/>
            <a:ext cx="4679564" cy="3512878"/>
          </a:xfrm>
          <a:prstGeom prst="rect">
            <a:avLst/>
          </a:prstGeom>
        </p:spPr>
      </p:pic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DEAAA2A8-964B-7F30-3340-F32CECDA56F2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0329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99AEF8C-1796-8A67-7786-C0A05DB2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4" y="817879"/>
            <a:ext cx="5306465" cy="4120007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F7ADE-1780-CFD3-B5A8-0990CBBD6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13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60367D-1D0E-7B41-923F-813A27F6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831300"/>
          </a:xfrm>
        </p:spPr>
        <p:txBody>
          <a:bodyPr>
            <a:normAutofit fontScale="90000"/>
          </a:bodyPr>
          <a:lstStyle/>
          <a:p>
            <a:r>
              <a:rPr lang="es-NL" dirty="0"/>
              <a:t>Results: diving into the (un)known – GWOSC catalogue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69119F9-B5E6-7746-4CF7-5A3092210C0B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pic>
        <p:nvPicPr>
          <p:cNvPr id="1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A6952A-AF28-60F4-B279-7BEC2E4B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13" name="Picture 8" descr="Icon&#10;&#10;Description automatically generated">
            <a:extLst>
              <a:ext uri="{FF2B5EF4-FFF2-40B4-BE49-F238E27FC236}">
                <a16:creationId xmlns:a16="http://schemas.microsoft.com/office/drawing/2014/main" id="{E912DC14-C3FE-A825-C1F0-D68C7BA04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sp>
        <p:nvSpPr>
          <p:cNvPr id="15" name="Google Shape;69;p14">
            <a:extLst>
              <a:ext uri="{FF2B5EF4-FFF2-40B4-BE49-F238E27FC236}">
                <a16:creationId xmlns:a16="http://schemas.microsoft.com/office/drawing/2014/main" id="{327904D5-4559-8140-1363-C51AB4EB2750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CF28E1C-D620-7DBA-8CC6-3A4A4C4FEE06}"/>
              </a:ext>
            </a:extLst>
          </p:cNvPr>
          <p:cNvSpPr/>
          <p:nvPr/>
        </p:nvSpPr>
        <p:spPr>
          <a:xfrm>
            <a:off x="6017460" y="3188325"/>
            <a:ext cx="2729348" cy="1082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WARNING: this is </a:t>
            </a:r>
            <a:r>
              <a:rPr lang="es-NL" i="1" dirty="0">
                <a:solidFill>
                  <a:schemeClr val="tx1"/>
                </a:solidFill>
              </a:rPr>
              <a:t>not</a:t>
            </a:r>
            <a:r>
              <a:rPr lang="es-NL" dirty="0">
                <a:solidFill>
                  <a:schemeClr val="tx1"/>
                </a:solidFill>
              </a:rPr>
              <a:t> a detection, i.e. </a:t>
            </a:r>
            <a:r>
              <a:rPr lang="es-NL" b="1" dirty="0">
                <a:solidFill>
                  <a:schemeClr val="tx1"/>
                </a:solidFill>
              </a:rPr>
              <a:t>no</a:t>
            </a:r>
            <a:r>
              <a:rPr lang="es-NL" dirty="0">
                <a:solidFill>
                  <a:schemeClr val="tx1"/>
                </a:solidFill>
              </a:rPr>
              <a:t> background estimation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C496A62-38C1-F1E4-EC27-972D4F5B8BDF}"/>
              </a:ext>
            </a:extLst>
          </p:cNvPr>
          <p:cNvSpPr txBox="1"/>
          <p:nvPr/>
        </p:nvSpPr>
        <p:spPr>
          <a:xfrm>
            <a:off x="5926524" y="1984194"/>
            <a:ext cx="2673762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NL" dirty="0"/>
              <a:t>It has learnt to identify GW simulations. Can we see real GW signals? 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072340-2634-3D85-74D9-BAF722AAB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9CA89DC-6950-E71F-6E38-D35584495DED}"/>
              </a:ext>
            </a:extLst>
          </p:cNvPr>
          <p:cNvSpPr/>
          <p:nvPr/>
        </p:nvSpPr>
        <p:spPr>
          <a:xfrm>
            <a:off x="2408222" y="1412341"/>
            <a:ext cx="307818" cy="40740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7A8346-3871-A4DC-A37F-5C049776C841}"/>
                  </a:ext>
                </a:extLst>
              </p:cNvPr>
              <p:cNvSpPr txBox="1"/>
              <p:nvPr/>
            </p:nvSpPr>
            <p:spPr>
              <a:xfrm>
                <a:off x="1409272" y="1174070"/>
                <a:ext cx="1523174" cy="476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NL" sz="1200" dirty="0">
                    <a:solidFill>
                      <a:schemeClr val="accent3"/>
                    </a:solidFill>
                  </a:rPr>
                  <a:t>             GW190521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NL" sz="12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=0.999</m:t>
                    </m:r>
                  </m:oMath>
                </a14:m>
                <a:r>
                  <a:rPr lang="es-NL" sz="1200" dirty="0">
                    <a:solidFill>
                      <a:schemeClr val="accent3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7A8346-3871-A4DC-A37F-5C049776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272" y="1174070"/>
                <a:ext cx="1523174" cy="4765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69;p14">
            <a:extLst>
              <a:ext uri="{FF2B5EF4-FFF2-40B4-BE49-F238E27FC236}">
                <a16:creationId xmlns:a16="http://schemas.microsoft.com/office/drawing/2014/main" id="{D41E5A9D-100A-2F46-3872-80C315E60B2D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423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F7ADE-1780-CFD3-B5A8-0990CBBD6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14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60367D-1D0E-7B41-923F-813A27F6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831300"/>
          </a:xfrm>
        </p:spPr>
        <p:txBody>
          <a:bodyPr>
            <a:normAutofit fontScale="90000"/>
          </a:bodyPr>
          <a:lstStyle/>
          <a:p>
            <a:r>
              <a:rPr lang="es-NL" dirty="0"/>
              <a:t>Results: diving into the (un)known – Other catalogues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69119F9-B5E6-7746-4CF7-5A3092210C0B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pic>
        <p:nvPicPr>
          <p:cNvPr id="1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A6952A-AF28-60F4-B279-7BEC2E4B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13" name="Picture 8" descr="Icon&#10;&#10;Description automatically generated">
            <a:extLst>
              <a:ext uri="{FF2B5EF4-FFF2-40B4-BE49-F238E27FC236}">
                <a16:creationId xmlns:a16="http://schemas.microsoft.com/office/drawing/2014/main" id="{E912DC14-C3FE-A825-C1F0-D68C7BA0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sp>
        <p:nvSpPr>
          <p:cNvPr id="15" name="Google Shape;69;p14">
            <a:extLst>
              <a:ext uri="{FF2B5EF4-FFF2-40B4-BE49-F238E27FC236}">
                <a16:creationId xmlns:a16="http://schemas.microsoft.com/office/drawing/2014/main" id="{327904D5-4559-8140-1363-C51AB4EB2750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072340-2634-3D85-74D9-BAF722AAB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2324D1-4886-8AE9-1DEA-E0EAC4214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86" y="1356767"/>
            <a:ext cx="3821199" cy="29668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0BA546-2E0E-E9AF-A64D-FC4ADEA54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075" y="1356767"/>
            <a:ext cx="3821201" cy="296682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BF8EEF9-92D5-528D-4D48-CE343ADD3456}"/>
              </a:ext>
            </a:extLst>
          </p:cNvPr>
          <p:cNvSpPr txBox="1"/>
          <p:nvPr/>
        </p:nvSpPr>
        <p:spPr>
          <a:xfrm>
            <a:off x="1267485" y="4300746"/>
            <a:ext cx="25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sz="1200" dirty="0">
                <a:solidFill>
                  <a:schemeClr val="bg2"/>
                </a:solidFill>
              </a:rPr>
              <a:t>4-OGC, Nitz et al. 2023 </a:t>
            </a:r>
            <a:r>
              <a:rPr lang="es-ES" sz="1200" b="0" i="1" u="none" strike="noStrike" dirty="0" err="1">
                <a:solidFill>
                  <a:schemeClr val="bg2"/>
                </a:solidFill>
                <a:effectLst/>
                <a:latin typeface="-apple-system"/>
              </a:rPr>
              <a:t>ApJ</a:t>
            </a:r>
            <a:r>
              <a:rPr lang="es-ES" sz="1200" b="0" i="0" u="none" strike="noStrike" dirty="0">
                <a:solidFill>
                  <a:schemeClr val="bg2"/>
                </a:solidFill>
                <a:effectLst/>
                <a:latin typeface="-apple-system"/>
              </a:rPr>
              <a:t> </a:t>
            </a:r>
            <a:r>
              <a:rPr lang="es-ES" sz="1200" b="1" i="0" u="none" strike="noStrike" dirty="0">
                <a:solidFill>
                  <a:schemeClr val="bg2"/>
                </a:solidFill>
                <a:effectLst/>
                <a:latin typeface="-apple-system"/>
              </a:rPr>
              <a:t>946</a:t>
            </a:r>
            <a:r>
              <a:rPr lang="es-ES" sz="1200" b="0" i="0" u="none" strike="noStrike" dirty="0">
                <a:solidFill>
                  <a:schemeClr val="bg2"/>
                </a:solidFill>
                <a:effectLst/>
                <a:latin typeface="-apple-system"/>
              </a:rPr>
              <a:t> 59</a:t>
            </a:r>
            <a:endParaRPr lang="es-NL" sz="1200" dirty="0">
              <a:solidFill>
                <a:schemeClr val="bg2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296DB6-5F00-C313-650A-9C458406429D}"/>
              </a:ext>
            </a:extLst>
          </p:cNvPr>
          <p:cNvSpPr txBox="1"/>
          <p:nvPr/>
        </p:nvSpPr>
        <p:spPr>
          <a:xfrm>
            <a:off x="5152590" y="4323595"/>
            <a:ext cx="3336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sz="1200" dirty="0">
                <a:solidFill>
                  <a:schemeClr val="bg2"/>
                </a:solidFill>
              </a:rPr>
              <a:t>Olsen et al. 2023, </a:t>
            </a:r>
            <a:r>
              <a:rPr lang="es-ES" sz="1200" b="0" i="0" u="none" strike="noStrike" dirty="0" err="1">
                <a:solidFill>
                  <a:schemeClr val="bg2"/>
                </a:solidFill>
                <a:effectLst/>
                <a:latin typeface="Proxima Nova"/>
              </a:rPr>
              <a:t>Phys</a:t>
            </a:r>
            <a:r>
              <a:rPr lang="es-ES" sz="1200" b="0" i="0" u="none" strike="noStrike" dirty="0">
                <a:solidFill>
                  <a:schemeClr val="bg2"/>
                </a:solidFill>
                <a:effectLst/>
                <a:latin typeface="Proxima Nova"/>
              </a:rPr>
              <a:t>. Rev. D </a:t>
            </a:r>
            <a:r>
              <a:rPr lang="es-ES" sz="1200" b="1" i="0" u="none" strike="noStrike" dirty="0">
                <a:solidFill>
                  <a:schemeClr val="bg2"/>
                </a:solidFill>
                <a:effectLst/>
                <a:latin typeface="Proxima Nova"/>
              </a:rPr>
              <a:t>106</a:t>
            </a:r>
            <a:r>
              <a:rPr lang="es-ES" sz="1200" b="0" i="0" u="none" strike="noStrike" dirty="0">
                <a:solidFill>
                  <a:schemeClr val="bg2"/>
                </a:solidFill>
                <a:effectLst/>
                <a:latin typeface="Proxima Nova"/>
              </a:rPr>
              <a:t>, 043009</a:t>
            </a:r>
            <a:endParaRPr lang="es-NL" sz="1200" dirty="0">
              <a:solidFill>
                <a:schemeClr val="bg2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A0721D0-2BC8-4EB8-D048-F1410FA8F30D}"/>
              </a:ext>
            </a:extLst>
          </p:cNvPr>
          <p:cNvSpPr/>
          <p:nvPr/>
        </p:nvSpPr>
        <p:spPr>
          <a:xfrm>
            <a:off x="1415999" y="851302"/>
            <a:ext cx="5937372" cy="4530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WARNING: this is </a:t>
            </a:r>
            <a:r>
              <a:rPr lang="es-NL" i="1" dirty="0">
                <a:solidFill>
                  <a:schemeClr val="tx1"/>
                </a:solidFill>
              </a:rPr>
              <a:t>not</a:t>
            </a:r>
            <a:r>
              <a:rPr lang="es-NL" dirty="0">
                <a:solidFill>
                  <a:schemeClr val="tx1"/>
                </a:solidFill>
              </a:rPr>
              <a:t> a detection, i.e. </a:t>
            </a:r>
            <a:r>
              <a:rPr lang="es-NL" b="1" dirty="0">
                <a:solidFill>
                  <a:schemeClr val="tx1"/>
                </a:solidFill>
              </a:rPr>
              <a:t>no</a:t>
            </a:r>
            <a:r>
              <a:rPr lang="es-NL" dirty="0">
                <a:solidFill>
                  <a:schemeClr val="tx1"/>
                </a:solidFill>
              </a:rPr>
              <a:t> background estimation</a:t>
            </a:r>
          </a:p>
        </p:txBody>
      </p:sp>
      <p:sp>
        <p:nvSpPr>
          <p:cNvPr id="5" name="Google Shape;69;p14">
            <a:extLst>
              <a:ext uri="{FF2B5EF4-FFF2-40B4-BE49-F238E27FC236}">
                <a16:creationId xmlns:a16="http://schemas.microsoft.com/office/drawing/2014/main" id="{5B3785F9-1D83-0D68-EF45-5ACA893AA861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91897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96A96-F547-76E5-E0D7-1C19AAD5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>
                <a:solidFill>
                  <a:srgbClr val="00B050"/>
                </a:solidFill>
              </a:rPr>
              <a:t>Conclusions</a:t>
            </a:r>
            <a:r>
              <a:rPr lang="es-NL" dirty="0"/>
              <a:t> &amp; </a:t>
            </a:r>
            <a:r>
              <a:rPr lang="es-NL" dirty="0">
                <a:solidFill>
                  <a:srgbClr val="FFC000"/>
                </a:solidFill>
              </a:rPr>
              <a:t>future work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BA9E3B-9289-A3B1-B36F-83721E2E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38512"/>
            <a:ext cx="8520600" cy="228917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s-NL" sz="1400" dirty="0"/>
              <a:t>We can differentiate signals from glitches with MF triggers &amp; neural networks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s-NL" sz="1400" dirty="0"/>
              <a:t>We learned O3a and explored </a:t>
            </a:r>
            <a:r>
              <a:rPr lang="es-NL" sz="1400" dirty="0">
                <a:sym typeface="Wingdings" pitchFamily="2" charset="2"/>
              </a:rPr>
              <a:t>generalization power in O3b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s-NL" sz="1400" dirty="0">
                <a:sym typeface="Wingdings" pitchFamily="2" charset="2"/>
              </a:rPr>
              <a:t>Identified GW190521 and other GW signals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s-NL" sz="1400" dirty="0"/>
              <a:t>Paper out soon. Stay tuned!</a:t>
            </a:r>
          </a:p>
          <a:p>
            <a:pPr marL="114300" indent="0">
              <a:buNone/>
            </a:pPr>
            <a:endParaRPr lang="es-NL" sz="1400" dirty="0"/>
          </a:p>
          <a:p>
            <a:pPr marL="114300" indent="0">
              <a:buNone/>
            </a:pPr>
            <a:endParaRPr lang="es-NL" sz="1400" dirty="0"/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s-NL" sz="1400" dirty="0"/>
              <a:t>Background estimation</a:t>
            </a:r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s-NL" sz="1400" dirty="0"/>
              <a:t>Include time component: ordering might be relevant</a:t>
            </a:r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es-NL" sz="1400" dirty="0"/>
              <a:t>Extend to other template banks and/or pipelines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D4D330-3557-F3D5-2BEC-A46A6EBB04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15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E0CF95-5282-ECF4-BEE9-920C10FFED19}"/>
              </a:ext>
            </a:extLst>
          </p:cNvPr>
          <p:cNvSpPr txBox="1"/>
          <p:nvPr/>
        </p:nvSpPr>
        <p:spPr>
          <a:xfrm>
            <a:off x="3052192" y="3937674"/>
            <a:ext cx="303961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NL" dirty="0"/>
              <a:t>Thank you for listening! Questions?</a:t>
            </a:r>
          </a:p>
        </p:txBody>
      </p:sp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C124DC9C-5ACC-05C8-D11A-FCCE24FD7A5E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1" name="Google Shape;69;p14">
            <a:extLst>
              <a:ext uri="{FF2B5EF4-FFF2-40B4-BE49-F238E27FC236}">
                <a16:creationId xmlns:a16="http://schemas.microsoft.com/office/drawing/2014/main" id="{03F4657A-F936-70B6-F174-B3123769E8DB}"/>
              </a:ext>
            </a:extLst>
          </p:cNvPr>
          <p:cNvSpPr txBox="1">
            <a:spLocks/>
          </p:cNvSpPr>
          <p:nvPr/>
        </p:nvSpPr>
        <p:spPr>
          <a:xfrm>
            <a:off x="8168126" y="4914921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EPS-BBH– </a:t>
            </a:r>
            <a:r>
              <a:rPr lang="es-ES" sz="1000" dirty="0" err="1">
                <a:solidFill>
                  <a:schemeClr val="bg1"/>
                </a:solidFill>
              </a:rPr>
              <a:t>November</a:t>
            </a:r>
            <a:r>
              <a:rPr lang="es-ES" sz="1000" dirty="0">
                <a:solidFill>
                  <a:schemeClr val="bg1"/>
                </a:solidFill>
              </a:rPr>
              <a:t> 2023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18EB54-D501-3553-2142-824AC0CF6CD6}"/>
              </a:ext>
            </a:extLst>
          </p:cNvPr>
          <p:cNvSpPr/>
          <p:nvPr/>
        </p:nvSpPr>
        <p:spPr>
          <a:xfrm>
            <a:off x="0" y="4966401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2" name="Google Shape;69;p14">
            <a:extLst>
              <a:ext uri="{FF2B5EF4-FFF2-40B4-BE49-F238E27FC236}">
                <a16:creationId xmlns:a16="http://schemas.microsoft.com/office/drawing/2014/main" id="{969F2A89-6E01-CA73-6271-65172EF9391E}"/>
              </a:ext>
            </a:extLst>
          </p:cNvPr>
          <p:cNvSpPr txBox="1">
            <a:spLocks/>
          </p:cNvSpPr>
          <p:nvPr/>
        </p:nvSpPr>
        <p:spPr>
          <a:xfrm>
            <a:off x="4233925" y="4917236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1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22A0A73-1FD1-87B8-16F7-F7EC05C9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5" y="4995463"/>
            <a:ext cx="336181" cy="132435"/>
          </a:xfrm>
          <a:prstGeom prst="rect">
            <a:avLst/>
          </a:prstGeom>
        </p:spPr>
      </p:pic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CDC9CD76-4260-ECE2-7A56-B8017EF5A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401"/>
            <a:ext cx="185814" cy="185814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C2DD8FA-91CD-51F8-75F4-740C0DFDE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8" name="Google Shape;69;p14">
            <a:extLst>
              <a:ext uri="{FF2B5EF4-FFF2-40B4-BE49-F238E27FC236}">
                <a16:creationId xmlns:a16="http://schemas.microsoft.com/office/drawing/2014/main" id="{360117F5-35C5-B9F3-C927-49573C203183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64752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7E8EB-78C5-0743-D0BC-8FED5D4E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Extra slides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6783D1-3000-E12A-C96A-26C7890AC0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32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0367D-1D0E-7B41-923F-813A27F6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831300"/>
          </a:xfrm>
        </p:spPr>
        <p:txBody>
          <a:bodyPr/>
          <a:lstStyle/>
          <a:p>
            <a:r>
              <a:rPr lang="es-NL" dirty="0"/>
              <a:t>Results: diving into the (un)known - GW190521</a:t>
            </a:r>
          </a:p>
        </p:txBody>
      </p:sp>
      <p:pic>
        <p:nvPicPr>
          <p:cNvPr id="38" name="Imagen 37" descr="Interfaz de usuario gráfica, Aplicación, Calendario&#10;&#10;Descripción generada automáticamente">
            <a:extLst>
              <a:ext uri="{FF2B5EF4-FFF2-40B4-BE49-F238E27FC236}">
                <a16:creationId xmlns:a16="http://schemas.microsoft.com/office/drawing/2014/main" id="{66255448-FC15-9355-D9FD-324BC907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" y="829580"/>
            <a:ext cx="9144000" cy="4117306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CEF4C5F6-90A5-9F63-ABE0-B48C96C80AD2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40" name="Google Shape;69;p14">
            <a:extLst>
              <a:ext uri="{FF2B5EF4-FFF2-40B4-BE49-F238E27FC236}">
                <a16:creationId xmlns:a16="http://schemas.microsoft.com/office/drawing/2014/main" id="{72303D9C-D662-6461-70CA-E33491004400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4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E326049-6B8F-E6BD-45BF-0C4984F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42" name="Picture 8" descr="Icon&#10;&#10;Description automatically generated">
            <a:extLst>
              <a:ext uri="{FF2B5EF4-FFF2-40B4-BE49-F238E27FC236}">
                <a16:creationId xmlns:a16="http://schemas.microsoft.com/office/drawing/2014/main" id="{2FC9EC2C-90F4-A473-1278-DA33492F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714C9F79-5DBE-9A80-8BA4-EF125F1E90A1}"/>
              </a:ext>
            </a:extLst>
          </p:cNvPr>
          <p:cNvSpPr/>
          <p:nvPr/>
        </p:nvSpPr>
        <p:spPr>
          <a:xfrm rot="16200000">
            <a:off x="8741278" y="3894128"/>
            <a:ext cx="431800" cy="7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600" dirty="0">
                <a:solidFill>
                  <a:schemeClr val="tx1"/>
                </a:solidFill>
              </a:rPr>
              <a:t>SNR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7509CF1F-F194-923C-EB35-18D5C6CD98F4}"/>
              </a:ext>
            </a:extLst>
          </p:cNvPr>
          <p:cNvSpPr/>
          <p:nvPr/>
        </p:nvSpPr>
        <p:spPr>
          <a:xfrm rot="16200000">
            <a:off x="5653007" y="3894128"/>
            <a:ext cx="431800" cy="7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600" dirty="0">
                <a:solidFill>
                  <a:schemeClr val="tx1"/>
                </a:solidFill>
              </a:rPr>
              <a:t>SNR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14A8662-1379-107C-EC0F-E592FD301206}"/>
              </a:ext>
            </a:extLst>
          </p:cNvPr>
          <p:cNvSpPr/>
          <p:nvPr/>
        </p:nvSpPr>
        <p:spPr>
          <a:xfrm rot="16200000">
            <a:off x="2564736" y="3894128"/>
            <a:ext cx="431800" cy="71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600" dirty="0">
                <a:solidFill>
                  <a:schemeClr val="tx1"/>
                </a:solidFill>
              </a:rPr>
              <a:t>SNR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423BE39-19C1-431C-FE2D-791AEFCF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F7ADE-1780-CFD3-B5A8-0990CBBD6E3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2345" y="465743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17</a:t>
            </a:fld>
            <a:endParaRPr lang="es-ES" dirty="0"/>
          </a:p>
        </p:txBody>
      </p:sp>
      <p:sp>
        <p:nvSpPr>
          <p:cNvPr id="5" name="Google Shape;69;p14">
            <a:extLst>
              <a:ext uri="{FF2B5EF4-FFF2-40B4-BE49-F238E27FC236}">
                <a16:creationId xmlns:a16="http://schemas.microsoft.com/office/drawing/2014/main" id="{C60E408B-776D-39AC-D5CC-72BF7954FB1F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88876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AB821-C356-A469-51BC-19308D3D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What does the dynamic SNR pattern look like?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02457-8B98-3136-4133-18D7CC3793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18</a:t>
            </a:fld>
            <a:endParaRPr lang="es-ES"/>
          </a:p>
        </p:txBody>
      </p:sp>
      <p:pic>
        <p:nvPicPr>
          <p:cNvPr id="5" name="Google Shape;79;p16">
            <a:extLst>
              <a:ext uri="{FF2B5EF4-FFF2-40B4-BE49-F238E27FC236}">
                <a16:creationId xmlns:a16="http://schemas.microsoft.com/office/drawing/2014/main" id="{763F40A6-274F-11F3-5C5D-07BA280E72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5113"/>
          <a:stretch/>
        </p:blipFill>
        <p:spPr>
          <a:xfrm>
            <a:off x="775281" y="2193264"/>
            <a:ext cx="1566000" cy="12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Gráfico, Histograma&#10;&#10;Descripción generada automáticamente">
            <a:extLst>
              <a:ext uri="{FF2B5EF4-FFF2-40B4-BE49-F238E27FC236}">
                <a16:creationId xmlns:a16="http://schemas.microsoft.com/office/drawing/2014/main" id="{06C9FD00-BF05-6760-33AE-D11E9398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08" y="1431411"/>
            <a:ext cx="1464554" cy="1335600"/>
          </a:xfrm>
          <a:prstGeom prst="rect">
            <a:avLst/>
          </a:prstGeom>
        </p:spPr>
      </p:pic>
      <p:pic>
        <p:nvPicPr>
          <p:cNvPr id="7" name="Imagen 6" descr="Gráfico, Histograma&#10;&#10;Descripción generada automáticamente">
            <a:extLst>
              <a:ext uri="{FF2B5EF4-FFF2-40B4-BE49-F238E27FC236}">
                <a16:creationId xmlns:a16="http://schemas.microsoft.com/office/drawing/2014/main" id="{8425FEDA-A11C-80CB-F12F-8D8C033B5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784" y="1401011"/>
            <a:ext cx="1335600" cy="1335600"/>
          </a:xfrm>
          <a:prstGeom prst="rect">
            <a:avLst/>
          </a:prstGeom>
        </p:spPr>
      </p:pic>
      <p:pic>
        <p:nvPicPr>
          <p:cNvPr id="8" name="Imagen 7" descr="Gráfico, Histograma&#10;&#10;Descripción generada automáticamente">
            <a:extLst>
              <a:ext uri="{FF2B5EF4-FFF2-40B4-BE49-F238E27FC236}">
                <a16:creationId xmlns:a16="http://schemas.microsoft.com/office/drawing/2014/main" id="{956E7856-75A7-D759-8BE5-3C15AC34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837" y="3090384"/>
            <a:ext cx="1438151" cy="1335600"/>
          </a:xfrm>
          <a:prstGeom prst="rect">
            <a:avLst/>
          </a:prstGeom>
        </p:spPr>
      </p:pic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4BC4E80B-E77F-EC2C-9A8F-E3F70BF48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534" y="3111553"/>
            <a:ext cx="1338096" cy="1335600"/>
          </a:xfrm>
          <a:prstGeom prst="rect">
            <a:avLst/>
          </a:prstGeom>
        </p:spPr>
      </p:pic>
      <p:pic>
        <p:nvPicPr>
          <p:cNvPr id="10" name="Imagen 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4996A348-650E-1CCC-EEC9-935AFDBC4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674" y="2103264"/>
            <a:ext cx="1939276" cy="14688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1" name="Imagen 10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B3AF67C0-17D4-15D1-0701-D51A29D84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8932" y="3090384"/>
            <a:ext cx="1959689" cy="14688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2" name="Imagen 11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F254A67B-7619-7726-F8F1-651D022683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289" y="3090384"/>
            <a:ext cx="1991987" cy="14688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Imagen 1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808ECA90-9572-2481-96EA-F4638D97D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022" y="1401011"/>
            <a:ext cx="1972863" cy="14671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4" name="Imagen 13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72483C49-5BF9-901E-4E77-8D52731C7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7545" y="1401012"/>
            <a:ext cx="1941976" cy="1467099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15" name="Forma libre 14">
            <a:extLst>
              <a:ext uri="{FF2B5EF4-FFF2-40B4-BE49-F238E27FC236}">
                <a16:creationId xmlns:a16="http://schemas.microsoft.com/office/drawing/2014/main" id="{3A2D2ACD-4691-B55C-7835-7AAEFF4DEACE}"/>
              </a:ext>
            </a:extLst>
          </p:cNvPr>
          <p:cNvSpPr/>
          <p:nvPr/>
        </p:nvSpPr>
        <p:spPr>
          <a:xfrm>
            <a:off x="1065743" y="2489892"/>
            <a:ext cx="1024466" cy="762562"/>
          </a:xfrm>
          <a:custGeom>
            <a:avLst/>
            <a:gdLst>
              <a:gd name="connsiteX0" fmla="*/ 0 w 1024466"/>
              <a:gd name="connsiteY0" fmla="*/ 85229 h 762562"/>
              <a:gd name="connsiteX1" fmla="*/ 254000 w 1024466"/>
              <a:gd name="connsiteY1" fmla="*/ 59829 h 762562"/>
              <a:gd name="connsiteX2" fmla="*/ 1024466 w 1024466"/>
              <a:gd name="connsiteY2" fmla="*/ 762562 h 76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466" h="762562">
                <a:moveTo>
                  <a:pt x="0" y="85229"/>
                </a:moveTo>
                <a:cubicBezTo>
                  <a:pt x="41628" y="16084"/>
                  <a:pt x="83256" y="-53060"/>
                  <a:pt x="254000" y="59829"/>
                </a:cubicBezTo>
                <a:cubicBezTo>
                  <a:pt x="424744" y="172718"/>
                  <a:pt x="915811" y="660962"/>
                  <a:pt x="1024466" y="762562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102E9ABA-A6F7-6C89-E27B-83680F42A1E0}"/>
              </a:ext>
            </a:extLst>
          </p:cNvPr>
          <p:cNvSpPr/>
          <p:nvPr/>
        </p:nvSpPr>
        <p:spPr>
          <a:xfrm>
            <a:off x="4183020" y="1528685"/>
            <a:ext cx="1000897" cy="1079157"/>
          </a:xfrm>
          <a:custGeom>
            <a:avLst/>
            <a:gdLst>
              <a:gd name="connsiteX0" fmla="*/ 0 w 1000897"/>
              <a:gd name="connsiteY0" fmla="*/ 0 h 1079157"/>
              <a:gd name="connsiteX1" fmla="*/ 210064 w 1000897"/>
              <a:gd name="connsiteY1" fmla="*/ 807309 h 1079157"/>
              <a:gd name="connsiteX2" fmla="*/ 1000897 w 1000897"/>
              <a:gd name="connsiteY2" fmla="*/ 1079157 h 107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897" h="1079157">
                <a:moveTo>
                  <a:pt x="0" y="0"/>
                </a:moveTo>
                <a:cubicBezTo>
                  <a:pt x="21624" y="313724"/>
                  <a:pt x="43248" y="627449"/>
                  <a:pt x="210064" y="807309"/>
                </a:cubicBezTo>
                <a:cubicBezTo>
                  <a:pt x="376880" y="987169"/>
                  <a:pt x="880075" y="1046206"/>
                  <a:pt x="1000897" y="1079157"/>
                </a:cubicBezTo>
              </a:path>
            </a:pathLst>
          </a:custGeom>
          <a:noFill/>
          <a:ln w="19050"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5C0B1AA2-189C-DD2B-CFB3-7B476205755B}"/>
              </a:ext>
            </a:extLst>
          </p:cNvPr>
          <p:cNvSpPr/>
          <p:nvPr/>
        </p:nvSpPr>
        <p:spPr>
          <a:xfrm>
            <a:off x="5645236" y="1561637"/>
            <a:ext cx="407773" cy="1054443"/>
          </a:xfrm>
          <a:custGeom>
            <a:avLst/>
            <a:gdLst>
              <a:gd name="connsiteX0" fmla="*/ 0 w 407773"/>
              <a:gd name="connsiteY0" fmla="*/ 0 h 1054443"/>
              <a:gd name="connsiteX1" fmla="*/ 86497 w 407773"/>
              <a:gd name="connsiteY1" fmla="*/ 708454 h 1054443"/>
              <a:gd name="connsiteX2" fmla="*/ 407773 w 407773"/>
              <a:gd name="connsiteY2" fmla="*/ 1054443 h 105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773" h="1054443">
                <a:moveTo>
                  <a:pt x="0" y="0"/>
                </a:moveTo>
                <a:cubicBezTo>
                  <a:pt x="9267" y="266357"/>
                  <a:pt x="18535" y="532714"/>
                  <a:pt x="86497" y="708454"/>
                </a:cubicBezTo>
                <a:cubicBezTo>
                  <a:pt x="154459" y="884194"/>
                  <a:pt x="281116" y="969318"/>
                  <a:pt x="407773" y="1054443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5644AD87-31C6-455F-7DDD-3F1E360E03EF}"/>
              </a:ext>
            </a:extLst>
          </p:cNvPr>
          <p:cNvSpPr/>
          <p:nvPr/>
        </p:nvSpPr>
        <p:spPr>
          <a:xfrm>
            <a:off x="5935105" y="3029810"/>
            <a:ext cx="972065" cy="160638"/>
          </a:xfrm>
          <a:custGeom>
            <a:avLst/>
            <a:gdLst>
              <a:gd name="connsiteX0" fmla="*/ 0 w 972065"/>
              <a:gd name="connsiteY0" fmla="*/ 0 h 160638"/>
              <a:gd name="connsiteX1" fmla="*/ 972065 w 972065"/>
              <a:gd name="connsiteY1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2065" h="160638">
                <a:moveTo>
                  <a:pt x="0" y="0"/>
                </a:moveTo>
                <a:lnTo>
                  <a:pt x="972065" y="160638"/>
                </a:ln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731A0802-3DD8-3F09-C830-40C9E915E729}"/>
              </a:ext>
            </a:extLst>
          </p:cNvPr>
          <p:cNvSpPr/>
          <p:nvPr/>
        </p:nvSpPr>
        <p:spPr>
          <a:xfrm>
            <a:off x="4028045" y="3561150"/>
            <a:ext cx="1124465" cy="671384"/>
          </a:xfrm>
          <a:custGeom>
            <a:avLst/>
            <a:gdLst>
              <a:gd name="connsiteX0" fmla="*/ 0 w 1124465"/>
              <a:gd name="connsiteY0" fmla="*/ 671384 h 671384"/>
              <a:gd name="connsiteX1" fmla="*/ 601362 w 1124465"/>
              <a:gd name="connsiteY1" fmla="*/ 428368 h 671384"/>
              <a:gd name="connsiteX2" fmla="*/ 1124465 w 1124465"/>
              <a:gd name="connsiteY2" fmla="*/ 0 h 67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465" h="671384">
                <a:moveTo>
                  <a:pt x="0" y="671384"/>
                </a:moveTo>
                <a:cubicBezTo>
                  <a:pt x="206975" y="605824"/>
                  <a:pt x="413951" y="540265"/>
                  <a:pt x="601362" y="428368"/>
                </a:cubicBezTo>
                <a:cubicBezTo>
                  <a:pt x="788773" y="316471"/>
                  <a:pt x="956619" y="158235"/>
                  <a:pt x="1124465" y="0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A5374C-B9B1-5750-9923-86BF686FE9EE}"/>
              </a:ext>
            </a:extLst>
          </p:cNvPr>
          <p:cNvSpPr txBox="1"/>
          <p:nvPr/>
        </p:nvSpPr>
        <p:spPr>
          <a:xfrm>
            <a:off x="327606" y="1017512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Taking time interval: -1s &lt; event time &lt; 1s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A4BE38E-4573-4DEB-7145-6D2941532305}"/>
              </a:ext>
            </a:extLst>
          </p:cNvPr>
          <p:cNvSpPr txBox="1"/>
          <p:nvPr/>
        </p:nvSpPr>
        <p:spPr>
          <a:xfrm>
            <a:off x="837057" y="3924553"/>
            <a:ext cx="1660893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NL" dirty="0"/>
              <a:t>Not all glitches produce many injections/triggers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5378A3F-D3D1-82BE-646E-FC83E4762693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7" name="Google Shape;69;p14">
            <a:extLst>
              <a:ext uri="{FF2B5EF4-FFF2-40B4-BE49-F238E27FC236}">
                <a16:creationId xmlns:a16="http://schemas.microsoft.com/office/drawing/2014/main" id="{6A7F4EA1-5DC4-C6FD-064A-0D96941FBDCF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28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AD54E33-CA85-FE09-D3D8-3F47F99F97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29" name="Picture 8" descr="Icon&#10;&#10;Description automatically generated">
            <a:extLst>
              <a:ext uri="{FF2B5EF4-FFF2-40B4-BE49-F238E27FC236}">
                <a16:creationId xmlns:a16="http://schemas.microsoft.com/office/drawing/2014/main" id="{A0BBAD4A-15BA-BCA4-C39F-74D6C3B3C9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sp>
        <p:nvSpPr>
          <p:cNvPr id="3" name="Google Shape;69;p14">
            <a:extLst>
              <a:ext uri="{FF2B5EF4-FFF2-40B4-BE49-F238E27FC236}">
                <a16:creationId xmlns:a16="http://schemas.microsoft.com/office/drawing/2014/main" id="{613452FC-494F-A395-F2FB-8B35B73D007D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36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9E7B99D4-FB91-66DB-AD5A-48A82B01C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</a:t>
            </a:fld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3B4935-C139-7E63-92E6-26B2DEDD968D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57BF5D47-9F20-7DF3-647D-23AAD79AA142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18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9FD7BAE-8627-75B4-9AC4-C7688156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19" name="Picture 8" descr="Icon&#10;&#10;Description automatically generated">
            <a:extLst>
              <a:ext uri="{FF2B5EF4-FFF2-40B4-BE49-F238E27FC236}">
                <a16:creationId xmlns:a16="http://schemas.microsoft.com/office/drawing/2014/main" id="{0C415137-1DA1-A4DF-E860-9A09552D8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D36B4C8-0477-A1A1-278C-72FE34F8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What is a compact binary coalescence (CBC)?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858644C-D0F7-3D27-C1FD-4B03B58D2D74}"/>
              </a:ext>
            </a:extLst>
          </p:cNvPr>
          <p:cNvSpPr txBox="1"/>
          <p:nvPr/>
        </p:nvSpPr>
        <p:spPr>
          <a:xfrm>
            <a:off x="6153175" y="1557762"/>
            <a:ext cx="2593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L" dirty="0"/>
              <a:t>Binary systems consisting on compact objects in a compact orbit around each other.</a:t>
            </a:r>
          </a:p>
        </p:txBody>
      </p:sp>
      <p:pic>
        <p:nvPicPr>
          <p:cNvPr id="6" name="Numerical simulation of a black-hole merger with asymmetric masses and orbital precession (GW190412)">
            <a:hlinkClick r:id="" action="ppaction://media"/>
            <a:extLst>
              <a:ext uri="{FF2B5EF4-FFF2-40B4-BE49-F238E27FC236}">
                <a16:creationId xmlns:a16="http://schemas.microsoft.com/office/drawing/2014/main" id="{BB2FC2A6-D21F-6418-7E69-247AC6CC01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19.1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395" y="1427858"/>
            <a:ext cx="5412733" cy="304466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9C07307-8F58-A8C1-4BD3-C96FADD49ECE}"/>
              </a:ext>
            </a:extLst>
          </p:cNvPr>
          <p:cNvSpPr txBox="1"/>
          <p:nvPr/>
        </p:nvSpPr>
        <p:spPr>
          <a:xfrm>
            <a:off x="2410638" y="4567624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rgbClr val="00B0F0"/>
                </a:solidFill>
              </a:rPr>
              <a:t>Inspiral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EFC943C-07DB-075A-5853-F180EB2CA4FC}"/>
              </a:ext>
            </a:extLst>
          </p:cNvPr>
          <p:cNvSpPr/>
          <p:nvPr/>
        </p:nvSpPr>
        <p:spPr>
          <a:xfrm>
            <a:off x="395395" y="4286749"/>
            <a:ext cx="4860516" cy="18577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CC5374F-6857-0063-561A-A9736682C7D4}"/>
              </a:ext>
            </a:extLst>
          </p:cNvPr>
          <p:cNvSpPr/>
          <p:nvPr/>
        </p:nvSpPr>
        <p:spPr>
          <a:xfrm>
            <a:off x="5255912" y="4286881"/>
            <a:ext cx="60456" cy="18577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>
              <a:solidFill>
                <a:srgbClr val="FFC000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FC84F62-FDA4-6AFD-4BAF-6F542F5BE785}"/>
              </a:ext>
            </a:extLst>
          </p:cNvPr>
          <p:cNvSpPr/>
          <p:nvPr/>
        </p:nvSpPr>
        <p:spPr>
          <a:xfrm>
            <a:off x="5316368" y="4286749"/>
            <a:ext cx="60456" cy="18577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>
              <a:solidFill>
                <a:srgbClr val="FFC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31F726-D8BD-2803-AD5E-AED00AF0EF7B}"/>
              </a:ext>
            </a:extLst>
          </p:cNvPr>
          <p:cNvSpPr txBox="1"/>
          <p:nvPr/>
        </p:nvSpPr>
        <p:spPr>
          <a:xfrm>
            <a:off x="4535614" y="4567625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rgbClr val="FFC000"/>
                </a:solidFill>
              </a:rPr>
              <a:t>Merger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B30B88-BB14-4E24-09E4-A505CC34BD4F}"/>
              </a:ext>
            </a:extLst>
          </p:cNvPr>
          <p:cNvSpPr txBox="1"/>
          <p:nvPr/>
        </p:nvSpPr>
        <p:spPr>
          <a:xfrm>
            <a:off x="5346596" y="456762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accent3"/>
                </a:solidFill>
              </a:rPr>
              <a:t>Ring-down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0B2D0C7-CDCF-00B3-1F15-CAC2005DE334}"/>
              </a:ext>
            </a:extLst>
          </p:cNvPr>
          <p:cNvCxnSpPr>
            <a:stCxn id="13" idx="2"/>
          </p:cNvCxnSpPr>
          <p:nvPr/>
        </p:nvCxnSpPr>
        <p:spPr>
          <a:xfrm flipH="1">
            <a:off x="5025421" y="4472653"/>
            <a:ext cx="260719" cy="19041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97249E5-758B-D0D8-C0EC-B164D39B817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346596" y="4472521"/>
            <a:ext cx="392259" cy="16620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41326DA-0D4B-DA63-02A4-C01E02D591FB}"/>
              </a:ext>
            </a:extLst>
          </p:cNvPr>
          <p:cNvSpPr txBox="1"/>
          <p:nvPr/>
        </p:nvSpPr>
        <p:spPr>
          <a:xfrm>
            <a:off x="1759495" y="1115209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sz="1200" dirty="0">
                <a:solidFill>
                  <a:schemeClr val="bg2">
                    <a:lumMod val="75000"/>
                  </a:schemeClr>
                </a:solidFill>
              </a:rPr>
              <a:t>Credits: Max Planck Institute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06AE9FD-8702-DDE7-E751-C7AC250121E6}"/>
                  </a:ext>
                </a:extLst>
              </p:cNvPr>
              <p:cNvSpPr txBox="1"/>
              <p:nvPr/>
            </p:nvSpPr>
            <p:spPr>
              <a:xfrm>
                <a:off x="6038619" y="2456272"/>
                <a:ext cx="279743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NL" b="1" dirty="0"/>
                  <a:t>GW simulation parameters:</a:t>
                </a:r>
              </a:p>
              <a:p>
                <a:endParaRPr lang="es-NL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 component masses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 angular momentum or spin</a:t>
                </a:r>
              </a:p>
              <a:p>
                <a:endParaRPr lang="en-US" dirty="0"/>
              </a:p>
              <a:p>
                <a:endParaRPr lang="es-NL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06AE9FD-8702-DDE7-E751-C7AC25012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619" y="2456272"/>
                <a:ext cx="2797432" cy="1384995"/>
              </a:xfrm>
              <a:prstGeom prst="rect">
                <a:avLst/>
              </a:prstGeom>
              <a:blipFill>
                <a:blip r:embed="rId8"/>
                <a:stretch>
                  <a:fillRect l="-905" t="-909"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E649195-FEF7-639D-1EF2-5DCEE35F0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7" name="Google Shape;69;p14">
            <a:extLst>
              <a:ext uri="{FF2B5EF4-FFF2-40B4-BE49-F238E27FC236}">
                <a16:creationId xmlns:a16="http://schemas.microsoft.com/office/drawing/2014/main" id="{29769B81-6405-8B2E-2D7E-FB766DBF210A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 animBg="1"/>
      <p:bldP spid="15" grpId="0"/>
      <p:bldP spid="1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Modelled searches: matched filtering (MF) for CBC</a:t>
            </a:r>
            <a:endParaRPr dirty="0"/>
          </a:p>
        </p:txBody>
      </p:sp>
      <p:sp>
        <p:nvSpPr>
          <p:cNvPr id="2" name="Google Shape;86;p17">
            <a:extLst>
              <a:ext uri="{FF2B5EF4-FFF2-40B4-BE49-F238E27FC236}">
                <a16:creationId xmlns:a16="http://schemas.microsoft.com/office/drawing/2014/main" id="{EC735A0A-DF63-6218-4C95-A81E1076A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5933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6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matched filtering?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90F976E-B296-05B4-E873-C949F41171F8}"/>
                  </a:ext>
                </a:extLst>
              </p:cNvPr>
              <p:cNvSpPr txBox="1"/>
              <p:nvPr/>
            </p:nvSpPr>
            <p:spPr>
              <a:xfrm>
                <a:off x="5139123" y="1723190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s-NL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90F976E-B296-05B4-E873-C949F4117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123" y="1723190"/>
                <a:ext cx="3497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51603EE-20DB-2EA5-D130-A3CDFCF6A056}"/>
                  </a:ext>
                </a:extLst>
              </p:cNvPr>
              <p:cNvSpPr txBox="1"/>
              <p:nvPr/>
            </p:nvSpPr>
            <p:spPr>
              <a:xfrm>
                <a:off x="7088286" y="1723188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s-NL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51603EE-20DB-2EA5-D130-A3CDFCF6A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286" y="1723188"/>
                <a:ext cx="43152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D4629779-8802-7C1E-0CD3-DA0A56739224}"/>
              </a:ext>
            </a:extLst>
          </p:cNvPr>
          <p:cNvSpPr txBox="1"/>
          <p:nvPr/>
        </p:nvSpPr>
        <p:spPr>
          <a:xfrm>
            <a:off x="5717691" y="3155681"/>
            <a:ext cx="2594344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N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Idea: </a:t>
            </a:r>
            <a:r>
              <a:rPr lang="es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unknown signals generate </a:t>
            </a:r>
            <a:r>
              <a:rPr lang="es-N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</a:t>
            </a:r>
            <a:r>
              <a:rPr lang="es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triggers. Can we find </a:t>
            </a:r>
            <a:r>
              <a:rPr lang="es-N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patterns </a:t>
            </a:r>
            <a:r>
              <a:rPr lang="es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Machine Learning?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9E7B99D4-FB91-66DB-AD5A-48A82B01C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</a:t>
            </a:fld>
            <a:endParaRPr lang="es-ES"/>
          </a:p>
        </p:txBody>
      </p:sp>
      <p:sp>
        <p:nvSpPr>
          <p:cNvPr id="12" name="Google Shape;75;p15">
            <a:extLst>
              <a:ext uri="{FF2B5EF4-FFF2-40B4-BE49-F238E27FC236}">
                <a16:creationId xmlns:a16="http://schemas.microsoft.com/office/drawing/2014/main" id="{49994DB3-F912-9C23-AE55-D4838E3B755B}"/>
              </a:ext>
            </a:extLst>
          </p:cNvPr>
          <p:cNvSpPr/>
          <p:nvPr/>
        </p:nvSpPr>
        <p:spPr>
          <a:xfrm>
            <a:off x="3718837" y="1737555"/>
            <a:ext cx="1377000" cy="334447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Unknown  signal</a:t>
            </a:r>
            <a:endParaRPr sz="10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E18C0F62-2BF9-B9FB-8A5D-0C2E3D79E5EE}"/>
              </a:ext>
            </a:extLst>
          </p:cNvPr>
          <p:cNvSpPr/>
          <p:nvPr/>
        </p:nvSpPr>
        <p:spPr>
          <a:xfrm>
            <a:off x="7568059" y="1647303"/>
            <a:ext cx="1377000" cy="51494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Triggers</a:t>
            </a:r>
          </a:p>
        </p:txBody>
      </p:sp>
      <p:sp>
        <p:nvSpPr>
          <p:cNvPr id="15" name="Google Shape;80;p15">
            <a:extLst>
              <a:ext uri="{FF2B5EF4-FFF2-40B4-BE49-F238E27FC236}">
                <a16:creationId xmlns:a16="http://schemas.microsoft.com/office/drawing/2014/main" id="{3148517C-2E47-5507-104A-6C83216044D9}"/>
              </a:ext>
            </a:extLst>
          </p:cNvPr>
          <p:cNvSpPr/>
          <p:nvPr/>
        </p:nvSpPr>
        <p:spPr>
          <a:xfrm>
            <a:off x="5642579" y="1441492"/>
            <a:ext cx="1377000" cy="1027153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Template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B</a:t>
            </a:r>
            <a:r>
              <a:rPr lang="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ank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(simulated GW)</a:t>
            </a:r>
            <a:endParaRPr sz="100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" name="ezgif.com-gif-maker-4.mp4" descr="ezgif.com-gif-maker-4.mp4">
            <a:hlinkClick r:id="" action="ppaction://media"/>
            <a:extLst>
              <a:ext uri="{FF2B5EF4-FFF2-40B4-BE49-F238E27FC236}">
                <a16:creationId xmlns:a16="http://schemas.microsoft.com/office/drawing/2014/main" id="{B3033CC6-3409-20C8-F261-33DE777B0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00" y="2077252"/>
            <a:ext cx="4509734" cy="2705840"/>
          </a:xfrm>
          <a:prstGeom prst="rect">
            <a:avLst/>
          </a:prstGeom>
        </p:spPr>
      </p:pic>
      <p:sp>
        <p:nvSpPr>
          <p:cNvPr id="8" name="Google Shape;69;p14">
            <a:extLst>
              <a:ext uri="{FF2B5EF4-FFF2-40B4-BE49-F238E27FC236}">
                <a16:creationId xmlns:a16="http://schemas.microsoft.com/office/drawing/2014/main" id="{1B0F6EDC-7427-5566-FF5A-3ECDD071B235}"/>
              </a:ext>
            </a:extLst>
          </p:cNvPr>
          <p:cNvSpPr txBox="1">
            <a:spLocks/>
          </p:cNvSpPr>
          <p:nvPr/>
        </p:nvSpPr>
        <p:spPr>
          <a:xfrm>
            <a:off x="8168126" y="4914921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EPS-BBH– </a:t>
            </a:r>
            <a:r>
              <a:rPr lang="es-ES" sz="1000" dirty="0" err="1">
                <a:solidFill>
                  <a:schemeClr val="bg1"/>
                </a:solidFill>
              </a:rPr>
              <a:t>November</a:t>
            </a:r>
            <a:r>
              <a:rPr lang="es-ES" sz="1000" dirty="0">
                <a:solidFill>
                  <a:schemeClr val="bg1"/>
                </a:solidFill>
              </a:rPr>
              <a:t> 2023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F3E8202-F96F-043C-FA07-C57D95C4B555}"/>
              </a:ext>
            </a:extLst>
          </p:cNvPr>
          <p:cNvSpPr/>
          <p:nvPr/>
        </p:nvSpPr>
        <p:spPr>
          <a:xfrm>
            <a:off x="0" y="4962489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3" name="Google Shape;69;p14">
            <a:extLst>
              <a:ext uri="{FF2B5EF4-FFF2-40B4-BE49-F238E27FC236}">
                <a16:creationId xmlns:a16="http://schemas.microsoft.com/office/drawing/2014/main" id="{6B946D1C-4003-21C2-5595-6B8F0D045E86}"/>
              </a:ext>
            </a:extLst>
          </p:cNvPr>
          <p:cNvSpPr txBox="1">
            <a:spLocks/>
          </p:cNvSpPr>
          <p:nvPr/>
        </p:nvSpPr>
        <p:spPr>
          <a:xfrm>
            <a:off x="4233925" y="4913324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16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05A32B5-B022-2A9F-C416-9A25DB3C8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05" y="4991551"/>
            <a:ext cx="336181" cy="132435"/>
          </a:xfrm>
          <a:prstGeom prst="rect">
            <a:avLst/>
          </a:prstGeom>
        </p:spPr>
      </p:pic>
      <p:pic>
        <p:nvPicPr>
          <p:cNvPr id="17" name="Picture 8" descr="Icon&#10;&#10;Description automatically generated">
            <a:extLst>
              <a:ext uri="{FF2B5EF4-FFF2-40B4-BE49-F238E27FC236}">
                <a16:creationId xmlns:a16="http://schemas.microsoft.com/office/drawing/2014/main" id="{CFAE017E-D860-9968-7728-CD1B4EE14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62489"/>
            <a:ext cx="185814" cy="185814"/>
          </a:xfrm>
          <a:prstGeom prst="rect">
            <a:avLst/>
          </a:prstGeom>
        </p:spPr>
      </p:pic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7D06FD6-FE67-1BE9-A391-E6A49F62E2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C14BB46-BD02-01CA-DCFE-66DA355AE14B}"/>
              </a:ext>
            </a:extLst>
          </p:cNvPr>
          <p:cNvSpPr/>
          <p:nvPr/>
        </p:nvSpPr>
        <p:spPr>
          <a:xfrm rot="16200000">
            <a:off x="16233" y="3326450"/>
            <a:ext cx="842481" cy="10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600" dirty="0">
                <a:solidFill>
                  <a:schemeClr val="tx1"/>
                </a:solidFill>
              </a:rPr>
              <a:t>SNR amplitude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D620EAB-12F9-4D1E-150E-F4C163DFE58B}"/>
              </a:ext>
            </a:extLst>
          </p:cNvPr>
          <p:cNvSpPr/>
          <p:nvPr/>
        </p:nvSpPr>
        <p:spPr>
          <a:xfrm>
            <a:off x="2480967" y="3231298"/>
            <a:ext cx="513708" cy="29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SNR</a:t>
            </a:r>
            <a:endParaRPr lang="es-NL" sz="1000" dirty="0">
              <a:solidFill>
                <a:srgbClr val="C00000"/>
              </a:solidFill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0AE3B0D-BAA7-6F35-AE08-6291DD433A03}"/>
              </a:ext>
            </a:extLst>
          </p:cNvPr>
          <p:cNvCxnSpPr>
            <a:cxnSpLocks/>
          </p:cNvCxnSpPr>
          <p:nvPr/>
        </p:nvCxnSpPr>
        <p:spPr>
          <a:xfrm flipH="1" flipV="1">
            <a:off x="2054831" y="3155681"/>
            <a:ext cx="511736" cy="2231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69;p14">
            <a:extLst>
              <a:ext uri="{FF2B5EF4-FFF2-40B4-BE49-F238E27FC236}">
                <a16:creationId xmlns:a16="http://schemas.microsoft.com/office/drawing/2014/main" id="{24FF4DD3-7C23-2109-3ED7-4D3341B6012E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387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95395" y="260190"/>
            <a:ext cx="6030101" cy="9607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Transient noise burst (glitches)</a:t>
            </a:r>
            <a:endParaRPr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9E7B99D4-FB91-66DB-AD5A-48A82B01C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3D9773-CD44-0AD7-576C-E7226C9F1F72}"/>
              </a:ext>
            </a:extLst>
          </p:cNvPr>
          <p:cNvSpPr txBox="1"/>
          <p:nvPr/>
        </p:nvSpPr>
        <p:spPr>
          <a:xfrm>
            <a:off x="159932" y="5977206"/>
            <a:ext cx="44486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NL" sz="1200" dirty="0"/>
              <a:t>Example of a blip glitch (left) and a intermediate-mass BBH (right)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4F2770-47D7-E436-D109-173DC7D93095}"/>
              </a:ext>
            </a:extLst>
          </p:cNvPr>
          <p:cNvSpPr txBox="1"/>
          <p:nvPr/>
        </p:nvSpPr>
        <p:spPr>
          <a:xfrm>
            <a:off x="8970863" y="6187624"/>
            <a:ext cx="18721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NL" sz="1200" dirty="0"/>
              <a:t>Examples of glitches.</a:t>
            </a:r>
          </a:p>
          <a:p>
            <a:pPr algn="ctr"/>
            <a:r>
              <a:rPr lang="es-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Bahaadini. Inf. Sci. 2018</a:t>
            </a:r>
            <a:endParaRPr lang="es-NL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93A199-11A1-E576-3513-42A726CAA395}"/>
              </a:ext>
            </a:extLst>
          </p:cNvPr>
          <p:cNvSpPr txBox="1"/>
          <p:nvPr/>
        </p:nvSpPr>
        <p:spPr>
          <a:xfrm>
            <a:off x="395395" y="1281270"/>
            <a:ext cx="38058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s-ES" dirty="0" err="1"/>
              <a:t>Caused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instruments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environment</a:t>
            </a:r>
            <a:r>
              <a:rPr lang="es-ES" dirty="0"/>
              <a:t> </a:t>
            </a:r>
          </a:p>
          <a:p>
            <a:pPr fontAlgn="base"/>
            <a:r>
              <a:rPr lang="es-ES" dirty="0"/>
              <a:t>      (</a:t>
            </a:r>
            <a:r>
              <a:rPr lang="es-ES" dirty="0" err="1"/>
              <a:t>known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unknown</a:t>
            </a:r>
            <a:r>
              <a:rPr lang="es-ES" dirty="0"/>
              <a:t>)</a:t>
            </a:r>
          </a:p>
          <a:p>
            <a:pPr fontAlgn="base"/>
            <a:endParaRPr lang="es-ES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s-ES" dirty="0" err="1"/>
              <a:t>Diminish</a:t>
            </a:r>
            <a:r>
              <a:rPr lang="es-ES" dirty="0"/>
              <a:t> </a:t>
            </a:r>
            <a:r>
              <a:rPr lang="es-ES" dirty="0" err="1"/>
              <a:t>scientific</a:t>
            </a:r>
            <a:r>
              <a:rPr lang="es-ES" dirty="0"/>
              <a:t> data </a:t>
            </a:r>
            <a:r>
              <a:rPr lang="es-ES" dirty="0" err="1"/>
              <a:t>available</a:t>
            </a:r>
            <a:endParaRPr lang="es-ES" dirty="0"/>
          </a:p>
          <a:p>
            <a:pPr fontAlgn="base"/>
            <a:endParaRPr lang="es-ES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s-ES" dirty="0" err="1"/>
              <a:t>Hinder</a:t>
            </a:r>
            <a:r>
              <a:rPr lang="es-ES" dirty="0"/>
              <a:t> GW </a:t>
            </a:r>
            <a:r>
              <a:rPr lang="es-ES" dirty="0" err="1"/>
              <a:t>detection</a:t>
            </a:r>
            <a:r>
              <a:rPr lang="es-ES" dirty="0"/>
              <a:t> (</a:t>
            </a:r>
            <a:r>
              <a:rPr lang="es-ES" dirty="0" err="1"/>
              <a:t>mask</a:t>
            </a:r>
            <a:r>
              <a:rPr lang="es-ES" dirty="0"/>
              <a:t> and/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mimic</a:t>
            </a:r>
            <a:r>
              <a:rPr lang="es-ES" dirty="0"/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4D2CBD-69EA-42BD-C7A6-AB2154DE9C62}"/>
              </a:ext>
            </a:extLst>
          </p:cNvPr>
          <p:cNvSpPr txBox="1"/>
          <p:nvPr/>
        </p:nvSpPr>
        <p:spPr>
          <a:xfrm>
            <a:off x="279768" y="4438020"/>
            <a:ext cx="506420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NL" sz="1200" dirty="0"/>
              <a:t>Example of a blip glitch (left) and a intermediate-mass black hole (right)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060A85-AC65-9E17-1308-78A3DFA75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422" y="1534416"/>
            <a:ext cx="4408331" cy="2604244"/>
          </a:xfrm>
          <a:prstGeom prst="rect">
            <a:avLst/>
          </a:prstGeom>
        </p:spPr>
      </p:pic>
      <p:sp>
        <p:nvSpPr>
          <p:cNvPr id="12" name="Google Shape;69;p14">
            <a:extLst>
              <a:ext uri="{FF2B5EF4-FFF2-40B4-BE49-F238E27FC236}">
                <a16:creationId xmlns:a16="http://schemas.microsoft.com/office/drawing/2014/main" id="{F4E8B4D4-7CAE-D223-DEE9-CA830D3C3E27}"/>
              </a:ext>
            </a:extLst>
          </p:cNvPr>
          <p:cNvSpPr txBox="1">
            <a:spLocks/>
          </p:cNvSpPr>
          <p:nvPr/>
        </p:nvSpPr>
        <p:spPr>
          <a:xfrm>
            <a:off x="8168126" y="4914921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EPS-BBH– </a:t>
            </a:r>
            <a:r>
              <a:rPr lang="es-ES" sz="1000" dirty="0" err="1">
                <a:solidFill>
                  <a:schemeClr val="bg1"/>
                </a:solidFill>
              </a:rPr>
              <a:t>November</a:t>
            </a:r>
            <a:r>
              <a:rPr lang="es-ES" sz="1000" dirty="0">
                <a:solidFill>
                  <a:schemeClr val="bg1"/>
                </a:solidFill>
              </a:rPr>
              <a:t> 2023 </a:t>
            </a:r>
          </a:p>
        </p:txBody>
      </p:sp>
      <p:pic>
        <p:nvPicPr>
          <p:cNvPr id="13" name="Imagen 12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6BA3BA99-D6AF-954A-30BB-7B74FED98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94" y="2751822"/>
            <a:ext cx="3879040" cy="177400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B58562D-9FCB-2634-E483-E7598710F8B1}"/>
              </a:ext>
            </a:extLst>
          </p:cNvPr>
          <p:cNvSpPr/>
          <p:nvPr/>
        </p:nvSpPr>
        <p:spPr>
          <a:xfrm>
            <a:off x="0" y="4970575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1426B01D-F6C8-917A-BBAB-AA256FC59F40}"/>
              </a:ext>
            </a:extLst>
          </p:cNvPr>
          <p:cNvSpPr txBox="1">
            <a:spLocks/>
          </p:cNvSpPr>
          <p:nvPr/>
        </p:nvSpPr>
        <p:spPr>
          <a:xfrm>
            <a:off x="4233925" y="4921410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1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83D6E81-45DD-A9AD-8B48-12CE85FC5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5" y="4999637"/>
            <a:ext cx="336181" cy="132435"/>
          </a:xfrm>
          <a:prstGeom prst="rect">
            <a:avLst/>
          </a:prstGeom>
        </p:spPr>
      </p:pic>
      <p:pic>
        <p:nvPicPr>
          <p:cNvPr id="15" name="Picture 8" descr="Icon&#10;&#10;Description automatically generated">
            <a:extLst>
              <a:ext uri="{FF2B5EF4-FFF2-40B4-BE49-F238E27FC236}">
                <a16:creationId xmlns:a16="http://schemas.microsoft.com/office/drawing/2014/main" id="{ABD48CD0-64DA-65F5-03AE-8D143599C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70575"/>
            <a:ext cx="185814" cy="185814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F8C2AF1-980D-8B25-D7CE-CC8CFD235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18" name="Google Shape;69;p14">
            <a:extLst>
              <a:ext uri="{FF2B5EF4-FFF2-40B4-BE49-F238E27FC236}">
                <a16:creationId xmlns:a16="http://schemas.microsoft.com/office/drawing/2014/main" id="{449B438F-EDD5-5F48-09DD-041312C61A02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8193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F09B7-D02B-F2BC-BBA7-22B64ACE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Motivation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4AF868-8A61-AF60-AD84-9C413DFBB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5</a:t>
            </a:fld>
            <a:endParaRPr lang="es-ES"/>
          </a:p>
        </p:txBody>
      </p:sp>
      <p:sp>
        <p:nvSpPr>
          <p:cNvPr id="5" name="Google Shape;80;p16">
            <a:extLst>
              <a:ext uri="{FF2B5EF4-FFF2-40B4-BE49-F238E27FC236}">
                <a16:creationId xmlns:a16="http://schemas.microsoft.com/office/drawing/2014/main" id="{79009B47-CD6D-2880-4B87-A3937F328A63}"/>
              </a:ext>
            </a:extLst>
          </p:cNvPr>
          <p:cNvSpPr txBox="1"/>
          <p:nvPr/>
        </p:nvSpPr>
        <p:spPr>
          <a:xfrm>
            <a:off x="311700" y="1206861"/>
            <a:ext cx="894163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Context</a:t>
            </a: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: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i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ntermediate-mass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holes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(IMBH) are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the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missing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link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between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stellar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black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holes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and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supermassive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black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holes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,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but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they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are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hard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to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detect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!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81E05-DCE4-BC75-72AE-2910CB73CFDB}"/>
              </a:ext>
            </a:extLst>
          </p:cNvPr>
          <p:cNvSpPr/>
          <p:nvPr/>
        </p:nvSpPr>
        <p:spPr>
          <a:xfrm>
            <a:off x="563486" y="1922706"/>
            <a:ext cx="5482274" cy="66077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Idea: 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triggers from matched filtering (free information) from detection algorithms to learn the background (glitches) and foreground (GW signals) with ML</a:t>
            </a:r>
          </a:p>
        </p:txBody>
      </p:sp>
      <p:pic>
        <p:nvPicPr>
          <p:cNvPr id="8" name="Imagen 7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CF323DEA-940D-D09E-D622-61D2EA89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75" y="2734636"/>
            <a:ext cx="3879040" cy="177400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561C349-CC79-E5C1-DBFE-58C7826FF84D}"/>
              </a:ext>
            </a:extLst>
          </p:cNvPr>
          <p:cNvSpPr txBox="1"/>
          <p:nvPr/>
        </p:nvSpPr>
        <p:spPr>
          <a:xfrm>
            <a:off x="5463340" y="2646102"/>
            <a:ext cx="32834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MF searches use </a:t>
            </a:r>
            <a:r>
              <a:rPr lang="e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strict</a:t>
            </a:r>
            <a:r>
              <a:rPr lang="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 conditions for detection.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C</a:t>
            </a:r>
            <a:r>
              <a:rPr lang="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an we </a:t>
            </a:r>
            <a:r>
              <a:rPr lang="e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relax </a:t>
            </a:r>
            <a:r>
              <a:rPr lang="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the search with the interpolation ability of ML?</a:t>
            </a:r>
          </a:p>
        </p:txBody>
      </p:sp>
      <p:sp>
        <p:nvSpPr>
          <p:cNvPr id="19" name="Google Shape;69;p14">
            <a:extLst>
              <a:ext uri="{FF2B5EF4-FFF2-40B4-BE49-F238E27FC236}">
                <a16:creationId xmlns:a16="http://schemas.microsoft.com/office/drawing/2014/main" id="{3919210E-A8C0-AECD-78A2-71144A1E34FD}"/>
              </a:ext>
            </a:extLst>
          </p:cNvPr>
          <p:cNvSpPr txBox="1">
            <a:spLocks/>
          </p:cNvSpPr>
          <p:nvPr/>
        </p:nvSpPr>
        <p:spPr>
          <a:xfrm>
            <a:off x="8168126" y="4914921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EPS-BBH– </a:t>
            </a:r>
            <a:r>
              <a:rPr lang="es-ES" sz="1000" dirty="0" err="1">
                <a:solidFill>
                  <a:schemeClr val="bg1"/>
                </a:solidFill>
              </a:rPr>
              <a:t>November</a:t>
            </a:r>
            <a:r>
              <a:rPr lang="es-ES" sz="1000" dirty="0">
                <a:solidFill>
                  <a:schemeClr val="bg1"/>
                </a:solidFill>
              </a:rPr>
              <a:t> 2023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FF7BDEC-7007-221C-43C9-B739624E82D2}"/>
              </a:ext>
            </a:extLst>
          </p:cNvPr>
          <p:cNvSpPr txBox="1"/>
          <p:nvPr/>
        </p:nvSpPr>
        <p:spPr>
          <a:xfrm>
            <a:off x="1117208" y="4508639"/>
            <a:ext cx="345479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NL" sz="1200" dirty="0"/>
              <a:t>Example of a blip glitch (left) and a IMBH (right)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5ABD79-3436-676C-E6F2-C373F204DD3E}"/>
              </a:ext>
            </a:extLst>
          </p:cNvPr>
          <p:cNvSpPr/>
          <p:nvPr/>
        </p:nvSpPr>
        <p:spPr>
          <a:xfrm>
            <a:off x="0" y="4966401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E877322C-2D48-90D0-4DA3-0AC6995288AE}"/>
              </a:ext>
            </a:extLst>
          </p:cNvPr>
          <p:cNvSpPr txBox="1">
            <a:spLocks/>
          </p:cNvSpPr>
          <p:nvPr/>
        </p:nvSpPr>
        <p:spPr>
          <a:xfrm>
            <a:off x="4233925" y="4917236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1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1A47222-BF63-16B4-8639-69953E05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5" y="4995463"/>
            <a:ext cx="336181" cy="132435"/>
          </a:xfrm>
          <a:prstGeom prst="rect">
            <a:avLst/>
          </a:prstGeom>
        </p:spPr>
      </p:pic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2D8E27A8-5E2B-DB12-5DBD-1463AA911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6401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EB4985C-8F43-63E1-D6E8-7A5065994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5F28B3-8555-4E3A-8DF1-85E5082D7F16}"/>
              </a:ext>
            </a:extLst>
          </p:cNvPr>
          <p:cNvSpPr txBox="1"/>
          <p:nvPr/>
        </p:nvSpPr>
        <p:spPr>
          <a:xfrm>
            <a:off x="5747485" y="4008932"/>
            <a:ext cx="28667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L" b="1" dirty="0"/>
              <a:t>Similar ideas with cWB: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 err="1"/>
              <a:t>Gayathri</a:t>
            </a:r>
            <a:r>
              <a:rPr lang="es-ES" sz="1200" dirty="0"/>
              <a:t> et al. 2020 (</a:t>
            </a:r>
            <a:r>
              <a:rPr lang="es-ES" sz="1200" dirty="0" err="1"/>
              <a:t>XGBoost</a:t>
            </a:r>
            <a:r>
              <a:rPr lang="es-E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NL" sz="1200" dirty="0"/>
              <a:t>Lopez et al. 2021 (GMM)</a:t>
            </a:r>
          </a:p>
        </p:txBody>
      </p:sp>
      <p:sp>
        <p:nvSpPr>
          <p:cNvPr id="13" name="Google Shape;69;p14">
            <a:extLst>
              <a:ext uri="{FF2B5EF4-FFF2-40B4-BE49-F238E27FC236}">
                <a16:creationId xmlns:a16="http://schemas.microsoft.com/office/drawing/2014/main" id="{B38B504E-CC3A-5FAB-7753-BB4F758A8065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3278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D9086-E93A-70E7-F94F-CA12BF46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5326"/>
            <a:ext cx="8520600" cy="831300"/>
          </a:xfrm>
        </p:spPr>
        <p:txBody>
          <a:bodyPr/>
          <a:lstStyle/>
          <a:p>
            <a:r>
              <a:rPr lang="es-NL" dirty="0"/>
              <a:t>A simulated GW through a detection pipeline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D74749AB-B38F-27A7-4CFD-EA7E3E30A8B6}"/>
                  </a:ext>
                </a:extLst>
              </p:cNvPr>
              <p:cNvSpPr txBox="1"/>
              <p:nvPr/>
            </p:nvSpPr>
            <p:spPr>
              <a:xfrm>
                <a:off x="311700" y="853408"/>
                <a:ext cx="64647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s-NL" dirty="0"/>
                  <a:t>: time when trigger happened – time when GW signal was added to the noise</a:t>
                </a: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D74749AB-B38F-27A7-4CFD-EA7E3E30A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853408"/>
                <a:ext cx="6464783" cy="307777"/>
              </a:xfrm>
              <a:prstGeom prst="rect">
                <a:avLst/>
              </a:prstGeom>
              <a:blipFill>
                <a:blip r:embed="rId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 descr="Imagen de la pantalla de una ventana&#10;&#10;Descripción generada automáticamente con confianza media">
            <a:extLst>
              <a:ext uri="{FF2B5EF4-FFF2-40B4-BE49-F238E27FC236}">
                <a16:creationId xmlns:a16="http://schemas.microsoft.com/office/drawing/2014/main" id="{CC705E3D-46DF-A818-39BC-5399AAFD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817" y="1109653"/>
            <a:ext cx="5075833" cy="1212656"/>
          </a:xfrm>
          <a:prstGeom prst="rect">
            <a:avLst/>
          </a:prstGeom>
        </p:spPr>
      </p:pic>
      <p:pic>
        <p:nvPicPr>
          <p:cNvPr id="6" name="Imagen 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429411A-9DF6-236D-5C23-695CB666A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92"/>
          <a:stretch/>
        </p:blipFill>
        <p:spPr>
          <a:xfrm>
            <a:off x="2317066" y="2332094"/>
            <a:ext cx="4063681" cy="2646467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B52EF3D-4C5A-D3B0-717C-FA11DD7A8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45" y="2331658"/>
            <a:ext cx="4555610" cy="2646467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8" name="Imagen 7" descr="Gráfico&#10;&#10;Descripción generada automáticamente">
            <a:extLst>
              <a:ext uri="{FF2B5EF4-FFF2-40B4-BE49-F238E27FC236}">
                <a16:creationId xmlns:a16="http://schemas.microsoft.com/office/drawing/2014/main" id="{07A9AF06-B046-F4DA-9025-5D98CA6E3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9" name="Imagen 8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9CF613DF-7F42-23FE-FC26-5BDF947A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7E4F18-2218-2951-44EA-51D78253C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7FBFD4E8-A563-955E-796C-ED6CF732D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4C1CC4E4-1DE4-5519-6F1C-9738F10A2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Imagen 12" descr="Gráfico&#10;&#10;Descripción generada automáticamente">
            <a:extLst>
              <a:ext uri="{FF2B5EF4-FFF2-40B4-BE49-F238E27FC236}">
                <a16:creationId xmlns:a16="http://schemas.microsoft.com/office/drawing/2014/main" id="{0221560D-FC9A-6AE1-87AD-E5E0AB620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4" name="Imagen 13" descr="Gráfico&#10;&#10;Descripción generada automáticamente">
            <a:extLst>
              <a:ext uri="{FF2B5EF4-FFF2-40B4-BE49-F238E27FC236}">
                <a16:creationId xmlns:a16="http://schemas.microsoft.com/office/drawing/2014/main" id="{C0EABD88-8560-70D8-6B5A-F7B8847233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48735F3C-6FFA-8FA2-4C2B-89D07CF7F0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B5818F76-2B3C-D7A7-BBF7-011FF54998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7" name="Imagen 16" descr="Gráfico&#10;&#10;Descripción generada automáticamente">
            <a:extLst>
              <a:ext uri="{FF2B5EF4-FFF2-40B4-BE49-F238E27FC236}">
                <a16:creationId xmlns:a16="http://schemas.microsoft.com/office/drawing/2014/main" id="{9EADE59C-FF25-C041-DC9D-224AD3B8F0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8" name="Imagen 17" descr="Gráfico&#10;&#10;Descripción generada automáticamente">
            <a:extLst>
              <a:ext uri="{FF2B5EF4-FFF2-40B4-BE49-F238E27FC236}">
                <a16:creationId xmlns:a16="http://schemas.microsoft.com/office/drawing/2014/main" id="{82F56F78-7CDC-EE1F-ECD1-BE88EA8CE0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9" name="Imagen 18" descr="Gráfico&#10;&#10;Descripción generada automáticamente">
            <a:extLst>
              <a:ext uri="{FF2B5EF4-FFF2-40B4-BE49-F238E27FC236}">
                <a16:creationId xmlns:a16="http://schemas.microsoft.com/office/drawing/2014/main" id="{DBCBB303-FB80-9EB4-80EA-DA4543C787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0" name="Imagen 19" descr="Gráfico&#10;&#10;Descripción generada automáticamente">
            <a:extLst>
              <a:ext uri="{FF2B5EF4-FFF2-40B4-BE49-F238E27FC236}">
                <a16:creationId xmlns:a16="http://schemas.microsoft.com/office/drawing/2014/main" id="{EC6FAE0F-CF28-0839-A612-34380A18D1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1" name="Imagen 20" descr="Gráfico&#10;&#10;Descripción generada automáticamente">
            <a:extLst>
              <a:ext uri="{FF2B5EF4-FFF2-40B4-BE49-F238E27FC236}">
                <a16:creationId xmlns:a16="http://schemas.microsoft.com/office/drawing/2014/main" id="{225F1503-E292-C9D8-410B-46552F31C7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6545" y="2331658"/>
            <a:ext cx="4548609" cy="26424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2" name="Imagen 21" descr="Gráfico&#10;&#10;Descripción generada automáticamente">
            <a:extLst>
              <a:ext uri="{FF2B5EF4-FFF2-40B4-BE49-F238E27FC236}">
                <a16:creationId xmlns:a16="http://schemas.microsoft.com/office/drawing/2014/main" id="{23B9A7B1-3604-D26D-B9E1-D3DA3A8B13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774" b="10140"/>
          <a:stretch/>
        </p:blipFill>
        <p:spPr>
          <a:xfrm>
            <a:off x="1973474" y="1144536"/>
            <a:ext cx="5179563" cy="1099759"/>
          </a:xfrm>
          <a:prstGeom prst="rect">
            <a:avLst/>
          </a:prstGeom>
        </p:spPr>
      </p:pic>
      <p:pic>
        <p:nvPicPr>
          <p:cNvPr id="23" name="Imagen 22" descr="Gráfico&#10;&#10;Descripción generada automáticamente">
            <a:extLst>
              <a:ext uri="{FF2B5EF4-FFF2-40B4-BE49-F238E27FC236}">
                <a16:creationId xmlns:a16="http://schemas.microsoft.com/office/drawing/2014/main" id="{02244DD8-A66A-DE4C-65F0-674875F5D2D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137" b="8327"/>
          <a:stretch/>
        </p:blipFill>
        <p:spPr>
          <a:xfrm>
            <a:off x="1956453" y="1128831"/>
            <a:ext cx="5180283" cy="1113023"/>
          </a:xfrm>
          <a:prstGeom prst="rect">
            <a:avLst/>
          </a:prstGeom>
        </p:spPr>
      </p:pic>
      <p:pic>
        <p:nvPicPr>
          <p:cNvPr id="24" name="Imagen 2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FBF5C629-2105-0630-36B5-2653A98372E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321"/>
          <a:stretch/>
        </p:blipFill>
        <p:spPr>
          <a:xfrm>
            <a:off x="2005052" y="1129896"/>
            <a:ext cx="5113965" cy="1223422"/>
          </a:xfrm>
          <a:prstGeom prst="rect">
            <a:avLst/>
          </a:prstGeom>
        </p:spPr>
      </p:pic>
      <p:pic>
        <p:nvPicPr>
          <p:cNvPr id="25" name="Imagen 24" descr="Gráfico&#10;&#10;Descripción generada automáticamente">
            <a:extLst>
              <a:ext uri="{FF2B5EF4-FFF2-40B4-BE49-F238E27FC236}">
                <a16:creationId xmlns:a16="http://schemas.microsoft.com/office/drawing/2014/main" id="{8B6B1549-7159-0CEF-03D0-A89B702DDC4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62" t="5562"/>
          <a:stretch/>
        </p:blipFill>
        <p:spPr>
          <a:xfrm>
            <a:off x="1966783" y="1133019"/>
            <a:ext cx="5180282" cy="1228925"/>
          </a:xfrm>
          <a:prstGeom prst="rect">
            <a:avLst/>
          </a:prstGeom>
        </p:spPr>
      </p:pic>
      <p:pic>
        <p:nvPicPr>
          <p:cNvPr id="26" name="Imagen 25" descr="Gráfico&#10;&#10;Descripción generada automáticamente">
            <a:extLst>
              <a:ext uri="{FF2B5EF4-FFF2-40B4-BE49-F238E27FC236}">
                <a16:creationId xmlns:a16="http://schemas.microsoft.com/office/drawing/2014/main" id="{45DAEAA6-AC5B-135F-BB62-D2725F048AB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" t="3856" r="1" b="1"/>
          <a:stretch/>
        </p:blipFill>
        <p:spPr>
          <a:xfrm>
            <a:off x="1977779" y="1132933"/>
            <a:ext cx="5180282" cy="1235819"/>
          </a:xfrm>
          <a:prstGeom prst="rect">
            <a:avLst/>
          </a:prstGeom>
        </p:spPr>
      </p:pic>
      <p:pic>
        <p:nvPicPr>
          <p:cNvPr id="27" name="Imagen 26" descr="Gráfico&#10;&#10;Descripción generada automáticamente">
            <a:extLst>
              <a:ext uri="{FF2B5EF4-FFF2-40B4-BE49-F238E27FC236}">
                <a16:creationId xmlns:a16="http://schemas.microsoft.com/office/drawing/2014/main" id="{11ADB657-54A4-DC10-0973-FC1DF21C39BE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4641"/>
          <a:stretch/>
        </p:blipFill>
        <p:spPr>
          <a:xfrm>
            <a:off x="1958863" y="1137294"/>
            <a:ext cx="5184000" cy="1228592"/>
          </a:xfrm>
          <a:prstGeom prst="rect">
            <a:avLst/>
          </a:prstGeom>
        </p:spPr>
      </p:pic>
      <p:pic>
        <p:nvPicPr>
          <p:cNvPr id="28" name="Imagen 27" descr="Gráfico&#10;&#10;Descripción generada automáticamente">
            <a:extLst>
              <a:ext uri="{FF2B5EF4-FFF2-40B4-BE49-F238E27FC236}">
                <a16:creationId xmlns:a16="http://schemas.microsoft.com/office/drawing/2014/main" id="{0AB0049D-D48D-7C1B-EEC0-AE99451A6E0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3102" b="9824"/>
          <a:stretch/>
        </p:blipFill>
        <p:spPr>
          <a:xfrm>
            <a:off x="1977473" y="1127874"/>
            <a:ext cx="5184000" cy="1169853"/>
          </a:xfrm>
          <a:prstGeom prst="rect">
            <a:avLst/>
          </a:prstGeom>
        </p:spPr>
      </p:pic>
      <p:pic>
        <p:nvPicPr>
          <p:cNvPr id="29" name="Imagen 28" descr="Gráfico&#10;&#10;Descripción generada automáticamente">
            <a:extLst>
              <a:ext uri="{FF2B5EF4-FFF2-40B4-BE49-F238E27FC236}">
                <a16:creationId xmlns:a16="http://schemas.microsoft.com/office/drawing/2014/main" id="{53E18DE9-BB9B-B534-D56A-95DD787B71D6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3236"/>
          <a:stretch/>
        </p:blipFill>
        <p:spPr>
          <a:xfrm>
            <a:off x="1975003" y="1134811"/>
            <a:ext cx="5184000" cy="1234058"/>
          </a:xfrm>
          <a:prstGeom prst="rect">
            <a:avLst/>
          </a:prstGeom>
        </p:spPr>
      </p:pic>
      <p:pic>
        <p:nvPicPr>
          <p:cNvPr id="30" name="Imagen 29" descr="Gráfico&#10;&#10;Descripción generada automáticamente">
            <a:extLst>
              <a:ext uri="{FF2B5EF4-FFF2-40B4-BE49-F238E27FC236}">
                <a16:creationId xmlns:a16="http://schemas.microsoft.com/office/drawing/2014/main" id="{D39F33D5-DDF4-3E09-58AD-FB8E326A8A0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3074"/>
          <a:stretch/>
        </p:blipFill>
        <p:spPr>
          <a:xfrm>
            <a:off x="1958305" y="1120198"/>
            <a:ext cx="5184000" cy="1270880"/>
          </a:xfrm>
          <a:prstGeom prst="rect">
            <a:avLst/>
          </a:prstGeom>
        </p:spPr>
      </p:pic>
      <p:pic>
        <p:nvPicPr>
          <p:cNvPr id="31" name="Imagen 30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88CEFA7A-7597-3C5D-288B-1D1BB7280322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5055"/>
          <a:stretch/>
        </p:blipFill>
        <p:spPr>
          <a:xfrm>
            <a:off x="1951030" y="1126564"/>
            <a:ext cx="5184000" cy="1229450"/>
          </a:xfrm>
          <a:prstGeom prst="rect">
            <a:avLst/>
          </a:prstGeom>
        </p:spPr>
      </p:pic>
      <p:pic>
        <p:nvPicPr>
          <p:cNvPr id="32" name="Imagen 31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9EEEA554-D93A-0C4B-8535-FC80795009D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5055"/>
          <a:stretch/>
        </p:blipFill>
        <p:spPr>
          <a:xfrm>
            <a:off x="1951030" y="1127697"/>
            <a:ext cx="5184000" cy="1229450"/>
          </a:xfrm>
          <a:prstGeom prst="rect">
            <a:avLst/>
          </a:prstGeom>
        </p:spPr>
      </p:pic>
      <p:pic>
        <p:nvPicPr>
          <p:cNvPr id="33" name="Imagen 32" descr="Gráfico&#10;&#10;Descripción generada automáticamente">
            <a:extLst>
              <a:ext uri="{FF2B5EF4-FFF2-40B4-BE49-F238E27FC236}">
                <a16:creationId xmlns:a16="http://schemas.microsoft.com/office/drawing/2014/main" id="{E0594437-AE77-B489-971C-89CE2549D9CB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3687"/>
          <a:stretch/>
        </p:blipFill>
        <p:spPr>
          <a:xfrm>
            <a:off x="1955425" y="1134985"/>
            <a:ext cx="5184000" cy="1205326"/>
          </a:xfrm>
          <a:prstGeom prst="rect">
            <a:avLst/>
          </a:prstGeom>
        </p:spPr>
      </p:pic>
      <p:pic>
        <p:nvPicPr>
          <p:cNvPr id="34" name="Imagen 3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C5F9433-91B0-E109-7D3D-4EF52774AB48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3035" b="-1"/>
          <a:stretch/>
        </p:blipFill>
        <p:spPr>
          <a:xfrm>
            <a:off x="2012629" y="1121871"/>
            <a:ext cx="5113965" cy="122708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FD44827-1D39-97A8-600C-C887BEFDAD61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t="1433"/>
          <a:stretch/>
        </p:blipFill>
        <p:spPr>
          <a:xfrm>
            <a:off x="1943904" y="1125703"/>
            <a:ext cx="5184000" cy="1220300"/>
          </a:xfrm>
          <a:prstGeom prst="rect">
            <a:avLst/>
          </a:prstGeom>
        </p:spPr>
      </p:pic>
      <p:pic>
        <p:nvPicPr>
          <p:cNvPr id="36" name="Imagen 35" descr="Gráfico&#10;&#10;Descripción generada automáticamente">
            <a:extLst>
              <a:ext uri="{FF2B5EF4-FFF2-40B4-BE49-F238E27FC236}">
                <a16:creationId xmlns:a16="http://schemas.microsoft.com/office/drawing/2014/main" id="{2ACACDD5-57E2-265D-F3D4-320819B09FB0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t="3756"/>
          <a:stretch/>
        </p:blipFill>
        <p:spPr>
          <a:xfrm>
            <a:off x="1942156" y="1119463"/>
            <a:ext cx="5184000" cy="1214432"/>
          </a:xfrm>
          <a:prstGeom prst="rect">
            <a:avLst/>
          </a:prstGeom>
        </p:spPr>
      </p:pic>
      <p:pic>
        <p:nvPicPr>
          <p:cNvPr id="37" name="Imagen 36" descr="Gráfico&#10;&#10;Descripción generada automáticamente">
            <a:extLst>
              <a:ext uri="{FF2B5EF4-FFF2-40B4-BE49-F238E27FC236}">
                <a16:creationId xmlns:a16="http://schemas.microsoft.com/office/drawing/2014/main" id="{25EC1505-5BEA-03C1-E15D-A262E346B45B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4228"/>
          <a:stretch/>
        </p:blipFill>
        <p:spPr>
          <a:xfrm>
            <a:off x="1971165" y="1129338"/>
            <a:ext cx="5184000" cy="1220940"/>
          </a:xfrm>
          <a:prstGeom prst="rect">
            <a:avLst/>
          </a:prstGeom>
        </p:spPr>
      </p:pic>
      <p:pic>
        <p:nvPicPr>
          <p:cNvPr id="38" name="Imagen 37" descr="Gráfico&#10;&#10;Descripción generada automáticamente">
            <a:extLst>
              <a:ext uri="{FF2B5EF4-FFF2-40B4-BE49-F238E27FC236}">
                <a16:creationId xmlns:a16="http://schemas.microsoft.com/office/drawing/2014/main" id="{91F02987-12F5-35EC-24D1-23358ED291F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3012"/>
          <a:stretch/>
        </p:blipFill>
        <p:spPr>
          <a:xfrm>
            <a:off x="1944889" y="1119722"/>
            <a:ext cx="5184000" cy="1224921"/>
          </a:xfrm>
          <a:prstGeom prst="rect">
            <a:avLst/>
          </a:prstGeom>
        </p:spPr>
      </p:pic>
      <p:sp>
        <p:nvSpPr>
          <p:cNvPr id="39" name="Marcador de número de diapositiva 38">
            <a:extLst>
              <a:ext uri="{FF2B5EF4-FFF2-40B4-BE49-F238E27FC236}">
                <a16:creationId xmlns:a16="http://schemas.microsoft.com/office/drawing/2014/main" id="{D09A9CF5-5B99-3BCC-7B0A-9809DE9542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6</a:t>
            </a:fld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1370B51-11CE-7097-14AA-5AFAE2D1B179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43" name="Google Shape;69;p14">
            <a:extLst>
              <a:ext uri="{FF2B5EF4-FFF2-40B4-BE49-F238E27FC236}">
                <a16:creationId xmlns:a16="http://schemas.microsoft.com/office/drawing/2014/main" id="{30611581-DADB-39C3-81F0-FFDB08765D9F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4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97B1978-51A1-45BE-4DD4-DC939E67984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45" name="Picture 8" descr="Icon&#10;&#10;Description automatically generated">
            <a:extLst>
              <a:ext uri="{FF2B5EF4-FFF2-40B4-BE49-F238E27FC236}">
                <a16:creationId xmlns:a16="http://schemas.microsoft.com/office/drawing/2014/main" id="{0E3D4EEC-0854-C75F-0DD3-2FFE1961D99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5C67620-0D4D-0398-0A7F-1DC46784085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40" name="Google Shape;69;p14">
            <a:extLst>
              <a:ext uri="{FF2B5EF4-FFF2-40B4-BE49-F238E27FC236}">
                <a16:creationId xmlns:a16="http://schemas.microsoft.com/office/drawing/2014/main" id="{979AA7CC-E88C-63C0-1242-15D94077F070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7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53B71-3C11-0C18-7402-9F662941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0237"/>
            <a:ext cx="8520600" cy="831300"/>
          </a:xfrm>
        </p:spPr>
        <p:txBody>
          <a:bodyPr/>
          <a:lstStyle/>
          <a:p>
            <a:r>
              <a:rPr lang="es-NL" dirty="0"/>
              <a:t>A glitch through a detection pipeline</a:t>
            </a:r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785CEBB9-704C-5E08-2318-59FA7497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66" y="1222409"/>
            <a:ext cx="5184000" cy="1196308"/>
          </a:xfrm>
          <a:prstGeom prst="rect">
            <a:avLst/>
          </a:prstGeom>
        </p:spPr>
      </p:pic>
      <p:pic>
        <p:nvPicPr>
          <p:cNvPr id="5" name="Imagen 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7AC68E9-58BB-B71C-F16A-490BD60E1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93"/>
          <a:stretch/>
        </p:blipFill>
        <p:spPr>
          <a:xfrm>
            <a:off x="2469600" y="2426114"/>
            <a:ext cx="3759919" cy="2520000"/>
          </a:xfrm>
          <a:prstGeom prst="rect">
            <a:avLst/>
          </a:prstGeom>
          <a:solidFill>
            <a:schemeClr val="lt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D72FB26-913D-602F-7EB1-D685A082725F}"/>
                  </a:ext>
                </a:extLst>
              </p:cNvPr>
              <p:cNvSpPr txBox="1"/>
              <p:nvPr/>
            </p:nvSpPr>
            <p:spPr>
              <a:xfrm>
                <a:off x="311700" y="936425"/>
                <a:ext cx="50108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s-NL" dirty="0"/>
                  <a:t>: time when trigger happened – time when glitch happened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D72FB26-913D-602F-7EB1-D685A0827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936425"/>
                <a:ext cx="5010859" cy="307777"/>
              </a:xfrm>
              <a:prstGeom prst="rect">
                <a:avLst/>
              </a:prstGeom>
              <a:blipFill>
                <a:blip r:embed="rId4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A76258FA-173C-35C9-5825-D3B91C960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5032424-19E7-373B-9865-8C8656281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9" name="Imagen 8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9D9F103E-EA86-B5DA-39F4-A8D701C32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82A846A8-A13E-0332-590A-4BDA213E4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54361242-B4E5-35CD-9B59-20F591427F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6556" y="1210987"/>
            <a:ext cx="5114991" cy="1206366"/>
          </a:xfrm>
          <a:prstGeom prst="rect">
            <a:avLst/>
          </a:prstGeom>
        </p:spPr>
      </p:pic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8C4E4FBF-ED1D-FB45-6A56-A2B9F6416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Imagen 12" descr="Gráfico&#10;&#10;Descripción generada automáticamente">
            <a:extLst>
              <a:ext uri="{FF2B5EF4-FFF2-40B4-BE49-F238E27FC236}">
                <a16:creationId xmlns:a16="http://schemas.microsoft.com/office/drawing/2014/main" id="{F190F40D-6BA9-C8A9-45EB-B72787A645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4" name="Imagen 13" descr="Gráfico&#10;&#10;Descripción generada automáticamente">
            <a:extLst>
              <a:ext uri="{FF2B5EF4-FFF2-40B4-BE49-F238E27FC236}">
                <a16:creationId xmlns:a16="http://schemas.microsoft.com/office/drawing/2014/main" id="{F2C0CBDD-60AB-9A1F-B1EE-DC52B6285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9922" y="1206022"/>
            <a:ext cx="5184000" cy="1233290"/>
          </a:xfrm>
          <a:prstGeom prst="rect">
            <a:avLst/>
          </a:prstGeom>
        </p:spPr>
      </p:pic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DFA88E60-3A84-1DD9-82E5-B7E154C09C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8800" y="1204725"/>
            <a:ext cx="5184000" cy="1236615"/>
          </a:xfrm>
          <a:prstGeom prst="rect">
            <a:avLst/>
          </a:prstGeom>
        </p:spPr>
      </p:pic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85506728-154A-9046-CC8D-C601B54496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1150" y="1202625"/>
            <a:ext cx="5114991" cy="1230363"/>
          </a:xfrm>
          <a:prstGeom prst="rect">
            <a:avLst/>
          </a:prstGeom>
        </p:spPr>
      </p:pic>
      <p:pic>
        <p:nvPicPr>
          <p:cNvPr id="17" name="Imagen 16" descr="Gráfico&#10;&#10;Descripción generada automáticamente">
            <a:extLst>
              <a:ext uri="{FF2B5EF4-FFF2-40B4-BE49-F238E27FC236}">
                <a16:creationId xmlns:a16="http://schemas.microsoft.com/office/drawing/2014/main" id="{F8C60CD2-84A5-4214-757D-3EFE6D63E8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8800" y="1187825"/>
            <a:ext cx="5184000" cy="1242217"/>
          </a:xfrm>
          <a:prstGeom prst="rect">
            <a:avLst/>
          </a:prstGeom>
        </p:spPr>
      </p:pic>
      <p:pic>
        <p:nvPicPr>
          <p:cNvPr id="18" name="Imagen 17" descr="Gráfico&#10;&#10;Descripción generada automáticamente">
            <a:extLst>
              <a:ext uri="{FF2B5EF4-FFF2-40B4-BE49-F238E27FC236}">
                <a16:creationId xmlns:a16="http://schemas.microsoft.com/office/drawing/2014/main" id="{55EBE907-D306-4E33-791F-6312A0FAFD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4028" y="1185725"/>
            <a:ext cx="5135164" cy="1252647"/>
          </a:xfrm>
          <a:prstGeom prst="rect">
            <a:avLst/>
          </a:prstGeom>
        </p:spPr>
      </p:pic>
      <p:pic>
        <p:nvPicPr>
          <p:cNvPr id="19" name="Imagen 18" descr="Gráfico&#10;&#10;Descripción generada automáticamente">
            <a:extLst>
              <a:ext uri="{FF2B5EF4-FFF2-40B4-BE49-F238E27FC236}">
                <a16:creationId xmlns:a16="http://schemas.microsoft.com/office/drawing/2014/main" id="{9BB0AC11-90CE-AA2A-4994-EF38D36B85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6272" y="1183625"/>
            <a:ext cx="5184000" cy="1233958"/>
          </a:xfrm>
          <a:prstGeom prst="rect">
            <a:avLst/>
          </a:prstGeom>
        </p:spPr>
      </p:pic>
      <p:pic>
        <p:nvPicPr>
          <p:cNvPr id="20" name="Imagen 19" descr="Gráfico&#10;&#10;Descripción generada automáticamente">
            <a:extLst>
              <a:ext uri="{FF2B5EF4-FFF2-40B4-BE49-F238E27FC236}">
                <a16:creationId xmlns:a16="http://schemas.microsoft.com/office/drawing/2014/main" id="{F0F5261B-20B3-8B90-04BE-8E238E00A3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1" name="Imagen 20" descr="Gráfico&#10;&#10;Descripción generada automáticamente">
            <a:extLst>
              <a:ext uri="{FF2B5EF4-FFF2-40B4-BE49-F238E27FC236}">
                <a16:creationId xmlns:a16="http://schemas.microsoft.com/office/drawing/2014/main" id="{954B240C-7BE0-7EBD-2285-58E0050E54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2" name="Imagen 21" descr="Gráfico&#10;&#10;Descripción generada automáticamente">
            <a:extLst>
              <a:ext uri="{FF2B5EF4-FFF2-40B4-BE49-F238E27FC236}">
                <a16:creationId xmlns:a16="http://schemas.microsoft.com/office/drawing/2014/main" id="{A7EA00D5-4D84-EFE7-990A-DC29400C6A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69600" y="2424575"/>
            <a:ext cx="4381790" cy="2520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3" name="Imagen 22" descr="Gráfico&#10;&#10;Descripción generada automáticamente">
            <a:extLst>
              <a:ext uri="{FF2B5EF4-FFF2-40B4-BE49-F238E27FC236}">
                <a16:creationId xmlns:a16="http://schemas.microsoft.com/office/drawing/2014/main" id="{55645D6D-5043-6070-9F51-F93D3628969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06272" y="1211175"/>
            <a:ext cx="5132316" cy="1203535"/>
          </a:xfrm>
          <a:prstGeom prst="rect">
            <a:avLst/>
          </a:prstGeom>
        </p:spPr>
      </p:pic>
      <p:pic>
        <p:nvPicPr>
          <p:cNvPr id="24" name="Imagen 23" descr="Gráfico&#10;&#10;Descripción generada automáticamente">
            <a:extLst>
              <a:ext uri="{FF2B5EF4-FFF2-40B4-BE49-F238E27FC236}">
                <a16:creationId xmlns:a16="http://schemas.microsoft.com/office/drawing/2014/main" id="{4E3F3E72-088B-6BD7-E286-C8DEBA62E1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08800" y="1215425"/>
            <a:ext cx="5184000" cy="1236933"/>
          </a:xfrm>
          <a:prstGeom prst="rect">
            <a:avLst/>
          </a:prstGeom>
        </p:spPr>
      </p:pic>
      <p:pic>
        <p:nvPicPr>
          <p:cNvPr id="25" name="Imagen 24" descr="Gráfico&#10;&#10;Descripción generada automáticamente">
            <a:extLst>
              <a:ext uri="{FF2B5EF4-FFF2-40B4-BE49-F238E27FC236}">
                <a16:creationId xmlns:a16="http://schemas.microsoft.com/office/drawing/2014/main" id="{EA534F5C-52E7-1B6E-B8AA-B3011E52584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08800" y="1219351"/>
            <a:ext cx="5184000" cy="1207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87559B1F-6F51-B408-BDE1-845B1BEBC943}"/>
                  </a:ext>
                </a:extLst>
              </p:cNvPr>
              <p:cNvSpPr/>
              <p:nvPr/>
            </p:nvSpPr>
            <p:spPr>
              <a:xfrm rot="16200000">
                <a:off x="6357218" y="3509866"/>
                <a:ext cx="788946" cy="53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NL" sz="8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es-NL" sz="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87559B1F-6F51-B408-BDE1-845B1BEBC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57218" y="3509866"/>
                <a:ext cx="788946" cy="53008"/>
              </a:xfrm>
              <a:prstGeom prst="rect">
                <a:avLst/>
              </a:prstGeom>
              <a:blipFill>
                <a:blip r:embed="rId24"/>
                <a:stretch>
                  <a:fillRect r="-4285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Marcador de número de diapositiva 26">
            <a:extLst>
              <a:ext uri="{FF2B5EF4-FFF2-40B4-BE49-F238E27FC236}">
                <a16:creationId xmlns:a16="http://schemas.microsoft.com/office/drawing/2014/main" id="{C9820B59-5B61-8462-FD7A-EE4D2D915F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7</a:t>
            </a:fld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F353441-8CC6-BDAF-B81D-CA2F59E8AEFF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31" name="Google Shape;69;p14">
            <a:extLst>
              <a:ext uri="{FF2B5EF4-FFF2-40B4-BE49-F238E27FC236}">
                <a16:creationId xmlns:a16="http://schemas.microsoft.com/office/drawing/2014/main" id="{E4CAE29E-1E19-D69F-F8F9-EFD47CC381E7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32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8EA45DD-249D-704F-283B-AE2A585E1B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33" name="Picture 8" descr="Icon&#10;&#10;Description automatically generated">
            <a:extLst>
              <a:ext uri="{FF2B5EF4-FFF2-40B4-BE49-F238E27FC236}">
                <a16:creationId xmlns:a16="http://schemas.microsoft.com/office/drawing/2014/main" id="{8CC5754E-2306-A00C-56E2-DC0B3C3C8B5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99C9C2D-8A98-A40F-14A0-85DB9E2910E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28" name="Google Shape;69;p14">
            <a:extLst>
              <a:ext uri="{FF2B5EF4-FFF2-40B4-BE49-F238E27FC236}">
                <a16:creationId xmlns:a16="http://schemas.microsoft.com/office/drawing/2014/main" id="{7CC717CB-34B0-D505-6EF5-4D534DE940F5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108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F09B7-D02B-F2BC-BBA7-22B64ACE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Brief introduction to Machine Learning (ML)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4AF868-8A61-AF60-AD84-9C413DFBB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8</a:t>
            </a:fld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270AF18A-104F-0850-9CE7-0B4BE8D0A76F}"/>
              </a:ext>
            </a:extLst>
          </p:cNvPr>
          <p:cNvSpPr/>
          <p:nvPr/>
        </p:nvSpPr>
        <p:spPr>
          <a:xfrm>
            <a:off x="247193" y="1120790"/>
            <a:ext cx="8777937" cy="36696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36D727-007E-FF7B-F7E9-38313E369B95}"/>
              </a:ext>
            </a:extLst>
          </p:cNvPr>
          <p:cNvSpPr txBox="1"/>
          <p:nvPr/>
        </p:nvSpPr>
        <p:spPr>
          <a:xfrm>
            <a:off x="654282" y="149471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Student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D6D80-2D59-0B3B-6B61-9377D9EAD821}"/>
              </a:ext>
            </a:extLst>
          </p:cNvPr>
          <p:cNvSpPr txBox="1"/>
          <p:nvPr/>
        </p:nvSpPr>
        <p:spPr>
          <a:xfrm>
            <a:off x="7951436" y="151605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Task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313A06-083F-8C77-306F-4CACFC9E2196}"/>
              </a:ext>
            </a:extLst>
          </p:cNvPr>
          <p:cNvSpPr txBox="1"/>
          <p:nvPr/>
        </p:nvSpPr>
        <p:spPr>
          <a:xfrm>
            <a:off x="2237338" y="149471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Lectures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1EDC1D-41F9-435B-4C96-61D1047F8834}"/>
              </a:ext>
            </a:extLst>
          </p:cNvPr>
          <p:cNvSpPr txBox="1"/>
          <p:nvPr/>
        </p:nvSpPr>
        <p:spPr>
          <a:xfrm>
            <a:off x="3989134" y="1494719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Mock exam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25B296-B080-4A2C-61B4-46EFCA6529BB}"/>
              </a:ext>
            </a:extLst>
          </p:cNvPr>
          <p:cNvSpPr txBox="1"/>
          <p:nvPr/>
        </p:nvSpPr>
        <p:spPr>
          <a:xfrm>
            <a:off x="5906011" y="149308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Final exam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96FDCB9-3D3A-87CE-9D25-59DAE5C334CA}"/>
              </a:ext>
            </a:extLst>
          </p:cNvPr>
          <p:cNvSpPr txBox="1"/>
          <p:nvPr/>
        </p:nvSpPr>
        <p:spPr>
          <a:xfrm>
            <a:off x="667656" y="208042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Algorithm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46A9D16-B82D-1D9C-FD21-18980937F289}"/>
              </a:ext>
            </a:extLst>
          </p:cNvPr>
          <p:cNvSpPr txBox="1"/>
          <p:nvPr/>
        </p:nvSpPr>
        <p:spPr>
          <a:xfrm>
            <a:off x="7976351" y="207362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Task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1644B4C-2181-458C-7E50-CB359CAAE7C8}"/>
              </a:ext>
            </a:extLst>
          </p:cNvPr>
          <p:cNvSpPr txBox="1"/>
          <p:nvPr/>
        </p:nvSpPr>
        <p:spPr>
          <a:xfrm>
            <a:off x="2273079" y="207555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Training set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205C120-404E-3B7E-1F56-6A9A3370647B}"/>
              </a:ext>
            </a:extLst>
          </p:cNvPr>
          <p:cNvSpPr txBox="1"/>
          <p:nvPr/>
        </p:nvSpPr>
        <p:spPr>
          <a:xfrm>
            <a:off x="4019358" y="2078474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Validation set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79B14F5-A45B-CBB4-A1A7-4C54E047A30E}"/>
              </a:ext>
            </a:extLst>
          </p:cNvPr>
          <p:cNvSpPr txBox="1"/>
          <p:nvPr/>
        </p:nvSpPr>
        <p:spPr>
          <a:xfrm>
            <a:off x="5957360" y="207184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/>
              <a:t>Test set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22118C3-2823-27B4-CC22-C58F240FBE9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456105" y="1648608"/>
            <a:ext cx="822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B489797-AEB3-99A8-6FCD-3EB488A6A73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108089" y="1648608"/>
            <a:ext cx="823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020AD6C-2949-C027-BB9A-D1E3135432D2}"/>
              </a:ext>
            </a:extLst>
          </p:cNvPr>
          <p:cNvCxnSpPr>
            <a:cxnSpLocks/>
          </p:cNvCxnSpPr>
          <p:nvPr/>
        </p:nvCxnSpPr>
        <p:spPr>
          <a:xfrm>
            <a:off x="5066255" y="1648608"/>
            <a:ext cx="778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E845ADCB-BD20-BCDA-735B-09FC001716D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65917" y="1646970"/>
            <a:ext cx="7760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xplosión 2 27">
            <a:extLst>
              <a:ext uri="{FF2B5EF4-FFF2-40B4-BE49-F238E27FC236}">
                <a16:creationId xmlns:a16="http://schemas.microsoft.com/office/drawing/2014/main" id="{9EE80B0C-F2B0-B416-501A-B5FE689ED191}"/>
              </a:ext>
            </a:extLst>
          </p:cNvPr>
          <p:cNvSpPr/>
          <p:nvPr/>
        </p:nvSpPr>
        <p:spPr>
          <a:xfrm>
            <a:off x="7769175" y="1046584"/>
            <a:ext cx="1164101" cy="1013720"/>
          </a:xfrm>
          <a:prstGeom prst="irregularSeal2">
            <a:avLst/>
          </a:prstGeom>
          <a:solidFill>
            <a:srgbClr val="F3B800"/>
          </a:solidFill>
          <a:ln>
            <a:solidFill>
              <a:srgbClr val="FFD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C979BE0-4131-0706-9B69-EE9F9233499B}"/>
              </a:ext>
            </a:extLst>
          </p:cNvPr>
          <p:cNvSpPr txBox="1"/>
          <p:nvPr/>
        </p:nvSpPr>
        <p:spPr>
          <a:xfrm rot="19616486">
            <a:off x="7761628" y="1443329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b="1" dirty="0"/>
              <a:t>You did it!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382387D6-729F-7B56-E775-BFFE5993AE7B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1608939" y="2229446"/>
            <a:ext cx="664140" cy="4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5DA61DAC-7E05-6998-2F01-8BEA43FD7A9C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3392296" y="2229446"/>
            <a:ext cx="627062" cy="2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A323550-32F7-FE8C-3B38-890EE09435A0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5279639" y="2225729"/>
            <a:ext cx="677721" cy="6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F2CA1F4-7818-6140-D58E-9409C62BF500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>
            <a:off x="6778419" y="2225729"/>
            <a:ext cx="1197932" cy="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xplosión 2 33">
            <a:extLst>
              <a:ext uri="{FF2B5EF4-FFF2-40B4-BE49-F238E27FC236}">
                <a16:creationId xmlns:a16="http://schemas.microsoft.com/office/drawing/2014/main" id="{FE292F35-A587-A2F4-04D3-E74F991A06CA}"/>
              </a:ext>
            </a:extLst>
          </p:cNvPr>
          <p:cNvSpPr/>
          <p:nvPr/>
        </p:nvSpPr>
        <p:spPr>
          <a:xfrm>
            <a:off x="7838587" y="1763493"/>
            <a:ext cx="1164101" cy="1013720"/>
          </a:xfrm>
          <a:prstGeom prst="irregularSeal2">
            <a:avLst/>
          </a:prstGeom>
          <a:solidFill>
            <a:srgbClr val="FF85FF"/>
          </a:solidFill>
          <a:ln>
            <a:solidFill>
              <a:srgbClr val="FF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7C938A9-04DD-0772-F2F2-1A8F16D251F8}"/>
              </a:ext>
            </a:extLst>
          </p:cNvPr>
          <p:cNvSpPr txBox="1"/>
          <p:nvPr/>
        </p:nvSpPr>
        <p:spPr>
          <a:xfrm rot="19616486">
            <a:off x="7989217" y="2165574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b="1" dirty="0"/>
              <a:t>It did it!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5C35B9D-87A7-319A-6554-B4FCC1255204}"/>
              </a:ext>
            </a:extLst>
          </p:cNvPr>
          <p:cNvSpPr txBox="1"/>
          <p:nvPr/>
        </p:nvSpPr>
        <p:spPr>
          <a:xfrm>
            <a:off x="647067" y="1212633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b="1" dirty="0"/>
              <a:t>Supervised learning</a:t>
            </a:r>
          </a:p>
        </p:txBody>
      </p:sp>
      <p:pic>
        <p:nvPicPr>
          <p:cNvPr id="37" name="Imagen 36" descr="Una estrella de color negro&#10;&#10;Descripción generada automáticamente con confianza baja">
            <a:extLst>
              <a:ext uri="{FF2B5EF4-FFF2-40B4-BE49-F238E27FC236}">
                <a16:creationId xmlns:a16="http://schemas.microsoft.com/office/drawing/2014/main" id="{200AF36E-ABBB-2C94-C306-DF57B1207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98" y="2537288"/>
            <a:ext cx="4318950" cy="2141479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E60C9EC3-408A-B17D-C088-040F61600D97}"/>
              </a:ext>
            </a:extLst>
          </p:cNvPr>
          <p:cNvSpPr txBox="1"/>
          <p:nvPr/>
        </p:nvSpPr>
        <p:spPr>
          <a:xfrm>
            <a:off x="588306" y="3146880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L" dirty="0">
                <a:solidFill>
                  <a:schemeClr val="bg1"/>
                </a:solidFill>
              </a:rPr>
              <a:t>Galaxy Zoo</a:t>
            </a:r>
          </a:p>
        </p:txBody>
      </p:sp>
      <p:pic>
        <p:nvPicPr>
          <p:cNvPr id="59" name="Imagen 58" descr="Diagrama&#10;&#10;Descripción generada automáticamente">
            <a:extLst>
              <a:ext uri="{FF2B5EF4-FFF2-40B4-BE49-F238E27FC236}">
                <a16:creationId xmlns:a16="http://schemas.microsoft.com/office/drawing/2014/main" id="{FF939F63-3B69-C4BB-EE18-86740CA7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985" y="2624097"/>
            <a:ext cx="2642348" cy="1948037"/>
          </a:xfrm>
          <a:prstGeom prst="rect">
            <a:avLst/>
          </a:prstGeom>
        </p:spPr>
      </p:pic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3E34C74D-A882-B690-8E27-7B11E11A4CC8}"/>
              </a:ext>
            </a:extLst>
          </p:cNvPr>
          <p:cNvCxnSpPr>
            <a:cxnSpLocks/>
          </p:cNvCxnSpPr>
          <p:nvPr/>
        </p:nvCxnSpPr>
        <p:spPr>
          <a:xfrm flipH="1">
            <a:off x="6161406" y="2935114"/>
            <a:ext cx="198596" cy="3067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03562306-D40C-20C6-79D8-23BE875AD441}"/>
              </a:ext>
            </a:extLst>
          </p:cNvPr>
          <p:cNvSpPr txBox="1"/>
          <p:nvPr/>
        </p:nvSpPr>
        <p:spPr>
          <a:xfrm>
            <a:off x="6085512" y="2631590"/>
            <a:ext cx="774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L" dirty="0">
                <a:solidFill>
                  <a:srgbClr val="C00000"/>
                </a:solidFill>
              </a:rPr>
              <a:t>Input</a:t>
            </a: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374A4B3E-D23B-9CEB-6A64-11558584822D}"/>
              </a:ext>
            </a:extLst>
          </p:cNvPr>
          <p:cNvCxnSpPr>
            <a:cxnSpLocks/>
          </p:cNvCxnSpPr>
          <p:nvPr/>
        </p:nvCxnSpPr>
        <p:spPr>
          <a:xfrm>
            <a:off x="7371957" y="4030893"/>
            <a:ext cx="480680" cy="28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7360A52B-572F-28C4-5DE0-0163EDCD1818}"/>
              </a:ext>
            </a:extLst>
          </p:cNvPr>
          <p:cNvSpPr txBox="1"/>
          <p:nvPr/>
        </p:nvSpPr>
        <p:spPr>
          <a:xfrm>
            <a:off x="7250681" y="3714401"/>
            <a:ext cx="82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L" dirty="0">
                <a:solidFill>
                  <a:srgbClr val="C00000"/>
                </a:solidFill>
              </a:rPr>
              <a:t>Output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487A1DBB-8E36-7BBC-7DFE-07E989B1DFDD}"/>
              </a:ext>
            </a:extLst>
          </p:cNvPr>
          <p:cNvSpPr/>
          <p:nvPr/>
        </p:nvSpPr>
        <p:spPr>
          <a:xfrm>
            <a:off x="998220" y="2935114"/>
            <a:ext cx="3444240" cy="10870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dirty="0">
                <a:solidFill>
                  <a:schemeClr val="tx1"/>
                </a:solidFill>
              </a:rPr>
              <a:t>We will use multi-layer percetron a.k.a. fully connected neural networks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E9E1718-9F32-8137-4984-292E89DBB65A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AAD65FDC-72EF-7D59-7EEA-5B5A9BC361EA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8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B7CD152-30E5-7815-6828-25BC4A64A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845CD54-E935-4A48-F6A4-153E2B40A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FD24541-93F2-40AC-0059-7CD645FB1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7" name="Google Shape;69;p14">
            <a:extLst>
              <a:ext uri="{FF2B5EF4-FFF2-40B4-BE49-F238E27FC236}">
                <a16:creationId xmlns:a16="http://schemas.microsoft.com/office/drawing/2014/main" id="{2DFDDD17-EC59-1E3E-9421-402610CCA559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739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8" grpId="0" animBg="1"/>
      <p:bldP spid="29" grpId="0"/>
      <p:bldP spid="34" grpId="0" animBg="1"/>
      <p:bldP spid="35" grpId="0"/>
      <p:bldP spid="36" grpId="0"/>
      <p:bldP spid="38" grpId="0"/>
      <p:bldP spid="61" grpId="0"/>
      <p:bldP spid="63" grpId="0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F09B7-D02B-F2BC-BBA7-22B64ACE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L" dirty="0"/>
              <a:t>Methodology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4AF868-8A61-AF60-AD84-9C413DFBB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EE5FA0E-3759-71E8-D00F-BC09D5E78CD2}"/>
                  </a:ext>
                </a:extLst>
              </p:cNvPr>
              <p:cNvSpPr txBox="1"/>
              <p:nvPr/>
            </p:nvSpPr>
            <p:spPr>
              <a:xfrm>
                <a:off x="332579" y="1236676"/>
                <a:ext cx="4466936" cy="418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NL" b="1" dirty="0"/>
                  <a:t>Task: </a:t>
                </a:r>
                <a:r>
                  <a:rPr lang="es-NL" dirty="0"/>
                  <a:t>Distinguish IMBH from different glitch classes in </a:t>
                </a:r>
                <a:r>
                  <a:rPr lang="es-NL" u="sng" dirty="0"/>
                  <a:t>single detector </a:t>
                </a:r>
                <a:r>
                  <a:rPr lang="es-NL" dirty="0">
                    <a:sym typeface="Wingdings" pitchFamily="2" charset="2"/>
                  </a:rPr>
                  <a:t> we have 3 detectors!</a:t>
                </a:r>
              </a:p>
              <a:p>
                <a:endParaRPr lang="es-NL" dirty="0">
                  <a:sym typeface="Wingdings" pitchFamily="2" charset="2"/>
                </a:endParaRPr>
              </a:p>
              <a:p>
                <a:r>
                  <a:rPr lang="es-NL" b="1" dirty="0">
                    <a:sym typeface="Wingdings" pitchFamily="2" charset="2"/>
                  </a:rPr>
                  <a:t>Data: </a:t>
                </a:r>
                <a:r>
                  <a:rPr lang="es-NL" dirty="0"/>
                  <a:t>reproduce IMBH search GstLAL O3 but truncate it </a:t>
                </a:r>
                <a:r>
                  <a:rPr lang="es-NL" dirty="0">
                    <a:sym typeface="Wingdings" pitchFamily="2" charset="2"/>
                  </a:rPr>
                  <a:t> only matched filtering</a:t>
                </a:r>
                <a:endParaRPr lang="es-NL" dirty="0"/>
              </a:p>
              <a:p>
                <a:endParaRPr lang="es-NL" dirty="0"/>
              </a:p>
              <a:p>
                <a:r>
                  <a:rPr lang="es-NL" b="1" dirty="0"/>
                  <a:t>Algorithm: </a:t>
                </a:r>
                <a:r>
                  <a:rPr lang="es-NL" dirty="0"/>
                  <a:t>Multi-layer perceptron (MLP)</a:t>
                </a:r>
              </a:p>
              <a:p>
                <a:endParaRPr lang="es-NL" dirty="0"/>
              </a:p>
              <a:p>
                <a:r>
                  <a:rPr lang="es-NL" b="1" dirty="0">
                    <a:sym typeface="Wingdings" pitchFamily="2" charset="2"/>
                  </a:rPr>
                  <a:t>Input:</a:t>
                </a:r>
                <a:r>
                  <a:rPr lang="es-NL" dirty="0">
                    <a:sym typeface="Wingdings" pitchFamily="2" charset="2"/>
                  </a:rPr>
                  <a:t> </a:t>
                </a:r>
                <a:r>
                  <a:rPr lang="es-NL" dirty="0"/>
                  <a:t>Adding time is hard, so let’s simplify the problem. Each template is 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s-NL" dirty="0"/>
                  <a:t>We weight average by SNR to get the feature vector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𝑆𝑁𝑅</m:t>
                          </m:r>
                        </m:e>
                      </m:d>
                    </m:oMath>
                  </m:oMathPara>
                </a14:m>
                <a:endParaRPr lang="en-US" sz="1400" b="0" dirty="0"/>
              </a:p>
              <a:p>
                <a:r>
                  <a:rPr lang="es-NL" b="1" dirty="0">
                    <a:sym typeface="Wingdings" pitchFamily="2" charset="2"/>
                  </a:rPr>
                  <a:t>Output:</a:t>
                </a:r>
                <a:r>
                  <a:rPr lang="es-NL" dirty="0">
                    <a:sym typeface="Wingdings" pitchFamily="2" charset="2"/>
                  </a:rPr>
                  <a:t> class probability</a:t>
                </a:r>
                <a:endParaRPr lang="es-NL" dirty="0"/>
              </a:p>
              <a:p>
                <a:pPr/>
                <a:endParaRPr lang="en-US" sz="1400" b="0" dirty="0"/>
              </a:p>
              <a:p>
                <a:endParaRPr lang="en-US" sz="1400" dirty="0">
                  <a:latin typeface="Lato"/>
                </a:endParaRPr>
              </a:p>
              <a:p>
                <a:pPr lvl="0"/>
                <a:endParaRPr lang="en-US" dirty="0">
                  <a:latin typeface="Lato"/>
                </a:endParaRPr>
              </a:p>
              <a:p>
                <a:pPr lvl="0"/>
                <a:endParaRPr lang="en-US" sz="1400" dirty="0">
                  <a:latin typeface="Lato"/>
                </a:endParaRPr>
              </a:p>
              <a:p>
                <a:endParaRPr lang="es-NL" dirty="0"/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EE5FA0E-3759-71E8-D00F-BC09D5E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79" y="1236676"/>
                <a:ext cx="4466936" cy="4185761"/>
              </a:xfrm>
              <a:prstGeom prst="rect">
                <a:avLst/>
              </a:prstGeom>
              <a:blipFill>
                <a:blip r:embed="rId2"/>
                <a:stretch>
                  <a:fillRect l="-568" t="-302" r="-1420"/>
                </a:stretch>
              </a:blipFill>
            </p:spPr>
            <p:txBody>
              <a:bodyPr/>
              <a:lstStyle/>
              <a:p>
                <a:r>
                  <a:rPr lang="es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7F6ECAC4-92B5-758D-E3FE-75CC03DD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527" y="1486773"/>
            <a:ext cx="4096631" cy="242010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D067488-C869-8CDD-0A24-ADE0F97AB62C}"/>
              </a:ext>
            </a:extLst>
          </p:cNvPr>
          <p:cNvSpPr/>
          <p:nvPr/>
        </p:nvSpPr>
        <p:spPr>
          <a:xfrm>
            <a:off x="7405877" y="1497306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2A6407B-0667-5102-BD16-80CF6DB3227C}"/>
              </a:ext>
            </a:extLst>
          </p:cNvPr>
          <p:cNvSpPr/>
          <p:nvPr/>
        </p:nvSpPr>
        <p:spPr>
          <a:xfrm>
            <a:off x="6623546" y="2090646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EAE37C-CADB-D7FA-6067-82A7A7C3D021}"/>
              </a:ext>
            </a:extLst>
          </p:cNvPr>
          <p:cNvSpPr/>
          <p:nvPr/>
        </p:nvSpPr>
        <p:spPr>
          <a:xfrm>
            <a:off x="8198656" y="2090209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EBB8E51-75FD-234F-76C6-FC7B7F9F77F0}"/>
              </a:ext>
            </a:extLst>
          </p:cNvPr>
          <p:cNvSpPr/>
          <p:nvPr/>
        </p:nvSpPr>
        <p:spPr>
          <a:xfrm>
            <a:off x="5838159" y="2694406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F4E533-189B-C99D-D773-A1473A5C233D}"/>
              </a:ext>
            </a:extLst>
          </p:cNvPr>
          <p:cNvSpPr/>
          <p:nvPr/>
        </p:nvSpPr>
        <p:spPr>
          <a:xfrm>
            <a:off x="8188502" y="3317719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395A6EA-CFF2-9517-D863-237811272A63}"/>
              </a:ext>
            </a:extLst>
          </p:cNvPr>
          <p:cNvSpPr/>
          <p:nvPr/>
        </p:nvSpPr>
        <p:spPr>
          <a:xfrm>
            <a:off x="5071292" y="3313898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7A6E4FB-ADD8-A3FE-A039-0B0A0AA0308E}"/>
              </a:ext>
            </a:extLst>
          </p:cNvPr>
          <p:cNvSpPr/>
          <p:nvPr/>
        </p:nvSpPr>
        <p:spPr>
          <a:xfrm>
            <a:off x="6623547" y="3301844"/>
            <a:ext cx="698589" cy="5083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9EC6E5E-4268-664C-59C4-59EC15853A5F}"/>
              </a:ext>
            </a:extLst>
          </p:cNvPr>
          <p:cNvSpPr/>
          <p:nvPr/>
        </p:nvSpPr>
        <p:spPr>
          <a:xfrm>
            <a:off x="1260225" y="4364000"/>
            <a:ext cx="6623549" cy="3936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Idea: 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MLP differentiates </a:t>
            </a:r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classes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5 different types of background (glitches) and single foreground (GW signals). It uses only </a:t>
            </a:r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parameters </a:t>
            </a:r>
            <a:r>
              <a:rPr lang="es-N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es-NL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detector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A5E28B6-17C6-72E3-88A0-2EFAE7E1903F}"/>
              </a:ext>
            </a:extLst>
          </p:cNvPr>
          <p:cNvSpPr/>
          <p:nvPr/>
        </p:nvSpPr>
        <p:spPr>
          <a:xfrm>
            <a:off x="0" y="4962488"/>
            <a:ext cx="9144000" cy="177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L"/>
          </a:p>
        </p:txBody>
      </p:sp>
      <p:sp>
        <p:nvSpPr>
          <p:cNvPr id="27" name="Google Shape;69;p14">
            <a:extLst>
              <a:ext uri="{FF2B5EF4-FFF2-40B4-BE49-F238E27FC236}">
                <a16:creationId xmlns:a16="http://schemas.microsoft.com/office/drawing/2014/main" id="{1C38990C-11A4-9F22-CF27-3851DF978A2E}"/>
              </a:ext>
            </a:extLst>
          </p:cNvPr>
          <p:cNvSpPr txBox="1">
            <a:spLocks/>
          </p:cNvSpPr>
          <p:nvPr/>
        </p:nvSpPr>
        <p:spPr>
          <a:xfrm>
            <a:off x="4233925" y="4913323"/>
            <a:ext cx="676150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s-ES" sz="1000" dirty="0">
                <a:solidFill>
                  <a:schemeClr val="bg1"/>
                </a:solidFill>
              </a:rPr>
              <a:t>Melissa </a:t>
            </a:r>
            <a:r>
              <a:rPr lang="es-ES" sz="1000" dirty="0" err="1">
                <a:solidFill>
                  <a:schemeClr val="bg1"/>
                </a:solidFill>
              </a:rPr>
              <a:t>Lopez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28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10EF992-7A7C-EC32-0D15-5B1D880CB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5" y="4991550"/>
            <a:ext cx="336181" cy="132435"/>
          </a:xfrm>
          <a:prstGeom prst="rect">
            <a:avLst/>
          </a:prstGeom>
        </p:spPr>
      </p:pic>
      <p:pic>
        <p:nvPicPr>
          <p:cNvPr id="29" name="Picture 8" descr="Icon&#10;&#10;Description automatically generated">
            <a:extLst>
              <a:ext uri="{FF2B5EF4-FFF2-40B4-BE49-F238E27FC236}">
                <a16:creationId xmlns:a16="http://schemas.microsoft.com/office/drawing/2014/main" id="{439AFC5F-20A4-7705-E1E9-D40B4ABC0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2488"/>
            <a:ext cx="185814" cy="185814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6BCA46-967D-BEEB-4342-5120D33C4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235" y="1"/>
            <a:ext cx="529765" cy="393600"/>
          </a:xfrm>
          <a:prstGeom prst="rect">
            <a:avLst/>
          </a:prstGeom>
        </p:spPr>
      </p:pic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AC4CD885-10B3-6F89-E63B-57D34EBCDD9D}"/>
              </a:ext>
            </a:extLst>
          </p:cNvPr>
          <p:cNvSpPr txBox="1">
            <a:spLocks/>
          </p:cNvSpPr>
          <p:nvPr/>
        </p:nvSpPr>
        <p:spPr>
          <a:xfrm>
            <a:off x="7942086" y="4932943"/>
            <a:ext cx="1874062" cy="28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s-ES" sz="1000" dirty="0" err="1">
                <a:solidFill>
                  <a:schemeClr val="bg1"/>
                </a:solidFill>
              </a:rPr>
              <a:t>EuCAIFCon</a:t>
            </a:r>
            <a:r>
              <a:rPr lang="es-ES" sz="1000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4361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</p:bld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17783</TotalTime>
  <Words>1023</Words>
  <Application>Microsoft Macintosh PowerPoint</Application>
  <PresentationFormat>Presentación en pantalla (16:9)</PresentationFormat>
  <Paragraphs>216</Paragraphs>
  <Slides>18</Slides>
  <Notes>7</Notes>
  <HiddenSlides>1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Economica</vt:lpstr>
      <vt:lpstr>Courier New</vt:lpstr>
      <vt:lpstr>Montserrat ExtraLight</vt:lpstr>
      <vt:lpstr>Open Sans</vt:lpstr>
      <vt:lpstr>Proxima Nova</vt:lpstr>
      <vt:lpstr>Arial</vt:lpstr>
      <vt:lpstr>Cambria Math</vt:lpstr>
      <vt:lpstr>-apple-system</vt:lpstr>
      <vt:lpstr>Lato</vt:lpstr>
      <vt:lpstr>Wingdings</vt:lpstr>
      <vt:lpstr>Luxe</vt:lpstr>
      <vt:lpstr>Ameliorating transient noise bursts in gravitational-wave searches for intermediate-mass black holes  </vt:lpstr>
      <vt:lpstr>What is a compact binary coalescence (CBC)?</vt:lpstr>
      <vt:lpstr>Modelled searches: matched filtering (MF) for CBC</vt:lpstr>
      <vt:lpstr>Transient noise burst (glitches)</vt:lpstr>
      <vt:lpstr>Motivation</vt:lpstr>
      <vt:lpstr>A simulated GW through a detection pipeline</vt:lpstr>
      <vt:lpstr>A glitch through a detection pipeline</vt:lpstr>
      <vt:lpstr>Brief introduction to Machine Learning (ML)</vt:lpstr>
      <vt:lpstr>Methodology</vt:lpstr>
      <vt:lpstr>Methodology</vt:lpstr>
      <vt:lpstr>Results: diving into the known (controlled data set)</vt:lpstr>
      <vt:lpstr>Results: diving into the known (time coincidence)</vt:lpstr>
      <vt:lpstr>Results: diving into the (un)known – GWOSC catalogue</vt:lpstr>
      <vt:lpstr>Results: diving into the (un)known – Other catalogues</vt:lpstr>
      <vt:lpstr>Conclusions &amp; future work</vt:lpstr>
      <vt:lpstr>Extra slides</vt:lpstr>
      <vt:lpstr>Results: diving into the (un)known - GW190521</vt:lpstr>
      <vt:lpstr>What does the dynamic SNR pattern look like?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pattern recognition with Machine Learning</dc:title>
  <cp:lastModifiedBy>Lopez, M. (Melissa)</cp:lastModifiedBy>
  <cp:revision>64</cp:revision>
  <dcterms:modified xsi:type="dcterms:W3CDTF">2024-04-29T20:43:21Z</dcterms:modified>
</cp:coreProperties>
</file>