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553" r:id="rId3"/>
    <p:sldId id="605" r:id="rId4"/>
    <p:sldId id="476" r:id="rId5"/>
    <p:sldId id="545" r:id="rId6"/>
    <p:sldId id="537" r:id="rId7"/>
    <p:sldId id="509" r:id="rId8"/>
    <p:sldId id="519" r:id="rId9"/>
    <p:sldId id="547" r:id="rId10"/>
    <p:sldId id="552" r:id="rId11"/>
    <p:sldId id="559" r:id="rId12"/>
    <p:sldId id="482" r:id="rId13"/>
    <p:sldId id="572" r:id="rId14"/>
    <p:sldId id="574" r:id="rId15"/>
    <p:sldId id="668" r:id="rId16"/>
    <p:sldId id="602" r:id="rId17"/>
    <p:sldId id="669" r:id="rId18"/>
    <p:sldId id="670" r:id="rId19"/>
    <p:sldId id="671" r:id="rId20"/>
    <p:sldId id="621" r:id="rId21"/>
    <p:sldId id="672" r:id="rId22"/>
    <p:sldId id="633" r:id="rId23"/>
    <p:sldId id="673" r:id="rId24"/>
    <p:sldId id="654" r:id="rId25"/>
    <p:sldId id="676" r:id="rId26"/>
    <p:sldId id="635" r:id="rId27"/>
    <p:sldId id="677" r:id="rId28"/>
    <p:sldId id="557" r:id="rId29"/>
    <p:sldId id="558" r:id="rId30"/>
    <p:sldId id="614" r:id="rId31"/>
    <p:sldId id="310" r:id="rId32"/>
    <p:sldId id="612" r:id="rId33"/>
    <p:sldId id="613" r:id="rId34"/>
    <p:sldId id="322" r:id="rId35"/>
    <p:sldId id="550" r:id="rId36"/>
    <p:sldId id="608" r:id="rId37"/>
    <p:sldId id="630" r:id="rId38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FF00"/>
    <a:srgbClr val="FF0000"/>
    <a:srgbClr val="FFFF66"/>
    <a:srgbClr val="FF6600"/>
    <a:srgbClr val="66FF33"/>
    <a:srgbClr val="80808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6" autoAdjust="0"/>
    <p:restoredTop sz="94876" autoAdjust="0"/>
  </p:normalViewPr>
  <p:slideViewPr>
    <p:cSldViewPr>
      <p:cViewPr varScale="1">
        <p:scale>
          <a:sx n="112" d="100"/>
          <a:sy n="112" d="100"/>
        </p:scale>
        <p:origin x="480" y="19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84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7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14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412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70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9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54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1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Jochen Kaminsky 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(University Bonn)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CEPC 2023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50.pd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3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2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6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17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17020/contributions/118690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4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8.08.012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4598" y="980728"/>
            <a:ext cx="7203802" cy="1080120"/>
          </a:xfrm>
        </p:spPr>
        <p:txBody>
          <a:bodyPr anchor="ctr"/>
          <a:lstStyle/>
          <a:p>
            <a: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Pixelated TPC technology for the future </a:t>
            </a:r>
            <a:r>
              <a:rPr lang="en-GB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GB" sz="3600" b="0" baseline="30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GB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GB" sz="3600" b="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br>
              <a:rPr lang="en-GB" dirty="0"/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174193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</a:t>
            </a:r>
            <a:r>
              <a:rPr lang="en-GB" altLang="en-US" dirty="0" err="1">
                <a:latin typeface="Verdana"/>
                <a:cs typeface="Verdana"/>
              </a:rPr>
              <a:t>Hartjes</a:t>
            </a:r>
            <a:r>
              <a:rPr lang="en-GB" altLang="en-US" dirty="0">
                <a:latin typeface="Verdana"/>
                <a:cs typeface="Verdana"/>
              </a:rPr>
              <a:t>, Jochen Kaminski, Peter Kluit, 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659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1600" dirty="0">
                <a:latin typeface="Verdana"/>
                <a:cs typeface="Verdana"/>
              </a:rPr>
              <a:t>CEPC 2023 Nanjing           October 2023</a:t>
            </a:r>
            <a:endParaRPr lang="en-GB" altLang="en-US" sz="1600" i="1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480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510152"/>
            <a:ext cx="10363200" cy="451520"/>
          </a:xfrm>
        </p:spPr>
        <p:txBody>
          <a:bodyPr/>
          <a:lstStyle/>
          <a:p>
            <a:r>
              <a:rPr lang="nl-NL" sz="3600" b="0" dirty="0">
                <a:latin typeface="Verdana"/>
                <a:cs typeface="Verdana"/>
              </a:rPr>
              <a:t>QUAD </a:t>
            </a:r>
            <a:r>
              <a:rPr lang="nl-NL" sz="3600" b="0" dirty="0" err="1">
                <a:latin typeface="Verdana"/>
                <a:cs typeface="Verdana"/>
              </a:rPr>
              <a:t>edge</a:t>
            </a:r>
            <a:r>
              <a:rPr lang="nl-NL" sz="3600" b="0" dirty="0">
                <a:latin typeface="Verdana"/>
                <a:cs typeface="Verdana"/>
              </a:rPr>
              <a:t> </a:t>
            </a:r>
            <a:r>
              <a:rPr lang="nl-NL" sz="3600" b="0" dirty="0" err="1">
                <a:latin typeface="Verdana"/>
                <a:cs typeface="Verdana"/>
              </a:rPr>
              <a:t>deformations</a:t>
            </a:r>
            <a:r>
              <a:rPr lang="nl-NL" sz="3600" b="0" dirty="0">
                <a:latin typeface="Verdana"/>
                <a:cs typeface="Verdana"/>
              </a:rPr>
              <a:t> (XY)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123950"/>
            <a:ext cx="5100668" cy="3371850"/>
          </a:xfrm>
        </p:spPr>
        <p:txBody>
          <a:bodyPr/>
          <a:lstStyle/>
          <a:p>
            <a:r>
              <a:rPr lang="nl-NL" sz="2000" dirty="0" err="1">
                <a:latin typeface="Verdana"/>
                <a:cs typeface="Verdana"/>
              </a:rPr>
              <a:t>Small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deformations</a:t>
            </a:r>
            <a:r>
              <a:rPr lang="nl-NL" sz="2000" dirty="0">
                <a:latin typeface="Verdana"/>
                <a:cs typeface="Verdana"/>
              </a:rPr>
              <a:t> due to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Dead zone between chips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Grounded region between chips</a:t>
            </a:r>
          </a:p>
          <a:p>
            <a:r>
              <a:rPr lang="nl-NL" sz="2000" dirty="0">
                <a:latin typeface="Verdana"/>
                <a:cs typeface="Verdana"/>
              </a:rPr>
              <a:t>Are </a:t>
            </a:r>
            <a:r>
              <a:rPr lang="nl-NL" sz="2000" dirty="0" err="1">
                <a:latin typeface="Verdana"/>
                <a:cs typeface="Verdana"/>
              </a:rPr>
              <a:t>corrected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by</a:t>
            </a:r>
            <a:r>
              <a:rPr lang="nl-NL" sz="2000" dirty="0">
                <a:latin typeface="Verdana"/>
                <a:cs typeface="Verdana"/>
              </a:rPr>
              <a:t>: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fitted</a:t>
            </a:r>
            <a:r>
              <a:rPr lang="nl-NL" sz="1800" dirty="0">
                <a:latin typeface="Verdana"/>
                <a:cs typeface="Verdana"/>
              </a:rPr>
              <a:t> correction </a:t>
            </a:r>
            <a:r>
              <a:rPr lang="nl-NL" sz="1800" dirty="0" err="1">
                <a:latin typeface="Verdana"/>
                <a:cs typeface="Verdana"/>
              </a:rPr>
              <a:t>function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adding</a:t>
            </a:r>
            <a:r>
              <a:rPr lang="nl-NL" sz="1800" dirty="0">
                <a:latin typeface="Verdana"/>
                <a:cs typeface="Verdana"/>
              </a:rPr>
              <a:t> proper </a:t>
            </a:r>
            <a:r>
              <a:rPr lang="nl-NL" sz="1800" dirty="0" err="1">
                <a:latin typeface="Verdana"/>
                <a:cs typeface="Verdana"/>
              </a:rPr>
              <a:t>guard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wire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electrode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369693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366993" y="545852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3894419" y="4075343"/>
            <a:ext cx="1095324" cy="564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356340" y="3440668"/>
            <a:ext cx="213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Grounded region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5414392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447800" y="5086103"/>
            <a:ext cx="2146920" cy="3240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 descr="figur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172200" y="1066800"/>
            <a:ext cx="4800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QUAD deformations in </a:t>
            </a:r>
            <a:r>
              <a:rPr lang="en-US" sz="3200" dirty="0">
                <a:latin typeface="Verdana"/>
                <a:cs typeface="Verdana"/>
              </a:rPr>
              <a:t>transverse</a:t>
            </a:r>
            <a:r>
              <a:rPr lang="en-US" sz="3200" b="0" dirty="0">
                <a:latin typeface="Verdana"/>
                <a:cs typeface="Verdana"/>
              </a:rPr>
              <a:t> plane (</a:t>
            </a:r>
            <a:r>
              <a:rPr lang="en-US" sz="3200" dirty="0">
                <a:latin typeface="Verdana"/>
                <a:cs typeface="Verdana"/>
              </a:rPr>
              <a:t>XY</a:t>
            </a:r>
            <a:r>
              <a:rPr lang="en-US" sz="3200" b="0" dirty="0">
                <a:latin typeface="Verdana"/>
                <a:cs typeface="Verdana"/>
              </a:rPr>
              <a:t>)</a:t>
            </a:r>
            <a:r>
              <a:rPr lang="en-US" sz="3200" b="0" baseline="0" dirty="0">
                <a:latin typeface="Verdana"/>
                <a:cs typeface="Verdana"/>
              </a:rPr>
              <a:t> 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8354" y="1200150"/>
            <a:ext cx="6273710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After applying fitted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RMS of the mean residuals are 13 </a:t>
            </a:r>
            <a:r>
              <a:rPr lang="en-US" sz="2200" dirty="0" err="1">
                <a:latin typeface="Verdana"/>
                <a:cs typeface="Verdana"/>
              </a:rPr>
              <a:t>μm</a:t>
            </a:r>
            <a:r>
              <a:rPr lang="en-US" sz="2200" dirty="0">
                <a:latin typeface="Verdana"/>
                <a:cs typeface="Verdana"/>
              </a:rPr>
              <a:t> over the whole QUAD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322621" y="1676400"/>
            <a:ext cx="992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FFFF"/>
                </a:solidFill>
              </a:rPr>
              <a:t>XY</a:t>
            </a:r>
          </a:p>
        </p:txBody>
      </p:sp>
      <p:pic>
        <p:nvPicPr>
          <p:cNvPr id="10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36" y="2564904"/>
            <a:ext cx="4587856" cy="3368234"/>
          </a:xfrm>
          <a:prstGeom prst="rect">
            <a:avLst/>
          </a:prstGeom>
        </p:spPr>
      </p:pic>
      <p:pic>
        <p:nvPicPr>
          <p:cNvPr id="8" name="Picture 7" descr="figure9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068387" y="1117197"/>
            <a:ext cx="4590213" cy="497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7AC25-F9CC-4542-8D97-7A2537A23311}"/>
              </a:ext>
            </a:extLst>
          </p:cNvPr>
          <p:cNvSpPr txBox="1"/>
          <p:nvPr/>
        </p:nvSpPr>
        <p:spPr>
          <a:xfrm>
            <a:off x="695400" y="4377298"/>
            <a:ext cx="396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964 selected tracks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Impressive 1009 hits / track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B6007-45F2-B841-9E9F-9CEC80A25B73}"/>
              </a:ext>
            </a:extLst>
          </p:cNvPr>
          <p:cNvSpPr/>
          <p:nvPr/>
        </p:nvSpPr>
        <p:spPr>
          <a:xfrm>
            <a:off x="4421799" y="936155"/>
            <a:ext cx="4452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 B=0 T p =6 GeV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EEA57-F59B-6946-9CA5-080B5CB83FEE}"/>
              </a:ext>
            </a:extLst>
          </p:cNvPr>
          <p:cNvSpPr/>
          <p:nvPr/>
        </p:nvSpPr>
        <p:spPr>
          <a:xfrm>
            <a:off x="1676188" y="1340768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B03355-61D5-9B46-9F3A-80EED9485335}"/>
              </a:ext>
            </a:extLst>
          </p:cNvPr>
          <p:cNvSpPr/>
          <p:nvPr/>
        </p:nvSpPr>
        <p:spPr>
          <a:xfrm>
            <a:off x="4926739" y="3519006"/>
            <a:ext cx="68578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8-quad module Tracking precision: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osition 9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(xy) 13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(z)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ngle 0.19 mrad (dx/dy) 0.25 (dz/dy) mrad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tracklength = 157.96 mm 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in a B field because of the reduced diffusion the tracking precision will improve substantially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FD0AC-4970-444C-B866-53DD9E216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752" y="928549"/>
            <a:ext cx="2616101" cy="4223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09C83-D3DA-1E45-93FB-E9F314A69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49380"/>
          <a:stretch/>
        </p:blipFill>
        <p:spPr>
          <a:xfrm rot="5400000">
            <a:off x="5136290" y="572286"/>
            <a:ext cx="2001768" cy="3826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4AEF4-1834-8B44-AD8F-A096136399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/>
          <a:stretch/>
        </p:blipFill>
        <p:spPr>
          <a:xfrm rot="5400000">
            <a:off x="9044068" y="555968"/>
            <a:ext cx="1827482" cy="39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340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EFF24-9354-4145-953E-EEE4B1801C40}"/>
              </a:ext>
            </a:extLst>
          </p:cNvPr>
          <p:cNvSpPr/>
          <p:nvPr/>
        </p:nvSpPr>
        <p:spPr>
          <a:xfrm>
            <a:off x="3503712" y="1099408"/>
            <a:ext cx="526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AF21-1B48-C24A-BE7B-4BB016B70C00}"/>
              </a:ext>
            </a:extLst>
          </p:cNvPr>
          <p:cNvSpPr txBox="1"/>
          <p:nvPr/>
        </p:nvSpPr>
        <p:spPr>
          <a:xfrm>
            <a:off x="3503712" y="1772816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runs at different drift distances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149235">
            <a:off x="22766" y="3489561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7AF75-02BE-4F4D-9544-DA26C0EB3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863" y="-890489"/>
            <a:ext cx="3581449" cy="98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609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544B7-89A0-5745-D8F2-CFC411D1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0209" y="-60183"/>
            <a:ext cx="3774653" cy="795623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3641159" y="998352"/>
            <a:ext cx="5373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  <a:blipFill>
                <a:blip r:embed="rId9"/>
                <a:stretch>
                  <a:fillRect t="-3125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273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52"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760297" y="2204864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1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11787"/>
              </a:xfrm>
              <a:prstGeom prst="rect">
                <a:avLst/>
              </a:prstGeom>
              <a:blipFill>
                <a:blip r:embed="rId11"/>
                <a:stretch>
                  <a:fillRect l="-240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60498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F8D6-F8DC-0105-D2D1-76DCD0A0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10" y="-166524"/>
            <a:ext cx="3867488" cy="815191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2927648" y="998352"/>
            <a:ext cx="6250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6983-6990 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18" b="-1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75353" y="2158405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blipFill>
                <a:blip r:embed="rId11"/>
                <a:stretch>
                  <a:fillRect l="-2404" r="-14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  <p:grpSp>
        <p:nvGrpSpPr>
          <p:cNvPr id="18" name="Groep 8">
            <a:extLst>
              <a:ext uri="{FF2B5EF4-FFF2-40B4-BE49-F238E27FC236}">
                <a16:creationId xmlns:a16="http://schemas.microsoft.com/office/drawing/2014/main" id="{BEDB2212-1B55-D245-BCED-17322AF20156}"/>
              </a:ext>
            </a:extLst>
          </p:cNvPr>
          <p:cNvGrpSpPr/>
          <p:nvPr/>
        </p:nvGrpSpPr>
        <p:grpSpPr>
          <a:xfrm>
            <a:off x="7696200" y="5549771"/>
            <a:ext cx="4495800" cy="1335613"/>
            <a:chOff x="7357246" y="4681579"/>
            <a:chExt cx="4669132" cy="1764303"/>
          </a:xfrm>
        </p:grpSpPr>
        <p:pic>
          <p:nvPicPr>
            <p:cNvPr id="23" name="Afbeelding 6">
              <a:extLst>
                <a:ext uri="{FF2B5EF4-FFF2-40B4-BE49-F238E27FC236}">
                  <a16:creationId xmlns:a16="http://schemas.microsoft.com/office/drawing/2014/main" id="{9FFAB8E4-DC71-A948-9243-0335E2A76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357246" y="4681579"/>
              <a:ext cx="4669132" cy="1764303"/>
            </a:xfrm>
            <a:prstGeom prst="rect">
              <a:avLst/>
            </a:prstGeom>
          </p:spPr>
        </p:pic>
        <p:sp>
          <p:nvSpPr>
            <p:cNvPr id="25" name="Tekstvak 7">
              <a:extLst>
                <a:ext uri="{FF2B5EF4-FFF2-40B4-BE49-F238E27FC236}">
                  <a16:creationId xmlns:a16="http://schemas.microsoft.com/office/drawing/2014/main" id="{942957D9-CF8A-AB49-B9D5-5B5CD68EE486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49FD1-958F-F7FA-A2DD-4D52FD0DF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545" y="1037336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228600" y="2155588"/>
            <a:ext cx="1604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B=0 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110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9FF8E9-EB5B-04FB-A335-EC330A452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6304" y="1037336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3581238" y="1081976"/>
            <a:ext cx="4458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6981-6988 B=1 T p=5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228600" y="2155588"/>
            <a:ext cx="1604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2985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8D3A5-3533-AC3A-0F94-91C57113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484" y="2528428"/>
            <a:ext cx="2304872" cy="5834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4B001-D9F8-2ADE-0805-F87E40DF5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8870" y="243624"/>
            <a:ext cx="2254208" cy="5705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201343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E0455-4A3B-F343-8028-52BEA6E1F104}"/>
              </a:ext>
            </a:extLst>
          </p:cNvPr>
          <p:cNvSpPr/>
          <p:nvPr/>
        </p:nvSpPr>
        <p:spPr>
          <a:xfrm>
            <a:off x="6311056" y="2145050"/>
            <a:ext cx="540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back up slide for the two methods that group the module plane</a:t>
            </a:r>
            <a:endParaRPr lang="en-NL" sz="28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C29FFA-2FF8-3FEB-18BE-E31E37E44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337014"/>
              </p:ext>
            </p:extLst>
          </p:nvPr>
        </p:nvGraphicFramePr>
        <p:xfrm>
          <a:off x="6095352" y="3068960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01367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36D5D5-6E05-2A0A-B39A-266ED1196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5354" y="2550682"/>
            <a:ext cx="2332702" cy="5904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07A0D2-19D9-6676-6D07-EF043EB1C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681" y="66737"/>
            <a:ext cx="2393690" cy="6059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4292395" y="1050387"/>
            <a:ext cx="436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6983-6988 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201343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642242"/>
              </p:ext>
            </p:extLst>
          </p:nvPr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TX3 hits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18F-35C3-A6B4-807B-2B1DA8375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4842" y="1041530"/>
            <a:ext cx="3413224" cy="4731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74B05-1743-98A8-A601-CD2112467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3271" y="1041530"/>
            <a:ext cx="3413226" cy="4731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175247"/>
            <a:ext cx="1174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8976320" y="2202560"/>
            <a:ext cx="1318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3FA8B-E49C-E5D2-6797-79B1E9173BD4}"/>
              </a:ext>
            </a:extLst>
          </p:cNvPr>
          <p:cNvSpPr txBox="1"/>
          <p:nvPr/>
        </p:nvSpPr>
        <p:spPr>
          <a:xfrm rot="19400085">
            <a:off x="5147917" y="2871309"/>
            <a:ext cx="245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/>
        </p:nvGraphicFramePr>
        <p:xfrm>
          <a:off x="1415481" y="2582912"/>
          <a:ext cx="950505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d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Edx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58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(2)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90 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ail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(3) F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it 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3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(3) Fit slope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847528" y="4625841"/>
            <a:ext cx="91450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(1)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 is truncation at 90%; in (2) large clusters are scanned and removed;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“Fit slope/amplitude” method (3); where the exponential slope and amplitude of the distance between the hits is fitted.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gives the best resolution of 4.0%.</a:t>
            </a:r>
            <a:endParaRPr lang="en-NL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386358"/>
            <a:ext cx="8842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dEdx resolution for MIPs (70% of the electron dE/dx)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corrected for the e-MIP scale)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442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Preliminary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</a:t>
            </a:r>
            <a:endParaRPr lang="nl-NL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  <a:blipFill>
                <a:blip r:embed="rId8"/>
                <a:stretch>
                  <a:fillRect t="-1190" r="-1108" b="-19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793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 see backup slide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112480713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442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Preliminary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</a:t>
            </a:r>
            <a:endParaRPr lang="nl-NL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104900" y="1549931"/>
            <a:ext cx="102971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12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14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14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22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12(14)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 identification based on the numbers of hits and their distance.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“Fit slope” method gives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MIP resolution of 4.0% for a 1 m track with realistic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 of the readout plane in a 1 T B field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 this is much better than our single chip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result at B=0 T.</a:t>
            </a:r>
            <a:endParaRPr lang="en-US" sz="2000" kern="0" dirty="0">
              <a:solidFill>
                <a:srgbClr val="0066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7840421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endParaRPr lang="en-GB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F29B83-D0B7-4442-97A6-C7672224B5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3917133" y="5463852"/>
            <a:ext cx="1136219" cy="1098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87FCF6-3A0B-424B-88BB-79B67A88CFF6}"/>
              </a:ext>
            </a:extLst>
          </p:cNvPr>
          <p:cNvSpPr/>
          <p:nvPr/>
        </p:nvSpPr>
        <p:spPr>
          <a:xfrm>
            <a:off x="5688632" y="5929535"/>
            <a:ext cx="6528048" cy="30777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777777"/>
                </a:solidFill>
                <a:latin typeface="Roboto"/>
              </a:rPr>
              <a:t>https://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www.nikhef.nl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/pub/services/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biblio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theses_pdf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thesis_C_Ligtenberg.pdf</a:t>
            </a:r>
            <a:endParaRPr lang="en-NL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3600" b="0" dirty="0">
                <a:latin typeface="Verdana"/>
                <a:cs typeface="Verdana"/>
              </a:rPr>
              <a:t>Summary of the Pixel TPC 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6D65CE5-28D5-4BA6-93F2-E2172EAB07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52736"/>
                <a:ext cx="11407824" cy="5018112"/>
              </a:xfrm>
            </p:spPr>
            <p:txBody>
              <a:bodyPr/>
              <a:lstStyle/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single chip </a:t>
                </a:r>
                <a:r>
                  <a:rPr lang="en-US" sz="200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GridPix</a:t>
                </a: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 detector was reliably operated in a test beam in 2017</a:t>
                </a:r>
              </a:p>
              <a:p>
                <a:pPr lvl="1"/>
                <a:r>
                  <a:rPr lang="en-US" sz="1800" dirty="0">
                    <a:latin typeface="Verdana"/>
                    <a:cs typeface="Verdana"/>
                  </a:rPr>
                  <a:t>Single electron detection =&gt; the resolution is primarily limited by diffusion</a:t>
                </a:r>
              </a:p>
              <a:p>
                <a:pPr lvl="1"/>
                <a:r>
                  <a:rPr lang="en-US" sz="1800" dirty="0">
                    <a:latin typeface="Verdana"/>
                    <a:cs typeface="Verdana"/>
                  </a:rPr>
                  <a:t>Systematic uncertainties are low: &lt; 10 µm in the pixel </a:t>
                </a:r>
                <a:r>
                  <a:rPr lang="en-US" sz="1800" dirty="0" err="1">
                    <a:latin typeface="Verdana"/>
                    <a:cs typeface="Verdana"/>
                  </a:rPr>
                  <a:t>xy</a:t>
                </a:r>
                <a:r>
                  <a:rPr lang="en-US" sz="1800" dirty="0">
                    <a:latin typeface="Verdana"/>
                    <a:cs typeface="Verdana"/>
                  </a:rPr>
                  <a:t> plane</a:t>
                </a:r>
              </a:p>
              <a:p>
                <a:pPr marL="342900" lvl="1" indent="-342900">
                  <a:buClr>
                    <a:schemeClr val="accent1"/>
                  </a:buClr>
                </a:pP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Quad detector was designed and the results from the 2018 test beam shown</a:t>
                </a:r>
              </a:p>
              <a:p>
                <a:pPr lvl="1"/>
                <a:r>
                  <a:rPr lang="en-US" dirty="0">
                    <a:latin typeface="Verdana"/>
                    <a:cs typeface="Verdana"/>
                  </a:rPr>
                  <a:t>Small edge deformations at the boundary between two chips are observed</a:t>
                </a:r>
              </a:p>
              <a:p>
                <a:pPr lvl="2"/>
                <a:r>
                  <a:rPr lang="en-US" dirty="0">
                    <a:latin typeface="Verdana"/>
                    <a:cs typeface="Verdana"/>
                  </a:rPr>
                  <a:t>added guard wires to the module to obtain a homogeneous field</a:t>
                </a:r>
              </a:p>
              <a:p>
                <a:pPr marL="742950" lvl="2" indent="-342900">
                  <a:buClr>
                    <a:schemeClr val="accent1"/>
                  </a:buClr>
                </a:pPr>
                <a:r>
                  <a:rPr lang="en-US" sz="1800" dirty="0">
                    <a:latin typeface="Verdana"/>
                    <a:cs typeface="Verdana"/>
                  </a:rPr>
                  <a:t>After correcting the edges, deformations in the transverse plane shown to be &lt; 15 µ</a:t>
                </a:r>
                <a:r>
                  <a:rPr lang="en-US" sz="1800" dirty="0" err="1">
                    <a:latin typeface="Verdana"/>
                    <a:cs typeface="Verdana"/>
                  </a:rPr>
                  <a:t>m</a:t>
                </a:r>
                <a:endParaRPr lang="en-US" sz="1800" dirty="0">
                  <a:latin typeface="Verdana"/>
                  <a:cs typeface="Verdana"/>
                </a:endParaRP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An 8-Quad module has been designed with guard wires</a:t>
                </a: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test beam results are excellent</a:t>
                </a:r>
              </a:p>
              <a:p>
                <a:pPr lvl="1"/>
                <a:r>
                  <a:rPr lang="en-US" sz="1800" kern="0" dirty="0">
                    <a:latin typeface="Verdana"/>
                    <a:cs typeface="Verdana"/>
                  </a:rPr>
                  <a:t>High precision at B=1 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1800" dirty="0">
                    <a:latin typeface="Verdana"/>
                    <a:cs typeface="Verdana"/>
                  </a:rPr>
                  <a:t>  and deformations </a:t>
                </a:r>
                <a:r>
                  <a:rPr lang="en-US" dirty="0">
                    <a:latin typeface="Verdana"/>
                    <a:cs typeface="Verdana"/>
                  </a:rPr>
                  <a:t>in </a:t>
                </a:r>
                <a:r>
                  <a:rPr lang="en-US" dirty="0" err="1">
                    <a:latin typeface="Verdana"/>
                    <a:cs typeface="Verdana"/>
                  </a:rPr>
                  <a:t>xy</a:t>
                </a:r>
                <a:r>
                  <a:rPr lang="en-US" dirty="0">
                    <a:latin typeface="Verdana"/>
                    <a:cs typeface="Verdana"/>
                  </a:rPr>
                  <a:t>  &lt; 15 µm</a:t>
                </a:r>
              </a:p>
              <a:p>
                <a:pPr lvl="1"/>
                <a:r>
                  <a:rPr lang="en-US" sz="1800" dirty="0" err="1">
                    <a:latin typeface="Verdana"/>
                    <a:cs typeface="Verdana"/>
                  </a:rPr>
                  <a:t>dE</a:t>
                </a:r>
                <a:r>
                  <a:rPr lang="en-US" sz="1800" dirty="0">
                    <a:latin typeface="Verdana"/>
                    <a:cs typeface="Verdana"/>
                  </a:rPr>
                  <a:t>/dx resolution for a MIP 1 m track with 60% coverage is 4.1% (at 1 Tesla)</a:t>
                </a:r>
                <a:endParaRPr lang="en-US" sz="2000" dirty="0">
                  <a:latin typeface="Verdana"/>
                  <a:cs typeface="Verdana"/>
                </a:endParaRP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test beam @ </a:t>
                </a:r>
                <a:r>
                  <a:rPr lang="en-US" sz="200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FermiLab</a:t>
                </a: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 with the module in a TPC is planned (US Grant EIC)</a:t>
                </a: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pixel TPC has become a realistic viable option for experiments</a:t>
                </a:r>
              </a:p>
              <a:p>
                <a:pPr lvl="1"/>
                <a:r>
                  <a:rPr lang="en-US" sz="1600" dirty="0">
                    <a:latin typeface="Verdana"/>
                    <a:cs typeface="Verdana"/>
                  </a:rPr>
                  <a:t>High precision tracking </a:t>
                </a:r>
                <a:r>
                  <a:rPr lang="en-US" dirty="0">
                    <a:latin typeface="Verdana"/>
                    <a:cs typeface="Verdana"/>
                  </a:rPr>
                  <a:t>like ILD@ILC</a:t>
                </a:r>
                <a:r>
                  <a:rPr lang="en-US" sz="1600" dirty="0">
                    <a:latin typeface="Verdana"/>
                    <a:cs typeface="Verdana"/>
                  </a:rPr>
                  <a:t> in the transverse and longitudinal planes, </a:t>
                </a:r>
                <a:r>
                  <a:rPr lang="en-US" sz="1600" dirty="0" err="1">
                    <a:latin typeface="Verdana"/>
                    <a:cs typeface="Verdana"/>
                  </a:rPr>
                  <a:t>dE</a:t>
                </a:r>
                <a:r>
                  <a:rPr lang="en-US" sz="1600" dirty="0">
                    <a:latin typeface="Verdana"/>
                    <a:cs typeface="Verdana"/>
                  </a:rPr>
                  <a:t>/dx by electron and cluster counting, excellent two track resolution, digital readout that </a:t>
                </a:r>
                <a:r>
                  <a:rPr lang="en-US" dirty="0">
                    <a:latin typeface="Verdana"/>
                    <a:cs typeface="Verdana"/>
                  </a:rPr>
                  <a:t>can deal with high rates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6D65CE5-28D5-4BA6-93F2-E2172EAB0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52736"/>
                <a:ext cx="11407824" cy="5018112"/>
              </a:xfrm>
              <a:blipFill>
                <a:blip r:embed="rId2"/>
                <a:stretch>
                  <a:fillRect t="-758" r="-111" b="-25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190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96622"/>
                <a:ext cx="10800645" cy="518470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most difficult situation for a TPC is running at the Z. </a:t>
                </a:r>
              </a:p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Z pole with 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200 10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will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60 kHz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 is 80 Mbps: 2.6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MHits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largely sufficient to deal with high luminosity Z running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NB: Data size is not a show stopper as e.g.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LHCb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experiment shows using the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VeloPix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chip 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96622"/>
                <a:ext cx="10800645" cy="5184706"/>
              </a:xfrm>
              <a:blipFill>
                <a:blip r:embed="rId2"/>
                <a:stretch>
                  <a:fillRect l="-470" t="-978" r="-1058" b="-1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52" y="1988840"/>
            <a:ext cx="3466852" cy="1648731"/>
          </a:xfrm>
          <a:prstGeom prst="rect">
            <a:avLst/>
          </a:prstGeom>
        </p:spPr>
      </p:pic>
      <p:grpSp>
        <p:nvGrpSpPr>
          <p:cNvPr id="12" name="Groep 8">
            <a:extLst>
              <a:ext uri="{FF2B5EF4-FFF2-40B4-BE49-F238E27FC236}">
                <a16:creationId xmlns:a16="http://schemas.microsoft.com/office/drawing/2014/main" id="{50D56FB8-D3E1-144E-906C-4CAD19ED7E1E}"/>
              </a:ext>
            </a:extLst>
          </p:cNvPr>
          <p:cNvGrpSpPr/>
          <p:nvPr/>
        </p:nvGrpSpPr>
        <p:grpSpPr>
          <a:xfrm>
            <a:off x="1631504" y="1916832"/>
            <a:ext cx="4824537" cy="1584176"/>
            <a:chOff x="7149455" y="4681579"/>
            <a:chExt cx="4876923" cy="1764303"/>
          </a:xfrm>
        </p:grpSpPr>
        <p:pic>
          <p:nvPicPr>
            <p:cNvPr id="13" name="Afbeelding 6">
              <a:extLst>
                <a:ext uri="{FF2B5EF4-FFF2-40B4-BE49-F238E27FC236}">
                  <a16:creationId xmlns:a16="http://schemas.microsoft.com/office/drawing/2014/main" id="{4B2B1183-034B-D044-B833-090BE692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149455" y="4681579"/>
              <a:ext cx="4669132" cy="1764303"/>
            </a:xfrm>
            <a:prstGeom prst="rect">
              <a:avLst/>
            </a:prstGeom>
          </p:spPr>
        </p:pic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370EADA3-3EF4-CD41-9D12-A9689F0DDA22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possible at these colliders (at ILC power pulsing was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in my opinion no show stopper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Silicon detectors lower consumption for the chips and cooling is an important point that needs R&amp;D (e.g. microchannel cooling).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Note that the TPX3/4 chips can be run in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LowPowerMode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one limit the track distortions?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There are two important sources of track distortions: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primary ions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ion back flow (IBF)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ILC gating is possible; for CEPC or FCC-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this is more involved 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08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731014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next slide)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TWINGRID </a:t>
            </a:r>
            <a:r>
              <a:rPr lang="en-GB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NIMA 610 (2009) 644-648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several GEMs on top of each other to reduce IBF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Pixel the IBF can be easily modelled and w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 but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detector lab in Bonn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</a:t>
            </a: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Recent 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 strahlung gives (now) a factor 200 more background. Detector optimization and shielding is important for TPC and Silicon detectors to reduce pair background.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Recently I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VTX-SIT/SET detectors.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085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LCTPC WP #326.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3" y="3573016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882803"/>
              </p:ext>
            </p:extLst>
          </p:nvPr>
        </p:nvGraphicFramePr>
        <p:xfrm>
          <a:off x="5505268" y="3358480"/>
          <a:ext cx="642338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dirty="0">
                        <a:latin typeface="+mn-lt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latin typeface="+mn-lt"/>
                          <a:cs typeface="Verdana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baseline="0" dirty="0">
                        <a:latin typeface="+mn-lt"/>
                        <a:cs typeface="Verdana"/>
                      </a:endParaRPr>
                    </a:p>
                    <a:p>
                      <a:pPr algn="ctr"/>
                      <a:r>
                        <a:rPr lang="en-US" sz="2000" b="0" baseline="0" dirty="0">
                          <a:latin typeface="+mn-lt"/>
                          <a:cs typeface="Verdana"/>
                        </a:rPr>
                        <a:t>Hole 30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μm</a:t>
                      </a:r>
                      <a:endParaRPr lang="en-US" b="0" baseline="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+mn-lt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Hole 25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  <a:p>
                      <a:pPr algn="ctr"/>
                      <a:endParaRPr lang="en-US" b="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+mn-lt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Hole 20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+mn-lt"/>
                          <a:cs typeface="Verdana"/>
                        </a:rPr>
                        <a:t>GridPix</a:t>
                      </a:r>
                      <a:endParaRPr lang="en-US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12</a:t>
                      </a:r>
                      <a:r>
                        <a:rPr lang="en-US" baseline="0" dirty="0">
                          <a:latin typeface="+mn-lt"/>
                          <a:cs typeface="Verdana"/>
                        </a:rPr>
                        <a:t> 10</a:t>
                      </a:r>
                      <a:r>
                        <a:rPr lang="en-US" baseline="30000" dirty="0">
                          <a:latin typeface="+mn-lt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latin typeface="+mn-lt"/>
                          <a:cs typeface="Verdana"/>
                        </a:rPr>
                        <a:t>3 10</a:t>
                      </a:r>
                      <a:r>
                        <a:rPr lang="en-US" baseline="30000" dirty="0">
                          <a:latin typeface="+mn-lt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1</a:t>
                      </a:r>
                      <a:r>
                        <a:rPr lang="en-US" baseline="0" dirty="0">
                          <a:latin typeface="+mn-lt"/>
                          <a:cs typeface="Verdana"/>
                        </a:rPr>
                        <a:t> 10</a:t>
                      </a:r>
                      <a:r>
                        <a:rPr lang="en-US" baseline="30000" dirty="0">
                          <a:latin typeface="+mn-lt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+mn-lt"/>
                          <a:cs typeface="Verdana"/>
                        </a:rPr>
                        <a:t>transparancy</a:t>
                      </a:r>
                      <a:endParaRPr lang="en-US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100%</a:t>
                      </a:r>
                    </a:p>
                    <a:p>
                      <a:pPr algn="ctr"/>
                      <a:endParaRPr lang="en-US" baseline="300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22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363200" cy="72008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Conclusions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CEPC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7192"/>
            <a:ext cx="11407824" cy="5018112"/>
          </a:xfrm>
        </p:spPr>
        <p:txBody>
          <a:bodyPr/>
          <a:lstStyle/>
          <a:p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a pixel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reconstruct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 in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66FF"/>
                </a:solidFill>
                <a:latin typeface="Verdana"/>
                <a:ea typeface="Verdana" panose="020B0604030504040204" pitchFamily="34" charset="0"/>
                <a:cs typeface="Verdana"/>
              </a:rPr>
              <a:t>YES: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current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Timepix3 chip can deal with the rate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consumption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1W/cm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good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important but in my opinion no show stopper; but needs extensive R&amp;D.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in the TPC drift volume are a concern at high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running: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from Z decays in TPC are O(100)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reduce the IBF for a pixel TPC by making a device with a 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grid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needs dedicated R&amp;D that can be performed in the new lab in Bonn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Z physics program at FCC-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with an ILD-like detector with a Pixel TPC (with double grid structures) sliced between two silicon trackers (VTX-SIT and SET) can be fully exploited. The reduction of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beamstrahlung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needs more study.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can perfectly run at WW, ZH or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where track distortions are several orders of magnitude smaller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75669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Pictures of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repair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work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in Bonn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for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EIC TPC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3349E-7907-8640-9C3D-FFD11EA3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94917"/>
            <a:ext cx="4400629" cy="330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858C1-BC44-0E45-A502-759B941E5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94917"/>
            <a:ext cx="4400630" cy="3300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D34F3-126D-394D-A536-3F6B71823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305" y="2518012"/>
            <a:ext cx="3300471" cy="2475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87680-4198-274E-9AED-57D7BA1DD0D2}"/>
              </a:ext>
            </a:extLst>
          </p:cNvPr>
          <p:cNvSpPr txBox="1"/>
          <p:nvPr/>
        </p:nvSpPr>
        <p:spPr>
          <a:xfrm>
            <a:off x="2567608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short in chip 11 was succesully repaired by Fred Hartjes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EA348-6624-F440-8390-79C69AD71835}"/>
              </a:ext>
            </a:extLst>
          </p:cNvPr>
          <p:cNvSpPr/>
          <p:nvPr/>
        </p:nvSpPr>
        <p:spPr>
          <a:xfrm>
            <a:off x="551384" y="735087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47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ED2ADB-5992-3889-CD20-6FC1294C3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5361" y="1271095"/>
            <a:ext cx="3388713" cy="480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167F1-9597-96BC-3D41-15676E499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824" y="1783504"/>
            <a:ext cx="3651456" cy="376431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826946" y="1975499"/>
            <a:ext cx="2207064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Regrouping the module plane to increase stats</a:t>
            </a:r>
          </a:p>
          <a:p>
            <a:pPr algn="ctr"/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Granularity  8x8 pixels</a:t>
            </a:r>
          </a:p>
          <a:p>
            <a:pPr algn="ctr"/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acceptance cut</a:t>
            </a:r>
          </a:p>
          <a:p>
            <a:pPr algn="ctr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ntries &gt; 1500</a:t>
            </a: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93C8F-0BC2-6F45-B458-1D45E6B87E3A}"/>
              </a:ext>
            </a:extLst>
          </p:cNvPr>
          <p:cNvSpPr txBox="1"/>
          <p:nvPr/>
        </p:nvSpPr>
        <p:spPr>
          <a:xfrm rot="16200000">
            <a:off x="-615496" y="3515761"/>
            <a:ext cx="209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olumn 256 pixels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177CD-EEFC-6743-A81B-BA3B9D361D70}"/>
              </a:ext>
            </a:extLst>
          </p:cNvPr>
          <p:cNvSpPr/>
          <p:nvPr/>
        </p:nvSpPr>
        <p:spPr>
          <a:xfrm>
            <a:off x="2063552" y="5363924"/>
            <a:ext cx="2164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4x256 pixels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7E80DD-AA51-8741-B5D3-464331ABE01B}"/>
              </a:ext>
            </a:extLst>
          </p:cNvPr>
          <p:cNvSpPr/>
          <p:nvPr/>
        </p:nvSpPr>
        <p:spPr>
          <a:xfrm>
            <a:off x="7389343" y="5157192"/>
            <a:ext cx="1760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256 pixel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E7D31-BD5D-9643-8E6D-8D65E521B9AB}"/>
              </a:ext>
            </a:extLst>
          </p:cNvPr>
          <p:cNvSpPr/>
          <p:nvPr/>
        </p:nvSpPr>
        <p:spPr>
          <a:xfrm rot="16200000">
            <a:off x="4055331" y="3525454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 4x256 pixels</a:t>
            </a:r>
            <a:endParaRPr lang="en-NL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31D0D1-4819-2344-A482-CDB5FC780ECC}"/>
              </a:ext>
            </a:extLst>
          </p:cNvPr>
          <p:cNvSpPr/>
          <p:nvPr/>
        </p:nvSpPr>
        <p:spPr>
          <a:xfrm>
            <a:off x="7536160" y="2564904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4C5603-01C1-954B-9E0B-C4BCA9EFE038}"/>
              </a:ext>
            </a:extLst>
          </p:cNvPr>
          <p:cNvSpPr/>
          <p:nvPr/>
        </p:nvSpPr>
        <p:spPr>
          <a:xfrm>
            <a:off x="2279576" y="2564904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E5874F-C178-8346-9455-91B87CE88521}"/>
              </a:ext>
            </a:extLst>
          </p:cNvPr>
          <p:cNvSpPr/>
          <p:nvPr/>
        </p:nvSpPr>
        <p:spPr>
          <a:xfrm>
            <a:off x="7608168" y="4149080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DCF841-7C85-3F43-90AC-DF6D98331626}"/>
              </a:ext>
            </a:extLst>
          </p:cNvPr>
          <p:cNvSpPr/>
          <p:nvPr/>
        </p:nvSpPr>
        <p:spPr>
          <a:xfrm>
            <a:off x="2365054" y="4290254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754205" y="1553702"/>
            <a:ext cx="899316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(module) row             (module) column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3A4D3-15FA-9647-AA83-1C86621D5D8B}"/>
              </a:ext>
            </a:extLst>
          </p:cNvPr>
          <p:cNvSpPr/>
          <p:nvPr/>
        </p:nvSpPr>
        <p:spPr>
          <a:xfrm>
            <a:off x="1991544" y="5805264"/>
            <a:ext cx="3014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row plot the data is projected keeping 4 bins in local y (one follows the track)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361CAE-DE34-A148-9440-CE8FF7308FF9}"/>
              </a:ext>
            </a:extLst>
          </p:cNvPr>
          <p:cNvSpPr/>
          <p:nvPr/>
        </p:nvSpPr>
        <p:spPr>
          <a:xfrm>
            <a:off x="6312024" y="5589240"/>
            <a:ext cx="3624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column plot the 4 chip rows are kept separately (that is why there are white bands)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BF3077-53FA-9440-9A4E-8C135CE30917}"/>
              </a:ext>
            </a:extLst>
          </p:cNvPr>
          <p:cNvSpPr/>
          <p:nvPr/>
        </p:nvSpPr>
        <p:spPr>
          <a:xfrm rot="16200000">
            <a:off x="3703877" y="338352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A36FE-E1BE-DA43-A2C4-DAA429898F21}"/>
              </a:ext>
            </a:extLst>
          </p:cNvPr>
          <p:cNvSpPr/>
          <p:nvPr/>
        </p:nvSpPr>
        <p:spPr>
          <a:xfrm rot="18936414">
            <a:off x="2807919" y="3043850"/>
            <a:ext cx="46858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sz="96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634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6" y="4343400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3600" b="0" noProof="0" dirty="0">
                <a:latin typeface="Verdana"/>
                <a:cs typeface="Verdana"/>
              </a:rPr>
              <a:t>Single hit resolution in transverse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="" xmlns:mv="urn:schemas-microsoft-com:mac:vml">
          <p:sp>
            <p:nvSpPr>
              <p:cNvPr id="17" name="Rechthoek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 xmlns:mv="urn:schemas-microsoft-com:mac:vml">
          <p:sp>
            <p:nvSpPr>
              <p:cNvPr id="13" name="Rechthoek 12">
                <a:extLst>
                  <a:ext uri="{FF2B5EF4-FFF2-40B4-BE49-F238E27FC236}">
                    <a16:creationId xmlns:mv="urn:schemas-microsoft-com:mac:vml"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6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55453" y="1846854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Single hit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 xmlns="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5453" y="1846854"/>
                <a:ext cx="5961227" cy="5038530"/>
              </a:xfrm>
              <a:prstGeom prst="rect">
                <a:avLst/>
              </a:prstGeom>
              <a:blipFill>
                <a:blip r:embed="rId7"/>
                <a:stretch>
                  <a:fillRect l="-1702" t="-754" r="-8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6DEA81-0230-E84A-A9AD-C46CCC3FAA50}"/>
              </a:ext>
            </a:extLst>
          </p:cNvPr>
          <p:cNvSpPr/>
          <p:nvPr/>
        </p:nvSpPr>
        <p:spPr>
          <a:xfrm>
            <a:off x="5951984" y="1052736"/>
            <a:ext cx="59828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Results from Bonn-Elsa </a:t>
            </a:r>
            <a:r>
              <a:rPr lang="en-US" sz="2000" dirty="0" err="1">
                <a:latin typeface="Verdana"/>
                <a:cs typeface="Verdana"/>
              </a:rPr>
              <a:t>testbeam</a:t>
            </a:r>
            <a:r>
              <a:rPr lang="en-US" sz="2000" dirty="0">
                <a:latin typeface="Verdana"/>
                <a:cs typeface="Verdana"/>
              </a:rPr>
              <a:t> in 2017</a:t>
            </a:r>
            <a:endParaRPr lang="en-GB" sz="2000" dirty="0">
              <a:latin typeface="Verdana"/>
              <a:cs typeface="Verdana"/>
              <a:hlinkClick r:id="rId8" tooltip="Persistent link using digital object identifier"/>
            </a:endParaRPr>
          </a:p>
          <a:p>
            <a:r>
              <a:rPr lang="en-GB" sz="1800" dirty="0">
                <a:latin typeface="Verdana"/>
                <a:cs typeface="Verdana"/>
                <a:hlinkClick r:id="rId8" tooltip="Persistent link using digital object identifier"/>
              </a:rPr>
              <a:t>https://doi.org/10.1016/j.nima.2018.08.012</a:t>
            </a:r>
            <a:endParaRPr lang="en-NL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D42E-CAD6-2944-9C72-82B9BAF29F3F}"/>
              </a:ext>
            </a:extLst>
          </p:cNvPr>
          <p:cNvSpPr txBox="1"/>
          <p:nvPr/>
        </p:nvSpPr>
        <p:spPr>
          <a:xfrm>
            <a:off x="3803419" y="2492896"/>
            <a:ext cx="15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</a:t>
            </a:r>
          </a:p>
        </p:txBody>
      </p:sp>
    </p:spTree>
    <p:extLst>
      <p:ext uri="{BB962C8B-B14F-4D97-AF65-F5344CB8AC3E}">
        <p14:creationId xmlns:p14="http://schemas.microsoft.com/office/powerpoint/2010/main" val="413455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59217" y="1455748"/>
            <a:ext cx="553816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</a:t>
            </a:r>
            <a:r>
              <a:rPr lang="en-US" sz="1800" dirty="0">
                <a:latin typeface="Verdana"/>
                <a:cs typeface="Verdana"/>
              </a:rPr>
              <a:t>https://</a:t>
            </a:r>
            <a:r>
              <a:rPr lang="en-US" sz="1800" dirty="0" err="1">
                <a:latin typeface="Verdana"/>
                <a:cs typeface="Verdana"/>
              </a:rPr>
              <a:t>doi.org</a:t>
            </a:r>
            <a:r>
              <a:rPr lang="en-US" sz="1800" dirty="0">
                <a:latin typeface="Verdana"/>
                <a:cs typeface="Verdana"/>
              </a:rPr>
              <a:t>/10.1016/j.nima.2019.163331</a:t>
            </a:r>
            <a:endParaRPr lang="nl-NL" sz="18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1" y="1673894"/>
            <a:ext cx="5236721" cy="384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>
                <a:latin typeface="Verdana"/>
                <a:cs typeface="Verdana"/>
              </a:rPr>
              <a:t>QUAD single hit </a:t>
            </a:r>
            <a:r>
              <a:rPr lang="nl-NL" sz="4000" b="0" dirty="0" err="1">
                <a:latin typeface="Verdana"/>
                <a:cs typeface="Verdana"/>
              </a:rPr>
              <a:t>resolution</a:t>
            </a:r>
            <a:endParaRPr lang="nl-NL" sz="4000" b="0" dirty="0">
              <a:latin typeface="Verdana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5000" y="53340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398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8400" y="1143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Transverse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3502" y="1143000"/>
            <a:ext cx="207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Longitudinal</a:t>
            </a:r>
          </a:p>
        </p:txBody>
      </p:sp>
      <p:pic>
        <p:nvPicPr>
          <p:cNvPr id="12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799378"/>
            <a:ext cx="5257800" cy="37898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772400" y="54102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212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867400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The D</a:t>
            </a:r>
            <a:r>
              <a:rPr lang="en-US" sz="2000" baseline="-25000" dirty="0">
                <a:latin typeface="Verdana"/>
                <a:cs typeface="Verdana"/>
              </a:rPr>
              <a:t>T</a:t>
            </a:r>
            <a:r>
              <a:rPr lang="en-US" sz="2000" dirty="0">
                <a:latin typeface="Verdana"/>
                <a:cs typeface="Verdana"/>
              </a:rPr>
              <a:t> value is rather high due to an error in the gas mixing (too low CF4)</a:t>
            </a:r>
          </a:p>
        </p:txBody>
      </p:sp>
      <p:pic>
        <p:nvPicPr>
          <p:cNvPr id="10" name="Afbeelding 14">
            <a:extLst>
              <a:ext uri="{FF2B5EF4-FFF2-40B4-BE49-F238E27FC236}">
                <a16:creationId xmlns:a16="http://schemas.microsoft.com/office/drawing/2014/main" id="{7BA450C3-FED0-6D40-BFEA-DBF81D019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90" y="9094"/>
            <a:ext cx="2445910" cy="17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9094535</TotalTime>
  <Pages>11</Pages>
  <Words>3420</Words>
  <Application>Microsoft Macintosh PowerPoint</Application>
  <PresentationFormat>Widescreen</PresentationFormat>
  <Paragraphs>484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Cambria Math</vt:lpstr>
      <vt:lpstr>Monotype Sorts</vt:lpstr>
      <vt:lpstr>Roboto</vt:lpstr>
      <vt:lpstr>Symbol</vt:lpstr>
      <vt:lpstr>Times New Roman</vt:lpstr>
      <vt:lpstr>Verdana</vt:lpstr>
      <vt:lpstr>Wingdings</vt:lpstr>
      <vt:lpstr>Como</vt:lpstr>
      <vt:lpstr>Pixelated TPC technology for the future e+e- collider </vt:lpstr>
      <vt:lpstr>Pixel TPC</vt:lpstr>
      <vt:lpstr> Pixel TPC</vt:lpstr>
      <vt:lpstr> GridPix technology</vt:lpstr>
      <vt:lpstr>Pixel chip: TimePix3</vt:lpstr>
      <vt:lpstr>Single hit resolution in transverse direction</vt:lpstr>
      <vt:lpstr>QUAD design and realization</vt:lpstr>
      <vt:lpstr>QUAD test beam in Bonn (October 2018)</vt:lpstr>
      <vt:lpstr>QUAD single hit resolution</vt:lpstr>
      <vt:lpstr>QUAD edge deformations (XY)</vt:lpstr>
      <vt:lpstr>QUAD deformations in transverse plane (XY) </vt:lpstr>
      <vt:lpstr>    QUAD as a building block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Simulation of ILD TPC with pixel readout</vt:lpstr>
      <vt:lpstr>Performance of a GridPix TPC at ILC</vt:lpstr>
      <vt:lpstr>Summary of the Pixel TPC performance</vt:lpstr>
      <vt:lpstr>A Pixel TPC at CEPC or FCC-ee</vt:lpstr>
      <vt:lpstr>A Pixel TPC at CEPC or FCC-ee</vt:lpstr>
      <vt:lpstr>A Pixel TPC at CEPC or FCC-ee</vt:lpstr>
      <vt:lpstr>Reducing the Ion back flow in a Pixel TPC</vt:lpstr>
      <vt:lpstr>Conclusions: Pixel TPC at CEPC</vt:lpstr>
      <vt:lpstr>  Pictures of repair work in Bonn for the EIC TPC project</vt:lpstr>
      <vt:lpstr>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2387</cp:revision>
  <cp:lastPrinted>2002-02-06T08:01:21Z</cp:lastPrinted>
  <dcterms:created xsi:type="dcterms:W3CDTF">2019-10-28T05:36:17Z</dcterms:created>
  <dcterms:modified xsi:type="dcterms:W3CDTF">2023-09-29T12:51:02Z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