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4"/>
  </p:sldMasterIdLst>
  <p:notesMasterIdLst>
    <p:notesMasterId r:id="rId30"/>
  </p:notesMasterIdLst>
  <p:handoutMasterIdLst>
    <p:handoutMasterId r:id="rId31"/>
  </p:handoutMasterIdLst>
  <p:sldIdLst>
    <p:sldId id="355" r:id="rId5"/>
    <p:sldId id="496" r:id="rId6"/>
    <p:sldId id="501" r:id="rId7"/>
    <p:sldId id="484" r:id="rId8"/>
    <p:sldId id="498" r:id="rId9"/>
    <p:sldId id="499" r:id="rId10"/>
    <p:sldId id="492" r:id="rId11"/>
    <p:sldId id="425" r:id="rId12"/>
    <p:sldId id="497" r:id="rId13"/>
    <p:sldId id="500" r:id="rId14"/>
    <p:sldId id="494" r:id="rId15"/>
    <p:sldId id="502" r:id="rId16"/>
    <p:sldId id="495" r:id="rId17"/>
    <p:sldId id="505" r:id="rId18"/>
    <p:sldId id="503" r:id="rId19"/>
    <p:sldId id="506" r:id="rId20"/>
    <p:sldId id="504" r:id="rId21"/>
    <p:sldId id="457" r:id="rId22"/>
    <p:sldId id="478" r:id="rId23"/>
    <p:sldId id="479" r:id="rId24"/>
    <p:sldId id="485" r:id="rId25"/>
    <p:sldId id="422" r:id="rId26"/>
    <p:sldId id="483" r:id="rId27"/>
    <p:sldId id="437" r:id="rId28"/>
    <p:sldId id="446" r:id="rId2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Light Version" id="{0FC2E018-D1A7-4F47-BA72-A3A971C46F76}">
          <p14:sldIdLst>
            <p14:sldId id="355"/>
            <p14:sldId id="496"/>
            <p14:sldId id="501"/>
            <p14:sldId id="484"/>
            <p14:sldId id="498"/>
            <p14:sldId id="499"/>
            <p14:sldId id="492"/>
            <p14:sldId id="425"/>
            <p14:sldId id="497"/>
            <p14:sldId id="500"/>
            <p14:sldId id="494"/>
            <p14:sldId id="502"/>
            <p14:sldId id="495"/>
            <p14:sldId id="505"/>
            <p14:sldId id="503"/>
            <p14:sldId id="506"/>
            <p14:sldId id="504"/>
            <p14:sldId id="457"/>
            <p14:sldId id="478"/>
            <p14:sldId id="479"/>
            <p14:sldId id="485"/>
            <p14:sldId id="422"/>
            <p14:sldId id="483"/>
            <p14:sldId id="437"/>
            <p14:sldId id="44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ndrik Köster" initials="HK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776190"/>
    <a:srgbClr val="48255D"/>
    <a:srgbClr val="F2B654"/>
    <a:srgbClr val="FBE9CC"/>
    <a:srgbClr val="7EB175"/>
    <a:srgbClr val="9BD0D9"/>
    <a:srgbClr val="7414F4"/>
    <a:srgbClr val="FF9933"/>
    <a:srgbClr val="DDA8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Designformatvorlage 2 - Akz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46" autoAdjust="0"/>
    <p:restoredTop sz="93968" autoAdjust="0"/>
  </p:normalViewPr>
  <p:slideViewPr>
    <p:cSldViewPr snapToGrid="0">
      <p:cViewPr>
        <p:scale>
          <a:sx n="75" d="100"/>
          <a:sy n="75" d="100"/>
        </p:scale>
        <p:origin x="571" y="42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232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07F3154E-4F6C-4025-B793-531F9BD1DC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40468D2-12B9-4767-8F0A-0AC67ED0AC5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8AB8F2-CF24-42F8-8447-B00AE01C411E}" type="datetimeFigureOut">
              <a:rPr lang="de-DE" smtClean="0"/>
              <a:t>04.12.2023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749F866-0F8D-4525-96CC-99CAFB905D3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E5BB9E9-9CE7-4AE0-BB2D-123F249700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A3F3C1-0E27-4333-86CF-150FD752BEA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66901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BA7D0A-DEDE-E143-99B7-0F56412556B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50DFD3-48A9-9242-AA5B-460E93217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29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Geophysical methods have systematic error. These can be addressed by modeling statistical uncertainty</a:t>
            </a:r>
          </a:p>
          <a:p>
            <a:endParaRPr lang="en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50DFD3-48A9-9242-AA5B-460E93217CB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200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acquired multiple solutions with varying input from our </a:t>
            </a:r>
            <a:r>
              <a:rPr lang="en-US" dirty="0" err="1"/>
              <a:t>blockmodels</a:t>
            </a:r>
            <a:r>
              <a:rPr lang="en-US" dirty="0"/>
              <a:t>. We use these solutions to describe the probability of each lithological layer for each cell. (*click*) This is a great information already, as we see the probability decreasing towards the boundaries. However, we must consider 3 sets of probabilities in this example, and even more in more complex ones. This is why we introduce the Shannon cell Entropy (*click*). To get some things directly out of the way: this parameter is not physically linked to energy and entropy… I like to imagine the Shannon cell Entropy as a “measure of surprise”: If an outcome is highly probable or unlikely, I will not be surprised by the outcome. The entropy for these examples is very low. If however, all outcomes are equally probable, I will be very surprised by the outcome. The Entropy will be high. (*click*) Probability and Shannon cell Entropy stand in a relation described by this formula</a:t>
            </a:r>
            <a:endParaRPr lang="en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50DFD3-48A9-9242-AA5B-460E93217CB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492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0DFD3-48A9-9242-AA5B-460E93217CB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201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50DFD3-48A9-9242-AA5B-460E93217CB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2207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50DFD3-48A9-9242-AA5B-460E93217CB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489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A942937C-DE38-4396-8C30-3BFE427A8F87}"/>
              </a:ext>
            </a:extLst>
          </p:cNvPr>
          <p:cNvSpPr/>
          <p:nvPr userDrawn="1"/>
        </p:nvSpPr>
        <p:spPr>
          <a:xfrm>
            <a:off x="3934691" y="6192982"/>
            <a:ext cx="4322618" cy="665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131AD4C-1412-40CF-BD7D-9517A68F09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9616" y="0"/>
            <a:ext cx="6882383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3E0F42A-5AC9-4C0C-9126-1C4007087A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329" y="292529"/>
            <a:ext cx="4590000" cy="971550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776E828C-B9B4-4999-BBBB-7E0996DA371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688389"/>
            <a:ext cx="12192000" cy="4353823"/>
          </a:xfrm>
          <a:prstGeom prst="rect">
            <a:avLst/>
          </a:prstGeom>
          <a:solidFill>
            <a:srgbClr val="321F4F">
              <a:alpha val="8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6330CA2-EFF0-4EC0-AE85-310815DCD2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94167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1641561-74BF-43F1-80A2-B1B83083FD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73842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C3CA91C4-D0CD-4AEB-AF4E-200C3FE16CC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35000" y="6169631"/>
            <a:ext cx="2322000" cy="6258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2444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830E06-D9ED-4F3F-8733-282CF3B87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352C444-64E5-4C5E-9F8E-F94AC1EAE1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E33F4B9-520B-4F74-9FCA-2F9F4B1894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B3E9E0C8-1A7A-41A9-A9BA-4C2750E144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5FA360-881B-4223-9B82-D854D6B8691E}" type="datetimeFigureOut">
              <a:rPr lang="de-DE" smtClean="0"/>
              <a:t>04.12.2023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3E75625-DBD4-46F9-BF40-A1957FE27D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894B9E-03CF-4BBE-B22E-D6B51783416F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47931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AB2468-84B4-401E-8AA7-85E6CE729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6174533-2C07-4A7B-BF15-3626BF91DD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0AD126A-3F03-40CE-81E8-B97534E14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5FA360-881B-4223-9B82-D854D6B8691E}" type="datetimeFigureOut">
              <a:rPr lang="de-DE" smtClean="0"/>
              <a:t>04.12.2023</a:t>
            </a:fld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6F70C16F-9C3F-4930-BAAE-2C2D3CF414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894B9E-03CF-4BBE-B22E-D6B51783416F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96939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2653097E-C14F-4790-8766-2B1F3B337A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48CEA77-CB17-425A-A21F-A5871FCC4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666273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A942937C-DE38-4396-8C30-3BFE427A8F87}"/>
              </a:ext>
            </a:extLst>
          </p:cNvPr>
          <p:cNvSpPr/>
          <p:nvPr userDrawn="1"/>
        </p:nvSpPr>
        <p:spPr>
          <a:xfrm>
            <a:off x="3934691" y="6192982"/>
            <a:ext cx="4322618" cy="665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131AD4C-1412-40CF-BD7D-9517A68F09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9616" y="0"/>
            <a:ext cx="6882383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3E0F42A-5AC9-4C0C-9126-1C4007087A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329" y="292529"/>
            <a:ext cx="4590000" cy="9715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6330CA2-EFF0-4EC0-AE85-310815DCD2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29" y="1794167"/>
            <a:ext cx="6476400" cy="2387600"/>
          </a:xfrm>
        </p:spPr>
        <p:txBody>
          <a:bodyPr anchor="b"/>
          <a:lstStyle>
            <a:lvl1pPr algn="l">
              <a:defRPr sz="6000">
                <a:solidFill>
                  <a:srgbClr val="321F4F"/>
                </a:solidFill>
              </a:defRPr>
            </a:lvl1pPr>
          </a:lstStyle>
          <a:p>
            <a:r>
              <a:rPr lang="en-GB" noProof="0" dirty="0" err="1"/>
              <a:t>Mastertitelformat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1641561-74BF-43F1-80A2-B1B83083FD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29" y="4273842"/>
            <a:ext cx="64764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5F5F5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Master-</a:t>
            </a:r>
            <a:r>
              <a:rPr lang="en-GB" noProof="0" dirty="0" err="1"/>
              <a:t>Untertitelformat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B47FC1A-0A0B-4A2F-BF90-4B62583F24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35000" y="6169631"/>
            <a:ext cx="2322000" cy="6258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4490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FB870950-D318-475F-B2CE-1EC8910FEF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9616" y="0"/>
            <a:ext cx="6882383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8">
            <a:extLst>
              <a:ext uri="{FF2B5EF4-FFF2-40B4-BE49-F238E27FC236}">
                <a16:creationId xmlns:a16="http://schemas.microsoft.com/office/drawing/2014/main" id="{4D9F94CF-9C44-4423-8319-748EABA30BB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688389"/>
            <a:ext cx="12192000" cy="4353823"/>
          </a:xfrm>
          <a:prstGeom prst="rect">
            <a:avLst/>
          </a:prstGeom>
          <a:solidFill>
            <a:srgbClr val="321F4F">
              <a:alpha val="8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73DCD75-D877-40BF-9A10-417DC8D40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2488BD5-8F62-494E-9033-0204A72643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61799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21303B-C075-4238-9A63-F01378E2F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88EFE10-FF56-4CDB-80F7-C8F847100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93921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56D747-112F-4C0D-BBDE-3E2531FD0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68490E6-C475-4874-9261-C25122FD1B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9A0340C-1FD4-4FE8-AC94-793DF07FE9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036994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E2213B-BECD-43F8-ABEE-20DE4BE2B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2FFAD6F-91D2-4BCB-BEC0-FFEC84D722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77608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3798685-BA90-442A-8D8C-2003332C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560D4BF-AE27-4156-A26C-C01D3F7CB7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77608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AD59BD8-7B8B-410B-8BCB-B1D9F1DA89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06107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7B1A48-D004-4B7F-9D48-C12170409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21404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019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38645C-FB22-49F4-8218-D57F85F99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F3BD4FF-88E9-4818-B62D-0CDE602F0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448C97C-350D-4D24-BF4D-709F311DC1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77349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D7A4807B-8FC2-4FFE-9BD9-67288800D2D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8328" y="6311900"/>
            <a:ext cx="1699199" cy="457987"/>
          </a:xfrm>
          <a:prstGeom prst="rect">
            <a:avLst/>
          </a:prstGeom>
          <a:noFill/>
        </p:spPr>
      </p:pic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3C02E82-686E-4AE4-9FF4-FEBA5AF1C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069652F-2A2F-41BF-8514-FF50257D38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B67C2A4-AF6C-418B-B2C0-55C44C60ECE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3943" y="6361475"/>
            <a:ext cx="1700786" cy="359999"/>
          </a:xfrm>
          <a:prstGeom prst="rect">
            <a:avLst/>
          </a:prstGeom>
        </p:spPr>
      </p:pic>
      <p:sp>
        <p:nvSpPr>
          <p:cNvPr id="12" name="Foliennummernplatzhalter 6">
            <a:extLst>
              <a:ext uri="{FF2B5EF4-FFF2-40B4-BE49-F238E27FC236}">
                <a16:creationId xmlns:a16="http://schemas.microsoft.com/office/drawing/2014/main" id="{7B8E0A5B-4F99-4FFF-AFA0-DA21337E5729}"/>
              </a:ext>
            </a:extLst>
          </p:cNvPr>
          <p:cNvSpPr txBox="1">
            <a:spLocks/>
          </p:cNvSpPr>
          <p:nvPr userDrawn="1"/>
        </p:nvSpPr>
        <p:spPr>
          <a:xfrm>
            <a:off x="8610600" y="63083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rgbClr val="77608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D8F5BFB-8590-4F30-987F-3DE858351BAF}" type="slidenum">
              <a:rPr lang="de-DE" smtClean="0">
                <a:solidFill>
                  <a:srgbClr val="5F5F5F"/>
                </a:solidFill>
              </a:rPr>
              <a:pPr/>
              <a:t>‹#›</a:t>
            </a:fld>
            <a:endParaRPr lang="de-DE" dirty="0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792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4" r:id="rId2"/>
    <p:sldLayoutId id="2147483665" r:id="rId3"/>
    <p:sldLayoutId id="2147483664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21F4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5F5F5F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5F5F5F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5F5F5F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F5F5F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F5F5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jpeg"/><Relationship Id="rId18" Type="http://schemas.openxmlformats.org/officeDocument/2006/relationships/image" Target="../media/image50.jpe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12" Type="http://schemas.openxmlformats.org/officeDocument/2006/relationships/image" Target="../media/image44.tiff"/><Relationship Id="rId17" Type="http://schemas.openxmlformats.org/officeDocument/2006/relationships/image" Target="../media/image49.jpeg"/><Relationship Id="rId2" Type="http://schemas.openxmlformats.org/officeDocument/2006/relationships/image" Target="../media/image34.jpeg"/><Relationship Id="rId16" Type="http://schemas.openxmlformats.org/officeDocument/2006/relationships/image" Target="../media/image48.jpeg"/><Relationship Id="rId20" Type="http://schemas.openxmlformats.org/officeDocument/2006/relationships/image" Target="../media/image5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tiff"/><Relationship Id="rId11" Type="http://schemas.openxmlformats.org/officeDocument/2006/relationships/image" Target="../media/image43.tiff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tiff"/><Relationship Id="rId19" Type="http://schemas.openxmlformats.org/officeDocument/2006/relationships/image" Target="../media/image51.png"/><Relationship Id="rId4" Type="http://schemas.openxmlformats.org/officeDocument/2006/relationships/image" Target="../media/image36.jpeg"/><Relationship Id="rId9" Type="http://schemas.openxmlformats.org/officeDocument/2006/relationships/image" Target="../media/image41.jpeg"/><Relationship Id="rId1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4.png"/><Relationship Id="rId7" Type="http://schemas.openxmlformats.org/officeDocument/2006/relationships/image" Target="../media/image57.jpg"/><Relationship Id="rId12" Type="http://schemas.openxmlformats.org/officeDocument/2006/relationships/image" Target="../media/image44.tif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tiff"/><Relationship Id="rId11" Type="http://schemas.openxmlformats.org/officeDocument/2006/relationships/image" Target="../media/image43.tiff"/><Relationship Id="rId5" Type="http://schemas.openxmlformats.org/officeDocument/2006/relationships/image" Target="../media/image56.png"/><Relationship Id="rId10" Type="http://schemas.openxmlformats.org/officeDocument/2006/relationships/image" Target="../media/image42.tiff"/><Relationship Id="rId4" Type="http://schemas.openxmlformats.org/officeDocument/2006/relationships/image" Target="../media/image55.jpeg"/><Relationship Id="rId9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empy.org/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87C024-1BFE-4ADB-96AD-CDADCC369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07363"/>
            <a:ext cx="10661650" cy="2299616"/>
          </a:xfrm>
        </p:spPr>
        <p:txBody>
          <a:bodyPr>
            <a:normAutofit/>
          </a:bodyPr>
          <a:lstStyle/>
          <a:p>
            <a:r>
              <a:rPr lang="en-US" sz="5300" dirty="0"/>
              <a:t>E-TEST – Uncertainty in Geological Modeling</a:t>
            </a:r>
            <a:endParaRPr lang="en-US" i="1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848D56E-195A-4233-A17E-BE89C821F9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38625"/>
            <a:ext cx="10661650" cy="1851025"/>
          </a:xfrm>
        </p:spPr>
        <p:txBody>
          <a:bodyPr>
            <a:normAutofit fontScale="62500" lnSpcReduction="20000"/>
          </a:bodyPr>
          <a:lstStyle/>
          <a:p>
            <a:r>
              <a:rPr lang="de-DE" sz="3200" dirty="0"/>
              <a:t>Nils Chudalla </a:t>
            </a:r>
            <a:r>
              <a:rPr lang="de-DE" sz="3200" baseline="30000" dirty="0"/>
              <a:t>[1]</a:t>
            </a:r>
            <a:r>
              <a:rPr lang="de-DE" sz="3200" dirty="0"/>
              <a:t>, Marius Waldvogel </a:t>
            </a:r>
            <a:r>
              <a:rPr lang="de-DE" sz="3200" baseline="30000" dirty="0"/>
              <a:t>[2]</a:t>
            </a:r>
            <a:r>
              <a:rPr lang="de-DE" sz="3200" dirty="0"/>
              <a:t>, Florian Wellmann </a:t>
            </a:r>
            <a:r>
              <a:rPr lang="de-DE" sz="3200" baseline="30000" dirty="0"/>
              <a:t>[1, 4]</a:t>
            </a:r>
            <a:r>
              <a:rPr lang="de-DE" sz="3200" dirty="0"/>
              <a:t>, Pooya Hamdi </a:t>
            </a:r>
            <a:r>
              <a:rPr lang="de-DE" sz="3200" baseline="30000" dirty="0"/>
              <a:t>[3]</a:t>
            </a:r>
            <a:r>
              <a:rPr lang="de-DE" sz="3200" dirty="0"/>
              <a:t>, </a:t>
            </a:r>
          </a:p>
          <a:p>
            <a:r>
              <a:rPr lang="de-DE" sz="3200" dirty="0"/>
              <a:t>Florian Amann</a:t>
            </a:r>
            <a:r>
              <a:rPr lang="de-DE" sz="3200" baseline="30000" dirty="0"/>
              <a:t>[3]</a:t>
            </a:r>
          </a:p>
          <a:p>
            <a:r>
              <a:rPr lang="de-DE" i="1" baseline="30000" dirty="0"/>
              <a:t>[1] </a:t>
            </a:r>
            <a:r>
              <a:rPr lang="de-DE" i="1" dirty="0"/>
              <a:t>RWTH Aachen University - Computational Geoscience, Geothermics Reservoirgeophysics </a:t>
            </a:r>
          </a:p>
          <a:p>
            <a:r>
              <a:rPr lang="de-DE" i="1" baseline="30000" dirty="0"/>
              <a:t>[2]</a:t>
            </a:r>
            <a:r>
              <a:rPr lang="de-DE" i="1" dirty="0"/>
              <a:t> RWTH Aachen University – Geological Institute</a:t>
            </a:r>
            <a:endParaRPr lang="de-DE" i="1" baseline="30000" dirty="0"/>
          </a:p>
          <a:p>
            <a:r>
              <a:rPr lang="de-DE" i="1" baseline="30000" dirty="0"/>
              <a:t>[3]</a:t>
            </a:r>
            <a:r>
              <a:rPr lang="de-DE" i="1" dirty="0"/>
              <a:t> RWTH Aachen University – Chair of Engineering Geology and Hydrogeology </a:t>
            </a:r>
            <a:endParaRPr lang="de-DE" i="1" baseline="30000" dirty="0"/>
          </a:p>
          <a:p>
            <a:r>
              <a:rPr lang="de-DE" i="1" baseline="30000" dirty="0"/>
              <a:t>[4]</a:t>
            </a:r>
            <a:r>
              <a:rPr lang="de-DE" i="1" dirty="0"/>
              <a:t> RWTH </a:t>
            </a:r>
            <a:r>
              <a:rPr lang="en-US" i="1" dirty="0"/>
              <a:t>Fraunhofer Research Institution for Energy Infrastructures and Geothermal Systems IEG</a:t>
            </a:r>
            <a:endParaRPr lang="de-DE" i="1" baseline="30000" dirty="0"/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4848D56E-195A-4233-A17E-BE89C821F9BD}"/>
              </a:ext>
            </a:extLst>
          </p:cNvPr>
          <p:cNvSpPr txBox="1">
            <a:spLocks/>
          </p:cNvSpPr>
          <p:nvPr/>
        </p:nvSpPr>
        <p:spPr>
          <a:xfrm>
            <a:off x="885550" y="4057026"/>
            <a:ext cx="9114390" cy="382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120682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9607-0258-4648-BAA4-68D56322A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96662" cy="1325563"/>
          </a:xfrm>
        </p:spPr>
        <p:txBody>
          <a:bodyPr/>
          <a:lstStyle/>
          <a:p>
            <a:r>
              <a:rPr lang="en-GB" dirty="0"/>
              <a:t>Examples – Uncertainty in Geology/Geophysics</a:t>
            </a:r>
            <a:endParaRPr lang="en-DE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D5F4296-3E12-43D4-B918-A20A358F6B0E}"/>
              </a:ext>
            </a:extLst>
          </p:cNvPr>
          <p:cNvGrpSpPr/>
          <p:nvPr/>
        </p:nvGrpSpPr>
        <p:grpSpPr>
          <a:xfrm>
            <a:off x="4224528" y="1690688"/>
            <a:ext cx="3742944" cy="4195034"/>
            <a:chOff x="4128838" y="1690688"/>
            <a:chExt cx="3742944" cy="419503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0A1E0CD-5E9A-442E-A946-CA3EEF5A6B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95459"/>
            <a:stretch/>
          </p:blipFill>
          <p:spPr>
            <a:xfrm>
              <a:off x="4128838" y="1690688"/>
              <a:ext cx="275522" cy="419503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43A3A0F-81BF-4332-AAB2-625FAB7454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9882" r="-1"/>
            <a:stretch/>
          </p:blipFill>
          <p:spPr>
            <a:xfrm>
              <a:off x="4404360" y="1690688"/>
              <a:ext cx="3040702" cy="419503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683D153-EB9C-4420-B396-274CA520AD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2471" r="50495"/>
            <a:stretch/>
          </p:blipFill>
          <p:spPr>
            <a:xfrm>
              <a:off x="7445062" y="1690688"/>
              <a:ext cx="426720" cy="4195034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E4ABDA5B-BA94-4F49-B5CA-A5CF26417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3662" y="1232268"/>
            <a:ext cx="4125790" cy="45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384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6C20F-8B60-4F41-A4E1-B275F29B5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How can we deal with uncertainty?</a:t>
            </a:r>
            <a:endParaRPr lang="en-DE" sz="40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64D4DFC-65DF-4B43-BEA9-F2C62173FE1F}"/>
              </a:ext>
            </a:extLst>
          </p:cNvPr>
          <p:cNvGrpSpPr/>
          <p:nvPr/>
        </p:nvGrpSpPr>
        <p:grpSpPr>
          <a:xfrm>
            <a:off x="324028" y="1354536"/>
            <a:ext cx="4831426" cy="1739576"/>
            <a:chOff x="218746" y="1793681"/>
            <a:chExt cx="4831426" cy="173957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F6AFEED-0D6F-41D3-B111-259D65203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8746" y="1793681"/>
              <a:ext cx="4831426" cy="1739576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4C1D2EB-70F8-40A2-933E-4735E40CB621}"/>
                </a:ext>
              </a:extLst>
            </p:cNvPr>
            <p:cNvSpPr/>
            <p:nvPr/>
          </p:nvSpPr>
          <p:spPr>
            <a:xfrm>
              <a:off x="2869036" y="1974330"/>
              <a:ext cx="1828800" cy="275475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512E8BC-024F-4D95-9E7F-DE69E9637E4B}"/>
              </a:ext>
            </a:extLst>
          </p:cNvPr>
          <p:cNvSpPr txBox="1">
            <a:spLocks/>
          </p:cNvSpPr>
          <p:nvPr/>
        </p:nvSpPr>
        <p:spPr>
          <a:xfrm>
            <a:off x="838200" y="3044006"/>
            <a:ext cx="5101206" cy="26833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/>
              <a:t>Structural uncertainty:</a:t>
            </a:r>
          </a:p>
          <a:p>
            <a:r>
              <a:rPr lang="en-GB" sz="2000" b="1" dirty="0">
                <a:solidFill>
                  <a:schemeClr val="tx1"/>
                </a:solidFill>
              </a:rPr>
              <a:t>Expert evaluation of model input</a:t>
            </a:r>
          </a:p>
          <a:p>
            <a:r>
              <a:rPr lang="en-GB" sz="2000" dirty="0"/>
              <a:t>Consider as many geological scenarios as possible (Monte Carlo Simulation)</a:t>
            </a:r>
          </a:p>
          <a:p>
            <a:r>
              <a:rPr lang="en-GB" sz="2000" dirty="0"/>
              <a:t>Additional information (ERT, Gravimetry, Magnetic surveys) to validate models</a:t>
            </a:r>
          </a:p>
          <a:p>
            <a:r>
              <a:rPr lang="en-GB" sz="2000" dirty="0"/>
              <a:t>Geophysical inversion</a:t>
            </a:r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F263BEE-5676-4EDA-B560-3E560755D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0825" y="1535185"/>
            <a:ext cx="6377147" cy="394860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2C0BB7B-2E1C-4C72-A795-C6488CE1DF65}"/>
              </a:ext>
            </a:extLst>
          </p:cNvPr>
          <p:cNvSpPr txBox="1"/>
          <p:nvPr/>
        </p:nvSpPr>
        <p:spPr>
          <a:xfrm>
            <a:off x="10299294" y="5588832"/>
            <a:ext cx="18927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(El-</a:t>
            </a:r>
            <a:r>
              <a:rPr lang="de-DE" sz="1200" dirty="0" err="1"/>
              <a:t>Nikhely</a:t>
            </a:r>
            <a:r>
              <a:rPr lang="de-DE" sz="1200" dirty="0"/>
              <a:t> et al. 2022)</a:t>
            </a:r>
          </a:p>
        </p:txBody>
      </p:sp>
    </p:spTree>
    <p:extLst>
      <p:ext uri="{BB962C8B-B14F-4D97-AF65-F5344CB8AC3E}">
        <p14:creationId xmlns:p14="http://schemas.microsoft.com/office/powerpoint/2010/main" val="2893553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6C20F-8B60-4F41-A4E1-B275F29B5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How can we deal with uncertainty?</a:t>
            </a:r>
            <a:endParaRPr lang="en-DE" sz="40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64D4DFC-65DF-4B43-BEA9-F2C62173FE1F}"/>
              </a:ext>
            </a:extLst>
          </p:cNvPr>
          <p:cNvGrpSpPr/>
          <p:nvPr/>
        </p:nvGrpSpPr>
        <p:grpSpPr>
          <a:xfrm>
            <a:off x="324028" y="1354536"/>
            <a:ext cx="4831426" cy="1739576"/>
            <a:chOff x="218746" y="1793681"/>
            <a:chExt cx="4831426" cy="173957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F6AFEED-0D6F-41D3-B111-259D65203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8746" y="1793681"/>
              <a:ext cx="4831426" cy="1739576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4C1D2EB-70F8-40A2-933E-4735E40CB621}"/>
                </a:ext>
              </a:extLst>
            </p:cNvPr>
            <p:cNvSpPr/>
            <p:nvPr/>
          </p:nvSpPr>
          <p:spPr>
            <a:xfrm>
              <a:off x="2869036" y="1974330"/>
              <a:ext cx="1828800" cy="275475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258F9A9-4E0C-4DC3-85D1-B93AAD6229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846" y="1210148"/>
            <a:ext cx="4831426" cy="15799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7F27B0-AA26-427F-838C-AADAE365D6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846" y="2790132"/>
            <a:ext cx="4831426" cy="15799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CA9BF5-6D59-4FB0-A16B-0973367DE8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846" y="4370116"/>
            <a:ext cx="4831426" cy="1579984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512E8BC-024F-4D95-9E7F-DE69E9637E4B}"/>
              </a:ext>
            </a:extLst>
          </p:cNvPr>
          <p:cNvSpPr txBox="1">
            <a:spLocks/>
          </p:cNvSpPr>
          <p:nvPr/>
        </p:nvSpPr>
        <p:spPr>
          <a:xfrm>
            <a:off x="838200" y="3044006"/>
            <a:ext cx="5101206" cy="26833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/>
              <a:t>Structural uncertainty:</a:t>
            </a:r>
          </a:p>
          <a:p>
            <a:r>
              <a:rPr lang="en-GB" sz="2000" dirty="0"/>
              <a:t>Expert evaluation of model input</a:t>
            </a:r>
          </a:p>
          <a:p>
            <a:r>
              <a:rPr lang="en-GB" sz="2000" b="1" dirty="0">
                <a:solidFill>
                  <a:schemeClr val="tx1"/>
                </a:solidFill>
              </a:rPr>
              <a:t>Consider as many geological scenarios as possible (Monte Carlo Simulation)</a:t>
            </a:r>
          </a:p>
          <a:p>
            <a:r>
              <a:rPr lang="en-GB" sz="2000" dirty="0"/>
              <a:t>Additional information (ERT, Gravimetry, Magnetic surveys) to validate models (Geophysical inversion)</a:t>
            </a:r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8DAA75D-0C67-47FC-858D-2E826F647C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0586" y="2111952"/>
            <a:ext cx="845078" cy="311060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CF1C020-E73B-4858-8FA1-35CF97A3C7EE}"/>
              </a:ext>
            </a:extLst>
          </p:cNvPr>
          <p:cNvSpPr txBox="1"/>
          <p:nvPr/>
        </p:nvSpPr>
        <p:spPr>
          <a:xfrm>
            <a:off x="7635240" y="2166379"/>
            <a:ext cx="871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Layer A</a:t>
            </a:r>
            <a:endParaRPr lang="en-DE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0E3AAF-0CB7-429F-BB83-E08AD1A6A50A}"/>
              </a:ext>
            </a:extLst>
          </p:cNvPr>
          <p:cNvSpPr txBox="1"/>
          <p:nvPr/>
        </p:nvSpPr>
        <p:spPr>
          <a:xfrm>
            <a:off x="7635240" y="3746363"/>
            <a:ext cx="871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Layer B</a:t>
            </a:r>
            <a:endParaRPr lang="en-DE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47B044-6265-46D5-A3F1-AE44C8BB1B12}"/>
              </a:ext>
            </a:extLst>
          </p:cNvPr>
          <p:cNvSpPr txBox="1"/>
          <p:nvPr/>
        </p:nvSpPr>
        <p:spPr>
          <a:xfrm>
            <a:off x="7635239" y="5326347"/>
            <a:ext cx="862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Layer C</a:t>
            </a:r>
            <a:endParaRPr lang="en-DE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201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6C20F-8B60-4F41-A4E1-B275F29B5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can we deal with uncertainty?</a:t>
            </a:r>
            <a:endParaRPr lang="en-DE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64D4DFC-65DF-4B43-BEA9-F2C62173FE1F}"/>
              </a:ext>
            </a:extLst>
          </p:cNvPr>
          <p:cNvGrpSpPr/>
          <p:nvPr/>
        </p:nvGrpSpPr>
        <p:grpSpPr>
          <a:xfrm>
            <a:off x="324028" y="1354536"/>
            <a:ext cx="4831426" cy="1739576"/>
            <a:chOff x="218746" y="1793681"/>
            <a:chExt cx="4831426" cy="173957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F6AFEED-0D6F-41D3-B111-259D65203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8746" y="1793681"/>
              <a:ext cx="4831426" cy="1739576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4C1D2EB-70F8-40A2-933E-4735E40CB621}"/>
                </a:ext>
              </a:extLst>
            </p:cNvPr>
            <p:cNvSpPr/>
            <p:nvPr/>
          </p:nvSpPr>
          <p:spPr>
            <a:xfrm>
              <a:off x="2869036" y="1974330"/>
              <a:ext cx="1828800" cy="155503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512E8BC-024F-4D95-9E7F-DE69E9637E4B}"/>
              </a:ext>
            </a:extLst>
          </p:cNvPr>
          <p:cNvSpPr txBox="1">
            <a:spLocks/>
          </p:cNvSpPr>
          <p:nvPr/>
        </p:nvSpPr>
        <p:spPr>
          <a:xfrm>
            <a:off x="838200" y="3275302"/>
            <a:ext cx="4317254" cy="26833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/>
              <a:t>Parameter uncertainty</a:t>
            </a:r>
          </a:p>
          <a:p>
            <a:r>
              <a:rPr lang="en-GB" sz="2000" dirty="0"/>
              <a:t>Spatial statistics (</a:t>
            </a:r>
            <a:r>
              <a:rPr lang="en-GB" sz="2000" b="1" dirty="0">
                <a:solidFill>
                  <a:schemeClr val="tx1"/>
                </a:solidFill>
              </a:rPr>
              <a:t>Kriging, SGSIM</a:t>
            </a:r>
            <a:r>
              <a:rPr lang="en-GB" sz="2000" dirty="0"/>
              <a:t>, Novel Approaches)</a:t>
            </a:r>
          </a:p>
          <a:p>
            <a:endParaRPr lang="en-GB" sz="2000" dirty="0"/>
          </a:p>
          <a:p>
            <a:r>
              <a:rPr lang="en-GB" sz="2000" dirty="0"/>
              <a:t>End Member Modelling (Best case-worst case)</a:t>
            </a:r>
          </a:p>
          <a:p>
            <a:endParaRPr lang="en-DE" sz="20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C4BA137-133C-4D15-B07F-2F7DD9C36C49}"/>
              </a:ext>
            </a:extLst>
          </p:cNvPr>
          <p:cNvSpPr/>
          <p:nvPr/>
        </p:nvSpPr>
        <p:spPr>
          <a:xfrm>
            <a:off x="3059606" y="1989025"/>
            <a:ext cx="1828800" cy="155503"/>
          </a:xfrm>
          <a:prstGeom prst="ellipse">
            <a:avLst/>
          </a:prstGeom>
          <a:noFill/>
          <a:ln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995673-ECF2-40D1-8736-4C60F6F7F3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3" t="34212" r="36784" b="37232"/>
          <a:stretch/>
        </p:blipFill>
        <p:spPr>
          <a:xfrm>
            <a:off x="5369296" y="1543329"/>
            <a:ext cx="5737860" cy="20331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56A7B11-5A7F-4CBB-BA86-EC0D2392AA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3" t="34212" r="36784" b="37232"/>
          <a:stretch/>
        </p:blipFill>
        <p:spPr>
          <a:xfrm>
            <a:off x="5369296" y="3577140"/>
            <a:ext cx="5737860" cy="20331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8EB8CB0-961F-4E14-9467-78048D5FF7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24" r="26230"/>
          <a:stretch/>
        </p:blipFill>
        <p:spPr>
          <a:xfrm>
            <a:off x="11221456" y="1603765"/>
            <a:ext cx="646516" cy="405968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3962FBC-7304-4E76-96F8-B0719DF57F7D}"/>
              </a:ext>
            </a:extLst>
          </p:cNvPr>
          <p:cNvSpPr txBox="1"/>
          <p:nvPr/>
        </p:nvSpPr>
        <p:spPr>
          <a:xfrm>
            <a:off x="5892529" y="3498886"/>
            <a:ext cx="48201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Sequential Gaussian Simulation: Estimated values</a:t>
            </a:r>
            <a:endParaRPr lang="en-DE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3399E3-0E61-4F87-B3F6-B9B7FC5B16C8}"/>
              </a:ext>
            </a:extLst>
          </p:cNvPr>
          <p:cNvSpPr txBox="1"/>
          <p:nvPr/>
        </p:nvSpPr>
        <p:spPr>
          <a:xfrm>
            <a:off x="5828143" y="1490964"/>
            <a:ext cx="463411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Simple Kriging: Estimated values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1412743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6C20F-8B60-4F41-A4E1-B275F29B5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can we deal with uncertainty?</a:t>
            </a:r>
            <a:endParaRPr lang="en-DE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64D4DFC-65DF-4B43-BEA9-F2C62173FE1F}"/>
              </a:ext>
            </a:extLst>
          </p:cNvPr>
          <p:cNvGrpSpPr/>
          <p:nvPr/>
        </p:nvGrpSpPr>
        <p:grpSpPr>
          <a:xfrm>
            <a:off x="324028" y="1354536"/>
            <a:ext cx="4831426" cy="1739576"/>
            <a:chOff x="218746" y="1793681"/>
            <a:chExt cx="4831426" cy="173957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F6AFEED-0D6F-41D3-B111-259D65203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8746" y="1793681"/>
              <a:ext cx="4831426" cy="1739576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4C1D2EB-70F8-40A2-933E-4735E40CB621}"/>
                </a:ext>
              </a:extLst>
            </p:cNvPr>
            <p:cNvSpPr/>
            <p:nvPr/>
          </p:nvSpPr>
          <p:spPr>
            <a:xfrm>
              <a:off x="2869036" y="1974330"/>
              <a:ext cx="1828800" cy="155503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512E8BC-024F-4D95-9E7F-DE69E9637E4B}"/>
              </a:ext>
            </a:extLst>
          </p:cNvPr>
          <p:cNvSpPr txBox="1">
            <a:spLocks/>
          </p:cNvSpPr>
          <p:nvPr/>
        </p:nvSpPr>
        <p:spPr>
          <a:xfrm>
            <a:off x="838200" y="3275302"/>
            <a:ext cx="4416796" cy="26833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/>
              <a:t>Parameter uncertainty</a:t>
            </a:r>
          </a:p>
          <a:p>
            <a:r>
              <a:rPr lang="en-GB" sz="2000" dirty="0"/>
              <a:t>Spatial statistics* (Kriging, SGSIM, </a:t>
            </a:r>
            <a:r>
              <a:rPr lang="en-GB" sz="2000" b="1" dirty="0">
                <a:solidFill>
                  <a:schemeClr val="tx1"/>
                </a:solidFill>
              </a:rPr>
              <a:t>Novel Approaches</a:t>
            </a:r>
            <a:r>
              <a:rPr lang="en-GB" sz="2000" dirty="0"/>
              <a:t>)</a:t>
            </a:r>
          </a:p>
          <a:p>
            <a:r>
              <a:rPr lang="en-GB" sz="2000" dirty="0"/>
              <a:t>End Member Modelling (Best case-worst case)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*Presented functionalities are not limited to </a:t>
            </a:r>
            <a:r>
              <a:rPr lang="en-GB" sz="2000" dirty="0" err="1"/>
              <a:t>Gempy</a:t>
            </a:r>
            <a:endParaRPr lang="en-GB" sz="2000" dirty="0"/>
          </a:p>
          <a:p>
            <a:endParaRPr lang="en-GB" sz="2000" dirty="0"/>
          </a:p>
          <a:p>
            <a:endParaRPr lang="en-DE" sz="20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C4BA137-133C-4D15-B07F-2F7DD9C36C49}"/>
              </a:ext>
            </a:extLst>
          </p:cNvPr>
          <p:cNvSpPr/>
          <p:nvPr/>
        </p:nvSpPr>
        <p:spPr>
          <a:xfrm>
            <a:off x="3059606" y="1989025"/>
            <a:ext cx="1828800" cy="155503"/>
          </a:xfrm>
          <a:prstGeom prst="ellipse">
            <a:avLst/>
          </a:prstGeom>
          <a:noFill/>
          <a:ln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285DF9D-B725-4FAC-964A-D8EABCA7CB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468" b="34267"/>
          <a:stretch/>
        </p:blipFill>
        <p:spPr>
          <a:xfrm>
            <a:off x="6150736" y="1193321"/>
            <a:ext cx="4633312" cy="235167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624EE1D-2F2F-42DE-AF6D-7A2BCF5B64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2728" y="3608002"/>
            <a:ext cx="3808886" cy="2299901"/>
          </a:xfrm>
          <a:prstGeom prst="rect">
            <a:avLst/>
          </a:prstGeom>
          <a:ln>
            <a:noFill/>
          </a:ln>
          <a:effectLst/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62B1BDB-5FCC-4C86-8D2F-BCC7C4021976}"/>
              </a:ext>
            </a:extLst>
          </p:cNvPr>
          <p:cNvSpPr txBox="1"/>
          <p:nvPr/>
        </p:nvSpPr>
        <p:spPr>
          <a:xfrm>
            <a:off x="9264337" y="5013895"/>
            <a:ext cx="3039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600" dirty="0"/>
              <a:t>Domain kriging with adjusted distance fields (von </a:t>
            </a:r>
            <a:r>
              <a:rPr lang="en-DE" sz="1600" dirty="0" err="1"/>
              <a:t>Harten</a:t>
            </a:r>
            <a:r>
              <a:rPr lang="en-DE" sz="1600" dirty="0"/>
              <a:t>, Wellmann, et al. in prep.)</a:t>
            </a:r>
          </a:p>
        </p:txBody>
      </p:sp>
    </p:spTree>
    <p:extLst>
      <p:ext uri="{BB962C8B-B14F-4D97-AF65-F5344CB8AC3E}">
        <p14:creationId xmlns:p14="http://schemas.microsoft.com/office/powerpoint/2010/main" val="19208614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97305-50B7-41F0-A7D5-FBAF81864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guide to interpreting (derived) models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38A9B-B9CC-4AB1-9E29-A436ACE19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42760" cy="4351338"/>
          </a:xfrm>
        </p:spPr>
        <p:txBody>
          <a:bodyPr>
            <a:normAutofit fontScale="92500"/>
          </a:bodyPr>
          <a:lstStyle/>
          <a:p>
            <a:r>
              <a:rPr lang="en-GB" dirty="0"/>
              <a:t>Expression of geologist’s interpretation of data</a:t>
            </a:r>
          </a:p>
          <a:p>
            <a:pPr lvl="1"/>
            <a:r>
              <a:rPr lang="en-GB" dirty="0"/>
              <a:t>Prob. Model: Realizations of models given the input uncertainty</a:t>
            </a:r>
          </a:p>
          <a:p>
            <a:r>
              <a:rPr lang="en-GB" dirty="0"/>
              <a:t>Result on a predefined scale</a:t>
            </a:r>
          </a:p>
          <a:p>
            <a:r>
              <a:rPr lang="en-GB" dirty="0"/>
              <a:t>Limited by knowledge, available data, and data quality</a:t>
            </a:r>
          </a:p>
          <a:p>
            <a:r>
              <a:rPr lang="en-GB" dirty="0"/>
              <a:t>No failure free prediction but approximation</a:t>
            </a:r>
          </a:p>
          <a:p>
            <a:endParaRPr lang="en-GB" dirty="0"/>
          </a:p>
          <a:p>
            <a:r>
              <a:rPr lang="en-GB" dirty="0"/>
              <a:t>Very relevant information like joint sets is difficult/impossible to predict without drilling</a:t>
            </a:r>
            <a:endParaRPr lang="en-DE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EF009AF-DAAB-4317-BE12-A69302F50A30}"/>
              </a:ext>
            </a:extLst>
          </p:cNvPr>
          <p:cNvGrpSpPr/>
          <p:nvPr/>
        </p:nvGrpSpPr>
        <p:grpSpPr>
          <a:xfrm>
            <a:off x="7254240" y="4437387"/>
            <a:ext cx="4850654" cy="1739576"/>
            <a:chOff x="218746" y="1793681"/>
            <a:chExt cx="4831426" cy="173957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9314434-E04A-4E03-BD85-91E0B2A80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8746" y="1793681"/>
              <a:ext cx="4831426" cy="1739576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E79D817-F94F-49F9-A417-5BA2652F7FA6}"/>
                </a:ext>
              </a:extLst>
            </p:cNvPr>
            <p:cNvSpPr/>
            <p:nvPr/>
          </p:nvSpPr>
          <p:spPr>
            <a:xfrm>
              <a:off x="2993145" y="2507966"/>
              <a:ext cx="1828800" cy="222968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</p:spTree>
    <p:extLst>
      <p:ext uri="{BB962C8B-B14F-4D97-AF65-F5344CB8AC3E}">
        <p14:creationId xmlns:p14="http://schemas.microsoft.com/office/powerpoint/2010/main" val="248380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1048D-750E-4E9B-AEF4-E1A999A42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Invitation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25052-989F-4DAE-AF9A-8AAA94FA5E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Need for “high quality geological models” and reproducible, open-source methods in the context of noise modelling (Luca </a:t>
            </a:r>
            <a:r>
              <a:rPr lang="en-GB" dirty="0" err="1"/>
              <a:t>Naticchioni</a:t>
            </a:r>
            <a:r>
              <a:rPr lang="en-GB" dirty="0"/>
              <a:t>, 6.12.)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CG3 Aachen is open for talks about:</a:t>
            </a:r>
          </a:p>
          <a:p>
            <a:pPr lvl="1"/>
            <a:r>
              <a:rPr lang="en-GB" dirty="0"/>
              <a:t>Follow-up research project</a:t>
            </a:r>
          </a:p>
          <a:p>
            <a:pPr lvl="1"/>
            <a:r>
              <a:rPr lang="en-GB" dirty="0"/>
              <a:t>Workshop to train geologists using </a:t>
            </a:r>
            <a:r>
              <a:rPr lang="en-GB" dirty="0" err="1"/>
              <a:t>Gempy</a:t>
            </a:r>
            <a:endParaRPr lang="en-GB" dirty="0"/>
          </a:p>
          <a:p>
            <a:pPr lvl="1"/>
            <a:r>
              <a:rPr lang="en-GB" dirty="0"/>
              <a:t>Workshop to train geologists using geostatistical methods</a:t>
            </a:r>
          </a:p>
          <a:p>
            <a:pPr lvl="1"/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0965203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1048D-750E-4E9B-AEF4-E1A999A42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25052-989F-4DAE-AF9A-8AAA94FA5E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Use models to optimize data acquisition</a:t>
            </a:r>
          </a:p>
          <a:p>
            <a:r>
              <a:rPr lang="en-GB" dirty="0"/>
              <a:t>Importance to communicate confidence of models</a:t>
            </a:r>
          </a:p>
          <a:p>
            <a:r>
              <a:rPr lang="en-GB" dirty="0"/>
              <a:t>Display different interpretations and their likelihood</a:t>
            </a:r>
          </a:p>
          <a:p>
            <a:endParaRPr lang="en-GB" dirty="0"/>
          </a:p>
          <a:p>
            <a:r>
              <a:rPr lang="en-GB" dirty="0"/>
              <a:t>Optimize estimation of “best case” and “worst case” scenario for tunnel planning</a:t>
            </a:r>
          </a:p>
          <a:p>
            <a:endParaRPr lang="en-GB" dirty="0"/>
          </a:p>
          <a:p>
            <a:r>
              <a:rPr lang="en-GB" dirty="0"/>
              <a:t>Building an uncertainty model is never a simple “one button” solution but a complex process involving specialists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7710952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2E446-E28B-5B34-24C7-6419EA645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572" y="4051753"/>
            <a:ext cx="10515600" cy="1325563"/>
          </a:xfrm>
        </p:spPr>
        <p:txBody>
          <a:bodyPr/>
          <a:lstStyle/>
          <a:p>
            <a:r>
              <a:rPr lang="en-US" dirty="0"/>
              <a:t>Thank you for your attention!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394534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91346" y="724275"/>
            <a:ext cx="8217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schemeClr val="accent4"/>
              </a:solidFill>
              <a:hlinkClick r:id="" action="ppaction://hlinkfile"/>
            </a:endParaRPr>
          </a:p>
          <a:p>
            <a:pPr algn="ctr"/>
            <a:endParaRPr lang="en-US" dirty="0">
              <a:solidFill>
                <a:schemeClr val="accent4"/>
              </a:solidFill>
              <a:hlinkClick r:id="" action="ppaction://hlinkfile"/>
            </a:endParaRPr>
          </a:p>
          <a:p>
            <a:pPr algn="ctr"/>
            <a:endParaRPr lang="en-US" dirty="0">
              <a:solidFill>
                <a:schemeClr val="accent4"/>
              </a:solidFill>
              <a:hlinkClick r:id="" action="ppaction://hlinkfile"/>
            </a:endParaRPr>
          </a:p>
          <a:p>
            <a:pPr algn="ctr"/>
            <a:endParaRPr lang="en-US" dirty="0">
              <a:solidFill>
                <a:schemeClr val="accent4"/>
              </a:solidFill>
              <a:hlinkClick r:id="" action="ppaction://hlinkfil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18801" y="2078024"/>
            <a:ext cx="7562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8064A2"/>
                </a:solidFill>
              </a:rPr>
              <a:t>E-TEST is co-funded by the Regions:</a:t>
            </a:r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718559" y="3959713"/>
            <a:ext cx="62923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8064A2"/>
                </a:solidFill>
              </a:rPr>
              <a:t>E-TEST is also co-funded by the own-</a:t>
            </a:r>
            <a:r>
              <a:rPr lang="en-US" b="1" dirty="0" err="1">
                <a:solidFill>
                  <a:srgbClr val="8064A2"/>
                </a:solidFill>
              </a:rPr>
              <a:t>fundings</a:t>
            </a:r>
            <a:r>
              <a:rPr lang="en-US" b="1" dirty="0">
                <a:solidFill>
                  <a:srgbClr val="8064A2"/>
                </a:solidFill>
              </a:rPr>
              <a:t> of all Partners: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346" y="4492599"/>
            <a:ext cx="1020796" cy="4956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609" y="4480217"/>
            <a:ext cx="1077082" cy="4693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203" y="5002274"/>
            <a:ext cx="891082" cy="3443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429" y="5129996"/>
            <a:ext cx="914732" cy="2811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8295" y="4545821"/>
            <a:ext cx="1199866" cy="3674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676" y="5018693"/>
            <a:ext cx="1742755" cy="4446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549" y="4560866"/>
            <a:ext cx="1146539" cy="2717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466" y="4566636"/>
            <a:ext cx="912437" cy="3257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02002" y="4983512"/>
            <a:ext cx="1495816" cy="51475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06516" y="5157416"/>
            <a:ext cx="1081806" cy="17308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73948" y="4501288"/>
            <a:ext cx="1014375" cy="4564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484" y="2551769"/>
            <a:ext cx="610277" cy="8425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518" y="3582801"/>
            <a:ext cx="2017033" cy="40306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432" y="2602606"/>
            <a:ext cx="1951889" cy="45674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727" y="2605984"/>
            <a:ext cx="1177565" cy="69674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432" y="3505785"/>
            <a:ext cx="2608503" cy="47087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661" y="726396"/>
            <a:ext cx="3915592" cy="128997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609" y="3324342"/>
            <a:ext cx="1827818" cy="7496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516" y="1515219"/>
            <a:ext cx="12700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272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E3FAE-E7D7-47D1-934F-35896CF3A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a structural geological model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B19EC-0A39-44BD-9A19-F613BBEEE4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635240" cy="4351338"/>
          </a:xfrm>
        </p:spPr>
        <p:txBody>
          <a:bodyPr>
            <a:normAutofit lnSpcReduction="10000"/>
          </a:bodyPr>
          <a:lstStyle/>
          <a:p>
            <a:r>
              <a:rPr lang="en-GB" dirty="0"/>
              <a:t>Representation/Simplification of (subsurface) geological structures/interfaces</a:t>
            </a:r>
          </a:p>
          <a:p>
            <a:r>
              <a:rPr lang="en-GB" dirty="0"/>
              <a:t>Often layers grouped by geological age (Stratigraphy)</a:t>
            </a:r>
          </a:p>
          <a:p>
            <a:r>
              <a:rPr lang="en-GB" dirty="0"/>
              <a:t>Can be subdivided by rock type</a:t>
            </a:r>
          </a:p>
          <a:p>
            <a:r>
              <a:rPr lang="en-GB" dirty="0"/>
              <a:t>Based on different observations on different scales</a:t>
            </a:r>
          </a:p>
          <a:p>
            <a:r>
              <a:rPr lang="en-GB" dirty="0"/>
              <a:t>Result of application of mathematical algorithms, computational simulations and geological knowledge</a:t>
            </a:r>
          </a:p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42453939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278" y="4886019"/>
            <a:ext cx="6520375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8064A2"/>
                </a:solidFill>
              </a:rPr>
              <a:t>E-TEST partners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364" y="540861"/>
            <a:ext cx="1944834" cy="9442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951" y="2867190"/>
            <a:ext cx="1567166" cy="6828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742" y="3884799"/>
            <a:ext cx="1697702" cy="6560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154" y="5219733"/>
            <a:ext cx="1742760" cy="535628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5882871" y="676732"/>
            <a:ext cx="2503711" cy="4101110"/>
          </a:xfrm>
          <a:prstGeom prst="line">
            <a:avLst/>
          </a:prstGeom>
          <a:ln>
            <a:solidFill>
              <a:srgbClr val="8064A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035638" y="2087300"/>
            <a:ext cx="3760913" cy="2141188"/>
          </a:xfrm>
          <a:prstGeom prst="line">
            <a:avLst/>
          </a:prstGeom>
          <a:ln>
            <a:solidFill>
              <a:srgbClr val="8064A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4466" y="4141184"/>
            <a:ext cx="2286000" cy="6999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485" y="676733"/>
            <a:ext cx="2906244" cy="7414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769" y="2002929"/>
            <a:ext cx="2184403" cy="5177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789" y="2766977"/>
            <a:ext cx="1738387" cy="6206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43803" y="2087301"/>
            <a:ext cx="1988569" cy="6843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09199" y="1333758"/>
            <a:ext cx="2061069" cy="3297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45869" y="3615373"/>
            <a:ext cx="1932599" cy="86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7047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5FFD8-03E4-4F0B-BEB8-79037065F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geological structure is hidden here?</a:t>
            </a:r>
            <a:endParaRPr lang="en-DE" dirty="0"/>
          </a:p>
        </p:txBody>
      </p:sp>
      <p:sp>
        <p:nvSpPr>
          <p:cNvPr id="3" name="Rechteck 4">
            <a:extLst>
              <a:ext uri="{FF2B5EF4-FFF2-40B4-BE49-F238E27FC236}">
                <a16:creationId xmlns:a16="http://schemas.microsoft.com/office/drawing/2014/main" id="{293F9D8F-0C14-462A-9F06-9B2872BA09C1}"/>
              </a:ext>
            </a:extLst>
          </p:cNvPr>
          <p:cNvSpPr/>
          <p:nvPr/>
        </p:nvSpPr>
        <p:spPr>
          <a:xfrm>
            <a:off x="6465924" y="1947558"/>
            <a:ext cx="1584770" cy="27003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Geologist 1</a:t>
            </a:r>
          </a:p>
        </p:txBody>
      </p:sp>
      <p:pic>
        <p:nvPicPr>
          <p:cNvPr id="4" name="Grafik 10">
            <a:extLst>
              <a:ext uri="{FF2B5EF4-FFF2-40B4-BE49-F238E27FC236}">
                <a16:creationId xmlns:a16="http://schemas.microsoft.com/office/drawing/2014/main" id="{8CA6FC65-97FC-475B-AB88-7BB8270EEC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86337"/>
          <a:stretch/>
        </p:blipFill>
        <p:spPr>
          <a:xfrm>
            <a:off x="2290486" y="3553070"/>
            <a:ext cx="1838993" cy="1026114"/>
          </a:xfrm>
          <a:prstGeom prst="rect">
            <a:avLst/>
          </a:prstGeom>
        </p:spPr>
      </p:pic>
      <p:pic>
        <p:nvPicPr>
          <p:cNvPr id="5" name="Grafik 11">
            <a:extLst>
              <a:ext uri="{FF2B5EF4-FFF2-40B4-BE49-F238E27FC236}">
                <a16:creationId xmlns:a16="http://schemas.microsoft.com/office/drawing/2014/main" id="{1F501520-AF9B-4877-ACD3-986B81FA60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95"/>
          <a:stretch/>
        </p:blipFill>
        <p:spPr>
          <a:xfrm>
            <a:off x="6246563" y="4066127"/>
            <a:ext cx="1804132" cy="1026114"/>
          </a:xfrm>
          <a:prstGeom prst="rect">
            <a:avLst/>
          </a:prstGeom>
        </p:spPr>
      </p:pic>
      <p:sp>
        <p:nvSpPr>
          <p:cNvPr id="6" name="Rechteck 15">
            <a:extLst>
              <a:ext uri="{FF2B5EF4-FFF2-40B4-BE49-F238E27FC236}">
                <a16:creationId xmlns:a16="http://schemas.microsoft.com/office/drawing/2014/main" id="{66886F79-1E38-4432-B9B2-43A3E9529536}"/>
              </a:ext>
            </a:extLst>
          </p:cNvPr>
          <p:cNvSpPr/>
          <p:nvPr/>
        </p:nvSpPr>
        <p:spPr>
          <a:xfrm>
            <a:off x="6465924" y="3674417"/>
            <a:ext cx="1584770" cy="27003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Geologist 3</a:t>
            </a:r>
          </a:p>
        </p:txBody>
      </p:sp>
      <p:sp>
        <p:nvSpPr>
          <p:cNvPr id="7" name="Textfeld 17">
            <a:extLst>
              <a:ext uri="{FF2B5EF4-FFF2-40B4-BE49-F238E27FC236}">
                <a16:creationId xmlns:a16="http://schemas.microsoft.com/office/drawing/2014/main" id="{C96658E3-9DEA-49A9-A7F9-BA15BCCBE949}"/>
              </a:ext>
            </a:extLst>
          </p:cNvPr>
          <p:cNvSpPr txBox="1"/>
          <p:nvPr/>
        </p:nvSpPr>
        <p:spPr>
          <a:xfrm>
            <a:off x="2001823" y="2921617"/>
            <a:ext cx="1468706" cy="216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900" b="1" dirty="0"/>
              <a:t>claystone</a:t>
            </a:r>
          </a:p>
        </p:txBody>
      </p:sp>
      <p:sp>
        <p:nvSpPr>
          <p:cNvPr id="8" name="Textfeld 18">
            <a:extLst>
              <a:ext uri="{FF2B5EF4-FFF2-40B4-BE49-F238E27FC236}">
                <a16:creationId xmlns:a16="http://schemas.microsoft.com/office/drawing/2014/main" id="{BEE00A7C-C91B-40F0-BCDA-6430294FFDC8}"/>
              </a:ext>
            </a:extLst>
          </p:cNvPr>
          <p:cNvSpPr txBox="1"/>
          <p:nvPr/>
        </p:nvSpPr>
        <p:spPr>
          <a:xfrm>
            <a:off x="3011788" y="2921617"/>
            <a:ext cx="1468706" cy="216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900" b="1" dirty="0"/>
              <a:t>sandstone</a:t>
            </a:r>
          </a:p>
        </p:txBody>
      </p:sp>
      <p:cxnSp>
        <p:nvCxnSpPr>
          <p:cNvPr id="9" name="Gerade Verbindung mit Pfeil 20">
            <a:extLst>
              <a:ext uri="{FF2B5EF4-FFF2-40B4-BE49-F238E27FC236}">
                <a16:creationId xmlns:a16="http://schemas.microsoft.com/office/drawing/2014/main" id="{25DF32A3-9C43-4B89-BE5A-F39BCB991621}"/>
              </a:ext>
            </a:extLst>
          </p:cNvPr>
          <p:cNvCxnSpPr/>
          <p:nvPr/>
        </p:nvCxnSpPr>
        <p:spPr>
          <a:xfrm>
            <a:off x="2433871" y="3177842"/>
            <a:ext cx="162018" cy="57401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22">
            <a:extLst>
              <a:ext uri="{FF2B5EF4-FFF2-40B4-BE49-F238E27FC236}">
                <a16:creationId xmlns:a16="http://schemas.microsoft.com/office/drawing/2014/main" id="{469E00FD-552B-43AB-836A-0807BF2C082E}"/>
              </a:ext>
            </a:extLst>
          </p:cNvPr>
          <p:cNvCxnSpPr/>
          <p:nvPr/>
        </p:nvCxnSpPr>
        <p:spPr>
          <a:xfrm flipH="1">
            <a:off x="3351974" y="3177842"/>
            <a:ext cx="175353" cy="52000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23">
            <a:extLst>
              <a:ext uri="{FF2B5EF4-FFF2-40B4-BE49-F238E27FC236}">
                <a16:creationId xmlns:a16="http://schemas.microsoft.com/office/drawing/2014/main" id="{9DB1B3B4-7FF3-4D46-97BC-ADCEDEBDE468}"/>
              </a:ext>
            </a:extLst>
          </p:cNvPr>
          <p:cNvSpPr txBox="1"/>
          <p:nvPr/>
        </p:nvSpPr>
        <p:spPr>
          <a:xfrm>
            <a:off x="2290485" y="2404213"/>
            <a:ext cx="1629326" cy="216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900" b="1" dirty="0"/>
              <a:t>impossible to access</a:t>
            </a:r>
          </a:p>
        </p:txBody>
      </p:sp>
      <p:cxnSp>
        <p:nvCxnSpPr>
          <p:cNvPr id="12" name="Gerade Verbindung mit Pfeil 27">
            <a:extLst>
              <a:ext uri="{FF2B5EF4-FFF2-40B4-BE49-F238E27FC236}">
                <a16:creationId xmlns:a16="http://schemas.microsoft.com/office/drawing/2014/main" id="{53B28CD0-BD56-4EC9-8CD8-1212CB0D96DB}"/>
              </a:ext>
            </a:extLst>
          </p:cNvPr>
          <p:cNvCxnSpPr>
            <a:cxnSpLocks/>
          </p:cNvCxnSpPr>
          <p:nvPr/>
        </p:nvCxnSpPr>
        <p:spPr>
          <a:xfrm flipH="1">
            <a:off x="2919927" y="2902366"/>
            <a:ext cx="91861" cy="74368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fik 31">
            <a:extLst>
              <a:ext uri="{FF2B5EF4-FFF2-40B4-BE49-F238E27FC236}">
                <a16:creationId xmlns:a16="http://schemas.microsoft.com/office/drawing/2014/main" id="{F696BF62-9509-4FC3-8E62-162763B59B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55" t="33015" r="51261" b="29564"/>
          <a:stretch/>
        </p:blipFill>
        <p:spPr>
          <a:xfrm>
            <a:off x="8175617" y="2283581"/>
            <a:ext cx="1806972" cy="1309893"/>
          </a:xfrm>
          <a:prstGeom prst="rect">
            <a:avLst/>
          </a:prstGeom>
        </p:spPr>
      </p:pic>
      <p:pic>
        <p:nvPicPr>
          <p:cNvPr id="14" name="Grafik 32">
            <a:extLst>
              <a:ext uri="{FF2B5EF4-FFF2-40B4-BE49-F238E27FC236}">
                <a16:creationId xmlns:a16="http://schemas.microsoft.com/office/drawing/2014/main" id="{14407D47-E58F-4FBE-B2F1-6E2F8CA27D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1" t="33015" r="64243" b="31336"/>
          <a:stretch/>
        </p:blipFill>
        <p:spPr>
          <a:xfrm>
            <a:off x="6264265" y="2329607"/>
            <a:ext cx="1973867" cy="1254082"/>
          </a:xfrm>
          <a:prstGeom prst="rect">
            <a:avLst/>
          </a:prstGeom>
        </p:spPr>
      </p:pic>
      <p:pic>
        <p:nvPicPr>
          <p:cNvPr id="15" name="Grafik 33">
            <a:extLst>
              <a:ext uri="{FF2B5EF4-FFF2-40B4-BE49-F238E27FC236}">
                <a16:creationId xmlns:a16="http://schemas.microsoft.com/office/drawing/2014/main" id="{A767917C-90B0-4C22-900E-03D18B38EC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35" r="87209" b="17330"/>
          <a:stretch/>
        </p:blipFill>
        <p:spPr>
          <a:xfrm>
            <a:off x="6424709" y="2283581"/>
            <a:ext cx="1817694" cy="1254082"/>
          </a:xfrm>
          <a:prstGeom prst="rect">
            <a:avLst/>
          </a:prstGeom>
        </p:spPr>
      </p:pic>
      <p:sp>
        <p:nvSpPr>
          <p:cNvPr id="16" name="Textfeld 34">
            <a:extLst>
              <a:ext uri="{FF2B5EF4-FFF2-40B4-BE49-F238E27FC236}">
                <a16:creationId xmlns:a16="http://schemas.microsoft.com/office/drawing/2014/main" id="{2205E5BC-EE20-4107-BEC9-C05C1442211F}"/>
              </a:ext>
            </a:extLst>
          </p:cNvPr>
          <p:cNvSpPr txBox="1"/>
          <p:nvPr/>
        </p:nvSpPr>
        <p:spPr>
          <a:xfrm>
            <a:off x="4154931" y="5531497"/>
            <a:ext cx="485229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de-DE"/>
            </a:defPPr>
          </a:lstStyle>
          <a:p>
            <a:r>
              <a:rPr lang="en-US" dirty="0">
                <a:sym typeface="Wingdings" panose="05000000000000000000" pitchFamily="2" charset="2"/>
              </a:rPr>
              <a:t> Different geologists create </a:t>
            </a:r>
            <a:r>
              <a:rPr lang="en-US">
                <a:sym typeface="Wingdings" panose="05000000000000000000" pitchFamily="2" charset="2"/>
              </a:rPr>
              <a:t>different models</a:t>
            </a:r>
            <a:endParaRPr lang="en-US" dirty="0"/>
          </a:p>
        </p:txBody>
      </p:sp>
      <p:sp>
        <p:nvSpPr>
          <p:cNvPr id="17" name="Textfeld 1">
            <a:extLst>
              <a:ext uri="{FF2B5EF4-FFF2-40B4-BE49-F238E27FC236}">
                <a16:creationId xmlns:a16="http://schemas.microsoft.com/office/drawing/2014/main" id="{35B7245C-B678-40A4-BBAB-611385DFD463}"/>
              </a:ext>
            </a:extLst>
          </p:cNvPr>
          <p:cNvSpPr txBox="1"/>
          <p:nvPr/>
        </p:nvSpPr>
        <p:spPr>
          <a:xfrm flipH="1">
            <a:off x="8144533" y="4370088"/>
            <a:ext cx="118632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/>
              <a:t>Coarsening-</a:t>
            </a:r>
          </a:p>
          <a:p>
            <a:pPr>
              <a:lnSpc>
                <a:spcPct val="90000"/>
              </a:lnSpc>
            </a:pPr>
            <a:r>
              <a:rPr lang="en-US" sz="1200" dirty="0"/>
              <a:t>upward</a:t>
            </a:r>
          </a:p>
        </p:txBody>
      </p:sp>
      <p:cxnSp>
        <p:nvCxnSpPr>
          <p:cNvPr id="18" name="Gerade Verbindung mit Pfeil 16">
            <a:extLst>
              <a:ext uri="{FF2B5EF4-FFF2-40B4-BE49-F238E27FC236}">
                <a16:creationId xmlns:a16="http://schemas.microsoft.com/office/drawing/2014/main" id="{4CCC9A25-0520-4A99-B453-26D45D3B9B3E}"/>
              </a:ext>
            </a:extLst>
          </p:cNvPr>
          <p:cNvCxnSpPr/>
          <p:nvPr/>
        </p:nvCxnSpPr>
        <p:spPr>
          <a:xfrm flipV="1">
            <a:off x="8158706" y="4377862"/>
            <a:ext cx="0" cy="37088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hteck 3">
            <a:extLst>
              <a:ext uri="{FF2B5EF4-FFF2-40B4-BE49-F238E27FC236}">
                <a16:creationId xmlns:a16="http://schemas.microsoft.com/office/drawing/2014/main" id="{895378E8-D0C8-4FE5-B4B7-2C40ECE924D8}"/>
              </a:ext>
            </a:extLst>
          </p:cNvPr>
          <p:cNvSpPr/>
          <p:nvPr/>
        </p:nvSpPr>
        <p:spPr>
          <a:xfrm>
            <a:off x="4534500" y="3292512"/>
            <a:ext cx="1463578" cy="52000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/>
              <a:t>Epistemic uncertainty</a:t>
            </a:r>
          </a:p>
        </p:txBody>
      </p:sp>
      <p:sp>
        <p:nvSpPr>
          <p:cNvPr id="20" name="Rechteck 21">
            <a:extLst>
              <a:ext uri="{FF2B5EF4-FFF2-40B4-BE49-F238E27FC236}">
                <a16:creationId xmlns:a16="http://schemas.microsoft.com/office/drawing/2014/main" id="{91923138-D59D-42BD-ABD0-F187A7EF01A9}"/>
              </a:ext>
            </a:extLst>
          </p:cNvPr>
          <p:cNvSpPr/>
          <p:nvPr/>
        </p:nvSpPr>
        <p:spPr>
          <a:xfrm>
            <a:off x="8347314" y="2625811"/>
            <a:ext cx="1463579" cy="52000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/>
              <a:t>Aleatory uncertainty</a:t>
            </a:r>
          </a:p>
        </p:txBody>
      </p:sp>
      <p:sp>
        <p:nvSpPr>
          <p:cNvPr id="21" name="Rechteck 24">
            <a:extLst>
              <a:ext uri="{FF2B5EF4-FFF2-40B4-BE49-F238E27FC236}">
                <a16:creationId xmlns:a16="http://schemas.microsoft.com/office/drawing/2014/main" id="{0F4AE4F2-4AAE-42A4-A5DF-0A9822795A06}"/>
              </a:ext>
            </a:extLst>
          </p:cNvPr>
          <p:cNvSpPr/>
          <p:nvPr/>
        </p:nvSpPr>
        <p:spPr>
          <a:xfrm>
            <a:off x="8286719" y="1947558"/>
            <a:ext cx="1584770" cy="27003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Geologist 2</a:t>
            </a:r>
          </a:p>
        </p:txBody>
      </p:sp>
      <p:sp>
        <p:nvSpPr>
          <p:cNvPr id="22" name="Geschweifte Klammer links 2">
            <a:extLst>
              <a:ext uri="{FF2B5EF4-FFF2-40B4-BE49-F238E27FC236}">
                <a16:creationId xmlns:a16="http://schemas.microsoft.com/office/drawing/2014/main" id="{4FF827D5-BF7A-41E9-9E4F-13EAA4C2615E}"/>
              </a:ext>
            </a:extLst>
          </p:cNvPr>
          <p:cNvSpPr/>
          <p:nvPr/>
        </p:nvSpPr>
        <p:spPr>
          <a:xfrm>
            <a:off x="6036898" y="1935963"/>
            <a:ext cx="336481" cy="3197013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3" name="Rechteck 25">
            <a:extLst>
              <a:ext uri="{FF2B5EF4-FFF2-40B4-BE49-F238E27FC236}">
                <a16:creationId xmlns:a16="http://schemas.microsoft.com/office/drawing/2014/main" id="{A907CF6D-22C8-4EF3-94E1-97F8DC3C72DC}"/>
              </a:ext>
            </a:extLst>
          </p:cNvPr>
          <p:cNvSpPr/>
          <p:nvPr/>
        </p:nvSpPr>
        <p:spPr>
          <a:xfrm>
            <a:off x="6458813" y="1954181"/>
            <a:ext cx="1584770" cy="27003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Geologist 1 &amp; 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45E4D0-0C0F-40B3-9E93-841D1D74B1C4}"/>
              </a:ext>
            </a:extLst>
          </p:cNvPr>
          <p:cNvSpPr txBox="1"/>
          <p:nvPr/>
        </p:nvSpPr>
        <p:spPr>
          <a:xfrm>
            <a:off x="8732702" y="6348486"/>
            <a:ext cx="19944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(Elisa Heim et al., in </a:t>
            </a:r>
            <a:r>
              <a:rPr lang="de-DE" sz="1200" dirty="0" err="1"/>
              <a:t>prep</a:t>
            </a:r>
            <a:r>
              <a:rPr lang="de-DE" sz="1200" dirty="0"/>
              <a:t>.)</a:t>
            </a: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2CF4C514-7F1E-421D-9887-459633F6C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9779" y="2429989"/>
            <a:ext cx="844391" cy="87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1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6" grpId="0" animBg="1"/>
      <p:bldP spid="17" grpId="0"/>
      <p:bldP spid="19" grpId="0" animBg="1"/>
      <p:bldP spid="20" grpId="0" animBg="1"/>
      <p:bldP spid="21" grpId="0" animBg="1"/>
      <p:bldP spid="21" grpId="1" animBg="1"/>
      <p:bldP spid="22" grpId="0" animBg="1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312B1-B9E1-4C70-9955-4DA8EA8F2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Uncertainty and Shannon cell Entropy</a:t>
            </a:r>
            <a:endParaRPr lang="en-DE" dirty="0"/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7D2D208F-44C3-447A-AB91-0C4E1F3768C7}"/>
              </a:ext>
            </a:extLst>
          </p:cNvPr>
          <p:cNvSpPr/>
          <p:nvPr/>
        </p:nvSpPr>
        <p:spPr>
          <a:xfrm>
            <a:off x="2572700" y="2009193"/>
            <a:ext cx="7299644" cy="3609230"/>
          </a:xfrm>
          <a:prstGeom prst="rect">
            <a:avLst/>
          </a:prstGeom>
          <a:gradFill>
            <a:gsLst>
              <a:gs pos="0">
                <a:srgbClr val="FFFFFF"/>
              </a:gs>
              <a:gs pos="35000">
                <a:srgbClr val="FFFFFF"/>
              </a:gs>
              <a:gs pos="100000">
                <a:srgbClr val="FFFFFF"/>
              </a:gs>
            </a:gsLst>
            <a:lin ang="16200000"/>
          </a:gradFill>
          <a:ln w="12700">
            <a:miter lim="400000"/>
          </a:ln>
        </p:spPr>
        <p:txBody>
          <a:bodyPr lIns="35719" tIns="35719" rIns="35719" bIns="35719" anchor="ctr"/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4000">
                <a:solidFill>
                  <a:srgbClr val="F3F1D8"/>
                </a:solidFill>
                <a:effectLst>
                  <a:outerShdw blurRad="25400" dist="12700" dir="16200000" rotWithShape="0">
                    <a:srgbClr val="000000">
                      <a:alpha val="5000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endParaRPr sz="2812"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299951F7-3AA7-46E6-AF8A-5011C71BA97C}"/>
              </a:ext>
            </a:extLst>
          </p:cNvPr>
          <p:cNvSpPr/>
          <p:nvPr/>
        </p:nvSpPr>
        <p:spPr>
          <a:xfrm>
            <a:off x="2561339" y="1539042"/>
            <a:ext cx="7325611" cy="4140955"/>
          </a:xfrm>
          <a:prstGeom prst="rect">
            <a:avLst/>
          </a:prstGeom>
          <a:gradFill>
            <a:gsLst>
              <a:gs pos="0">
                <a:srgbClr val="FFFFFF"/>
              </a:gs>
              <a:gs pos="35000">
                <a:srgbClr val="FFFFFF"/>
              </a:gs>
              <a:gs pos="100000">
                <a:srgbClr val="FFFFFF"/>
              </a:gs>
            </a:gsLst>
            <a:lin ang="16200000"/>
          </a:gradFill>
          <a:ln w="12700">
            <a:miter lim="400000"/>
          </a:ln>
        </p:spPr>
        <p:txBody>
          <a:bodyPr lIns="35719" tIns="35719" rIns="35719" bIns="35719" anchor="ctr"/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4000">
                <a:solidFill>
                  <a:srgbClr val="F3F1D8"/>
                </a:solidFill>
                <a:effectLst>
                  <a:outerShdw blurRad="25400" dist="12700" dir="16200000" rotWithShape="0">
                    <a:srgbClr val="000000">
                      <a:alpha val="5000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endParaRPr sz="2812"/>
          </a:p>
        </p:txBody>
      </p:sp>
      <p:pic>
        <p:nvPicPr>
          <p:cNvPr id="6" name="image150.png">
            <a:extLst>
              <a:ext uri="{FF2B5EF4-FFF2-40B4-BE49-F238E27FC236}">
                <a16:creationId xmlns:a16="http://schemas.microsoft.com/office/drawing/2014/main" id="{64E9EAE2-3933-497F-9F33-4DD2FEA99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1843" y="1500961"/>
            <a:ext cx="5232581" cy="4513161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Rectangle">
            <a:extLst>
              <a:ext uri="{FF2B5EF4-FFF2-40B4-BE49-F238E27FC236}">
                <a16:creationId xmlns:a16="http://schemas.microsoft.com/office/drawing/2014/main" id="{19AACB2A-AEE9-4886-8D86-41485BE6CA9C}"/>
              </a:ext>
            </a:extLst>
          </p:cNvPr>
          <p:cNvSpPr/>
          <p:nvPr/>
        </p:nvSpPr>
        <p:spPr>
          <a:xfrm>
            <a:off x="3554471" y="3296167"/>
            <a:ext cx="2509821" cy="74564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4000">
                <a:solidFill>
                  <a:srgbClr val="F3F1D8"/>
                </a:solidFill>
                <a:effectLst>
                  <a:outerShdw blurRad="25400" dist="12700" dir="16200000" rotWithShape="0">
                    <a:srgbClr val="000000">
                      <a:alpha val="5000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endParaRPr sz="2812"/>
          </a:p>
        </p:txBody>
      </p:sp>
      <p:pic>
        <p:nvPicPr>
          <p:cNvPr id="11" name="image151.png">
            <a:extLst>
              <a:ext uri="{FF2B5EF4-FFF2-40B4-BE49-F238E27FC236}">
                <a16:creationId xmlns:a16="http://schemas.microsoft.com/office/drawing/2014/main" id="{E42D057A-6F7F-4576-B3C4-794447FE8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4913" y="3413355"/>
            <a:ext cx="2909731" cy="51716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(Wellmann and Regenauer-Lieb, 2012)">
            <a:extLst>
              <a:ext uri="{FF2B5EF4-FFF2-40B4-BE49-F238E27FC236}">
                <a16:creationId xmlns:a16="http://schemas.microsoft.com/office/drawing/2014/main" id="{24064A5A-ACB0-483D-AC48-C972DA3C59B5}"/>
              </a:ext>
            </a:extLst>
          </p:cNvPr>
          <p:cNvSpPr txBox="1"/>
          <p:nvPr/>
        </p:nvSpPr>
        <p:spPr>
          <a:xfrm>
            <a:off x="2102387" y="5835666"/>
            <a:ext cx="2775433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lc="http://schemas.openxmlformats.org/drawingml/2006/lockedCanvas" val="1"/>
            </a:ext>
          </a:extLst>
        </p:spPr>
        <p:txBody>
          <a:bodyPr wrap="square" lIns="35719" tIns="35719" rIns="35719" bIns="35719" anchor="ctr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1266" dirty="0"/>
              <a:t>(</a:t>
            </a:r>
            <a:r>
              <a:rPr sz="1266" dirty="0" err="1"/>
              <a:t>Wellmann</a:t>
            </a:r>
            <a:r>
              <a:rPr sz="1266" dirty="0"/>
              <a:t> and </a:t>
            </a:r>
            <a:r>
              <a:rPr sz="1266" dirty="0" err="1"/>
              <a:t>Regenauer-Lieb</a:t>
            </a:r>
            <a:r>
              <a:rPr sz="1266" dirty="0"/>
              <a:t>, 2012)</a:t>
            </a:r>
          </a:p>
        </p:txBody>
      </p:sp>
    </p:spTree>
    <p:extLst>
      <p:ext uri="{BB962C8B-B14F-4D97-AF65-F5344CB8AC3E}">
        <p14:creationId xmlns:p14="http://schemas.microsoft.com/office/powerpoint/2010/main" val="41220018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el 1"/>
          <p:cNvSpPr>
            <a:spLocks noGrp="1"/>
          </p:cNvSpPr>
          <p:nvPr>
            <p:ph type="title"/>
          </p:nvPr>
        </p:nvSpPr>
        <p:spPr>
          <a:xfrm>
            <a:off x="838200" y="23720"/>
            <a:ext cx="1110996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Uncertainty Model: Paleozoic layers 2 (Border region)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CA9D4C-E633-47B7-A66D-8585B8CDEB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5" t="27434" r="37624" b="27629"/>
          <a:stretch/>
        </p:blipFill>
        <p:spPr>
          <a:xfrm>
            <a:off x="7693551" y="1167690"/>
            <a:ext cx="2933810" cy="2341880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8E673731-9559-58DF-9B03-3B546E349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871" y="5063690"/>
            <a:ext cx="4063682" cy="98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7B190AC5-2C3D-3EA7-A463-67C00E6AF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871" y="4074343"/>
            <a:ext cx="4161799" cy="98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D8D5748B-BB8D-DD51-1AC5-9D8185FC7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51" y="894079"/>
            <a:ext cx="4850249" cy="532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5276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838200" y="23720"/>
            <a:ext cx="112422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21F4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3D Cross-Border Open Geological Model: Uncertainty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5" t="17099" r="7514"/>
          <a:stretch/>
        </p:blipFill>
        <p:spPr>
          <a:xfrm>
            <a:off x="1117600" y="1171777"/>
            <a:ext cx="6316509" cy="48852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2084" r="3056" b="2778"/>
          <a:stretch/>
        </p:blipFill>
        <p:spPr>
          <a:xfrm>
            <a:off x="8555559" y="1171777"/>
            <a:ext cx="2403414" cy="48852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879695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6.png" descr="image6.png">
            <a:extLst>
              <a:ext uri="{FF2B5EF4-FFF2-40B4-BE49-F238E27FC236}">
                <a16:creationId xmlns:a16="http://schemas.microsoft.com/office/drawing/2014/main" id="{6376D1F2-81E4-4FD6-83C0-502E52006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6763" y="181264"/>
            <a:ext cx="3410749" cy="5980691"/>
          </a:xfrm>
          <a:prstGeom prst="rect">
            <a:avLst/>
          </a:prstGeom>
          <a:ln>
            <a:noFill/>
            <a:miter lim="400000"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C5C6A9-3347-492A-A9E5-BDE2939CF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Uncertainty modeling</a:t>
            </a:r>
            <a:endParaRPr lang="en-DE" dirty="0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2F44B039-BB88-4F3A-8681-33FD07836E16}"/>
              </a:ext>
            </a:extLst>
          </p:cNvPr>
          <p:cNvSpPr/>
          <p:nvPr/>
        </p:nvSpPr>
        <p:spPr>
          <a:xfrm>
            <a:off x="8161769" y="181264"/>
            <a:ext cx="3404616" cy="5980691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3DACB14F-77B6-4810-AB0F-FCDA35EA6F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36" t="28538" r="7806" b="23707"/>
          <a:stretch/>
        </p:blipFill>
        <p:spPr>
          <a:xfrm>
            <a:off x="2591526" y="2624654"/>
            <a:ext cx="3434452" cy="1922157"/>
          </a:xfrm>
          <a:prstGeom prst="rect">
            <a:avLst/>
          </a:prstGeom>
        </p:spPr>
      </p:pic>
      <p:sp>
        <p:nvSpPr>
          <p:cNvPr id="15" name="TextBox 1">
            <a:extLst>
              <a:ext uri="{FF2B5EF4-FFF2-40B4-BE49-F238E27FC236}">
                <a16:creationId xmlns:a16="http://schemas.microsoft.com/office/drawing/2014/main" id="{568A5937-E9DA-4C65-A3AE-B05357EEDF99}"/>
              </a:ext>
            </a:extLst>
          </p:cNvPr>
          <p:cNvSpPr txBox="1"/>
          <p:nvPr/>
        </p:nvSpPr>
        <p:spPr>
          <a:xfrm>
            <a:off x="2911712" y="4546811"/>
            <a:ext cx="25908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400" dirty="0"/>
              <a:t>(Wellmann &amp; </a:t>
            </a:r>
            <a:r>
              <a:rPr lang="en-DE" sz="1400" dirty="0" err="1"/>
              <a:t>Caumon</a:t>
            </a:r>
            <a:r>
              <a:rPr lang="en-DE" sz="1400" dirty="0"/>
              <a:t>, 2018)</a:t>
            </a:r>
          </a:p>
        </p:txBody>
      </p:sp>
    </p:spTree>
    <p:extLst>
      <p:ext uri="{BB962C8B-B14F-4D97-AF65-F5344CB8AC3E}">
        <p14:creationId xmlns:p14="http://schemas.microsoft.com/office/powerpoint/2010/main" val="831434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17C3F-A9CF-4EAF-944A-A454375A5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5E77A8-F384-4769-A0BD-A43568B774F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4400" y="1133843"/>
            <a:ext cx="9331960" cy="48951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7B5971-7B55-4064-B639-5C5AD00BBDA0}"/>
              </a:ext>
            </a:extLst>
          </p:cNvPr>
          <p:cNvSpPr txBox="1"/>
          <p:nvPr/>
        </p:nvSpPr>
        <p:spPr>
          <a:xfrm>
            <a:off x="1643380" y="5903465"/>
            <a:ext cx="867122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500" dirty="0"/>
              <a:t>(</a:t>
            </a:r>
            <a:r>
              <a:rPr lang="en-GB" sz="1500" dirty="0"/>
              <a:t>Quantitative Geosciences: Data Analytics, </a:t>
            </a:r>
            <a:r>
              <a:rPr lang="en-GB" sz="1500" dirty="0" err="1"/>
              <a:t>Geostatistics</a:t>
            </a:r>
            <a:r>
              <a:rPr lang="en-GB" sz="1500" dirty="0"/>
              <a:t>, Reservoir Characterization and </a:t>
            </a:r>
            <a:r>
              <a:rPr lang="en-GB" sz="1500" dirty="0" err="1"/>
              <a:t>Modeling</a:t>
            </a:r>
            <a:r>
              <a:rPr lang="en-GB" sz="1500" dirty="0"/>
              <a:t>, </a:t>
            </a:r>
            <a:r>
              <a:rPr lang="en-DE" sz="1500" dirty="0"/>
              <a:t>Ma, 2019)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BC7620-BCCC-42B4-9D58-28F0191A7144}"/>
              </a:ext>
            </a:extLst>
          </p:cNvPr>
          <p:cNvSpPr/>
          <p:nvPr/>
        </p:nvSpPr>
        <p:spPr>
          <a:xfrm>
            <a:off x="5312229" y="1377684"/>
            <a:ext cx="4615542" cy="22204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/>
              <a:t>Geological Modeling</a:t>
            </a:r>
          </a:p>
          <a:p>
            <a:pPr algn="ctr"/>
            <a:r>
              <a:rPr lang="en-DE" dirty="0"/>
              <a:t>(Trend Modeling)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75E297-CA9E-40BB-98FF-D841023C7912}"/>
              </a:ext>
            </a:extLst>
          </p:cNvPr>
          <p:cNvSpPr/>
          <p:nvPr/>
        </p:nvSpPr>
        <p:spPr>
          <a:xfrm>
            <a:off x="5312229" y="3640574"/>
            <a:ext cx="4615542" cy="1075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/>
              <a:t>(Multiple Point) Geostatistics</a:t>
            </a:r>
          </a:p>
          <a:p>
            <a:pPr algn="ctr"/>
            <a:r>
              <a:rPr lang="en-DE" dirty="0"/>
              <a:t>Object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84E182-2DC9-43CF-9069-4E1373EE55A0}"/>
              </a:ext>
            </a:extLst>
          </p:cNvPr>
          <p:cNvSpPr/>
          <p:nvPr/>
        </p:nvSpPr>
        <p:spPr>
          <a:xfrm>
            <a:off x="5312229" y="4779278"/>
            <a:ext cx="4615542" cy="1009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/>
              <a:t>(Two-point) Geostatistics</a:t>
            </a:r>
          </a:p>
        </p:txBody>
      </p:sp>
    </p:spTree>
    <p:extLst>
      <p:ext uri="{BB962C8B-B14F-4D97-AF65-F5344CB8AC3E}">
        <p14:creationId xmlns:p14="http://schemas.microsoft.com/office/powerpoint/2010/main" val="3232387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940D486-0A14-4DB7-9B47-C9FD935C19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4" b="23536"/>
          <a:stretch/>
        </p:blipFill>
        <p:spPr>
          <a:xfrm>
            <a:off x="2098182" y="2530638"/>
            <a:ext cx="7674993" cy="24847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59FD08-27CE-4CCE-9885-3D982C7DE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 dirty="0"/>
              <a:t>Life of a hypothesis</a:t>
            </a:r>
            <a:endParaRPr lang="en-DE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4653A6-E39E-4C52-9F8C-5F067AF612FD}"/>
              </a:ext>
            </a:extLst>
          </p:cNvPr>
          <p:cNvSpPr txBox="1"/>
          <p:nvPr/>
        </p:nvSpPr>
        <p:spPr>
          <a:xfrm flipH="1">
            <a:off x="4620493" y="5113511"/>
            <a:ext cx="2630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Boreholes/Bore Logs</a:t>
            </a:r>
            <a:endParaRPr lang="en-DE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6F73BC-DAEE-4C1C-B28B-991C66B34FE2}"/>
              </a:ext>
            </a:extLst>
          </p:cNvPr>
          <p:cNvSpPr txBox="1"/>
          <p:nvPr/>
        </p:nvSpPr>
        <p:spPr>
          <a:xfrm>
            <a:off x="3768568" y="1619075"/>
            <a:ext cx="2327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Outcrop Measurement</a:t>
            </a:r>
            <a:endParaRPr lang="en-DE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38675D1-32C2-4EA9-9381-1D8A8B68D750}"/>
              </a:ext>
            </a:extLst>
          </p:cNvPr>
          <p:cNvCxnSpPr/>
          <p:nvPr/>
        </p:nvCxnSpPr>
        <p:spPr>
          <a:xfrm flipV="1">
            <a:off x="4202884" y="1979802"/>
            <a:ext cx="293615" cy="6375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8333D5D-64F2-4D4C-B850-660E57879F35}"/>
              </a:ext>
            </a:extLst>
          </p:cNvPr>
          <p:cNvCxnSpPr>
            <a:cxnSpLocks/>
            <a:endCxn id="20" idx="2"/>
          </p:cNvCxnSpPr>
          <p:nvPr/>
        </p:nvCxnSpPr>
        <p:spPr>
          <a:xfrm flipV="1">
            <a:off x="4930815" y="1988407"/>
            <a:ext cx="1469" cy="63756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13C9D23-2A89-4A32-B2E0-E977525B5E46}"/>
              </a:ext>
            </a:extLst>
          </p:cNvPr>
          <p:cNvCxnSpPr>
            <a:cxnSpLocks/>
          </p:cNvCxnSpPr>
          <p:nvPr/>
        </p:nvCxnSpPr>
        <p:spPr>
          <a:xfrm flipH="1" flipV="1">
            <a:off x="5366600" y="1988407"/>
            <a:ext cx="292147" cy="62928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558256-1ED0-414C-9978-97E2FAB26521}"/>
              </a:ext>
            </a:extLst>
          </p:cNvPr>
          <p:cNvCxnSpPr>
            <a:cxnSpLocks/>
          </p:cNvCxnSpPr>
          <p:nvPr/>
        </p:nvCxnSpPr>
        <p:spPr>
          <a:xfrm flipV="1">
            <a:off x="7586889" y="2657322"/>
            <a:ext cx="0" cy="1543356"/>
          </a:xfrm>
          <a:prstGeom prst="line">
            <a:avLst/>
          </a:prstGeom>
          <a:ln w="38100">
            <a:solidFill>
              <a:srgbClr val="4472C4">
                <a:alpha val="3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4A736AD-C30A-4C1F-83C8-834FCBE54A93}"/>
              </a:ext>
            </a:extLst>
          </p:cNvPr>
          <p:cNvCxnSpPr>
            <a:cxnSpLocks/>
          </p:cNvCxnSpPr>
          <p:nvPr/>
        </p:nvCxnSpPr>
        <p:spPr>
          <a:xfrm flipV="1">
            <a:off x="3259567" y="2657322"/>
            <a:ext cx="0" cy="1543356"/>
          </a:xfrm>
          <a:prstGeom prst="line">
            <a:avLst/>
          </a:prstGeom>
          <a:ln w="38100">
            <a:solidFill>
              <a:srgbClr val="4472C4">
                <a:alpha val="3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0630711-ADCF-40AA-8D8C-B4E08047BB5D}"/>
              </a:ext>
            </a:extLst>
          </p:cNvPr>
          <p:cNvCxnSpPr>
            <a:cxnSpLocks/>
            <a:stCxn id="19" idx="3"/>
          </p:cNvCxnSpPr>
          <p:nvPr/>
        </p:nvCxnSpPr>
        <p:spPr>
          <a:xfrm flipH="1" flipV="1">
            <a:off x="3259567" y="4200679"/>
            <a:ext cx="1360926" cy="109749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CB24DE3-39AB-486F-908F-3892B765004E}"/>
              </a:ext>
            </a:extLst>
          </p:cNvPr>
          <p:cNvCxnSpPr>
            <a:cxnSpLocks/>
          </p:cNvCxnSpPr>
          <p:nvPr/>
        </p:nvCxnSpPr>
        <p:spPr>
          <a:xfrm flipV="1">
            <a:off x="6661882" y="4200678"/>
            <a:ext cx="925007" cy="113712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8427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940D486-0A14-4DB7-9B47-C9FD935C19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4" b="23536"/>
          <a:stretch/>
        </p:blipFill>
        <p:spPr>
          <a:xfrm>
            <a:off x="3436689" y="1325563"/>
            <a:ext cx="5318621" cy="17218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59FD08-27CE-4CCE-9885-3D982C7DE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 dirty="0"/>
              <a:t>Life of a hypothesis</a:t>
            </a:r>
            <a:endParaRPr lang="en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2417E1-6BFB-4BF9-ACDF-2356A8CE74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9" t="31555" r="18831" b="38029"/>
          <a:stretch/>
        </p:blipFill>
        <p:spPr>
          <a:xfrm>
            <a:off x="392374" y="3810552"/>
            <a:ext cx="5776331" cy="16544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B9CBA1-4E0A-468B-A54C-542E973061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9" t="34369" r="17331" b="34441"/>
          <a:stretch/>
        </p:blipFill>
        <p:spPr>
          <a:xfrm>
            <a:off x="6168705" y="3775710"/>
            <a:ext cx="5832194" cy="16876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DA2D49-6E9B-470B-AAF3-0329A1E30E48}"/>
              </a:ext>
            </a:extLst>
          </p:cNvPr>
          <p:cNvSpPr txBox="1"/>
          <p:nvPr/>
        </p:nvSpPr>
        <p:spPr>
          <a:xfrm>
            <a:off x="5249453" y="3253922"/>
            <a:ext cx="1693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Scenario 1 or 2?</a:t>
            </a:r>
            <a:endParaRPr lang="en-DE" dirty="0"/>
          </a:p>
        </p:txBody>
      </p:sp>
      <p:pic>
        <p:nvPicPr>
          <p:cNvPr id="10" name="Picture 2" descr="GemPy_logo_on_transp">
            <a:extLst>
              <a:ext uri="{FF2B5EF4-FFF2-40B4-BE49-F238E27FC236}">
                <a16:creationId xmlns:a16="http://schemas.microsoft.com/office/drawing/2014/main" id="{F75350FA-8D36-4509-A3CB-ADBBC9F46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729" y="1876360"/>
            <a:ext cx="2848131" cy="101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904FF9B-9BD3-4C8E-9764-A837855B4308}"/>
              </a:ext>
            </a:extLst>
          </p:cNvPr>
          <p:cNvSpPr txBox="1"/>
          <p:nvPr/>
        </p:nvSpPr>
        <p:spPr>
          <a:xfrm>
            <a:off x="8056880" y="2830573"/>
            <a:ext cx="42367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002060"/>
                </a:solidFill>
                <a:latin typeface="Helvetica" pitchFamily="2" charset="0"/>
                <a:hlinkClick r:id="rId6"/>
              </a:rPr>
              <a:t>https://www.gempy.org</a:t>
            </a:r>
            <a:endParaRPr lang="en-GB" sz="1400" b="1" dirty="0">
              <a:solidFill>
                <a:srgbClr val="002060"/>
              </a:solidFill>
              <a:latin typeface="Helvetica" pitchFamily="2" charset="0"/>
            </a:endParaRPr>
          </a:p>
          <a:p>
            <a:pPr algn="ctr"/>
            <a:r>
              <a:rPr lang="en-GB" sz="1400" b="1" dirty="0">
                <a:solidFill>
                  <a:srgbClr val="002060"/>
                </a:solidFill>
                <a:latin typeface="Helvetica" pitchFamily="2" charset="0"/>
              </a:rPr>
              <a:t>All shown models were computed with </a:t>
            </a:r>
            <a:r>
              <a:rPr lang="en-GB" sz="1400" b="1" dirty="0" err="1">
                <a:solidFill>
                  <a:srgbClr val="002060"/>
                </a:solidFill>
                <a:latin typeface="Helvetica" pitchFamily="2" charset="0"/>
              </a:rPr>
              <a:t>gempy</a:t>
            </a:r>
            <a:r>
              <a:rPr lang="en-GB" sz="1400" b="1" dirty="0">
                <a:solidFill>
                  <a:srgbClr val="002060"/>
                </a:solidFill>
                <a:latin typeface="Helvetica" pitchFamily="2" charset="0"/>
              </a:rPr>
              <a:t> (not limited to 2D)</a:t>
            </a:r>
            <a:endParaRPr lang="en-DE" sz="1400" b="1" dirty="0">
              <a:solidFill>
                <a:srgbClr val="002060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502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9FD08-27CE-4CCE-9885-3D982C7DE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 dirty="0"/>
              <a:t>Life of a hypothesis</a:t>
            </a:r>
            <a:endParaRPr lang="en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2417E1-6BFB-4BF9-ACDF-2356A8CE74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9" t="31555" r="18831" b="38029"/>
          <a:stretch/>
        </p:blipFill>
        <p:spPr>
          <a:xfrm>
            <a:off x="319669" y="1092519"/>
            <a:ext cx="3234830" cy="9264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B9CBA1-4E0A-468B-A54C-542E973061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9" t="34369" r="17331" b="34441"/>
          <a:stretch/>
        </p:blipFill>
        <p:spPr>
          <a:xfrm>
            <a:off x="8606217" y="1083210"/>
            <a:ext cx="3266114" cy="9451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9F88C3-4B72-40E3-A95E-FD9636B168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3" t="32691" r="9634" b="32391"/>
          <a:stretch/>
        </p:blipFill>
        <p:spPr>
          <a:xfrm>
            <a:off x="214262" y="2070832"/>
            <a:ext cx="5763238" cy="17621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A7CB2A-ABF5-4064-BC47-26E3059AC0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1" t="34039" r="9298" b="32690"/>
          <a:stretch/>
        </p:blipFill>
        <p:spPr>
          <a:xfrm>
            <a:off x="214261" y="4035565"/>
            <a:ext cx="5763238" cy="1671676"/>
          </a:xfrm>
          <a:prstGeom prst="rect">
            <a:avLst/>
          </a:prstGeom>
        </p:spPr>
      </p:pic>
      <p:pic>
        <p:nvPicPr>
          <p:cNvPr id="9" name="Graphic 8" descr="Windmill">
            <a:extLst>
              <a:ext uri="{FF2B5EF4-FFF2-40B4-BE49-F238E27FC236}">
                <a16:creationId xmlns:a16="http://schemas.microsoft.com/office/drawing/2014/main" id="{0602CA00-0A70-40DA-BD0E-A14C054DAD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37083" y="3547295"/>
            <a:ext cx="640975" cy="6409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6B6E7D-7C3F-4176-8CBC-3F64DE8C6E4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5" t="34008" r="18018" b="34107"/>
          <a:stretch/>
        </p:blipFill>
        <p:spPr>
          <a:xfrm>
            <a:off x="6214502" y="2070832"/>
            <a:ext cx="5657829" cy="1684473"/>
          </a:xfrm>
          <a:prstGeom prst="rect">
            <a:avLst/>
          </a:prstGeom>
        </p:spPr>
      </p:pic>
      <p:sp>
        <p:nvSpPr>
          <p:cNvPr id="12" name="Explosion: 14 Points 11">
            <a:extLst>
              <a:ext uri="{FF2B5EF4-FFF2-40B4-BE49-F238E27FC236}">
                <a16:creationId xmlns:a16="http://schemas.microsoft.com/office/drawing/2014/main" id="{BD3F6E49-3186-457E-9940-719FE43C286E}"/>
              </a:ext>
            </a:extLst>
          </p:cNvPr>
          <p:cNvSpPr/>
          <p:nvPr/>
        </p:nvSpPr>
        <p:spPr>
          <a:xfrm rot="393889">
            <a:off x="10590115" y="2932235"/>
            <a:ext cx="1728132" cy="726667"/>
          </a:xfrm>
          <a:prstGeom prst="irregularSeal2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862A95-0F25-4711-801F-6D3E99E929E5}"/>
              </a:ext>
            </a:extLst>
          </p:cNvPr>
          <p:cNvSpPr/>
          <p:nvPr/>
        </p:nvSpPr>
        <p:spPr>
          <a:xfrm>
            <a:off x="8305800" y="379781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Additional measures required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Construction extended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Cost overrun (Client liability)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364859A-9790-4750-942C-99EC58F8AB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2865" y="1358922"/>
            <a:ext cx="4989847" cy="414015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511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6C20F-8B60-4F41-A4E1-B275F29B5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Uncertainty in tunnelling</a:t>
            </a:r>
            <a:endParaRPr lang="en-D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6AFEED-0D6F-41D3-B111-259D65203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94" y="1409525"/>
            <a:ext cx="11217612" cy="40389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5FDC96B-6394-4C23-B2AE-B5DD39E2371B}"/>
              </a:ext>
            </a:extLst>
          </p:cNvPr>
          <p:cNvSpPr/>
          <p:nvPr/>
        </p:nvSpPr>
        <p:spPr>
          <a:xfrm>
            <a:off x="7971496" y="5375826"/>
            <a:ext cx="3296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DE" dirty="0" err="1"/>
              <a:t>Paraskevopoulou</a:t>
            </a:r>
            <a:r>
              <a:rPr lang="en-GB" dirty="0"/>
              <a:t> &amp; </a:t>
            </a:r>
            <a:r>
              <a:rPr lang="en-GB" dirty="0" err="1"/>
              <a:t>Boutsis</a:t>
            </a:r>
            <a:r>
              <a:rPr lang="en-GB" dirty="0"/>
              <a:t> 2020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682350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5C6A9-3347-492A-A9E5-BDE2939CF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Uncertainty in geological/geophysical data</a:t>
            </a:r>
            <a:endParaRPr lang="en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60DEAF-E714-3B93-FF03-D04199F9E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5254" y="1327726"/>
            <a:ext cx="6461492" cy="4959103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857EB421-C689-CFB6-57B5-2529CE8444B5}"/>
              </a:ext>
            </a:extLst>
          </p:cNvPr>
          <p:cNvSpPr txBox="1"/>
          <p:nvPr/>
        </p:nvSpPr>
        <p:spPr>
          <a:xfrm>
            <a:off x="8493905" y="6187363"/>
            <a:ext cx="25908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400" dirty="0"/>
              <a:t>(Wellmann &amp; </a:t>
            </a:r>
            <a:r>
              <a:rPr lang="en-DE" sz="1400" dirty="0" err="1"/>
              <a:t>Caumon</a:t>
            </a:r>
            <a:r>
              <a:rPr lang="en-DE" sz="1400" dirty="0"/>
              <a:t>, 2018)</a:t>
            </a:r>
          </a:p>
        </p:txBody>
      </p:sp>
    </p:spTree>
    <p:extLst>
      <p:ext uri="{BB962C8B-B14F-4D97-AF65-F5344CB8AC3E}">
        <p14:creationId xmlns:p14="http://schemas.microsoft.com/office/powerpoint/2010/main" val="3266169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9607-0258-4648-BAA4-68D56322A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96662" cy="1325563"/>
          </a:xfrm>
        </p:spPr>
        <p:txBody>
          <a:bodyPr/>
          <a:lstStyle/>
          <a:p>
            <a:r>
              <a:rPr lang="en-GB" dirty="0"/>
              <a:t>Examples – Uncertainty in Geology/Geophysics</a:t>
            </a:r>
            <a:endParaRPr lang="en-DE" dirty="0"/>
          </a:p>
        </p:txBody>
      </p:sp>
      <p:pic>
        <p:nvPicPr>
          <p:cNvPr id="3" name="Grafik 8">
            <a:extLst>
              <a:ext uri="{FF2B5EF4-FFF2-40B4-BE49-F238E27FC236}">
                <a16:creationId xmlns:a16="http://schemas.microsoft.com/office/drawing/2014/main" id="{B6F81002-885E-4C4F-99EB-DA2C572507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0"/>
          <a:stretch/>
        </p:blipFill>
        <p:spPr>
          <a:xfrm>
            <a:off x="7525176" y="3970076"/>
            <a:ext cx="2036492" cy="1968672"/>
          </a:xfrm>
          <a:prstGeom prst="rect">
            <a:avLst/>
          </a:prstGeom>
        </p:spPr>
      </p:pic>
      <p:pic>
        <p:nvPicPr>
          <p:cNvPr id="4" name="Grafik 12">
            <a:extLst>
              <a:ext uri="{FF2B5EF4-FFF2-40B4-BE49-F238E27FC236}">
                <a16:creationId xmlns:a16="http://schemas.microsoft.com/office/drawing/2014/main" id="{80FCDFC5-EB35-40E2-ABEE-737332A6F6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0"/>
          <a:stretch/>
        </p:blipFill>
        <p:spPr>
          <a:xfrm>
            <a:off x="4845835" y="3972890"/>
            <a:ext cx="2036493" cy="1968673"/>
          </a:xfrm>
          <a:prstGeom prst="rect">
            <a:avLst/>
          </a:prstGeom>
        </p:spPr>
      </p:pic>
      <p:pic>
        <p:nvPicPr>
          <p:cNvPr id="5" name="Grafik 18">
            <a:extLst>
              <a:ext uri="{FF2B5EF4-FFF2-40B4-BE49-F238E27FC236}">
                <a16:creationId xmlns:a16="http://schemas.microsoft.com/office/drawing/2014/main" id="{E09EFECC-41A1-4C30-8920-A482512DCA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0"/>
          <a:stretch/>
        </p:blipFill>
        <p:spPr>
          <a:xfrm>
            <a:off x="2166497" y="3970076"/>
            <a:ext cx="2036492" cy="1968672"/>
          </a:xfrm>
          <a:prstGeom prst="rect">
            <a:avLst/>
          </a:prstGeom>
        </p:spPr>
      </p:pic>
      <p:pic>
        <p:nvPicPr>
          <p:cNvPr id="6" name="Grafik 3">
            <a:extLst>
              <a:ext uri="{FF2B5EF4-FFF2-40B4-BE49-F238E27FC236}">
                <a16:creationId xmlns:a16="http://schemas.microsoft.com/office/drawing/2014/main" id="{906D2EB3-C781-40F8-ACC4-F8B90320E3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82" b="47424"/>
          <a:stretch/>
        </p:blipFill>
        <p:spPr>
          <a:xfrm>
            <a:off x="2166495" y="1400960"/>
            <a:ext cx="2094313" cy="2121949"/>
          </a:xfrm>
          <a:prstGeom prst="rect">
            <a:avLst/>
          </a:prstGeom>
        </p:spPr>
      </p:pic>
      <p:pic>
        <p:nvPicPr>
          <p:cNvPr id="7" name="Grafik 11">
            <a:extLst>
              <a:ext uri="{FF2B5EF4-FFF2-40B4-BE49-F238E27FC236}">
                <a16:creationId xmlns:a16="http://schemas.microsoft.com/office/drawing/2014/main" id="{E40AAA23-BCA6-4D49-866F-50A9749CE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8" r="32718" b="47424"/>
          <a:stretch/>
        </p:blipFill>
        <p:spPr>
          <a:xfrm>
            <a:off x="4745041" y="1399736"/>
            <a:ext cx="2212456" cy="2121949"/>
          </a:xfrm>
          <a:prstGeom prst="rect">
            <a:avLst/>
          </a:prstGeom>
        </p:spPr>
      </p:pic>
      <p:pic>
        <p:nvPicPr>
          <p:cNvPr id="8" name="Grafik 13">
            <a:extLst>
              <a:ext uri="{FF2B5EF4-FFF2-40B4-BE49-F238E27FC236}">
                <a16:creationId xmlns:a16="http://schemas.microsoft.com/office/drawing/2014/main" id="{E419BB8A-5BC6-47AF-A5E1-F275A2E5CF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82" b="47424"/>
          <a:stretch/>
        </p:blipFill>
        <p:spPr>
          <a:xfrm>
            <a:off x="7454185" y="1400960"/>
            <a:ext cx="2094313" cy="21219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4178B0-285A-46E5-8980-36215A02247D}"/>
              </a:ext>
            </a:extLst>
          </p:cNvPr>
          <p:cNvSpPr txBox="1"/>
          <p:nvPr/>
        </p:nvSpPr>
        <p:spPr>
          <a:xfrm>
            <a:off x="9461094" y="5800248"/>
            <a:ext cx="14868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(Elisa Heim et al.)</a:t>
            </a:r>
          </a:p>
        </p:txBody>
      </p:sp>
    </p:spTree>
    <p:extLst>
      <p:ext uri="{BB962C8B-B14F-4D97-AF65-F5344CB8AC3E}">
        <p14:creationId xmlns:p14="http://schemas.microsoft.com/office/powerpoint/2010/main" val="2308598835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DCCB974F0E859418CFD169E55F68CA9" ma:contentTypeVersion="7" ma:contentTypeDescription="Ein neues Dokument erstellen." ma:contentTypeScope="" ma:versionID="228d221dfc51cb65bbdf633cc6a3182b">
  <xsd:schema xmlns:xsd="http://www.w3.org/2001/XMLSchema" xmlns:xs="http://www.w3.org/2001/XMLSchema" xmlns:p="http://schemas.microsoft.com/office/2006/metadata/properties" xmlns:ns2="e067b1d5-e63d-4a54-a2b1-7eacbb84583e" xmlns:ns3="3060e46c-c847-49b0-9e23-dc7c03d7e794" targetNamespace="http://schemas.microsoft.com/office/2006/metadata/properties" ma:root="true" ma:fieldsID="872efbfc80e24fa28b0b096ab825533d" ns2:_="" ns3:_="">
    <xsd:import namespace="e067b1d5-e63d-4a54-a2b1-7eacbb84583e"/>
    <xsd:import namespace="3060e46c-c847-49b0-9e23-dc7c03d7e79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67b1d5-e63d-4a54-a2b1-7eacbb84583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Freigegeben für -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60e46c-c847-49b0-9e23-dc7c03d7e7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A914F52-4591-4E43-A320-9518FB2B5EA7}">
  <ds:schemaRefs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purl.org/dc/dcmitype/"/>
    <ds:schemaRef ds:uri="e067b1d5-e63d-4a54-a2b1-7eacbb84583e"/>
    <ds:schemaRef ds:uri="http://purl.org/dc/elements/1.1/"/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3060e46c-c847-49b0-9e23-dc7c03d7e794"/>
  </ds:schemaRefs>
</ds:datastoreItem>
</file>

<file path=customXml/itemProps2.xml><?xml version="1.0" encoding="utf-8"?>
<ds:datastoreItem xmlns:ds="http://schemas.openxmlformats.org/officeDocument/2006/customXml" ds:itemID="{7206798D-B10D-4878-9B9F-C8EE065A19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067b1d5-e63d-4a54-a2b1-7eacbb84583e"/>
    <ds:schemaRef ds:uri="3060e46c-c847-49b0-9e23-dc7c03d7e7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D413FA5-14E6-4FCF-BC2D-38E6B6FD9B8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4862</TotalTime>
  <Words>925</Words>
  <Application>Microsoft Office PowerPoint</Application>
  <PresentationFormat>Widescreen</PresentationFormat>
  <Paragraphs>128</Paragraphs>
  <Slides>25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Helvetica</vt:lpstr>
      <vt:lpstr>Palatino</vt:lpstr>
      <vt:lpstr>Wingdings</vt:lpstr>
      <vt:lpstr>Benutzerdefiniertes Design</vt:lpstr>
      <vt:lpstr>E-TEST – Uncertainty in Geological Modeling</vt:lpstr>
      <vt:lpstr>What is a structural geological model</vt:lpstr>
      <vt:lpstr>PowerPoint Presentation</vt:lpstr>
      <vt:lpstr>Life of a hypothesis</vt:lpstr>
      <vt:lpstr>Life of a hypothesis</vt:lpstr>
      <vt:lpstr>Life of a hypothesis</vt:lpstr>
      <vt:lpstr>Uncertainty in tunnelling</vt:lpstr>
      <vt:lpstr>Uncertainty in geological/geophysical data</vt:lpstr>
      <vt:lpstr>Examples – Uncertainty in Geology/Geophysics</vt:lpstr>
      <vt:lpstr>Examples – Uncertainty in Geology/Geophysics</vt:lpstr>
      <vt:lpstr>How can we deal with uncertainty?</vt:lpstr>
      <vt:lpstr>How can we deal with uncertainty?</vt:lpstr>
      <vt:lpstr>How can we deal with uncertainty?</vt:lpstr>
      <vt:lpstr>How can we deal with uncertainty?</vt:lpstr>
      <vt:lpstr>A guide to interpreting (derived) models</vt:lpstr>
      <vt:lpstr>Invitation</vt:lpstr>
      <vt:lpstr>Conclusions</vt:lpstr>
      <vt:lpstr>Thank you for your attention!</vt:lpstr>
      <vt:lpstr>PowerPoint Presentation</vt:lpstr>
      <vt:lpstr>E-TEST partners</vt:lpstr>
      <vt:lpstr>Which geological structure is hidden here?</vt:lpstr>
      <vt:lpstr>Uncertainty and Shannon cell Entropy</vt:lpstr>
      <vt:lpstr>Uncertainty Model: Paleozoic layers 2 (Border region)</vt:lpstr>
      <vt:lpstr>PowerPoint Presentation</vt:lpstr>
      <vt:lpstr>Uncertainty modeling</vt:lpstr>
    </vt:vector>
  </TitlesOfParts>
  <Manager>Hendrik Köster</Manager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Interreg EMR "E-TEST"</dc:title>
  <dc:subject/>
  <dc:creator>Hendrik Köster</dc:creator>
  <cp:keywords/>
  <dc:description/>
  <cp:lastModifiedBy>Nils Chudalla</cp:lastModifiedBy>
  <cp:revision>556</cp:revision>
  <dcterms:created xsi:type="dcterms:W3CDTF">2020-03-04T07:18:58Z</dcterms:created>
  <dcterms:modified xsi:type="dcterms:W3CDTF">2023-12-07T08:01:26Z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0x010100FDCCB974F0E859418CFD169E55F68CA9</vt:lpwstr>
  </property>
</Properties>
</file>